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58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317F-8EF0-4D4D-A961-9CEA727BCFC8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6EF6-D1F1-4741-A4C5-01A9A043B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931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317F-8EF0-4D4D-A961-9CEA727BCFC8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6EF6-D1F1-4741-A4C5-01A9A043B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317F-8EF0-4D4D-A961-9CEA727BCFC8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6EF6-D1F1-4741-A4C5-01A9A043B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8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317F-8EF0-4D4D-A961-9CEA727BCFC8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6EF6-D1F1-4741-A4C5-01A9A043B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56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317F-8EF0-4D4D-A961-9CEA727BCFC8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6EF6-D1F1-4741-A4C5-01A9A043B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41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317F-8EF0-4D4D-A961-9CEA727BCFC8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6EF6-D1F1-4741-A4C5-01A9A043B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94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317F-8EF0-4D4D-A961-9CEA727BCFC8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6EF6-D1F1-4741-A4C5-01A9A043B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99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317F-8EF0-4D4D-A961-9CEA727BCFC8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6EF6-D1F1-4741-A4C5-01A9A043B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9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317F-8EF0-4D4D-A961-9CEA727BCFC8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6EF6-D1F1-4741-A4C5-01A9A043B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31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317F-8EF0-4D4D-A961-9CEA727BCFC8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6EF6-D1F1-4741-A4C5-01A9A043B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600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317F-8EF0-4D4D-A961-9CEA727BCFC8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6EF6-D1F1-4741-A4C5-01A9A043B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52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5317F-8EF0-4D4D-A961-9CEA727BCFC8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C6EF6-D1F1-4741-A4C5-01A9A043B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1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/>
              <a:t>Group Privacy: </a:t>
            </a:r>
            <a:r>
              <a:rPr lang="en-US"/>
              <a:t>New Challenges of Data Technologies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/>
              <a:t>Linnet</a:t>
            </a:r>
            <a:r>
              <a:rPr lang="nl-NL" dirty="0"/>
              <a:t> Taylor &amp; Bart van </a:t>
            </a:r>
            <a:r>
              <a:rPr lang="nl-NL"/>
              <a:t>der </a:t>
            </a:r>
            <a:r>
              <a:rPr lang="nl-NL" smtClean="0"/>
              <a:t>Sloot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0033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Elements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discussion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Types of group privacy</a:t>
            </a:r>
          </a:p>
          <a:p>
            <a:pPr lvl="1"/>
            <a:r>
              <a:rPr lang="en-US" dirty="0"/>
              <a:t>Real or fiction</a:t>
            </a:r>
          </a:p>
          <a:p>
            <a:pPr lvl="1"/>
            <a:r>
              <a:rPr lang="en-US" dirty="0"/>
              <a:t>Self-proclaimed or framed</a:t>
            </a:r>
          </a:p>
          <a:p>
            <a:pPr lvl="1"/>
            <a:r>
              <a:rPr lang="en-US" dirty="0"/>
              <a:t>Self-aware or not</a:t>
            </a:r>
          </a:p>
          <a:p>
            <a:pPr lvl="1"/>
            <a:r>
              <a:rPr lang="en-US" dirty="0"/>
              <a:t>Stable or fluid</a:t>
            </a:r>
          </a:p>
          <a:p>
            <a:pPr lvl="1"/>
            <a:r>
              <a:rPr lang="en-US" dirty="0"/>
              <a:t>Hierarchical or egalitarian</a:t>
            </a:r>
          </a:p>
          <a:p>
            <a:r>
              <a:rPr lang="en-US" dirty="0"/>
              <a:t>Types of interests to be protected</a:t>
            </a:r>
          </a:p>
          <a:p>
            <a:r>
              <a:rPr lang="en-US" dirty="0"/>
              <a:t>Ways to protect the interests of groups </a:t>
            </a:r>
          </a:p>
          <a:p>
            <a:r>
              <a:rPr lang="en-US" dirty="0"/>
              <a:t>Group privacy – opportunity to move forward?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9899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Questions</a:t>
            </a:r>
            <a:r>
              <a:rPr lang="nl-NL" dirty="0"/>
              <a:t> </a:t>
            </a:r>
            <a:r>
              <a:rPr lang="nl-NL" dirty="0" err="1"/>
              <a:t>about</a:t>
            </a:r>
            <a:r>
              <a:rPr lang="nl-NL" dirty="0"/>
              <a:t> Group Privacy?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608" y="1690688"/>
            <a:ext cx="3158838" cy="501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388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67" y="106981"/>
            <a:ext cx="5873666" cy="3909659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7333" y="3158244"/>
            <a:ext cx="6096000" cy="3429000"/>
          </a:xfrm>
        </p:spPr>
      </p:pic>
      <p:sp>
        <p:nvSpPr>
          <p:cNvPr id="6" name="Rectangle 5"/>
          <p:cNvSpPr/>
          <p:nvPr/>
        </p:nvSpPr>
        <p:spPr>
          <a:xfrm>
            <a:off x="188467" y="4747944"/>
            <a:ext cx="569304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000"/>
              <a:t>From ‘their privacy’ to ‘its privacy’</a:t>
            </a:r>
          </a:p>
        </p:txBody>
      </p:sp>
      <p:sp>
        <p:nvSpPr>
          <p:cNvPr id="8" name="Rectangle 7"/>
          <p:cNvSpPr/>
          <p:nvPr/>
        </p:nvSpPr>
        <p:spPr>
          <a:xfrm>
            <a:off x="6824557" y="1182688"/>
            <a:ext cx="488202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000"/>
              <a:t>The individual and the crowd</a:t>
            </a:r>
          </a:p>
        </p:txBody>
      </p:sp>
    </p:spTree>
    <p:extLst>
      <p:ext uri="{BB962C8B-B14F-4D97-AF65-F5344CB8AC3E}">
        <p14:creationId xmlns:p14="http://schemas.microsoft.com/office/powerpoint/2010/main" val="1054919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Big data raises new challenges to privacy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/>
              <a:t>Big data is used to analyse group characteristics and dynamics more than it is used to identify individuals</a:t>
            </a:r>
          </a:p>
          <a:p>
            <a:pPr lvl="1"/>
            <a:r>
              <a:rPr lang="nl-NL"/>
              <a:t>Population and urban dynamics</a:t>
            </a:r>
          </a:p>
          <a:p>
            <a:pPr lvl="1"/>
            <a:r>
              <a:rPr lang="nl-NL"/>
              <a:t>Network analysis</a:t>
            </a:r>
          </a:p>
          <a:p>
            <a:pPr lvl="1"/>
            <a:r>
              <a:rPr lang="nl-NL"/>
              <a:t>Predictive analytics</a:t>
            </a:r>
          </a:p>
          <a:p>
            <a:pPr marL="0" indent="0">
              <a:buNone/>
            </a:pPr>
            <a:endParaRPr lang="nl-NL"/>
          </a:p>
          <a:p>
            <a:r>
              <a:rPr lang="nl-NL"/>
              <a:t>Often without using personal data, these analytics make it possible to nudge, influence and manipulate</a:t>
            </a:r>
          </a:p>
          <a:p>
            <a:pPr lvl="1"/>
            <a:r>
              <a:rPr lang="nl-NL"/>
              <a:t>FB emotional contagion experiment focused on group dynamics</a:t>
            </a:r>
          </a:p>
          <a:p>
            <a:pPr lvl="1"/>
            <a:r>
              <a:rPr lang="nl-NL"/>
              <a:t>Stratumseind project is ‘only Big Brother to the crowd’ and is ‘therefore ethical’ – ‘we zijn hoogstens de Big Brother van de massa, waarin we niemand herkennen’ (Seubers 2015)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37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From tokens to types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/>
              <a:t>Traditional view: a group is a collection of privacies</a:t>
            </a:r>
          </a:p>
          <a:p>
            <a:pPr lvl="1"/>
            <a:r>
              <a:rPr lang="nl-NL"/>
              <a:t>A corporation (firm, university, state)</a:t>
            </a:r>
          </a:p>
          <a:p>
            <a:pPr lvl="1"/>
            <a:r>
              <a:rPr lang="nl-NL"/>
              <a:t>A collective (political party, social network)</a:t>
            </a:r>
          </a:p>
          <a:p>
            <a:endParaRPr lang="nl-NL"/>
          </a:p>
          <a:p>
            <a:r>
              <a:rPr lang="nl-NL"/>
              <a:t>Data analytic perspective: a group is fluid, based on a chosen predicate</a:t>
            </a:r>
          </a:p>
          <a:p>
            <a:pPr lvl="1"/>
            <a:r>
              <a:rPr lang="nl-NL"/>
              <a:t>People on a bus</a:t>
            </a:r>
          </a:p>
          <a:p>
            <a:pPr lvl="1"/>
            <a:r>
              <a:rPr lang="nl-NL"/>
              <a:t>People who will pay €x for y</a:t>
            </a:r>
          </a:p>
          <a:p>
            <a:endParaRPr lang="nl-NL"/>
          </a:p>
          <a:p>
            <a:r>
              <a:rPr lang="nl-NL"/>
              <a:t>Data analytics capture types based on proxies, and are predictive, e.g.</a:t>
            </a:r>
          </a:p>
          <a:p>
            <a:pPr lvl="1"/>
            <a:r>
              <a:rPr lang="nl-NL"/>
              <a:t>‘Black Twitter’ participants </a:t>
            </a:r>
          </a:p>
          <a:p>
            <a:pPr lvl="1"/>
            <a:r>
              <a:rPr lang="nl-NL"/>
              <a:t>People whose digital traces suggest they are Muslim</a:t>
            </a:r>
          </a:p>
          <a:p>
            <a:pPr lvl="1"/>
            <a:r>
              <a:rPr lang="nl-NL"/>
              <a:t>Non-natives travelling towards the Libyan coast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79556" y="5853797"/>
            <a:ext cx="3172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(See Floridi, Pagallo, Kammourieh, Taylor)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7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36" y="622300"/>
            <a:ext cx="10307205" cy="566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718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Demographically Identifiable Information </a:t>
            </a:r>
            <a:r>
              <a:rPr lang="nl-NL" sz="3000"/>
              <a:t>(Raymond)</a:t>
            </a:r>
            <a:endParaRPr lang="en-US" sz="3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/>
              <a:t>‘…either individual and/or aggregated data points that allow inferences to be drawn that enable the classification, identification, and/or tracking of both named and/or unnamed individuals, groups of individuals, and/or multiple groups of individuals according to ethnicity, economic class, religion, gender, age, health condition, location, occupation, and/or other demographically defining factors.’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Example: 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An NGO managing displaced persons camps in country X has allowed a UN agency to publish a map showing the camps with the largest influxes of displaced people 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An INGO protecting demobilized child soldiers blogs that it is providing services at an unnamed camp with the largest influx of displaced people. 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An armed actor seeking to reclaim child soldiers uses the de-identified map and the de-identified blog to locate the former child soldiers and abduct them. </a:t>
            </a:r>
          </a:p>
        </p:txBody>
      </p:sp>
    </p:spTree>
    <p:extLst>
      <p:ext uri="{BB962C8B-B14F-4D97-AF65-F5344CB8AC3E}">
        <p14:creationId xmlns:p14="http://schemas.microsoft.com/office/powerpoint/2010/main" val="2914131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332656"/>
            <a:ext cx="9598720" cy="1143000"/>
          </a:xfrm>
        </p:spPr>
        <p:txBody>
          <a:bodyPr>
            <a:noAutofit/>
          </a:bodyPr>
          <a:lstStyle/>
          <a:p>
            <a:pPr algn="l"/>
            <a:r>
              <a:rPr lang="nl-NL" sz="3500"/>
              <a:t>DII, consent and personal data</a:t>
            </a:r>
            <a:endParaRPr lang="en-GB" sz="25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643" y="1475656"/>
            <a:ext cx="10216445" cy="5218112"/>
          </a:xfrm>
        </p:spPr>
        <p:txBody>
          <a:bodyPr>
            <a:normAutofit fontScale="92500" lnSpcReduction="10000"/>
          </a:bodyPr>
          <a:lstStyle/>
          <a:p>
            <a:r>
              <a:rPr lang="en-GB"/>
              <a:t>Calling patterns or an active leader make groups trackable across space as networks (Sharad and Danezis 2013) </a:t>
            </a:r>
          </a:p>
          <a:p>
            <a:endParaRPr lang="nl-NL"/>
          </a:p>
          <a:p>
            <a:r>
              <a:rPr lang="en-GB"/>
              <a:t>‘…in the case of sensors: what can be used to document a human intelligence-grade situational awareness rights abuse can also be used to target an artillery strike.’  </a:t>
            </a:r>
            <a:r>
              <a:rPr lang="en-GB" sz="2000"/>
              <a:t>(Nathaniel Raymond, HHI, 25.2.2015) </a:t>
            </a:r>
            <a:endParaRPr lang="nl-NL" sz="2000"/>
          </a:p>
          <a:p>
            <a:endParaRPr lang="nl-NL"/>
          </a:p>
          <a:p>
            <a:r>
              <a:rPr lang="nl-NL"/>
              <a:t>Potential group harms from DI data: </a:t>
            </a:r>
          </a:p>
          <a:p>
            <a:pPr lvl="1"/>
            <a:r>
              <a:rPr lang="nl-NL"/>
              <a:t>Ethnic/religious/economic/political persecution</a:t>
            </a:r>
          </a:p>
          <a:p>
            <a:pPr lvl="1"/>
            <a:r>
              <a:rPr lang="nl-NL"/>
              <a:t>Restriction of free movement</a:t>
            </a:r>
          </a:p>
          <a:p>
            <a:pPr lvl="1"/>
            <a:r>
              <a:rPr lang="nl-NL"/>
              <a:t>‘Aiding surveillance’ (Privacy International 2014)</a:t>
            </a:r>
          </a:p>
          <a:p>
            <a:pPr lvl="1"/>
            <a:r>
              <a:rPr lang="nl-NL"/>
              <a:t>Identifying activist networks (McKinnon 2012)</a:t>
            </a:r>
          </a:p>
          <a:p>
            <a:pPr lvl="1"/>
            <a:r>
              <a:rPr lang="nl-NL"/>
              <a:t>Manipulation &amp; influence (elections, moods, behaviour)</a:t>
            </a:r>
          </a:p>
          <a:p>
            <a:pPr lvl="1"/>
            <a:endParaRPr lang="nl-NL"/>
          </a:p>
          <a:p>
            <a:pPr marL="0" indent="0">
              <a:buNone/>
            </a:pPr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303866"/>
            <a:ext cx="7848872" cy="0"/>
          </a:xfrm>
          <a:prstGeom prst="line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8256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Principles for DII (in humanitarian action): primum non nocere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178" y="196109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/>
              <a:t>Know the harm before seeking to do no harm</a:t>
            </a:r>
          </a:p>
          <a:p>
            <a:pPr marL="514350" indent="-514350">
              <a:buFont typeface="+mj-lt"/>
              <a:buAutoNum type="arabicPeriod"/>
            </a:pPr>
            <a:endParaRPr lang="nl-NL"/>
          </a:p>
          <a:p>
            <a:pPr marL="514350" indent="-514350">
              <a:buFont typeface="+mj-lt"/>
              <a:buAutoNum type="arabicPeriod"/>
            </a:pPr>
            <a:r>
              <a:rPr lang="nl-NL"/>
              <a:t>Noli me tangere: if you can’t understand the harm, don’t act</a:t>
            </a:r>
          </a:p>
          <a:p>
            <a:pPr marL="514350" indent="-514350">
              <a:buFont typeface="+mj-lt"/>
              <a:buAutoNum type="arabicPeriod"/>
            </a:pPr>
            <a:endParaRPr lang="nl-NL"/>
          </a:p>
          <a:p>
            <a:pPr marL="514350" indent="-514350">
              <a:buFont typeface="+mj-lt"/>
              <a:buAutoNum type="arabicPeriod"/>
            </a:pPr>
            <a:r>
              <a:rPr lang="nl-NL"/>
              <a:t>Shift focus from internal curation of data to inter-organisational coordination</a:t>
            </a:r>
          </a:p>
          <a:p>
            <a:pPr marL="514350" indent="-514350">
              <a:buFont typeface="+mj-lt"/>
              <a:buAutoNum type="arabicPeriod"/>
            </a:pPr>
            <a:endParaRPr lang="nl-NL"/>
          </a:p>
          <a:p>
            <a:pPr marL="514350" indent="-514350">
              <a:buFont typeface="+mj-lt"/>
              <a:buAutoNum type="arabicPeriod"/>
            </a:pPr>
            <a:r>
              <a:rPr lang="nl-NL"/>
              <a:t>Demographic risk triage and transparent follow-up action</a:t>
            </a:r>
          </a:p>
          <a:p>
            <a:pPr marL="514350" indent="-514350">
              <a:buFont typeface="+mj-lt"/>
              <a:buAutoNum type="arabicPeriod"/>
            </a:pPr>
            <a:endParaRPr lang="nl-NL"/>
          </a:p>
          <a:p>
            <a:pPr marL="514350" indent="-514350">
              <a:buFont typeface="+mj-lt"/>
              <a:buAutoNum type="arabicPeriod"/>
            </a:pPr>
            <a:r>
              <a:rPr lang="nl-NL"/>
              <a:t>Data preparedness must precede collection</a:t>
            </a:r>
          </a:p>
        </p:txBody>
      </p:sp>
    </p:spTree>
    <p:extLst>
      <p:ext uri="{BB962C8B-B14F-4D97-AF65-F5344CB8AC3E}">
        <p14:creationId xmlns:p14="http://schemas.microsoft.com/office/powerpoint/2010/main" val="3766056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Possibilities</a:t>
            </a:r>
            <a:r>
              <a:rPr lang="nl-NL" dirty="0"/>
              <a:t> </a:t>
            </a:r>
            <a:r>
              <a:rPr lang="nl-NL" dirty="0" err="1"/>
              <a:t>from</a:t>
            </a:r>
            <a:r>
              <a:rPr lang="nl-NL" dirty="0"/>
              <a:t> a </a:t>
            </a:r>
            <a:r>
              <a:rPr lang="nl-NL" dirty="0" err="1"/>
              <a:t>legal</a:t>
            </a:r>
            <a:r>
              <a:rPr lang="nl-NL" dirty="0"/>
              <a:t> </a:t>
            </a:r>
            <a:r>
              <a:rPr lang="nl-NL" dirty="0" err="1"/>
              <a:t>perspective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Strategic </a:t>
            </a:r>
            <a:r>
              <a:rPr lang="nl-NL" dirty="0" err="1"/>
              <a:t>litigation</a:t>
            </a:r>
            <a:r>
              <a:rPr lang="nl-NL" dirty="0"/>
              <a:t> (Eijkman)</a:t>
            </a:r>
          </a:p>
          <a:p>
            <a:r>
              <a:rPr lang="nl-NL" dirty="0" err="1"/>
              <a:t>Collective</a:t>
            </a:r>
            <a:r>
              <a:rPr lang="nl-NL" dirty="0"/>
              <a:t> </a:t>
            </a:r>
            <a:r>
              <a:rPr lang="nl-NL" dirty="0" err="1"/>
              <a:t>dimensions</a:t>
            </a:r>
            <a:r>
              <a:rPr lang="nl-NL" dirty="0"/>
              <a:t> (</a:t>
            </a:r>
            <a:r>
              <a:rPr lang="nl-NL" dirty="0" err="1"/>
              <a:t>Mantellero</a:t>
            </a:r>
            <a:r>
              <a:rPr lang="nl-NL" dirty="0"/>
              <a:t>)</a:t>
            </a:r>
          </a:p>
          <a:p>
            <a:r>
              <a:rPr lang="nl-NL" dirty="0"/>
              <a:t>Corporate </a:t>
            </a:r>
            <a:r>
              <a:rPr lang="nl-NL" dirty="0" err="1"/>
              <a:t>rights</a:t>
            </a:r>
            <a:r>
              <a:rPr lang="nl-NL" dirty="0"/>
              <a:t> (</a:t>
            </a:r>
            <a:r>
              <a:rPr lang="nl-NL" dirty="0" err="1"/>
              <a:t>Pagallo</a:t>
            </a:r>
            <a:r>
              <a:rPr lang="nl-NL" dirty="0"/>
              <a:t>)</a:t>
            </a:r>
          </a:p>
          <a:p>
            <a:r>
              <a:rPr lang="en-US" dirty="0"/>
              <a:t> Genetic Classes and Genetic Categories (Hallinan &amp; De </a:t>
            </a:r>
            <a:r>
              <a:rPr lang="en-US" dirty="0" err="1"/>
              <a:t>Hert</a:t>
            </a:r>
            <a:r>
              <a:rPr lang="en-US" dirty="0"/>
              <a:t>)</a:t>
            </a:r>
          </a:p>
          <a:p>
            <a:r>
              <a:rPr lang="en-US" dirty="0"/>
              <a:t>Van der Sloot:</a:t>
            </a:r>
          </a:p>
          <a:p>
            <a:endParaRPr lang="en-US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0135" y="3856649"/>
            <a:ext cx="6882866" cy="275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05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618</Words>
  <Application>Microsoft Office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Group Privacy: New Challenges of Data Technologies</vt:lpstr>
      <vt:lpstr>PowerPoint Presentation</vt:lpstr>
      <vt:lpstr>Big data raises new challenges to privacy</vt:lpstr>
      <vt:lpstr>From tokens to types</vt:lpstr>
      <vt:lpstr>PowerPoint Presentation</vt:lpstr>
      <vt:lpstr>Demographically Identifiable Information (Raymond)</vt:lpstr>
      <vt:lpstr>DII, consent and personal data</vt:lpstr>
      <vt:lpstr>Principles for DII (in humanitarian action): primum non nocere</vt:lpstr>
      <vt:lpstr>Possibilities from a legal perspective</vt:lpstr>
      <vt:lpstr>Elements for discussion</vt:lpstr>
      <vt:lpstr>Questions about Group Privacy?</vt:lpstr>
    </vt:vector>
  </TitlesOfParts>
  <Company>Tilburg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L.E.M. Taylor</dc:creator>
  <cp:lastModifiedBy>B. van der Sloot</cp:lastModifiedBy>
  <cp:revision>17</cp:revision>
  <dcterms:created xsi:type="dcterms:W3CDTF">2017-03-30T06:22:56Z</dcterms:created>
  <dcterms:modified xsi:type="dcterms:W3CDTF">2017-05-24T11:20:21Z</dcterms:modified>
</cp:coreProperties>
</file>