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6AF746-C3B6-4DAA-872B-0C9D229D758B}"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392058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AF746-C3B6-4DAA-872B-0C9D229D758B}"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233103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AF746-C3B6-4DAA-872B-0C9D229D758B}"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160733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AF746-C3B6-4DAA-872B-0C9D229D758B}"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116315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6AF746-C3B6-4DAA-872B-0C9D229D758B}"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138331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6AF746-C3B6-4DAA-872B-0C9D229D758B}"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271776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6AF746-C3B6-4DAA-872B-0C9D229D758B}" type="datetimeFigureOut">
              <a:rPr lang="en-US" smtClean="0"/>
              <a:t>11/6/2014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33140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6AF746-C3B6-4DAA-872B-0C9D229D758B}" type="datetimeFigureOut">
              <a:rPr lang="en-US" smtClean="0"/>
              <a:t>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3144304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AF746-C3B6-4DAA-872B-0C9D229D758B}" type="datetimeFigureOut">
              <a:rPr lang="en-US" smtClean="0"/>
              <a:t>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387804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AF746-C3B6-4DAA-872B-0C9D229D758B}"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359039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AF746-C3B6-4DAA-872B-0C9D229D758B}"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28279-F878-403D-A256-736DDCA260B9}" type="slidenum">
              <a:rPr lang="en-US" smtClean="0"/>
              <a:t>‹#›</a:t>
            </a:fld>
            <a:endParaRPr lang="en-US"/>
          </a:p>
        </p:txBody>
      </p:sp>
    </p:spTree>
    <p:extLst>
      <p:ext uri="{BB962C8B-B14F-4D97-AF65-F5344CB8AC3E}">
        <p14:creationId xmlns:p14="http://schemas.microsoft.com/office/powerpoint/2010/main" val="24336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AF746-C3B6-4DAA-872B-0C9D229D758B}" type="datetimeFigureOut">
              <a:rPr lang="en-US" smtClean="0"/>
              <a:t>11/6/2014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28279-F878-403D-A256-736DDCA260B9}" type="slidenum">
              <a:rPr lang="en-US" smtClean="0"/>
              <a:t>‹#›</a:t>
            </a:fld>
            <a:endParaRPr lang="en-US"/>
          </a:p>
        </p:txBody>
      </p:sp>
    </p:spTree>
    <p:extLst>
      <p:ext uri="{BB962C8B-B14F-4D97-AF65-F5344CB8AC3E}">
        <p14:creationId xmlns:p14="http://schemas.microsoft.com/office/powerpoint/2010/main" val="538348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b="1" i="1" dirty="0"/>
              <a:t>Gij zult openbaren: privacy en de open overheid </a:t>
            </a:r>
            <a:endParaRPr lang="en-US" dirty="0"/>
          </a:p>
        </p:txBody>
      </p:sp>
      <p:sp>
        <p:nvSpPr>
          <p:cNvPr id="3" name="Subtitle 2"/>
          <p:cNvSpPr>
            <a:spLocks noGrp="1"/>
          </p:cNvSpPr>
          <p:nvPr>
            <p:ph type="subTitle" idx="1"/>
          </p:nvPr>
        </p:nvSpPr>
        <p:spPr/>
        <p:txBody>
          <a:bodyPr>
            <a:normAutofit fontScale="92500" lnSpcReduction="20000"/>
          </a:bodyPr>
          <a:lstStyle/>
          <a:p>
            <a:r>
              <a:rPr lang="nl-NL" dirty="0" smtClean="0"/>
              <a:t>Bart van der Sloot</a:t>
            </a:r>
          </a:p>
          <a:p>
            <a:r>
              <a:rPr lang="nl-NL" dirty="0" smtClean="0"/>
              <a:t>Instituut voor Informatierecht (UvA)</a:t>
            </a:r>
          </a:p>
          <a:p>
            <a:r>
              <a:rPr lang="nl-NL" dirty="0" smtClean="0"/>
              <a:t>Wetenschappelijke Raad voor Regeringsbeleid</a:t>
            </a:r>
            <a:endParaRPr lang="en-US" dirty="0"/>
          </a:p>
        </p:txBody>
      </p:sp>
    </p:spTree>
    <p:extLst>
      <p:ext uri="{BB962C8B-B14F-4D97-AF65-F5344CB8AC3E}">
        <p14:creationId xmlns:p14="http://schemas.microsoft.com/office/powerpoint/2010/main" val="3474866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grondrechten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ARTIKEL </a:t>
            </a:r>
            <a:r>
              <a:rPr lang="en-US" b="1" dirty="0"/>
              <a:t>10 </a:t>
            </a:r>
            <a:r>
              <a:rPr lang="en-US" dirty="0"/>
              <a:t> </a:t>
            </a:r>
            <a:r>
              <a:rPr lang="en-US" dirty="0" smtClean="0"/>
              <a:t>- </a:t>
            </a:r>
            <a:r>
              <a:rPr lang="en-US" b="1" dirty="0" err="1" smtClean="0"/>
              <a:t>Vrijheid</a:t>
            </a:r>
            <a:r>
              <a:rPr lang="en-US" b="1" dirty="0" smtClean="0"/>
              <a:t> </a:t>
            </a:r>
            <a:r>
              <a:rPr lang="en-US" b="1" dirty="0"/>
              <a:t>van </a:t>
            </a:r>
            <a:r>
              <a:rPr lang="en-US" b="1" dirty="0" err="1"/>
              <a:t>meningsuiting</a:t>
            </a:r>
            <a:r>
              <a:rPr lang="en-US" b="1" dirty="0"/>
              <a:t> </a:t>
            </a:r>
            <a:endParaRPr lang="en-US" dirty="0"/>
          </a:p>
          <a:p>
            <a:pPr marL="0" indent="0">
              <a:buNone/>
            </a:pPr>
            <a:r>
              <a:rPr lang="nl-NL" dirty="0"/>
              <a:t>1. Een ieder heeft recht op vrijheid van meningsuiting. Dit recht omvat de vrijheid een mening te koesteren en de vrijheid om inlichtingen of denkbeelden te ontvangen of te verstrekken, zonder inmenging van enig openbaar gezag en ongeacht grenzen. Dit artikel belet Staten niet radio- omroep-, bioscoop-of televisieondernemingen te onderwerpen aan een systeem van vergunningen. </a:t>
            </a:r>
          </a:p>
          <a:p>
            <a:pPr marL="0" indent="0">
              <a:buNone/>
            </a:pPr>
            <a:r>
              <a:rPr lang="nl-NL" dirty="0"/>
              <a:t>2. Daar de uitoefening van deze vrijheden plichten en verantwoordelijkheden met zich brengt, kan zij worden onderworpen aan bepaalde formaliteiten, voorwaarden, beperkingen of sancties, die bij de wet zijn voorzien en die in een democratische samenleving noodzakelijk zijn in het belang van de nationale veiligheid, territoriale integriteit of openbare </a:t>
            </a:r>
            <a:r>
              <a:rPr lang="nl-NL" dirty="0" smtClean="0"/>
              <a:t>veiligheid</a:t>
            </a:r>
            <a:r>
              <a:rPr lang="nl-NL" dirty="0"/>
              <a:t>, het voorkomen van wanordelijkheden en strafbare feiten, de bescherming van de gezondheid of de goede zeden, de bescherming van de goede naam of de rechten van anderen, om de verspreiding van vertrouwelijke mededelingen te voorkomen of om het gezag en de onpartijdigheid van de rechterlijke macht te waarborgen. </a:t>
            </a:r>
            <a:endParaRPr lang="en-US" dirty="0"/>
          </a:p>
        </p:txBody>
      </p:sp>
    </p:spTree>
    <p:extLst>
      <p:ext uri="{BB962C8B-B14F-4D97-AF65-F5344CB8AC3E}">
        <p14:creationId xmlns:p14="http://schemas.microsoft.com/office/powerpoint/2010/main" val="292483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grondrechten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ARTIKEL </a:t>
            </a:r>
            <a:r>
              <a:rPr lang="en-US" b="1" dirty="0"/>
              <a:t>8 </a:t>
            </a:r>
            <a:r>
              <a:rPr lang="nl-NL" b="1" dirty="0" smtClean="0"/>
              <a:t>Recht </a:t>
            </a:r>
            <a:r>
              <a:rPr lang="nl-NL" b="1" dirty="0"/>
              <a:t>op eerbiediging van privé-, familie- en gezinsleven </a:t>
            </a:r>
            <a:endParaRPr lang="nl-NL" dirty="0"/>
          </a:p>
          <a:p>
            <a:pPr marL="0" indent="0">
              <a:buNone/>
            </a:pPr>
            <a:r>
              <a:rPr lang="nl-NL" dirty="0"/>
              <a:t>1. Een ieder heeft recht op respect voor zijn privé leven, zijn familie- en gezinsleven, zijn woning en zijn correspondentie. </a:t>
            </a:r>
          </a:p>
          <a:p>
            <a:pPr marL="0" indent="0">
              <a:buNone/>
            </a:pPr>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4188942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tendensen</a:t>
            </a:r>
            <a:endParaRPr lang="en-US" dirty="0"/>
          </a:p>
        </p:txBody>
      </p:sp>
      <p:sp>
        <p:nvSpPr>
          <p:cNvPr id="3" name="Content Placeholder 2"/>
          <p:cNvSpPr>
            <a:spLocks noGrp="1"/>
          </p:cNvSpPr>
          <p:nvPr>
            <p:ph idx="1"/>
          </p:nvPr>
        </p:nvSpPr>
        <p:spPr/>
        <p:txBody>
          <a:bodyPr/>
          <a:lstStyle/>
          <a:p>
            <a:r>
              <a:rPr lang="nl-NL" dirty="0" smtClean="0"/>
              <a:t>Big Data</a:t>
            </a:r>
          </a:p>
          <a:p>
            <a:r>
              <a:rPr lang="nl-NL" dirty="0" smtClean="0"/>
              <a:t>Zoveel mogelijk gegevens verzamelen, opslaan en verwerken</a:t>
            </a:r>
          </a:p>
          <a:p>
            <a:r>
              <a:rPr lang="nl-NL" dirty="0" smtClean="0"/>
              <a:t>Nut pas later duidelijk</a:t>
            </a:r>
          </a:p>
          <a:p>
            <a:r>
              <a:rPr lang="nl-NL" dirty="0" smtClean="0"/>
              <a:t>Geaggregeerd niveau en statistische verbanden</a:t>
            </a:r>
          </a:p>
          <a:p>
            <a:r>
              <a:rPr lang="nl-NL" dirty="0" smtClean="0"/>
              <a:t>Meta gegevens</a:t>
            </a:r>
            <a:endParaRPr lang="en-US" dirty="0"/>
          </a:p>
        </p:txBody>
      </p:sp>
    </p:spTree>
    <p:extLst>
      <p:ext uri="{BB962C8B-B14F-4D97-AF65-F5344CB8AC3E}">
        <p14:creationId xmlns:p14="http://schemas.microsoft.com/office/powerpoint/2010/main" val="61458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tendensen</a:t>
            </a:r>
            <a:endParaRPr lang="en-US" dirty="0"/>
          </a:p>
        </p:txBody>
      </p:sp>
      <p:sp>
        <p:nvSpPr>
          <p:cNvPr id="3" name="Content Placeholder 2"/>
          <p:cNvSpPr>
            <a:spLocks noGrp="1"/>
          </p:cNvSpPr>
          <p:nvPr>
            <p:ph idx="1"/>
          </p:nvPr>
        </p:nvSpPr>
        <p:spPr/>
        <p:txBody>
          <a:bodyPr/>
          <a:lstStyle/>
          <a:p>
            <a:r>
              <a:rPr lang="nl-NL" dirty="0" smtClean="0"/>
              <a:t>Open data</a:t>
            </a:r>
          </a:p>
          <a:p>
            <a:r>
              <a:rPr lang="nl-NL" dirty="0" smtClean="0"/>
              <a:t>Data vrijelijk beschikbaar</a:t>
            </a:r>
          </a:p>
          <a:p>
            <a:r>
              <a:rPr lang="nl-NL" dirty="0" smtClean="0"/>
              <a:t>Openbaar format en structuur</a:t>
            </a:r>
          </a:p>
          <a:p>
            <a:r>
              <a:rPr lang="nl-NL" dirty="0" smtClean="0"/>
              <a:t>Voor hergebruik van allerhande doeleinden</a:t>
            </a:r>
            <a:endParaRPr lang="en-US" dirty="0"/>
          </a:p>
        </p:txBody>
      </p:sp>
    </p:spTree>
    <p:extLst>
      <p:ext uri="{BB962C8B-B14F-4D97-AF65-F5344CB8AC3E}">
        <p14:creationId xmlns:p14="http://schemas.microsoft.com/office/powerpoint/2010/main" val="471883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a:t>
            </a:r>
            <a:r>
              <a:rPr lang="nl-NL" dirty="0" err="1" smtClean="0"/>
              <a:t>rationalen</a:t>
            </a:r>
            <a:endParaRPr lang="en-US" dirty="0"/>
          </a:p>
        </p:txBody>
      </p:sp>
      <p:sp>
        <p:nvSpPr>
          <p:cNvPr id="3" name="Content Placeholder 2"/>
          <p:cNvSpPr>
            <a:spLocks noGrp="1"/>
          </p:cNvSpPr>
          <p:nvPr>
            <p:ph idx="1"/>
          </p:nvPr>
        </p:nvSpPr>
        <p:spPr>
          <a:xfrm>
            <a:off x="457200" y="1124744"/>
            <a:ext cx="8229600" cy="5544616"/>
          </a:xfrm>
        </p:spPr>
        <p:txBody>
          <a:bodyPr>
            <a:normAutofit fontScale="55000" lnSpcReduction="20000"/>
          </a:bodyPr>
          <a:lstStyle/>
          <a:p>
            <a:r>
              <a:rPr lang="nl-NL" dirty="0" smtClean="0"/>
              <a:t>Openbaarheid</a:t>
            </a:r>
            <a:endParaRPr lang="nl-NL" dirty="0"/>
          </a:p>
          <a:p>
            <a:r>
              <a:rPr lang="nl-NL" dirty="0" smtClean="0"/>
              <a:t>Accountability/controle op de macht</a:t>
            </a:r>
          </a:p>
          <a:p>
            <a:r>
              <a:rPr lang="nl-NL" dirty="0" smtClean="0"/>
              <a:t>Wet openbaarheid van bestuur Artikel 10</a:t>
            </a:r>
          </a:p>
          <a:p>
            <a:pPr marL="0" indent="0">
              <a:buNone/>
            </a:pPr>
            <a:r>
              <a:rPr lang="nl-NL" dirty="0" smtClean="0"/>
              <a:t>1.Het verstrekken van informatie ingevolge deze wet blijft achterwege voor zover dit:</a:t>
            </a:r>
          </a:p>
          <a:p>
            <a:pPr lvl="1"/>
            <a:r>
              <a:rPr lang="nl-NL" dirty="0" smtClean="0"/>
              <a:t>a. de eenheid van de Kroon in gevaar zou kunnen brengen;</a:t>
            </a:r>
          </a:p>
          <a:p>
            <a:pPr lvl="1"/>
            <a:r>
              <a:rPr lang="nl-NL" dirty="0" smtClean="0"/>
              <a:t>b. de veiligheid van de Staat zou kunnen schaden;</a:t>
            </a:r>
          </a:p>
          <a:p>
            <a:pPr lvl="1"/>
            <a:r>
              <a:rPr lang="nl-NL" dirty="0" smtClean="0"/>
              <a:t>c. bedrijfs- en fabricagegegevens betreft, die door natuurlijke personen of rechtspersonen vertrouwelijk aan de overheid zijn meegedeeld;</a:t>
            </a:r>
          </a:p>
          <a:p>
            <a:pPr lvl="1"/>
            <a:r>
              <a:rPr lang="nl-NL" dirty="0" smtClean="0"/>
              <a:t>d. persoonsgegevens betreft als bedoeld in paragraaf 2 van hoofdstuk 2 van de Wet bescherming persoonsgegevens, tenzij de verstrekking kennelijk geen inbreuk op de persoonlijke levenssfeer maakt.</a:t>
            </a:r>
          </a:p>
          <a:p>
            <a:pPr marL="0" indent="0">
              <a:buNone/>
            </a:pPr>
            <a:r>
              <a:rPr lang="nl-NL" dirty="0" smtClean="0"/>
              <a:t>2.Het verstrekken van informatie ingevolge deze wet blijft eveneens achterwege voor zover het belang daarvan niet opweegt tegen de volgende belangen:</a:t>
            </a:r>
          </a:p>
          <a:p>
            <a:pPr lvl="1"/>
            <a:r>
              <a:rPr lang="nl-NL" dirty="0" smtClean="0"/>
              <a:t>a. de betrekkingen van Nederland met andere staten en met internationale organisaties;</a:t>
            </a:r>
          </a:p>
          <a:p>
            <a:pPr lvl="1"/>
            <a:r>
              <a:rPr lang="nl-NL" dirty="0" smtClean="0"/>
              <a:t>b. de economische of financiële belangen van de Staat, de andere publiekrechtelijke lichamen of de in artikel 1a, onder c en d, bedoelde bestuursorganen;</a:t>
            </a:r>
          </a:p>
          <a:p>
            <a:pPr lvl="1"/>
            <a:r>
              <a:rPr lang="nl-NL" dirty="0" smtClean="0"/>
              <a:t>c. de opsporing en vervolging van strafbare feiten;</a:t>
            </a:r>
          </a:p>
          <a:p>
            <a:pPr lvl="1"/>
            <a:r>
              <a:rPr lang="nl-NL" dirty="0" smtClean="0"/>
              <a:t>d. inspectie, controle en toezicht door bestuursorganen;</a:t>
            </a:r>
          </a:p>
          <a:p>
            <a:pPr lvl="1"/>
            <a:r>
              <a:rPr lang="nl-NL" dirty="0" smtClean="0"/>
              <a:t>e. de eerbiediging van de persoonlijke levenssfeer;</a:t>
            </a:r>
          </a:p>
          <a:p>
            <a:pPr lvl="1"/>
            <a:r>
              <a:rPr lang="nl-NL" dirty="0" smtClean="0"/>
              <a:t>f. het belang, dat de geadresseerde erbij heeft als eerste kennis te kunnen nemen van de informatie;</a:t>
            </a:r>
          </a:p>
          <a:p>
            <a:pPr lvl="1"/>
            <a:r>
              <a:rPr lang="nl-NL" dirty="0" smtClean="0"/>
              <a:t>g. het voorkomen van onevenredige bevoordeling of benadeling van bij de aangelegenheid betrokken natuurlijke personen of rechtspersonen dan wel van derden.</a:t>
            </a:r>
          </a:p>
        </p:txBody>
      </p:sp>
    </p:spTree>
    <p:extLst>
      <p:ext uri="{BB962C8B-B14F-4D97-AF65-F5344CB8AC3E}">
        <p14:creationId xmlns:p14="http://schemas.microsoft.com/office/powerpoint/2010/main" val="2976376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a:t>
            </a:r>
            <a:r>
              <a:rPr lang="nl-NL" dirty="0" err="1" smtClean="0"/>
              <a:t>rationalen</a:t>
            </a:r>
            <a:endParaRPr lang="en-US" dirty="0"/>
          </a:p>
        </p:txBody>
      </p:sp>
      <p:sp>
        <p:nvSpPr>
          <p:cNvPr id="3" name="Content Placeholder 2"/>
          <p:cNvSpPr>
            <a:spLocks noGrp="1"/>
          </p:cNvSpPr>
          <p:nvPr>
            <p:ph idx="1"/>
          </p:nvPr>
        </p:nvSpPr>
        <p:spPr/>
        <p:txBody>
          <a:bodyPr>
            <a:normAutofit/>
          </a:bodyPr>
          <a:lstStyle/>
          <a:p>
            <a:r>
              <a:rPr lang="nl-NL" dirty="0" smtClean="0"/>
              <a:t>Hergebruik</a:t>
            </a:r>
          </a:p>
          <a:p>
            <a:r>
              <a:rPr lang="nl-NL" dirty="0" smtClean="0"/>
              <a:t>Economische doeleinden</a:t>
            </a:r>
          </a:p>
          <a:p>
            <a:r>
              <a:rPr lang="nl-NL" dirty="0" smtClean="0"/>
              <a:t>Richtlijn hergebruik overheidsinformatie</a:t>
            </a:r>
          </a:p>
          <a:p>
            <a:r>
              <a:rPr lang="en-US" dirty="0" err="1"/>
              <a:t>Artikel</a:t>
            </a:r>
            <a:r>
              <a:rPr lang="en-US" dirty="0"/>
              <a:t> </a:t>
            </a:r>
            <a:r>
              <a:rPr lang="en-US" dirty="0" smtClean="0"/>
              <a:t>3 </a:t>
            </a:r>
            <a:r>
              <a:rPr lang="en-US" dirty="0" err="1" smtClean="0"/>
              <a:t>Algemeen</a:t>
            </a:r>
            <a:r>
              <a:rPr lang="en-US" dirty="0" smtClean="0"/>
              <a:t> </a:t>
            </a:r>
            <a:r>
              <a:rPr lang="en-US" dirty="0" err="1"/>
              <a:t>beginsel</a:t>
            </a:r>
            <a:endParaRPr lang="en-US" dirty="0"/>
          </a:p>
          <a:p>
            <a:pPr marL="0" indent="0">
              <a:buNone/>
            </a:pPr>
            <a:r>
              <a:rPr lang="nl-NL" dirty="0"/>
              <a:t>De lidstaten zorgen ervoor dat, wanneer het hergebruik </a:t>
            </a:r>
            <a:r>
              <a:rPr lang="nl-NL" dirty="0" smtClean="0"/>
              <a:t>van documenten </a:t>
            </a:r>
            <a:r>
              <a:rPr lang="nl-NL" dirty="0"/>
              <a:t>toegestaan is, deze documenten kunnen </a:t>
            </a:r>
            <a:r>
              <a:rPr lang="nl-NL" dirty="0" smtClean="0"/>
              <a:t>worden hergebruikt </a:t>
            </a:r>
            <a:r>
              <a:rPr lang="nl-NL" dirty="0"/>
              <a:t>voor commerciële of niet-commerciële doeleinden</a:t>
            </a:r>
            <a:endParaRPr lang="en-US" dirty="0"/>
          </a:p>
        </p:txBody>
      </p:sp>
    </p:spTree>
    <p:extLst>
      <p:ext uri="{BB962C8B-B14F-4D97-AF65-F5344CB8AC3E}">
        <p14:creationId xmlns:p14="http://schemas.microsoft.com/office/powerpoint/2010/main" val="72783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afwegingen</a:t>
            </a:r>
            <a:endParaRPr lang="en-US" dirty="0"/>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r>
              <a:rPr lang="nl-NL" dirty="0" smtClean="0"/>
              <a:t>Openbaarheid v. Privacy</a:t>
            </a:r>
          </a:p>
          <a:p>
            <a:r>
              <a:rPr lang="nl-NL" dirty="0" smtClean="0"/>
              <a:t>Welk belang dient openbaarheid?</a:t>
            </a:r>
          </a:p>
          <a:p>
            <a:r>
              <a:rPr lang="nl-NL" dirty="0" smtClean="0"/>
              <a:t>In hoeverre moet het doel van openbaarmaking helder en concreet zijn?</a:t>
            </a:r>
          </a:p>
          <a:p>
            <a:r>
              <a:rPr lang="nl-NL" dirty="0"/>
              <a:t>I</a:t>
            </a:r>
            <a:r>
              <a:rPr lang="nl-NL" dirty="0" smtClean="0"/>
              <a:t>n hoeverre is privacy in het geding?</a:t>
            </a:r>
          </a:p>
          <a:p>
            <a:r>
              <a:rPr lang="nl-NL" dirty="0" smtClean="0"/>
              <a:t>Worden er persoonsgegevens verwerkt?</a:t>
            </a:r>
          </a:p>
          <a:p>
            <a:r>
              <a:rPr lang="nl-NL" dirty="0" smtClean="0"/>
              <a:t>Helpt anonimiseren?</a:t>
            </a:r>
          </a:p>
          <a:p>
            <a:r>
              <a:rPr lang="nl-NL" dirty="0" smtClean="0"/>
              <a:t>Hoe worden algemene en individuele belangen tegen elkaar afgewogen?</a:t>
            </a:r>
          </a:p>
          <a:p>
            <a:r>
              <a:rPr lang="nl-NL" dirty="0" smtClean="0"/>
              <a:t>Zijn er wel altijd algemene belangen met openbaarheid gemoeid?</a:t>
            </a:r>
          </a:p>
          <a:p>
            <a:endParaRPr lang="en-US" dirty="0"/>
          </a:p>
        </p:txBody>
      </p:sp>
    </p:spTree>
    <p:extLst>
      <p:ext uri="{BB962C8B-B14F-4D97-AF65-F5344CB8AC3E}">
        <p14:creationId xmlns:p14="http://schemas.microsoft.com/office/powerpoint/2010/main" val="3760089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Twee afwegingen</a:t>
            </a:r>
            <a:endParaRPr lang="en-US" dirty="0"/>
          </a:p>
        </p:txBody>
      </p:sp>
      <p:sp>
        <p:nvSpPr>
          <p:cNvPr id="3" name="Content Placeholder 2"/>
          <p:cNvSpPr>
            <a:spLocks noGrp="1"/>
          </p:cNvSpPr>
          <p:nvPr>
            <p:ph idx="1"/>
          </p:nvPr>
        </p:nvSpPr>
        <p:spPr/>
        <p:txBody>
          <a:bodyPr/>
          <a:lstStyle/>
          <a:p>
            <a:r>
              <a:rPr lang="nl-NL" dirty="0" smtClean="0"/>
              <a:t>Economisch gewin v. Privacy</a:t>
            </a:r>
          </a:p>
          <a:p>
            <a:r>
              <a:rPr lang="nl-NL" dirty="0" smtClean="0"/>
              <a:t>Wat gaat er met de data gebeuren? &gt;doelbinding</a:t>
            </a:r>
          </a:p>
          <a:p>
            <a:r>
              <a:rPr lang="nl-NL" dirty="0" smtClean="0"/>
              <a:t>Wie worden er door geraakt en hoe?</a:t>
            </a:r>
          </a:p>
          <a:p>
            <a:r>
              <a:rPr lang="nl-NL" dirty="0" smtClean="0"/>
              <a:t>Wie is daarvoor verantwoordelijk?</a:t>
            </a:r>
          </a:p>
          <a:p>
            <a:r>
              <a:rPr lang="nl-NL" dirty="0" smtClean="0"/>
              <a:t>Wegen economische belangen op tegen fundamentele rechten als privacy?</a:t>
            </a:r>
            <a:endParaRPr lang="en-US" dirty="0"/>
          </a:p>
        </p:txBody>
      </p:sp>
    </p:spTree>
    <p:extLst>
      <p:ext uri="{BB962C8B-B14F-4D97-AF65-F5344CB8AC3E}">
        <p14:creationId xmlns:p14="http://schemas.microsoft.com/office/powerpoint/2010/main" val="2403960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570</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Gij zult openbaren: privacy en de open overheid </vt:lpstr>
      <vt:lpstr>Twee grondrechten</vt:lpstr>
      <vt:lpstr>Twee grondrechten</vt:lpstr>
      <vt:lpstr>Twee tendensen</vt:lpstr>
      <vt:lpstr>Twee tendensen</vt:lpstr>
      <vt:lpstr>Twee rationalen</vt:lpstr>
      <vt:lpstr>Twee rationalen</vt:lpstr>
      <vt:lpstr>Twee afwegingen</vt:lpstr>
      <vt:lpstr>Twee afwegingen</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Gij zult openbaren: privacy en de open overheid</dc:title>
  <dc:creator>Sloot, Bart van der</dc:creator>
  <cp:lastModifiedBy>Sloot, Bart van der</cp:lastModifiedBy>
  <cp:revision>6</cp:revision>
  <dcterms:created xsi:type="dcterms:W3CDTF">2014-11-06T12:45:36Z</dcterms:created>
  <dcterms:modified xsi:type="dcterms:W3CDTF">2014-11-06T13:19:55Z</dcterms:modified>
</cp:coreProperties>
</file>