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0" r:id="rId11"/>
    <p:sldId id="329" r:id="rId12"/>
    <p:sldId id="330" r:id="rId13"/>
    <p:sldId id="332" r:id="rId14"/>
    <p:sldId id="312" r:id="rId15"/>
    <p:sldId id="314" r:id="rId16"/>
    <p:sldId id="315" r:id="rId17"/>
    <p:sldId id="316" r:id="rId18"/>
    <p:sldId id="317" r:id="rId19"/>
    <p:sldId id="318" r:id="rId20"/>
    <p:sldId id="321" r:id="rId21"/>
    <p:sldId id="322" r:id="rId22"/>
    <p:sldId id="320" r:id="rId23"/>
    <p:sldId id="323" r:id="rId24"/>
    <p:sldId id="324" r:id="rId25"/>
    <p:sldId id="325" r:id="rId26"/>
    <p:sldId id="326" r:id="rId27"/>
    <p:sldId id="327" r:id="rId28"/>
    <p:sldId id="32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114" d="100"/>
          <a:sy n="114" d="100"/>
        </p:scale>
        <p:origin x="3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7-5-2018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7-5-2018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7-5-2018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vsnu.nl/files/documenten/Domeinen/Governance/Consultatieversie%20-%20VSNU%20Gedragscode%20voor%20gebruik%20van%20persoonsgegevens%20in%20wetenschappelijk%20onderzoek.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688265"/>
          </a:xfrm>
        </p:spPr>
        <p:txBody>
          <a:bodyPr/>
          <a:lstStyle/>
          <a:p>
            <a:r>
              <a:rPr lang="nl-NL" sz="5400" dirty="0"/>
              <a:t>General Data </a:t>
            </a:r>
            <a:r>
              <a:rPr lang="nl-NL" sz="5400" dirty="0" err="1"/>
              <a:t>Protection</a:t>
            </a:r>
            <a:r>
              <a:rPr lang="nl-NL" sz="5400" dirty="0"/>
              <a:t> </a:t>
            </a:r>
            <a:r>
              <a:rPr lang="nl-NL" sz="5400" dirty="0" err="1"/>
              <a:t>Regulation</a:t>
            </a:r>
            <a:endParaRPr lang="nl-NL" sz="5400" dirty="0"/>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Www.bartvandersloot.com</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39904FE-6DFE-45F9-A213-5619D6A1EB9E}"/>
              </a:ext>
            </a:extLst>
          </p:cNvPr>
          <p:cNvSpPr>
            <a:spLocks noGrp="1"/>
          </p:cNvSpPr>
          <p:nvPr>
            <p:ph idx="1"/>
          </p:nvPr>
        </p:nvSpPr>
        <p:spPr>
          <a:xfrm>
            <a:off x="1103312" y="696686"/>
            <a:ext cx="8946541" cy="5921828"/>
          </a:xfrm>
        </p:spPr>
        <p:txBody>
          <a:bodyPr>
            <a:normAutofit fontScale="70000" lnSpcReduction="20000"/>
          </a:bodyPr>
          <a:lstStyle/>
          <a:p>
            <a:r>
              <a:rPr lang="nl-NL" dirty="0"/>
              <a:t>1. 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 </a:t>
            </a:r>
          </a:p>
          <a:p>
            <a:r>
              <a:rPr lang="nl-NL" dirty="0"/>
              <a:t>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 </a:t>
            </a:r>
          </a:p>
          <a:p>
            <a:r>
              <a:rPr lang="nl-NL" dirty="0"/>
              <a:t>i)  de bescherming van de betrokkene of van de rechten en vrijheden van anderen; </a:t>
            </a:r>
          </a:p>
          <a:p>
            <a:r>
              <a:rPr lang="nl-NL" dirty="0"/>
              <a:t>j)  de inning van civielrechtelijke vorderingen. </a:t>
            </a:r>
          </a:p>
          <a:p>
            <a:pPr marL="0" indent="0">
              <a:buNone/>
            </a:pPr>
            <a:endParaRPr lang="nl-NL" dirty="0"/>
          </a:p>
        </p:txBody>
      </p:sp>
    </p:spTree>
    <p:extLst>
      <p:ext uri="{BB962C8B-B14F-4D97-AF65-F5344CB8AC3E}">
        <p14:creationId xmlns:p14="http://schemas.microsoft.com/office/powerpoint/2010/main" val="270978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B83F7C-7003-4A00-A0FE-5369B881A0EF}"/>
              </a:ext>
            </a:extLst>
          </p:cNvPr>
          <p:cNvSpPr>
            <a:spLocks noGrp="1"/>
          </p:cNvSpPr>
          <p:nvPr>
            <p:ph type="title"/>
          </p:nvPr>
        </p:nvSpPr>
        <p:spPr/>
        <p:txBody>
          <a:bodyPr/>
          <a:lstStyle/>
          <a:p>
            <a:r>
              <a:rPr lang="nl-NL" dirty="0"/>
              <a:t>Speciale regime</a:t>
            </a:r>
          </a:p>
        </p:txBody>
      </p:sp>
      <p:sp>
        <p:nvSpPr>
          <p:cNvPr id="3" name="Tijdelijke aanduiding voor inhoud 2">
            <a:extLst>
              <a:ext uri="{FF2B5EF4-FFF2-40B4-BE49-F238E27FC236}">
                <a16:creationId xmlns:a16="http://schemas.microsoft.com/office/drawing/2014/main" id="{E50D7E25-5BE8-4EA5-8B07-6479052D2FB5}"/>
              </a:ext>
            </a:extLst>
          </p:cNvPr>
          <p:cNvSpPr>
            <a:spLocks noGrp="1"/>
          </p:cNvSpPr>
          <p:nvPr>
            <p:ph idx="1"/>
          </p:nvPr>
        </p:nvSpPr>
        <p:spPr>
          <a:xfrm>
            <a:off x="1103312" y="1669410"/>
            <a:ext cx="8946541" cy="4578990"/>
          </a:xfrm>
        </p:spPr>
        <p:txBody>
          <a:bodyPr>
            <a:normAutofit fontScale="70000" lnSpcReduction="20000"/>
          </a:bodyPr>
          <a:lstStyle/>
          <a:p>
            <a:r>
              <a:rPr lang="en-US" dirty="0"/>
              <a:t>Article 89 Safeguards and derogations relating to processing for archiving purposes in the public interest, scientific or historical research purposes or statistical purposes </a:t>
            </a:r>
          </a:p>
          <a:p>
            <a:r>
              <a:rPr lang="en-US" dirty="0"/>
              <a:t>1. Processing for archiving purposes in the public interest, scientific or historical research purposes or statistical purposes, shall be subject to appropriate safeguards, in accordance with this Regulation, for the rights and freedoms of the data subject. Those safeguards shall ensure that technical and </a:t>
            </a:r>
            <a:r>
              <a:rPr lang="en-US" dirty="0" err="1"/>
              <a:t>organisational</a:t>
            </a:r>
            <a:r>
              <a:rPr lang="en-US" dirty="0"/>
              <a:t> measures are in place in particular in order to ensure respect for the principle of data </a:t>
            </a:r>
            <a:r>
              <a:rPr lang="en-US" dirty="0" err="1"/>
              <a:t>minimisation</a:t>
            </a:r>
            <a:r>
              <a:rPr lang="en-US" dirty="0"/>
              <a:t>. Those measures may include </a:t>
            </a:r>
            <a:r>
              <a:rPr lang="en-US" dirty="0" err="1"/>
              <a:t>pseudonymisation</a:t>
            </a:r>
            <a:r>
              <a:rPr lang="en-US" dirty="0"/>
              <a:t> provided that those purposes can be fulfilled in that manner. Where those purposes can be fulfilled by further processing which does not permit or no longer permits the identification of data subjects, those purposes shall be fulfilled in that manner. </a:t>
            </a:r>
          </a:p>
          <a:p>
            <a:r>
              <a:rPr lang="en-US" dirty="0"/>
              <a:t>2. Where personal data are processed for scientific or historical research purposes or statistical purposes, Union or Member State law may provide for derogations from the rights referred to in Articles 15, 16, 18 and 21 subject to the conditions and safeguards referred to in paragraph 1 of this Article in so far as such rights are likely to render impossible or seriously impair the achievement of the specific purposes, and such derogations are necessary for the fulfilment of those purposes. </a:t>
            </a:r>
          </a:p>
          <a:p>
            <a:r>
              <a:rPr lang="en-US" dirty="0"/>
              <a:t>3. Where personal data are processed for archiving purposes in the public interest, Union or Member State law may provide for derogations from the rights referred to in Articles 15, 16, 18, 19, 20 and 21 subject to the conditions and safeguards referred to in paragraph 1 of this Article in so far as such rights are likely to render impossible or seriously impair the achievement of the specific purposes, and such derogations are necessary for the fulfilment of those purposes. </a:t>
            </a:r>
          </a:p>
          <a:p>
            <a:r>
              <a:rPr lang="en-US" dirty="0"/>
              <a:t>4. Where processing referred to in paragraphs 2 and 3 serves at the same time another purpose, the derogations shall apply only to processing for the purposes referred to in those paragraphs.</a:t>
            </a:r>
          </a:p>
        </p:txBody>
      </p:sp>
    </p:spTree>
    <p:extLst>
      <p:ext uri="{BB962C8B-B14F-4D97-AF65-F5344CB8AC3E}">
        <p14:creationId xmlns:p14="http://schemas.microsoft.com/office/powerpoint/2010/main" val="47759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123C3-3EA2-4DD1-BDB2-6A87FA01145B}"/>
              </a:ext>
            </a:extLst>
          </p:cNvPr>
          <p:cNvSpPr>
            <a:spLocks noGrp="1"/>
          </p:cNvSpPr>
          <p:nvPr>
            <p:ph type="title"/>
          </p:nvPr>
        </p:nvSpPr>
        <p:spPr/>
        <p:txBody>
          <a:bodyPr/>
          <a:lstStyle/>
          <a:p>
            <a:r>
              <a:rPr lang="nl-NL" dirty="0"/>
              <a:t>Speciale regime</a:t>
            </a:r>
          </a:p>
        </p:txBody>
      </p:sp>
      <p:sp>
        <p:nvSpPr>
          <p:cNvPr id="3" name="Tijdelijke aanduiding voor inhoud 2">
            <a:extLst>
              <a:ext uri="{FF2B5EF4-FFF2-40B4-BE49-F238E27FC236}">
                <a16:creationId xmlns:a16="http://schemas.microsoft.com/office/drawing/2014/main" id="{D964F127-7241-4E4B-90EF-79293AC16B8E}"/>
              </a:ext>
            </a:extLst>
          </p:cNvPr>
          <p:cNvSpPr>
            <a:spLocks noGrp="1"/>
          </p:cNvSpPr>
          <p:nvPr>
            <p:ph idx="1"/>
          </p:nvPr>
        </p:nvSpPr>
        <p:spPr/>
        <p:txBody>
          <a:bodyPr/>
          <a:lstStyle/>
          <a:p>
            <a:r>
              <a:rPr lang="nl-NL" b="1" dirty="0"/>
              <a:t>Artikel 44. Uitzonderingen inzake wetenschappelijk onderzoek en statistiek </a:t>
            </a:r>
            <a:endParaRPr lang="nl-NL" dirty="0"/>
          </a:p>
          <a:p>
            <a:r>
              <a:rPr lang="nl-NL" dirty="0"/>
              <a:t>Indien een verwerking wordt verricht door instellingen of diensten voor wetenschappelijk onderzoek of statistiek, en de nodige voorzieningen zijn getroffen om te verzekeren dat de persoonsgegevens uitsluitend voor statistische of wetenschappelijke doeleinden kunnen worden gebruikt, kan de verwerkingsverantwoordelijke de artikelen 15, 16 en 18 van de verordening buiten toepassing laten. </a:t>
            </a:r>
          </a:p>
        </p:txBody>
      </p:sp>
    </p:spTree>
    <p:extLst>
      <p:ext uri="{BB962C8B-B14F-4D97-AF65-F5344CB8AC3E}">
        <p14:creationId xmlns:p14="http://schemas.microsoft.com/office/powerpoint/2010/main" val="293778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E7629-6D38-4B2E-B24E-E6AD639CB06F}"/>
              </a:ext>
            </a:extLst>
          </p:cNvPr>
          <p:cNvSpPr>
            <a:spLocks noGrp="1"/>
          </p:cNvSpPr>
          <p:nvPr>
            <p:ph type="title"/>
          </p:nvPr>
        </p:nvSpPr>
        <p:spPr/>
        <p:txBody>
          <a:bodyPr/>
          <a:lstStyle/>
          <a:p>
            <a:r>
              <a:rPr lang="nl-NL" dirty="0"/>
              <a:t>Speciale regime</a:t>
            </a:r>
          </a:p>
        </p:txBody>
      </p:sp>
      <p:sp>
        <p:nvSpPr>
          <p:cNvPr id="3" name="Tijdelijke aanduiding voor inhoud 2">
            <a:extLst>
              <a:ext uri="{FF2B5EF4-FFF2-40B4-BE49-F238E27FC236}">
                <a16:creationId xmlns:a16="http://schemas.microsoft.com/office/drawing/2014/main" id="{911027AF-3B19-4953-9173-A3A48D79338D}"/>
              </a:ext>
            </a:extLst>
          </p:cNvPr>
          <p:cNvSpPr>
            <a:spLocks noGrp="1"/>
          </p:cNvSpPr>
          <p:nvPr>
            <p:ph idx="1"/>
          </p:nvPr>
        </p:nvSpPr>
        <p:spPr/>
        <p:txBody>
          <a:bodyPr/>
          <a:lstStyle/>
          <a:p>
            <a:endParaRPr lang="nl-NL" dirty="0"/>
          </a:p>
          <a:p>
            <a:r>
              <a:rPr lang="nl-NL" dirty="0"/>
              <a:t> </a:t>
            </a:r>
            <a:r>
              <a:rPr lang="nl-NL" b="1" dirty="0"/>
              <a:t>VSNU Gedragscode voor gebruik van persoonsgegevens in wetenschappelijk onderzoek </a:t>
            </a:r>
            <a:endParaRPr lang="nl-NL" dirty="0"/>
          </a:p>
          <a:p>
            <a:r>
              <a:rPr lang="nl-NL" dirty="0"/>
              <a:t>versie 0.9 Dit is de consultatieversie van de Gedragscode. Deze versie wordt bij verschillende relevante groepen getoetst. </a:t>
            </a:r>
          </a:p>
          <a:p>
            <a:r>
              <a:rPr lang="nl-NL" dirty="0"/>
              <a:t>Deze versie zal nog veranderen en is nog niet vastgesteld door het bestuur van de VSNU. 	</a:t>
            </a:r>
          </a:p>
          <a:p>
            <a:r>
              <a:rPr lang="nl-NL" dirty="0">
                <a:hlinkClick r:id="rId2"/>
              </a:rPr>
              <a:t>https://www.vsnu.nl/files/documenten/Domeinen/Governance/Consultatieversie%20-%20VSNU%20Gedragscode%20voor%20gebruik%20van%20persoonsgegevens%20in%20wetenschappelijk%20onderzoek.pdf</a:t>
            </a:r>
            <a:r>
              <a:rPr lang="nl-NL" dirty="0"/>
              <a:t> </a:t>
            </a:r>
          </a:p>
        </p:txBody>
      </p:sp>
    </p:spTree>
    <p:extLst>
      <p:ext uri="{BB962C8B-B14F-4D97-AF65-F5344CB8AC3E}">
        <p14:creationId xmlns:p14="http://schemas.microsoft.com/office/powerpoint/2010/main" val="4120208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The backbone</a:t>
            </a:r>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a:t>
            </a:r>
            <a:r>
              <a:rPr lang="nl-NL" dirty="0" err="1"/>
              <a:t>Fundamental</a:t>
            </a:r>
            <a:r>
              <a:rPr lang="nl-NL" dirty="0"/>
              <a:t> right</a:t>
            </a:r>
          </a:p>
          <a:p>
            <a:r>
              <a:rPr lang="nl-NL" dirty="0"/>
              <a:t>2. Fair Information </a:t>
            </a:r>
            <a:r>
              <a:rPr lang="nl-NL" dirty="0" err="1"/>
              <a:t>Principles</a:t>
            </a:r>
            <a:endParaRPr lang="nl-NL" dirty="0"/>
          </a:p>
          <a:p>
            <a:r>
              <a:rPr lang="nl-NL" dirty="0"/>
              <a:t>3. </a:t>
            </a:r>
            <a:r>
              <a:rPr lang="nl-NL" dirty="0" err="1"/>
              <a:t>Legitimate</a:t>
            </a:r>
            <a:r>
              <a:rPr lang="nl-NL" dirty="0"/>
              <a:t> interest</a:t>
            </a:r>
          </a:p>
          <a:p>
            <a:r>
              <a:rPr lang="nl-NL" dirty="0"/>
              <a:t>4. </a:t>
            </a:r>
            <a:r>
              <a:rPr lang="nl-NL" dirty="0" err="1"/>
              <a:t>Sensitive</a:t>
            </a:r>
            <a:r>
              <a:rPr lang="nl-NL" dirty="0"/>
              <a:t> data</a:t>
            </a:r>
          </a:p>
          <a:p>
            <a:r>
              <a:rPr lang="nl-NL" dirty="0"/>
              <a:t>5. Transfer of data</a:t>
            </a:r>
          </a:p>
        </p:txBody>
      </p:sp>
    </p:spTree>
    <p:extLst>
      <p:ext uri="{BB962C8B-B14F-4D97-AF65-F5344CB8AC3E}">
        <p14:creationId xmlns:p14="http://schemas.microsoft.com/office/powerpoint/2010/main" val="2647125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8 ECHR</a:t>
            </a:r>
          </a:p>
        </p:txBody>
      </p:sp>
      <p:sp>
        <p:nvSpPr>
          <p:cNvPr id="3" name="Content Placeholder 2"/>
          <p:cNvSpPr>
            <a:spLocks noGrp="1"/>
          </p:cNvSpPr>
          <p:nvPr>
            <p:ph idx="1"/>
          </p:nvPr>
        </p:nvSpPr>
        <p:spPr/>
        <p:txBody>
          <a:bodyPr>
            <a:normAutofit/>
          </a:bodyPr>
          <a:lstStyle/>
          <a:p>
            <a:endParaRPr lang="en-US" dirty="0"/>
          </a:p>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p:txBody>
      </p:sp>
    </p:spTree>
    <p:extLst>
      <p:ext uri="{BB962C8B-B14F-4D97-AF65-F5344CB8AC3E}">
        <p14:creationId xmlns:p14="http://schemas.microsoft.com/office/powerpoint/2010/main" val="3570064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Charter of </a:t>
            </a:r>
            <a:r>
              <a:rPr lang="nl-NL" dirty="0" err="1"/>
              <a:t>Fundamental</a:t>
            </a:r>
            <a:r>
              <a:rPr lang="nl-NL" dirty="0"/>
              <a:t> </a:t>
            </a:r>
            <a:r>
              <a:rPr lang="nl-NL" dirty="0" err="1"/>
              <a:t>Rights</a:t>
            </a:r>
            <a:r>
              <a:rPr lang="nl-NL" dirty="0"/>
              <a:t> of </a:t>
            </a:r>
            <a:r>
              <a:rPr lang="nl-NL" dirty="0" err="1"/>
              <a:t>the</a:t>
            </a:r>
            <a:r>
              <a:rPr lang="nl-NL" dirty="0"/>
              <a:t> EU</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Article 7 Respect for private and family life</a:t>
            </a:r>
          </a:p>
          <a:p>
            <a:r>
              <a:rPr lang="en-US" dirty="0"/>
              <a:t>Everyone has the right to respect for his or her private and family life, home and communications.</a:t>
            </a:r>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282064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err="1"/>
              <a:t>Principles</a:t>
            </a:r>
            <a:endParaRPr lang="nl-NL" dirty="0"/>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err="1"/>
              <a:t>Necessity</a:t>
            </a:r>
            <a:endParaRPr lang="nl-NL" dirty="0"/>
          </a:p>
          <a:p>
            <a:r>
              <a:rPr lang="nl-NL" dirty="0" err="1"/>
              <a:t>Proportionality</a:t>
            </a:r>
            <a:endParaRPr lang="nl-NL" dirty="0"/>
          </a:p>
          <a:p>
            <a:r>
              <a:rPr lang="nl-NL" dirty="0" err="1"/>
              <a:t>Subsidiarity</a:t>
            </a:r>
            <a:endParaRPr lang="nl-NL" dirty="0"/>
          </a:p>
          <a:p>
            <a:r>
              <a:rPr lang="nl-NL" dirty="0" err="1"/>
              <a:t>Effectiveness</a:t>
            </a:r>
            <a:endParaRPr lang="nl-NL" dirty="0"/>
          </a:p>
        </p:txBody>
      </p:sp>
    </p:spTree>
    <p:extLst>
      <p:ext uri="{BB962C8B-B14F-4D97-AF65-F5344CB8AC3E}">
        <p14:creationId xmlns:p14="http://schemas.microsoft.com/office/powerpoint/2010/main" val="3209655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fontScale="85000" lnSpcReduction="20000"/>
          </a:bodyPr>
          <a:lstStyle/>
          <a:p>
            <a:r>
              <a:rPr lang="nl-NL" u="sng" dirty="0" err="1"/>
              <a:t>Legitimate</a:t>
            </a:r>
            <a:r>
              <a:rPr lang="nl-NL" dirty="0"/>
              <a:t>: </a:t>
            </a:r>
          </a:p>
          <a:p>
            <a:r>
              <a:rPr lang="nl-NL" u="sng" dirty="0" err="1"/>
              <a:t>Responsible</a:t>
            </a:r>
            <a:r>
              <a:rPr lang="nl-NL" dirty="0"/>
              <a:t>:</a:t>
            </a:r>
            <a:r>
              <a:rPr lang="nl-NL" b="1" dirty="0"/>
              <a:t> </a:t>
            </a:r>
          </a:p>
          <a:p>
            <a:r>
              <a:rPr lang="nl-NL" u="sng" dirty="0"/>
              <a:t>Fair</a:t>
            </a:r>
            <a:r>
              <a:rPr lang="nl-NL" dirty="0"/>
              <a:t>: </a:t>
            </a:r>
          </a:p>
          <a:p>
            <a:r>
              <a:rPr lang="nl-NL" u="sng" dirty="0" err="1"/>
              <a:t>Purpose</a:t>
            </a:r>
            <a:r>
              <a:rPr lang="nl-NL" u="sng" dirty="0"/>
              <a:t> </a:t>
            </a:r>
            <a:r>
              <a:rPr lang="nl-NL" u="sng" dirty="0" err="1"/>
              <a:t>specification</a:t>
            </a:r>
            <a:r>
              <a:rPr lang="nl-NL" dirty="0"/>
              <a:t>:</a:t>
            </a:r>
            <a:r>
              <a:rPr lang="nl-NL" b="1" dirty="0"/>
              <a:t> </a:t>
            </a:r>
          </a:p>
          <a:p>
            <a:r>
              <a:rPr lang="nl-NL" u="sng" dirty="0" err="1"/>
              <a:t>Purpose</a:t>
            </a:r>
            <a:r>
              <a:rPr lang="nl-NL" u="sng" dirty="0"/>
              <a:t> </a:t>
            </a:r>
            <a:r>
              <a:rPr lang="nl-NL" u="sng" dirty="0" err="1"/>
              <a:t>limmitation</a:t>
            </a:r>
            <a:r>
              <a:rPr lang="nl-NL" dirty="0"/>
              <a:t>:</a:t>
            </a:r>
            <a:r>
              <a:rPr lang="nl-NL" b="1" dirty="0"/>
              <a:t> </a:t>
            </a:r>
          </a:p>
          <a:p>
            <a:r>
              <a:rPr lang="nl-NL" u="sng" dirty="0"/>
              <a:t>Data </a:t>
            </a:r>
            <a:r>
              <a:rPr lang="nl-NL" u="sng" dirty="0" err="1"/>
              <a:t>minimalisation</a:t>
            </a:r>
            <a:r>
              <a:rPr lang="nl-NL" dirty="0"/>
              <a:t>: </a:t>
            </a:r>
          </a:p>
          <a:p>
            <a:r>
              <a:rPr lang="nl-NL" u="sng" dirty="0"/>
              <a:t>Correct</a:t>
            </a:r>
            <a:r>
              <a:rPr lang="nl-NL" dirty="0"/>
              <a:t>:</a:t>
            </a:r>
            <a:r>
              <a:rPr lang="nl-NL" b="1" dirty="0"/>
              <a:t> </a:t>
            </a:r>
          </a:p>
          <a:p>
            <a:r>
              <a:rPr lang="nl-NL" u="sng" dirty="0"/>
              <a:t>Up-to-date</a:t>
            </a:r>
            <a:r>
              <a:rPr lang="nl-NL" dirty="0"/>
              <a:t>:</a:t>
            </a:r>
            <a:r>
              <a:rPr lang="nl-NL" b="1" dirty="0"/>
              <a:t> </a:t>
            </a:r>
          </a:p>
          <a:p>
            <a:r>
              <a:rPr lang="nl-NL" u="sng" dirty="0"/>
              <a:t>Storage </a:t>
            </a:r>
            <a:r>
              <a:rPr lang="nl-NL" u="sng" dirty="0" err="1"/>
              <a:t>limmigation</a:t>
            </a:r>
            <a:r>
              <a:rPr lang="nl-NL" dirty="0"/>
              <a:t>:</a:t>
            </a:r>
            <a:r>
              <a:rPr lang="nl-NL" b="1" dirty="0"/>
              <a:t> </a:t>
            </a:r>
          </a:p>
          <a:p>
            <a:r>
              <a:rPr lang="nl-NL" u="sng" dirty="0" err="1"/>
              <a:t>Technological</a:t>
            </a:r>
            <a:r>
              <a:rPr lang="nl-NL" u="sng" dirty="0"/>
              <a:t> security:</a:t>
            </a:r>
          </a:p>
          <a:p>
            <a:r>
              <a:rPr lang="nl-NL" u="sng" dirty="0" err="1"/>
              <a:t>Organisational</a:t>
            </a:r>
            <a:r>
              <a:rPr lang="nl-NL" u="sng" dirty="0"/>
              <a:t> security:</a:t>
            </a:r>
            <a:endParaRPr lang="nl-NL" dirty="0"/>
          </a:p>
          <a:p>
            <a:r>
              <a:rPr lang="nl-NL" u="sng" dirty="0" err="1"/>
              <a:t>Transparancy</a:t>
            </a:r>
            <a:r>
              <a:rPr lang="nl-NL" u="sng" dirty="0"/>
              <a:t>:</a:t>
            </a:r>
            <a:endParaRPr lang="nl-NL" dirty="0"/>
          </a:p>
        </p:txBody>
      </p:sp>
    </p:spTree>
    <p:extLst>
      <p:ext uri="{BB962C8B-B14F-4D97-AF65-F5344CB8AC3E}">
        <p14:creationId xmlns:p14="http://schemas.microsoft.com/office/powerpoint/2010/main" val="3320889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err="1"/>
              <a:t>Legitimate</a:t>
            </a:r>
            <a:r>
              <a:rPr lang="nl-NL" dirty="0"/>
              <a:t> interest</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fontScale="85000" lnSpcReduction="20000"/>
          </a:bodyPr>
          <a:lstStyle/>
          <a:p>
            <a:r>
              <a:rPr lang="en-US" dirty="0"/>
              <a:t>Article 6 </a:t>
            </a:r>
          </a:p>
          <a:p>
            <a:r>
              <a:rPr lang="en-US" dirty="0"/>
              <a:t>Lawfulness of processing </a:t>
            </a:r>
          </a:p>
          <a:p>
            <a:r>
              <a:rPr lang="en-US" dirty="0"/>
              <a:t>1. Processing shall be lawful only if and to the extent that at least one of the following applies: </a:t>
            </a:r>
          </a:p>
          <a:p>
            <a:r>
              <a:rPr lang="en-US" dirty="0"/>
              <a:t>(a)  the data subject has given consent to the processing of his or her personal data for one or more specific purposes; </a:t>
            </a:r>
          </a:p>
          <a:p>
            <a:r>
              <a:rPr lang="en-US" dirty="0"/>
              <a:t>(b)  processing is necessary for the performance of a contract to which the data subject is party or in order to take steps at the request of the data subject prior to entering into a contract; </a:t>
            </a:r>
          </a:p>
          <a:p>
            <a:r>
              <a:rPr lang="en-US" dirty="0"/>
              <a:t>(c)  processing is necessary for compliance with a legal obligation to which the controller is subject; </a:t>
            </a:r>
          </a:p>
          <a:p>
            <a:r>
              <a:rPr lang="en-US" dirty="0"/>
              <a:t>(d)  processing is necessary in order to protect the vital interests of the data subject or of another natural person; </a:t>
            </a:r>
          </a:p>
          <a:p>
            <a:r>
              <a:rPr lang="en-US" dirty="0"/>
              <a:t>(e)  processing is necessary for the performance of a task carried out in the public interest or in the exercise of official authority vested in the controller; </a:t>
            </a:r>
          </a:p>
          <a:p>
            <a:r>
              <a:rPr lang="en-US" dirty="0"/>
              <a:t>(f)  processing is necessary for the purposes of the legitimate interests pursued by the controller or by a third party, except where such interests are overridden by the interests or fundamental rights and freedoms of the data subject which require protection of personal data, in particular where the data subject is a child. </a:t>
            </a:r>
          </a:p>
          <a:p>
            <a:r>
              <a:rPr lang="en-US" dirty="0"/>
              <a:t>Point (f) of the first subparagraph shall not apply to processing carried out by public authorities in the performance of their tasks. </a:t>
            </a:r>
            <a:endParaRPr lang="nl-NL" dirty="0"/>
          </a:p>
        </p:txBody>
      </p:sp>
    </p:spTree>
    <p:extLst>
      <p:ext uri="{BB962C8B-B14F-4D97-AF65-F5344CB8AC3E}">
        <p14:creationId xmlns:p14="http://schemas.microsoft.com/office/powerpoint/2010/main" val="840158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Background</a:t>
            </a:r>
          </a:p>
          <a:p>
            <a:r>
              <a:rPr lang="nl-NL" dirty="0"/>
              <a:t>(2) </a:t>
            </a:r>
            <a:r>
              <a:rPr lang="nl-NL" dirty="0" err="1"/>
              <a:t>Applicability</a:t>
            </a:r>
            <a:endParaRPr lang="nl-NL" dirty="0"/>
          </a:p>
          <a:p>
            <a:r>
              <a:rPr lang="nl-NL" dirty="0"/>
              <a:t>(3) Backbone</a:t>
            </a:r>
          </a:p>
          <a:p>
            <a:r>
              <a:rPr lang="nl-NL" dirty="0"/>
              <a:t>(4) </a:t>
            </a:r>
            <a:r>
              <a:rPr lang="nl-NL" dirty="0" err="1"/>
              <a:t>Duties</a:t>
            </a:r>
            <a:endParaRPr lang="nl-NL" dirty="0"/>
          </a:p>
          <a:p>
            <a:r>
              <a:rPr lang="nl-NL" dirty="0"/>
              <a:t>(5) </a:t>
            </a:r>
            <a:r>
              <a:rPr lang="nl-NL" dirty="0" err="1"/>
              <a:t>Rights</a:t>
            </a:r>
            <a:endParaRPr lang="nl-NL" dirty="0"/>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Consent</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Free</a:t>
            </a:r>
          </a:p>
          <a:p>
            <a:r>
              <a:rPr lang="nl-NL" dirty="0" err="1"/>
              <a:t>Specific</a:t>
            </a:r>
            <a:endParaRPr lang="nl-NL" dirty="0"/>
          </a:p>
          <a:p>
            <a:r>
              <a:rPr lang="nl-NL" dirty="0" err="1"/>
              <a:t>Informed</a:t>
            </a:r>
            <a:endParaRPr lang="nl-NL" dirty="0"/>
          </a:p>
          <a:p>
            <a:r>
              <a:rPr lang="nl-NL" dirty="0" err="1"/>
              <a:t>Unambigious</a:t>
            </a:r>
            <a:endParaRPr lang="nl-NL" dirty="0"/>
          </a:p>
          <a:p>
            <a:r>
              <a:rPr lang="nl-NL" dirty="0" err="1"/>
              <a:t>Proof</a:t>
            </a:r>
            <a:endParaRPr lang="nl-NL" dirty="0"/>
          </a:p>
          <a:p>
            <a:r>
              <a:rPr lang="nl-NL" dirty="0"/>
              <a:t>Minors</a:t>
            </a:r>
          </a:p>
        </p:txBody>
      </p:sp>
    </p:spTree>
    <p:extLst>
      <p:ext uri="{BB962C8B-B14F-4D97-AF65-F5344CB8AC3E}">
        <p14:creationId xmlns:p14="http://schemas.microsoft.com/office/powerpoint/2010/main" val="229155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err="1"/>
              <a:t>Sensitive</a:t>
            </a:r>
            <a:r>
              <a:rPr lang="nl-NL" dirty="0"/>
              <a:t> data</a:t>
            </a:r>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lstStyle/>
          <a:p>
            <a:r>
              <a:rPr lang="en-US" dirty="0"/>
              <a:t>Article 9 </a:t>
            </a:r>
          </a:p>
          <a:p>
            <a:r>
              <a:rPr lang="en-US" dirty="0"/>
              <a:t>Processing of special categories of personal data </a:t>
            </a:r>
          </a:p>
          <a:p>
            <a:r>
              <a:rPr lang="en-US" dirty="0"/>
              <a:t>1. 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shall be prohibited. </a:t>
            </a:r>
            <a:endParaRPr lang="nl-NL" dirty="0"/>
          </a:p>
        </p:txBody>
      </p:sp>
    </p:spTree>
    <p:extLst>
      <p:ext uri="{BB962C8B-B14F-4D97-AF65-F5344CB8AC3E}">
        <p14:creationId xmlns:p14="http://schemas.microsoft.com/office/powerpoint/2010/main" val="2350605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82B90-BD78-4D39-AD4C-8E9811E143BF}"/>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D70B7350-7980-41F6-8879-721D051EFC80}"/>
              </a:ext>
            </a:extLst>
          </p:cNvPr>
          <p:cNvSpPr>
            <a:spLocks noGrp="1"/>
          </p:cNvSpPr>
          <p:nvPr>
            <p:ph idx="1"/>
          </p:nvPr>
        </p:nvSpPr>
        <p:spPr/>
        <p:txBody>
          <a:bodyPr>
            <a:normAutofit lnSpcReduction="10000"/>
          </a:bodyPr>
          <a:lstStyle/>
          <a:p>
            <a:r>
              <a:rPr lang="nl-NL" dirty="0" err="1"/>
              <a:t>Vital</a:t>
            </a:r>
            <a:r>
              <a:rPr lang="nl-NL" dirty="0"/>
              <a:t> </a:t>
            </a:r>
            <a:r>
              <a:rPr lang="nl-NL" dirty="0" err="1"/>
              <a:t>interests</a:t>
            </a:r>
            <a:r>
              <a:rPr lang="nl-NL" dirty="0"/>
              <a:t> data subject </a:t>
            </a:r>
          </a:p>
          <a:p>
            <a:r>
              <a:rPr lang="nl-NL" dirty="0" err="1"/>
              <a:t>Curch</a:t>
            </a:r>
            <a:r>
              <a:rPr lang="nl-NL" dirty="0"/>
              <a:t>, </a:t>
            </a:r>
            <a:r>
              <a:rPr lang="nl-NL" dirty="0" err="1"/>
              <a:t>political</a:t>
            </a:r>
            <a:r>
              <a:rPr lang="nl-NL" dirty="0"/>
              <a:t> party, </a:t>
            </a:r>
            <a:r>
              <a:rPr lang="nl-NL" dirty="0" err="1"/>
              <a:t>union</a:t>
            </a:r>
            <a:endParaRPr lang="nl-NL" dirty="0"/>
          </a:p>
          <a:p>
            <a:r>
              <a:rPr lang="nl-NL" dirty="0" err="1"/>
              <a:t>Empoyee’s</a:t>
            </a:r>
            <a:r>
              <a:rPr lang="nl-NL" dirty="0"/>
              <a:t> health</a:t>
            </a:r>
          </a:p>
          <a:p>
            <a:r>
              <a:rPr lang="nl-NL" dirty="0" err="1"/>
              <a:t>Social</a:t>
            </a:r>
            <a:r>
              <a:rPr lang="nl-NL" dirty="0"/>
              <a:t> security</a:t>
            </a:r>
          </a:p>
          <a:p>
            <a:r>
              <a:rPr lang="nl-NL" dirty="0"/>
              <a:t>Explicit consent</a:t>
            </a:r>
          </a:p>
          <a:p>
            <a:r>
              <a:rPr lang="nl-NL" dirty="0" err="1"/>
              <a:t>Explicitly</a:t>
            </a:r>
            <a:r>
              <a:rPr lang="nl-NL" dirty="0"/>
              <a:t> made public</a:t>
            </a:r>
          </a:p>
          <a:p>
            <a:r>
              <a:rPr lang="nl-NL" dirty="0"/>
              <a:t>Statistical or </a:t>
            </a:r>
            <a:r>
              <a:rPr lang="nl-NL" dirty="0" err="1"/>
              <a:t>scientific</a:t>
            </a:r>
            <a:r>
              <a:rPr lang="nl-NL" dirty="0"/>
              <a:t> research</a:t>
            </a:r>
          </a:p>
          <a:p>
            <a:r>
              <a:rPr lang="nl-NL" dirty="0"/>
              <a:t>Legal procedure</a:t>
            </a:r>
          </a:p>
          <a:p>
            <a:r>
              <a:rPr lang="nl-NL" dirty="0"/>
              <a:t>Public health</a:t>
            </a:r>
          </a:p>
          <a:p>
            <a:r>
              <a:rPr lang="nl-NL" dirty="0"/>
              <a:t>Important public interest</a:t>
            </a:r>
          </a:p>
          <a:p>
            <a:endParaRPr lang="nl-NL" dirty="0"/>
          </a:p>
        </p:txBody>
      </p:sp>
    </p:spTree>
    <p:extLst>
      <p:ext uri="{BB962C8B-B14F-4D97-AF65-F5344CB8AC3E}">
        <p14:creationId xmlns:p14="http://schemas.microsoft.com/office/powerpoint/2010/main" val="1416948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85815-DAF9-47FB-871E-FDF485318781}"/>
              </a:ext>
            </a:extLst>
          </p:cNvPr>
          <p:cNvSpPr>
            <a:spLocks noGrp="1"/>
          </p:cNvSpPr>
          <p:nvPr>
            <p:ph type="title"/>
          </p:nvPr>
        </p:nvSpPr>
        <p:spPr/>
        <p:txBody>
          <a:bodyPr/>
          <a:lstStyle/>
          <a:p>
            <a:r>
              <a:rPr lang="nl-NL" dirty="0"/>
              <a:t>Transfer of data</a:t>
            </a:r>
          </a:p>
        </p:txBody>
      </p:sp>
      <p:sp>
        <p:nvSpPr>
          <p:cNvPr id="3" name="Tijdelijke aanduiding voor inhoud 2">
            <a:extLst>
              <a:ext uri="{FF2B5EF4-FFF2-40B4-BE49-F238E27FC236}">
                <a16:creationId xmlns:a16="http://schemas.microsoft.com/office/drawing/2014/main" id="{04F32D53-35CE-4E61-A787-BAE737C7AB03}"/>
              </a:ext>
            </a:extLst>
          </p:cNvPr>
          <p:cNvSpPr>
            <a:spLocks noGrp="1"/>
          </p:cNvSpPr>
          <p:nvPr>
            <p:ph idx="1"/>
          </p:nvPr>
        </p:nvSpPr>
        <p:spPr/>
        <p:txBody>
          <a:bodyPr>
            <a:normAutofit lnSpcReduction="10000"/>
          </a:bodyPr>
          <a:lstStyle/>
          <a:p>
            <a:r>
              <a:rPr lang="en-US" dirty="0"/>
              <a:t>Article 44 </a:t>
            </a:r>
          </a:p>
          <a:p>
            <a:r>
              <a:rPr lang="en-US" dirty="0"/>
              <a:t>General principle for transfers </a:t>
            </a:r>
          </a:p>
          <a:p>
            <a:r>
              <a:rPr lang="en-US" dirty="0"/>
              <a:t>Any transfer of personal data which are undergoing processing or are intended for processing after transfer to a third country or to an international </a:t>
            </a:r>
            <a:r>
              <a:rPr lang="en-US" dirty="0" err="1"/>
              <a:t>organisation</a:t>
            </a:r>
            <a:r>
              <a:rPr lang="en-US" dirty="0"/>
              <a:t> shall take place only if, subject to the other provisions of this Regulation, the conditions laid down in this Chapter are complied with by the controller and processor, including for onward transfers of personal data from the third country or an international </a:t>
            </a:r>
            <a:r>
              <a:rPr lang="en-US" dirty="0" err="1"/>
              <a:t>organisation</a:t>
            </a:r>
            <a:r>
              <a:rPr lang="en-US" dirty="0"/>
              <a:t> to another third country or to another international </a:t>
            </a:r>
            <a:r>
              <a:rPr lang="en-US" dirty="0" err="1"/>
              <a:t>organisation</a:t>
            </a:r>
            <a:r>
              <a:rPr lang="en-US" dirty="0"/>
              <a:t>. All provisions in this Chapter shall be applied in order to ensure that the level of protection of natural persons guaranteed by this Regulation is not undermined. </a:t>
            </a:r>
          </a:p>
          <a:p>
            <a:r>
              <a:rPr lang="en-US" dirty="0"/>
              <a:t>4</a:t>
            </a:r>
            <a:endParaRPr lang="nl-NL" dirty="0"/>
          </a:p>
        </p:txBody>
      </p:sp>
    </p:spTree>
    <p:extLst>
      <p:ext uri="{BB962C8B-B14F-4D97-AF65-F5344CB8AC3E}">
        <p14:creationId xmlns:p14="http://schemas.microsoft.com/office/powerpoint/2010/main" val="1224395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Transfer of data</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en-US" dirty="0"/>
              <a:t>Article 45 </a:t>
            </a:r>
          </a:p>
          <a:p>
            <a:r>
              <a:rPr lang="en-US" dirty="0"/>
              <a:t>Transfers on the basis of an adequacy decision </a:t>
            </a:r>
          </a:p>
          <a:p>
            <a:r>
              <a:rPr lang="en-US" dirty="0"/>
              <a:t>1. A transfer of personal data to a third country or an international </a:t>
            </a:r>
            <a:r>
              <a:rPr lang="en-US" dirty="0" err="1"/>
              <a:t>organisation</a:t>
            </a:r>
            <a:r>
              <a:rPr lang="en-US" dirty="0"/>
              <a:t> may take place where the Commission has decided that the third country, a territory or one or more specified sectors within that third country, or the international </a:t>
            </a:r>
            <a:r>
              <a:rPr lang="en-US" dirty="0" err="1"/>
              <a:t>organisation</a:t>
            </a:r>
            <a:r>
              <a:rPr lang="en-US" dirty="0"/>
              <a:t> in question ensures an adequate level of protection. Such a transfer shall not require any specific </a:t>
            </a:r>
            <a:r>
              <a:rPr lang="en-US" dirty="0" err="1"/>
              <a:t>authorisation</a:t>
            </a:r>
            <a:r>
              <a:rPr lang="en-US" dirty="0"/>
              <a:t>. </a:t>
            </a:r>
            <a:endParaRPr lang="nl-NL" dirty="0"/>
          </a:p>
        </p:txBody>
      </p:sp>
    </p:spTree>
    <p:extLst>
      <p:ext uri="{BB962C8B-B14F-4D97-AF65-F5344CB8AC3E}">
        <p14:creationId xmlns:p14="http://schemas.microsoft.com/office/powerpoint/2010/main" val="1052337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DA340-84B8-46F9-AC0B-F361E4E0E4C0}"/>
              </a:ext>
            </a:extLst>
          </p:cNvPr>
          <p:cNvSpPr>
            <a:spLocks noGrp="1"/>
          </p:cNvSpPr>
          <p:nvPr>
            <p:ph type="title"/>
          </p:nvPr>
        </p:nvSpPr>
        <p:spPr/>
        <p:txBody>
          <a:bodyPr/>
          <a:lstStyle/>
          <a:p>
            <a:r>
              <a:rPr lang="nl-NL" dirty="0"/>
              <a:t>Transfer of data</a:t>
            </a:r>
          </a:p>
        </p:txBody>
      </p:sp>
      <p:sp>
        <p:nvSpPr>
          <p:cNvPr id="3" name="Tijdelijke aanduiding voor inhoud 2">
            <a:extLst>
              <a:ext uri="{FF2B5EF4-FFF2-40B4-BE49-F238E27FC236}">
                <a16:creationId xmlns:a16="http://schemas.microsoft.com/office/drawing/2014/main" id="{F9680D0D-DF99-4ADE-BD41-CD96DD0B4C77}"/>
              </a:ext>
            </a:extLst>
          </p:cNvPr>
          <p:cNvSpPr>
            <a:spLocks noGrp="1"/>
          </p:cNvSpPr>
          <p:nvPr>
            <p:ph idx="1"/>
          </p:nvPr>
        </p:nvSpPr>
        <p:spPr/>
        <p:txBody>
          <a:bodyPr/>
          <a:lstStyle/>
          <a:p>
            <a:r>
              <a:rPr lang="en-US" dirty="0"/>
              <a:t>Article 46 </a:t>
            </a:r>
          </a:p>
          <a:p>
            <a:r>
              <a:rPr lang="en-US" dirty="0"/>
              <a:t>Transfers subject to appropriate safeguards </a:t>
            </a:r>
          </a:p>
          <a:p>
            <a:r>
              <a:rPr lang="en-US" dirty="0"/>
              <a:t>1. In the absence of a decision pursuant to Article 45(3), a controller or processor may transfer personal data to a third country or an international </a:t>
            </a:r>
            <a:r>
              <a:rPr lang="en-US" dirty="0" err="1"/>
              <a:t>organisation</a:t>
            </a:r>
            <a:r>
              <a:rPr lang="en-US" dirty="0"/>
              <a:t> only if the controller or processor has provided appropriate safeguards, and on condition that enforceable data subject rights and effective legal remedies for data subjects are available</a:t>
            </a:r>
            <a:endParaRPr lang="nl-NL" dirty="0"/>
          </a:p>
        </p:txBody>
      </p:sp>
    </p:spTree>
    <p:extLst>
      <p:ext uri="{BB962C8B-B14F-4D97-AF65-F5344CB8AC3E}">
        <p14:creationId xmlns:p14="http://schemas.microsoft.com/office/powerpoint/2010/main" val="86466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4EC48B0A-56BE-4100-B8E8-6680B0C9C1EE}"/>
              </a:ext>
            </a:extLst>
          </p:cNvPr>
          <p:cNvSpPr>
            <a:spLocks noGrp="1"/>
          </p:cNvSpPr>
          <p:nvPr>
            <p:ph idx="1"/>
          </p:nvPr>
        </p:nvSpPr>
        <p:spPr>
          <a:xfrm>
            <a:off x="755008" y="822121"/>
            <a:ext cx="11045105" cy="5839936"/>
          </a:xfrm>
        </p:spPr>
        <p:txBody>
          <a:bodyPr>
            <a:normAutofit fontScale="62500" lnSpcReduction="20000"/>
          </a:bodyPr>
          <a:lstStyle/>
          <a:p>
            <a:r>
              <a:rPr lang="en-US" dirty="0"/>
              <a:t>Article 49 </a:t>
            </a:r>
          </a:p>
          <a:p>
            <a:r>
              <a:rPr lang="en-US" dirty="0"/>
              <a:t>Derogations for specific situations </a:t>
            </a:r>
          </a:p>
          <a:p>
            <a:r>
              <a:rPr lang="en-US" dirty="0"/>
              <a:t>1. In the absence of an adequacy decision pursuant to Article 45(3), or of appropriate safeguards pursuant to Article 46, including binding corporate rules, a transfer or a set of transfers of personal data to a third country or an international </a:t>
            </a:r>
            <a:r>
              <a:rPr lang="en-US" dirty="0" err="1"/>
              <a:t>organisation</a:t>
            </a:r>
            <a:r>
              <a:rPr lang="en-US" dirty="0"/>
              <a:t> shall take place only on one of the following conditions: </a:t>
            </a:r>
          </a:p>
          <a:p>
            <a:r>
              <a:rPr lang="en-US" dirty="0"/>
              <a:t>(a)  the data subject has explicitly consented to the proposed transfer, after having been informed of the possible risks of such transfers for the data subject due to the absence of an adequacy decision and appropriate safeguards; </a:t>
            </a:r>
          </a:p>
          <a:p>
            <a:r>
              <a:rPr lang="en-US" dirty="0"/>
              <a:t>(b)  the transfer is necessary for the performance of a contract between the data subject and the controller or the implementation of pre-contractual measures taken at the data subject's request; </a:t>
            </a:r>
          </a:p>
          <a:p>
            <a:r>
              <a:rPr lang="en-US" dirty="0"/>
              <a:t>(c)  the transfer is necessary for the conclusion or performance of a contract concluded in the interest of the data subject between the controller and another natural or legal person; </a:t>
            </a:r>
          </a:p>
          <a:p>
            <a:r>
              <a:rPr lang="en-US" dirty="0"/>
              <a:t>(d)  the transfer is necessary for important reasons of public interest; </a:t>
            </a:r>
          </a:p>
          <a:p>
            <a:r>
              <a:rPr lang="en-US" dirty="0"/>
              <a:t>(e)  the transfer is necessary for the establishment, exercise or </a:t>
            </a:r>
            <a:r>
              <a:rPr lang="en-US" dirty="0" err="1"/>
              <a:t>defence</a:t>
            </a:r>
            <a:r>
              <a:rPr lang="en-US" dirty="0"/>
              <a:t> of legal claims; </a:t>
            </a:r>
          </a:p>
          <a:p>
            <a:r>
              <a:rPr lang="en-US" dirty="0"/>
              <a:t>(f)  the transfer is necessary in order to protect the vital interests of the data subject or of other persons, where the data subject is physically or legally incapable of giving consent; </a:t>
            </a:r>
          </a:p>
          <a:p>
            <a:r>
              <a:rPr lang="en-US" dirty="0"/>
              <a:t>(g)  the transfer is made from a register which according to Union or Member State law is intended to provide information to the public and which is open to consultation either by the public in general or by any person who can demonstrate a legitimate interest, but only to the extent that the conditions laid down by Union or Member State law for consultation are fulfilled in the particular case. </a:t>
            </a:r>
          </a:p>
          <a:p>
            <a:r>
              <a:rPr lang="en-US" dirty="0"/>
              <a:t>Where a transfer could not be based on a provision in Article 45 or 46, including the provisions on binding corporate rules, and none of the derogations for a specific situation referred to in the first subparagraph of this paragraph is applicable, a transfer to a third country or an international </a:t>
            </a:r>
            <a:r>
              <a:rPr lang="en-US" dirty="0" err="1"/>
              <a:t>organisation</a:t>
            </a:r>
            <a:r>
              <a:rPr lang="en-US" dirty="0"/>
              <a:t> may take place only if the transfer is not repetitive, concerns only a limited number of data subjects, is necessary for the purposes of compelling legitimate interests pursued by the controller which are not overridden by the interests or rights and freedoms of the data subject, and the controller has assessed all the circumstances surrounding the data transfer and has on the basis of that assessment provided suitable safeguards with regard to the protection of personal data. The controller shall inform the supervisory authority of the transfer. The controller shall, in addition to providing the information referred to in Articles 13 and 14, inform the data subject of the transfer and on the compelling legitimate interests pursued.</a:t>
            </a:r>
            <a:endParaRPr lang="nl-NL" dirty="0"/>
          </a:p>
        </p:txBody>
      </p:sp>
    </p:spTree>
    <p:extLst>
      <p:ext uri="{BB962C8B-B14F-4D97-AF65-F5344CB8AC3E}">
        <p14:creationId xmlns:p14="http://schemas.microsoft.com/office/powerpoint/2010/main" val="462161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err="1"/>
              <a:t>Obligations</a:t>
            </a:r>
            <a:endParaRPr lang="nl-NL" dirty="0"/>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Register</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Security</a:t>
            </a:r>
          </a:p>
          <a:p>
            <a:pPr lvl="1"/>
            <a:r>
              <a:rPr lang="nl-NL" dirty="0" err="1"/>
              <a:t>Technological</a:t>
            </a:r>
            <a:r>
              <a:rPr lang="nl-NL" dirty="0"/>
              <a:t> security</a:t>
            </a:r>
          </a:p>
          <a:p>
            <a:pPr lvl="1"/>
            <a:r>
              <a:rPr lang="nl-NL" dirty="0" err="1"/>
              <a:t>Organisational</a:t>
            </a:r>
            <a:r>
              <a:rPr lang="nl-NL" dirty="0"/>
              <a:t> </a:t>
            </a:r>
            <a:r>
              <a:rPr lang="nl-NL" dirty="0" err="1"/>
              <a:t>secuirty</a:t>
            </a:r>
            <a:endParaRPr lang="nl-NL" dirty="0"/>
          </a:p>
          <a:p>
            <a:pPr lvl="1"/>
            <a:r>
              <a:rPr lang="nl-NL" dirty="0" err="1"/>
              <a:t>By</a:t>
            </a:r>
            <a:r>
              <a:rPr lang="nl-NL" dirty="0"/>
              <a:t> Design</a:t>
            </a:r>
          </a:p>
          <a:p>
            <a:r>
              <a:rPr lang="nl-NL" dirty="0"/>
              <a:t>5. </a:t>
            </a:r>
            <a:r>
              <a:rPr lang="nl-NL" dirty="0" err="1"/>
              <a:t>Transparancy</a:t>
            </a:r>
            <a:endParaRPr lang="nl-NL" dirty="0"/>
          </a:p>
          <a:p>
            <a:pPr lvl="1"/>
            <a:r>
              <a:rPr lang="nl-NL" dirty="0"/>
              <a:t>General </a:t>
            </a:r>
            <a:r>
              <a:rPr lang="nl-NL" dirty="0" err="1"/>
              <a:t>transparancy</a:t>
            </a:r>
            <a:endParaRPr lang="nl-NL" dirty="0"/>
          </a:p>
          <a:p>
            <a:pPr lvl="1"/>
            <a:r>
              <a:rPr lang="nl-NL" dirty="0"/>
              <a:t>Information </a:t>
            </a:r>
            <a:r>
              <a:rPr lang="nl-NL" dirty="0" err="1"/>
              <a:t>to</a:t>
            </a:r>
            <a:r>
              <a:rPr lang="nl-NL" dirty="0"/>
              <a:t> subject</a:t>
            </a:r>
          </a:p>
          <a:p>
            <a:pPr lvl="1"/>
            <a:r>
              <a:rPr lang="nl-NL" dirty="0"/>
              <a:t>Report data </a:t>
            </a:r>
            <a:r>
              <a:rPr lang="nl-NL" dirty="0" err="1"/>
              <a:t>breach</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err="1"/>
              <a:t>Rights</a:t>
            </a:r>
            <a:r>
              <a:rPr lang="nl-NL" dirty="0"/>
              <a:t> data 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780176" y="1786854"/>
            <a:ext cx="10294224" cy="4730059"/>
          </a:xfrm>
        </p:spPr>
        <p:txBody>
          <a:bodyPr>
            <a:normAutofit/>
          </a:bodyPr>
          <a:lstStyle/>
          <a:p>
            <a:pPr lvl="3"/>
            <a:r>
              <a:rPr lang="nl-NL" sz="2000" dirty="0"/>
              <a:t>Right </a:t>
            </a:r>
            <a:r>
              <a:rPr lang="nl-NL" sz="2000" dirty="0" err="1"/>
              <a:t>to</a:t>
            </a:r>
            <a:r>
              <a:rPr lang="nl-NL" sz="2000" dirty="0"/>
              <a:t> information</a:t>
            </a:r>
          </a:p>
          <a:p>
            <a:pPr lvl="3"/>
            <a:r>
              <a:rPr lang="nl-NL" sz="2000" dirty="0"/>
              <a:t>Right </a:t>
            </a:r>
            <a:r>
              <a:rPr lang="nl-NL" sz="2000" dirty="0" err="1"/>
              <a:t>to</a:t>
            </a:r>
            <a:r>
              <a:rPr lang="nl-NL" sz="2000" dirty="0"/>
              <a:t> copy</a:t>
            </a:r>
          </a:p>
          <a:p>
            <a:pPr lvl="3"/>
            <a:r>
              <a:rPr lang="nl-NL" sz="2000" dirty="0"/>
              <a:t>Right </a:t>
            </a:r>
            <a:r>
              <a:rPr lang="nl-NL" sz="2000" dirty="0" err="1"/>
              <a:t>to</a:t>
            </a:r>
            <a:r>
              <a:rPr lang="nl-NL" sz="2000" dirty="0"/>
              <a:t> </a:t>
            </a:r>
            <a:r>
              <a:rPr lang="nl-NL" sz="2000" dirty="0" err="1"/>
              <a:t>rectification</a:t>
            </a:r>
            <a:endParaRPr lang="nl-NL" sz="2000" dirty="0"/>
          </a:p>
          <a:p>
            <a:pPr lvl="3"/>
            <a:r>
              <a:rPr lang="nl-NL" sz="2000" dirty="0"/>
              <a:t>Right </a:t>
            </a:r>
            <a:r>
              <a:rPr lang="nl-NL" sz="2000" dirty="0" err="1"/>
              <a:t>to</a:t>
            </a:r>
            <a:r>
              <a:rPr lang="nl-NL" sz="2000" dirty="0"/>
              <a:t> complete incomplete data</a:t>
            </a:r>
          </a:p>
          <a:p>
            <a:pPr lvl="3"/>
            <a:r>
              <a:rPr lang="nl-NL" sz="2000" dirty="0"/>
              <a:t>Right </a:t>
            </a:r>
            <a:r>
              <a:rPr lang="nl-NL" sz="2000" dirty="0" err="1"/>
              <a:t>to</a:t>
            </a:r>
            <a:r>
              <a:rPr lang="nl-NL" sz="2000" dirty="0"/>
              <a:t> </a:t>
            </a:r>
            <a:r>
              <a:rPr lang="nl-NL" sz="2000" dirty="0" err="1"/>
              <a:t>be</a:t>
            </a:r>
            <a:r>
              <a:rPr lang="nl-NL" sz="2000" dirty="0"/>
              <a:t> </a:t>
            </a:r>
            <a:r>
              <a:rPr lang="nl-NL" sz="2000" dirty="0" err="1"/>
              <a:t>forgotten</a:t>
            </a:r>
            <a:endParaRPr lang="nl-NL" sz="2000" dirty="0"/>
          </a:p>
          <a:p>
            <a:pPr lvl="3"/>
            <a:r>
              <a:rPr lang="nl-NL" sz="2000" dirty="0"/>
              <a:t>Right </a:t>
            </a:r>
            <a:r>
              <a:rPr lang="nl-NL" sz="2000" dirty="0" err="1"/>
              <a:t>to</a:t>
            </a:r>
            <a:r>
              <a:rPr lang="nl-NL" sz="2000" dirty="0"/>
              <a:t> data </a:t>
            </a:r>
            <a:r>
              <a:rPr lang="nl-NL" sz="2000" dirty="0" err="1"/>
              <a:t>portability</a:t>
            </a:r>
            <a:endParaRPr lang="nl-NL" sz="2000" dirty="0"/>
          </a:p>
          <a:p>
            <a:pPr lvl="3"/>
            <a:r>
              <a:rPr lang="nl-NL" sz="2000" dirty="0"/>
              <a:t>Right </a:t>
            </a:r>
            <a:r>
              <a:rPr lang="nl-NL" sz="2000" dirty="0" err="1"/>
              <a:t>to</a:t>
            </a:r>
            <a:r>
              <a:rPr lang="nl-NL" sz="2000" dirty="0"/>
              <a:t> </a:t>
            </a:r>
            <a:r>
              <a:rPr lang="nl-NL" sz="2000" dirty="0" err="1"/>
              <a:t>resctriction</a:t>
            </a:r>
            <a:endParaRPr lang="nl-NL" sz="2000" dirty="0"/>
          </a:p>
          <a:p>
            <a:pPr lvl="3"/>
            <a:r>
              <a:rPr lang="nl-NL" sz="2000" dirty="0"/>
              <a:t>Right </a:t>
            </a:r>
            <a:r>
              <a:rPr lang="nl-NL" sz="2000" dirty="0" err="1"/>
              <a:t>to</a:t>
            </a:r>
            <a:r>
              <a:rPr lang="nl-NL" sz="2000" dirty="0"/>
              <a:t> object</a:t>
            </a:r>
          </a:p>
          <a:p>
            <a:pPr lvl="3"/>
            <a:r>
              <a:rPr lang="nl-NL" sz="2000" dirty="0" err="1"/>
              <a:t>Prohibition</a:t>
            </a:r>
            <a:r>
              <a:rPr lang="nl-NL" sz="2000" dirty="0"/>
              <a:t> of automatic </a:t>
            </a:r>
            <a:r>
              <a:rPr lang="nl-NL" sz="2000" dirty="0" err="1"/>
              <a:t>decision</a:t>
            </a:r>
            <a:r>
              <a:rPr lang="nl-NL" sz="2000" dirty="0"/>
              <a:t> making</a:t>
            </a:r>
          </a:p>
          <a:p>
            <a:pPr lvl="3"/>
            <a:r>
              <a:rPr lang="nl-NL" sz="2000" dirty="0"/>
              <a:t>Right </a:t>
            </a:r>
            <a:r>
              <a:rPr lang="nl-NL" sz="2000" dirty="0" err="1"/>
              <a:t>to</a:t>
            </a:r>
            <a:r>
              <a:rPr lang="nl-NL" sz="2000" dirty="0"/>
              <a:t> file a </a:t>
            </a:r>
            <a:r>
              <a:rPr lang="nl-NL" sz="2000" dirty="0" err="1"/>
              <a:t>complaint</a:t>
            </a:r>
            <a:endParaRPr lang="nl-NL" sz="2000" dirty="0"/>
          </a:p>
        </p:txBody>
      </p:sp>
    </p:spTree>
    <p:extLst>
      <p:ext uri="{BB962C8B-B14F-4D97-AF65-F5344CB8AC3E}">
        <p14:creationId xmlns:p14="http://schemas.microsoft.com/office/powerpoint/2010/main" val="376873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Background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err="1"/>
              <a:t>Who</a:t>
            </a:r>
            <a:endParaRPr lang="nl-NL" dirty="0"/>
          </a:p>
          <a:p>
            <a:r>
              <a:rPr lang="nl-NL" dirty="0" err="1"/>
              <a:t>What</a:t>
            </a:r>
            <a:endParaRPr lang="nl-NL" dirty="0"/>
          </a:p>
          <a:p>
            <a:r>
              <a:rPr lang="nl-NL" dirty="0" err="1"/>
              <a:t>Where</a:t>
            </a:r>
            <a:r>
              <a:rPr lang="nl-NL" dirty="0"/>
              <a:t> </a:t>
            </a:r>
          </a:p>
          <a:p>
            <a:r>
              <a:rPr lang="nl-NL" dirty="0" err="1"/>
              <a:t>When</a:t>
            </a:r>
            <a:endParaRPr lang="nl-NL" dirty="0"/>
          </a:p>
          <a:p>
            <a:r>
              <a:rPr lang="nl-NL" dirty="0" err="1"/>
              <a:t>Why</a:t>
            </a:r>
            <a:endParaRPr lang="nl-NL" dirty="0"/>
          </a:p>
        </p:txBody>
      </p:sp>
    </p:spTree>
    <p:extLst>
      <p:ext uri="{BB962C8B-B14F-4D97-AF65-F5344CB8AC3E}">
        <p14:creationId xmlns:p14="http://schemas.microsoft.com/office/powerpoint/2010/main" val="19649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err="1"/>
              <a:t>Applicability</a:t>
            </a:r>
            <a:endParaRPr lang="nl-NL" dirty="0"/>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Personal data</a:t>
            </a:r>
          </a:p>
          <a:p>
            <a:r>
              <a:rPr lang="nl-NL" dirty="0"/>
              <a:t>2. Are </a:t>
            </a:r>
            <a:r>
              <a:rPr lang="nl-NL" dirty="0" err="1"/>
              <a:t>being</a:t>
            </a:r>
            <a:r>
              <a:rPr lang="nl-NL" dirty="0"/>
              <a:t> </a:t>
            </a:r>
            <a:r>
              <a:rPr lang="nl-NL" dirty="0" err="1"/>
              <a:t>processed</a:t>
            </a:r>
            <a:endParaRPr lang="nl-NL" dirty="0"/>
          </a:p>
          <a:p>
            <a:r>
              <a:rPr lang="nl-NL" dirty="0"/>
              <a:t>3. </a:t>
            </a:r>
            <a:r>
              <a:rPr lang="nl-NL" dirty="0" err="1"/>
              <a:t>By</a:t>
            </a:r>
            <a:r>
              <a:rPr lang="nl-NL" dirty="0"/>
              <a:t> a data controller</a:t>
            </a:r>
          </a:p>
          <a:p>
            <a:r>
              <a:rPr lang="nl-NL" dirty="0"/>
              <a:t>4. The EU has </a:t>
            </a:r>
            <a:r>
              <a:rPr lang="nl-NL" dirty="0" err="1"/>
              <a:t>competence</a:t>
            </a:r>
            <a:endParaRPr lang="nl-NL" dirty="0"/>
          </a:p>
          <a:p>
            <a:r>
              <a:rPr lang="nl-NL" dirty="0"/>
              <a:t>5. No </a:t>
            </a:r>
            <a:r>
              <a:rPr lang="nl-NL" dirty="0" err="1"/>
              <a:t>exception</a:t>
            </a:r>
            <a:endParaRPr lang="nl-NL" dirty="0"/>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Personal data</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en-US"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dirty="0"/>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Processing</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a:bodyPr>
          <a:lstStyle/>
          <a:p>
            <a:r>
              <a:rPr lang="en-US" dirty="0"/>
              <a:t> ‘processing’ means any operation or set of operations which is performed on personal data or on sets of personal data, whether or not by automated means, such as collection, recording, </a:t>
            </a:r>
            <a:r>
              <a:rPr lang="en-US" dirty="0" err="1"/>
              <a:t>organisation</a:t>
            </a:r>
            <a:r>
              <a:rPr lang="en-US" dirty="0"/>
              <a:t>, structuring, storage, adaptation or alteration, retrieval, consultation, use, disclosure by transmission, dissemination or otherwise making available, alignment or combination, restriction, erasure or destruction; </a:t>
            </a:r>
          </a:p>
          <a:p>
            <a:r>
              <a:rPr lang="en-US" dirty="0"/>
              <a:t>This Regulation applies to the processing of personal data wholly or partly by automated means and to the processing other than by automated means of personal data which form part of a filing system or are intended to form part of a filing system</a:t>
            </a:r>
            <a:endParaRPr lang="nl-NL" dirty="0"/>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Data Controller</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a:bodyPr>
          <a:lstStyle/>
          <a:p>
            <a:r>
              <a:rPr lang="en-US" dirty="0"/>
              <a:t>(7) ‘controller’ 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law;  </a:t>
            </a:r>
          </a:p>
          <a:p>
            <a:r>
              <a:rPr lang="en-US" dirty="0"/>
              <a:t>(8) ‘processor’ means a natural or legal person, public authority, agency or other body which processes personal data on behalf of the controller;  </a:t>
            </a:r>
          </a:p>
          <a:p>
            <a:pPr marL="0" indent="0">
              <a:buNone/>
            </a:pPr>
            <a:endParaRPr lang="nl-NL" dirty="0"/>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a:xfrm>
            <a:off x="646111" y="452718"/>
            <a:ext cx="9404723" cy="990188"/>
          </a:xfrm>
        </p:spPr>
        <p:txBody>
          <a:bodyPr/>
          <a:lstStyle/>
          <a:p>
            <a:r>
              <a:rPr lang="nl-NL" dirty="0"/>
              <a:t>EU </a:t>
            </a:r>
            <a:r>
              <a:rPr lang="nl-NL" dirty="0" err="1"/>
              <a:t>competence</a:t>
            </a:r>
            <a:endParaRPr lang="nl-NL" dirty="0"/>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92500" lnSpcReduction="20000"/>
          </a:bodyPr>
          <a:lstStyle/>
          <a:p>
            <a:r>
              <a:rPr lang="en-US" dirty="0"/>
              <a:t>Article 3 </a:t>
            </a:r>
          </a:p>
          <a:p>
            <a:r>
              <a:rPr lang="en-US" dirty="0"/>
              <a:t>Territorial scope </a:t>
            </a:r>
          </a:p>
          <a:p>
            <a:r>
              <a:rPr lang="en-US" dirty="0"/>
              <a:t>1. This Regulation applies to the processing of personal data in the context of the activities of an establishment of a controller or a processor in the Union, regardless of whether the processing takes place in the Union or not. </a:t>
            </a:r>
          </a:p>
          <a:p>
            <a:r>
              <a:rPr lang="en-US" dirty="0"/>
              <a:t>2. This Regulation applies to the processing of personal data of data subjects who are in the Union by a controller or processor not established in the Union, where the processing activities are related to: </a:t>
            </a:r>
          </a:p>
          <a:p>
            <a:r>
              <a:rPr lang="en-US" dirty="0"/>
              <a:t>(a)  the offering of goods or services, irrespective of whether a payment of the data subject is required, to such data subjects in the Union; or </a:t>
            </a:r>
          </a:p>
          <a:p>
            <a:r>
              <a:rPr lang="en-US" dirty="0"/>
              <a:t>(b)  the monitoring of their </a:t>
            </a:r>
            <a:r>
              <a:rPr lang="en-US" dirty="0" err="1"/>
              <a:t>behaviour</a:t>
            </a:r>
            <a:r>
              <a:rPr lang="en-US" dirty="0"/>
              <a:t> as far as their </a:t>
            </a:r>
            <a:r>
              <a:rPr lang="en-US" dirty="0" err="1"/>
              <a:t>behaviour</a:t>
            </a:r>
            <a:r>
              <a:rPr lang="en-US" dirty="0"/>
              <a:t> takes place within the Union. </a:t>
            </a:r>
          </a:p>
          <a:p>
            <a:r>
              <a:rPr lang="en-US" dirty="0"/>
              <a:t>3. This Regulation applies to the processing of personal data by a controller not established in the Union, but in a place where Member State law applies by virtue of public international law. </a:t>
            </a:r>
            <a:endParaRPr lang="nl-NL" dirty="0"/>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err="1"/>
              <a:t>Exceptions</a:t>
            </a:r>
            <a:endParaRPr lang="nl-NL" dirty="0"/>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a:bodyPr>
          <a:lstStyle/>
          <a:p>
            <a:r>
              <a:rPr lang="en-US" dirty="0"/>
              <a:t>2. This Regulation does not apply to the processing of personal data: </a:t>
            </a:r>
          </a:p>
          <a:p>
            <a:r>
              <a:rPr lang="en-US" dirty="0"/>
              <a:t>(a)  in the course of an activity which falls outside the scope of Union law; </a:t>
            </a:r>
          </a:p>
          <a:p>
            <a:r>
              <a:rPr lang="en-US" dirty="0"/>
              <a:t>(b)  by the Member States when carrying out activities which fall within the scope of Chapter 2 of Title V of the TEU; </a:t>
            </a:r>
          </a:p>
          <a:p>
            <a:r>
              <a:rPr lang="en-US" dirty="0"/>
              <a:t>(c)  by a natural person in the course of a purely personal or household activity; </a:t>
            </a:r>
          </a:p>
          <a:p>
            <a:r>
              <a:rPr lang="en-US" dirty="0"/>
              <a:t>(d)  by competent authorities for the purposes of the prevention, investigation, detection or prosecution of criminal offences or the execution of criminal penalties, including the safeguarding against and the prevention of threats to public security. </a:t>
            </a:r>
            <a:endParaRPr lang="nl-NL" dirty="0"/>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136</TotalTime>
  <Words>2956</Words>
  <Application>Microsoft Office PowerPoint</Application>
  <PresentationFormat>Breedbeeld</PresentationFormat>
  <Paragraphs>186</Paragraphs>
  <Slides>28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28</vt:i4>
      </vt:variant>
    </vt:vector>
  </HeadingPairs>
  <TitlesOfParts>
    <vt:vector size="32" baseType="lpstr">
      <vt:lpstr>Arial</vt:lpstr>
      <vt:lpstr>Century Gothic</vt:lpstr>
      <vt:lpstr>Wingdings 3</vt:lpstr>
      <vt:lpstr>Ion</vt:lpstr>
      <vt:lpstr>General Data Protection Regulation</vt:lpstr>
      <vt:lpstr>Overview</vt:lpstr>
      <vt:lpstr>Background</vt:lpstr>
      <vt:lpstr>Applicability</vt:lpstr>
      <vt:lpstr>Personal data</vt:lpstr>
      <vt:lpstr>Processing</vt:lpstr>
      <vt:lpstr>Data Controller</vt:lpstr>
      <vt:lpstr>EU competence</vt:lpstr>
      <vt:lpstr>Exceptions</vt:lpstr>
      <vt:lpstr>PowerPoint-presentatie</vt:lpstr>
      <vt:lpstr>Speciale regime</vt:lpstr>
      <vt:lpstr>Speciale regime</vt:lpstr>
      <vt:lpstr>Speciale regime</vt:lpstr>
      <vt:lpstr>The backbone</vt:lpstr>
      <vt:lpstr>Article 8 ECHR</vt:lpstr>
      <vt:lpstr>Charter of Fundamental Rights of the EU</vt:lpstr>
      <vt:lpstr>Principles</vt:lpstr>
      <vt:lpstr>Fair information principles</vt:lpstr>
      <vt:lpstr>Legitimate interest</vt:lpstr>
      <vt:lpstr>Consent</vt:lpstr>
      <vt:lpstr>Sensitive data</vt:lpstr>
      <vt:lpstr>Bijzondere persoonsgegvens</vt:lpstr>
      <vt:lpstr>Transfer of data</vt:lpstr>
      <vt:lpstr>Transfer of data</vt:lpstr>
      <vt:lpstr>Transfer of data</vt:lpstr>
      <vt:lpstr>PowerPoint-presentatie</vt:lpstr>
      <vt:lpstr>Obligations</vt:lpstr>
      <vt:lpstr>Rights data subject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Bart Van der Sloot</cp:lastModifiedBy>
  <cp:revision>110</cp:revision>
  <dcterms:created xsi:type="dcterms:W3CDTF">2018-03-22T19:55:58Z</dcterms:created>
  <dcterms:modified xsi:type="dcterms:W3CDTF">2018-05-07T10:25:06Z</dcterms:modified>
</cp:coreProperties>
</file>