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60" r:id="rId35"/>
    <p:sldId id="291" r:id="rId36"/>
    <p:sldId id="261" r:id="rId37"/>
    <p:sldId id="292" r:id="rId38"/>
    <p:sldId id="293" r:id="rId39"/>
    <p:sldId id="294" r:id="rId4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BA8EEF62-7857-4C7D-8336-2DCABD56A42A}" type="datetimeFigureOut">
              <a:rPr lang="nl-NL" smtClean="0"/>
              <a:t>17-5-2017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2665031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A8EEF62-7857-4C7D-8336-2DCABD56A42A}" type="datetimeFigureOut">
              <a:rPr lang="nl-NL" smtClean="0"/>
              <a:t>17-5-2017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3310356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A8EEF62-7857-4C7D-8336-2DCABD56A42A}" type="datetimeFigureOut">
              <a:rPr lang="nl-NL" smtClean="0"/>
              <a:t>17-5-2017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604462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A8EEF62-7857-4C7D-8336-2DCABD56A42A}" type="datetimeFigureOut">
              <a:rPr lang="nl-NL" smtClean="0"/>
              <a:t>17-5-2017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2152089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BA8EEF62-7857-4C7D-8336-2DCABD56A42A}" type="datetimeFigureOut">
              <a:rPr lang="nl-NL" smtClean="0"/>
              <a:t>17-5-2017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733803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BA8EEF62-7857-4C7D-8336-2DCABD56A42A}" type="datetimeFigureOut">
              <a:rPr lang="nl-NL" smtClean="0"/>
              <a:t>17-5-2017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1348207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BA8EEF62-7857-4C7D-8336-2DCABD56A42A}" type="datetimeFigureOut">
              <a:rPr lang="nl-NL" smtClean="0"/>
              <a:t>17-5-2017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2324364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A8EEF62-7857-4C7D-8336-2DCABD56A42A}" type="datetimeFigureOut">
              <a:rPr lang="nl-NL" smtClean="0"/>
              <a:t>17-5-2017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76235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A8EEF62-7857-4C7D-8336-2DCABD56A42A}" type="datetimeFigureOut">
              <a:rPr lang="nl-NL" smtClean="0"/>
              <a:t>17-5-2017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328701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BA8EEF62-7857-4C7D-8336-2DCABD56A42A}" type="datetimeFigureOut">
              <a:rPr lang="nl-NL" smtClean="0"/>
              <a:t>17-5-2017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3789332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BA8EEF62-7857-4C7D-8336-2DCABD56A42A}" type="datetimeFigureOut">
              <a:rPr lang="nl-NL" smtClean="0"/>
              <a:t>17-5-2017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C97CDEB-810E-4CBF-BB1B-64A51E21D647}" type="slidenum">
              <a:rPr lang="nl-NL" smtClean="0"/>
              <a:t>‹nr.›</a:t>
            </a:fld>
            <a:endParaRPr lang="nl-NL"/>
          </a:p>
        </p:txBody>
      </p:sp>
    </p:spTree>
    <p:extLst>
      <p:ext uri="{BB962C8B-B14F-4D97-AF65-F5344CB8AC3E}">
        <p14:creationId xmlns:p14="http://schemas.microsoft.com/office/powerpoint/2010/main" val="1028633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8EEF62-7857-4C7D-8336-2DCABD56A42A}" type="datetimeFigureOut">
              <a:rPr lang="nl-NL" smtClean="0"/>
              <a:t>17-5-2017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97CDEB-810E-4CBF-BB1B-64A51E21D647}" type="slidenum">
              <a:rPr lang="nl-NL" smtClean="0"/>
              <a:t>‹nr.›</a:t>
            </a:fld>
            <a:endParaRPr lang="nl-NL"/>
          </a:p>
        </p:txBody>
      </p:sp>
    </p:spTree>
    <p:extLst>
      <p:ext uri="{BB962C8B-B14F-4D97-AF65-F5344CB8AC3E}">
        <p14:creationId xmlns:p14="http://schemas.microsoft.com/office/powerpoint/2010/main" val="989932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amazon.d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GDPR </a:t>
            </a:r>
            <a:r>
              <a:rPr lang="nl-NL" dirty="0" err="1"/>
              <a:t>and</a:t>
            </a:r>
            <a:r>
              <a:rPr lang="nl-NL" dirty="0"/>
              <a:t> </a:t>
            </a:r>
            <a:r>
              <a:rPr lang="nl-NL" dirty="0" err="1"/>
              <a:t>Territoriality</a:t>
            </a:r>
            <a:endParaRPr lang="nl-NL" dirty="0"/>
          </a:p>
        </p:txBody>
      </p:sp>
      <p:sp>
        <p:nvSpPr>
          <p:cNvPr id="3" name="Ondertitel 2"/>
          <p:cNvSpPr>
            <a:spLocks noGrp="1"/>
          </p:cNvSpPr>
          <p:nvPr>
            <p:ph type="subTitle" idx="1"/>
          </p:nvPr>
        </p:nvSpPr>
        <p:spPr/>
        <p:txBody>
          <a:bodyPr/>
          <a:lstStyle/>
          <a:p>
            <a:r>
              <a:rPr lang="nl-NL" dirty="0"/>
              <a:t>Bart van der Sloot</a:t>
            </a:r>
          </a:p>
          <a:p>
            <a:r>
              <a:rPr lang="nl-NL" dirty="0">
                <a:hlinkClick r:id="rId2"/>
              </a:rPr>
              <a:t>www.bartvandersloot.com</a:t>
            </a:r>
            <a:r>
              <a:rPr lang="nl-NL" dirty="0"/>
              <a:t> </a:t>
            </a:r>
          </a:p>
          <a:p>
            <a:r>
              <a:rPr lang="nl-NL" dirty="0"/>
              <a:t>14-05-2017</a:t>
            </a:r>
          </a:p>
        </p:txBody>
      </p:sp>
    </p:spTree>
    <p:extLst>
      <p:ext uri="{BB962C8B-B14F-4D97-AF65-F5344CB8AC3E}">
        <p14:creationId xmlns:p14="http://schemas.microsoft.com/office/powerpoint/2010/main" val="1712912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a:xfrm>
            <a:off x="838200" y="1499191"/>
            <a:ext cx="10515600" cy="5103628"/>
          </a:xfrm>
        </p:spPr>
        <p:txBody>
          <a:bodyPr>
            <a:normAutofit fontScale="62500" lnSpcReduction="20000"/>
          </a:bodyPr>
          <a:lstStyle/>
          <a:p>
            <a:r>
              <a:rPr lang="en-US" dirty="0"/>
              <a:t>To determine whether one or several laws apply to the different stages of the processing, it is important to have in mind the global picture of the processing activities: </a:t>
            </a:r>
            <a:r>
              <a:rPr lang="en-US" b="1" dirty="0"/>
              <a:t>a set of operations carried out in a number of different Member States but all intended to serve a single purpose might well result in the application of a single national law.  In such circumstances, the notion of "context of activities" – and not the location of data – is a determining factor in identifying the applicable law</a:t>
            </a:r>
            <a:r>
              <a:rPr lang="en-US" dirty="0"/>
              <a:t>. </a:t>
            </a:r>
          </a:p>
          <a:p>
            <a:r>
              <a:rPr lang="en-US" dirty="0"/>
              <a:t> The notion of "context of activities" does not imply that the applicable law is the law of the Member State where the controller is established, but where an establishment of the controller is involved in activities relating to data processing. Consideration of different scenarios might help to clarify what is meant by the notion of "context of activities" and its influence in determining the law applicable to different processing activities in a number of different countries. </a:t>
            </a:r>
          </a:p>
          <a:p>
            <a:pPr lvl="1"/>
            <a:r>
              <a:rPr lang="en-US" dirty="0"/>
              <a:t>A: Where a controller has an establishment in Austria and processes personal data in Austria in the context of the activities of that establishment, the applicable law would obviously be the law of Austria - that is, where the establishment is situated.  </a:t>
            </a:r>
          </a:p>
          <a:p>
            <a:pPr lvl="1"/>
            <a:r>
              <a:rPr lang="en-US" dirty="0"/>
              <a:t>b. In the second scenario, the controller has an establishment in Austria, in the context of activities of which he processes personal data collected via its website. The website is accessible to users in various countries. The data protection law applicable will still be the law of Austria - that is, where the establishment is situated - independently of the location of users and of the data. </a:t>
            </a:r>
          </a:p>
          <a:p>
            <a:pPr lvl="1"/>
            <a:r>
              <a:rPr lang="en-US" dirty="0"/>
              <a:t>c. In the third scenario, </a:t>
            </a:r>
            <a:r>
              <a:rPr lang="en-US" b="1" dirty="0"/>
              <a:t>the controller is established in Austria and outsources the processing to a processor in Germany. The processing in Germany is in the context of the activities of the controller in Austria. That is to say, the processing is carried out for the business purposes of, and on instructions from the Austrian establishment. Austrian law will be applicable </a:t>
            </a:r>
            <a:r>
              <a:rPr lang="en-US" dirty="0"/>
              <a:t>to the processing carried out by the processor in Germany. In addition, the processor will be subject to the requirements of German law in relation to the security measures it is obliged to put in place in connection with the processing. Such arrangements would require coordinated supervision by the German and Austrian DPAs.  </a:t>
            </a:r>
          </a:p>
          <a:p>
            <a:pPr lvl="1"/>
            <a:r>
              <a:rPr lang="en-US" dirty="0"/>
              <a:t>d. In the fourth scenario, </a:t>
            </a:r>
            <a:r>
              <a:rPr lang="en-US" b="1" dirty="0"/>
              <a:t>the controller established in Austria opens a representation office in Italy, which organizes all the Italian contents of the website and handles Italian users' requests</a:t>
            </a:r>
            <a:r>
              <a:rPr lang="en-US" dirty="0"/>
              <a:t>. The data processing activities carried out by the Italian office are conducted in the context of the Italian establishment, so that </a:t>
            </a:r>
            <a:r>
              <a:rPr lang="en-US" b="1" dirty="0"/>
              <a:t>Italian law would apply </a:t>
            </a:r>
            <a:r>
              <a:rPr lang="en-US" dirty="0"/>
              <a:t>to those activities. </a:t>
            </a:r>
            <a:endParaRPr lang="nl-NL" dirty="0"/>
          </a:p>
        </p:txBody>
      </p:sp>
    </p:spTree>
    <p:extLst>
      <p:ext uri="{BB962C8B-B14F-4D97-AF65-F5344CB8AC3E}">
        <p14:creationId xmlns:p14="http://schemas.microsoft.com/office/powerpoint/2010/main" val="3485462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70000" lnSpcReduction="20000"/>
          </a:bodyPr>
          <a:lstStyle/>
          <a:p>
            <a:r>
              <a:rPr lang="en-US" dirty="0"/>
              <a:t>Conclusions on the law applicable can only be drawn on the basis of a precise understanding of the notion "in the context of the activities". The following considerations should be taken into account to conduct this analysis: </a:t>
            </a:r>
          </a:p>
          <a:p>
            <a:pPr lvl="1"/>
            <a:r>
              <a:rPr lang="en-US" dirty="0"/>
              <a:t>The </a:t>
            </a:r>
            <a:r>
              <a:rPr lang="en-US" b="1" dirty="0"/>
              <a:t>degree of involvement of the establishment</a:t>
            </a:r>
            <a:r>
              <a:rPr lang="en-US" dirty="0"/>
              <a:t>(s) in the activities in the context of which personal data are processed is crucial. Here the issue is to check "who is doing what", i.e. which activities are being carried out by which establishment, so as to be able to determine whether the establishment is relevant in order to trigger the application of national data protection law. Where an establishment is processing personal data in the context of its own activities, the applicable law will be the law of the Member State in which that establishment is located. Where the establishment processes personal data in the context of the activities of another establishment, the applicable law will be that of the Member State in which the other establishment is located. </a:t>
            </a:r>
          </a:p>
          <a:p>
            <a:pPr lvl="1"/>
            <a:r>
              <a:rPr lang="en-US" dirty="0"/>
              <a:t>The </a:t>
            </a:r>
            <a:r>
              <a:rPr lang="en-US" b="1" dirty="0"/>
              <a:t>nature of the activities of the establishments is a secondary element</a:t>
            </a:r>
            <a:r>
              <a:rPr lang="en-US" dirty="0"/>
              <a:t>, but it will help in identifying the law applicable to each establishment: the question whether an activity involves data processing or not, and which processing is taking place in the context of which activity largely depends on the nature of these activities. Alternatively, the fact that different establishments may be involved in totally different activities, in the context of which personal data are being processed, will have an impact on the law applicable. Example 4 develops an illustration of these considerations. </a:t>
            </a:r>
          </a:p>
          <a:p>
            <a:pPr lvl="1"/>
            <a:r>
              <a:rPr lang="en-US" dirty="0"/>
              <a:t>The overall objective of the Directive should also be taken into consideration, as it aims at guaranteeing an effective protection to individuals, in a simple, workable and predictable way.</a:t>
            </a:r>
            <a:endParaRPr lang="nl-NL" dirty="0"/>
          </a:p>
        </p:txBody>
      </p:sp>
    </p:spTree>
    <p:extLst>
      <p:ext uri="{BB962C8B-B14F-4D97-AF65-F5344CB8AC3E}">
        <p14:creationId xmlns:p14="http://schemas.microsoft.com/office/powerpoint/2010/main" val="4231786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a:xfrm>
            <a:off x="838200" y="1541721"/>
            <a:ext cx="10515600" cy="4635242"/>
          </a:xfrm>
        </p:spPr>
        <p:txBody>
          <a:bodyPr>
            <a:normAutofit fontScale="70000" lnSpcReduction="20000"/>
          </a:bodyPr>
          <a:lstStyle/>
          <a:p>
            <a:r>
              <a:rPr lang="en-US" dirty="0"/>
              <a:t>Example No. 2: Transfer of personal data in connection with factoring </a:t>
            </a:r>
          </a:p>
          <a:p>
            <a:r>
              <a:rPr lang="en-US" b="1" dirty="0"/>
              <a:t>An Italian utility company transfers information about its debtors to a French investment bank with a view to factoring the debts</a:t>
            </a:r>
            <a:r>
              <a:rPr lang="en-US" dirty="0"/>
              <a:t>. The debts have arisen in relation to unpaid electricity bills. This transfer of debt information involves the transfer of customers’ personal data to the French investment bank, specifically, to the branch office in Italy (that is to say, the establishment of the French bank in Italy).  </a:t>
            </a:r>
          </a:p>
          <a:p>
            <a:r>
              <a:rPr lang="en-US" dirty="0"/>
              <a:t>The </a:t>
            </a:r>
            <a:r>
              <a:rPr lang="en-US" b="1" dirty="0"/>
              <a:t>French investment bank is a data controller in respect of the processing operations that constitute the transfer </a:t>
            </a:r>
            <a:r>
              <a:rPr lang="en-US" dirty="0"/>
              <a:t>and its Italian branch performs management and levying of the debt on its behalf. The data are processed by the data controller both in France and at the Italian branch office. The French data controller provides all Italian customers with an information notice on the above operation by way of the Italian branch.  </a:t>
            </a:r>
          </a:p>
          <a:p>
            <a:r>
              <a:rPr lang="en-US" dirty="0"/>
              <a:t>The </a:t>
            </a:r>
            <a:r>
              <a:rPr lang="en-US" b="1" dirty="0"/>
              <a:t>Italian branch is an establishment for the purposes of the Directive</a:t>
            </a:r>
            <a:r>
              <a:rPr lang="en-US" dirty="0"/>
              <a:t>, and its activities consisting of processing personal data to inform customers of the arrangements will have to comply with Italian data protection legislation. </a:t>
            </a:r>
            <a:r>
              <a:rPr lang="en-US" b="1" dirty="0"/>
              <a:t>Security measures within the Italian branch will also have to comply with the conditions of Italian data protection legislation, while the French controller will have to comply in parallel with French security obligations for data processed within its establishment in France. </a:t>
            </a:r>
            <a:r>
              <a:rPr lang="en-US" dirty="0"/>
              <a:t>Data subjects, i.e. the debtors, may apply to the office of the Italian branch in order to exercise their data protection rights such as access, rectification, and erasure under Italian law. </a:t>
            </a:r>
            <a:endParaRPr lang="nl-NL" dirty="0"/>
          </a:p>
        </p:txBody>
      </p:sp>
    </p:spTree>
    <p:extLst>
      <p:ext uri="{BB962C8B-B14F-4D97-AF65-F5344CB8AC3E}">
        <p14:creationId xmlns:p14="http://schemas.microsoft.com/office/powerpoint/2010/main" val="2930417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lnSpcReduction="10000"/>
          </a:bodyPr>
          <a:lstStyle/>
          <a:p>
            <a:r>
              <a:rPr lang="en-US" dirty="0"/>
              <a:t>A </a:t>
            </a:r>
            <a:r>
              <a:rPr lang="en-US" b="1" dirty="0"/>
              <a:t>functional approach </a:t>
            </a:r>
            <a:r>
              <a:rPr lang="en-US" dirty="0"/>
              <a:t>should be taken in the analysis of these criteria: more than the theoretical evaluation made by the parties about the law applicable, it is their practical </a:t>
            </a:r>
            <a:r>
              <a:rPr lang="en-US" dirty="0" err="1"/>
              <a:t>behaviour</a:t>
            </a:r>
            <a:r>
              <a:rPr lang="en-US" dirty="0"/>
              <a:t> and interaction which should be the determining factors: what is the true role of each establishment, and which activity is taking place in the context of which establishment?  </a:t>
            </a:r>
          </a:p>
          <a:p>
            <a:r>
              <a:rPr lang="en-US" dirty="0"/>
              <a:t>Attention should be paid to the degree of involvement of each establishment, in relation to the activities in the context of which personal data are processed. An understanding of the notion of "in the context of" is therefore also useful in complex cases to split different activities carried out by different EU establishments of the same company.</a:t>
            </a:r>
            <a:endParaRPr lang="nl-NL" dirty="0"/>
          </a:p>
        </p:txBody>
      </p:sp>
    </p:spTree>
    <p:extLst>
      <p:ext uri="{BB962C8B-B14F-4D97-AF65-F5344CB8AC3E}">
        <p14:creationId xmlns:p14="http://schemas.microsoft.com/office/powerpoint/2010/main" val="3854969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62500" lnSpcReduction="20000"/>
          </a:bodyPr>
          <a:lstStyle/>
          <a:p>
            <a:r>
              <a:rPr lang="en-US" dirty="0"/>
              <a:t>Example No. 3: Collection of clients' data by shops </a:t>
            </a:r>
          </a:p>
          <a:p>
            <a:r>
              <a:rPr lang="en-US" dirty="0"/>
              <a:t>A chain of "prêt à porter" shops has its </a:t>
            </a:r>
            <a:r>
              <a:rPr lang="en-US" b="1" dirty="0"/>
              <a:t>head office in Spain, and shops all over the EU</a:t>
            </a:r>
            <a:r>
              <a:rPr lang="en-US" dirty="0"/>
              <a:t>. The collection of data relating to clients takes place in every shop, but the data are transferred to the Spanish head office where some activities related to the processing of data take place (analysis of clients' profiles, service to customers, targeted advertising). </a:t>
            </a:r>
          </a:p>
          <a:p>
            <a:r>
              <a:rPr lang="en-US" dirty="0"/>
              <a:t>Activities such as </a:t>
            </a:r>
            <a:r>
              <a:rPr lang="en-US" b="1" dirty="0"/>
              <a:t>direct marketing of Europe-wide customers are directed exclusively by the head office </a:t>
            </a:r>
            <a:r>
              <a:rPr lang="en-US" dirty="0"/>
              <a:t>in Spain. Such activities would qualify as taking place in the context of the activities of the Spanish establishment. Spanish law would therefore be applicable to these processing activities. </a:t>
            </a:r>
          </a:p>
          <a:p>
            <a:r>
              <a:rPr lang="en-US" dirty="0"/>
              <a:t>However, the </a:t>
            </a:r>
            <a:r>
              <a:rPr lang="en-US" b="1" dirty="0"/>
              <a:t>individual shops remain responsible for the aspects of the processing of their customers' personal data which take place in the context of the shops' activities</a:t>
            </a:r>
            <a:r>
              <a:rPr lang="en-US" dirty="0"/>
              <a:t> (for example, the collection of customers' personal information). To the extent that processing is carried out in the context of each shop's activities, such processing is subject to the law of the country where the shop in question is established. </a:t>
            </a:r>
          </a:p>
          <a:p>
            <a:r>
              <a:rPr lang="en-US" dirty="0"/>
              <a:t>A direct practical consequence of this analysis is that each shop must take necessary steps to inform individuals about the conditions of collection and further processing of their data under its own national legislation. </a:t>
            </a:r>
          </a:p>
          <a:p>
            <a:r>
              <a:rPr lang="en-US" dirty="0"/>
              <a:t>Clients may go directly to the DPA of their own country in case of complaint. If the complaint relates to direct marketing actions in the context of the activities of the Spanish head office, the local DPA would have to refer the case to the Spanish DPA.</a:t>
            </a:r>
            <a:endParaRPr lang="nl-NL" dirty="0"/>
          </a:p>
        </p:txBody>
      </p:sp>
    </p:spTree>
    <p:extLst>
      <p:ext uri="{BB962C8B-B14F-4D97-AF65-F5344CB8AC3E}">
        <p14:creationId xmlns:p14="http://schemas.microsoft.com/office/powerpoint/2010/main" val="2210886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lstStyle/>
          <a:p>
            <a:r>
              <a:rPr lang="en-US" dirty="0"/>
              <a:t>It is thus possible that a single establishment may be involved in a number of different types of activities, and that different national laws may be applicable to the processing of data in the context of these different activities. In order to provide for a predictable and workable approach where there is a possibility of multiple laws applying to the various activities of a single establishment, a functional approach should be used, including consideration of the broader legal context.</a:t>
            </a:r>
            <a:endParaRPr lang="nl-NL" dirty="0"/>
          </a:p>
        </p:txBody>
      </p:sp>
    </p:spTree>
    <p:extLst>
      <p:ext uri="{BB962C8B-B14F-4D97-AF65-F5344CB8AC3E}">
        <p14:creationId xmlns:p14="http://schemas.microsoft.com/office/powerpoint/2010/main" val="2912459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77500" lnSpcReduction="20000"/>
          </a:bodyPr>
          <a:lstStyle/>
          <a:p>
            <a:r>
              <a:rPr lang="en-US" dirty="0"/>
              <a:t>Example No. 4: Human resources </a:t>
            </a:r>
            <a:r>
              <a:rPr lang="en-US" dirty="0" err="1"/>
              <a:t>centralised</a:t>
            </a:r>
            <a:r>
              <a:rPr lang="en-US" dirty="0"/>
              <a:t> database </a:t>
            </a:r>
          </a:p>
          <a:p>
            <a:r>
              <a:rPr lang="en-US" dirty="0"/>
              <a:t>Situations where the </a:t>
            </a:r>
            <a:r>
              <a:rPr lang="en-US" b="1" dirty="0"/>
              <a:t>same database can be subject to different applicable laws do increasingly happen in practice. </a:t>
            </a:r>
            <a:r>
              <a:rPr lang="en-US" dirty="0"/>
              <a:t>This is often the case in the field of human resources where subsidiaries/establishments in different countries </a:t>
            </a:r>
            <a:r>
              <a:rPr lang="en-US" dirty="0" err="1"/>
              <a:t>centralise</a:t>
            </a:r>
            <a:r>
              <a:rPr lang="en-US" dirty="0"/>
              <a:t> employee data in a single database. While this traditionally happens for reasons of economies of scale, it should not have an impact on the responsibilities of each establishment under local law. This is the case not only from a data protection perspective, but also in the context of </a:t>
            </a:r>
            <a:r>
              <a:rPr lang="en-US" dirty="0" err="1"/>
              <a:t>labour</a:t>
            </a:r>
            <a:r>
              <a:rPr lang="en-US" dirty="0"/>
              <a:t> law and public order provisions.  </a:t>
            </a:r>
          </a:p>
          <a:p>
            <a:r>
              <a:rPr lang="en-US" dirty="0"/>
              <a:t>If, for instance, data of the employees of an Irish subsidiary (which qualifies as establishment) were transferred to a </a:t>
            </a:r>
            <a:r>
              <a:rPr lang="en-US" dirty="0" err="1"/>
              <a:t>centralised</a:t>
            </a:r>
            <a:r>
              <a:rPr lang="en-US" dirty="0"/>
              <a:t> database in the UK, where data of employees of the UK subsidiary/establishment are also stored, two different data protection laws (Irish and UK) would apply. </a:t>
            </a:r>
          </a:p>
          <a:p>
            <a:r>
              <a:rPr lang="en-US" dirty="0"/>
              <a:t>The application of two different national laws is not simply a result of the data originating in two different Member States, but instead arises as the processing of the Irish employee data by the UK establishment takes place in the context of the activities of the Irish establishment in its capacity of employer.</a:t>
            </a:r>
            <a:endParaRPr lang="nl-NL" dirty="0"/>
          </a:p>
        </p:txBody>
      </p:sp>
    </p:spTree>
    <p:extLst>
      <p:ext uri="{BB962C8B-B14F-4D97-AF65-F5344CB8AC3E}">
        <p14:creationId xmlns:p14="http://schemas.microsoft.com/office/powerpoint/2010/main" val="3969573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77500" lnSpcReduction="20000"/>
          </a:bodyPr>
          <a:lstStyle/>
          <a:p>
            <a:r>
              <a:rPr lang="en-US" dirty="0"/>
              <a:t>This example illustrates the fact that it is not the place where data are sent or located which determines which national law will apply, the key factors are the nature and place of normal activities which determine the “context” in which the processing is carried out: human resource or client data are thus normally subject to the data protection law of the country where the activity - in the context of which the data are being processed - takes place. It also confirms that there is no direct correlation between applicable national law and jurisdiction, as national law may apply outside national jurisdiction. </a:t>
            </a:r>
          </a:p>
          <a:p>
            <a:r>
              <a:rPr lang="en-US" dirty="0"/>
              <a:t>To sum up, the criteria used to determine applicable law have an impact at different levels:  </a:t>
            </a:r>
          </a:p>
          <a:p>
            <a:pPr lvl="1"/>
            <a:r>
              <a:rPr lang="en-US" dirty="0"/>
              <a:t>First, they help determining whether EU data protection law is applicable to the processing at all; </a:t>
            </a:r>
          </a:p>
          <a:p>
            <a:pPr lvl="1"/>
            <a:r>
              <a:rPr lang="en-US" dirty="0"/>
              <a:t>Second, where EU data protection law applies, the criteria will determine both (a) which Member State data protection law is applicable, and  (b) in case of multiple establishments in different Member States, which Member State's data protection law will apply to which processing activity;</a:t>
            </a:r>
          </a:p>
          <a:p>
            <a:pPr lvl="1"/>
            <a:r>
              <a:rPr lang="en-US" dirty="0"/>
              <a:t>Third, the criteria will assist where there is an extra-European dimension to the processing activities – as in the following illustration in which the controller is established outside the EEA. </a:t>
            </a:r>
            <a:endParaRPr lang="nl-NL" dirty="0"/>
          </a:p>
        </p:txBody>
      </p:sp>
    </p:spTree>
    <p:extLst>
      <p:ext uri="{BB962C8B-B14F-4D97-AF65-F5344CB8AC3E}">
        <p14:creationId xmlns:p14="http://schemas.microsoft.com/office/powerpoint/2010/main" val="3745011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a:xfrm>
            <a:off x="838200" y="1392865"/>
            <a:ext cx="10515600" cy="5188687"/>
          </a:xfrm>
        </p:spPr>
        <p:txBody>
          <a:bodyPr>
            <a:normAutofit fontScale="55000" lnSpcReduction="20000"/>
          </a:bodyPr>
          <a:lstStyle/>
          <a:p>
            <a:r>
              <a:rPr lang="en-US" dirty="0"/>
              <a:t>Example No. 5: Internet service provider </a:t>
            </a:r>
          </a:p>
          <a:p>
            <a:r>
              <a:rPr lang="en-US" b="1" dirty="0"/>
              <a:t>An internet service provider (the data controller) has its headquarters outside the EU, e.g. in Japan. It has commercial offices in most Member States of the EU, and an office in Ireland dealing with issues connected with the processing of personal data, including in particular IT support. The controller is developing a data </a:t>
            </a:r>
            <a:r>
              <a:rPr lang="en-US" b="1" dirty="0" err="1"/>
              <a:t>centre</a:t>
            </a:r>
            <a:r>
              <a:rPr lang="en-US" b="1" dirty="0"/>
              <a:t> in Hungary, with employees and servers devoted to the processing and storage of data relating to the users of its services.  </a:t>
            </a:r>
          </a:p>
          <a:p>
            <a:r>
              <a:rPr lang="en-US" dirty="0"/>
              <a:t>The controller in Japan also has other establishments in various Member States of the EU, with different activities: </a:t>
            </a:r>
          </a:p>
          <a:p>
            <a:pPr lvl="1"/>
            <a:r>
              <a:rPr lang="en-US" dirty="0"/>
              <a:t>the data </a:t>
            </a:r>
            <a:r>
              <a:rPr lang="en-US" dirty="0" err="1"/>
              <a:t>centre</a:t>
            </a:r>
            <a:r>
              <a:rPr lang="en-US" dirty="0"/>
              <a:t> in Hungary is only involved in technical maintenance; </a:t>
            </a:r>
          </a:p>
          <a:p>
            <a:pPr lvl="1"/>
            <a:r>
              <a:rPr lang="en-US" dirty="0"/>
              <a:t>the commercial offices of the ISP </a:t>
            </a:r>
            <a:r>
              <a:rPr lang="en-US" dirty="0" err="1"/>
              <a:t>organise</a:t>
            </a:r>
            <a:r>
              <a:rPr lang="en-US" dirty="0"/>
              <a:t> general advertising campaigns;</a:t>
            </a:r>
          </a:p>
          <a:p>
            <a:pPr lvl="1"/>
            <a:r>
              <a:rPr lang="en-US" dirty="0"/>
              <a:t>the office in Ireland is the only establishment within the EU, with activities in the context of which personal data are effectively being processed (notwithstanding the input from the Japanese headquarters). </a:t>
            </a:r>
          </a:p>
          <a:p>
            <a:r>
              <a:rPr lang="en-US" dirty="0"/>
              <a:t>The activities of the Irish office trigger the application of EU data protection law: personal data are processed in the context of the Irish office's activities, therefore such processing is subject to EU data protection legislation. The law applicable to processing carried out in the context of the Irish office's activities is Irish data protection legislation, regardless of whether the processing takes place in Portugal, Italy or any other Member State. </a:t>
            </a:r>
          </a:p>
          <a:p>
            <a:r>
              <a:rPr lang="en-US" dirty="0"/>
              <a:t>This means that, in this hypothesis, </a:t>
            </a:r>
            <a:r>
              <a:rPr lang="en-US" b="1" dirty="0"/>
              <a:t>the data </a:t>
            </a:r>
            <a:r>
              <a:rPr lang="en-US" b="1" dirty="0" err="1"/>
              <a:t>centre</a:t>
            </a:r>
            <a:r>
              <a:rPr lang="en-US" b="1" dirty="0"/>
              <a:t> in Hungary would have to comply with Irish data protection law </a:t>
            </a:r>
            <a:r>
              <a:rPr lang="en-US" dirty="0"/>
              <a:t>with regard to the processing of the personal data of the users of the service provider. This would be without prejudice however to the application of Hungarian law to a distinct processing of personal data by the Hungarian data </a:t>
            </a:r>
            <a:r>
              <a:rPr lang="en-US" dirty="0" err="1"/>
              <a:t>centre</a:t>
            </a:r>
            <a:r>
              <a:rPr lang="en-US" dirty="0"/>
              <a:t>, in relation to its own activities – for instance processing of personal data concerning the employees of the data </a:t>
            </a:r>
            <a:r>
              <a:rPr lang="en-US" dirty="0" err="1"/>
              <a:t>centre</a:t>
            </a:r>
            <a:r>
              <a:rPr lang="en-US" dirty="0"/>
              <a:t>. </a:t>
            </a:r>
          </a:p>
          <a:p>
            <a:r>
              <a:rPr lang="en-US" dirty="0"/>
              <a:t>For the commercial offices based in other Member States, if their activity is limited to general non-user-targeted advertising campaigns which do not involve the processing of users' personal data, they are not subject to EU data protection laws. However, </a:t>
            </a:r>
            <a:r>
              <a:rPr lang="en-US" b="1" dirty="0"/>
              <a:t>if they decide to conduct a processing in the context of their activities involving the personal data of individuals in the country </a:t>
            </a:r>
            <a:r>
              <a:rPr lang="en-US" dirty="0"/>
              <a:t>where they are established (such as sending targeted advertisements to users and possible future users for their own business purposes), </a:t>
            </a:r>
            <a:r>
              <a:rPr lang="en-US" b="1" dirty="0"/>
              <a:t>they will have to comply with the local data protection legislation</a:t>
            </a:r>
            <a:r>
              <a:rPr lang="en-US" dirty="0"/>
              <a:t>. </a:t>
            </a:r>
          </a:p>
          <a:p>
            <a:r>
              <a:rPr lang="en-US" dirty="0"/>
              <a:t>If no connection can be established between the processing of data and the Irish establishment (IT support is very limited and there is no involvement in the processing of personal data), other provisions of the Directive could still trigger the application of data protection principles, for example if the controller uses equipment in the EU. </a:t>
            </a:r>
            <a:endParaRPr lang="nl-NL" dirty="0"/>
          </a:p>
        </p:txBody>
      </p:sp>
    </p:spTree>
    <p:extLst>
      <p:ext uri="{BB962C8B-B14F-4D97-AF65-F5344CB8AC3E}">
        <p14:creationId xmlns:p14="http://schemas.microsoft.com/office/powerpoint/2010/main" val="385794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92500" lnSpcReduction="20000"/>
          </a:bodyPr>
          <a:lstStyle/>
          <a:p>
            <a:r>
              <a:rPr lang="en-US" dirty="0"/>
              <a:t>III.2. Controller established where Member State's law applies by virtue of international public law (Article 4(1)b) Article 4(1)b addresses the less common case in which a Member State's data protection law applies where "the controller is not established on the Member State's territory, but in a place where its national law applies by virtue of international public law". </a:t>
            </a:r>
          </a:p>
          <a:p>
            <a:r>
              <a:rPr lang="en-US" dirty="0"/>
              <a:t>III.2.a) </a:t>
            </a:r>
            <a:r>
              <a:rPr lang="en-US" b="1" dirty="0"/>
              <a:t>“… the controller is not established on the Member State’s territory …” </a:t>
            </a:r>
          </a:p>
          <a:p>
            <a:r>
              <a:rPr lang="en-US" dirty="0"/>
              <a:t>The first condition should be construed as meaning, for reasons of consistency within Article 4(1) that the controller does </a:t>
            </a:r>
            <a:r>
              <a:rPr lang="en-US" b="1" dirty="0"/>
              <a:t>not have on the Member State's territory any establishment </a:t>
            </a:r>
            <a:r>
              <a:rPr lang="en-US" dirty="0"/>
              <a:t>that would trigger the applicability of Article 4(1)a (see also below, III.3.a). In other words, in the absence of a relevant establishment in the EU, no national data protection law could be identified pursuant to Article 4(1)a.</a:t>
            </a:r>
            <a:endParaRPr lang="nl-NL" dirty="0"/>
          </a:p>
        </p:txBody>
      </p:sp>
    </p:spTree>
    <p:extLst>
      <p:ext uri="{BB962C8B-B14F-4D97-AF65-F5344CB8AC3E}">
        <p14:creationId xmlns:p14="http://schemas.microsoft.com/office/powerpoint/2010/main" val="157170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Index</a:t>
            </a:r>
          </a:p>
        </p:txBody>
      </p:sp>
      <p:sp>
        <p:nvSpPr>
          <p:cNvPr id="3" name="Tijdelijke aanduiding voor inhoud 2"/>
          <p:cNvSpPr>
            <a:spLocks noGrp="1"/>
          </p:cNvSpPr>
          <p:nvPr>
            <p:ph idx="1"/>
          </p:nvPr>
        </p:nvSpPr>
        <p:spPr/>
        <p:txBody>
          <a:bodyPr/>
          <a:lstStyle/>
          <a:p>
            <a:r>
              <a:rPr lang="nl-NL" dirty="0"/>
              <a:t>(1) </a:t>
            </a:r>
            <a:r>
              <a:rPr lang="nl-NL" dirty="0" err="1"/>
              <a:t>Territoriality</a:t>
            </a:r>
            <a:r>
              <a:rPr lang="nl-NL" dirty="0"/>
              <a:t> </a:t>
            </a:r>
            <a:r>
              <a:rPr lang="nl-NL" dirty="0" err="1"/>
              <a:t>under</a:t>
            </a:r>
            <a:r>
              <a:rPr lang="nl-NL" dirty="0"/>
              <a:t> </a:t>
            </a:r>
            <a:r>
              <a:rPr lang="nl-NL" dirty="0" err="1"/>
              <a:t>the</a:t>
            </a:r>
            <a:r>
              <a:rPr lang="nl-NL" dirty="0"/>
              <a:t> Data </a:t>
            </a:r>
            <a:r>
              <a:rPr lang="nl-NL" dirty="0" err="1"/>
              <a:t>Protection</a:t>
            </a:r>
            <a:r>
              <a:rPr lang="nl-NL" dirty="0"/>
              <a:t> Directive</a:t>
            </a:r>
            <a:br>
              <a:rPr lang="nl-NL" dirty="0"/>
            </a:br>
            <a:endParaRPr lang="nl-NL" dirty="0"/>
          </a:p>
          <a:p>
            <a:r>
              <a:rPr lang="nl-NL" dirty="0"/>
              <a:t>(2) </a:t>
            </a:r>
            <a:r>
              <a:rPr lang="nl-NL" dirty="0" err="1"/>
              <a:t>Working</a:t>
            </a:r>
            <a:r>
              <a:rPr lang="nl-NL" dirty="0"/>
              <a:t> Party 29</a:t>
            </a:r>
            <a:br>
              <a:rPr lang="nl-NL" dirty="0"/>
            </a:br>
            <a:endParaRPr lang="nl-NL" dirty="0"/>
          </a:p>
          <a:p>
            <a:r>
              <a:rPr lang="nl-NL" dirty="0"/>
              <a:t>(3) Case </a:t>
            </a:r>
            <a:r>
              <a:rPr lang="nl-NL" dirty="0" err="1"/>
              <a:t>law</a:t>
            </a:r>
            <a:r>
              <a:rPr lang="nl-NL" dirty="0"/>
              <a:t> of </a:t>
            </a:r>
            <a:r>
              <a:rPr lang="nl-NL" dirty="0" err="1"/>
              <a:t>the</a:t>
            </a:r>
            <a:r>
              <a:rPr lang="nl-NL" dirty="0"/>
              <a:t> ECJ</a:t>
            </a:r>
            <a:br>
              <a:rPr lang="nl-NL" dirty="0"/>
            </a:br>
            <a:endParaRPr lang="nl-NL" dirty="0"/>
          </a:p>
          <a:p>
            <a:r>
              <a:rPr lang="nl-NL" dirty="0"/>
              <a:t>(4) </a:t>
            </a:r>
            <a:r>
              <a:rPr lang="nl-NL" dirty="0" err="1"/>
              <a:t>Territoriality</a:t>
            </a:r>
            <a:r>
              <a:rPr lang="nl-NL" dirty="0"/>
              <a:t> </a:t>
            </a:r>
            <a:r>
              <a:rPr lang="nl-NL" dirty="0" err="1"/>
              <a:t>under</a:t>
            </a:r>
            <a:r>
              <a:rPr lang="nl-NL" dirty="0"/>
              <a:t> </a:t>
            </a:r>
            <a:r>
              <a:rPr lang="nl-NL" dirty="0" err="1"/>
              <a:t>the</a:t>
            </a:r>
            <a:r>
              <a:rPr lang="nl-NL" dirty="0"/>
              <a:t> General Data </a:t>
            </a:r>
            <a:r>
              <a:rPr lang="nl-NL" dirty="0" err="1"/>
              <a:t>Protection</a:t>
            </a:r>
            <a:r>
              <a:rPr lang="nl-NL" dirty="0"/>
              <a:t> </a:t>
            </a:r>
            <a:r>
              <a:rPr lang="nl-NL" dirty="0" err="1"/>
              <a:t>Regulation</a:t>
            </a:r>
            <a:endParaRPr lang="nl-NL" dirty="0"/>
          </a:p>
        </p:txBody>
      </p:sp>
    </p:spTree>
    <p:extLst>
      <p:ext uri="{BB962C8B-B14F-4D97-AF65-F5344CB8AC3E}">
        <p14:creationId xmlns:p14="http://schemas.microsoft.com/office/powerpoint/2010/main" val="2968969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85000" lnSpcReduction="20000"/>
          </a:bodyPr>
          <a:lstStyle/>
          <a:p>
            <a:r>
              <a:rPr lang="en-US" dirty="0"/>
              <a:t>III.2.b) </a:t>
            </a:r>
            <a:r>
              <a:rPr lang="en-US" b="1" dirty="0"/>
              <a:t>“…, but in a place where its national law applies by virtue of international public law…” </a:t>
            </a:r>
          </a:p>
          <a:p>
            <a:r>
              <a:rPr lang="en-US" dirty="0"/>
              <a:t>However, external criteria stemming from international public law may determine in specific situations the extension of the application of a national data protection law beyond the national boundaries. This may be the case where international public law or international agreements determine the law applicable in an embassy or a consulate, or the law applicable to a ship or airplane. In those cases where the controller is established in one of these specific places, the applicable national data protection law will be determined by international law.  </a:t>
            </a:r>
          </a:p>
          <a:p>
            <a:r>
              <a:rPr lang="en-US" dirty="0"/>
              <a:t>It is however important to also highlight that national data protection law may not apply to foreign missions or international </a:t>
            </a:r>
            <a:r>
              <a:rPr lang="en-US" dirty="0" err="1"/>
              <a:t>organisations</a:t>
            </a:r>
            <a:r>
              <a:rPr lang="en-US" dirty="0"/>
              <a:t> on EU territory to the extent in which they have a special status under international law, either in general or via a headquarter agreement: such exemption would prevent the application of Article 4(1)a to the mission or international </a:t>
            </a:r>
            <a:r>
              <a:rPr lang="en-US" dirty="0" err="1"/>
              <a:t>organisation</a:t>
            </a:r>
            <a:r>
              <a:rPr lang="en-US" dirty="0"/>
              <a:t>. </a:t>
            </a:r>
            <a:endParaRPr lang="nl-NL" dirty="0"/>
          </a:p>
        </p:txBody>
      </p:sp>
    </p:spTree>
    <p:extLst>
      <p:ext uri="{BB962C8B-B14F-4D97-AF65-F5344CB8AC3E}">
        <p14:creationId xmlns:p14="http://schemas.microsoft.com/office/powerpoint/2010/main" val="864945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92500" lnSpcReduction="10000"/>
          </a:bodyPr>
          <a:lstStyle/>
          <a:p>
            <a:r>
              <a:rPr lang="en-US" dirty="0"/>
              <a:t>Example No. 6: </a:t>
            </a:r>
            <a:r>
              <a:rPr lang="en-US" b="1" dirty="0"/>
              <a:t>Foreign embassies </a:t>
            </a:r>
          </a:p>
          <a:p>
            <a:r>
              <a:rPr lang="en-US" dirty="0"/>
              <a:t>An EU Member State’s embassy in Canada is subject to the national data protection law of that Member State, and not to the Canadian data protection law. </a:t>
            </a:r>
          </a:p>
          <a:p>
            <a:r>
              <a:rPr lang="en-US" dirty="0"/>
              <a:t>Any country’s embassy in the Netherlands is not subject to the Dutch data protection law as any embassy has a special status under international law. A data security breach occurring in the context of the activities of that embassy would therefore not trigger the application of the Dutch data protection law and consequent enforcement measures.  </a:t>
            </a:r>
          </a:p>
          <a:p>
            <a:r>
              <a:rPr lang="en-US" dirty="0"/>
              <a:t>A non-governmental </a:t>
            </a:r>
            <a:r>
              <a:rPr lang="en-US" dirty="0" err="1"/>
              <a:t>organisation</a:t>
            </a:r>
            <a:r>
              <a:rPr lang="en-US" dirty="0"/>
              <a:t> with offices in EU Member States would not, in principle, benefit from a similar exemption, unless explicitly provided for by an international agreement with the host country. </a:t>
            </a:r>
            <a:endParaRPr lang="nl-NL" dirty="0"/>
          </a:p>
        </p:txBody>
      </p:sp>
    </p:spTree>
    <p:extLst>
      <p:ext uri="{BB962C8B-B14F-4D97-AF65-F5344CB8AC3E}">
        <p14:creationId xmlns:p14="http://schemas.microsoft.com/office/powerpoint/2010/main" val="1099915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85000" lnSpcReduction="20000"/>
          </a:bodyPr>
          <a:lstStyle/>
          <a:p>
            <a:r>
              <a:rPr lang="en-US" b="1" dirty="0"/>
              <a:t>III.3. Controller not established on Community territory but processing data through equipment located in a Member State (Article 4(1)c) </a:t>
            </a:r>
          </a:p>
          <a:p>
            <a:r>
              <a:rPr lang="en-US" dirty="0"/>
              <a:t>Article 4(1)c strives to ensure the right to the protection of personal data provided by the EU Directive even where the controller is not established in EU/EEA territory but where the processing of personal data has a clear connection with such territory, as indicated in Recital 2022.  </a:t>
            </a:r>
          </a:p>
          <a:p>
            <a:r>
              <a:rPr lang="en-US" dirty="0"/>
              <a:t>Article 4(1)c establishes the application of a Member State's law where "the controller is not established on Community territory and, for purposes of processing personal data makes use of equipment, automated or otherwise, situated on the territory of the said Member State, unless such equipment is used only for purposes of transit through the territory of the Community". </a:t>
            </a:r>
          </a:p>
          <a:p>
            <a:r>
              <a:rPr lang="en-US" dirty="0"/>
              <a:t>This provision is especially relevant in the light of the development of new technologies and in particular of the internet, which facilitate the collection and processing of personal data at a distance and irrespective of any physical presence of the controller in EU/EEA territory</a:t>
            </a:r>
            <a:endParaRPr lang="nl-NL" dirty="0"/>
          </a:p>
        </p:txBody>
      </p:sp>
    </p:spTree>
    <p:extLst>
      <p:ext uri="{BB962C8B-B14F-4D97-AF65-F5344CB8AC3E}">
        <p14:creationId xmlns:p14="http://schemas.microsoft.com/office/powerpoint/2010/main" val="1415544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70000" lnSpcReduction="20000"/>
          </a:bodyPr>
          <a:lstStyle/>
          <a:p>
            <a:r>
              <a:rPr lang="en-US" b="1" dirty="0"/>
              <a:t>a)  “… the controller is not established on Community territory …” </a:t>
            </a:r>
          </a:p>
          <a:p>
            <a:r>
              <a:rPr lang="en-US" dirty="0"/>
              <a:t>This provision becomes relevant when the controller has no presence in EU/EEA territory which may be considered as an establishment for the purposes of Article 4(1)a of the Directive, as analyzed above. </a:t>
            </a:r>
          </a:p>
          <a:p>
            <a:r>
              <a:rPr lang="en-US" dirty="0"/>
              <a:t>It is important to clarify the interpretation of the wording "is not established". It should be clear that </a:t>
            </a:r>
            <a:r>
              <a:rPr lang="en-US" b="1" dirty="0"/>
              <a:t>Article 4(1)c applies only when Article 4(1)a is not applicable</a:t>
            </a:r>
            <a:r>
              <a:rPr lang="en-US" dirty="0"/>
              <a:t>: i.e. when the controller does not have any establishment that is relevant for the activities in question in the EU/EEA. Therefore, the fact that a controller established outside the EU/EEA makes use of equipment in Member State A where it has no establishment would not trigger the applicability of that Member State's law, if the controller already has an establishment in Member State B and is processing the personal data in the context of the activities of that establishment. Both the processing in Member State A (where equipment is being used) and in Member State B (where there is the establishment) will be subject to Member State B law. This was made clear by the Working Party in its opinion on data protection issues related to search engines24. </a:t>
            </a:r>
          </a:p>
          <a:p>
            <a:r>
              <a:rPr lang="en-US" dirty="0"/>
              <a:t>On the other hand, </a:t>
            </a:r>
            <a:r>
              <a:rPr lang="en-US" b="1" dirty="0"/>
              <a:t>Article 4(1)c will apply where the controller has an “irrelevant” establishment in the EU. That is to say, the controller has establishments in the EU but their activities are unrelated to the processing of personal data</a:t>
            </a:r>
            <a:r>
              <a:rPr lang="en-US" dirty="0"/>
              <a:t>. Such establishments would not trigger the application of Article 4(1)a. </a:t>
            </a:r>
            <a:endParaRPr lang="nl-NL" dirty="0"/>
          </a:p>
        </p:txBody>
      </p:sp>
    </p:spTree>
    <p:extLst>
      <p:ext uri="{BB962C8B-B14F-4D97-AF65-F5344CB8AC3E}">
        <p14:creationId xmlns:p14="http://schemas.microsoft.com/office/powerpoint/2010/main" val="701331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70000" lnSpcReduction="20000"/>
          </a:bodyPr>
          <a:lstStyle/>
          <a:p>
            <a:r>
              <a:rPr lang="en-US" dirty="0"/>
              <a:t>This means that, since there should be no lacunae or inconsistency in the application of the provisions of the Directive, the application of the "equipment" criterion need not be prevented by an irrelevant establishment: it could be prevented by the existence of an establishment only to the extent that this establishment processed personal data in the context of the same activities. </a:t>
            </a:r>
          </a:p>
          <a:p>
            <a:r>
              <a:rPr lang="en-US" dirty="0"/>
              <a:t>A corollary of this interpretation is that a company with diverse activities could trigger the application of both Articles 4(1)a and 4(1)c if it used equipment and had establishments in different contexts.  In other words, a controller established outside the EU/EEA and using equipment in the EU would have to comply with Article 4(1)c even if it had an establishment in the EU, as long as this establishment processed personal data in the context of other activities. This establishment would trigger the application of Article 4(1)a for these specific activities. </a:t>
            </a:r>
          </a:p>
          <a:p>
            <a:r>
              <a:rPr lang="en-US" dirty="0"/>
              <a:t>An opportunity to better clarify the scope of Article 4(1)c and what is meant by "the controller is not established on Community territory" may arise during the revision of the data protection framework, in line with the spirit of the Directive and the wording of its Recital 20. The preamble of the Directive clearly states that the objective is to protect individuals and </a:t>
            </a:r>
            <a:r>
              <a:rPr lang="en-US" b="1" dirty="0"/>
              <a:t>avoid gaps in the application of the principles.</a:t>
            </a:r>
            <a:r>
              <a:rPr lang="en-US" dirty="0"/>
              <a:t> For this reason the Working Party considers that Article 4(1)c should apply in those cases where there is no establishment in the EU/EEA which would trigger the application of Article 4(1)a or where the processing is not carried out in the context of the activities of such an establishment. </a:t>
            </a:r>
            <a:endParaRPr lang="nl-NL" dirty="0"/>
          </a:p>
        </p:txBody>
      </p:sp>
    </p:spTree>
    <p:extLst>
      <p:ext uri="{BB962C8B-B14F-4D97-AF65-F5344CB8AC3E}">
        <p14:creationId xmlns:p14="http://schemas.microsoft.com/office/powerpoint/2010/main" val="1057493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a:xfrm>
            <a:off x="838200" y="1825625"/>
            <a:ext cx="10515600" cy="4564542"/>
          </a:xfrm>
        </p:spPr>
        <p:txBody>
          <a:bodyPr>
            <a:normAutofit fontScale="77500" lnSpcReduction="20000"/>
          </a:bodyPr>
          <a:lstStyle/>
          <a:p>
            <a:r>
              <a:rPr lang="en-US" b="1" dirty="0"/>
              <a:t>b) “… and for purposes of processing personal data makes use of equipment, automated or otherwise situated on the territory of the Member State …” </a:t>
            </a:r>
          </a:p>
          <a:p>
            <a:r>
              <a:rPr lang="en-US" dirty="0"/>
              <a:t>The crucial element which determines the applicability of this Article and thus of a Member State's data protection law is the use of equipment situated on the territory of the Member State. </a:t>
            </a:r>
          </a:p>
          <a:p>
            <a:r>
              <a:rPr lang="en-US" dirty="0"/>
              <a:t>The Working Party has already clarified that the concept of </a:t>
            </a:r>
            <a:r>
              <a:rPr lang="en-US" b="1" dirty="0"/>
              <a:t>"making use" </a:t>
            </a:r>
            <a:r>
              <a:rPr lang="en-US" dirty="0"/>
              <a:t>presupposes two elements: some kind of</a:t>
            </a:r>
            <a:r>
              <a:rPr lang="en-US" b="1" dirty="0"/>
              <a:t> activity </a:t>
            </a:r>
            <a:r>
              <a:rPr lang="en-US" dirty="0"/>
              <a:t>of the controller and the </a:t>
            </a:r>
            <a:r>
              <a:rPr lang="en-US" b="1" dirty="0"/>
              <a:t>clear intention </a:t>
            </a:r>
            <a:r>
              <a:rPr lang="en-US" dirty="0"/>
              <a:t>of the controller to process personal data. Therefore, whilst not any use of equipment within the EU/EEA leads to the application of the Directive, it is not necessary for the controller to exercise ownership or full control over such equipment for the processing to fall within the scope of the Directive. </a:t>
            </a:r>
          </a:p>
          <a:p>
            <a:r>
              <a:rPr lang="en-US" dirty="0"/>
              <a:t>It has to be noted that there is a difference between the word used in the English version of Article 4 (1) c ‘equipment’, and the word used in other language versions of Article 4 (1) c, which are more akin to the English word ‘means’. The terminology used in other language versions of Article 4 (1) c is also consistent with the wording of Article 2 (d) defining the controller: the person who decides about the purposes and the “means” of the processing. </a:t>
            </a:r>
            <a:endParaRPr lang="nl-NL" dirty="0"/>
          </a:p>
        </p:txBody>
      </p:sp>
    </p:spTree>
    <p:extLst>
      <p:ext uri="{BB962C8B-B14F-4D97-AF65-F5344CB8AC3E}">
        <p14:creationId xmlns:p14="http://schemas.microsoft.com/office/powerpoint/2010/main" val="188253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77500" lnSpcReduction="20000"/>
          </a:bodyPr>
          <a:lstStyle/>
          <a:p>
            <a:r>
              <a:rPr lang="en-US" dirty="0"/>
              <a:t>In view of these considerations, the Working Party understands the word “equipment” as “means”. It also notes that according to the Directive this could be "automated or otherwise". </a:t>
            </a:r>
          </a:p>
          <a:p>
            <a:r>
              <a:rPr lang="en-US" dirty="0"/>
              <a:t>This leads to a broad interpretation of the criterion, which thus </a:t>
            </a:r>
            <a:r>
              <a:rPr lang="en-US" b="1" dirty="0"/>
              <a:t>includes human and/or technical intermediaries, such as in surveys or inquiries. </a:t>
            </a:r>
            <a:r>
              <a:rPr lang="en-US" dirty="0"/>
              <a:t>As a consequence, it applies to the collection of information using questionnaires, which is the case, for instance, in some pharmaceutical trials. </a:t>
            </a:r>
          </a:p>
          <a:p>
            <a:r>
              <a:rPr lang="en-US" dirty="0"/>
              <a:t>There is a question whether outsourcing activities, notably by processors, carried out in the EU/EEA territory on behalf of controllers established outside EEA may be considered as "equipment". The broad interpretation advocated above leads to a positive answer, provided they are not acting in the context of the activities of an establishment of the controller in the EEA - in which case Article 4(1)a would apply. However, account should be taken of the sometimes undesirable consequences of such an interpretation, as developed below in III.4: if controllers established in different countries over the world have their data processed in a Member State of the EU, where the database and the processor are located, those controllers will have to comply with the data protection law of that Member State. </a:t>
            </a:r>
            <a:endParaRPr lang="nl-NL" dirty="0"/>
          </a:p>
        </p:txBody>
      </p:sp>
    </p:spTree>
    <p:extLst>
      <p:ext uri="{BB962C8B-B14F-4D97-AF65-F5344CB8AC3E}">
        <p14:creationId xmlns:p14="http://schemas.microsoft.com/office/powerpoint/2010/main" val="20581174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70000" lnSpcReduction="20000"/>
          </a:bodyPr>
          <a:lstStyle/>
          <a:p>
            <a:r>
              <a:rPr lang="en-US" dirty="0"/>
              <a:t>A case-by-case assessment is needed whereby the way in which the equipment is actually used to collect and process personal data is assessed. On the basis of this reasoning, the Working Party recognized the possibility that personal data collection through the computers of users, as for example in </a:t>
            </a:r>
            <a:r>
              <a:rPr lang="en-US" b="1" dirty="0"/>
              <a:t>the case of cookies or </a:t>
            </a:r>
            <a:r>
              <a:rPr lang="en-US" b="1" dirty="0" err="1"/>
              <a:t>Javascript</a:t>
            </a:r>
            <a:r>
              <a:rPr lang="en-US" b="1" dirty="0"/>
              <a:t> banners, trigger the application of Article 4(1)c </a:t>
            </a:r>
            <a:r>
              <a:rPr lang="en-US" dirty="0"/>
              <a:t>and thus of EU data protection law to service providers established in third countries.  </a:t>
            </a:r>
          </a:p>
          <a:p>
            <a:r>
              <a:rPr lang="en-US" dirty="0"/>
              <a:t>This interpretation of the "use of equipment" provision </a:t>
            </a:r>
            <a:r>
              <a:rPr lang="en-US" dirty="0" err="1"/>
              <a:t>favours</a:t>
            </a:r>
            <a:r>
              <a:rPr lang="en-US" dirty="0"/>
              <a:t> a wide scope of application. However, as mentioned, it also highlights some consequences which are not satisfactory, when the result is that European data protection law is applicable in cases where there is a limited connection with the EU (e.g. a controller established outside the EU, processing data of non-EU residents, only using equipment in the EU). There is an obvious need for more clarity and for further conditions to the application of this criterion, in order to bring more certainty in the future data protection framework. This point will be developed below in the concluding part of this document. </a:t>
            </a:r>
          </a:p>
          <a:p>
            <a:r>
              <a:rPr lang="en-US" dirty="0"/>
              <a:t>As another illustration, the extent to which telecommunication terminals or parts of them should be considered as equipment is not obvious. The fact that the tool is designed or used primarily in order to collect or further process personal data can be considered as an indicator in this respect. However, the fact that a controller knowingly collects personal data, even incidentally, by using some equipment in the EU, also triggers the application of the Directive.</a:t>
            </a:r>
            <a:endParaRPr lang="nl-NL" dirty="0"/>
          </a:p>
        </p:txBody>
      </p:sp>
    </p:spTree>
    <p:extLst>
      <p:ext uri="{BB962C8B-B14F-4D97-AF65-F5344CB8AC3E}">
        <p14:creationId xmlns:p14="http://schemas.microsoft.com/office/powerpoint/2010/main" val="2123966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85000" lnSpcReduction="10000"/>
          </a:bodyPr>
          <a:lstStyle/>
          <a:p>
            <a:r>
              <a:rPr lang="en-US" dirty="0"/>
              <a:t>Example 7: Geo-location services </a:t>
            </a:r>
          </a:p>
          <a:p>
            <a:r>
              <a:rPr lang="en-US" dirty="0"/>
              <a:t>A company located in New-Zealand </a:t>
            </a:r>
            <a:r>
              <a:rPr lang="en-US" b="1" dirty="0"/>
              <a:t>uses cars </a:t>
            </a:r>
            <a:r>
              <a:rPr lang="en-US" dirty="0"/>
              <a:t>globally, including in EU Member States, to </a:t>
            </a:r>
            <a:r>
              <a:rPr lang="en-US" b="1" dirty="0"/>
              <a:t>collect information on Wi-Fi access points </a:t>
            </a:r>
            <a:r>
              <a:rPr lang="en-US" dirty="0"/>
              <a:t>(including information about private terminal equipment of individuals) in order to provide a geo-location service to its clients. Such activity involves in many cases the processing of personal data. </a:t>
            </a:r>
          </a:p>
          <a:p>
            <a:r>
              <a:rPr lang="en-US" dirty="0"/>
              <a:t>The application of the Data Protection Directive will be triggered in two ways:</a:t>
            </a:r>
          </a:p>
          <a:p>
            <a:pPr lvl="1"/>
            <a:r>
              <a:rPr lang="en-US" dirty="0"/>
              <a:t>First, the </a:t>
            </a:r>
            <a:r>
              <a:rPr lang="en-US" b="1" dirty="0"/>
              <a:t>cars collecting Wi-Fi information while circulating on the streets can be considered as equipment, in the sense of Article 4(1)c</a:t>
            </a:r>
            <a:r>
              <a:rPr lang="en-US" dirty="0"/>
              <a:t>; </a:t>
            </a:r>
          </a:p>
          <a:p>
            <a:pPr lvl="1"/>
            <a:r>
              <a:rPr lang="en-US" dirty="0"/>
              <a:t>Second, while providing the geo-location service to individuals, the controller will also use the mobile device of the individual (through dedicated software installed in the device) as equipment to provide actual information on the location of the device and of its user. Both </a:t>
            </a:r>
            <a:r>
              <a:rPr lang="en-US" b="1" dirty="0"/>
              <a:t>the collection of information with a view to provide the service, and the provision of the geo-location service itself, will have to comply with the provisions of the Directive</a:t>
            </a:r>
            <a:r>
              <a:rPr lang="en-US" dirty="0"/>
              <a:t>. </a:t>
            </a:r>
            <a:endParaRPr lang="nl-NL" dirty="0"/>
          </a:p>
        </p:txBody>
      </p:sp>
    </p:spTree>
    <p:extLst>
      <p:ext uri="{BB962C8B-B14F-4D97-AF65-F5344CB8AC3E}">
        <p14:creationId xmlns:p14="http://schemas.microsoft.com/office/powerpoint/2010/main" val="1946175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37534"/>
            <a:ext cx="10515600" cy="1325563"/>
          </a:xfrm>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a:xfrm>
            <a:off x="838200" y="1307806"/>
            <a:ext cx="10515600" cy="5433236"/>
          </a:xfrm>
        </p:spPr>
        <p:txBody>
          <a:bodyPr>
            <a:normAutofit fontScale="62500" lnSpcReduction="20000"/>
          </a:bodyPr>
          <a:lstStyle/>
          <a:p>
            <a:r>
              <a:rPr lang="en-US" dirty="0"/>
              <a:t>Example No. 8: </a:t>
            </a:r>
            <a:r>
              <a:rPr lang="en-US" b="1" dirty="0"/>
              <a:t>Cloud computing </a:t>
            </a:r>
          </a:p>
          <a:p>
            <a:r>
              <a:rPr lang="en-US" dirty="0"/>
              <a:t>Cloud computing, where personal data are processed and stored on servers in several places around the world, is a complex example of the application of the provisions of the Directive. The exact place where data are located is not always known and it can change in time, but this is not decisive to identify the law applicable. It is sufficient that the controller carries out processing in the context of an establishment within the EU, or that relevant means is located on EU territory to trigger the application of EU law, as provided in Article 4(1)c of the Directive. </a:t>
            </a:r>
          </a:p>
          <a:p>
            <a:r>
              <a:rPr lang="en-US" dirty="0"/>
              <a:t>The first decisive step will be to identify who is the controller, and which activities take place at which level. Two perspectives can be identified: </a:t>
            </a:r>
          </a:p>
          <a:p>
            <a:r>
              <a:rPr lang="en-US" dirty="0"/>
              <a:t>The user of the cloud service is a data controller: for instance, a company uses an agenda service on-line to </a:t>
            </a:r>
            <a:r>
              <a:rPr lang="en-US" dirty="0" err="1"/>
              <a:t>organise</a:t>
            </a:r>
            <a:r>
              <a:rPr lang="en-US" dirty="0"/>
              <a:t> meetings with clients. If the company uses the service in the context of the activities of its establishment in the EU, EU law will be applicable to this processing of data via the agenda on-line on the basis of Article 4(1)a. The company should make sure that the service provides for adequate data protection safeguards, notably with regard to the security of personal data stored on the cloud. It will also have to inform its clients of the purpose and conditions of use of their data.  </a:t>
            </a:r>
          </a:p>
          <a:p>
            <a:r>
              <a:rPr lang="en-US" dirty="0"/>
              <a:t>The cloud service provider can also in some circumstances be a data controller: this would be the case when it provides for an agenda on-line where private parties can upload all their personal appointments and it offers added value services such as </a:t>
            </a:r>
            <a:r>
              <a:rPr lang="en-US" dirty="0" err="1"/>
              <a:t>synchronisation</a:t>
            </a:r>
            <a:r>
              <a:rPr lang="en-US" dirty="0"/>
              <a:t> of appointments and contacts. </a:t>
            </a:r>
            <a:r>
              <a:rPr lang="en-US" b="1" dirty="0"/>
              <a:t>If the cloud service provider uses means in the EU, it will be subject to EU data protection law on the basis of Article 4(1)c. </a:t>
            </a:r>
            <a:r>
              <a:rPr lang="en-US" dirty="0"/>
              <a:t>As demonstrated below, the application of the Directive would not be triggered by means used for transit purposes only, but it  would be triggered by more specific equipment e.g. if the service uses calculating facilities, runs java scripts or installs cookies with the purpose of storing and retrieving personal data of users. The cloud service provider will then have to provide users with information on the way data are being processed, stored, possibly accessed by third parties, and to guarantee appropriate security measures to protect the information. </a:t>
            </a:r>
            <a:endParaRPr lang="nl-NL" dirty="0"/>
          </a:p>
        </p:txBody>
      </p:sp>
    </p:spTree>
    <p:extLst>
      <p:ext uri="{BB962C8B-B14F-4D97-AF65-F5344CB8AC3E}">
        <p14:creationId xmlns:p14="http://schemas.microsoft.com/office/powerpoint/2010/main" val="1794339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a:t>
            </a:r>
            <a:r>
              <a:rPr lang="nl-NL" dirty="0" err="1"/>
              <a:t>Territoriality</a:t>
            </a:r>
            <a:r>
              <a:rPr lang="nl-NL" dirty="0"/>
              <a:t> </a:t>
            </a:r>
            <a:r>
              <a:rPr lang="nl-NL" dirty="0" err="1"/>
              <a:t>under</a:t>
            </a:r>
            <a:r>
              <a:rPr lang="nl-NL" dirty="0"/>
              <a:t> </a:t>
            </a:r>
            <a:r>
              <a:rPr lang="nl-NL" dirty="0" err="1"/>
              <a:t>the</a:t>
            </a:r>
            <a:r>
              <a:rPr lang="nl-NL" dirty="0"/>
              <a:t> Data </a:t>
            </a:r>
            <a:r>
              <a:rPr lang="nl-NL" dirty="0" err="1"/>
              <a:t>Protection</a:t>
            </a:r>
            <a:r>
              <a:rPr lang="nl-NL" dirty="0"/>
              <a:t> Directive</a:t>
            </a:r>
          </a:p>
        </p:txBody>
      </p:sp>
      <p:sp>
        <p:nvSpPr>
          <p:cNvPr id="3" name="Tijdelijke aanduiding voor inhoud 2"/>
          <p:cNvSpPr>
            <a:spLocks noGrp="1"/>
          </p:cNvSpPr>
          <p:nvPr>
            <p:ph idx="1"/>
          </p:nvPr>
        </p:nvSpPr>
        <p:spPr/>
        <p:txBody>
          <a:bodyPr>
            <a:normAutofit fontScale="62500" lnSpcReduction="20000"/>
          </a:bodyPr>
          <a:lstStyle/>
          <a:p>
            <a:r>
              <a:rPr lang="en-US" dirty="0"/>
              <a:t>Article 4 </a:t>
            </a:r>
          </a:p>
          <a:p>
            <a:r>
              <a:rPr lang="en-US" dirty="0"/>
              <a:t>National law applicable</a:t>
            </a:r>
          </a:p>
          <a:p>
            <a:r>
              <a:rPr lang="en-US" dirty="0"/>
              <a:t>1. Each Member State shall apply the national provisions it adopts pursuant to this Directive to the processing of personal data where:</a:t>
            </a:r>
          </a:p>
          <a:p>
            <a:r>
              <a:rPr lang="en-US" dirty="0"/>
              <a:t>(a) the processing is carried out in </a:t>
            </a:r>
            <a:r>
              <a:rPr lang="en-US" b="1" dirty="0"/>
              <a:t>the context of the activities of an establishment of the controller on the territory</a:t>
            </a:r>
            <a:r>
              <a:rPr lang="en-US" dirty="0"/>
              <a:t> of the Member State; when the same controller is established on the territory of several Member States, he must take the necessary measures to ensure that </a:t>
            </a:r>
            <a:r>
              <a:rPr lang="en-US" b="1" dirty="0"/>
              <a:t>each of these establishments complies with the obligations laid down by the national law</a:t>
            </a:r>
            <a:r>
              <a:rPr lang="en-US" dirty="0"/>
              <a:t> applicable;</a:t>
            </a:r>
          </a:p>
          <a:p>
            <a:r>
              <a:rPr lang="en-US" dirty="0"/>
              <a:t>(b) the controller is not established on the Member State's territory, but in a place where its national law applies by virtue of international public law;</a:t>
            </a:r>
          </a:p>
          <a:p>
            <a:r>
              <a:rPr lang="en-US" dirty="0"/>
              <a:t>(c) the controller is not established on Community territory and, for purposes of processing personal data </a:t>
            </a:r>
            <a:r>
              <a:rPr lang="en-US" b="1" dirty="0"/>
              <a:t>makes use of equipment, automated or otherwise, situated on the territory of the said Member State, </a:t>
            </a:r>
            <a:r>
              <a:rPr lang="en-US" dirty="0"/>
              <a:t>unless such equipment is used only for purposes of transit through the territory of the Community.</a:t>
            </a:r>
          </a:p>
          <a:p>
            <a:r>
              <a:rPr lang="en-US" dirty="0"/>
              <a:t>2. In the circumstances referred to in paragraph 1 (c), the controller must designate a representative established in the territory of that Member State, without prejudice to legal actions which could be initiated against the controller himself.</a:t>
            </a:r>
          </a:p>
        </p:txBody>
      </p:sp>
    </p:spTree>
    <p:extLst>
      <p:ext uri="{BB962C8B-B14F-4D97-AF65-F5344CB8AC3E}">
        <p14:creationId xmlns:p14="http://schemas.microsoft.com/office/powerpoint/2010/main" val="499455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70000" lnSpcReduction="20000"/>
          </a:bodyPr>
          <a:lstStyle/>
          <a:p>
            <a:r>
              <a:rPr lang="en-US" dirty="0"/>
              <a:t>Example No. 9: A controller publishes country-by-country lists of </a:t>
            </a:r>
            <a:r>
              <a:rPr lang="en-US" dirty="0" err="1"/>
              <a:t>paedophiles</a:t>
            </a:r>
            <a:r>
              <a:rPr lang="en-US" dirty="0"/>
              <a:t>  </a:t>
            </a:r>
          </a:p>
          <a:p>
            <a:r>
              <a:rPr lang="en-US" dirty="0"/>
              <a:t>A controller established in one EU/EEA Member State publishes country-by-country lists of persons suspected of or sentenced for criminal offences involving minors. With regard to the right to the protection of personal data of listed persons, the applicable law – according to which the lawfulness of this processing should be assessed – is the national data protection law of the Member State where the controller is established. </a:t>
            </a:r>
          </a:p>
          <a:p>
            <a:r>
              <a:rPr lang="en-US" dirty="0"/>
              <a:t>It is irrelevant for the determination of applicable data protection law whether the controller uses equipment in other Member States (such as internet servers with different top-level domain names, including .</a:t>
            </a:r>
            <a:r>
              <a:rPr lang="en-US" dirty="0" err="1"/>
              <a:t>fr</a:t>
            </a:r>
            <a:r>
              <a:rPr lang="en-US" dirty="0"/>
              <a:t>, .it, .</a:t>
            </a:r>
            <a:r>
              <a:rPr lang="en-US" dirty="0" err="1"/>
              <a:t>pl</a:t>
            </a:r>
            <a:r>
              <a:rPr lang="en-US" dirty="0"/>
              <a:t>, etc.), or whether it directly targets citizens from other EU countries (for example, by publishing country-specific lists of names in the language of those countries) in processing data for this purpose. </a:t>
            </a:r>
          </a:p>
          <a:p>
            <a:r>
              <a:rPr lang="en-US" dirty="0"/>
              <a:t>The supervisory authority of the Member State of establishment may in any case be called by other supervisory authorities to cooperate, by acting on complaints lodged by individuals located in other Member States. </a:t>
            </a:r>
          </a:p>
          <a:p>
            <a:r>
              <a:rPr lang="en-US" dirty="0"/>
              <a:t>Of course, different connection criteria and thus applicable laws could be applied in other areas of law, such as for example to file a suit for defamation according to criminal or civil law.</a:t>
            </a:r>
            <a:endParaRPr lang="nl-NL" dirty="0"/>
          </a:p>
        </p:txBody>
      </p:sp>
    </p:spTree>
    <p:extLst>
      <p:ext uri="{BB962C8B-B14F-4D97-AF65-F5344CB8AC3E}">
        <p14:creationId xmlns:p14="http://schemas.microsoft.com/office/powerpoint/2010/main" val="7840500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85000" lnSpcReduction="20000"/>
          </a:bodyPr>
          <a:lstStyle/>
          <a:p>
            <a:r>
              <a:rPr lang="en-US" b="1" dirty="0"/>
              <a:t>c)   “…unless used only for purposes of transit through Community territory …” </a:t>
            </a:r>
          </a:p>
          <a:p>
            <a:r>
              <a:rPr lang="en-US" dirty="0"/>
              <a:t>The application of the national law of an EU Member States is excluded when the equipment used by the controller and located within the Member State is used only in order to ensure transit through Union territory, such as for example in the </a:t>
            </a:r>
            <a:r>
              <a:rPr lang="en-US" b="1" dirty="0"/>
              <a:t>case of telecommunication networks (cables) or postal services </a:t>
            </a:r>
            <a:r>
              <a:rPr lang="en-US" dirty="0"/>
              <a:t>which only ensure that communications transit through the Union in order to reach third countries. </a:t>
            </a:r>
          </a:p>
          <a:p>
            <a:r>
              <a:rPr lang="en-US" dirty="0"/>
              <a:t>As this is an exception to the equipment criterion, it should be subject to a </a:t>
            </a:r>
            <a:r>
              <a:rPr lang="en-US" b="1" dirty="0"/>
              <a:t>narrow interpretation</a:t>
            </a:r>
            <a:r>
              <a:rPr lang="en-US" dirty="0"/>
              <a:t>. It should be noted that the effective application of this exception is becoming infrequent: in practice, more and more telecommunication services merge pure transit and added value services, including for instance spam filtering or other manipulation of data at the occasion of their transmission. The simple "point to point" cable transmission is disappearing gradually. This should also be kept in mind when reflecting on the revision of the data protection framework</a:t>
            </a:r>
            <a:endParaRPr lang="nl-NL" dirty="0"/>
          </a:p>
        </p:txBody>
      </p:sp>
    </p:spTree>
    <p:extLst>
      <p:ext uri="{BB962C8B-B14F-4D97-AF65-F5344CB8AC3E}">
        <p14:creationId xmlns:p14="http://schemas.microsoft.com/office/powerpoint/2010/main" val="25874124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62500" lnSpcReduction="20000"/>
          </a:bodyPr>
          <a:lstStyle/>
          <a:p>
            <a:r>
              <a:rPr lang="en-US" b="1" dirty="0"/>
              <a:t>d) “… must designate a representative established on the Member State’s territory …” (Article 4(2)) </a:t>
            </a:r>
          </a:p>
          <a:p>
            <a:r>
              <a:rPr lang="en-US" dirty="0"/>
              <a:t>The Directive imposes an obligation on the controller to designate ‘a representative’ in the territory of the Member State whose law is applicable by virtue of the controller's use of equipment in that Member State to process personal data. This is “without prejudice to legal actions which could be initiated against the controller himself”. </a:t>
            </a:r>
          </a:p>
          <a:p>
            <a:r>
              <a:rPr lang="en-US" dirty="0"/>
              <a:t>In this last case, the question of enforcement against a representative raises practical issues, as shown by Member States' experience. This would be the case if for instance the only representative of the controller within the EU is a law firm. There is no uniform answer in national implementing provisions to the question whether the representative can be held responsible and sanctioned, on a civil or criminal basis, on behalf of the controller. The nature of the relationship between the representative and the controller is decisive here. In some Member States, the representative substitutes for the controller, also with regard to enforcement and sanctions, while in others it has a simple mandate. Some national laws explicitly foresee fines applicable to the representatives28, while in other Member States this possibility is not envisaged.  </a:t>
            </a:r>
          </a:p>
          <a:p>
            <a:r>
              <a:rPr lang="en-US" dirty="0" err="1"/>
              <a:t>Harmonisation</a:t>
            </a:r>
            <a:r>
              <a:rPr lang="en-US" dirty="0"/>
              <a:t> is needed in this respect at European level, with the objective of giving more effectiveness to the role of the representative. In particular, data subjects should be able to exercise their rights against the representative, without prejudice to legal actions which could be initiated against the controller himself. </a:t>
            </a:r>
            <a:endParaRPr lang="nl-NL" dirty="0"/>
          </a:p>
        </p:txBody>
      </p:sp>
    </p:spTree>
    <p:extLst>
      <p:ext uri="{BB962C8B-B14F-4D97-AF65-F5344CB8AC3E}">
        <p14:creationId xmlns:p14="http://schemas.microsoft.com/office/powerpoint/2010/main" val="495905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Case </a:t>
            </a:r>
            <a:r>
              <a:rPr lang="nl-NL" dirty="0" err="1"/>
              <a:t>law</a:t>
            </a:r>
            <a:r>
              <a:rPr lang="nl-NL" dirty="0"/>
              <a:t> of </a:t>
            </a:r>
            <a:r>
              <a:rPr lang="nl-NL" dirty="0" err="1"/>
              <a:t>the</a:t>
            </a:r>
            <a:r>
              <a:rPr lang="nl-NL" dirty="0"/>
              <a:t> ECJ</a:t>
            </a:r>
          </a:p>
        </p:txBody>
      </p:sp>
      <p:sp>
        <p:nvSpPr>
          <p:cNvPr id="3" name="Tijdelijke aanduiding voor inhoud 2"/>
          <p:cNvSpPr>
            <a:spLocks noGrp="1"/>
          </p:cNvSpPr>
          <p:nvPr>
            <p:ph idx="1"/>
          </p:nvPr>
        </p:nvSpPr>
        <p:spPr>
          <a:xfrm>
            <a:off x="838200" y="1573619"/>
            <a:ext cx="10515600" cy="4922874"/>
          </a:xfrm>
        </p:spPr>
        <p:txBody>
          <a:bodyPr>
            <a:normAutofit lnSpcReduction="10000"/>
          </a:bodyPr>
          <a:lstStyle/>
          <a:p>
            <a:r>
              <a:rPr lang="nl-NL" dirty="0">
                <a:effectLst/>
              </a:rPr>
              <a:t>In Case C‑131/12, REQUEST </a:t>
            </a:r>
            <a:r>
              <a:rPr lang="nl-NL" dirty="0" err="1">
                <a:effectLst/>
              </a:rPr>
              <a:t>for</a:t>
            </a:r>
            <a:r>
              <a:rPr lang="nl-NL" dirty="0">
                <a:effectLst/>
              </a:rPr>
              <a:t> a </a:t>
            </a:r>
            <a:r>
              <a:rPr lang="nl-NL" dirty="0" err="1">
                <a:effectLst/>
              </a:rPr>
              <a:t>preliminary</a:t>
            </a:r>
            <a:r>
              <a:rPr lang="nl-NL" dirty="0">
                <a:effectLst/>
              </a:rPr>
              <a:t> ruling </a:t>
            </a:r>
            <a:r>
              <a:rPr lang="nl-NL" dirty="0" err="1">
                <a:effectLst/>
              </a:rPr>
              <a:t>under</a:t>
            </a:r>
            <a:r>
              <a:rPr lang="nl-NL" dirty="0">
                <a:effectLst/>
              </a:rPr>
              <a:t> </a:t>
            </a:r>
            <a:r>
              <a:rPr lang="nl-NL" dirty="0" err="1">
                <a:effectLst/>
              </a:rPr>
              <a:t>Article</a:t>
            </a:r>
            <a:r>
              <a:rPr lang="nl-NL" dirty="0">
                <a:effectLst/>
              </a:rPr>
              <a:t> 267 TFEU </a:t>
            </a:r>
            <a:r>
              <a:rPr lang="nl-NL" dirty="0" err="1">
                <a:effectLst/>
              </a:rPr>
              <a:t>from</a:t>
            </a:r>
            <a:r>
              <a:rPr lang="nl-NL" dirty="0">
                <a:effectLst/>
              </a:rPr>
              <a:t> </a:t>
            </a:r>
            <a:r>
              <a:rPr lang="nl-NL" dirty="0" err="1">
                <a:effectLst/>
              </a:rPr>
              <a:t>the</a:t>
            </a:r>
            <a:r>
              <a:rPr lang="nl-NL" dirty="0">
                <a:effectLst/>
              </a:rPr>
              <a:t> </a:t>
            </a:r>
            <a:r>
              <a:rPr lang="nl-NL" dirty="0" err="1">
                <a:effectLst/>
              </a:rPr>
              <a:t>Audiencia</a:t>
            </a:r>
            <a:r>
              <a:rPr lang="nl-NL" dirty="0">
                <a:effectLst/>
              </a:rPr>
              <a:t> </a:t>
            </a:r>
            <a:r>
              <a:rPr lang="nl-NL" dirty="0" err="1">
                <a:effectLst/>
              </a:rPr>
              <a:t>Nacional</a:t>
            </a:r>
            <a:r>
              <a:rPr lang="nl-NL" dirty="0">
                <a:effectLst/>
              </a:rPr>
              <a:t> (Spain), made </a:t>
            </a:r>
            <a:r>
              <a:rPr lang="nl-NL" dirty="0" err="1">
                <a:effectLst/>
              </a:rPr>
              <a:t>by</a:t>
            </a:r>
            <a:r>
              <a:rPr lang="nl-NL" dirty="0">
                <a:effectLst/>
              </a:rPr>
              <a:t> </a:t>
            </a:r>
            <a:r>
              <a:rPr lang="nl-NL" dirty="0" err="1">
                <a:effectLst/>
              </a:rPr>
              <a:t>decision</a:t>
            </a:r>
            <a:r>
              <a:rPr lang="nl-NL" dirty="0">
                <a:effectLst/>
              </a:rPr>
              <a:t> of 27 </a:t>
            </a:r>
            <a:r>
              <a:rPr lang="nl-NL" dirty="0" err="1">
                <a:effectLst/>
              </a:rPr>
              <a:t>February</a:t>
            </a:r>
            <a:r>
              <a:rPr lang="nl-NL" dirty="0">
                <a:effectLst/>
              </a:rPr>
              <a:t> 2012, </a:t>
            </a:r>
            <a:r>
              <a:rPr lang="nl-NL" dirty="0" err="1">
                <a:effectLst/>
              </a:rPr>
              <a:t>received</a:t>
            </a:r>
            <a:r>
              <a:rPr lang="nl-NL" dirty="0">
                <a:effectLst/>
              </a:rPr>
              <a:t> at </a:t>
            </a:r>
            <a:r>
              <a:rPr lang="nl-NL" dirty="0" err="1">
                <a:effectLst/>
              </a:rPr>
              <a:t>the</a:t>
            </a:r>
            <a:r>
              <a:rPr lang="nl-NL" dirty="0">
                <a:effectLst/>
              </a:rPr>
              <a:t> Court on 9 </a:t>
            </a:r>
            <a:r>
              <a:rPr lang="nl-NL" dirty="0" err="1">
                <a:effectLst/>
              </a:rPr>
              <a:t>March</a:t>
            </a:r>
            <a:r>
              <a:rPr lang="nl-NL" dirty="0">
                <a:effectLst/>
              </a:rPr>
              <a:t> 2012, in </a:t>
            </a:r>
            <a:r>
              <a:rPr lang="nl-NL" dirty="0" err="1">
                <a:effectLst/>
              </a:rPr>
              <a:t>the</a:t>
            </a:r>
            <a:r>
              <a:rPr lang="nl-NL" dirty="0">
                <a:effectLst/>
              </a:rPr>
              <a:t> </a:t>
            </a:r>
            <a:r>
              <a:rPr lang="nl-NL" dirty="0" err="1">
                <a:effectLst/>
              </a:rPr>
              <a:t>proceedings</a:t>
            </a:r>
            <a:r>
              <a:rPr lang="nl-NL" dirty="0"/>
              <a:t> </a:t>
            </a:r>
            <a:r>
              <a:rPr lang="nl-NL" dirty="0">
                <a:effectLst/>
              </a:rPr>
              <a:t>Google Spain SL, Google Inc.</a:t>
            </a:r>
            <a:r>
              <a:rPr lang="nl-NL" dirty="0"/>
              <a:t> </a:t>
            </a:r>
            <a:r>
              <a:rPr lang="nl-NL" dirty="0">
                <a:effectLst/>
              </a:rPr>
              <a:t>V </a:t>
            </a:r>
            <a:r>
              <a:rPr lang="nl-NL" dirty="0" err="1">
                <a:effectLst/>
              </a:rPr>
              <a:t>Agencia</a:t>
            </a:r>
            <a:r>
              <a:rPr lang="nl-NL" dirty="0">
                <a:effectLst/>
              </a:rPr>
              <a:t> </a:t>
            </a:r>
            <a:r>
              <a:rPr lang="nl-NL" dirty="0" err="1">
                <a:effectLst/>
              </a:rPr>
              <a:t>Española</a:t>
            </a:r>
            <a:r>
              <a:rPr lang="nl-NL" dirty="0">
                <a:effectLst/>
              </a:rPr>
              <a:t> de </a:t>
            </a:r>
            <a:r>
              <a:rPr lang="nl-NL" dirty="0" err="1">
                <a:effectLst/>
              </a:rPr>
              <a:t>Protección</a:t>
            </a:r>
            <a:r>
              <a:rPr lang="nl-NL" dirty="0">
                <a:effectLst/>
              </a:rPr>
              <a:t> de </a:t>
            </a:r>
            <a:r>
              <a:rPr lang="nl-NL" dirty="0" err="1">
                <a:effectLst/>
              </a:rPr>
              <a:t>Datos</a:t>
            </a:r>
            <a:r>
              <a:rPr lang="nl-NL" dirty="0">
                <a:effectLst/>
              </a:rPr>
              <a:t> (AEPD), Mario </a:t>
            </a:r>
            <a:r>
              <a:rPr lang="nl-NL" dirty="0" err="1">
                <a:effectLst/>
              </a:rPr>
              <a:t>Costeja</a:t>
            </a:r>
            <a:r>
              <a:rPr lang="nl-NL" dirty="0">
                <a:effectLst/>
              </a:rPr>
              <a:t> </a:t>
            </a:r>
            <a:r>
              <a:rPr lang="nl-NL" dirty="0" err="1">
                <a:effectLst/>
              </a:rPr>
              <a:t>González</a:t>
            </a:r>
            <a:r>
              <a:rPr lang="nl-NL" dirty="0">
                <a:effectLst/>
              </a:rPr>
              <a:t>,</a:t>
            </a:r>
          </a:p>
          <a:p>
            <a:r>
              <a:rPr lang="en-US" b="1" dirty="0">
                <a:effectLst/>
              </a:rPr>
              <a:t>Article 4(1)(a) of Directive 95/46 is to be interpreted as meaning that processing of personal data is carried out in the context of the activities of an establishment of the controller on the territory of a Member State, within the meaning of that provision, when the operator of a search engine sets up in a Member State a branch or subsidiary which is intended to promote and sell advertising space offered by that engine and which orientates its activity towards the inhabitants of that Member State.</a:t>
            </a:r>
            <a:endParaRPr lang="en-US" dirty="0">
              <a:effectLst/>
            </a:endParaRPr>
          </a:p>
          <a:p>
            <a:pPr marL="0" indent="0">
              <a:buNone/>
            </a:pPr>
            <a:endParaRPr lang="en-US" dirty="0">
              <a:effectLst/>
            </a:endParaRPr>
          </a:p>
          <a:p>
            <a:endParaRPr lang="nl-NL" dirty="0"/>
          </a:p>
        </p:txBody>
      </p:sp>
    </p:spTree>
    <p:extLst>
      <p:ext uri="{BB962C8B-B14F-4D97-AF65-F5344CB8AC3E}">
        <p14:creationId xmlns:p14="http://schemas.microsoft.com/office/powerpoint/2010/main" val="30522295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0484" y="0"/>
            <a:ext cx="10515600" cy="808075"/>
          </a:xfrm>
        </p:spPr>
        <p:txBody>
          <a:bodyPr/>
          <a:lstStyle/>
          <a:p>
            <a:r>
              <a:rPr lang="nl-NL" dirty="0"/>
              <a:t>(3) Case </a:t>
            </a:r>
            <a:r>
              <a:rPr lang="nl-NL" dirty="0" err="1"/>
              <a:t>law</a:t>
            </a:r>
            <a:r>
              <a:rPr lang="nl-NL" dirty="0"/>
              <a:t> of </a:t>
            </a:r>
            <a:r>
              <a:rPr lang="nl-NL" dirty="0" err="1"/>
              <a:t>the</a:t>
            </a:r>
            <a:r>
              <a:rPr lang="nl-NL" dirty="0"/>
              <a:t> ECJ</a:t>
            </a:r>
          </a:p>
        </p:txBody>
      </p:sp>
      <p:sp>
        <p:nvSpPr>
          <p:cNvPr id="3" name="Tijdelijke aanduiding voor inhoud 2"/>
          <p:cNvSpPr>
            <a:spLocks noGrp="1"/>
          </p:cNvSpPr>
          <p:nvPr>
            <p:ph idx="1"/>
          </p:nvPr>
        </p:nvSpPr>
        <p:spPr>
          <a:xfrm>
            <a:off x="297712" y="637953"/>
            <a:ext cx="11685181" cy="6113721"/>
          </a:xfrm>
        </p:spPr>
        <p:txBody>
          <a:bodyPr>
            <a:normAutofit fontScale="62500" lnSpcReduction="20000"/>
          </a:bodyPr>
          <a:lstStyle/>
          <a:p>
            <a:r>
              <a:rPr lang="nl-NL" dirty="0">
                <a:effectLst/>
              </a:rPr>
              <a:t>In Case C‑230/14, REQUEST </a:t>
            </a:r>
            <a:r>
              <a:rPr lang="nl-NL" dirty="0" err="1">
                <a:effectLst/>
              </a:rPr>
              <a:t>for</a:t>
            </a:r>
            <a:r>
              <a:rPr lang="nl-NL" dirty="0">
                <a:effectLst/>
              </a:rPr>
              <a:t> a </a:t>
            </a:r>
            <a:r>
              <a:rPr lang="nl-NL" dirty="0" err="1">
                <a:effectLst/>
              </a:rPr>
              <a:t>preliminary</a:t>
            </a:r>
            <a:r>
              <a:rPr lang="nl-NL" dirty="0">
                <a:effectLst/>
              </a:rPr>
              <a:t> ruling </a:t>
            </a:r>
            <a:r>
              <a:rPr lang="nl-NL" dirty="0" err="1">
                <a:effectLst/>
              </a:rPr>
              <a:t>under</a:t>
            </a:r>
            <a:r>
              <a:rPr lang="nl-NL" dirty="0">
                <a:effectLst/>
              </a:rPr>
              <a:t> </a:t>
            </a:r>
            <a:r>
              <a:rPr lang="nl-NL" dirty="0" err="1">
                <a:effectLst/>
              </a:rPr>
              <a:t>Article</a:t>
            </a:r>
            <a:r>
              <a:rPr lang="nl-NL" dirty="0">
                <a:effectLst/>
              </a:rPr>
              <a:t> 267 TFEU </a:t>
            </a:r>
            <a:r>
              <a:rPr lang="nl-NL" dirty="0" err="1">
                <a:effectLst/>
              </a:rPr>
              <a:t>from</a:t>
            </a:r>
            <a:r>
              <a:rPr lang="nl-NL" dirty="0">
                <a:effectLst/>
              </a:rPr>
              <a:t> </a:t>
            </a:r>
            <a:r>
              <a:rPr lang="nl-NL" dirty="0" err="1">
                <a:effectLst/>
              </a:rPr>
              <a:t>the</a:t>
            </a:r>
            <a:r>
              <a:rPr lang="nl-NL" dirty="0">
                <a:effectLst/>
              </a:rPr>
              <a:t> </a:t>
            </a:r>
            <a:r>
              <a:rPr lang="nl-NL" dirty="0" err="1">
                <a:effectLst/>
              </a:rPr>
              <a:t>Kúria</a:t>
            </a:r>
            <a:r>
              <a:rPr lang="nl-NL" dirty="0">
                <a:effectLst/>
              </a:rPr>
              <a:t> (Hungary), made </a:t>
            </a:r>
            <a:r>
              <a:rPr lang="nl-NL" dirty="0" err="1">
                <a:effectLst/>
              </a:rPr>
              <a:t>by</a:t>
            </a:r>
            <a:r>
              <a:rPr lang="nl-NL" dirty="0">
                <a:effectLst/>
              </a:rPr>
              <a:t> </a:t>
            </a:r>
            <a:r>
              <a:rPr lang="nl-NL" dirty="0" err="1">
                <a:effectLst/>
              </a:rPr>
              <a:t>decision</a:t>
            </a:r>
            <a:r>
              <a:rPr lang="nl-NL" dirty="0">
                <a:effectLst/>
              </a:rPr>
              <a:t> of 22 April 2014, </a:t>
            </a:r>
            <a:r>
              <a:rPr lang="nl-NL" dirty="0" err="1">
                <a:effectLst/>
              </a:rPr>
              <a:t>received</a:t>
            </a:r>
            <a:r>
              <a:rPr lang="nl-NL" dirty="0">
                <a:effectLst/>
              </a:rPr>
              <a:t> at </a:t>
            </a:r>
            <a:r>
              <a:rPr lang="nl-NL" dirty="0" err="1">
                <a:effectLst/>
              </a:rPr>
              <a:t>the</a:t>
            </a:r>
            <a:r>
              <a:rPr lang="nl-NL" dirty="0">
                <a:effectLst/>
              </a:rPr>
              <a:t> Court on 12 May 2014, in </a:t>
            </a:r>
            <a:r>
              <a:rPr lang="nl-NL" dirty="0" err="1">
                <a:effectLst/>
              </a:rPr>
              <a:t>the</a:t>
            </a:r>
            <a:r>
              <a:rPr lang="nl-NL" dirty="0">
                <a:effectLst/>
              </a:rPr>
              <a:t> </a:t>
            </a:r>
            <a:r>
              <a:rPr lang="nl-NL" dirty="0" err="1">
                <a:effectLst/>
              </a:rPr>
              <a:t>proceedings</a:t>
            </a:r>
            <a:r>
              <a:rPr lang="nl-NL" dirty="0"/>
              <a:t> </a:t>
            </a:r>
            <a:r>
              <a:rPr lang="nl-NL" dirty="0" err="1">
                <a:effectLst/>
              </a:rPr>
              <a:t>Weltimmo</a:t>
            </a:r>
            <a:r>
              <a:rPr lang="nl-NL" dirty="0">
                <a:effectLst/>
              </a:rPr>
              <a:t> s. r. o.</a:t>
            </a:r>
            <a:r>
              <a:rPr lang="nl-NL" dirty="0"/>
              <a:t> </a:t>
            </a:r>
            <a:r>
              <a:rPr lang="nl-NL" dirty="0">
                <a:effectLst/>
              </a:rPr>
              <a:t>V </a:t>
            </a:r>
            <a:r>
              <a:rPr lang="nl-NL" dirty="0" err="1">
                <a:effectLst/>
              </a:rPr>
              <a:t>Nemzeti</a:t>
            </a:r>
            <a:r>
              <a:rPr lang="nl-NL" dirty="0">
                <a:effectLst/>
              </a:rPr>
              <a:t> </a:t>
            </a:r>
            <a:r>
              <a:rPr lang="nl-NL" dirty="0" err="1">
                <a:effectLst/>
              </a:rPr>
              <a:t>Adatvédelmi</a:t>
            </a:r>
            <a:r>
              <a:rPr lang="nl-NL" dirty="0">
                <a:effectLst/>
              </a:rPr>
              <a:t> és </a:t>
            </a:r>
            <a:r>
              <a:rPr lang="nl-NL" dirty="0" err="1">
                <a:effectLst/>
              </a:rPr>
              <a:t>Információszabadság</a:t>
            </a:r>
            <a:r>
              <a:rPr lang="nl-NL" dirty="0">
                <a:effectLst/>
              </a:rPr>
              <a:t> </a:t>
            </a:r>
            <a:r>
              <a:rPr lang="nl-NL" dirty="0" err="1">
                <a:effectLst/>
              </a:rPr>
              <a:t>Hatóság</a:t>
            </a:r>
            <a:r>
              <a:rPr lang="nl-NL" dirty="0">
                <a:effectLst/>
              </a:rPr>
              <a:t>,</a:t>
            </a:r>
          </a:p>
          <a:p>
            <a:r>
              <a:rPr lang="en-US" b="1" dirty="0" err="1"/>
              <a:t>Weltimmo</a:t>
            </a:r>
            <a:r>
              <a:rPr lang="en-US" b="1" dirty="0"/>
              <a:t>, a company registered in Slovakia, runs a property dealing website concerning Hungarian properties</a:t>
            </a:r>
            <a:r>
              <a:rPr lang="en-US" dirty="0"/>
              <a:t>. For that purpose, it processes the personal data of the advertisers. The advertisements are free of charge for one month but thereafter a fee is payable. Many advertisers sent a request by e-mail for the deletion of both their advertisements and their personal data as from that period. However, </a:t>
            </a:r>
            <a:r>
              <a:rPr lang="en-US" dirty="0" err="1"/>
              <a:t>Weltimmo</a:t>
            </a:r>
            <a:r>
              <a:rPr lang="en-US" dirty="0"/>
              <a:t> did not delete those data and charged the interested parties for the price of its services. As the amounts charged were not paid, </a:t>
            </a:r>
            <a:r>
              <a:rPr lang="en-US" b="1" dirty="0" err="1"/>
              <a:t>Weltimmo</a:t>
            </a:r>
            <a:r>
              <a:rPr lang="en-US" b="1" dirty="0"/>
              <a:t> forwarded the personal data of the advertisers concerned to debt collection agencies</a:t>
            </a:r>
            <a:r>
              <a:rPr lang="en-US" dirty="0"/>
              <a:t>.</a:t>
            </a:r>
          </a:p>
          <a:p>
            <a:r>
              <a:rPr lang="en-US" dirty="0"/>
              <a:t>Those advertisers lodged complaints with the Hungarian data protection authority. That authority declared that it was competent under Paragraph 2(1) of the Law on information, taking the view that the collection of the data concerned constituted processing of data or a technical operation for the processing of data concerning natural persons. Considering that </a:t>
            </a:r>
            <a:r>
              <a:rPr lang="en-US" dirty="0" err="1"/>
              <a:t>Weltimmo</a:t>
            </a:r>
            <a:r>
              <a:rPr lang="en-US" dirty="0"/>
              <a:t> had infringed the Law on information, that data protection authority imposed on that company a fine of HUF 10 million (approximately EUR 32 000).</a:t>
            </a:r>
          </a:p>
          <a:p>
            <a:r>
              <a:rPr lang="en-US" b="1" dirty="0">
                <a:effectLst/>
              </a:rPr>
              <a:t>Article 4(1)(a) of Directive 95/46/EC of the European Parliament and of the Council of 24 October 1995 on the protection of individuals with regard to the processing of personal data and on the free movement of such data must be interpreted as permitting the application of the law on the protection of personal data of a Member State other than the Member State in which the controller with respect to the processing of those data is registered, in so far as that controller exercises, through stable arrangements in the territory of that Member State, a real and effective activity — even a minimal one — in the context of which that processing is carried out.</a:t>
            </a:r>
          </a:p>
          <a:p>
            <a:r>
              <a:rPr lang="en-US" b="1" dirty="0">
                <a:effectLst/>
              </a:rPr>
              <a:t>In order to ascertain, in circumstances such as those at issue in the main proceedings, whether that is the case, the referring court may, in particular, take account of the fact </a:t>
            </a:r>
          </a:p>
          <a:p>
            <a:pPr lvl="1"/>
            <a:r>
              <a:rPr lang="en-US" b="1" dirty="0">
                <a:effectLst/>
              </a:rPr>
              <a:t>(</a:t>
            </a:r>
            <a:r>
              <a:rPr lang="en-US" b="1" dirty="0" err="1">
                <a:effectLst/>
              </a:rPr>
              <a:t>i</a:t>
            </a:r>
            <a:r>
              <a:rPr lang="en-US" b="1" dirty="0">
                <a:effectLst/>
              </a:rPr>
              <a:t>) that the activity of the controller in respect of that processing, in the context of which that processing takes place, consists of the running of property dealing websites concerning properties situated in the territory of that Member State and written in that Member State’s language and that it is, as a consequence, mainly or entirely directed at that Member State, and </a:t>
            </a:r>
          </a:p>
          <a:p>
            <a:pPr lvl="1"/>
            <a:r>
              <a:rPr lang="en-US" b="1" dirty="0">
                <a:effectLst/>
              </a:rPr>
              <a:t>(ii) that that controller has a representative in that Member State, who is responsible for recovering the debts resulting from that activity and for representing the controller in the administrative and judicial proceedings relating to the processing of the data concerned.</a:t>
            </a:r>
          </a:p>
          <a:p>
            <a:r>
              <a:rPr lang="en-US" b="1" dirty="0">
                <a:effectLst/>
              </a:rPr>
              <a:t>By contrast, the issue of the nationality of the persons concerned by such data processing is irrelevant.</a:t>
            </a:r>
          </a:p>
          <a:p>
            <a:endParaRPr lang="nl-NL" dirty="0"/>
          </a:p>
        </p:txBody>
      </p:sp>
    </p:spTree>
    <p:extLst>
      <p:ext uri="{BB962C8B-B14F-4D97-AF65-F5344CB8AC3E}">
        <p14:creationId xmlns:p14="http://schemas.microsoft.com/office/powerpoint/2010/main" val="29568246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Case </a:t>
            </a:r>
            <a:r>
              <a:rPr lang="nl-NL" dirty="0" err="1"/>
              <a:t>law</a:t>
            </a:r>
            <a:r>
              <a:rPr lang="nl-NL" dirty="0"/>
              <a:t> of </a:t>
            </a:r>
            <a:r>
              <a:rPr lang="nl-NL" dirty="0" err="1"/>
              <a:t>the</a:t>
            </a:r>
            <a:r>
              <a:rPr lang="nl-NL" dirty="0"/>
              <a:t> ECJ</a:t>
            </a:r>
          </a:p>
        </p:txBody>
      </p:sp>
      <p:sp>
        <p:nvSpPr>
          <p:cNvPr id="3" name="Tijdelijke aanduiding voor inhoud 2"/>
          <p:cNvSpPr>
            <a:spLocks noGrp="1"/>
          </p:cNvSpPr>
          <p:nvPr>
            <p:ph idx="1"/>
          </p:nvPr>
        </p:nvSpPr>
        <p:spPr>
          <a:xfrm>
            <a:off x="838200" y="1584252"/>
            <a:ext cx="10515600" cy="4816548"/>
          </a:xfrm>
        </p:spPr>
        <p:txBody>
          <a:bodyPr>
            <a:normAutofit fontScale="70000" lnSpcReduction="20000"/>
          </a:bodyPr>
          <a:lstStyle/>
          <a:p>
            <a:pPr fontAlgn="base"/>
            <a:r>
              <a:rPr lang="en-US" dirty="0"/>
              <a:t>In Case C‑191/15, REQUEST for a preliminary ruling under Article 267 TFEU from the </a:t>
            </a:r>
            <a:r>
              <a:rPr lang="en-US" dirty="0" err="1"/>
              <a:t>Oberster</a:t>
            </a:r>
            <a:r>
              <a:rPr lang="en-US" dirty="0"/>
              <a:t> </a:t>
            </a:r>
            <a:r>
              <a:rPr lang="en-US" dirty="0" err="1"/>
              <a:t>Gerichtshof</a:t>
            </a:r>
            <a:r>
              <a:rPr lang="en-US" dirty="0"/>
              <a:t> (Supreme Court, Austria), made by decision of 9 April 2015, received at the Court on 27 April 2015, in the proceedings  </a:t>
            </a:r>
            <a:r>
              <a:rPr lang="en-US" dirty="0" err="1"/>
              <a:t>Verein</a:t>
            </a:r>
            <a:r>
              <a:rPr lang="en-US" dirty="0"/>
              <a:t> </a:t>
            </a:r>
            <a:r>
              <a:rPr lang="en-US" dirty="0" err="1"/>
              <a:t>für</a:t>
            </a:r>
            <a:r>
              <a:rPr lang="en-US" dirty="0"/>
              <a:t> </a:t>
            </a:r>
            <a:r>
              <a:rPr lang="en-US" dirty="0" err="1"/>
              <a:t>Konsumenteninformation</a:t>
            </a:r>
            <a:r>
              <a:rPr lang="en-US" dirty="0"/>
              <a:t> V Amazon EU </a:t>
            </a:r>
            <a:r>
              <a:rPr lang="en-US" dirty="0" err="1"/>
              <a:t>Sàrl</a:t>
            </a:r>
            <a:endParaRPr lang="en-US" dirty="0"/>
          </a:p>
          <a:p>
            <a:pPr fontAlgn="base"/>
            <a:r>
              <a:rPr lang="en-US" dirty="0"/>
              <a:t>Amazon EU is an electronic commerce company established in Luxembourg. That company has stated in its written observations that it is a subsidiary of the company Amazon.com, Inc., whose registered office is in the United States. According to the referring court, the group to which Amazon EU belongs does not have an establishment in Austria. Nonetheless, that company concludes online sales contracts with consumers resident in Austria via a German-language website (</a:t>
            </a:r>
            <a:r>
              <a:rPr lang="en-US" dirty="0">
                <a:hlinkClick r:id="rId2"/>
              </a:rPr>
              <a:t>www.amazon.de</a:t>
            </a:r>
            <a:r>
              <a:rPr lang="en-US" dirty="0"/>
              <a:t>).</a:t>
            </a:r>
          </a:p>
          <a:p>
            <a:pPr fontAlgn="base"/>
            <a:r>
              <a:rPr lang="en-US" dirty="0"/>
              <a:t> The contracts concluded with those consumers included, until mid-2012, general terms and conditions: ‘Luxembourg law shall apply, excluding [the United Nations Convention on the International Sale of Goods].’</a:t>
            </a:r>
          </a:p>
          <a:p>
            <a:pPr fontAlgn="base"/>
            <a:r>
              <a:rPr lang="en-US" b="1" dirty="0"/>
              <a:t>Article 4(1)(a) of Directive 95/46/EC of the European Parliament and of the Council of 24 October 1995 on the protection of individuals with regard to the processing of personal data and on the free movement of such data must be interpreted as meaning that the processing of personal data carried out by an undertaking engaged in electronic commerce is governed by the law of the Member State </a:t>
            </a:r>
            <a:r>
              <a:rPr lang="en-US" b="1" i="1" dirty="0"/>
              <a:t>to which that undertaking directs its activities</a:t>
            </a:r>
            <a:r>
              <a:rPr lang="en-US" b="1" dirty="0"/>
              <a:t>, if it is shown that the undertaking carries out the data processing in question in the context of the activities of an establishment situated in that Member State. It is for the national court to ascertain whether that is the case.</a:t>
            </a:r>
            <a:endParaRPr lang="en-US" dirty="0"/>
          </a:p>
          <a:p>
            <a:endParaRPr lang="nl-NL" dirty="0"/>
          </a:p>
        </p:txBody>
      </p:sp>
    </p:spTree>
    <p:extLst>
      <p:ext uri="{BB962C8B-B14F-4D97-AF65-F5344CB8AC3E}">
        <p14:creationId xmlns:p14="http://schemas.microsoft.com/office/powerpoint/2010/main" val="12136185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(4) </a:t>
            </a:r>
            <a:r>
              <a:rPr lang="nl-NL" dirty="0" err="1"/>
              <a:t>Territoriality</a:t>
            </a:r>
            <a:r>
              <a:rPr lang="nl-NL" dirty="0"/>
              <a:t> </a:t>
            </a:r>
            <a:r>
              <a:rPr lang="nl-NL" dirty="0" err="1"/>
              <a:t>under</a:t>
            </a:r>
            <a:r>
              <a:rPr lang="nl-NL" dirty="0"/>
              <a:t> </a:t>
            </a:r>
            <a:r>
              <a:rPr lang="nl-NL" dirty="0" err="1"/>
              <a:t>the</a:t>
            </a:r>
            <a:r>
              <a:rPr lang="nl-NL" dirty="0"/>
              <a:t> General Data </a:t>
            </a:r>
            <a:r>
              <a:rPr lang="nl-NL" dirty="0" err="1"/>
              <a:t>Protection</a:t>
            </a:r>
            <a:r>
              <a:rPr lang="nl-NL" dirty="0"/>
              <a:t> </a:t>
            </a:r>
            <a:r>
              <a:rPr lang="nl-NL" dirty="0" err="1"/>
              <a:t>Regulation</a:t>
            </a:r>
            <a:endParaRPr lang="nl-NL" dirty="0"/>
          </a:p>
        </p:txBody>
      </p:sp>
      <p:sp>
        <p:nvSpPr>
          <p:cNvPr id="3" name="Tijdelijke aanduiding voor inhoud 2"/>
          <p:cNvSpPr>
            <a:spLocks noGrp="1"/>
          </p:cNvSpPr>
          <p:nvPr>
            <p:ph idx="1"/>
          </p:nvPr>
        </p:nvSpPr>
        <p:spPr/>
        <p:txBody>
          <a:bodyPr>
            <a:normAutofit fontScale="85000" lnSpcReduction="20000"/>
          </a:bodyPr>
          <a:lstStyle/>
          <a:p>
            <a:r>
              <a:rPr lang="en-US" dirty="0"/>
              <a:t>Article 3  Territorial scope </a:t>
            </a:r>
          </a:p>
          <a:p>
            <a:r>
              <a:rPr lang="en-US" dirty="0"/>
              <a:t>1. This Regulation applies to the processing of personal data </a:t>
            </a:r>
            <a:r>
              <a:rPr lang="en-US" b="1" dirty="0"/>
              <a:t>in the context of the activities of an establishment of a controller or a processor </a:t>
            </a:r>
            <a:r>
              <a:rPr lang="en-US" dirty="0"/>
              <a:t>in the Union, </a:t>
            </a:r>
            <a:r>
              <a:rPr lang="en-US" b="1" dirty="0"/>
              <a:t>regardless of whether the processing takes place in the Union </a:t>
            </a:r>
            <a:r>
              <a:rPr lang="en-US" dirty="0"/>
              <a:t>or not. </a:t>
            </a:r>
          </a:p>
          <a:p>
            <a:r>
              <a:rPr lang="en-US" dirty="0"/>
              <a:t>2. This Regulation applies to the processing of personal data of </a:t>
            </a:r>
            <a:r>
              <a:rPr lang="en-US" b="1" dirty="0"/>
              <a:t>data subjects who are in the Union by a controller or processor not established in the Union</a:t>
            </a:r>
            <a:r>
              <a:rPr lang="en-US" dirty="0"/>
              <a:t>, where the processing activities are related to: </a:t>
            </a:r>
          </a:p>
          <a:p>
            <a:r>
              <a:rPr lang="en-US" dirty="0"/>
              <a:t>(a)  </a:t>
            </a:r>
            <a:r>
              <a:rPr lang="en-US" b="1" dirty="0"/>
              <a:t>the offering of goods or services</a:t>
            </a:r>
            <a:r>
              <a:rPr lang="en-US" dirty="0"/>
              <a:t>, irrespective of whether a payment of the data subject is required, </a:t>
            </a:r>
            <a:r>
              <a:rPr lang="en-US" b="1" dirty="0"/>
              <a:t>to such data subjects </a:t>
            </a:r>
            <a:r>
              <a:rPr lang="en-US" dirty="0"/>
              <a:t>in the Union; or </a:t>
            </a:r>
          </a:p>
          <a:p>
            <a:r>
              <a:rPr lang="en-US" dirty="0"/>
              <a:t>(b)  </a:t>
            </a:r>
            <a:r>
              <a:rPr lang="en-US" b="1" dirty="0"/>
              <a:t>the monitoring of their </a:t>
            </a:r>
            <a:r>
              <a:rPr lang="en-US" b="1" dirty="0" err="1"/>
              <a:t>behaviour</a:t>
            </a:r>
            <a:r>
              <a:rPr lang="en-US" b="1" dirty="0"/>
              <a:t> </a:t>
            </a:r>
            <a:r>
              <a:rPr lang="en-US" dirty="0"/>
              <a:t>as far as their </a:t>
            </a:r>
            <a:r>
              <a:rPr lang="en-US" dirty="0" err="1"/>
              <a:t>behaviour</a:t>
            </a:r>
            <a:r>
              <a:rPr lang="en-US" dirty="0"/>
              <a:t> takes place within the Union. </a:t>
            </a:r>
          </a:p>
          <a:p>
            <a:r>
              <a:rPr lang="en-US" dirty="0"/>
              <a:t>3. This Regulation applies to the processing of personal data by a controller not established in the Union, but in a place where Member State law applies by virtue of </a:t>
            </a:r>
            <a:r>
              <a:rPr lang="en-US" b="1" dirty="0"/>
              <a:t>public international law. </a:t>
            </a:r>
          </a:p>
        </p:txBody>
      </p:sp>
    </p:spTree>
    <p:extLst>
      <p:ext uri="{BB962C8B-B14F-4D97-AF65-F5344CB8AC3E}">
        <p14:creationId xmlns:p14="http://schemas.microsoft.com/office/powerpoint/2010/main" val="32880434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a:t>
            </a:r>
            <a:r>
              <a:rPr lang="nl-NL" dirty="0" err="1"/>
              <a:t>Territoriality</a:t>
            </a:r>
            <a:r>
              <a:rPr lang="nl-NL" dirty="0"/>
              <a:t> </a:t>
            </a:r>
            <a:r>
              <a:rPr lang="nl-NL" dirty="0" err="1"/>
              <a:t>under</a:t>
            </a:r>
            <a:r>
              <a:rPr lang="nl-NL" dirty="0"/>
              <a:t> </a:t>
            </a:r>
            <a:r>
              <a:rPr lang="nl-NL" dirty="0" err="1"/>
              <a:t>the</a:t>
            </a:r>
            <a:r>
              <a:rPr lang="nl-NL" dirty="0"/>
              <a:t> General Data </a:t>
            </a:r>
            <a:r>
              <a:rPr lang="nl-NL" dirty="0" err="1"/>
              <a:t>Protection</a:t>
            </a:r>
            <a:r>
              <a:rPr lang="nl-NL" dirty="0"/>
              <a:t> </a:t>
            </a:r>
            <a:r>
              <a:rPr lang="nl-NL" dirty="0" err="1"/>
              <a:t>Regulation</a:t>
            </a:r>
            <a:endParaRPr lang="nl-NL" dirty="0"/>
          </a:p>
        </p:txBody>
      </p:sp>
      <p:sp>
        <p:nvSpPr>
          <p:cNvPr id="3" name="Tijdelijke aanduiding voor inhoud 2"/>
          <p:cNvSpPr>
            <a:spLocks noGrp="1"/>
          </p:cNvSpPr>
          <p:nvPr>
            <p:ph idx="1"/>
          </p:nvPr>
        </p:nvSpPr>
        <p:spPr>
          <a:xfrm>
            <a:off x="838200" y="1825624"/>
            <a:ext cx="10515600" cy="4727575"/>
          </a:xfrm>
        </p:spPr>
        <p:txBody>
          <a:bodyPr>
            <a:normAutofit fontScale="70000" lnSpcReduction="20000"/>
          </a:bodyPr>
          <a:lstStyle/>
          <a:p>
            <a:r>
              <a:rPr lang="en-US" dirty="0"/>
              <a:t>(22)  Any processing of personal data in the context of the activities of an establishment of a controller or a processor in the Union should be carried out in accordance with this Regulation, regardless of whether the processing itself takes place within the Union. Establishment implies the </a:t>
            </a:r>
            <a:r>
              <a:rPr lang="en-US" b="1" dirty="0"/>
              <a:t>effective and real exercise of activity through stable arrangements</a:t>
            </a:r>
            <a:r>
              <a:rPr lang="en-US" dirty="0"/>
              <a:t>. The legal form of such arrangements, whether through a branch or a subsidiary with a legal personality, is not the determining factor in that respect</a:t>
            </a:r>
          </a:p>
          <a:p>
            <a:r>
              <a:rPr lang="en-US" dirty="0"/>
              <a:t>(23)  In order to ensure that natural persons are not deprived of the protection to which they are entitled under this Regulation, the processing of personal data of data subjects who are in the Union by a controller or a processor not established in the Union should be subject to this Regulation where the processing activities are related to offering goods or services to such data subjects irrespective of whether connected to a payment. In </a:t>
            </a:r>
            <a:r>
              <a:rPr lang="en-US" b="1" dirty="0"/>
              <a:t>order to determine whether such a controller or processor is offering goods or services </a:t>
            </a:r>
            <a:r>
              <a:rPr lang="en-US" dirty="0"/>
              <a:t>to data subjects who are in the Union, it should be ascertained </a:t>
            </a:r>
            <a:r>
              <a:rPr lang="en-US" b="1" dirty="0"/>
              <a:t>whether it is apparent that the controller or processor envisages offering services to data subjects in one or more Member States in the Union</a:t>
            </a:r>
            <a:r>
              <a:rPr lang="en-US" dirty="0"/>
              <a:t>. Whereas the mere accessibility of the controller's, processor's or an intermediary's website in the Union, of an email address or of other contact details, or the use of a language generally used in the third country where the controller is established, is insufficient to ascertain such intention, factors such as the use of a </a:t>
            </a:r>
            <a:r>
              <a:rPr lang="en-US" b="1" dirty="0"/>
              <a:t>language or a currency generally used </a:t>
            </a:r>
            <a:r>
              <a:rPr lang="en-US" dirty="0"/>
              <a:t>in one or more Member States with the possibility of ordering goods and services in that other language, or the mentioning of customers or users who are in the Union, may make it apparent that the controller envisages offering goods or services to data subjects in the Union. </a:t>
            </a:r>
            <a:endParaRPr lang="nl-NL" dirty="0"/>
          </a:p>
        </p:txBody>
      </p:sp>
    </p:spTree>
    <p:extLst>
      <p:ext uri="{BB962C8B-B14F-4D97-AF65-F5344CB8AC3E}">
        <p14:creationId xmlns:p14="http://schemas.microsoft.com/office/powerpoint/2010/main" val="29085872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a:t>
            </a:r>
            <a:r>
              <a:rPr lang="nl-NL" dirty="0" err="1"/>
              <a:t>Territoriality</a:t>
            </a:r>
            <a:r>
              <a:rPr lang="nl-NL" dirty="0"/>
              <a:t> </a:t>
            </a:r>
            <a:r>
              <a:rPr lang="nl-NL" dirty="0" err="1"/>
              <a:t>under</a:t>
            </a:r>
            <a:r>
              <a:rPr lang="nl-NL" dirty="0"/>
              <a:t> </a:t>
            </a:r>
            <a:r>
              <a:rPr lang="nl-NL" dirty="0" err="1"/>
              <a:t>the</a:t>
            </a:r>
            <a:r>
              <a:rPr lang="nl-NL" dirty="0"/>
              <a:t> General Data </a:t>
            </a:r>
            <a:r>
              <a:rPr lang="nl-NL" dirty="0" err="1"/>
              <a:t>Protection</a:t>
            </a:r>
            <a:r>
              <a:rPr lang="nl-NL" dirty="0"/>
              <a:t> </a:t>
            </a:r>
            <a:r>
              <a:rPr lang="nl-NL" dirty="0" err="1"/>
              <a:t>Regulation</a:t>
            </a:r>
            <a:endParaRPr lang="nl-NL" dirty="0"/>
          </a:p>
        </p:txBody>
      </p:sp>
      <p:sp>
        <p:nvSpPr>
          <p:cNvPr id="3" name="Tijdelijke aanduiding voor inhoud 2"/>
          <p:cNvSpPr>
            <a:spLocks noGrp="1"/>
          </p:cNvSpPr>
          <p:nvPr>
            <p:ph idx="1"/>
          </p:nvPr>
        </p:nvSpPr>
        <p:spPr/>
        <p:txBody>
          <a:bodyPr>
            <a:normAutofit fontScale="92500" lnSpcReduction="20000"/>
          </a:bodyPr>
          <a:lstStyle/>
          <a:p>
            <a:r>
              <a:rPr lang="en-US" dirty="0"/>
              <a:t>(24)  The processing of personal data of data subjects who are in the Union by a controller or processor not established in the Union should also be subject to this Regulation when it is related to the monitoring of the </a:t>
            </a:r>
            <a:r>
              <a:rPr lang="en-US" dirty="0" err="1"/>
              <a:t>behaviour</a:t>
            </a:r>
            <a:r>
              <a:rPr lang="en-US" dirty="0"/>
              <a:t> of such data subjects in so far as their </a:t>
            </a:r>
            <a:r>
              <a:rPr lang="en-US" dirty="0" err="1"/>
              <a:t>behaviour</a:t>
            </a:r>
            <a:r>
              <a:rPr lang="en-US" dirty="0"/>
              <a:t> takes place within the Union. </a:t>
            </a:r>
            <a:r>
              <a:rPr lang="en-US" b="1" dirty="0"/>
              <a:t>In order to determine whether a processing activity can be considered to monitor the </a:t>
            </a:r>
            <a:r>
              <a:rPr lang="en-US" b="1" dirty="0" err="1"/>
              <a:t>behaviour</a:t>
            </a:r>
            <a:r>
              <a:rPr lang="en-US" b="1" dirty="0"/>
              <a:t> </a:t>
            </a:r>
            <a:r>
              <a:rPr lang="en-US" dirty="0"/>
              <a:t>of data subjects, it should be ascertained whether natural persons are </a:t>
            </a:r>
            <a:r>
              <a:rPr lang="en-US" b="1" dirty="0"/>
              <a:t>tracked on the internet including potential subsequent use of personal data processing techniques which consist of profiling a natural person</a:t>
            </a:r>
            <a:r>
              <a:rPr lang="en-US" dirty="0"/>
              <a:t>, particularly in order to take decisions concerning her or him or for </a:t>
            </a:r>
            <a:r>
              <a:rPr lang="en-US" dirty="0" err="1"/>
              <a:t>analysing</a:t>
            </a:r>
            <a:r>
              <a:rPr lang="en-US" dirty="0"/>
              <a:t> or predicting her or his personal preferences, </a:t>
            </a:r>
            <a:r>
              <a:rPr lang="en-US" dirty="0" err="1"/>
              <a:t>behaviours</a:t>
            </a:r>
            <a:r>
              <a:rPr lang="en-US" dirty="0"/>
              <a:t> and attitudes. </a:t>
            </a:r>
          </a:p>
          <a:p>
            <a:r>
              <a:rPr lang="en-US" dirty="0"/>
              <a:t>(25)  Where Member State law applies by virtue of public international law, this Regulation should also apply to a controller not established in the Union, such as in a Member State's diplomatic mission or consular post</a:t>
            </a:r>
            <a:endParaRPr lang="nl-NL" dirty="0"/>
          </a:p>
        </p:txBody>
      </p:sp>
    </p:spTree>
    <p:extLst>
      <p:ext uri="{BB962C8B-B14F-4D97-AF65-F5344CB8AC3E}">
        <p14:creationId xmlns:p14="http://schemas.microsoft.com/office/powerpoint/2010/main" val="13633349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Questions</a:t>
            </a:r>
            <a:r>
              <a:rPr lang="nl-NL" dirty="0"/>
              <a:t>?</a:t>
            </a:r>
          </a:p>
        </p:txBody>
      </p:sp>
      <p:pic>
        <p:nvPicPr>
          <p:cNvPr id="4"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24437" y="2929731"/>
            <a:ext cx="2143125" cy="2143125"/>
          </a:xfrm>
        </p:spPr>
      </p:pic>
    </p:spTree>
    <p:extLst>
      <p:ext uri="{BB962C8B-B14F-4D97-AF65-F5344CB8AC3E}">
        <p14:creationId xmlns:p14="http://schemas.microsoft.com/office/powerpoint/2010/main" val="1045598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a:t>
            </a:r>
            <a:r>
              <a:rPr lang="nl-NL" dirty="0" err="1"/>
              <a:t>Territoriality</a:t>
            </a:r>
            <a:r>
              <a:rPr lang="nl-NL" dirty="0"/>
              <a:t> </a:t>
            </a:r>
            <a:r>
              <a:rPr lang="nl-NL" dirty="0" err="1"/>
              <a:t>under</a:t>
            </a:r>
            <a:r>
              <a:rPr lang="nl-NL" dirty="0"/>
              <a:t> </a:t>
            </a:r>
            <a:r>
              <a:rPr lang="nl-NL" dirty="0" err="1"/>
              <a:t>the</a:t>
            </a:r>
            <a:r>
              <a:rPr lang="nl-NL" dirty="0"/>
              <a:t> Data </a:t>
            </a:r>
            <a:r>
              <a:rPr lang="nl-NL" dirty="0" err="1"/>
              <a:t>Protection</a:t>
            </a:r>
            <a:r>
              <a:rPr lang="nl-NL" dirty="0"/>
              <a:t> Directive</a:t>
            </a:r>
          </a:p>
        </p:txBody>
      </p:sp>
      <p:sp>
        <p:nvSpPr>
          <p:cNvPr id="3" name="Tijdelijke aanduiding voor inhoud 2"/>
          <p:cNvSpPr>
            <a:spLocks noGrp="1"/>
          </p:cNvSpPr>
          <p:nvPr>
            <p:ph idx="1"/>
          </p:nvPr>
        </p:nvSpPr>
        <p:spPr/>
        <p:txBody>
          <a:bodyPr>
            <a:normAutofit fontScale="62500" lnSpcReduction="20000"/>
          </a:bodyPr>
          <a:lstStyle/>
          <a:p>
            <a:r>
              <a:rPr lang="en-US" dirty="0"/>
              <a:t>Recitals</a:t>
            </a:r>
          </a:p>
          <a:p>
            <a:r>
              <a:rPr lang="en-US" dirty="0"/>
              <a:t>(18) Whereas, in order to ensure that individuals are not deprived of the protection to which they are entitled under this Directive, any processing of personal data in the Community must be carried out in accordance with the law of one of the Member States; whereas, in this connection, processing carried out under the responsibility of a controller who is established in a Member State should be governed by the law of that State;</a:t>
            </a:r>
          </a:p>
          <a:p>
            <a:r>
              <a:rPr lang="en-US" dirty="0"/>
              <a:t>(19) Whereas establishment on the territory of a Member State implies </a:t>
            </a:r>
            <a:r>
              <a:rPr lang="en-US" b="1" dirty="0"/>
              <a:t>the effective and real exercise of activity through stable arrangements</a:t>
            </a:r>
            <a:r>
              <a:rPr lang="en-US" dirty="0"/>
              <a:t>; whereas the </a:t>
            </a:r>
            <a:r>
              <a:rPr lang="en-US" b="1" dirty="0"/>
              <a:t>legal form </a:t>
            </a:r>
            <a:r>
              <a:rPr lang="en-US" dirty="0"/>
              <a:t>of such an establishment, whether simply branch or a subsidiary with a legal personality, </a:t>
            </a:r>
            <a:r>
              <a:rPr lang="en-US" b="1" dirty="0"/>
              <a:t>is not the determining factor in this respect</a:t>
            </a:r>
            <a:r>
              <a:rPr lang="en-US" dirty="0"/>
              <a:t>; whereas, when a single controller is established on the territory of several Member States, particularly by means of subsidiaries, he must ensure, in order to avoid any circumvention of national rules, that </a:t>
            </a:r>
            <a:r>
              <a:rPr lang="en-US" b="1" dirty="0"/>
              <a:t>each of the establishments fulfils the obligations imposed by the national law </a:t>
            </a:r>
            <a:r>
              <a:rPr lang="en-US" dirty="0"/>
              <a:t>applicable to its activities;</a:t>
            </a:r>
          </a:p>
          <a:p>
            <a:r>
              <a:rPr lang="en-US" dirty="0"/>
              <a:t>(20) Whereas the fact that the processing of data is carried out by a person established in a third country must not stand in the way of the protection of individuals provided for in this Directive; whereas in these cases, the processing should be governed by the law of the Member State in which the means used are located, and there should be guarantees to ensure that the rights and obligations provided for in this Directive are respected in practice;</a:t>
            </a:r>
          </a:p>
          <a:p>
            <a:r>
              <a:rPr lang="en-US" dirty="0"/>
              <a:t>(21) Whereas this Directive is without prejudice to the rules of territoriality applicable in criminal matters;</a:t>
            </a:r>
          </a:p>
        </p:txBody>
      </p:sp>
    </p:spTree>
    <p:extLst>
      <p:ext uri="{BB962C8B-B14F-4D97-AF65-F5344CB8AC3E}">
        <p14:creationId xmlns:p14="http://schemas.microsoft.com/office/powerpoint/2010/main" val="535410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92500" lnSpcReduction="20000"/>
          </a:bodyPr>
          <a:lstStyle/>
          <a:p>
            <a:r>
              <a:rPr lang="en-US" dirty="0"/>
              <a:t>Opinion 8/2010 on applicable law</a:t>
            </a:r>
          </a:p>
          <a:p>
            <a:r>
              <a:rPr lang="en-US" dirty="0"/>
              <a:t>‘Controller established in one or more Member States (Article 4(1)a)’</a:t>
            </a:r>
          </a:p>
          <a:p>
            <a:r>
              <a:rPr lang="en-US" dirty="0"/>
              <a:t>It is useful to recall that the concept of </a:t>
            </a:r>
            <a:r>
              <a:rPr lang="en-US" b="1" dirty="0"/>
              <a:t>‘controller’ </a:t>
            </a:r>
            <a:r>
              <a:rPr lang="en-US" dirty="0"/>
              <a:t>is defined in Article 2(d) of the Directive. This definition will not be </a:t>
            </a:r>
            <a:r>
              <a:rPr lang="en-US" dirty="0" err="1"/>
              <a:t>analysed</a:t>
            </a:r>
            <a:r>
              <a:rPr lang="en-US" dirty="0"/>
              <a:t> in this opinion, since it has already been clarified by the Article 29 Working Party in its Opinion on the concepts of "controller" and "processor“.</a:t>
            </a:r>
          </a:p>
          <a:p>
            <a:r>
              <a:rPr lang="en-US" dirty="0"/>
              <a:t>It is furthermore important to </a:t>
            </a:r>
            <a:r>
              <a:rPr lang="en-US" dirty="0" err="1"/>
              <a:t>emphasise</a:t>
            </a:r>
            <a:r>
              <a:rPr lang="en-US" dirty="0"/>
              <a:t> that an establishment need not have a legal personality, and also that the notion of establishment has flexible connections with the notion of control. A controller can have several establishments, joint controllers can concentrate activities within one establishment or different establishments. The decisive element to qualify an establishment under the Directive is </a:t>
            </a:r>
            <a:r>
              <a:rPr lang="en-US" b="1" dirty="0"/>
              <a:t>the effective and real exercise of activities </a:t>
            </a:r>
            <a:r>
              <a:rPr lang="en-US" dirty="0"/>
              <a:t>in the context of which personal data are processed.</a:t>
            </a:r>
            <a:endParaRPr lang="nl-NL" dirty="0"/>
          </a:p>
        </p:txBody>
      </p:sp>
    </p:spTree>
    <p:extLst>
      <p:ext uri="{BB962C8B-B14F-4D97-AF65-F5344CB8AC3E}">
        <p14:creationId xmlns:p14="http://schemas.microsoft.com/office/powerpoint/2010/main" val="2269355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92500" lnSpcReduction="20000"/>
          </a:bodyPr>
          <a:lstStyle/>
          <a:p>
            <a:r>
              <a:rPr lang="en-US" b="1" dirty="0"/>
              <a:t>“…an establishment of the controller on the territory of the Member State …”</a:t>
            </a:r>
          </a:p>
          <a:p>
            <a:r>
              <a:rPr lang="en-US" dirty="0"/>
              <a:t>This interpretation is used in the following examples: </a:t>
            </a:r>
          </a:p>
          <a:p>
            <a:pPr lvl="1"/>
            <a:r>
              <a:rPr lang="en-US" dirty="0"/>
              <a:t>Where "effective and real exercise of activity" takes place, for example in an </a:t>
            </a:r>
            <a:r>
              <a:rPr lang="en-US" b="1" dirty="0"/>
              <a:t>attorney's office</a:t>
            </a:r>
            <a:r>
              <a:rPr lang="en-US" dirty="0"/>
              <a:t>, through "stable arrangements", the office would qualify as an establishment. </a:t>
            </a:r>
          </a:p>
          <a:p>
            <a:pPr lvl="1"/>
            <a:r>
              <a:rPr lang="en-US" dirty="0"/>
              <a:t>A </a:t>
            </a:r>
            <a:r>
              <a:rPr lang="en-US" b="1" dirty="0"/>
              <a:t>server or a computer is not likely to qualify as an establishment </a:t>
            </a:r>
            <a:r>
              <a:rPr lang="en-US" dirty="0"/>
              <a:t>as it is simply a technical facility or instrument for the processing of information</a:t>
            </a:r>
          </a:p>
          <a:p>
            <a:pPr lvl="1"/>
            <a:r>
              <a:rPr lang="en-US" dirty="0"/>
              <a:t>A </a:t>
            </a:r>
            <a:r>
              <a:rPr lang="en-US" b="1" dirty="0"/>
              <a:t>one-person office </a:t>
            </a:r>
            <a:r>
              <a:rPr lang="en-US" dirty="0"/>
              <a:t>would qualify as long as the office does more than simply represent a controller established elsewhere, and is actively involved in the activities in the context of which the processing of personal data takes place. </a:t>
            </a:r>
          </a:p>
          <a:p>
            <a:pPr lvl="1"/>
            <a:r>
              <a:rPr lang="en-US" dirty="0"/>
              <a:t>In any case, </a:t>
            </a:r>
            <a:r>
              <a:rPr lang="en-US"/>
              <a:t>the form </a:t>
            </a:r>
            <a:r>
              <a:rPr lang="en-US" dirty="0"/>
              <a:t>of the office is not decisive: even a simple agent may be considered as a relevant establishment if his presence in the Member State presents sufficient stability.</a:t>
            </a:r>
            <a:endParaRPr lang="nl-NL" dirty="0"/>
          </a:p>
        </p:txBody>
      </p:sp>
    </p:spTree>
    <p:extLst>
      <p:ext uri="{BB962C8B-B14F-4D97-AF65-F5344CB8AC3E}">
        <p14:creationId xmlns:p14="http://schemas.microsoft.com/office/powerpoint/2010/main" val="2672673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lstStyle/>
          <a:p>
            <a:r>
              <a:rPr lang="en-US" dirty="0"/>
              <a:t>Example No. 1: publication for </a:t>
            </a:r>
            <a:r>
              <a:rPr lang="en-US" dirty="0" err="1"/>
              <a:t>travellers</a:t>
            </a:r>
            <a:r>
              <a:rPr lang="en-US" dirty="0"/>
              <a:t> </a:t>
            </a:r>
          </a:p>
          <a:p>
            <a:r>
              <a:rPr lang="en-US" dirty="0"/>
              <a:t>A </a:t>
            </a:r>
            <a:r>
              <a:rPr lang="en-US" b="1" dirty="0"/>
              <a:t>company established in Member State A</a:t>
            </a:r>
            <a:r>
              <a:rPr lang="en-US" dirty="0"/>
              <a:t>, in order to create a publication for </a:t>
            </a:r>
            <a:r>
              <a:rPr lang="en-US" dirty="0" err="1"/>
              <a:t>travellers</a:t>
            </a:r>
            <a:r>
              <a:rPr lang="en-US" dirty="0"/>
              <a:t>, is collecting data concerning the services provided by petrol stations in Member State B. The </a:t>
            </a:r>
            <a:r>
              <a:rPr lang="en-US" b="1" dirty="0"/>
              <a:t>data are collected </a:t>
            </a:r>
            <a:r>
              <a:rPr lang="en-US" dirty="0"/>
              <a:t>by an employee who, travelling </a:t>
            </a:r>
            <a:r>
              <a:rPr lang="en-US" b="1" dirty="0"/>
              <a:t>throughout B</a:t>
            </a:r>
            <a:r>
              <a:rPr lang="en-US" dirty="0"/>
              <a:t>, collects and sends photos and comments to his employer in A. In this case, data are collected in B (without an “establishment” there) and are processed in the context of the activities of the establishment in A: the </a:t>
            </a:r>
            <a:r>
              <a:rPr lang="en-US" b="1" dirty="0"/>
              <a:t>applicable law is the law of A. </a:t>
            </a:r>
            <a:endParaRPr lang="nl-NL" b="1" dirty="0"/>
          </a:p>
        </p:txBody>
      </p:sp>
    </p:spTree>
    <p:extLst>
      <p:ext uri="{BB962C8B-B14F-4D97-AF65-F5344CB8AC3E}">
        <p14:creationId xmlns:p14="http://schemas.microsoft.com/office/powerpoint/2010/main" val="3672801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92500" lnSpcReduction="20000"/>
          </a:bodyPr>
          <a:lstStyle/>
          <a:p>
            <a:r>
              <a:rPr lang="en-US" dirty="0"/>
              <a:t>First of all, the reference to </a:t>
            </a:r>
            <a:r>
              <a:rPr lang="en-US" b="1" dirty="0"/>
              <a:t>"an" </a:t>
            </a:r>
            <a:r>
              <a:rPr lang="en-US" dirty="0"/>
              <a:t>establishment means that the applicability of a Member State's law will be triggered by the location of an establishment of the controller in that Member State, and </a:t>
            </a:r>
            <a:r>
              <a:rPr lang="en-US" b="1" dirty="0"/>
              <a:t>other Member States’ laws could be triggered by the location of other establishments </a:t>
            </a:r>
            <a:r>
              <a:rPr lang="en-US" dirty="0"/>
              <a:t>of that controller in those Member States. </a:t>
            </a:r>
          </a:p>
          <a:p>
            <a:endParaRPr lang="en-US" dirty="0"/>
          </a:p>
          <a:p>
            <a:r>
              <a:rPr lang="en-US" b="1" dirty="0"/>
              <a:t>Even if the controller has its main establishment in a third country</a:t>
            </a:r>
            <a:r>
              <a:rPr lang="en-US" dirty="0"/>
              <a:t>, </a:t>
            </a:r>
            <a:r>
              <a:rPr lang="en-US" b="1" dirty="0"/>
              <a:t>just having one of his establishments in a Member State could trigger</a:t>
            </a:r>
            <a:r>
              <a:rPr lang="en-US" dirty="0"/>
              <a:t> the applicability of the law of that country, provided that the other conditions of Article 4(1)a are fulfilled (see infra sub b). This is also confirmed by the second part of the provision, which explicitly foresees that where the same controller is established on the territory of several Member States, he should ensure that each of the establishments complies with the relevant applicable law. </a:t>
            </a:r>
            <a:endParaRPr lang="nl-NL" dirty="0"/>
          </a:p>
        </p:txBody>
      </p:sp>
    </p:spTree>
    <p:extLst>
      <p:ext uri="{BB962C8B-B14F-4D97-AF65-F5344CB8AC3E}">
        <p14:creationId xmlns:p14="http://schemas.microsoft.com/office/powerpoint/2010/main" val="3284973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Working</a:t>
            </a:r>
            <a:r>
              <a:rPr lang="nl-NL" dirty="0"/>
              <a:t> Party 29</a:t>
            </a:r>
          </a:p>
        </p:txBody>
      </p:sp>
      <p:sp>
        <p:nvSpPr>
          <p:cNvPr id="3" name="Tijdelijke aanduiding voor inhoud 2"/>
          <p:cNvSpPr>
            <a:spLocks noGrp="1"/>
          </p:cNvSpPr>
          <p:nvPr>
            <p:ph idx="1"/>
          </p:nvPr>
        </p:nvSpPr>
        <p:spPr/>
        <p:txBody>
          <a:bodyPr>
            <a:normAutofit fontScale="85000" lnSpcReduction="10000"/>
          </a:bodyPr>
          <a:lstStyle/>
          <a:p>
            <a:r>
              <a:rPr lang="en-US" b="1" dirty="0"/>
              <a:t>“… processing is carried out in the context of the activities ...”</a:t>
            </a:r>
          </a:p>
          <a:p>
            <a:r>
              <a:rPr lang="en-US" dirty="0"/>
              <a:t>The Directive links the applicability of a Member State's data protection law to a processing of personal data. The concept of ‘processing’ has already been incidentally addressed by the Working Party in other opinions, which highlighted that different operations or sets of operations upon personal data may be carried out simultaneously or in different stages. In the context of determining applicable law, this may well mean that </a:t>
            </a:r>
            <a:r>
              <a:rPr lang="en-US" b="1" dirty="0"/>
              <a:t>different applicable laws may be triggered by different stages of processing personal data.  </a:t>
            </a:r>
          </a:p>
          <a:p>
            <a:pPr marL="0" indent="0">
              <a:buNone/>
            </a:pPr>
            <a:endParaRPr lang="en-US" dirty="0"/>
          </a:p>
          <a:p>
            <a:r>
              <a:rPr lang="en-US" dirty="0"/>
              <a:t>While the multiplication of applicable laws is therefore a serious risk, consideration should be given to the possibility that links at a macro level between the different processing activities could lead alternatively to the application of one single national law. </a:t>
            </a:r>
            <a:endParaRPr lang="nl-NL" dirty="0"/>
          </a:p>
        </p:txBody>
      </p:sp>
    </p:spTree>
    <p:extLst>
      <p:ext uri="{BB962C8B-B14F-4D97-AF65-F5344CB8AC3E}">
        <p14:creationId xmlns:p14="http://schemas.microsoft.com/office/powerpoint/2010/main" val="13967896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8092</Words>
  <Application>Microsoft Office PowerPoint</Application>
  <PresentationFormat>Breedbeeld</PresentationFormat>
  <Paragraphs>196</Paragraphs>
  <Slides>39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39</vt:i4>
      </vt:variant>
    </vt:vector>
  </HeadingPairs>
  <TitlesOfParts>
    <vt:vector size="43" baseType="lpstr">
      <vt:lpstr>Arial</vt:lpstr>
      <vt:lpstr>Calibri</vt:lpstr>
      <vt:lpstr>Calibri Light</vt:lpstr>
      <vt:lpstr>Kantoorthema</vt:lpstr>
      <vt:lpstr>GDPR and Territoriality</vt:lpstr>
      <vt:lpstr>Index</vt:lpstr>
      <vt:lpstr>(1) Territoriality under the Data Protection Directive</vt:lpstr>
      <vt:lpstr>(1) Territoriality under the Data Protection Directive</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(2) Working Party 29</vt:lpstr>
      <vt:lpstr>(3) Case law of the ECJ</vt:lpstr>
      <vt:lpstr>(3) Case law of the ECJ</vt:lpstr>
      <vt:lpstr>(3) Case law of the ECJ</vt:lpstr>
      <vt:lpstr>(4) Territoriality under the General Data Protection Regulation</vt:lpstr>
      <vt:lpstr>(4) Territoriality under the General Data Protection Regulation</vt:lpstr>
      <vt:lpstr>(4) Territoriality under the General Data Protection Regulation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GDPR and Territoriality</dc:title>
  <dc:creator>Bart Van der Sloot</dc:creator>
  <cp:lastModifiedBy>Bart Van der Sloot</cp:lastModifiedBy>
  <cp:revision>14</cp:revision>
  <dcterms:created xsi:type="dcterms:W3CDTF">2017-05-13T17:34:14Z</dcterms:created>
  <dcterms:modified xsi:type="dcterms:W3CDTF">2017-05-17T10:49:34Z</dcterms:modified>
</cp:coreProperties>
</file>