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16" r:id="rId4"/>
    <p:sldId id="317" r:id="rId5"/>
    <p:sldId id="321" r:id="rId6"/>
    <p:sldId id="352" r:id="rId7"/>
    <p:sldId id="353" r:id="rId8"/>
    <p:sldId id="354" r:id="rId9"/>
    <p:sldId id="355" r:id="rId10"/>
    <p:sldId id="356" r:id="rId11"/>
    <p:sldId id="357" r:id="rId12"/>
    <p:sldId id="358" r:id="rId13"/>
    <p:sldId id="359" r:id="rId14"/>
    <p:sldId id="360" r:id="rId15"/>
    <p:sldId id="361" r:id="rId16"/>
    <p:sldId id="362" r:id="rId17"/>
    <p:sldId id="363" r:id="rId18"/>
    <p:sldId id="364" r:id="rId19"/>
    <p:sldId id="365" r:id="rId20"/>
    <p:sldId id="367" r:id="rId21"/>
    <p:sldId id="366" r:id="rId22"/>
    <p:sldId id="369" r:id="rId23"/>
    <p:sldId id="370" r:id="rId24"/>
    <p:sldId id="371" r:id="rId25"/>
    <p:sldId id="372" r:id="rId26"/>
    <p:sldId id="373" r:id="rId27"/>
    <p:sldId id="374" r:id="rId28"/>
    <p:sldId id="368" r:id="rId29"/>
    <p:sldId id="375" r:id="rId30"/>
    <p:sldId id="376" r:id="rId31"/>
    <p:sldId id="377" r:id="rId32"/>
    <p:sldId id="378" r:id="rId33"/>
    <p:sldId id="379" r:id="rId34"/>
    <p:sldId id="380" r:id="rId35"/>
    <p:sldId id="381" r:id="rId36"/>
    <p:sldId id="382" r:id="rId37"/>
    <p:sldId id="383" r:id="rId38"/>
    <p:sldId id="384" r:id="rId39"/>
    <p:sldId id="385" r:id="rId40"/>
    <p:sldId id="386"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4660"/>
  </p:normalViewPr>
  <p:slideViewPr>
    <p:cSldViewPr snapToGrid="0">
      <p:cViewPr varScale="1">
        <p:scale>
          <a:sx n="114" d="100"/>
          <a:sy n="114" d="100"/>
        </p:scale>
        <p:origin x="63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46C117F-5CCF-4837-BE5F-2B92066CAFAF}"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84EB90BD-B6CE-46B7-997F-7313B992CCDC}"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DB9D11F-B188-461D-B23F-39381795C052}"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52E6D8D9-55A2-4063-B0F3-121F44549695}"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D4B24536-994D-4021-A283-9F449C0DB509}" type="datetimeFigureOut">
              <a:rPr lang="en-US" dirty="0"/>
              <a:t>5/23/2018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3CBBBB78-C96F-47B7-AB17-D852CA960AC9}" type="datetimeFigureOut">
              <a:rPr lang="en-US" dirty="0"/>
              <a:t>5/23/2018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5/23/2018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30578ACC-22D6-47C1-A373-4FD133E34F3C}" type="datetimeFigureOut">
              <a:rPr lang="en-US" dirty="0"/>
              <a:t>5/23/2018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680322" y="3030008"/>
            <a:ext cx="4698355"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E331444B-B92B-4E27-8C94-BB93EAF5CB18}"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363EFA5E-FA76-400D-B3DC-F0BA90E6D107}" type="datetimeFigureOut">
              <a:rPr lang="en-US" dirty="0"/>
              <a:t>5/23/2018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5/23/2018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77F330-8132-40BF-BC23-6F74EB925228}"/>
              </a:ext>
            </a:extLst>
          </p:cNvPr>
          <p:cNvSpPr>
            <a:spLocks noGrp="1"/>
          </p:cNvSpPr>
          <p:nvPr>
            <p:ph type="ctrTitle"/>
          </p:nvPr>
        </p:nvSpPr>
        <p:spPr/>
        <p:txBody>
          <a:bodyPr/>
          <a:lstStyle/>
          <a:p>
            <a:r>
              <a:rPr lang="nl-NL" dirty="0"/>
              <a:t>The Right </a:t>
            </a:r>
            <a:r>
              <a:rPr lang="nl-NL" dirty="0" err="1"/>
              <a:t>to</a:t>
            </a:r>
            <a:r>
              <a:rPr lang="nl-NL" dirty="0"/>
              <a:t> </a:t>
            </a:r>
            <a:r>
              <a:rPr lang="nl-NL" dirty="0" err="1"/>
              <a:t>be</a:t>
            </a:r>
            <a:r>
              <a:rPr lang="nl-NL" dirty="0"/>
              <a:t> let </a:t>
            </a:r>
            <a:r>
              <a:rPr lang="nl-NL" dirty="0" err="1"/>
              <a:t>alone</a:t>
            </a:r>
            <a:r>
              <a:rPr lang="nl-NL" dirty="0"/>
              <a:t> … </a:t>
            </a:r>
            <a:r>
              <a:rPr lang="nl-NL" dirty="0" err="1"/>
              <a:t>by</a:t>
            </a:r>
            <a:r>
              <a:rPr lang="nl-NL" dirty="0"/>
              <a:t> </a:t>
            </a:r>
            <a:r>
              <a:rPr lang="nl-NL" dirty="0" err="1"/>
              <a:t>yourself</a:t>
            </a:r>
            <a:endParaRPr lang="nl-NL" dirty="0"/>
          </a:p>
        </p:txBody>
      </p:sp>
      <p:sp>
        <p:nvSpPr>
          <p:cNvPr id="3" name="Ondertitel 2">
            <a:extLst>
              <a:ext uri="{FF2B5EF4-FFF2-40B4-BE49-F238E27FC236}">
                <a16:creationId xmlns:a16="http://schemas.microsoft.com/office/drawing/2014/main" id="{3D5695E1-73F7-4FC0-94EB-C43DA71C4486}"/>
              </a:ext>
            </a:extLst>
          </p:cNvPr>
          <p:cNvSpPr>
            <a:spLocks noGrp="1"/>
          </p:cNvSpPr>
          <p:nvPr>
            <p:ph type="subTitle" idx="1"/>
          </p:nvPr>
        </p:nvSpPr>
        <p:spPr>
          <a:xfrm>
            <a:off x="680322" y="4394039"/>
            <a:ext cx="8144134" cy="1478255"/>
          </a:xfrm>
        </p:spPr>
        <p:txBody>
          <a:bodyPr>
            <a:normAutofit fontScale="92500" lnSpcReduction="10000"/>
          </a:bodyPr>
          <a:lstStyle/>
          <a:p>
            <a:r>
              <a:rPr lang="nl-NL" dirty="0"/>
              <a:t>Bart van der Sloot</a:t>
            </a:r>
          </a:p>
          <a:p>
            <a:r>
              <a:rPr lang="nl-NL" dirty="0"/>
              <a:t>Senior Researcher</a:t>
            </a:r>
          </a:p>
          <a:p>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a:t>
            </a:r>
          </a:p>
          <a:p>
            <a:r>
              <a:rPr lang="nl-NL" dirty="0">
                <a:hlinkClick r:id="rId2"/>
              </a:rPr>
              <a:t>www.bartvandersloot.com</a:t>
            </a:r>
            <a:r>
              <a:rPr lang="nl-NL" dirty="0"/>
              <a:t> </a:t>
            </a:r>
          </a:p>
        </p:txBody>
      </p:sp>
    </p:spTree>
    <p:extLst>
      <p:ext uri="{BB962C8B-B14F-4D97-AF65-F5344CB8AC3E}">
        <p14:creationId xmlns:p14="http://schemas.microsoft.com/office/powerpoint/2010/main" val="38709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EF4F6-6793-4727-8EC3-9CC4AF6E928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6C3CBC0A-A362-4045-9272-4D27002FC6BD}"/>
              </a:ext>
            </a:extLst>
          </p:cNvPr>
          <p:cNvSpPr>
            <a:spLocks noGrp="1"/>
          </p:cNvSpPr>
          <p:nvPr>
            <p:ph idx="1"/>
          </p:nvPr>
        </p:nvSpPr>
        <p:spPr/>
        <p:txBody>
          <a:bodyPr/>
          <a:lstStyle/>
          <a:p>
            <a:r>
              <a:rPr lang="en-US" dirty="0"/>
              <a:t> Consequently, whether privacy is itself defined as the seclusion from others or whether it is formulated as the control over information, a privacy infringement is typically defined as inflicted by others. Emphasis is traditionally put on the actual infringement such as the act of entering a home without permission, doing a body cavity search, disclosing private information, or slandering a person’s reputation. </a:t>
            </a:r>
          </a:p>
          <a:p>
            <a:r>
              <a:rPr lang="en-US" dirty="0"/>
              <a:t>Republicanism has a different angle on this</a:t>
            </a:r>
            <a:endParaRPr lang="nl-NL" dirty="0"/>
          </a:p>
        </p:txBody>
      </p:sp>
    </p:spTree>
    <p:extLst>
      <p:ext uri="{BB962C8B-B14F-4D97-AF65-F5344CB8AC3E}">
        <p14:creationId xmlns:p14="http://schemas.microsoft.com/office/powerpoint/2010/main" val="3820830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8D482D-4BE5-4731-8F90-0AB11E74F8F9}"/>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E19CD6DB-1B6B-4D2F-B48B-893550DBF71B}"/>
              </a:ext>
            </a:extLst>
          </p:cNvPr>
          <p:cNvSpPr>
            <a:spLocks noGrp="1"/>
          </p:cNvSpPr>
          <p:nvPr>
            <p:ph idx="1"/>
          </p:nvPr>
        </p:nvSpPr>
        <p:spPr/>
        <p:txBody>
          <a:bodyPr>
            <a:normAutofit/>
          </a:bodyPr>
          <a:lstStyle/>
          <a:p>
            <a:r>
              <a:rPr lang="en-US" dirty="0"/>
              <a:t>Privacy infringements are conceived as inflicted by others – whether governmental </a:t>
            </a:r>
            <a:r>
              <a:rPr lang="en-US" dirty="0" err="1"/>
              <a:t>organisations</a:t>
            </a:r>
            <a:r>
              <a:rPr lang="en-US" dirty="0"/>
              <a:t>, companies or individuals</a:t>
            </a:r>
          </a:p>
          <a:p>
            <a:r>
              <a:rPr lang="en-US" dirty="0"/>
              <a:t>In this paper, I want to look for situations in which the privacy infringement is not caused by the other, or only in an indirect way. It discusses situations in which I’m confronted with information about myself with which I do not identify – moments in which I try to escape myself. </a:t>
            </a:r>
            <a:endParaRPr lang="nl-NL" dirty="0"/>
          </a:p>
        </p:txBody>
      </p:sp>
    </p:spTree>
    <p:extLst>
      <p:ext uri="{BB962C8B-B14F-4D97-AF65-F5344CB8AC3E}">
        <p14:creationId xmlns:p14="http://schemas.microsoft.com/office/powerpoint/2010/main" val="1379065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10D072-3560-44B9-8AB1-D3B397D93DBC}"/>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93317AA1-6952-4FED-94C3-09C629882EF8}"/>
              </a:ext>
            </a:extLst>
          </p:cNvPr>
          <p:cNvSpPr>
            <a:spLocks noGrp="1"/>
          </p:cNvSpPr>
          <p:nvPr>
            <p:ph idx="1"/>
          </p:nvPr>
        </p:nvSpPr>
        <p:spPr/>
        <p:txBody>
          <a:bodyPr/>
          <a:lstStyle/>
          <a:p>
            <a:r>
              <a:rPr lang="nl-NL" dirty="0" err="1"/>
              <a:t>Angry</a:t>
            </a:r>
            <a:r>
              <a:rPr lang="nl-NL" dirty="0"/>
              <a:t> &gt; I </a:t>
            </a:r>
            <a:r>
              <a:rPr lang="nl-NL" dirty="0" err="1"/>
              <a:t>wasn’t</a:t>
            </a:r>
            <a:r>
              <a:rPr lang="nl-NL" dirty="0"/>
              <a:t> </a:t>
            </a:r>
            <a:r>
              <a:rPr lang="nl-NL" dirty="0" err="1"/>
              <a:t>myself</a:t>
            </a:r>
            <a:endParaRPr lang="nl-NL" dirty="0"/>
          </a:p>
          <a:p>
            <a:r>
              <a:rPr lang="nl-NL" dirty="0"/>
              <a:t>Smoking/</a:t>
            </a:r>
            <a:r>
              <a:rPr lang="nl-NL" dirty="0" err="1"/>
              <a:t>drinking</a:t>
            </a:r>
            <a:r>
              <a:rPr lang="nl-NL" dirty="0"/>
              <a:t>/</a:t>
            </a:r>
            <a:r>
              <a:rPr lang="nl-NL" dirty="0" err="1"/>
              <a:t>eating</a:t>
            </a:r>
            <a:r>
              <a:rPr lang="nl-NL" dirty="0"/>
              <a:t> chocolate </a:t>
            </a:r>
            <a:r>
              <a:rPr lang="nl-NL" dirty="0" err="1"/>
              <a:t>while</a:t>
            </a:r>
            <a:r>
              <a:rPr lang="nl-NL" dirty="0"/>
              <a:t> </a:t>
            </a:r>
            <a:r>
              <a:rPr lang="nl-NL" dirty="0" err="1"/>
              <a:t>you</a:t>
            </a:r>
            <a:r>
              <a:rPr lang="nl-NL" dirty="0"/>
              <a:t> </a:t>
            </a:r>
            <a:r>
              <a:rPr lang="nl-NL" dirty="0" err="1"/>
              <a:t>don’t</a:t>
            </a:r>
            <a:r>
              <a:rPr lang="nl-NL" dirty="0"/>
              <a:t> want </a:t>
            </a:r>
            <a:r>
              <a:rPr lang="nl-NL" dirty="0" err="1"/>
              <a:t>to</a:t>
            </a:r>
            <a:endParaRPr lang="nl-NL" dirty="0"/>
          </a:p>
          <a:p>
            <a:r>
              <a:rPr lang="nl-NL" dirty="0" err="1"/>
              <a:t>Reflection</a:t>
            </a:r>
            <a:r>
              <a:rPr lang="nl-NL" dirty="0"/>
              <a:t> in </a:t>
            </a:r>
            <a:r>
              <a:rPr lang="nl-NL" dirty="0" err="1"/>
              <a:t>the</a:t>
            </a:r>
            <a:r>
              <a:rPr lang="nl-NL" dirty="0"/>
              <a:t> </a:t>
            </a:r>
            <a:r>
              <a:rPr lang="nl-NL" dirty="0" err="1"/>
              <a:t>mirror</a:t>
            </a:r>
            <a:endParaRPr lang="nl-NL" dirty="0"/>
          </a:p>
          <a:p>
            <a:r>
              <a:rPr lang="nl-NL" dirty="0" err="1"/>
              <a:t>Photograph</a:t>
            </a:r>
            <a:r>
              <a:rPr lang="nl-NL" dirty="0"/>
              <a:t> of long time </a:t>
            </a:r>
            <a:r>
              <a:rPr lang="nl-NL" dirty="0" err="1"/>
              <a:t>ago</a:t>
            </a:r>
            <a:endParaRPr lang="nl-NL" dirty="0"/>
          </a:p>
          <a:p>
            <a:endParaRPr lang="nl-NL" dirty="0"/>
          </a:p>
          <a:p>
            <a:r>
              <a:rPr lang="nl-NL" dirty="0"/>
              <a:t>In </a:t>
            </a:r>
            <a:r>
              <a:rPr lang="nl-NL" dirty="0" err="1"/>
              <a:t>particular</a:t>
            </a:r>
            <a:r>
              <a:rPr lang="nl-NL" dirty="0"/>
              <a:t>, </a:t>
            </a:r>
            <a:r>
              <a:rPr lang="nl-NL" dirty="0" err="1"/>
              <a:t>this</a:t>
            </a:r>
            <a:r>
              <a:rPr lang="nl-NL" dirty="0"/>
              <a:t> is </a:t>
            </a:r>
            <a:r>
              <a:rPr lang="nl-NL" dirty="0" err="1"/>
              <a:t>related</a:t>
            </a:r>
            <a:r>
              <a:rPr lang="nl-NL" dirty="0"/>
              <a:t> </a:t>
            </a:r>
            <a:r>
              <a:rPr lang="nl-NL" dirty="0" err="1"/>
              <a:t>to</a:t>
            </a:r>
            <a:r>
              <a:rPr lang="nl-NL" dirty="0"/>
              <a:t> </a:t>
            </a:r>
            <a:r>
              <a:rPr lang="nl-NL" dirty="0" err="1"/>
              <a:t>the</a:t>
            </a:r>
            <a:r>
              <a:rPr lang="nl-NL" dirty="0"/>
              <a:t> body, but </a:t>
            </a:r>
            <a:r>
              <a:rPr lang="nl-NL" dirty="0" err="1"/>
              <a:t>there</a:t>
            </a:r>
            <a:r>
              <a:rPr lang="nl-NL" dirty="0"/>
              <a:t> </a:t>
            </a:r>
            <a:r>
              <a:rPr lang="nl-NL" dirty="0" err="1"/>
              <a:t>may</a:t>
            </a:r>
            <a:r>
              <a:rPr lang="nl-NL" dirty="0"/>
              <a:t> </a:t>
            </a:r>
            <a:r>
              <a:rPr lang="nl-NL" dirty="0" err="1"/>
              <a:t>also</a:t>
            </a:r>
            <a:r>
              <a:rPr lang="nl-NL" dirty="0"/>
              <a:t> </a:t>
            </a:r>
            <a:r>
              <a:rPr lang="nl-NL" dirty="0" err="1"/>
              <a:t>be</a:t>
            </a:r>
            <a:r>
              <a:rPr lang="nl-NL" dirty="0"/>
              <a:t> </a:t>
            </a:r>
            <a:r>
              <a:rPr lang="nl-NL" dirty="0" err="1"/>
              <a:t>unwanted</a:t>
            </a:r>
            <a:r>
              <a:rPr lang="nl-NL" dirty="0"/>
              <a:t> </a:t>
            </a:r>
            <a:r>
              <a:rPr lang="nl-NL" dirty="0" err="1"/>
              <a:t>thoughts</a:t>
            </a:r>
            <a:endParaRPr lang="nl-NL" dirty="0"/>
          </a:p>
        </p:txBody>
      </p:sp>
    </p:spTree>
    <p:extLst>
      <p:ext uri="{BB962C8B-B14F-4D97-AF65-F5344CB8AC3E}">
        <p14:creationId xmlns:p14="http://schemas.microsoft.com/office/powerpoint/2010/main" val="2168574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D4EDC-E964-47D6-88BC-11E57C2A6ED7}"/>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FD536D31-626A-4F31-BC35-58FD21C26A8E}"/>
              </a:ext>
            </a:extLst>
          </p:cNvPr>
          <p:cNvSpPr>
            <a:spLocks noGrp="1"/>
          </p:cNvSpPr>
          <p:nvPr>
            <p:ph idx="1"/>
          </p:nvPr>
        </p:nvSpPr>
        <p:spPr/>
        <p:txBody>
          <a:bodyPr>
            <a:normAutofit fontScale="70000" lnSpcReduction="20000"/>
          </a:bodyPr>
          <a:lstStyle/>
          <a:p>
            <a:r>
              <a:rPr lang="en-US" dirty="0"/>
              <a:t>(1) Full identity: I am to everyone I know a person that is funny and identify with that;13 I am to everyone I know a person that is not so smart, but very sweet, and identify with that; I am to everyone I know a gay person and identify with that; I am to everyone I know a smoker and identify with that. These are case in which I identify with the identity as perceived by others, and my identity is the same to everyone.14 Typically, this sense of identity is least problematic. </a:t>
            </a:r>
          </a:p>
          <a:p>
            <a:r>
              <a:rPr lang="en-US" dirty="0"/>
              <a:t>(2) Selective identity: There are also obvious cases in which there are selective identities – I have one identity to some, but another to others. I am a non-smoker to my mother and girlfriend, but a smoker to my friends; I am a gay person in the gay community, but not to anyone else; I am a timid person at work, but a loud and dominant person with friends. These are cases in which I may identify with these selective identities (or at least recognize that they are part of me), but in which these are restricted identities. Conflict and shame may arise when these identities cross boundaries.15 My mother finds out I’m a smoker; my girlfriend hears that I’ve been active in the gay community; I’m drinking with my friends in the pub, telling funny anecdotes loudly, and a colleague from work joins us. In such a situation,16 shame may arise when identities cross from one context to the other; I have to choose one identity over the other, or try to resolve the conflict between the two (or flee the situation). </a:t>
            </a:r>
          </a:p>
          <a:p>
            <a:endParaRPr lang="nl-NL" dirty="0"/>
          </a:p>
        </p:txBody>
      </p:sp>
    </p:spTree>
    <p:extLst>
      <p:ext uri="{BB962C8B-B14F-4D97-AF65-F5344CB8AC3E}">
        <p14:creationId xmlns:p14="http://schemas.microsoft.com/office/powerpoint/2010/main" val="2326809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70F98-BBBE-4E0E-93D9-C505A32D8CCF}"/>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19166565-D34B-4728-ADB8-6A0B778F1644}"/>
              </a:ext>
            </a:extLst>
          </p:cNvPr>
          <p:cNvSpPr>
            <a:spLocks noGrp="1"/>
          </p:cNvSpPr>
          <p:nvPr>
            <p:ph idx="1"/>
          </p:nvPr>
        </p:nvSpPr>
        <p:spPr/>
        <p:txBody>
          <a:bodyPr>
            <a:normAutofit fontScale="77500" lnSpcReduction="20000"/>
          </a:bodyPr>
          <a:lstStyle/>
          <a:p>
            <a:r>
              <a:rPr lang="en-US" dirty="0"/>
              <a:t>(3) Private identity: The are some identities which I do identify with, but want to keep private. I may be the lead guitarist of a metal band to everyone I know, but listen to Justin Bieber when I’m at home. I may be a non-smoker to everyone I know, but secretly smoke in the privacy of my home. In such cases, I do identify as a smoker or Justin Bieber fan, but I want to keep that to myself. I have a special love for blue vases I do not want anyone to know about. Again, when anyone finds out about these private identities, I may feel a sense of shame – they were meant to be kept private.</a:t>
            </a:r>
          </a:p>
          <a:p>
            <a:endParaRPr lang="nl-NL" dirty="0"/>
          </a:p>
          <a:p>
            <a:r>
              <a:rPr lang="en-US" dirty="0"/>
              <a:t>(4) Non-identity: But there are also situations in which I’m confronted with myself and I do not recognize myself as that person. These are the situations which were mentioned earlier, in which I would say that ‘I was not myself’, when making curious remarks while drunk, or that ‘I could not control myself’, and smoked against my desire to quit, or ‘I couldn’t help myself’, when eating the whole box of chocolates, or when I hear my voice on a voice recorder and hear a totally different voice than I think I have. </a:t>
            </a:r>
          </a:p>
          <a:p>
            <a:endParaRPr lang="en-US" dirty="0"/>
          </a:p>
          <a:p>
            <a:endParaRPr lang="nl-NL" dirty="0"/>
          </a:p>
        </p:txBody>
      </p:sp>
    </p:spTree>
    <p:extLst>
      <p:ext uri="{BB962C8B-B14F-4D97-AF65-F5344CB8AC3E}">
        <p14:creationId xmlns:p14="http://schemas.microsoft.com/office/powerpoint/2010/main" val="4177105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F4A6B-8A3F-47AC-9118-FB4363B4F52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846E23C6-F206-4515-B440-959BCE5F4C78}"/>
              </a:ext>
            </a:extLst>
          </p:cNvPr>
          <p:cNvSpPr>
            <a:spLocks noGrp="1"/>
          </p:cNvSpPr>
          <p:nvPr>
            <p:ph idx="1"/>
          </p:nvPr>
        </p:nvSpPr>
        <p:spPr/>
        <p:txBody>
          <a:bodyPr>
            <a:normAutofit fontScale="85000" lnSpcReduction="20000"/>
          </a:bodyPr>
          <a:lstStyle/>
          <a:p>
            <a:r>
              <a:rPr lang="en-US" dirty="0"/>
              <a:t>There are two reactions to situations in which you do not identify with yourself or your own </a:t>
            </a:r>
            <a:r>
              <a:rPr lang="en-US" dirty="0" err="1"/>
              <a:t>behaviour</a:t>
            </a:r>
            <a:r>
              <a:rPr lang="en-US" dirty="0"/>
              <a:t>. That is dissociation or (prolonged) association. </a:t>
            </a:r>
          </a:p>
          <a:p>
            <a:r>
              <a:rPr lang="en-US" dirty="0"/>
              <a:t>Dissociation with things you are or do but do not identify with is far from uncommon. </a:t>
            </a:r>
          </a:p>
          <a:p>
            <a:r>
              <a:rPr lang="en-US" dirty="0"/>
              <a:t>A mild form of dissociation is common in many people’s lives. In extreme forms, this could become pathological, such as when an anorexic patient sees a heavy person in the mirror. It is also a common reaction to traumatic experiences, such as child abuse: a person often blocks certain memories and experiences in order to cope with the situation, as a form of self-protection.</a:t>
            </a:r>
          </a:p>
          <a:p>
            <a:r>
              <a:rPr lang="en-US" dirty="0"/>
              <a:t>I may be a very obese person, for everyone to see, but still not recognize myself as such, and tell myself that I have heavy bones or that the clothes I whore that night were not flattering. I may be drinking every night with friends, with family or at the pub, but still not recognize myself as an alcoholic (I’m just a very social person). </a:t>
            </a:r>
            <a:endParaRPr lang="nl-NL" dirty="0"/>
          </a:p>
        </p:txBody>
      </p:sp>
    </p:spTree>
    <p:extLst>
      <p:ext uri="{BB962C8B-B14F-4D97-AF65-F5344CB8AC3E}">
        <p14:creationId xmlns:p14="http://schemas.microsoft.com/office/powerpoint/2010/main" val="3226739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A52841-C646-41B9-8F9B-152229523FE3}"/>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0E50DF4B-16A5-4319-B6CE-C873813EA9A6}"/>
              </a:ext>
            </a:extLst>
          </p:cNvPr>
          <p:cNvSpPr>
            <a:spLocks noGrp="1"/>
          </p:cNvSpPr>
          <p:nvPr>
            <p:ph idx="1"/>
          </p:nvPr>
        </p:nvSpPr>
        <p:spPr/>
        <p:txBody>
          <a:bodyPr>
            <a:normAutofit/>
          </a:bodyPr>
          <a:lstStyle/>
          <a:p>
            <a:r>
              <a:rPr lang="en-US" dirty="0" err="1"/>
              <a:t>Teflex</a:t>
            </a:r>
            <a:r>
              <a:rPr lang="en-US" dirty="0"/>
              <a:t> in order to keep the self-deception vital – block people, remove mirrors, destroy photographs </a:t>
            </a:r>
          </a:p>
          <a:p>
            <a:r>
              <a:rPr lang="en-US" dirty="0"/>
              <a:t>Break through &gt; confrontation</a:t>
            </a:r>
            <a:endParaRPr lang="nl-NL" dirty="0"/>
          </a:p>
        </p:txBody>
      </p:sp>
    </p:spTree>
    <p:extLst>
      <p:ext uri="{BB962C8B-B14F-4D97-AF65-F5344CB8AC3E}">
        <p14:creationId xmlns:p14="http://schemas.microsoft.com/office/powerpoint/2010/main" val="1244804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762137-6C25-4208-9CF5-5825BD0E08B0}"/>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BB6D6514-8664-4971-A800-8AF8988847DE}"/>
              </a:ext>
            </a:extLst>
          </p:cNvPr>
          <p:cNvSpPr>
            <a:spLocks noGrp="1"/>
          </p:cNvSpPr>
          <p:nvPr>
            <p:ph idx="1"/>
          </p:nvPr>
        </p:nvSpPr>
        <p:spPr/>
        <p:txBody>
          <a:bodyPr>
            <a:normAutofit lnSpcReduction="10000"/>
          </a:bodyPr>
          <a:lstStyle/>
          <a:p>
            <a:r>
              <a:rPr lang="en-US" dirty="0"/>
              <a:t>That is why many treatments of patients with some type of dissociation disorder only start after the patient recognizes explicitly that he has a problem.</a:t>
            </a:r>
          </a:p>
          <a:p>
            <a:r>
              <a:rPr lang="en-US" dirty="0"/>
              <a:t> I am a murderer, rapist, child molester, smoker, obese person, alcoholic, or whatever other part of a person he is trying to hide. </a:t>
            </a:r>
          </a:p>
          <a:p>
            <a:r>
              <a:rPr lang="en-US" dirty="0"/>
              <a:t>What is usually described in such moments when people are ‘confronted with themselves’ and moments in which they recognize that the non-identity part of them is also them, is a sense of shame, and longing to hide or to be somewhere private. </a:t>
            </a:r>
          </a:p>
          <a:p>
            <a:r>
              <a:rPr lang="nl-NL" dirty="0" err="1"/>
              <a:t>Dissosiative</a:t>
            </a:r>
            <a:r>
              <a:rPr lang="nl-NL" dirty="0"/>
              <a:t> </a:t>
            </a:r>
            <a:r>
              <a:rPr lang="nl-NL" dirty="0" err="1"/>
              <a:t>reaction</a:t>
            </a:r>
            <a:r>
              <a:rPr lang="nl-NL" dirty="0"/>
              <a:t>: </a:t>
            </a:r>
            <a:r>
              <a:rPr lang="nl-NL" dirty="0" err="1"/>
              <a:t>blocking</a:t>
            </a:r>
            <a:r>
              <a:rPr lang="nl-NL" dirty="0"/>
              <a:t> or </a:t>
            </a:r>
            <a:r>
              <a:rPr lang="nl-NL" dirty="0" err="1"/>
              <a:t>hiding</a:t>
            </a:r>
            <a:endParaRPr lang="nl-NL" dirty="0"/>
          </a:p>
        </p:txBody>
      </p:sp>
    </p:spTree>
    <p:extLst>
      <p:ext uri="{BB962C8B-B14F-4D97-AF65-F5344CB8AC3E}">
        <p14:creationId xmlns:p14="http://schemas.microsoft.com/office/powerpoint/2010/main" val="3547167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8EE265-D3D9-4F57-A32A-59E84A607E0B}"/>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96E7F69A-B743-44AB-BC86-ADFC38A46F24}"/>
              </a:ext>
            </a:extLst>
          </p:cNvPr>
          <p:cNvSpPr>
            <a:spLocks noGrp="1"/>
          </p:cNvSpPr>
          <p:nvPr>
            <p:ph idx="1"/>
          </p:nvPr>
        </p:nvSpPr>
        <p:spPr/>
        <p:txBody>
          <a:bodyPr>
            <a:normAutofit fontScale="62500" lnSpcReduction="20000"/>
          </a:bodyPr>
          <a:lstStyle/>
          <a:p>
            <a:r>
              <a:rPr lang="en-US" i="1" dirty="0"/>
              <a:t>I = I </a:t>
            </a:r>
            <a:r>
              <a:rPr lang="en-US" dirty="0" err="1"/>
              <a:t>I</a:t>
            </a:r>
            <a:r>
              <a:rPr lang="en-US" dirty="0"/>
              <a:t> think it is pretty uncommon that people purely identify with what they do or what they are, but examples could be: I walk 3 hours a day almost every day, I work at the dentist office, I have three red trousers, I have a penis, I have sex with a person that has a penis too, I often eat spinach, I’m a person of 1.74 meter, weighing 77 kilo, I have a green couch, etc. </a:t>
            </a:r>
          </a:p>
          <a:p>
            <a:r>
              <a:rPr lang="en-US" i="1" dirty="0"/>
              <a:t>+I = I </a:t>
            </a:r>
            <a:r>
              <a:rPr lang="en-US" dirty="0"/>
              <a:t>Rather quickly, identity formation is based on affiliation with bigger concepts. This always means that the </a:t>
            </a:r>
            <a:r>
              <a:rPr lang="en-US" i="1" dirty="0"/>
              <a:t>species </a:t>
            </a:r>
            <a:r>
              <a:rPr lang="en-US" dirty="0"/>
              <a:t>is </a:t>
            </a:r>
            <a:r>
              <a:rPr lang="en-US" dirty="0" err="1"/>
              <a:t>categorised</a:t>
            </a:r>
            <a:r>
              <a:rPr lang="en-US" dirty="0"/>
              <a:t> as belonging to the </a:t>
            </a:r>
            <a:r>
              <a:rPr lang="en-US" i="1" dirty="0"/>
              <a:t>genus. </a:t>
            </a:r>
            <a:r>
              <a:rPr lang="en-US" dirty="0"/>
              <a:t>I say this object is a tree </a:t>
            </a:r>
            <a:r>
              <a:rPr lang="en-US" dirty="0" err="1"/>
              <a:t>categorises</a:t>
            </a:r>
            <a:r>
              <a:rPr lang="en-US" dirty="0"/>
              <a:t> that object as being a tree. This presupposes a concept of the standard, typical or ideal tree. Of course though, this specific tree never fully matches or conforms to the concept of a tree – it always has something that the ideal tree has not and has something not that the ideal tree has. This also holds true for social concepts – I am a man means something more than I have a penis or a certain level of testosterone or I have an equal amount of X and Y chromosomes; there is an association with manliness and the things that go with that (this is conformed when way say that a women is very manly, of that a man is rather feminine, or that our mother was the father-figure at home). The same counts for being a gay or straight person, being an American or Inuit, being a meat lover or veggie. It is an identity that people adopt but never fully fulfil. </a:t>
            </a:r>
          </a:p>
          <a:p>
            <a:r>
              <a:rPr lang="en-US" i="1" dirty="0"/>
              <a:t>I ≠ I </a:t>
            </a:r>
            <a:r>
              <a:rPr lang="en-US" dirty="0"/>
              <a:t>This paper will </a:t>
            </a:r>
            <a:r>
              <a:rPr lang="en-US" dirty="0" err="1"/>
              <a:t>analyse</a:t>
            </a:r>
            <a:r>
              <a:rPr lang="en-US" dirty="0"/>
              <a:t> mainly the </a:t>
            </a:r>
            <a:r>
              <a:rPr lang="en-US" i="1" dirty="0"/>
              <a:t>I ≠ I </a:t>
            </a:r>
            <a:r>
              <a:rPr lang="en-US" dirty="0"/>
              <a:t>situation, that is the situation in which I do not identify with what I am or what I have done. </a:t>
            </a:r>
          </a:p>
          <a:p>
            <a:r>
              <a:rPr lang="en-US" i="1" dirty="0"/>
              <a:t>-I = I </a:t>
            </a:r>
            <a:r>
              <a:rPr lang="en-US" dirty="0"/>
              <a:t>Finally, there is the situation, as just explained, in which I attribute things I am not or have not done or have not experience to myself. </a:t>
            </a:r>
            <a:endParaRPr lang="nl-NL" dirty="0"/>
          </a:p>
        </p:txBody>
      </p:sp>
    </p:spTree>
    <p:extLst>
      <p:ext uri="{BB962C8B-B14F-4D97-AF65-F5344CB8AC3E}">
        <p14:creationId xmlns:p14="http://schemas.microsoft.com/office/powerpoint/2010/main" val="2171461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144720-9EF6-42BF-B94A-CCC88000FBA4}"/>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B5A6CF36-B620-40D3-AAF8-CADE8807144B}"/>
              </a:ext>
            </a:extLst>
          </p:cNvPr>
          <p:cNvSpPr>
            <a:spLocks noGrp="1"/>
          </p:cNvSpPr>
          <p:nvPr>
            <p:ph idx="1"/>
          </p:nvPr>
        </p:nvSpPr>
        <p:spPr/>
        <p:txBody>
          <a:bodyPr/>
          <a:lstStyle/>
          <a:p>
            <a:r>
              <a:rPr lang="en-US" dirty="0"/>
              <a:t>In the first parts, three examples of </a:t>
            </a:r>
            <a:r>
              <a:rPr lang="en-US" i="1" dirty="0"/>
              <a:t>I ≠ I </a:t>
            </a:r>
            <a:r>
              <a:rPr lang="en-US" dirty="0"/>
              <a:t>will be </a:t>
            </a:r>
            <a:r>
              <a:rPr lang="en-US" dirty="0" err="1"/>
              <a:t>analysed</a:t>
            </a:r>
            <a:r>
              <a:rPr lang="en-US" dirty="0"/>
              <a:t> and reflected on. These are: </a:t>
            </a:r>
          </a:p>
          <a:p>
            <a:r>
              <a:rPr lang="en-US" dirty="0"/>
              <a:t>- The situation in which I do something which I really do not want to do (section 2). </a:t>
            </a:r>
          </a:p>
          <a:p>
            <a:r>
              <a:rPr lang="en-US" dirty="0"/>
              <a:t>- I see a projection of myself but do not recognize it as being a reflection of me (section 3). </a:t>
            </a:r>
          </a:p>
          <a:p>
            <a:r>
              <a:rPr lang="en-US" dirty="0"/>
              <a:t>- I am confronted with an image from my past self but do not recognize that as part of my identity (section 4). </a:t>
            </a:r>
          </a:p>
          <a:p>
            <a:endParaRPr lang="nl-NL" dirty="0"/>
          </a:p>
        </p:txBody>
      </p:sp>
    </p:spTree>
    <p:extLst>
      <p:ext uri="{BB962C8B-B14F-4D97-AF65-F5344CB8AC3E}">
        <p14:creationId xmlns:p14="http://schemas.microsoft.com/office/powerpoint/2010/main" val="3189877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F05BD3-5FFF-4A2C-8E19-60F1026CFE27}"/>
              </a:ext>
            </a:extLst>
          </p:cNvPr>
          <p:cNvSpPr>
            <a:spLocks noGrp="1"/>
          </p:cNvSpPr>
          <p:nvPr>
            <p:ph type="title"/>
          </p:nvPr>
        </p:nvSpPr>
        <p:spPr/>
        <p:txBody>
          <a:bodyPr/>
          <a:lstStyle/>
          <a:p>
            <a:r>
              <a:rPr lang="nl-NL" dirty="0" err="1"/>
              <a:t>Overview</a:t>
            </a:r>
            <a:endParaRPr lang="nl-NL" dirty="0"/>
          </a:p>
        </p:txBody>
      </p:sp>
      <p:sp>
        <p:nvSpPr>
          <p:cNvPr id="3" name="Tijdelijke aanduiding voor inhoud 2">
            <a:extLst>
              <a:ext uri="{FF2B5EF4-FFF2-40B4-BE49-F238E27FC236}">
                <a16:creationId xmlns:a16="http://schemas.microsoft.com/office/drawing/2014/main" id="{A9C5CFF9-D23E-41E6-A74C-ABAD0EBF16FC}"/>
              </a:ext>
            </a:extLst>
          </p:cNvPr>
          <p:cNvSpPr>
            <a:spLocks noGrp="1"/>
          </p:cNvSpPr>
          <p:nvPr>
            <p:ph idx="1"/>
          </p:nvPr>
        </p:nvSpPr>
        <p:spPr/>
        <p:txBody>
          <a:bodyPr/>
          <a:lstStyle/>
          <a:p>
            <a:r>
              <a:rPr lang="nl-NL" dirty="0"/>
              <a:t>(1) Background of </a:t>
            </a:r>
            <a:r>
              <a:rPr lang="nl-NL" dirty="0" err="1"/>
              <a:t>the</a:t>
            </a:r>
            <a:r>
              <a:rPr lang="nl-NL" dirty="0"/>
              <a:t> paper</a:t>
            </a:r>
          </a:p>
          <a:p>
            <a:r>
              <a:rPr lang="nl-NL" dirty="0"/>
              <a:t>(2) </a:t>
            </a:r>
            <a:r>
              <a:rPr lang="nl-NL" dirty="0" err="1"/>
              <a:t>Structure</a:t>
            </a:r>
            <a:r>
              <a:rPr lang="nl-NL" dirty="0"/>
              <a:t> </a:t>
            </a:r>
            <a:r>
              <a:rPr lang="nl-NL" dirty="0" err="1"/>
              <a:t>and</a:t>
            </a:r>
            <a:r>
              <a:rPr lang="nl-NL" dirty="0"/>
              <a:t> content of </a:t>
            </a:r>
            <a:r>
              <a:rPr lang="nl-NL" dirty="0" err="1"/>
              <a:t>the</a:t>
            </a:r>
            <a:r>
              <a:rPr lang="nl-NL" dirty="0"/>
              <a:t> paper</a:t>
            </a:r>
          </a:p>
        </p:txBody>
      </p:sp>
    </p:spTree>
    <p:extLst>
      <p:ext uri="{BB962C8B-B14F-4D97-AF65-F5344CB8AC3E}">
        <p14:creationId xmlns:p14="http://schemas.microsoft.com/office/powerpoint/2010/main" val="2430405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D6F906-338F-4D29-AE5E-3490009A372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CC4E41AC-890D-40C5-85C1-65711BFF6557}"/>
              </a:ext>
            </a:extLst>
          </p:cNvPr>
          <p:cNvSpPr>
            <a:spLocks noGrp="1"/>
          </p:cNvSpPr>
          <p:nvPr>
            <p:ph idx="1"/>
          </p:nvPr>
        </p:nvSpPr>
        <p:spPr/>
        <p:txBody>
          <a:bodyPr/>
          <a:lstStyle/>
          <a:p>
            <a:r>
              <a:rPr lang="en-US" dirty="0"/>
              <a:t>The second part will try to reflect on these examples, draw conclusions and extrapolate those by giving: </a:t>
            </a:r>
          </a:p>
          <a:p>
            <a:r>
              <a:rPr lang="en-US" dirty="0"/>
              <a:t>- A small reflection on privacy, shame and identity (section 5) </a:t>
            </a:r>
          </a:p>
          <a:p>
            <a:r>
              <a:rPr lang="en-US" dirty="0"/>
              <a:t>- Some modern day examples of </a:t>
            </a:r>
            <a:r>
              <a:rPr lang="en-US" i="1" dirty="0"/>
              <a:t>I ≠ I </a:t>
            </a:r>
            <a:r>
              <a:rPr lang="en-US" dirty="0"/>
              <a:t>(section 6) </a:t>
            </a:r>
          </a:p>
          <a:p>
            <a:r>
              <a:rPr lang="en-US" dirty="0"/>
              <a:t>- Some final conclusions and suggestions for further research (section 7) </a:t>
            </a:r>
          </a:p>
          <a:p>
            <a:endParaRPr lang="nl-NL" dirty="0"/>
          </a:p>
        </p:txBody>
      </p:sp>
    </p:spTree>
    <p:extLst>
      <p:ext uri="{BB962C8B-B14F-4D97-AF65-F5344CB8AC3E}">
        <p14:creationId xmlns:p14="http://schemas.microsoft.com/office/powerpoint/2010/main" val="3393329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F62B9C-C4C1-413B-881B-837F297887BB}"/>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81BB4A13-BF11-4B37-8AE4-238BF144BA26}"/>
              </a:ext>
            </a:extLst>
          </p:cNvPr>
          <p:cNvSpPr>
            <a:spLocks noGrp="1"/>
          </p:cNvSpPr>
          <p:nvPr>
            <p:ph idx="1"/>
          </p:nvPr>
        </p:nvSpPr>
        <p:spPr/>
        <p:txBody>
          <a:bodyPr/>
          <a:lstStyle/>
          <a:p>
            <a:r>
              <a:rPr lang="en-US" dirty="0"/>
              <a:t>A warning in advance: this paper does not have a point. </a:t>
            </a:r>
            <a:endParaRPr lang="nl-NL" dirty="0"/>
          </a:p>
        </p:txBody>
      </p:sp>
    </p:spTree>
    <p:extLst>
      <p:ext uri="{BB962C8B-B14F-4D97-AF65-F5344CB8AC3E}">
        <p14:creationId xmlns:p14="http://schemas.microsoft.com/office/powerpoint/2010/main" val="2861791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5C337-3826-4009-A4C4-E2E6FFDA231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EB56B52B-4BA1-4486-B901-B2CFE0C3AE3F}"/>
              </a:ext>
            </a:extLst>
          </p:cNvPr>
          <p:cNvSpPr>
            <a:spLocks noGrp="1"/>
          </p:cNvSpPr>
          <p:nvPr>
            <p:ph idx="1"/>
          </p:nvPr>
        </p:nvSpPr>
        <p:spPr/>
        <p:txBody>
          <a:bodyPr/>
          <a:lstStyle/>
          <a:p>
            <a:r>
              <a:rPr lang="en-US" b="1" dirty="0"/>
              <a:t>The ego and the super-ego </a:t>
            </a:r>
          </a:p>
          <a:p>
            <a:r>
              <a:rPr lang="nl-NL" dirty="0"/>
              <a:t>(1) </a:t>
            </a:r>
            <a:r>
              <a:rPr lang="nl-NL" dirty="0" err="1"/>
              <a:t>Consciousness</a:t>
            </a:r>
            <a:r>
              <a:rPr lang="nl-NL" dirty="0"/>
              <a:t> </a:t>
            </a:r>
            <a:r>
              <a:rPr lang="nl-NL" dirty="0" err="1"/>
              <a:t>and</a:t>
            </a:r>
            <a:r>
              <a:rPr lang="nl-NL" dirty="0"/>
              <a:t> </a:t>
            </a:r>
            <a:r>
              <a:rPr lang="nl-NL" dirty="0" err="1"/>
              <a:t>unconsciousness</a:t>
            </a:r>
            <a:r>
              <a:rPr lang="nl-NL" dirty="0"/>
              <a:t>: </a:t>
            </a:r>
          </a:p>
          <a:p>
            <a:r>
              <a:rPr lang="en-US" dirty="0"/>
              <a:t>(2) The Ego and the ID: </a:t>
            </a:r>
          </a:p>
          <a:p>
            <a:r>
              <a:rPr lang="en-US" dirty="0"/>
              <a:t>(3) The Ego and the super-Ego: </a:t>
            </a:r>
          </a:p>
          <a:p>
            <a:r>
              <a:rPr lang="nl-NL" dirty="0"/>
              <a:t>(4) Eros </a:t>
            </a:r>
            <a:r>
              <a:rPr lang="nl-NL" dirty="0" err="1"/>
              <a:t>and</a:t>
            </a:r>
            <a:r>
              <a:rPr lang="nl-NL" dirty="0"/>
              <a:t> </a:t>
            </a:r>
            <a:r>
              <a:rPr lang="nl-NL" dirty="0" err="1"/>
              <a:t>Thanatos</a:t>
            </a:r>
            <a:r>
              <a:rPr lang="nl-NL" dirty="0"/>
              <a:t>: </a:t>
            </a:r>
          </a:p>
          <a:p>
            <a:r>
              <a:rPr lang="nl-NL" dirty="0"/>
              <a:t>(5) </a:t>
            </a:r>
            <a:r>
              <a:rPr lang="nl-NL" dirty="0" err="1"/>
              <a:t>Guilt</a:t>
            </a:r>
            <a:r>
              <a:rPr lang="nl-NL" dirty="0"/>
              <a:t> </a:t>
            </a:r>
            <a:r>
              <a:rPr lang="nl-NL" dirty="0" err="1"/>
              <a:t>and</a:t>
            </a:r>
            <a:r>
              <a:rPr lang="nl-NL" dirty="0"/>
              <a:t> </a:t>
            </a:r>
            <a:r>
              <a:rPr lang="nl-NL" dirty="0" err="1"/>
              <a:t>shame</a:t>
            </a:r>
            <a:r>
              <a:rPr lang="nl-NL" dirty="0"/>
              <a:t>: </a:t>
            </a:r>
          </a:p>
        </p:txBody>
      </p:sp>
    </p:spTree>
    <p:extLst>
      <p:ext uri="{BB962C8B-B14F-4D97-AF65-F5344CB8AC3E}">
        <p14:creationId xmlns:p14="http://schemas.microsoft.com/office/powerpoint/2010/main" val="15814143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5C337-3826-4009-A4C4-E2E6FFDA231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EB56B52B-4BA1-4486-B901-B2CFE0C3AE3F}"/>
              </a:ext>
            </a:extLst>
          </p:cNvPr>
          <p:cNvSpPr>
            <a:spLocks noGrp="1"/>
          </p:cNvSpPr>
          <p:nvPr>
            <p:ph idx="1"/>
          </p:nvPr>
        </p:nvSpPr>
        <p:spPr/>
        <p:txBody>
          <a:bodyPr>
            <a:normAutofit fontScale="92500"/>
          </a:bodyPr>
          <a:lstStyle/>
          <a:p>
            <a:r>
              <a:rPr lang="en-US" dirty="0"/>
              <a:t>In this sense, lying and self-deceit is a constant part of a person’s identity for Freud, because there are different incentives the ego has to deal with and the directions it gets from the different sources are almost never in tune. I’m driving from my work to home after a week of very hard word. I grave for a beer. My id says, stop over and drink a beer; my super-ego says, you shouldn’t drink beer, it is unhealthy; the law says, don’t drink and drive. I’m having a crush on my friends sister. My id says that I should have sex with her; my super-ego informs me that I should wait until she is 18, because that is the person I think I should be; my friend would be angry if I had a relationship with his sister, whether she is an adult or not. </a:t>
            </a:r>
            <a:endParaRPr lang="nl-NL" dirty="0"/>
          </a:p>
        </p:txBody>
      </p:sp>
    </p:spTree>
    <p:extLst>
      <p:ext uri="{BB962C8B-B14F-4D97-AF65-F5344CB8AC3E}">
        <p14:creationId xmlns:p14="http://schemas.microsoft.com/office/powerpoint/2010/main" val="3047702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5C337-3826-4009-A4C4-E2E6FFDA231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EB56B52B-4BA1-4486-B901-B2CFE0C3AE3F}"/>
              </a:ext>
            </a:extLst>
          </p:cNvPr>
          <p:cNvSpPr>
            <a:spLocks noGrp="1"/>
          </p:cNvSpPr>
          <p:nvPr>
            <p:ph idx="1"/>
          </p:nvPr>
        </p:nvSpPr>
        <p:spPr/>
        <p:txBody>
          <a:bodyPr>
            <a:normAutofit fontScale="92500" lnSpcReduction="20000"/>
          </a:bodyPr>
          <a:lstStyle/>
          <a:p>
            <a:r>
              <a:rPr lang="en-US" dirty="0"/>
              <a:t>The ego tries to mitigate all these sources and cope with them with different strategies. If my id urges me to drink a beer and I cannot resist, I try to rationalize what I did. I deserved that beer; it was only one beer, that doesn’t really count; it is Thursday, which is practically weekend and during the weekend, I can drink.</a:t>
            </a:r>
          </a:p>
          <a:p>
            <a:r>
              <a:rPr lang="en-US" dirty="0"/>
              <a:t>But when the ego does not meet the desires of the super-ego, the super-ego imposes on the ego a deep sense of guilt (Freud sees the super-ego as a mean thing) – you should have resisted the temptation to take that beer, what kind of loser are you? Have you eaten the box of chocolates again, no wonder you are so fat! Sex with your friend’s sister, what kind of pervert are you? Try to date someone of your own age - Not living up to the standards of the ego ideal thus inflicts a deep sense of shame and guilt</a:t>
            </a:r>
            <a:endParaRPr lang="nl-NL" dirty="0"/>
          </a:p>
        </p:txBody>
      </p:sp>
    </p:spTree>
    <p:extLst>
      <p:ext uri="{BB962C8B-B14F-4D97-AF65-F5344CB8AC3E}">
        <p14:creationId xmlns:p14="http://schemas.microsoft.com/office/powerpoint/2010/main" val="713016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5C337-3826-4009-A4C4-E2E6FFDA231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EB56B52B-4BA1-4486-B901-B2CFE0C3AE3F}"/>
              </a:ext>
            </a:extLst>
          </p:cNvPr>
          <p:cNvSpPr>
            <a:spLocks noGrp="1"/>
          </p:cNvSpPr>
          <p:nvPr>
            <p:ph idx="1"/>
          </p:nvPr>
        </p:nvSpPr>
        <p:spPr/>
        <p:txBody>
          <a:bodyPr/>
          <a:lstStyle/>
          <a:p>
            <a:r>
              <a:rPr lang="nl-NL" b="1" dirty="0"/>
              <a:t>The </a:t>
            </a:r>
            <a:r>
              <a:rPr lang="nl-NL" b="1" dirty="0" err="1"/>
              <a:t>mirror</a:t>
            </a:r>
            <a:r>
              <a:rPr lang="nl-NL" b="1" dirty="0"/>
              <a:t> stage </a:t>
            </a:r>
          </a:p>
          <a:p>
            <a:r>
              <a:rPr lang="en-US" dirty="0"/>
              <a:t>The child often shows two strong sentiments when first coming to terms with its objective I. It tries to hug, cuddle or even kiss its mirror reflection; and the child is angry at his own mirror reflection and starts throwing things at it or starts hitting the mirror. This is connected by Lacan to the two primordial passions as identified by Freud, Eros and Thanatos. It are the two instances of self-directed love and </a:t>
            </a:r>
            <a:r>
              <a:rPr lang="en-US" dirty="0" err="1"/>
              <a:t>narcism</a:t>
            </a:r>
            <a:r>
              <a:rPr lang="en-US" dirty="0"/>
              <a:t>, and self-hate and self-hurt, projected on the outer image of oneself</a:t>
            </a:r>
            <a:endParaRPr lang="nl-NL" dirty="0"/>
          </a:p>
        </p:txBody>
      </p:sp>
    </p:spTree>
    <p:extLst>
      <p:ext uri="{BB962C8B-B14F-4D97-AF65-F5344CB8AC3E}">
        <p14:creationId xmlns:p14="http://schemas.microsoft.com/office/powerpoint/2010/main" val="2052608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5C337-3826-4009-A4C4-E2E6FFDA231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EB56B52B-4BA1-4486-B901-B2CFE0C3AE3F}"/>
              </a:ext>
            </a:extLst>
          </p:cNvPr>
          <p:cNvSpPr>
            <a:spLocks noGrp="1"/>
          </p:cNvSpPr>
          <p:nvPr>
            <p:ph idx="1"/>
          </p:nvPr>
        </p:nvSpPr>
        <p:spPr/>
        <p:txBody>
          <a:bodyPr>
            <a:normAutofit fontScale="92500"/>
          </a:bodyPr>
          <a:lstStyle/>
          <a:p>
            <a:r>
              <a:rPr lang="en-US" dirty="0"/>
              <a:t>Lacan stresses that the mirror stage is not one moment in a person’s life, but more of a permanent conflict between the subjective self and the objective self, and that there is no need for a real mirror. We may also become aware of the fact that others see us differently than we subjectively regard our self through language, through gestures or through other means. Lacan proposes that our identity or persona is the objective version or ourselves, which he calls the ‘small other’. The I comes to learn that his mother, father and other humans are ‘small others’ too. They live in a world dominated by the ‘big other’, which is the normative system ruling the world, as </a:t>
            </a:r>
            <a:r>
              <a:rPr lang="en-US" dirty="0" err="1"/>
              <a:t>concretised</a:t>
            </a:r>
            <a:r>
              <a:rPr lang="en-US" dirty="0"/>
              <a:t> in the form of language and the law, inter alia. </a:t>
            </a:r>
            <a:endParaRPr lang="nl-NL" dirty="0"/>
          </a:p>
        </p:txBody>
      </p:sp>
    </p:spTree>
    <p:extLst>
      <p:ext uri="{BB962C8B-B14F-4D97-AF65-F5344CB8AC3E}">
        <p14:creationId xmlns:p14="http://schemas.microsoft.com/office/powerpoint/2010/main" val="2974267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5C337-3826-4009-A4C4-E2E6FFDA231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EB56B52B-4BA1-4486-B901-B2CFE0C3AE3F}"/>
              </a:ext>
            </a:extLst>
          </p:cNvPr>
          <p:cNvSpPr>
            <a:spLocks noGrp="1"/>
          </p:cNvSpPr>
          <p:nvPr>
            <p:ph idx="1"/>
          </p:nvPr>
        </p:nvSpPr>
        <p:spPr/>
        <p:txBody>
          <a:bodyPr>
            <a:normAutofit fontScale="77500" lnSpcReduction="20000"/>
          </a:bodyPr>
          <a:lstStyle/>
          <a:p>
            <a:r>
              <a:rPr lang="en-US" dirty="0"/>
              <a:t>On the one hand, facing an objective image of the self can sometimes be helpful, in order to come to terms with oneself, to understand one’s limitations or social defects. An extreme example maybe people with phantom limb’s. </a:t>
            </a:r>
          </a:p>
          <a:p>
            <a:r>
              <a:rPr lang="en-US" dirty="0"/>
              <a:t>On the other hand, the mirror stage can explain part of the unease we feel when we are confronted with an </a:t>
            </a:r>
            <a:r>
              <a:rPr lang="en-US" dirty="0" err="1"/>
              <a:t>externalised</a:t>
            </a:r>
            <a:r>
              <a:rPr lang="en-US" dirty="0"/>
              <a:t> version of ourselves, which does not accord to how we understand ourselves. We think our voice sounds lower than it does, that we don’t laugh the way we do or that we don’t make these silly hand gestures when we talk. These are things we can be confronted with by ‘objective’ or ‘neutral’ sources, such as the mirror, a photograph or a tape recording. </a:t>
            </a:r>
          </a:p>
          <a:p>
            <a:r>
              <a:rPr lang="en-US" dirty="0"/>
              <a:t>More confronting and potentially more hurtful is it when people have a different conception of us then we have. I think I’m smart, but my colleagues constantly refer to me as dummy; I think I’m a sexy dancer, but my boyfriend can’t stop laughing when I make the dance moves I practiced so hard on; I like to think of myself as a smooth talker, but once I’ve once stuttered on television, people are imitating me stuttering on YouTube. </a:t>
            </a:r>
            <a:endParaRPr lang="nl-NL" dirty="0"/>
          </a:p>
        </p:txBody>
      </p:sp>
    </p:spTree>
    <p:extLst>
      <p:ext uri="{BB962C8B-B14F-4D97-AF65-F5344CB8AC3E}">
        <p14:creationId xmlns:p14="http://schemas.microsoft.com/office/powerpoint/2010/main" val="15323648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5C337-3826-4009-A4C4-E2E6FFDA231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EB56B52B-4BA1-4486-B901-B2CFE0C3AE3F}"/>
              </a:ext>
            </a:extLst>
          </p:cNvPr>
          <p:cNvSpPr>
            <a:spLocks noGrp="1"/>
          </p:cNvSpPr>
          <p:nvPr>
            <p:ph idx="1"/>
          </p:nvPr>
        </p:nvSpPr>
        <p:spPr/>
        <p:txBody>
          <a:bodyPr/>
          <a:lstStyle/>
          <a:p>
            <a:r>
              <a:rPr lang="en-US" b="1" dirty="0"/>
              <a:t>4. The problem of the boat </a:t>
            </a:r>
          </a:p>
          <a:p>
            <a:r>
              <a:rPr lang="en-US" dirty="0"/>
              <a:t>Old I and New I</a:t>
            </a:r>
          </a:p>
          <a:p>
            <a:r>
              <a:rPr lang="en-US" dirty="0"/>
              <a:t>Continuum</a:t>
            </a:r>
          </a:p>
          <a:p>
            <a:r>
              <a:rPr lang="en-US" dirty="0" err="1"/>
              <a:t>Identifyication</a:t>
            </a:r>
            <a:r>
              <a:rPr lang="en-US" dirty="0"/>
              <a:t> with old I</a:t>
            </a:r>
          </a:p>
          <a:p>
            <a:r>
              <a:rPr lang="en-US" dirty="0" err="1"/>
              <a:t>Indentification</a:t>
            </a:r>
            <a:r>
              <a:rPr lang="en-US" dirty="0"/>
              <a:t> with new I</a:t>
            </a:r>
            <a:endParaRPr lang="nl-NL" dirty="0"/>
          </a:p>
        </p:txBody>
      </p:sp>
    </p:spTree>
    <p:extLst>
      <p:ext uri="{BB962C8B-B14F-4D97-AF65-F5344CB8AC3E}">
        <p14:creationId xmlns:p14="http://schemas.microsoft.com/office/powerpoint/2010/main" val="777705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86F974-892F-484B-A176-95603589C39E}"/>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693C68CF-1C7B-4739-9A26-C2E75CB4192F}"/>
              </a:ext>
            </a:extLst>
          </p:cNvPr>
          <p:cNvSpPr>
            <a:spLocks noGrp="1"/>
          </p:cNvSpPr>
          <p:nvPr>
            <p:ph idx="1"/>
          </p:nvPr>
        </p:nvSpPr>
        <p:spPr/>
        <p:txBody>
          <a:bodyPr>
            <a:normAutofit fontScale="92500" lnSpcReduction="10000"/>
          </a:bodyPr>
          <a:lstStyle/>
          <a:p>
            <a:r>
              <a:rPr lang="en-US" dirty="0"/>
              <a:t>Identity is built as an +I=I, not so much by the alignment to a bigger concept - I’m a religious person, I’m a proud gay man, I’m an active athlete - but because of an alignment to a history. To be gay, does normally not mean ‘I have a penis and am right now having sex with person also having a penis or I want to do so’, but ‘I have a penis and have in the past had sex with persons also having a penis or I wanted to do so’. ‘I’m a chocolate eater’ seldom means ‘right now, I’m eating a chocolate, or I deeply desire to do so’ but rather ‘I the past there were multiple occasions in which I ate chocolate and </a:t>
            </a:r>
            <a:r>
              <a:rPr lang="en-US" dirty="0" err="1"/>
              <a:t>favoured</a:t>
            </a:r>
            <a:r>
              <a:rPr lang="en-US" dirty="0"/>
              <a:t> chocolate over other things to eat, or desired to do so’. In addition, mostly by identifying as a homosexual or a chocolate eater, we identify with that also for the future – I intend to continue to have sex with men – I intend to continue to eat chocolate when I can – etc. </a:t>
            </a:r>
            <a:endParaRPr lang="nl-NL" dirty="0"/>
          </a:p>
        </p:txBody>
      </p:sp>
    </p:spTree>
    <p:extLst>
      <p:ext uri="{BB962C8B-B14F-4D97-AF65-F5344CB8AC3E}">
        <p14:creationId xmlns:p14="http://schemas.microsoft.com/office/powerpoint/2010/main" val="3225378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42CE47-F4DF-4919-87E7-5DD2E2E0ACC2}"/>
              </a:ext>
            </a:extLst>
          </p:cNvPr>
          <p:cNvSpPr>
            <a:spLocks noGrp="1"/>
          </p:cNvSpPr>
          <p:nvPr>
            <p:ph type="title"/>
          </p:nvPr>
        </p:nvSpPr>
        <p:spPr/>
        <p:txBody>
          <a:bodyPr/>
          <a:lstStyle/>
          <a:p>
            <a:r>
              <a:rPr lang="nl-NL" dirty="0"/>
              <a:t>(1) Background</a:t>
            </a:r>
          </a:p>
        </p:txBody>
      </p:sp>
      <p:sp>
        <p:nvSpPr>
          <p:cNvPr id="3" name="Tijdelijke aanduiding voor inhoud 2">
            <a:extLst>
              <a:ext uri="{FF2B5EF4-FFF2-40B4-BE49-F238E27FC236}">
                <a16:creationId xmlns:a16="http://schemas.microsoft.com/office/drawing/2014/main" id="{19FE32D9-C948-4058-87D4-DAB4B23229EE}"/>
              </a:ext>
            </a:extLst>
          </p:cNvPr>
          <p:cNvSpPr>
            <a:spLocks noGrp="1"/>
          </p:cNvSpPr>
          <p:nvPr>
            <p:ph idx="1"/>
          </p:nvPr>
        </p:nvSpPr>
        <p:spPr/>
        <p:txBody>
          <a:bodyPr/>
          <a:lstStyle/>
          <a:p>
            <a:r>
              <a:rPr lang="nl-NL" dirty="0" err="1"/>
              <a:t>Individual</a:t>
            </a:r>
            <a:r>
              <a:rPr lang="nl-NL" dirty="0"/>
              <a:t> </a:t>
            </a:r>
            <a:r>
              <a:rPr lang="nl-NL" dirty="0" err="1"/>
              <a:t>complaints</a:t>
            </a:r>
            <a:r>
              <a:rPr lang="nl-NL" dirty="0"/>
              <a:t> at </a:t>
            </a:r>
            <a:r>
              <a:rPr lang="nl-NL" dirty="0" err="1"/>
              <a:t>all</a:t>
            </a:r>
            <a:r>
              <a:rPr lang="nl-NL" dirty="0"/>
              <a:t>?</a:t>
            </a:r>
          </a:p>
          <a:p>
            <a:endParaRPr lang="nl-NL" dirty="0"/>
          </a:p>
          <a:p>
            <a:endParaRPr lang="nl-NL" dirty="0"/>
          </a:p>
        </p:txBody>
      </p:sp>
      <p:pic>
        <p:nvPicPr>
          <p:cNvPr id="4" name="Afbeelding 3">
            <a:extLst>
              <a:ext uri="{FF2B5EF4-FFF2-40B4-BE49-F238E27FC236}">
                <a16:creationId xmlns:a16="http://schemas.microsoft.com/office/drawing/2014/main" id="{AFF6E9B2-6F09-4802-9D37-2381F6942AB1}"/>
              </a:ext>
            </a:extLst>
          </p:cNvPr>
          <p:cNvPicPr>
            <a:picLocks noChangeAspect="1"/>
          </p:cNvPicPr>
          <p:nvPr/>
        </p:nvPicPr>
        <p:blipFill>
          <a:blip r:embed="rId2"/>
          <a:stretch>
            <a:fillRect/>
          </a:stretch>
        </p:blipFill>
        <p:spPr>
          <a:xfrm>
            <a:off x="972273" y="2338086"/>
            <a:ext cx="9873205" cy="4151040"/>
          </a:xfrm>
          <a:prstGeom prst="rect">
            <a:avLst/>
          </a:prstGeom>
        </p:spPr>
      </p:pic>
    </p:spTree>
    <p:extLst>
      <p:ext uri="{BB962C8B-B14F-4D97-AF65-F5344CB8AC3E}">
        <p14:creationId xmlns:p14="http://schemas.microsoft.com/office/powerpoint/2010/main" val="1491502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C77F8E-562B-4CE3-B5CA-1856AFC368D2}"/>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4F3BAC59-E6DF-458E-BF44-338441EC98F7}"/>
              </a:ext>
            </a:extLst>
          </p:cNvPr>
          <p:cNvSpPr>
            <a:spLocks noGrp="1"/>
          </p:cNvSpPr>
          <p:nvPr>
            <p:ph idx="1"/>
          </p:nvPr>
        </p:nvSpPr>
        <p:spPr/>
        <p:txBody>
          <a:bodyPr/>
          <a:lstStyle/>
          <a:p>
            <a:r>
              <a:rPr lang="en-US" dirty="0"/>
              <a:t>In this sense, the biographies people write about themselves are always both selective (they ignore certain parts of their history and </a:t>
            </a:r>
            <a:r>
              <a:rPr lang="en-US" dirty="0" err="1"/>
              <a:t>favour</a:t>
            </a:r>
            <a:r>
              <a:rPr lang="en-US" dirty="0"/>
              <a:t> other things) and perverted (because we unconsciously make up things to make the biography of ourselves sound and block things that may corrupt our own story line). The problem is that for most of humanity, there was little ‘proof’ or objective sources about the past. </a:t>
            </a:r>
            <a:endParaRPr lang="nl-NL" dirty="0"/>
          </a:p>
        </p:txBody>
      </p:sp>
    </p:spTree>
    <p:extLst>
      <p:ext uri="{BB962C8B-B14F-4D97-AF65-F5344CB8AC3E}">
        <p14:creationId xmlns:p14="http://schemas.microsoft.com/office/powerpoint/2010/main" val="3070367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3662FF-015B-4DED-9381-C00F98AE8EC2}"/>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950DA864-A888-46D2-93BF-8D2EE2A730BF}"/>
              </a:ext>
            </a:extLst>
          </p:cNvPr>
          <p:cNvSpPr>
            <a:spLocks noGrp="1"/>
          </p:cNvSpPr>
          <p:nvPr>
            <p:ph idx="1"/>
          </p:nvPr>
        </p:nvSpPr>
        <p:spPr/>
        <p:txBody>
          <a:bodyPr>
            <a:normAutofit fontScale="92500" lnSpcReduction="20000"/>
          </a:bodyPr>
          <a:lstStyle/>
          <a:p>
            <a:r>
              <a:rPr lang="nl-NL" b="1" dirty="0" err="1"/>
              <a:t>Shame</a:t>
            </a:r>
            <a:r>
              <a:rPr lang="nl-NL" b="1" dirty="0"/>
              <a:t>, privacy </a:t>
            </a:r>
            <a:r>
              <a:rPr lang="nl-NL" b="1" dirty="0" err="1"/>
              <a:t>and</a:t>
            </a:r>
            <a:r>
              <a:rPr lang="nl-NL" b="1" dirty="0"/>
              <a:t> </a:t>
            </a:r>
            <a:r>
              <a:rPr lang="nl-NL" b="1" dirty="0" err="1"/>
              <a:t>identity</a:t>
            </a:r>
            <a:r>
              <a:rPr lang="nl-NL" b="1" dirty="0"/>
              <a:t> </a:t>
            </a:r>
          </a:p>
          <a:p>
            <a:r>
              <a:rPr lang="en-US" dirty="0"/>
              <a:t>First, it is important in the sense that privacy problems do not always stem from acts of the other. </a:t>
            </a:r>
          </a:p>
          <a:p>
            <a:r>
              <a:rPr lang="en-US" dirty="0"/>
              <a:t>Second, privacy rights are often used to block information or to block people from accessing spaces which might uncover a disparity, such as by erasing old data or blocking people access to certain moments in my life in which the id is stronger than my ego-ideal.</a:t>
            </a:r>
          </a:p>
          <a:p>
            <a:r>
              <a:rPr lang="en-US" dirty="0"/>
              <a:t>Third and finally, a somewhat more under-</a:t>
            </a:r>
            <a:r>
              <a:rPr lang="en-US" dirty="0" err="1"/>
              <a:t>conceptualised</a:t>
            </a:r>
            <a:r>
              <a:rPr lang="en-US" dirty="0"/>
              <a:t> function of privacy is not to block information or objects that assist in maintaining a form of dissociation, but to recover from situations in which a person can no longer maintain the dissociation, to provide a place for healing and building a new identity. </a:t>
            </a:r>
            <a:endParaRPr lang="nl-NL" dirty="0"/>
          </a:p>
        </p:txBody>
      </p:sp>
    </p:spTree>
    <p:extLst>
      <p:ext uri="{BB962C8B-B14F-4D97-AF65-F5344CB8AC3E}">
        <p14:creationId xmlns:p14="http://schemas.microsoft.com/office/powerpoint/2010/main" val="23881930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6E7748-54E4-442F-8E52-63569E7C3A3F}"/>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1B29A02C-CF0D-44DE-AF1A-DC17263B7DCC}"/>
              </a:ext>
            </a:extLst>
          </p:cNvPr>
          <p:cNvSpPr>
            <a:spLocks noGrp="1"/>
          </p:cNvSpPr>
          <p:nvPr>
            <p:ph idx="1"/>
          </p:nvPr>
        </p:nvSpPr>
        <p:spPr/>
        <p:txBody>
          <a:bodyPr>
            <a:normAutofit lnSpcReduction="10000"/>
          </a:bodyPr>
          <a:lstStyle/>
          <a:p>
            <a:r>
              <a:rPr lang="en-US" dirty="0"/>
              <a:t>Privacy – Personality</a:t>
            </a:r>
          </a:p>
          <a:p>
            <a:r>
              <a:rPr lang="en-US" dirty="0"/>
              <a:t>As suggested, in the previous three sections, shame is a signal that a person has been disarmed, it is the moment when a person has lost his persona, when his identity is compromised or when the story he tells about himself no longer holds</a:t>
            </a:r>
          </a:p>
          <a:p>
            <a:r>
              <a:rPr lang="en-US" dirty="0"/>
              <a:t>In such moments, the story I tell about myself no longer works. My persona, the mask I wear, is dropped, I feel naked without it. That is why shame is felt – shame will generally only disappear when I’ve been able to create a new story about myself, when I have a new persona/mask. </a:t>
            </a:r>
            <a:endParaRPr lang="nl-NL" dirty="0"/>
          </a:p>
        </p:txBody>
      </p:sp>
    </p:spTree>
    <p:extLst>
      <p:ext uri="{BB962C8B-B14F-4D97-AF65-F5344CB8AC3E}">
        <p14:creationId xmlns:p14="http://schemas.microsoft.com/office/powerpoint/2010/main" val="947139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91029C-FE59-480A-9556-BF0130B55C48}"/>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B4D53021-3D1D-4AB9-9D74-3FF048A33350}"/>
              </a:ext>
            </a:extLst>
          </p:cNvPr>
          <p:cNvSpPr>
            <a:spLocks noGrp="1"/>
          </p:cNvSpPr>
          <p:nvPr>
            <p:ph idx="1"/>
          </p:nvPr>
        </p:nvSpPr>
        <p:spPr/>
        <p:txBody>
          <a:bodyPr>
            <a:normAutofit fontScale="92500"/>
          </a:bodyPr>
          <a:lstStyle/>
          <a:p>
            <a:r>
              <a:rPr lang="en-US" dirty="0"/>
              <a:t>Our words for shame derive from two Indo-European roots, both with the same meaning. One cluster of words includes our English words </a:t>
            </a:r>
            <a:r>
              <a:rPr lang="en-US" i="1" dirty="0"/>
              <a:t>custody, hide </a:t>
            </a:r>
            <a:r>
              <a:rPr lang="en-US" dirty="0"/>
              <a:t>(both as a noun meaning “skin” and as a verb meaning “conceal”), </a:t>
            </a:r>
            <a:r>
              <a:rPr lang="en-US" i="1" dirty="0"/>
              <a:t>house, hut, shoe, </a:t>
            </a:r>
            <a:r>
              <a:rPr lang="en-US" dirty="0"/>
              <a:t>and </a:t>
            </a:r>
            <a:r>
              <a:rPr lang="en-US" i="1" dirty="0"/>
              <a:t>sky. </a:t>
            </a:r>
            <a:r>
              <a:rPr lang="en-US" dirty="0"/>
              <a:t>In terms of meaning, the common thread in these otherwise disparate words is their relation to covering. In terms of derivation, each of these words derives from an Indo-European root </a:t>
            </a:r>
            <a:r>
              <a:rPr lang="en-US" i="1" dirty="0"/>
              <a:t>(s)que-; (s)</a:t>
            </a:r>
            <a:r>
              <a:rPr lang="en-US" i="1" dirty="0" err="1"/>
              <a:t>qewa</a:t>
            </a:r>
            <a:r>
              <a:rPr lang="en-US" i="1" dirty="0"/>
              <a:t>-, </a:t>
            </a:r>
            <a:r>
              <a:rPr lang="en-US" dirty="0"/>
              <a:t>which means “to cover.” From this same root comes the Lithuanian word </a:t>
            </a:r>
            <a:r>
              <a:rPr lang="en-US" i="1" dirty="0" err="1"/>
              <a:t>kuvetis</a:t>
            </a:r>
            <a:r>
              <a:rPr lang="en-US" i="1" dirty="0"/>
              <a:t> </a:t>
            </a:r>
            <a:r>
              <a:rPr lang="en-US" dirty="0"/>
              <a:t>meaning “to be ashamed”. A second Indo-European root </a:t>
            </a:r>
            <a:r>
              <a:rPr lang="en-US" i="1" dirty="0"/>
              <a:t>(s)</a:t>
            </a:r>
            <a:r>
              <a:rPr lang="en-US" i="1" dirty="0" err="1"/>
              <a:t>kem</a:t>
            </a:r>
            <a:r>
              <a:rPr lang="en-US" i="1" dirty="0"/>
              <a:t>; (s)</a:t>
            </a:r>
            <a:r>
              <a:rPr lang="en-US" i="1" dirty="0" err="1"/>
              <a:t>kam</a:t>
            </a:r>
            <a:r>
              <a:rPr lang="en-US" i="1" dirty="0"/>
              <a:t>-, </a:t>
            </a:r>
            <a:r>
              <a:rPr lang="en-US" dirty="0"/>
              <a:t>also meaning “to cover”, give us both our English words shame as well as the English </a:t>
            </a:r>
            <a:r>
              <a:rPr lang="en-US" i="1" dirty="0"/>
              <a:t>camera, </a:t>
            </a:r>
            <a:r>
              <a:rPr lang="en-US" dirty="0"/>
              <a:t>the French </a:t>
            </a:r>
            <a:r>
              <a:rPr lang="en-US" i="1" dirty="0"/>
              <a:t>chemise, </a:t>
            </a:r>
            <a:r>
              <a:rPr lang="en-US" dirty="0"/>
              <a:t>and the German </a:t>
            </a:r>
            <a:r>
              <a:rPr lang="en-US" i="1" dirty="0" err="1"/>
              <a:t>Hemd</a:t>
            </a:r>
            <a:r>
              <a:rPr lang="en-US" i="1" dirty="0"/>
              <a:t>.’</a:t>
            </a:r>
            <a:endParaRPr lang="nl-NL" dirty="0"/>
          </a:p>
        </p:txBody>
      </p:sp>
    </p:spTree>
    <p:extLst>
      <p:ext uri="{BB962C8B-B14F-4D97-AF65-F5344CB8AC3E}">
        <p14:creationId xmlns:p14="http://schemas.microsoft.com/office/powerpoint/2010/main" val="3604234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176207-684C-4649-8358-3E3EB4ECD4E9}"/>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2C3C0280-A340-43A2-86AF-B4718A74A2F5}"/>
              </a:ext>
            </a:extLst>
          </p:cNvPr>
          <p:cNvSpPr>
            <a:spLocks noGrp="1"/>
          </p:cNvSpPr>
          <p:nvPr>
            <p:ph idx="1"/>
          </p:nvPr>
        </p:nvSpPr>
        <p:spPr/>
        <p:txBody>
          <a:bodyPr>
            <a:normAutofit fontScale="85000" lnSpcReduction="20000"/>
          </a:bodyPr>
          <a:lstStyle/>
          <a:p>
            <a:r>
              <a:rPr lang="nl-NL" dirty="0" err="1"/>
              <a:t>Pederson</a:t>
            </a:r>
            <a:r>
              <a:rPr lang="nl-NL" dirty="0"/>
              <a:t> </a:t>
            </a:r>
          </a:p>
          <a:p>
            <a:endParaRPr lang="nl-NL" dirty="0"/>
          </a:p>
          <a:p>
            <a:r>
              <a:rPr lang="en-US" dirty="0"/>
              <a:t>1. Solitude: placing yourself in a situation where other people cannot see or hear what you are doing (going to your bedroom). </a:t>
            </a:r>
          </a:p>
          <a:p>
            <a:r>
              <a:rPr lang="en-US" dirty="0"/>
              <a:t>2. Isolation: using physical distance to separate oneself from others to obtain privacy (hiking in the mountains or driving a car alone). </a:t>
            </a:r>
          </a:p>
          <a:p>
            <a:r>
              <a:rPr lang="en-US" dirty="0"/>
              <a:t>3. Reserve: keeping personal information/things to yourself. </a:t>
            </a:r>
          </a:p>
          <a:p>
            <a:r>
              <a:rPr lang="en-US" dirty="0"/>
              <a:t>4. Anonymity: seeking privacy by going unnoticed in a crowd of strangers. </a:t>
            </a:r>
          </a:p>
          <a:p>
            <a:r>
              <a:rPr lang="en-US" dirty="0"/>
              <a:t>5. Intimacy with family: being alone with members of one’s family to the exclusion of other people. </a:t>
            </a:r>
          </a:p>
          <a:p>
            <a:r>
              <a:rPr lang="en-US" dirty="0"/>
              <a:t>6. Intimacy with friends: like with intimacy with family, the goal is to reduce contact with outsiders while increasing interaction with the group</a:t>
            </a:r>
          </a:p>
          <a:p>
            <a:endParaRPr lang="nl-NL" dirty="0"/>
          </a:p>
        </p:txBody>
      </p:sp>
    </p:spTree>
    <p:extLst>
      <p:ext uri="{BB962C8B-B14F-4D97-AF65-F5344CB8AC3E}">
        <p14:creationId xmlns:p14="http://schemas.microsoft.com/office/powerpoint/2010/main" val="30695135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CCAFDF-5A03-4748-B8D7-A86465FFEDB7}"/>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1A280178-9E21-4D38-A485-B5882D840341}"/>
              </a:ext>
            </a:extLst>
          </p:cNvPr>
          <p:cNvSpPr>
            <a:spLocks noGrp="1"/>
          </p:cNvSpPr>
          <p:nvPr>
            <p:ph idx="1"/>
          </p:nvPr>
        </p:nvSpPr>
        <p:spPr/>
        <p:txBody>
          <a:bodyPr>
            <a:normAutofit fontScale="62500" lnSpcReduction="20000"/>
          </a:bodyPr>
          <a:lstStyle/>
          <a:p>
            <a:r>
              <a:rPr lang="nl-NL" dirty="0" err="1"/>
              <a:t>Pederson</a:t>
            </a:r>
            <a:r>
              <a:rPr lang="nl-NL" dirty="0"/>
              <a:t> </a:t>
            </a:r>
          </a:p>
          <a:p>
            <a:r>
              <a:rPr lang="nl-NL" dirty="0"/>
              <a:t>1. </a:t>
            </a:r>
            <a:r>
              <a:rPr lang="nl-NL" dirty="0" err="1"/>
              <a:t>Contemplation</a:t>
            </a:r>
            <a:r>
              <a:rPr lang="nl-NL" dirty="0"/>
              <a:t>: </a:t>
            </a:r>
          </a:p>
          <a:p>
            <a:r>
              <a:rPr lang="nl-NL" dirty="0"/>
              <a:t>2. </a:t>
            </a:r>
            <a:r>
              <a:rPr lang="nl-NL" dirty="0" err="1"/>
              <a:t>Autonomy</a:t>
            </a:r>
            <a:r>
              <a:rPr lang="nl-NL" dirty="0"/>
              <a:t>: </a:t>
            </a:r>
          </a:p>
          <a:p>
            <a:r>
              <a:rPr lang="en-US" dirty="0"/>
              <a:t>3. Rejuvenation: </a:t>
            </a:r>
          </a:p>
          <a:p>
            <a:pPr lvl="1"/>
            <a:r>
              <a:rPr lang="en-US" dirty="0"/>
              <a:t>a. The occurrence of a social hurt leading to social withdrawal. </a:t>
            </a:r>
          </a:p>
          <a:p>
            <a:pPr lvl="1"/>
            <a:r>
              <a:rPr lang="en-US" dirty="0"/>
              <a:t>b. Recovery from the hurt to the self. </a:t>
            </a:r>
          </a:p>
          <a:p>
            <a:pPr lvl="1"/>
            <a:r>
              <a:rPr lang="en-US" dirty="0"/>
              <a:t>c. Plans for future social interactions. </a:t>
            </a:r>
            <a:endParaRPr lang="nl-NL" dirty="0"/>
          </a:p>
          <a:p>
            <a:r>
              <a:rPr lang="nl-NL" dirty="0"/>
              <a:t>4. </a:t>
            </a:r>
            <a:r>
              <a:rPr lang="nl-NL" dirty="0" err="1"/>
              <a:t>Confiding</a:t>
            </a:r>
            <a:r>
              <a:rPr lang="nl-NL" dirty="0"/>
              <a:t>: </a:t>
            </a:r>
          </a:p>
          <a:p>
            <a:r>
              <a:rPr lang="nl-NL" dirty="0"/>
              <a:t>5. </a:t>
            </a:r>
            <a:r>
              <a:rPr lang="nl-NL" dirty="0" err="1"/>
              <a:t>Creativity</a:t>
            </a:r>
            <a:r>
              <a:rPr lang="nl-NL" dirty="0"/>
              <a:t>: </a:t>
            </a:r>
          </a:p>
          <a:p>
            <a:r>
              <a:rPr lang="nl-NL" dirty="0"/>
              <a:t>6. </a:t>
            </a:r>
            <a:r>
              <a:rPr lang="nl-NL" dirty="0" err="1"/>
              <a:t>Disapproved</a:t>
            </a:r>
            <a:r>
              <a:rPr lang="nl-NL" dirty="0"/>
              <a:t> </a:t>
            </a:r>
            <a:r>
              <a:rPr lang="nl-NL" dirty="0" err="1"/>
              <a:t>Consumptions</a:t>
            </a:r>
            <a:r>
              <a:rPr lang="nl-NL" dirty="0"/>
              <a:t>. </a:t>
            </a:r>
          </a:p>
          <a:p>
            <a:r>
              <a:rPr lang="nl-NL" dirty="0"/>
              <a:t>7. Recovery: </a:t>
            </a:r>
          </a:p>
          <a:p>
            <a:r>
              <a:rPr lang="nl-NL" dirty="0"/>
              <a:t>8. Catharsis: </a:t>
            </a:r>
          </a:p>
          <a:p>
            <a:r>
              <a:rPr lang="nl-NL" dirty="0"/>
              <a:t>9. </a:t>
            </a:r>
            <a:r>
              <a:rPr lang="nl-NL" dirty="0" err="1"/>
              <a:t>Concealment</a:t>
            </a:r>
            <a:r>
              <a:rPr lang="nl-NL" dirty="0"/>
              <a:t>: </a:t>
            </a:r>
          </a:p>
          <a:p>
            <a:endParaRPr lang="en-US" dirty="0"/>
          </a:p>
          <a:p>
            <a:endParaRPr lang="nl-NL" dirty="0"/>
          </a:p>
          <a:p>
            <a:endParaRPr lang="nl-NL" dirty="0"/>
          </a:p>
          <a:p>
            <a:endParaRPr lang="nl-NL" dirty="0"/>
          </a:p>
        </p:txBody>
      </p:sp>
    </p:spTree>
    <p:extLst>
      <p:ext uri="{BB962C8B-B14F-4D97-AF65-F5344CB8AC3E}">
        <p14:creationId xmlns:p14="http://schemas.microsoft.com/office/powerpoint/2010/main" val="18766980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F4D25A-54D2-4B39-8E91-FB3F20BF90BD}"/>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12C5FD6F-C810-4931-B8B9-3949EAD3D9D4}"/>
              </a:ext>
            </a:extLst>
          </p:cNvPr>
          <p:cNvSpPr>
            <a:spLocks noGrp="1"/>
          </p:cNvSpPr>
          <p:nvPr>
            <p:ph idx="1"/>
          </p:nvPr>
        </p:nvSpPr>
        <p:spPr/>
        <p:txBody>
          <a:bodyPr>
            <a:normAutofit fontScale="77500" lnSpcReduction="20000"/>
          </a:bodyPr>
          <a:lstStyle/>
          <a:p>
            <a:r>
              <a:rPr lang="en-US" dirty="0"/>
              <a:t>In terms of situations of </a:t>
            </a:r>
            <a:r>
              <a:rPr lang="en-US" i="1" dirty="0"/>
              <a:t>I ≠ I, </a:t>
            </a:r>
            <a:r>
              <a:rPr lang="en-US" dirty="0"/>
              <a:t>the private can have four different meanings: </a:t>
            </a:r>
          </a:p>
          <a:p>
            <a:r>
              <a:rPr lang="en-US" dirty="0"/>
              <a:t>1. Maintaining dissociation: Blocking old information or access to places or objects that may reveal the disparity, either from others of from the self. </a:t>
            </a:r>
          </a:p>
          <a:p>
            <a:r>
              <a:rPr lang="en-US" dirty="0"/>
              <a:t>2. Retreat: A person </a:t>
            </a:r>
            <a:r>
              <a:rPr lang="en-US" dirty="0" err="1"/>
              <a:t>realises</a:t>
            </a:r>
            <a:r>
              <a:rPr lang="en-US" dirty="0"/>
              <a:t> that his persona is compromised and can no longer bear the gaze of other or wants to ‘escape himself’; in the first sense, solitude commonly suffices, in the second sense, people often seek distraction by being absorbed in the crowd or by going into the wild. </a:t>
            </a:r>
          </a:p>
          <a:p>
            <a:r>
              <a:rPr lang="en-US" dirty="0"/>
              <a:t>3. Self-acceptance: The private provides a place where a person can come to terms with himself, where he can get used to the idea who he ‘really’ is. Group therapy, in this sense, can only exist on the condition of anonymity and/or reserve. Such therapy can be used to come to understand and learn to accept ourselves. </a:t>
            </a:r>
          </a:p>
          <a:p>
            <a:r>
              <a:rPr lang="en-US" dirty="0"/>
              <a:t>4. New persona: A person can build on a new persona and create a new identity. When having recovered and having come to terms with himself, the person can come out again and present his new understood identity.</a:t>
            </a:r>
          </a:p>
          <a:p>
            <a:endParaRPr lang="nl-NL" dirty="0"/>
          </a:p>
        </p:txBody>
      </p:sp>
    </p:spTree>
    <p:extLst>
      <p:ext uri="{BB962C8B-B14F-4D97-AF65-F5344CB8AC3E}">
        <p14:creationId xmlns:p14="http://schemas.microsoft.com/office/powerpoint/2010/main" val="56845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2197C9-6291-49D1-8A1B-05A3E2EFEC65}"/>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11CAA1B5-6D71-4DA3-A55C-C60A97D0CC5D}"/>
              </a:ext>
            </a:extLst>
          </p:cNvPr>
          <p:cNvSpPr>
            <a:spLocks noGrp="1"/>
          </p:cNvSpPr>
          <p:nvPr>
            <p:ph idx="1"/>
          </p:nvPr>
        </p:nvSpPr>
        <p:spPr/>
        <p:txBody>
          <a:bodyPr>
            <a:normAutofit fontScale="70000" lnSpcReduction="20000"/>
          </a:bodyPr>
          <a:lstStyle/>
          <a:p>
            <a:r>
              <a:rPr lang="en-US" dirty="0"/>
              <a:t>The private can be imposed in at least four different ways: </a:t>
            </a:r>
          </a:p>
          <a:p>
            <a:r>
              <a:rPr lang="en-US" dirty="0"/>
              <a:t>1. Voluntary: I do not see the problem of </a:t>
            </a:r>
            <a:r>
              <a:rPr lang="en-US" i="1" dirty="0"/>
              <a:t>I ≠ I </a:t>
            </a:r>
            <a:r>
              <a:rPr lang="en-US" dirty="0"/>
              <a:t>and use my privacy to maintain dissociation. </a:t>
            </a:r>
          </a:p>
          <a:p>
            <a:r>
              <a:rPr lang="en-US" dirty="0"/>
              <a:t>2. Voluntary: I see the problem of </a:t>
            </a:r>
            <a:r>
              <a:rPr lang="en-US" i="1" dirty="0"/>
              <a:t>I ≠ I </a:t>
            </a:r>
            <a:r>
              <a:rPr lang="en-US" dirty="0"/>
              <a:t>myself and hence retreat. </a:t>
            </a:r>
          </a:p>
          <a:p>
            <a:endParaRPr lang="nl-NL" dirty="0"/>
          </a:p>
          <a:p>
            <a:r>
              <a:rPr lang="en-US" dirty="0"/>
              <a:t>If I do not do so voluntarily, privacy may be imposed by others, in order to conditionalize: this is not you. </a:t>
            </a:r>
          </a:p>
          <a:p>
            <a:r>
              <a:rPr lang="en-US" dirty="0"/>
              <a:t>3. Cooling down: The private can be imposed as a place in which people are temporarily put in order to come to terms with themselves. Such may be an isolation cell for prisoners or a teenager that has to go to his room when acting inappropriately. Such place may provide a room where the ego regains control over the id. </a:t>
            </a:r>
          </a:p>
          <a:p>
            <a:r>
              <a:rPr lang="en-US" dirty="0"/>
              <a:t>4. Isolation: The private can be imposed as a form of punishment, such as that you have to go to your room as a teenager or you are imprisoned by the state. Of course, the private is not only a punishment, the hope is that isolation forces a person to confront himself. Without the gaze of the other, the I can reinvent itself more easily. Being presented with such a clean sheet, prisoners can write a new story. </a:t>
            </a:r>
          </a:p>
          <a:p>
            <a:endParaRPr lang="nl-NL" dirty="0"/>
          </a:p>
        </p:txBody>
      </p:sp>
    </p:spTree>
    <p:extLst>
      <p:ext uri="{BB962C8B-B14F-4D97-AF65-F5344CB8AC3E}">
        <p14:creationId xmlns:p14="http://schemas.microsoft.com/office/powerpoint/2010/main" val="40083203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E7271E-930C-4B85-9132-FB3B7B06DE49}"/>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8158F235-A132-4CCE-9A53-B6BD02DF1F25}"/>
              </a:ext>
            </a:extLst>
          </p:cNvPr>
          <p:cNvSpPr>
            <a:spLocks noGrp="1"/>
          </p:cNvSpPr>
          <p:nvPr>
            <p:ph idx="1"/>
          </p:nvPr>
        </p:nvSpPr>
        <p:spPr/>
        <p:txBody>
          <a:bodyPr/>
          <a:lstStyle/>
          <a:p>
            <a:r>
              <a:rPr lang="nl-NL" dirty="0"/>
              <a:t>Modern </a:t>
            </a:r>
            <a:r>
              <a:rPr lang="nl-NL" dirty="0" err="1"/>
              <a:t>day</a:t>
            </a:r>
            <a:r>
              <a:rPr lang="nl-NL" dirty="0"/>
              <a:t> </a:t>
            </a:r>
            <a:r>
              <a:rPr lang="nl-NL" dirty="0" err="1"/>
              <a:t>examples</a:t>
            </a:r>
            <a:endParaRPr lang="nl-NL" dirty="0"/>
          </a:p>
          <a:p>
            <a:r>
              <a:rPr lang="nl-NL" dirty="0" err="1"/>
              <a:t>Fitbits</a:t>
            </a:r>
            <a:r>
              <a:rPr lang="nl-NL" dirty="0"/>
              <a:t> &gt; nudging &gt; </a:t>
            </a:r>
            <a:r>
              <a:rPr lang="nl-NL" dirty="0" err="1"/>
              <a:t>extended-autonomy</a:t>
            </a:r>
            <a:endParaRPr lang="nl-NL" dirty="0"/>
          </a:p>
          <a:p>
            <a:r>
              <a:rPr lang="nl-NL" dirty="0"/>
              <a:t>Digital personae &gt; second life &gt; </a:t>
            </a:r>
            <a:r>
              <a:rPr lang="nl-NL" dirty="0" err="1"/>
              <a:t>loss</a:t>
            </a:r>
            <a:r>
              <a:rPr lang="nl-NL" dirty="0"/>
              <a:t> of control</a:t>
            </a:r>
          </a:p>
          <a:p>
            <a:r>
              <a:rPr lang="nl-NL" dirty="0"/>
              <a:t>Digital memory &gt; right </a:t>
            </a:r>
            <a:r>
              <a:rPr lang="nl-NL" dirty="0" err="1"/>
              <a:t>to</a:t>
            </a:r>
            <a:r>
              <a:rPr lang="nl-NL" dirty="0"/>
              <a:t> </a:t>
            </a:r>
            <a:r>
              <a:rPr lang="nl-NL" dirty="0" err="1"/>
              <a:t>be</a:t>
            </a:r>
            <a:r>
              <a:rPr lang="nl-NL" dirty="0"/>
              <a:t> </a:t>
            </a:r>
            <a:r>
              <a:rPr lang="nl-NL" dirty="0" err="1"/>
              <a:t>forgotten</a:t>
            </a:r>
            <a:r>
              <a:rPr lang="nl-NL" dirty="0"/>
              <a:t> – </a:t>
            </a:r>
            <a:r>
              <a:rPr lang="nl-NL" dirty="0" err="1"/>
              <a:t>reputation</a:t>
            </a:r>
            <a:r>
              <a:rPr lang="nl-NL" dirty="0"/>
              <a:t> management</a:t>
            </a:r>
          </a:p>
          <a:p>
            <a:endParaRPr lang="nl-NL" dirty="0"/>
          </a:p>
        </p:txBody>
      </p:sp>
    </p:spTree>
    <p:extLst>
      <p:ext uri="{BB962C8B-B14F-4D97-AF65-F5344CB8AC3E}">
        <p14:creationId xmlns:p14="http://schemas.microsoft.com/office/powerpoint/2010/main" val="6173194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A3F373-D846-4AB2-B5BD-F9CF02CE5B91}"/>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8BB5E231-B8F7-4DCE-AD07-F5152DCE6E0A}"/>
              </a:ext>
            </a:extLst>
          </p:cNvPr>
          <p:cNvSpPr>
            <a:spLocks noGrp="1"/>
          </p:cNvSpPr>
          <p:nvPr>
            <p:ph idx="1"/>
          </p:nvPr>
        </p:nvSpPr>
        <p:spPr/>
        <p:txBody>
          <a:bodyPr/>
          <a:lstStyle/>
          <a:p>
            <a:r>
              <a:rPr lang="nl-NL" dirty="0"/>
              <a:t>GDPR</a:t>
            </a:r>
          </a:p>
          <a:p>
            <a:r>
              <a:rPr lang="en-US" i="1" dirty="0"/>
              <a:t>Article 5 </a:t>
            </a:r>
            <a:r>
              <a:rPr lang="en-US" b="1" dirty="0"/>
              <a:t>Principles relating to processing of personal data </a:t>
            </a:r>
            <a:r>
              <a:rPr lang="en-US" dirty="0"/>
              <a:t>1.Personal data shall be:</a:t>
            </a:r>
          </a:p>
          <a:p>
            <a:r>
              <a:rPr lang="en-US" dirty="0"/>
              <a:t>(d) accurate and, where necessary, kept up to date; every reasonable step must be taken to ensure that personal data that are inaccurate, having regard to the purposes for which they are processed, are erased or rectified without delay (‘accuracy’);  </a:t>
            </a:r>
            <a:endParaRPr lang="nl-NL" dirty="0"/>
          </a:p>
        </p:txBody>
      </p:sp>
    </p:spTree>
    <p:extLst>
      <p:ext uri="{BB962C8B-B14F-4D97-AF65-F5344CB8AC3E}">
        <p14:creationId xmlns:p14="http://schemas.microsoft.com/office/powerpoint/2010/main" val="3349465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0CFF9E-DA47-4800-94AF-13B3EA5A3B0B}"/>
              </a:ext>
            </a:extLst>
          </p:cNvPr>
          <p:cNvSpPr>
            <a:spLocks noGrp="1"/>
          </p:cNvSpPr>
          <p:nvPr>
            <p:ph type="title"/>
          </p:nvPr>
        </p:nvSpPr>
        <p:spPr/>
        <p:txBody>
          <a:bodyPr/>
          <a:lstStyle/>
          <a:p>
            <a:r>
              <a:rPr lang="nl-NL" dirty="0"/>
              <a:t>(1) Background</a:t>
            </a:r>
          </a:p>
        </p:txBody>
      </p:sp>
      <p:sp>
        <p:nvSpPr>
          <p:cNvPr id="3" name="Tijdelijke aanduiding voor inhoud 2">
            <a:extLst>
              <a:ext uri="{FF2B5EF4-FFF2-40B4-BE49-F238E27FC236}">
                <a16:creationId xmlns:a16="http://schemas.microsoft.com/office/drawing/2014/main" id="{9A35838D-978D-4842-9DE9-F4624B9B8D17}"/>
              </a:ext>
            </a:extLst>
          </p:cNvPr>
          <p:cNvSpPr>
            <a:spLocks noGrp="1"/>
          </p:cNvSpPr>
          <p:nvPr>
            <p:ph idx="1"/>
          </p:nvPr>
        </p:nvSpPr>
        <p:spPr>
          <a:xfrm>
            <a:off x="838200" y="2114026"/>
            <a:ext cx="10515600" cy="4286773"/>
          </a:xfrm>
        </p:spPr>
        <p:txBody>
          <a:bodyPr>
            <a:normAutofit fontScale="77500" lnSpcReduction="20000"/>
          </a:bodyPr>
          <a:lstStyle/>
          <a:p>
            <a:r>
              <a:rPr lang="nl-NL" dirty="0" err="1"/>
              <a:t>Civil</a:t>
            </a:r>
            <a:r>
              <a:rPr lang="nl-NL" dirty="0"/>
              <a:t> </a:t>
            </a:r>
            <a:r>
              <a:rPr lang="nl-NL" dirty="0" err="1"/>
              <a:t>and</a:t>
            </a:r>
            <a:r>
              <a:rPr lang="nl-NL" dirty="0"/>
              <a:t> </a:t>
            </a:r>
            <a:r>
              <a:rPr lang="nl-NL" dirty="0" err="1"/>
              <a:t>Political</a:t>
            </a:r>
            <a:r>
              <a:rPr lang="nl-NL" dirty="0"/>
              <a:t> </a:t>
            </a:r>
            <a:r>
              <a:rPr lang="nl-NL" dirty="0" err="1"/>
              <a:t>Rights</a:t>
            </a:r>
            <a:r>
              <a:rPr lang="nl-NL" dirty="0"/>
              <a:t> </a:t>
            </a:r>
            <a:r>
              <a:rPr lang="nl-NL" dirty="0" err="1"/>
              <a:t>and</a:t>
            </a:r>
            <a:r>
              <a:rPr lang="nl-NL" dirty="0"/>
              <a:t> </a:t>
            </a:r>
            <a:r>
              <a:rPr lang="nl-NL" dirty="0" err="1"/>
              <a:t>Socio-Economic</a:t>
            </a:r>
            <a:r>
              <a:rPr lang="nl-NL" dirty="0"/>
              <a:t> </a:t>
            </a:r>
            <a:r>
              <a:rPr lang="nl-NL" dirty="0" err="1"/>
              <a:t>Rights</a:t>
            </a:r>
            <a:r>
              <a:rPr lang="nl-NL" dirty="0"/>
              <a:t>? &gt; First Protocol</a:t>
            </a:r>
          </a:p>
          <a:p>
            <a:r>
              <a:rPr lang="en-US" dirty="0"/>
              <a:t>ARTICLE 1 Protection of property </a:t>
            </a:r>
            <a:br>
              <a:rPr lang="en-US" dirty="0"/>
            </a:br>
            <a:r>
              <a:rPr lang="en-US" dirty="0"/>
              <a:t>Every natural or legal person is entitled to the peaceful enjoyment of his possessions. No one shall be deprived of his possessions except in the public interest and subject to the conditions provided for by law and by the general principles of international law. The preceding provisions shall not, however, in any way impair the right of a State to enforce such laws as it deems necessary to control the use of property in accordance with the general interest or to secure the payment of taxes or other contributions or penalties.</a:t>
            </a:r>
          </a:p>
          <a:p>
            <a:r>
              <a:rPr lang="en-US" dirty="0"/>
              <a:t>ARTICLE 2 Right to education </a:t>
            </a:r>
            <a:br>
              <a:rPr lang="en-US" dirty="0"/>
            </a:br>
            <a:r>
              <a:rPr lang="en-US" dirty="0"/>
              <a:t>No person shall be denied the right to education. In the exercise of any functions which it assumes in relation to education and to teaching, the State shall respect the right of parents to ensure such education and teaching in conformity with their own religious and philosophical convictions.</a:t>
            </a:r>
          </a:p>
          <a:p>
            <a:r>
              <a:rPr lang="en-US" dirty="0"/>
              <a:t>ARTICLE 3 Right to free elections </a:t>
            </a:r>
            <a:br>
              <a:rPr lang="en-US" dirty="0"/>
            </a:br>
            <a:r>
              <a:rPr lang="en-US" dirty="0"/>
              <a:t>The High Contracting Parties undertake to hold free elections at reasonable intervals by secret ballot, under conditions which will ensure the free expression of the opinion of the people in the choice of the legislature.</a:t>
            </a:r>
          </a:p>
          <a:p>
            <a:endParaRPr lang="nl-NL" dirty="0"/>
          </a:p>
          <a:p>
            <a:endParaRPr lang="nl-NL" dirty="0"/>
          </a:p>
        </p:txBody>
      </p:sp>
    </p:spTree>
    <p:extLst>
      <p:ext uri="{BB962C8B-B14F-4D97-AF65-F5344CB8AC3E}">
        <p14:creationId xmlns:p14="http://schemas.microsoft.com/office/powerpoint/2010/main" val="30933864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DD5832-454A-40DB-A35D-FCA5AF1CADFB}"/>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608E8A2C-BBD3-464D-ACC9-297700F969D4}"/>
              </a:ext>
            </a:extLst>
          </p:cNvPr>
          <p:cNvSpPr>
            <a:spLocks noGrp="1"/>
          </p:cNvSpPr>
          <p:nvPr>
            <p:ph idx="1"/>
          </p:nvPr>
        </p:nvSpPr>
        <p:spPr/>
        <p:txBody>
          <a:bodyPr/>
          <a:lstStyle/>
          <a:p>
            <a:r>
              <a:rPr lang="en-US" i="1" dirty="0"/>
              <a:t>Article 16 </a:t>
            </a:r>
            <a:r>
              <a:rPr lang="en-US" b="1" dirty="0"/>
              <a:t>Right to rectification </a:t>
            </a:r>
          </a:p>
          <a:p>
            <a:r>
              <a:rPr lang="en-US" dirty="0"/>
              <a:t>The data subject shall have the right to obtain from the controller without undue delay the rectification of inaccurate personal data concerning him or her. Taking into account the purposes of the processing, the data subject shall have the right to have incomplete personal data completed, including by means of providing a supplementary statement. </a:t>
            </a:r>
            <a:endParaRPr lang="nl-NL" dirty="0"/>
          </a:p>
        </p:txBody>
      </p:sp>
    </p:spTree>
    <p:extLst>
      <p:ext uri="{BB962C8B-B14F-4D97-AF65-F5344CB8AC3E}">
        <p14:creationId xmlns:p14="http://schemas.microsoft.com/office/powerpoint/2010/main" val="64834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623287-375E-46C9-B4AC-3EC8B8EFC193}"/>
              </a:ext>
            </a:extLst>
          </p:cNvPr>
          <p:cNvSpPr>
            <a:spLocks noGrp="1"/>
          </p:cNvSpPr>
          <p:nvPr>
            <p:ph type="title"/>
          </p:nvPr>
        </p:nvSpPr>
        <p:spPr/>
        <p:txBody>
          <a:bodyPr/>
          <a:lstStyle/>
          <a:p>
            <a:r>
              <a:rPr lang="nl-NL" dirty="0"/>
              <a:t>(1) Background</a:t>
            </a:r>
          </a:p>
        </p:txBody>
      </p:sp>
      <p:sp>
        <p:nvSpPr>
          <p:cNvPr id="3" name="Tijdelijke aanduiding voor inhoud 2">
            <a:extLst>
              <a:ext uri="{FF2B5EF4-FFF2-40B4-BE49-F238E27FC236}">
                <a16:creationId xmlns:a16="http://schemas.microsoft.com/office/drawing/2014/main" id="{668DFB79-E684-4A42-9C34-8AD1CDBD0E6F}"/>
              </a:ext>
            </a:extLst>
          </p:cNvPr>
          <p:cNvSpPr>
            <a:spLocks noGrp="1"/>
          </p:cNvSpPr>
          <p:nvPr>
            <p:ph idx="1"/>
          </p:nvPr>
        </p:nvSpPr>
        <p:spPr/>
        <p:txBody>
          <a:bodyPr/>
          <a:lstStyle/>
          <a:p>
            <a:r>
              <a:rPr lang="nl-NL" dirty="0"/>
              <a:t>General </a:t>
            </a:r>
            <a:r>
              <a:rPr lang="nl-NL" dirty="0" err="1"/>
              <a:t>interests</a:t>
            </a:r>
            <a:r>
              <a:rPr lang="nl-NL" dirty="0"/>
              <a:t> &gt; </a:t>
            </a:r>
            <a:r>
              <a:rPr lang="nl-NL" dirty="0" err="1"/>
              <a:t>individual</a:t>
            </a:r>
            <a:r>
              <a:rPr lang="nl-NL" dirty="0"/>
              <a:t> </a:t>
            </a:r>
            <a:r>
              <a:rPr lang="nl-NL" dirty="0" err="1"/>
              <a:t>interests</a:t>
            </a:r>
            <a:endParaRPr lang="nl-NL" dirty="0"/>
          </a:p>
          <a:p>
            <a:r>
              <a:rPr lang="nl-NL" dirty="0"/>
              <a:t>General </a:t>
            </a:r>
            <a:r>
              <a:rPr lang="nl-NL" dirty="0" err="1"/>
              <a:t>complaints</a:t>
            </a:r>
            <a:r>
              <a:rPr lang="nl-NL" dirty="0"/>
              <a:t> &gt; </a:t>
            </a:r>
            <a:r>
              <a:rPr lang="nl-NL" dirty="0" err="1"/>
              <a:t>complaints</a:t>
            </a:r>
            <a:r>
              <a:rPr lang="nl-NL" dirty="0"/>
              <a:t> </a:t>
            </a:r>
            <a:r>
              <a:rPr lang="nl-NL" dirty="0" err="1"/>
              <a:t>by</a:t>
            </a:r>
            <a:r>
              <a:rPr lang="nl-NL" dirty="0"/>
              <a:t> </a:t>
            </a:r>
            <a:r>
              <a:rPr lang="nl-NL" dirty="0" err="1"/>
              <a:t>natural</a:t>
            </a:r>
            <a:r>
              <a:rPr lang="nl-NL" dirty="0"/>
              <a:t> persons</a:t>
            </a:r>
          </a:p>
          <a:p>
            <a:r>
              <a:rPr lang="nl-NL" dirty="0"/>
              <a:t>Quasi </a:t>
            </a:r>
            <a:r>
              <a:rPr lang="nl-NL" dirty="0" err="1"/>
              <a:t>horizontal</a:t>
            </a:r>
            <a:r>
              <a:rPr lang="nl-NL" dirty="0"/>
              <a:t> </a:t>
            </a:r>
            <a:r>
              <a:rPr lang="nl-NL" dirty="0" err="1"/>
              <a:t>application</a:t>
            </a:r>
            <a:endParaRPr lang="nl-NL" dirty="0"/>
          </a:p>
          <a:p>
            <a:r>
              <a:rPr lang="nl-NL" dirty="0" err="1"/>
              <a:t>Necessity</a:t>
            </a:r>
            <a:r>
              <a:rPr lang="nl-NL" dirty="0"/>
              <a:t> test &gt; </a:t>
            </a:r>
            <a:r>
              <a:rPr lang="nl-NL" dirty="0" err="1"/>
              <a:t>balancing</a:t>
            </a:r>
            <a:r>
              <a:rPr lang="nl-NL" dirty="0"/>
              <a:t> test</a:t>
            </a:r>
          </a:p>
          <a:p>
            <a:r>
              <a:rPr lang="nl-NL" dirty="0"/>
              <a:t>Living instrument &gt; </a:t>
            </a:r>
            <a:r>
              <a:rPr lang="nl-NL" dirty="0" err="1"/>
              <a:t>enlarged</a:t>
            </a:r>
            <a:r>
              <a:rPr lang="nl-NL" dirty="0"/>
              <a:t> scope of </a:t>
            </a:r>
            <a:r>
              <a:rPr lang="nl-NL" dirty="0" err="1"/>
              <a:t>the</a:t>
            </a:r>
            <a:r>
              <a:rPr lang="nl-NL" dirty="0"/>
              <a:t> </a:t>
            </a:r>
            <a:r>
              <a:rPr lang="nl-NL" dirty="0" err="1"/>
              <a:t>Convention</a:t>
            </a:r>
            <a:endParaRPr lang="nl-NL" dirty="0"/>
          </a:p>
          <a:p>
            <a:r>
              <a:rPr lang="nl-NL" dirty="0" err="1"/>
              <a:t>Not</a:t>
            </a:r>
            <a:r>
              <a:rPr lang="nl-NL" dirty="0"/>
              <a:t> a Court of </a:t>
            </a:r>
            <a:r>
              <a:rPr lang="nl-NL" dirty="0" err="1"/>
              <a:t>fourth</a:t>
            </a:r>
            <a:r>
              <a:rPr lang="nl-NL" dirty="0"/>
              <a:t> </a:t>
            </a:r>
            <a:r>
              <a:rPr lang="nl-NL" dirty="0" err="1"/>
              <a:t>instance</a:t>
            </a:r>
            <a:r>
              <a:rPr lang="nl-NL" dirty="0"/>
              <a:t> &gt; Court of First </a:t>
            </a:r>
            <a:r>
              <a:rPr lang="nl-NL" dirty="0" err="1"/>
              <a:t>Instance</a:t>
            </a:r>
            <a:endParaRPr lang="nl-NL" dirty="0"/>
          </a:p>
        </p:txBody>
      </p:sp>
    </p:spTree>
    <p:extLst>
      <p:ext uri="{BB962C8B-B14F-4D97-AF65-F5344CB8AC3E}">
        <p14:creationId xmlns:p14="http://schemas.microsoft.com/office/powerpoint/2010/main" val="2889764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765584-BEDF-4A4F-9138-6D5F00E8ED02}"/>
              </a:ext>
            </a:extLst>
          </p:cNvPr>
          <p:cNvSpPr>
            <a:spLocks noGrp="1"/>
          </p:cNvSpPr>
          <p:nvPr>
            <p:ph type="title"/>
          </p:nvPr>
        </p:nvSpPr>
        <p:spPr/>
        <p:txBody>
          <a:bodyPr/>
          <a:lstStyle/>
          <a:p>
            <a:r>
              <a:rPr lang="nl-NL" dirty="0"/>
              <a:t>(1) Background</a:t>
            </a:r>
          </a:p>
        </p:txBody>
      </p:sp>
      <p:sp>
        <p:nvSpPr>
          <p:cNvPr id="3" name="Tijdelijke aanduiding voor inhoud 2">
            <a:extLst>
              <a:ext uri="{FF2B5EF4-FFF2-40B4-BE49-F238E27FC236}">
                <a16:creationId xmlns:a16="http://schemas.microsoft.com/office/drawing/2014/main" id="{5BD638C2-D8F6-439F-948B-305ECB1A316C}"/>
              </a:ext>
            </a:extLst>
          </p:cNvPr>
          <p:cNvSpPr>
            <a:spLocks noGrp="1"/>
          </p:cNvSpPr>
          <p:nvPr>
            <p:ph idx="1"/>
          </p:nvPr>
        </p:nvSpPr>
        <p:spPr/>
        <p:txBody>
          <a:bodyPr/>
          <a:lstStyle/>
          <a:p>
            <a:r>
              <a:rPr lang="nl-NL" dirty="0"/>
              <a:t>Same </a:t>
            </a:r>
            <a:r>
              <a:rPr lang="nl-NL" dirty="0" err="1"/>
              <a:t>goes</a:t>
            </a:r>
            <a:r>
              <a:rPr lang="nl-NL" dirty="0"/>
              <a:t> </a:t>
            </a:r>
            <a:r>
              <a:rPr lang="nl-NL" dirty="0" err="1"/>
              <a:t>essentially</a:t>
            </a:r>
            <a:r>
              <a:rPr lang="nl-NL" dirty="0"/>
              <a:t> </a:t>
            </a:r>
            <a:r>
              <a:rPr lang="nl-NL" dirty="0" err="1"/>
              <a:t>for</a:t>
            </a:r>
            <a:r>
              <a:rPr lang="nl-NL" dirty="0"/>
              <a:t> </a:t>
            </a:r>
            <a:r>
              <a:rPr lang="nl-NL" dirty="0" err="1"/>
              <a:t>the</a:t>
            </a:r>
            <a:r>
              <a:rPr lang="nl-NL" dirty="0"/>
              <a:t> right </a:t>
            </a:r>
            <a:r>
              <a:rPr lang="nl-NL" dirty="0" err="1"/>
              <a:t>to</a:t>
            </a:r>
            <a:r>
              <a:rPr lang="nl-NL" dirty="0"/>
              <a:t> data </a:t>
            </a:r>
            <a:r>
              <a:rPr lang="nl-NL" dirty="0" err="1"/>
              <a:t>protection</a:t>
            </a:r>
            <a:endParaRPr lang="nl-NL" dirty="0"/>
          </a:p>
          <a:p>
            <a:r>
              <a:rPr lang="nl-NL" dirty="0" err="1"/>
              <a:t>Limmited</a:t>
            </a:r>
            <a:r>
              <a:rPr lang="nl-NL" dirty="0"/>
              <a:t> scope &gt; </a:t>
            </a:r>
            <a:r>
              <a:rPr lang="nl-NL" dirty="0" err="1"/>
              <a:t>everything</a:t>
            </a:r>
            <a:r>
              <a:rPr lang="nl-NL" dirty="0"/>
              <a:t> </a:t>
            </a:r>
            <a:r>
              <a:rPr lang="nl-NL" dirty="0" err="1"/>
              <a:t>that</a:t>
            </a:r>
            <a:r>
              <a:rPr lang="nl-NL" dirty="0"/>
              <a:t> </a:t>
            </a:r>
            <a:r>
              <a:rPr lang="nl-NL" dirty="0" err="1"/>
              <a:t>relates</a:t>
            </a:r>
            <a:r>
              <a:rPr lang="nl-NL" dirty="0"/>
              <a:t> </a:t>
            </a:r>
            <a:r>
              <a:rPr lang="nl-NL" dirty="0" err="1"/>
              <a:t>indirectly</a:t>
            </a:r>
            <a:r>
              <a:rPr lang="nl-NL" dirty="0"/>
              <a:t> </a:t>
            </a:r>
            <a:r>
              <a:rPr lang="nl-NL" dirty="0" err="1"/>
              <a:t>to</a:t>
            </a:r>
            <a:r>
              <a:rPr lang="nl-NL" dirty="0"/>
              <a:t> a person</a:t>
            </a:r>
          </a:p>
          <a:p>
            <a:r>
              <a:rPr lang="nl-NL" dirty="0" err="1"/>
              <a:t>Duties</a:t>
            </a:r>
            <a:r>
              <a:rPr lang="nl-NL" dirty="0"/>
              <a:t> of care &gt; </a:t>
            </a:r>
            <a:r>
              <a:rPr lang="nl-NL" dirty="0" err="1"/>
              <a:t>elaborate</a:t>
            </a:r>
            <a:r>
              <a:rPr lang="nl-NL" dirty="0"/>
              <a:t> </a:t>
            </a:r>
            <a:r>
              <a:rPr lang="nl-NL" dirty="0" err="1"/>
              <a:t>and</a:t>
            </a:r>
            <a:r>
              <a:rPr lang="nl-NL" dirty="0"/>
              <a:t> </a:t>
            </a:r>
            <a:r>
              <a:rPr lang="nl-NL" dirty="0" err="1"/>
              <a:t>specific</a:t>
            </a:r>
            <a:r>
              <a:rPr lang="nl-NL" dirty="0"/>
              <a:t> </a:t>
            </a:r>
            <a:r>
              <a:rPr lang="nl-NL" dirty="0" err="1"/>
              <a:t>duties</a:t>
            </a:r>
            <a:r>
              <a:rPr lang="nl-NL" dirty="0"/>
              <a:t> </a:t>
            </a:r>
            <a:r>
              <a:rPr lang="nl-NL" dirty="0" err="1"/>
              <a:t>and</a:t>
            </a:r>
            <a:r>
              <a:rPr lang="nl-NL" dirty="0"/>
              <a:t> </a:t>
            </a:r>
            <a:r>
              <a:rPr lang="nl-NL" dirty="0" err="1"/>
              <a:t>rights</a:t>
            </a:r>
            <a:endParaRPr lang="nl-NL" dirty="0"/>
          </a:p>
          <a:p>
            <a:r>
              <a:rPr lang="nl-NL" dirty="0" err="1"/>
              <a:t>Necessity</a:t>
            </a:r>
            <a:r>
              <a:rPr lang="nl-NL" dirty="0"/>
              <a:t> &gt; </a:t>
            </a:r>
            <a:r>
              <a:rPr lang="nl-NL" dirty="0" err="1"/>
              <a:t>balancing</a:t>
            </a:r>
            <a:endParaRPr lang="nl-NL" dirty="0"/>
          </a:p>
          <a:p>
            <a:r>
              <a:rPr lang="nl-NL" dirty="0" err="1"/>
              <a:t>Ethical</a:t>
            </a:r>
            <a:r>
              <a:rPr lang="nl-NL" dirty="0"/>
              <a:t> &gt; black letter/</a:t>
            </a:r>
            <a:r>
              <a:rPr lang="nl-NL" dirty="0" err="1"/>
              <a:t>fines</a:t>
            </a:r>
            <a:endParaRPr lang="nl-NL" dirty="0"/>
          </a:p>
        </p:txBody>
      </p:sp>
    </p:spTree>
    <p:extLst>
      <p:ext uri="{BB962C8B-B14F-4D97-AF65-F5344CB8AC3E}">
        <p14:creationId xmlns:p14="http://schemas.microsoft.com/office/powerpoint/2010/main" val="2164287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44213C-DB90-4187-A6DA-99E877B685DA}"/>
              </a:ext>
            </a:extLst>
          </p:cNvPr>
          <p:cNvSpPr>
            <a:spLocks noGrp="1"/>
          </p:cNvSpPr>
          <p:nvPr>
            <p:ph type="title"/>
          </p:nvPr>
        </p:nvSpPr>
        <p:spPr/>
        <p:txBody>
          <a:bodyPr/>
          <a:lstStyle/>
          <a:p>
            <a:r>
              <a:rPr lang="nl-NL" dirty="0"/>
              <a:t>(1) Background</a:t>
            </a:r>
          </a:p>
        </p:txBody>
      </p:sp>
      <p:sp>
        <p:nvSpPr>
          <p:cNvPr id="3" name="Tijdelijke aanduiding voor inhoud 2">
            <a:extLst>
              <a:ext uri="{FF2B5EF4-FFF2-40B4-BE49-F238E27FC236}">
                <a16:creationId xmlns:a16="http://schemas.microsoft.com/office/drawing/2014/main" id="{67F3B67B-CCFE-434B-BD7F-673C76C77508}"/>
              </a:ext>
            </a:extLst>
          </p:cNvPr>
          <p:cNvSpPr>
            <a:spLocks noGrp="1"/>
          </p:cNvSpPr>
          <p:nvPr>
            <p:ph idx="1"/>
          </p:nvPr>
        </p:nvSpPr>
        <p:spPr/>
        <p:txBody>
          <a:bodyPr>
            <a:normAutofit lnSpcReduction="10000"/>
          </a:bodyPr>
          <a:lstStyle/>
          <a:p>
            <a:r>
              <a:rPr lang="nl-NL" dirty="0" err="1"/>
              <a:t>Problematic</a:t>
            </a:r>
            <a:r>
              <a:rPr lang="nl-NL" dirty="0"/>
              <a:t> in </a:t>
            </a:r>
            <a:r>
              <a:rPr lang="nl-NL" dirty="0" err="1"/>
              <a:t>the</a:t>
            </a:r>
            <a:r>
              <a:rPr lang="nl-NL" dirty="0"/>
              <a:t> </a:t>
            </a:r>
            <a:r>
              <a:rPr lang="nl-NL" dirty="0" err="1"/>
              <a:t>age</a:t>
            </a:r>
            <a:r>
              <a:rPr lang="nl-NL" dirty="0"/>
              <a:t> of Big Data </a:t>
            </a:r>
            <a:r>
              <a:rPr lang="nl-NL" dirty="0" err="1"/>
              <a:t>because</a:t>
            </a:r>
            <a:r>
              <a:rPr lang="nl-NL" dirty="0"/>
              <a:t>,</a:t>
            </a:r>
          </a:p>
          <a:p>
            <a:pPr lvl="1"/>
            <a:r>
              <a:rPr lang="nl-NL" dirty="0" err="1"/>
              <a:t>Individuals</a:t>
            </a:r>
            <a:r>
              <a:rPr lang="nl-NL" dirty="0"/>
              <a:t> do </a:t>
            </a:r>
            <a:r>
              <a:rPr lang="nl-NL" dirty="0" err="1"/>
              <a:t>not</a:t>
            </a:r>
            <a:r>
              <a:rPr lang="nl-NL" dirty="0"/>
              <a:t> </a:t>
            </a:r>
            <a:r>
              <a:rPr lang="nl-NL" dirty="0" err="1"/>
              <a:t>know</a:t>
            </a:r>
            <a:endParaRPr lang="nl-NL" dirty="0"/>
          </a:p>
          <a:p>
            <a:pPr lvl="1"/>
            <a:r>
              <a:rPr lang="nl-NL" dirty="0" err="1"/>
              <a:t>Individuals</a:t>
            </a:r>
            <a:r>
              <a:rPr lang="nl-NL" dirty="0"/>
              <a:t> are </a:t>
            </a:r>
            <a:r>
              <a:rPr lang="nl-NL" dirty="0" err="1"/>
              <a:t>not</a:t>
            </a:r>
            <a:r>
              <a:rPr lang="nl-NL" dirty="0"/>
              <a:t> </a:t>
            </a:r>
            <a:r>
              <a:rPr lang="nl-NL" dirty="0" err="1"/>
              <a:t>recoursefull</a:t>
            </a:r>
            <a:endParaRPr lang="nl-NL" dirty="0"/>
          </a:p>
          <a:p>
            <a:pPr lvl="1"/>
            <a:r>
              <a:rPr lang="nl-NL" dirty="0" err="1"/>
              <a:t>Individual</a:t>
            </a:r>
            <a:r>
              <a:rPr lang="nl-NL" dirty="0"/>
              <a:t> </a:t>
            </a:r>
            <a:r>
              <a:rPr lang="nl-NL" dirty="0" err="1"/>
              <a:t>interests</a:t>
            </a:r>
            <a:r>
              <a:rPr lang="nl-NL" dirty="0"/>
              <a:t> are </a:t>
            </a:r>
            <a:r>
              <a:rPr lang="nl-NL" dirty="0" err="1"/>
              <a:t>very</a:t>
            </a:r>
            <a:r>
              <a:rPr lang="nl-NL" dirty="0"/>
              <a:t> hard </a:t>
            </a:r>
            <a:r>
              <a:rPr lang="nl-NL" dirty="0" err="1"/>
              <a:t>to</a:t>
            </a:r>
            <a:r>
              <a:rPr lang="nl-NL" dirty="0"/>
              <a:t> </a:t>
            </a:r>
            <a:r>
              <a:rPr lang="nl-NL" dirty="0" err="1"/>
              <a:t>determine</a:t>
            </a:r>
            <a:endParaRPr lang="nl-NL" dirty="0"/>
          </a:p>
          <a:p>
            <a:pPr lvl="1"/>
            <a:r>
              <a:rPr lang="nl-NL" dirty="0" err="1"/>
              <a:t>Main</a:t>
            </a:r>
            <a:r>
              <a:rPr lang="nl-NL" dirty="0"/>
              <a:t> point is a </a:t>
            </a:r>
            <a:r>
              <a:rPr lang="nl-NL" dirty="0" err="1"/>
              <a:t>general</a:t>
            </a:r>
            <a:r>
              <a:rPr lang="nl-NL" dirty="0"/>
              <a:t> </a:t>
            </a:r>
            <a:r>
              <a:rPr lang="nl-NL" dirty="0" err="1"/>
              <a:t>interests</a:t>
            </a:r>
            <a:endParaRPr lang="nl-NL" dirty="0"/>
          </a:p>
          <a:p>
            <a:pPr lvl="1"/>
            <a:r>
              <a:rPr lang="nl-NL" dirty="0" err="1"/>
              <a:t>Interests</a:t>
            </a:r>
            <a:r>
              <a:rPr lang="nl-NL" dirty="0"/>
              <a:t> are hard </a:t>
            </a:r>
            <a:r>
              <a:rPr lang="nl-NL" dirty="0" err="1"/>
              <a:t>to</a:t>
            </a:r>
            <a:r>
              <a:rPr lang="nl-NL" dirty="0"/>
              <a:t> </a:t>
            </a:r>
            <a:r>
              <a:rPr lang="nl-NL" dirty="0" err="1"/>
              <a:t>balance</a:t>
            </a:r>
            <a:r>
              <a:rPr lang="nl-NL" dirty="0"/>
              <a:t> </a:t>
            </a:r>
            <a:r>
              <a:rPr lang="nl-NL" dirty="0" err="1"/>
              <a:t>due</a:t>
            </a:r>
            <a:r>
              <a:rPr lang="nl-NL" dirty="0"/>
              <a:t> </a:t>
            </a:r>
            <a:r>
              <a:rPr lang="nl-NL" dirty="0" err="1"/>
              <a:t>to</a:t>
            </a:r>
            <a:r>
              <a:rPr lang="nl-NL" dirty="0"/>
              <a:t> </a:t>
            </a:r>
            <a:r>
              <a:rPr lang="nl-NL" dirty="0" err="1"/>
              <a:t>their</a:t>
            </a:r>
            <a:r>
              <a:rPr lang="nl-NL" dirty="0"/>
              <a:t> vague </a:t>
            </a:r>
            <a:r>
              <a:rPr lang="nl-NL" dirty="0" err="1"/>
              <a:t>and</a:t>
            </a:r>
            <a:r>
              <a:rPr lang="nl-NL" dirty="0"/>
              <a:t> </a:t>
            </a:r>
            <a:r>
              <a:rPr lang="nl-NL" dirty="0" err="1"/>
              <a:t>speculative</a:t>
            </a:r>
            <a:r>
              <a:rPr lang="nl-NL" dirty="0"/>
              <a:t> nature</a:t>
            </a:r>
          </a:p>
          <a:p>
            <a:pPr lvl="1"/>
            <a:r>
              <a:rPr lang="nl-NL" dirty="0"/>
              <a:t>Legal </a:t>
            </a:r>
            <a:r>
              <a:rPr lang="nl-NL" dirty="0" err="1"/>
              <a:t>regulation</a:t>
            </a:r>
            <a:r>
              <a:rPr lang="nl-NL" dirty="0"/>
              <a:t> is </a:t>
            </a:r>
            <a:r>
              <a:rPr lang="nl-NL" dirty="0" err="1"/>
              <a:t>difficult</a:t>
            </a:r>
            <a:r>
              <a:rPr lang="nl-NL" dirty="0"/>
              <a:t> </a:t>
            </a:r>
            <a:r>
              <a:rPr lang="nl-NL" dirty="0" err="1"/>
              <a:t>because</a:t>
            </a:r>
            <a:r>
              <a:rPr lang="nl-NL" dirty="0"/>
              <a:t> of</a:t>
            </a:r>
          </a:p>
          <a:p>
            <a:pPr lvl="2"/>
            <a:r>
              <a:rPr lang="nl-NL" dirty="0" err="1"/>
              <a:t>Changing</a:t>
            </a:r>
            <a:r>
              <a:rPr lang="nl-NL" dirty="0"/>
              <a:t> </a:t>
            </a:r>
            <a:r>
              <a:rPr lang="nl-NL" dirty="0" err="1"/>
              <a:t>technology</a:t>
            </a:r>
            <a:endParaRPr lang="nl-NL" dirty="0"/>
          </a:p>
          <a:p>
            <a:pPr lvl="2"/>
            <a:r>
              <a:rPr lang="nl-NL" dirty="0" err="1"/>
              <a:t>Transnational</a:t>
            </a:r>
            <a:r>
              <a:rPr lang="nl-NL" dirty="0"/>
              <a:t> nature</a:t>
            </a:r>
          </a:p>
          <a:p>
            <a:pPr lvl="2"/>
            <a:r>
              <a:rPr lang="nl-NL" dirty="0" err="1"/>
              <a:t>Changing</a:t>
            </a:r>
            <a:r>
              <a:rPr lang="nl-NL" dirty="0"/>
              <a:t> nature of data</a:t>
            </a:r>
          </a:p>
          <a:p>
            <a:pPr lvl="2"/>
            <a:r>
              <a:rPr lang="nl-NL" dirty="0" err="1"/>
              <a:t>Changing</a:t>
            </a:r>
            <a:r>
              <a:rPr lang="nl-NL" dirty="0"/>
              <a:t> controller</a:t>
            </a:r>
          </a:p>
          <a:p>
            <a:endParaRPr lang="nl-NL" dirty="0"/>
          </a:p>
        </p:txBody>
      </p:sp>
    </p:spTree>
    <p:extLst>
      <p:ext uri="{BB962C8B-B14F-4D97-AF65-F5344CB8AC3E}">
        <p14:creationId xmlns:p14="http://schemas.microsoft.com/office/powerpoint/2010/main" val="3484451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A3E6F9-17D4-4B7E-99C9-13B943E593E4}"/>
              </a:ext>
            </a:extLst>
          </p:cNvPr>
          <p:cNvSpPr>
            <a:spLocks noGrp="1"/>
          </p:cNvSpPr>
          <p:nvPr>
            <p:ph type="title"/>
          </p:nvPr>
        </p:nvSpPr>
        <p:spPr/>
        <p:txBody>
          <a:bodyPr/>
          <a:lstStyle/>
          <a:p>
            <a:r>
              <a:rPr lang="nl-NL" dirty="0"/>
              <a:t>(1) Background</a:t>
            </a:r>
          </a:p>
        </p:txBody>
      </p:sp>
      <p:sp>
        <p:nvSpPr>
          <p:cNvPr id="3" name="Tijdelijke aanduiding voor inhoud 2">
            <a:extLst>
              <a:ext uri="{FF2B5EF4-FFF2-40B4-BE49-F238E27FC236}">
                <a16:creationId xmlns:a16="http://schemas.microsoft.com/office/drawing/2014/main" id="{D9EDADA6-BD93-407C-9DBD-5FE5AE642321}"/>
              </a:ext>
            </a:extLst>
          </p:cNvPr>
          <p:cNvSpPr>
            <a:spLocks noGrp="1"/>
          </p:cNvSpPr>
          <p:nvPr>
            <p:ph idx="1"/>
          </p:nvPr>
        </p:nvSpPr>
        <p:spPr/>
        <p:txBody>
          <a:bodyPr/>
          <a:lstStyle/>
          <a:p>
            <a:r>
              <a:rPr lang="nl-NL" dirty="0"/>
              <a:t>Non-</a:t>
            </a:r>
            <a:r>
              <a:rPr lang="nl-NL" dirty="0" err="1"/>
              <a:t>individual</a:t>
            </a:r>
            <a:r>
              <a:rPr lang="nl-NL" dirty="0"/>
              <a:t> right </a:t>
            </a:r>
            <a:r>
              <a:rPr lang="nl-NL" dirty="0" err="1"/>
              <a:t>to</a:t>
            </a:r>
            <a:r>
              <a:rPr lang="nl-NL" dirty="0"/>
              <a:t> privacy?</a:t>
            </a:r>
          </a:p>
          <a:p>
            <a:pPr lvl="1"/>
            <a:r>
              <a:rPr lang="nl-NL" dirty="0" err="1"/>
              <a:t>Legalism</a:t>
            </a:r>
            <a:endParaRPr lang="nl-NL" dirty="0"/>
          </a:p>
          <a:p>
            <a:pPr lvl="1"/>
            <a:r>
              <a:rPr lang="nl-NL" dirty="0" err="1"/>
              <a:t>Virtue</a:t>
            </a:r>
            <a:r>
              <a:rPr lang="nl-NL" dirty="0"/>
              <a:t> </a:t>
            </a:r>
            <a:r>
              <a:rPr lang="nl-NL" dirty="0" err="1"/>
              <a:t>ethics</a:t>
            </a:r>
            <a:endParaRPr lang="nl-NL" dirty="0"/>
          </a:p>
          <a:p>
            <a:pPr lvl="1"/>
            <a:r>
              <a:rPr lang="nl-NL" dirty="0" err="1"/>
              <a:t>Duties</a:t>
            </a:r>
            <a:r>
              <a:rPr lang="nl-NL" dirty="0"/>
              <a:t> of care </a:t>
            </a:r>
            <a:r>
              <a:rPr lang="nl-NL" dirty="0" err="1"/>
              <a:t>for</a:t>
            </a:r>
            <a:r>
              <a:rPr lang="nl-NL" dirty="0"/>
              <a:t> data controllers/</a:t>
            </a:r>
            <a:r>
              <a:rPr lang="nl-NL" dirty="0" err="1"/>
              <a:t>institutions</a:t>
            </a:r>
            <a:r>
              <a:rPr lang="nl-NL" dirty="0"/>
              <a:t> </a:t>
            </a:r>
            <a:r>
              <a:rPr lang="nl-NL" dirty="0" err="1"/>
              <a:t>with</a:t>
            </a:r>
            <a:r>
              <a:rPr lang="nl-NL" dirty="0"/>
              <a:t> power</a:t>
            </a:r>
          </a:p>
        </p:txBody>
      </p:sp>
    </p:spTree>
    <p:extLst>
      <p:ext uri="{BB962C8B-B14F-4D97-AF65-F5344CB8AC3E}">
        <p14:creationId xmlns:p14="http://schemas.microsoft.com/office/powerpoint/2010/main" val="1037097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E2D46F-4561-4DEF-9269-D2AC12D3CEB1}"/>
              </a:ext>
            </a:extLst>
          </p:cNvPr>
          <p:cNvSpPr>
            <a:spLocks noGrp="1"/>
          </p:cNvSpPr>
          <p:nvPr>
            <p:ph type="title"/>
          </p:nvPr>
        </p:nvSpPr>
        <p:spPr/>
        <p:txBody>
          <a:bodyPr/>
          <a:lstStyle/>
          <a:p>
            <a:r>
              <a:rPr lang="nl-NL" dirty="0"/>
              <a:t>(2) </a:t>
            </a:r>
            <a:r>
              <a:rPr lang="nl-NL" dirty="0" err="1"/>
              <a:t>Structure</a:t>
            </a:r>
            <a:r>
              <a:rPr lang="nl-NL" dirty="0"/>
              <a:t> </a:t>
            </a:r>
            <a:r>
              <a:rPr lang="nl-NL" dirty="0" err="1"/>
              <a:t>and</a:t>
            </a:r>
            <a:r>
              <a:rPr lang="nl-NL" dirty="0"/>
              <a:t> content of </a:t>
            </a:r>
            <a:r>
              <a:rPr lang="nl-NL" dirty="0" err="1"/>
              <a:t>this</a:t>
            </a:r>
            <a:r>
              <a:rPr lang="nl-NL" dirty="0"/>
              <a:t> paper</a:t>
            </a:r>
          </a:p>
        </p:txBody>
      </p:sp>
      <p:sp>
        <p:nvSpPr>
          <p:cNvPr id="3" name="Tijdelijke aanduiding voor inhoud 2">
            <a:extLst>
              <a:ext uri="{FF2B5EF4-FFF2-40B4-BE49-F238E27FC236}">
                <a16:creationId xmlns:a16="http://schemas.microsoft.com/office/drawing/2014/main" id="{B911D3B9-4F74-4C54-BE5F-4550F9B9D632}"/>
              </a:ext>
            </a:extLst>
          </p:cNvPr>
          <p:cNvSpPr>
            <a:spLocks noGrp="1"/>
          </p:cNvSpPr>
          <p:nvPr>
            <p:ph idx="1"/>
          </p:nvPr>
        </p:nvSpPr>
        <p:spPr/>
        <p:txBody>
          <a:bodyPr/>
          <a:lstStyle/>
          <a:p>
            <a:r>
              <a:rPr lang="en-US" dirty="0"/>
              <a:t> Warren and Brandies, for example, called attention to instantaneous photographs published in newspapers and the ‘feeling that the law must afford some remedy for the unauthorized circulation of portraits of private persons’.</a:t>
            </a:r>
          </a:p>
          <a:p>
            <a:endParaRPr lang="nl-NL" dirty="0"/>
          </a:p>
          <a:p>
            <a:r>
              <a:rPr lang="en-US" dirty="0"/>
              <a:t> Westin’s famous definition of the right to privacy as the ‘claim of individuals, groups, or institutions to determine for themselves when, how, and to what extent information about them is communicated to others.</a:t>
            </a:r>
            <a:endParaRPr lang="nl-NL" dirty="0"/>
          </a:p>
        </p:txBody>
      </p:sp>
    </p:spTree>
    <p:extLst>
      <p:ext uri="{BB962C8B-B14F-4D97-AF65-F5344CB8AC3E}">
        <p14:creationId xmlns:p14="http://schemas.microsoft.com/office/powerpoint/2010/main" val="111049824"/>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TM04033917[[fn=Berlijn]]</Template>
  <TotalTime>69</TotalTime>
  <Words>4582</Words>
  <Application>Microsoft Office PowerPoint</Application>
  <PresentationFormat>Breedbeeld</PresentationFormat>
  <Paragraphs>192</Paragraphs>
  <Slides>40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40</vt:i4>
      </vt:variant>
    </vt:vector>
  </HeadingPairs>
  <TitlesOfParts>
    <vt:vector size="43" baseType="lpstr">
      <vt:lpstr>Arial</vt:lpstr>
      <vt:lpstr>Trebuchet MS</vt:lpstr>
      <vt:lpstr>Berlijn</vt:lpstr>
      <vt:lpstr>The Right to be let alone … by yourself</vt:lpstr>
      <vt:lpstr>Overview</vt:lpstr>
      <vt:lpstr>(1) Background</vt:lpstr>
      <vt:lpstr>(1) Background</vt:lpstr>
      <vt:lpstr>(1) Background</vt:lpstr>
      <vt:lpstr>(1) Background</vt:lpstr>
      <vt:lpstr>(1) Background</vt:lpstr>
      <vt:lpstr>(1) Background</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lpstr>(2) Structure and content of this paper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Right to be let alone … by yourself</dc:title>
  <dc:creator>Bart Van der Sloot</dc:creator>
  <cp:lastModifiedBy>Bart Van der Sloot</cp:lastModifiedBy>
  <cp:revision>39</cp:revision>
  <dcterms:created xsi:type="dcterms:W3CDTF">2018-05-23T08:20:19Z</dcterms:created>
  <dcterms:modified xsi:type="dcterms:W3CDTF">2018-05-23T10:00:52Z</dcterms:modified>
</cp:coreProperties>
</file>