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1" r:id="rId1"/>
  </p:sldMasterIdLst>
  <p:sldIdLst>
    <p:sldId id="256" r:id="rId2"/>
    <p:sldId id="257" r:id="rId3"/>
    <p:sldId id="258" r:id="rId4"/>
    <p:sldId id="259" r:id="rId5"/>
    <p:sldId id="260" r:id="rId6"/>
    <p:sldId id="261" r:id="rId7"/>
    <p:sldId id="262" r:id="rId8"/>
    <p:sldId id="265" r:id="rId9"/>
    <p:sldId id="264" r:id="rId10"/>
    <p:sldId id="26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3" d="100"/>
          <a:sy n="103" d="100"/>
        </p:scale>
        <p:origin x="12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nl-NL"/>
              <a:t>Klik om stijl te bewerken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tx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ED291B17-9318-49DB-B28B-6E5994AE9581}" type="datetime1">
              <a:rPr lang="en-US" smtClean="0"/>
              <a:t>9/20/2019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554377094"/>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ED291B17-9318-49DB-B28B-6E5994AE9581}" type="datetime1">
              <a:rPr lang="en-US" smtClean="0"/>
              <a:t>9/20/2019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3731645451"/>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nl-NL"/>
              <a:t>Klik om stijl te bewerken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ED291B17-9318-49DB-B28B-6E5994AE9581}" type="datetime1">
              <a:rPr lang="en-US" smtClean="0"/>
              <a:t>9/20/2019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417919638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nl-NL"/>
              <a:t>Klik om stijl te bewerken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ED291B17-9318-49DB-B28B-6E5994AE9581}" type="datetime1">
              <a:rPr lang="en-US" smtClean="0"/>
              <a:t>9/20/2019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146452949"/>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nl-NL"/>
              <a:t>Klik om stijl te bewerken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ED291B17-9318-49DB-B28B-6E5994AE9581}" type="datetime1">
              <a:rPr lang="en-US" smtClean="0"/>
              <a:t>9/20/2019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3081451463"/>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nl-NL"/>
              <a:t>Klik om stijl te bewerken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3" name="Date Placeholder 2"/>
          <p:cNvSpPr>
            <a:spLocks noGrp="1"/>
          </p:cNvSpPr>
          <p:nvPr>
            <p:ph type="dt" sz="half" idx="10"/>
          </p:nvPr>
        </p:nvSpPr>
        <p:spPr/>
        <p:txBody>
          <a:bodyPr/>
          <a:lstStyle/>
          <a:p>
            <a:fld id="{ED291B17-9318-49DB-B28B-6E5994AE9581}" type="datetime1">
              <a:rPr lang="en-US" smtClean="0"/>
              <a:t>9/20/2019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429693310"/>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nl-NL"/>
              <a:t>Klik om stijl te bewerken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3" name="Date Placeholder 2"/>
          <p:cNvSpPr>
            <a:spLocks noGrp="1"/>
          </p:cNvSpPr>
          <p:nvPr>
            <p:ph type="dt" sz="half" idx="10"/>
          </p:nvPr>
        </p:nvSpPr>
        <p:spPr/>
        <p:txBody>
          <a:bodyPr/>
          <a:lstStyle/>
          <a:p>
            <a:fld id="{ED291B17-9318-49DB-B28B-6E5994AE9581}" type="datetime1">
              <a:rPr lang="en-US" smtClean="0"/>
              <a:t>9/20/2019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507041366"/>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nl-NL"/>
              <a:t>Klik om stijl te bewerken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D291B17-9318-49DB-B28B-6E5994AE9581}" type="datetime1">
              <a:rPr lang="en-US" smtClean="0"/>
              <a:t>9/20/2019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3582696758"/>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nl-NL"/>
              <a:t>Klik om stijl te bewerken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D291B17-9318-49DB-B28B-6E5994AE9581}" type="datetime1">
              <a:rPr lang="en-US" smtClean="0"/>
              <a:t>9/20/2019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895304700"/>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nl-NL"/>
              <a:t>Klik om stijl te bewerken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D291B17-9318-49DB-B28B-6E5994AE9581}" type="datetime1">
              <a:rPr lang="en-US" smtClean="0"/>
              <a:t>9/20/2019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773829047"/>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nl-NL"/>
              <a:t>Klik om stijl te bewerken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tx1">
                    <a:lumMod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ED291B17-9318-49DB-B28B-6E5994AE9581}" type="datetime1">
              <a:rPr lang="en-US" smtClean="0"/>
              <a:t>9/20/2019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70944913"/>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nl-NL"/>
              <a:t>Klik om stijl te bewerken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ED291B17-9318-49DB-B28B-6E5994AE9581}" type="datetime1">
              <a:rPr lang="en-US" smtClean="0"/>
              <a:t>9/20/2019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526432952"/>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nl-NL"/>
              <a:t>Klik om stijl te bewerken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2" name="Content Placeholder 3"/>
          <p:cNvSpPr>
            <a:spLocks noGrp="1"/>
          </p:cNvSpPr>
          <p:nvPr>
            <p:ph sz="quarter" idx="13"/>
          </p:nvPr>
        </p:nvSpPr>
        <p:spPr>
          <a:xfrm>
            <a:off x="913774" y="3051012"/>
            <a:ext cx="5106027" cy="274018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3" name="Content Placeholder 5"/>
          <p:cNvSpPr>
            <a:spLocks noGrp="1"/>
          </p:cNvSpPr>
          <p:nvPr>
            <p:ph sz="quarter" idx="14"/>
          </p:nvPr>
        </p:nvSpPr>
        <p:spPr>
          <a:xfrm>
            <a:off x="6172200" y="3051012"/>
            <a:ext cx="5105401" cy="274018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ED291B17-9318-49DB-B28B-6E5994AE9581}" type="datetime1">
              <a:rPr lang="en-US" smtClean="0"/>
              <a:t>9/20/2019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295793974"/>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ED291B17-9318-49DB-B28B-6E5994AE9581}" type="datetime1">
              <a:rPr lang="en-US" smtClean="0"/>
              <a:t>9/20/2019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970395981"/>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ED291B17-9318-49DB-B28B-6E5994AE9581}" type="datetime1">
              <a:rPr lang="en-US" smtClean="0"/>
              <a:t>9/20/2019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55363960"/>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nl-NL"/>
              <a:t>Klik om stijl te bewerken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ED291B17-9318-49DB-B28B-6E5994AE9581}" type="datetime1">
              <a:rPr lang="en-US" smtClean="0"/>
              <a:t>9/20/2019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148529521"/>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ED291B17-9318-49DB-B28B-6E5994AE9581}" type="datetime1">
              <a:rPr lang="en-US" smtClean="0"/>
              <a:t>9/20/2019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979441645"/>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4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ED291B17-9318-49DB-B28B-6E5994AE9581}" type="datetime1">
              <a:rPr lang="en-US" smtClean="0"/>
              <a:t>9/20/2019</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3A98EE3D-8CD1-4C3F-BD1C-C98C9596463C}" type="slidenum">
              <a:rPr lang="en-US" smtClean="0"/>
              <a:t>‹nr.›</a:t>
            </a:fld>
            <a:endParaRPr lang="en-US" dirty="0"/>
          </a:p>
        </p:txBody>
      </p:sp>
    </p:spTree>
    <p:extLst>
      <p:ext uri="{BB962C8B-B14F-4D97-AF65-F5344CB8AC3E}">
        <p14:creationId xmlns:p14="http://schemas.microsoft.com/office/powerpoint/2010/main" val="3439485531"/>
      </p:ext>
    </p:extLst>
  </p:cSld>
  <p:clrMap bg1="dk1" tx1="lt1" bg2="dk2" tx2="lt2" accent1="accent1" accent2="accent2" accent3="accent3" accent4="accent4" accent5="accent5" accent6="accent6" hlink="hlink" folHlink="folHlink"/>
  <p:sldLayoutIdLst>
    <p:sldLayoutId id="2147483822" r:id="rId1"/>
    <p:sldLayoutId id="2147483823" r:id="rId2"/>
    <p:sldLayoutId id="2147483824" r:id="rId3"/>
    <p:sldLayoutId id="2147483825" r:id="rId4"/>
    <p:sldLayoutId id="2147483826" r:id="rId5"/>
    <p:sldLayoutId id="2147483827" r:id="rId6"/>
    <p:sldLayoutId id="2147483828" r:id="rId7"/>
    <p:sldLayoutId id="2147483829" r:id="rId8"/>
    <p:sldLayoutId id="2147483830" r:id="rId9"/>
    <p:sldLayoutId id="2147483831" r:id="rId10"/>
    <p:sldLayoutId id="2147483832" r:id="rId11"/>
    <p:sldLayoutId id="2147483833" r:id="rId12"/>
    <p:sldLayoutId id="2147483834" r:id="rId13"/>
    <p:sldLayoutId id="2147483835" r:id="rId14"/>
    <p:sldLayoutId id="2147483836" r:id="rId15"/>
    <p:sldLayoutId id="2147483837" r:id="rId16"/>
    <p:sldLayoutId id="2147483838" r:id="rId17"/>
  </p:sldLayoutIdLst>
  <p:hf sldNum="0" hdr="0" ftr="0" dt="0"/>
  <p:txStyles>
    <p:titleStyle>
      <a:lvl1pPr algn="ctr" defTabSz="914400" rtl="0" eaLnBrk="1" latinLnBrk="0" hangingPunct="1">
        <a:lnSpc>
          <a:spcPct val="90000"/>
        </a:lnSpc>
        <a:spcBef>
          <a:spcPct val="0"/>
        </a:spcBef>
        <a:buNone/>
        <a:defRPr sz="3600" kern="1200" cap="all" baseline="0">
          <a:solidFill>
            <a:schemeClr val="tx1"/>
          </a:solidFill>
          <a:effectLst>
            <a:outerShdw blurRad="38100" dist="38100" dir="2700000" algn="tl">
              <a:srgbClr val="000000">
                <a:alpha val="43137"/>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outerShdw blurRad="47625" dist="12700" dir="2700000" algn="tl" rotWithShape="0">
              <a:srgbClr val="000000">
                <a:alpha val="36000"/>
              </a:srgbClr>
            </a:outerShdw>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outerShdw blurRad="47625" dist="12700" dir="2700000" algn="tl" rotWithShape="0">
              <a:srgbClr val="000000">
                <a:alpha val="36000"/>
              </a:srgbClr>
            </a:outerShdw>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outerShdw blurRad="47625" dist="12700" dir="2700000" algn="tl" rotWithShape="0">
              <a:srgbClr val="000000">
                <a:alpha val="36000"/>
              </a:srgbClr>
            </a:outerShdw>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outerShdw blurRad="47625" dist="12700" dir="2700000" algn="tl" rotWithShape="0">
              <a:srgbClr val="000000">
                <a:alpha val="36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8">
            <a:extLst>
              <a:ext uri="{FF2B5EF4-FFF2-40B4-BE49-F238E27FC236}">
                <a16:creationId xmlns:a16="http://schemas.microsoft.com/office/drawing/2014/main" id="{7940357E-CD74-43C5-8020-0C07EB45B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2">
            <a:extLst>
              <a:ext uri="{FF2B5EF4-FFF2-40B4-BE49-F238E27FC236}">
                <a16:creationId xmlns:a16="http://schemas.microsoft.com/office/drawing/2014/main" id="{AE7D7660-A73A-444F-AE4D-A1131535B89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4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5852613D-D024-44E7-92D6-342317B873E7}"/>
              </a:ext>
            </a:extLst>
          </p:cNvPr>
          <p:cNvPicPr>
            <a:picLocks noChangeAspect="1"/>
          </p:cNvPicPr>
          <p:nvPr/>
        </p:nvPicPr>
        <p:blipFill rotWithShape="1">
          <a:blip r:embed="rId3"/>
          <a:srcRect l="16116" r="16115" b="-1"/>
          <a:stretch/>
        </p:blipFill>
        <p:spPr>
          <a:xfrm>
            <a:off x="8860" y="10"/>
            <a:ext cx="6962552" cy="6857990"/>
          </a:xfrm>
          <a:prstGeom prst="rect">
            <a:avLst/>
          </a:prstGeom>
        </p:spPr>
      </p:pic>
      <p:cxnSp>
        <p:nvCxnSpPr>
          <p:cNvPr id="18" name="Straight Connector 12">
            <a:extLst>
              <a:ext uri="{FF2B5EF4-FFF2-40B4-BE49-F238E27FC236}">
                <a16:creationId xmlns:a16="http://schemas.microsoft.com/office/drawing/2014/main" id="{6ACE4932-9753-49CC-8D2B-E8331A8A050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971412" y="0"/>
            <a:ext cx="0" cy="6858000"/>
          </a:xfrm>
          <a:prstGeom prst="line">
            <a:avLst/>
          </a:prstGeom>
          <a:ln w="82550" cap="sq">
            <a:solidFill>
              <a:srgbClr val="D9D9D9"/>
            </a:solidFill>
            <a:miter lim="800000"/>
          </a:ln>
          <a:scene3d>
            <a:camera prst="orthographicFront"/>
            <a:lightRig rig="threePt" dir="t">
              <a:rot lat="0" lon="0" rev="2700000"/>
            </a:lightRig>
          </a:scene3d>
          <a:sp3d contourW="6350">
            <a:bevelT h="38100"/>
            <a:contourClr>
              <a:srgbClr val="BFBFBF"/>
            </a:contourClr>
          </a:sp3d>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DCB9F953-EA64-4A0B-B607-5A71F6EF3F0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8860" y="0"/>
            <a:ext cx="12192000" cy="6858000"/>
          </a:xfrm>
          <a:prstGeom prst="rect">
            <a:avLst/>
          </a:prstGeom>
        </p:spPr>
      </p:pic>
      <p:sp>
        <p:nvSpPr>
          <p:cNvPr id="2" name="Titel 1">
            <a:extLst>
              <a:ext uri="{FF2B5EF4-FFF2-40B4-BE49-F238E27FC236}">
                <a16:creationId xmlns:a16="http://schemas.microsoft.com/office/drawing/2014/main" id="{F1D8A833-9828-4604-9B88-EC5250CB59C1}"/>
              </a:ext>
            </a:extLst>
          </p:cNvPr>
          <p:cNvSpPr>
            <a:spLocks noGrp="1"/>
          </p:cNvSpPr>
          <p:nvPr>
            <p:ph type="ctrTitle"/>
          </p:nvPr>
        </p:nvSpPr>
        <p:spPr>
          <a:xfrm>
            <a:off x="7570382" y="1358901"/>
            <a:ext cx="3707844" cy="2730498"/>
          </a:xfrm>
        </p:spPr>
        <p:txBody>
          <a:bodyPr>
            <a:normAutofit/>
          </a:bodyPr>
          <a:lstStyle/>
          <a:p>
            <a:r>
              <a:rPr lang="nl-NL" sz="4400" dirty="0"/>
              <a:t>Facial </a:t>
            </a:r>
            <a:r>
              <a:rPr lang="nl-NL" sz="4400" dirty="0" err="1"/>
              <a:t>Recognition</a:t>
            </a:r>
            <a:r>
              <a:rPr lang="nl-NL" sz="4400" dirty="0"/>
              <a:t> – Juridische kader</a:t>
            </a:r>
          </a:p>
        </p:txBody>
      </p:sp>
      <p:sp>
        <p:nvSpPr>
          <p:cNvPr id="3" name="Ondertitel 2">
            <a:extLst>
              <a:ext uri="{FF2B5EF4-FFF2-40B4-BE49-F238E27FC236}">
                <a16:creationId xmlns:a16="http://schemas.microsoft.com/office/drawing/2014/main" id="{E455324D-4F0C-4926-9F57-813367772ED2}"/>
              </a:ext>
            </a:extLst>
          </p:cNvPr>
          <p:cNvSpPr>
            <a:spLocks noGrp="1"/>
          </p:cNvSpPr>
          <p:nvPr>
            <p:ph type="subTitle" idx="1"/>
          </p:nvPr>
        </p:nvSpPr>
        <p:spPr>
          <a:xfrm>
            <a:off x="7676707" y="4165601"/>
            <a:ext cx="3487479" cy="789172"/>
          </a:xfrm>
        </p:spPr>
        <p:txBody>
          <a:bodyPr>
            <a:normAutofit/>
          </a:bodyPr>
          <a:lstStyle/>
          <a:p>
            <a:r>
              <a:rPr lang="nl-NL"/>
              <a:t>Bart van der Sloot</a:t>
            </a:r>
          </a:p>
        </p:txBody>
      </p:sp>
    </p:spTree>
    <p:extLst>
      <p:ext uri="{BB962C8B-B14F-4D97-AF65-F5344CB8AC3E}">
        <p14:creationId xmlns:p14="http://schemas.microsoft.com/office/powerpoint/2010/main" val="27931662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5A7E96-03E5-426D-A27A-254F2EF6D917}"/>
              </a:ext>
            </a:extLst>
          </p:cNvPr>
          <p:cNvSpPr>
            <a:spLocks noGrp="1"/>
          </p:cNvSpPr>
          <p:nvPr>
            <p:ph type="title"/>
          </p:nvPr>
        </p:nvSpPr>
        <p:spPr/>
        <p:txBody>
          <a:bodyPr/>
          <a:lstStyle/>
          <a:p>
            <a:r>
              <a:rPr lang="nl-NL" dirty="0"/>
              <a:t>Facial </a:t>
            </a:r>
            <a:r>
              <a:rPr lang="nl-NL" dirty="0" err="1"/>
              <a:t>Recognition</a:t>
            </a:r>
            <a:endParaRPr lang="nl-NL" dirty="0"/>
          </a:p>
        </p:txBody>
      </p:sp>
      <p:sp>
        <p:nvSpPr>
          <p:cNvPr id="3" name="Tijdelijke aanduiding voor inhoud 2">
            <a:extLst>
              <a:ext uri="{FF2B5EF4-FFF2-40B4-BE49-F238E27FC236}">
                <a16:creationId xmlns:a16="http://schemas.microsoft.com/office/drawing/2014/main" id="{69510AA7-B9F7-4A05-8318-C225EBDB39DE}"/>
              </a:ext>
            </a:extLst>
          </p:cNvPr>
          <p:cNvSpPr>
            <a:spLocks noGrp="1"/>
          </p:cNvSpPr>
          <p:nvPr>
            <p:ph sz="quarter" idx="13"/>
          </p:nvPr>
        </p:nvSpPr>
        <p:spPr/>
        <p:txBody>
          <a:bodyPr/>
          <a:lstStyle/>
          <a:p>
            <a:r>
              <a:rPr lang="nl-NL" dirty="0">
                <a:effectLst/>
              </a:rPr>
              <a:t>Voor het heimelijk en wederrechtelijk maken van afbeeldingen op niet-besloten plaatsen geldt de overtreding van art. 441b Sr: </a:t>
            </a:r>
          </a:p>
          <a:p>
            <a:r>
              <a:rPr lang="nl-NL" dirty="0">
                <a:effectLst/>
              </a:rPr>
              <a:t>Met hechtenis van ten hoogste twee maanden of geldboete van de derde categorie wordt gestraft hij die, gebruik makende van een daartoe aangebracht technisch hulpmiddel waarvan de aanwezigheid niet op duidelijke wijze kenbaar is gemaakt, van een persoon, aanwezig op een voor het publiek toegankelijke plaats, wederrechtelijk een afbeelding vervaardigt.</a:t>
            </a:r>
          </a:p>
          <a:p>
            <a:r>
              <a:rPr lang="nl-NL" baseline="30000" dirty="0">
                <a:effectLst/>
              </a:rPr>
              <a:t>Een geldboete van de vierde categorie is een boete van maximaal 8.300 € (art. 23 lid 4 Sr</a:t>
            </a:r>
            <a:endParaRPr lang="nl-NL" dirty="0"/>
          </a:p>
        </p:txBody>
      </p:sp>
    </p:spTree>
    <p:extLst>
      <p:ext uri="{BB962C8B-B14F-4D97-AF65-F5344CB8AC3E}">
        <p14:creationId xmlns:p14="http://schemas.microsoft.com/office/powerpoint/2010/main" val="2362138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A270F7-4476-4278-B445-53EFE49B507B}"/>
              </a:ext>
            </a:extLst>
          </p:cNvPr>
          <p:cNvSpPr>
            <a:spLocks noGrp="1"/>
          </p:cNvSpPr>
          <p:nvPr>
            <p:ph type="title"/>
          </p:nvPr>
        </p:nvSpPr>
        <p:spPr>
          <a:xfrm>
            <a:off x="913774" y="346580"/>
            <a:ext cx="10364451" cy="967687"/>
          </a:xfrm>
        </p:spPr>
        <p:txBody>
          <a:bodyPr/>
          <a:lstStyle/>
          <a:p>
            <a:r>
              <a:rPr lang="nl-NL" dirty="0"/>
              <a:t>AVG</a:t>
            </a:r>
          </a:p>
        </p:txBody>
      </p:sp>
      <p:sp>
        <p:nvSpPr>
          <p:cNvPr id="3" name="Tijdelijke aanduiding voor inhoud 2">
            <a:extLst>
              <a:ext uri="{FF2B5EF4-FFF2-40B4-BE49-F238E27FC236}">
                <a16:creationId xmlns:a16="http://schemas.microsoft.com/office/drawing/2014/main" id="{A2077537-0CFB-4A40-BA6F-C9FD3799C6B0}"/>
              </a:ext>
            </a:extLst>
          </p:cNvPr>
          <p:cNvSpPr>
            <a:spLocks noGrp="1"/>
          </p:cNvSpPr>
          <p:nvPr>
            <p:ph sz="quarter" idx="13"/>
          </p:nvPr>
        </p:nvSpPr>
        <p:spPr>
          <a:xfrm>
            <a:off x="913774" y="1408922"/>
            <a:ext cx="10363826" cy="4618654"/>
          </a:xfrm>
        </p:spPr>
        <p:txBody>
          <a:bodyPr>
            <a:normAutofit fontScale="92500" lnSpcReduction="10000"/>
          </a:bodyPr>
          <a:lstStyle/>
          <a:p>
            <a:r>
              <a:rPr lang="nl-NL" i="1" dirty="0"/>
              <a:t>Artikel 5 </a:t>
            </a:r>
            <a:r>
              <a:rPr lang="nl-NL" b="1" dirty="0"/>
              <a:t>Beginselen inzake verwerking van persoonsgegevens </a:t>
            </a:r>
          </a:p>
          <a:p>
            <a:r>
              <a:rPr lang="nl-NL" dirty="0"/>
              <a:t>1.Persoonsgegevens moeten: </a:t>
            </a:r>
          </a:p>
          <a:p>
            <a:r>
              <a:rPr lang="nl-NL" dirty="0"/>
              <a:t>a)worden verwerkt op een wijze die ten aanzien van de betrokkene rechtmatig, behoorlijk en transparant is („rechtmatigheid, behoorlijkheid en transparantie”); </a:t>
            </a:r>
          </a:p>
          <a:p>
            <a:r>
              <a:rPr lang="nl-NL" dirty="0"/>
              <a:t>b) voor welbepaalde, uitdrukkelijk omschreven en gerechtvaardigde doeleinden worden verzameld en mogen vervolgens niet verder op een met die doeleinden onverenigbare wijze worden verwerkt; de verdere verwerking met het oog op archivering in het algemeen belang, wetenschappelijk of historisch onderzoek of statistische doeleinden wordt overeenkomstig artikel 89, lid 1, niet als onverenigbaar met de oorspronkelijke doeleinden beschouwd („doelbinding”); </a:t>
            </a:r>
          </a:p>
          <a:p>
            <a:r>
              <a:rPr lang="nl-NL" dirty="0"/>
              <a:t>c) toereikend zijn, ter zake dienend en beperkt tot wat noodzakelijk is voor de doeleinden waarvoor zij worden verwerkt („minimale gegevensverwerking”); </a:t>
            </a:r>
          </a:p>
        </p:txBody>
      </p:sp>
    </p:spTree>
    <p:extLst>
      <p:ext uri="{BB962C8B-B14F-4D97-AF65-F5344CB8AC3E}">
        <p14:creationId xmlns:p14="http://schemas.microsoft.com/office/powerpoint/2010/main" val="4165179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A270F7-4476-4278-B445-53EFE49B507B}"/>
              </a:ext>
            </a:extLst>
          </p:cNvPr>
          <p:cNvSpPr>
            <a:spLocks noGrp="1"/>
          </p:cNvSpPr>
          <p:nvPr>
            <p:ph type="title"/>
          </p:nvPr>
        </p:nvSpPr>
        <p:spPr>
          <a:xfrm>
            <a:off x="913774" y="346580"/>
            <a:ext cx="10364451" cy="967687"/>
          </a:xfrm>
        </p:spPr>
        <p:txBody>
          <a:bodyPr/>
          <a:lstStyle/>
          <a:p>
            <a:r>
              <a:rPr lang="nl-NL" dirty="0"/>
              <a:t>AVG</a:t>
            </a:r>
          </a:p>
        </p:txBody>
      </p:sp>
      <p:sp>
        <p:nvSpPr>
          <p:cNvPr id="3" name="Tijdelijke aanduiding voor inhoud 2">
            <a:extLst>
              <a:ext uri="{FF2B5EF4-FFF2-40B4-BE49-F238E27FC236}">
                <a16:creationId xmlns:a16="http://schemas.microsoft.com/office/drawing/2014/main" id="{A2077537-0CFB-4A40-BA6F-C9FD3799C6B0}"/>
              </a:ext>
            </a:extLst>
          </p:cNvPr>
          <p:cNvSpPr>
            <a:spLocks noGrp="1"/>
          </p:cNvSpPr>
          <p:nvPr>
            <p:ph sz="quarter" idx="13"/>
          </p:nvPr>
        </p:nvSpPr>
        <p:spPr>
          <a:xfrm>
            <a:off x="913774" y="1408922"/>
            <a:ext cx="10363826" cy="4618654"/>
          </a:xfrm>
        </p:spPr>
        <p:txBody>
          <a:bodyPr>
            <a:normAutofit fontScale="92500" lnSpcReduction="10000"/>
          </a:bodyPr>
          <a:lstStyle/>
          <a:p>
            <a:r>
              <a:rPr lang="nl-NL" i="1" dirty="0"/>
              <a:t>Artikel 5 </a:t>
            </a:r>
            <a:r>
              <a:rPr lang="nl-NL" b="1" dirty="0"/>
              <a:t>Beginselen inzake verwerking van persoonsgegevens </a:t>
            </a:r>
          </a:p>
          <a:p>
            <a:r>
              <a:rPr lang="nl-NL" dirty="0"/>
              <a:t>1.Persoonsgegevens moeten: </a:t>
            </a:r>
          </a:p>
          <a:p>
            <a:r>
              <a:rPr lang="nl-NL" dirty="0"/>
              <a:t>a)worden verwerkt op een wijze die ten aanzien van de betrokkene rechtmatig, behoorlijk en transparant is („rechtmatigheid, behoorlijkheid en transparantie”); </a:t>
            </a:r>
          </a:p>
          <a:p>
            <a:r>
              <a:rPr lang="nl-NL" dirty="0"/>
              <a:t>b) voor welbepaalde, uitdrukkelijk omschreven en gerechtvaardigde doeleinden worden verzameld en mogen vervolgens niet verder op een met die doeleinden onverenigbare wijze worden verwerkt; de verdere verwerking met het oog op archivering in het algemeen belang, wetenschappelijk of historisch onderzoek of statistische doeleinden wordt overeenkomstig artikel 89, lid 1, niet als onverenigbaar met de oorspronkelijke doeleinden beschouwd („doelbinding”); </a:t>
            </a:r>
          </a:p>
          <a:p>
            <a:r>
              <a:rPr lang="nl-NL" dirty="0"/>
              <a:t>c) toereikend zijn, ter zake dienend en beperkt tot wat noodzakelijk is voor de doeleinden waarvoor zij worden verwerkt („minimale gegevensverwerking”); </a:t>
            </a:r>
          </a:p>
        </p:txBody>
      </p:sp>
    </p:spTree>
    <p:extLst>
      <p:ext uri="{BB962C8B-B14F-4D97-AF65-F5344CB8AC3E}">
        <p14:creationId xmlns:p14="http://schemas.microsoft.com/office/powerpoint/2010/main" val="2175167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A270F7-4476-4278-B445-53EFE49B507B}"/>
              </a:ext>
            </a:extLst>
          </p:cNvPr>
          <p:cNvSpPr>
            <a:spLocks noGrp="1"/>
          </p:cNvSpPr>
          <p:nvPr>
            <p:ph type="title"/>
          </p:nvPr>
        </p:nvSpPr>
        <p:spPr>
          <a:xfrm>
            <a:off x="913774" y="346580"/>
            <a:ext cx="10364451" cy="967687"/>
          </a:xfrm>
        </p:spPr>
        <p:txBody>
          <a:bodyPr/>
          <a:lstStyle/>
          <a:p>
            <a:r>
              <a:rPr lang="nl-NL" dirty="0"/>
              <a:t>AVG</a:t>
            </a:r>
          </a:p>
        </p:txBody>
      </p:sp>
      <p:sp>
        <p:nvSpPr>
          <p:cNvPr id="3" name="Tijdelijke aanduiding voor inhoud 2">
            <a:extLst>
              <a:ext uri="{FF2B5EF4-FFF2-40B4-BE49-F238E27FC236}">
                <a16:creationId xmlns:a16="http://schemas.microsoft.com/office/drawing/2014/main" id="{A2077537-0CFB-4A40-BA6F-C9FD3799C6B0}"/>
              </a:ext>
            </a:extLst>
          </p:cNvPr>
          <p:cNvSpPr>
            <a:spLocks noGrp="1"/>
          </p:cNvSpPr>
          <p:nvPr>
            <p:ph sz="quarter" idx="13"/>
          </p:nvPr>
        </p:nvSpPr>
        <p:spPr>
          <a:xfrm>
            <a:off x="913774" y="1408922"/>
            <a:ext cx="10363826" cy="4618654"/>
          </a:xfrm>
        </p:spPr>
        <p:txBody>
          <a:bodyPr>
            <a:normAutofit fontScale="77500" lnSpcReduction="20000"/>
          </a:bodyPr>
          <a:lstStyle/>
          <a:p>
            <a:r>
              <a:rPr lang="nl-NL" i="1" dirty="0"/>
              <a:t>Artikel 5 </a:t>
            </a:r>
            <a:r>
              <a:rPr lang="nl-NL" b="1" dirty="0"/>
              <a:t>Beginselen inzake verwerking van persoonsgegevens </a:t>
            </a:r>
          </a:p>
          <a:p>
            <a:r>
              <a:rPr lang="nl-NL" dirty="0"/>
              <a:t>1.Persoonsgegevens moeten: </a:t>
            </a:r>
          </a:p>
          <a:p>
            <a:r>
              <a:rPr lang="nl-NL" dirty="0"/>
              <a:t>d)juist zijn en zo nodig worden geactualiseerd; alle redelijke maatregelen moeten worden genomen om de persoonsgegevens die, gelet op de doeleinden waarvoor zij worden verwerkt, onjuist zijn, onverwijld te wissen of te rectificeren („juistheid”); </a:t>
            </a:r>
          </a:p>
          <a:p>
            <a:r>
              <a:rPr lang="nl-NL" dirty="0"/>
              <a:t>e) worden bewaard in een vorm die het mogelijk maakt de betrokkenen niet langer te identificeren dan voor de doeleinden waarvoor de persoonsgegevens worden verwerkt noodzakelijk is; persoonsgegevens mogen voor langere perioden worden opgeslagen voor zover de persoonsgegevens louter met het oog op archivering in het algemeen belang, wetenschappelijk of historisch onderzoek of statistische doeleinden worden verwerkt overeenkomstig artikel 89, lid 1, mits de bij deze verordening vereiste passende technische en organisatorische maatregelen worden getroffen om de rechten en vrijheden van de betrokkene te beschermen („opslagbeperking”); </a:t>
            </a:r>
          </a:p>
          <a:p>
            <a:r>
              <a:rPr lang="nl-NL" dirty="0"/>
              <a:t>f) door het nemen van passende technische of organisatorische maatregelen op een dusdanige manier worden verwerkt dat een passende beveiliging ervan gewaarborgd is, en dat zij onder meer beschermd zijn tegen ongeoorloofde of onrechtmatige verwerking en tegen onopzettelijk verlies, vernietiging of beschadiging („integriteit en vertrouwelijkheid”). </a:t>
            </a:r>
          </a:p>
        </p:txBody>
      </p:sp>
    </p:spTree>
    <p:extLst>
      <p:ext uri="{BB962C8B-B14F-4D97-AF65-F5344CB8AC3E}">
        <p14:creationId xmlns:p14="http://schemas.microsoft.com/office/powerpoint/2010/main" val="1966767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E6472E-AFCA-4C73-A77F-0BBE4C12865A}"/>
              </a:ext>
            </a:extLst>
          </p:cNvPr>
          <p:cNvSpPr>
            <a:spLocks noGrp="1"/>
          </p:cNvSpPr>
          <p:nvPr>
            <p:ph type="title"/>
          </p:nvPr>
        </p:nvSpPr>
        <p:spPr/>
        <p:txBody>
          <a:bodyPr/>
          <a:lstStyle/>
          <a:p>
            <a:r>
              <a:rPr lang="nl-NL" dirty="0"/>
              <a:t>AVG</a:t>
            </a:r>
          </a:p>
        </p:txBody>
      </p:sp>
      <p:sp>
        <p:nvSpPr>
          <p:cNvPr id="3" name="Tijdelijke aanduiding voor inhoud 2">
            <a:extLst>
              <a:ext uri="{FF2B5EF4-FFF2-40B4-BE49-F238E27FC236}">
                <a16:creationId xmlns:a16="http://schemas.microsoft.com/office/drawing/2014/main" id="{FC6FF4F3-B836-441A-9D08-914F653C8F07}"/>
              </a:ext>
            </a:extLst>
          </p:cNvPr>
          <p:cNvSpPr>
            <a:spLocks noGrp="1"/>
          </p:cNvSpPr>
          <p:nvPr>
            <p:ph sz="quarter" idx="13"/>
          </p:nvPr>
        </p:nvSpPr>
        <p:spPr>
          <a:xfrm>
            <a:off x="913774" y="1800808"/>
            <a:ext cx="10363826" cy="3990391"/>
          </a:xfrm>
        </p:spPr>
        <p:txBody>
          <a:bodyPr/>
          <a:lstStyle/>
          <a:p>
            <a:r>
              <a:rPr lang="nl-NL" i="1" dirty="0"/>
              <a:t>Artikel 4 </a:t>
            </a:r>
            <a:r>
              <a:rPr lang="nl-NL" b="1" dirty="0"/>
              <a:t>Definities </a:t>
            </a:r>
          </a:p>
          <a:p>
            <a:r>
              <a:rPr lang="nl-NL" dirty="0"/>
              <a:t>Voor de toepassing van deze verordening wordt verstaan onder: </a:t>
            </a:r>
          </a:p>
          <a:p>
            <a:r>
              <a:rPr lang="nl-NL" dirty="0"/>
              <a:t>14) „biometrische </a:t>
            </a:r>
            <a:r>
              <a:rPr lang="nl-NL" dirty="0" err="1"/>
              <a:t>gegevens”:persoonsgegevens</a:t>
            </a:r>
            <a:r>
              <a:rPr lang="nl-NL" dirty="0"/>
              <a:t> die het resultaat zijn van een specifieke technische verwerking met betrekking tot de fysieke, fysiologische of </a:t>
            </a:r>
            <a:r>
              <a:rPr lang="nl-NL" dirty="0" err="1"/>
              <a:t>gedragsgerelateerde</a:t>
            </a:r>
            <a:r>
              <a:rPr lang="nl-NL" dirty="0"/>
              <a:t> kenmerken van een natuurlijke persoon op grond waarvan eenduidige identificatie van die natuurlijke persoon mogelijk is of wordt bevestigd, zoals gezichtsafbeeldingen of vingerafdrukgegevens; </a:t>
            </a:r>
          </a:p>
        </p:txBody>
      </p:sp>
    </p:spTree>
    <p:extLst>
      <p:ext uri="{BB962C8B-B14F-4D97-AF65-F5344CB8AC3E}">
        <p14:creationId xmlns:p14="http://schemas.microsoft.com/office/powerpoint/2010/main" val="1985665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AD4A4C-FB38-476C-80F6-CDC67F9A02A5}"/>
              </a:ext>
            </a:extLst>
          </p:cNvPr>
          <p:cNvSpPr>
            <a:spLocks noGrp="1"/>
          </p:cNvSpPr>
          <p:nvPr>
            <p:ph type="title"/>
          </p:nvPr>
        </p:nvSpPr>
        <p:spPr>
          <a:xfrm>
            <a:off x="913774" y="92687"/>
            <a:ext cx="10364451" cy="1070324"/>
          </a:xfrm>
        </p:spPr>
        <p:txBody>
          <a:bodyPr/>
          <a:lstStyle/>
          <a:p>
            <a:r>
              <a:rPr lang="nl-NL" dirty="0"/>
              <a:t>AVG</a:t>
            </a:r>
          </a:p>
        </p:txBody>
      </p:sp>
      <p:sp>
        <p:nvSpPr>
          <p:cNvPr id="3" name="Tijdelijke aanduiding voor inhoud 2">
            <a:extLst>
              <a:ext uri="{FF2B5EF4-FFF2-40B4-BE49-F238E27FC236}">
                <a16:creationId xmlns:a16="http://schemas.microsoft.com/office/drawing/2014/main" id="{CEFC762E-4392-42FF-AAF5-73092AF9BD06}"/>
              </a:ext>
            </a:extLst>
          </p:cNvPr>
          <p:cNvSpPr>
            <a:spLocks noGrp="1"/>
          </p:cNvSpPr>
          <p:nvPr>
            <p:ph sz="quarter" idx="13"/>
          </p:nvPr>
        </p:nvSpPr>
        <p:spPr>
          <a:xfrm>
            <a:off x="913774" y="1138337"/>
            <a:ext cx="10363826" cy="5091814"/>
          </a:xfrm>
        </p:spPr>
        <p:txBody>
          <a:bodyPr>
            <a:normAutofit fontScale="85000" lnSpcReduction="20000"/>
          </a:bodyPr>
          <a:lstStyle/>
          <a:p>
            <a:r>
              <a:rPr lang="nl-NL" i="1" dirty="0"/>
              <a:t>Artikel 9 </a:t>
            </a:r>
            <a:r>
              <a:rPr lang="nl-NL" b="1" dirty="0"/>
              <a:t>Verwerking van bijzondere categorieën van persoonsgegevens </a:t>
            </a:r>
          </a:p>
          <a:p>
            <a:r>
              <a:rPr lang="nl-NL" dirty="0"/>
              <a:t>1.Verwerking van persoonsgegevens waaruit ras of etnische afkomst, politieke opvattingen, religieuze of levensbeschouwelijke overtuigingen, of het lidmaatschap van een vakbond blijken, en verwerking van genetische gegevens, biometrische gegevens met het oog op de unieke identificatie van een persoon, of gegevens over gezondheid, of gegevens met betrekking tot iemands seksueel gedrag of seksuele gerichtheid zijn verboden. </a:t>
            </a:r>
          </a:p>
          <a:p>
            <a:r>
              <a:rPr lang="nl-NL" dirty="0"/>
              <a:t>2.Lid 1 is niet van toepassing wanneer aan een van de onderstaande voorwaarden is voldaan: </a:t>
            </a:r>
          </a:p>
          <a:p>
            <a:r>
              <a:rPr lang="nl-NL" dirty="0"/>
              <a:t>a) de betrokkene heeft uitdrukkelijke toestemming gegeven voor de verwerking van die persoonsgegevens voor een of meer welbepaalde doeleinden, behalve indien in Unierecht of </a:t>
            </a:r>
            <a:r>
              <a:rPr lang="nl-NL" dirty="0" err="1"/>
              <a:t>lidstatelijk</a:t>
            </a:r>
            <a:r>
              <a:rPr lang="nl-NL" dirty="0"/>
              <a:t> recht is bepaald dat het in lid 1 genoemde verbod niet door de betrokkene kan worden opgeheven; </a:t>
            </a:r>
          </a:p>
          <a:p>
            <a:r>
              <a:rPr lang="nl-NL" dirty="0"/>
              <a:t>b) de verwerking is noodzakelijk met het oog op de uitvoering van verplichtingen en de uitoefening van specifieke rechten van de verwerkingsverantwoordelijke of de betrokkene op het gebied van het arbeidsrecht en het </a:t>
            </a:r>
            <a:r>
              <a:rPr lang="nl-NL" dirty="0" err="1"/>
              <a:t>socialezekerheids</a:t>
            </a:r>
            <a:r>
              <a:rPr lang="nl-NL" dirty="0"/>
              <a:t>- en </a:t>
            </a:r>
            <a:r>
              <a:rPr lang="nl-NL" dirty="0" err="1"/>
              <a:t>socialebeschermingsrecht</a:t>
            </a:r>
            <a:r>
              <a:rPr lang="nl-NL" dirty="0"/>
              <a:t>, voor zover zulks is toegestaan bij Unierecht of </a:t>
            </a:r>
            <a:r>
              <a:rPr lang="nl-NL" dirty="0" err="1"/>
              <a:t>lidstatelijk</a:t>
            </a:r>
            <a:r>
              <a:rPr lang="nl-NL" dirty="0"/>
              <a:t> recht of bij een collectieve overeenkomst op grond van </a:t>
            </a:r>
            <a:r>
              <a:rPr lang="nl-NL" dirty="0" err="1"/>
              <a:t>lidstatelijk</a:t>
            </a:r>
            <a:r>
              <a:rPr lang="nl-NL" dirty="0"/>
              <a:t> recht die passende waarborgen voor de grondrechten en de fundamentele belangen van de betrokkene biedt; </a:t>
            </a:r>
          </a:p>
        </p:txBody>
      </p:sp>
    </p:spTree>
    <p:extLst>
      <p:ext uri="{BB962C8B-B14F-4D97-AF65-F5344CB8AC3E}">
        <p14:creationId xmlns:p14="http://schemas.microsoft.com/office/powerpoint/2010/main" val="42932972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96BEB9-2377-46A0-8654-2F4A4F1B9EA4}"/>
              </a:ext>
            </a:extLst>
          </p:cNvPr>
          <p:cNvSpPr>
            <a:spLocks noGrp="1"/>
          </p:cNvSpPr>
          <p:nvPr>
            <p:ph type="title"/>
          </p:nvPr>
        </p:nvSpPr>
        <p:spPr>
          <a:xfrm>
            <a:off x="913774" y="347929"/>
            <a:ext cx="10364451" cy="725091"/>
          </a:xfrm>
        </p:spPr>
        <p:txBody>
          <a:bodyPr/>
          <a:lstStyle/>
          <a:p>
            <a:r>
              <a:rPr lang="nl-NL" dirty="0"/>
              <a:t>AVG</a:t>
            </a:r>
          </a:p>
        </p:txBody>
      </p:sp>
      <p:sp>
        <p:nvSpPr>
          <p:cNvPr id="3" name="Tijdelijke aanduiding voor inhoud 2">
            <a:extLst>
              <a:ext uri="{FF2B5EF4-FFF2-40B4-BE49-F238E27FC236}">
                <a16:creationId xmlns:a16="http://schemas.microsoft.com/office/drawing/2014/main" id="{552DBA42-1610-42CA-87A2-D00D8245F01E}"/>
              </a:ext>
            </a:extLst>
          </p:cNvPr>
          <p:cNvSpPr>
            <a:spLocks noGrp="1"/>
          </p:cNvSpPr>
          <p:nvPr>
            <p:ph sz="quarter" idx="13"/>
          </p:nvPr>
        </p:nvSpPr>
        <p:spPr>
          <a:xfrm>
            <a:off x="913774" y="1231641"/>
            <a:ext cx="10363826" cy="4839477"/>
          </a:xfrm>
        </p:spPr>
        <p:txBody>
          <a:bodyPr>
            <a:normAutofit fontScale="85000" lnSpcReduction="20000"/>
          </a:bodyPr>
          <a:lstStyle/>
          <a:p>
            <a:r>
              <a:rPr lang="nl-NL" dirty="0"/>
              <a:t>g) de verwerking is noodzakelijk om redenen van zwaarwegend algemeen belang, op grond van Unierecht of </a:t>
            </a:r>
            <a:r>
              <a:rPr lang="nl-NL" dirty="0" err="1"/>
              <a:t>lidstatelijk</a:t>
            </a:r>
            <a:r>
              <a:rPr lang="nl-NL" dirty="0"/>
              <a:t> recht, waarbij de evenredigheid met het nagestreefde doel wordt gewaarborgd, de wezenlijke inhoud van het recht op bescherming van persoonsgegevens wordt geëerbiedigd en passende en specifieke maatregelen worden getroffen ter bescherming van de grondrechten en de fundamentele belangen van de betrokkene; </a:t>
            </a:r>
          </a:p>
          <a:p>
            <a:r>
              <a:rPr lang="nl-NL" dirty="0"/>
              <a:t>h) de verwerking is noodzakelijk voor doeleinden van preventieve of arbeidsgeneeskunde, voor de beoordeling van de arbeidsgeschiktheid van de werknemer, medische diagnosen, het verstrekken van gezondheidszorg of sociale diensten of behandelingen dan wel het beheren van gezondheidszorgstelsels en -diensten of sociale stelsels en diensten, op grond van Unierecht of </a:t>
            </a:r>
            <a:r>
              <a:rPr lang="nl-NL" dirty="0" err="1"/>
              <a:t>lidstatelijk</a:t>
            </a:r>
            <a:r>
              <a:rPr lang="nl-NL" dirty="0"/>
              <a:t> recht, of uit hoofde van een overeenkomst met een gezondheidswerker en behoudens de in lid 3 genoemde voorwaarden en waarborgen; </a:t>
            </a:r>
          </a:p>
          <a:p>
            <a:r>
              <a:rPr lang="nl-NL" dirty="0"/>
              <a:t>i) de verwerking is noodzakelijk om redenen van algemeen belang op het gebied van de volksgezondheid, zoals bescherming tegen ernstige grensoverschrijdende gevaren voor de gezondheid of het waarborgen van hoge normen inzake kwaliteit en veiligheid van de gezondheidszorg en van geneesmiddelen of medische hulpmiddelen, op grond van Unierecht of </a:t>
            </a:r>
            <a:r>
              <a:rPr lang="nl-NL" dirty="0" err="1"/>
              <a:t>lidstatelijk</a:t>
            </a:r>
            <a:r>
              <a:rPr lang="nl-NL" dirty="0"/>
              <a:t> recht waarin passende en specifieke maatregelen zijn opgenomen ter bescherming van de rechten en vrijheden van de betrokkene, met name van het beroepsgeheim;</a:t>
            </a:r>
          </a:p>
        </p:txBody>
      </p:sp>
    </p:spTree>
    <p:extLst>
      <p:ext uri="{BB962C8B-B14F-4D97-AF65-F5344CB8AC3E}">
        <p14:creationId xmlns:p14="http://schemas.microsoft.com/office/powerpoint/2010/main" val="2404069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75E871-ECB8-4768-9186-A4751CA8686D}"/>
              </a:ext>
            </a:extLst>
          </p:cNvPr>
          <p:cNvSpPr>
            <a:spLocks noGrp="1"/>
          </p:cNvSpPr>
          <p:nvPr>
            <p:ph type="title"/>
          </p:nvPr>
        </p:nvSpPr>
        <p:spPr>
          <a:xfrm>
            <a:off x="913775" y="618518"/>
            <a:ext cx="10364451" cy="1079654"/>
          </a:xfrm>
        </p:spPr>
        <p:txBody>
          <a:bodyPr/>
          <a:lstStyle/>
          <a:p>
            <a:r>
              <a:rPr lang="nl-NL" dirty="0"/>
              <a:t>Artikel 8 EVRM</a:t>
            </a:r>
          </a:p>
        </p:txBody>
      </p:sp>
      <p:sp>
        <p:nvSpPr>
          <p:cNvPr id="3" name="Tijdelijke aanduiding voor inhoud 2">
            <a:extLst>
              <a:ext uri="{FF2B5EF4-FFF2-40B4-BE49-F238E27FC236}">
                <a16:creationId xmlns:a16="http://schemas.microsoft.com/office/drawing/2014/main" id="{3E95FEB8-5F33-4206-8ED8-47B034A60993}"/>
              </a:ext>
            </a:extLst>
          </p:cNvPr>
          <p:cNvSpPr>
            <a:spLocks noGrp="1"/>
          </p:cNvSpPr>
          <p:nvPr>
            <p:ph sz="quarter" idx="13"/>
          </p:nvPr>
        </p:nvSpPr>
        <p:spPr>
          <a:xfrm>
            <a:off x="913774" y="1791478"/>
            <a:ext cx="10363826" cy="3999721"/>
          </a:xfrm>
        </p:spPr>
        <p:txBody>
          <a:bodyPr>
            <a:normAutofit/>
          </a:bodyPr>
          <a:lstStyle/>
          <a:p>
            <a:r>
              <a:rPr lang="en-US" dirty="0"/>
              <a:t>ARTICLE 8 Right to respect for private and family life </a:t>
            </a:r>
          </a:p>
          <a:p>
            <a:r>
              <a:rPr lang="en-US" dirty="0"/>
              <a:t>1. Everyone has the right to respect for his private and family life, his home and his correspondence. </a:t>
            </a:r>
          </a:p>
          <a:p>
            <a:r>
              <a:rPr lang="en-US" dirty="0"/>
              <a:t>2. There shall be no interference by a public authority with the exercise of this right except such as is in accordance with the law and is necessary in a democratic society in the interests of national security, public safety or the economic well-being of the country, for the prevention of disorder or crime, for the protection of health or morals, or for the protection of the rights and freedoms of others.</a:t>
            </a:r>
            <a:endParaRPr lang="nl-NL" dirty="0"/>
          </a:p>
        </p:txBody>
      </p:sp>
    </p:spTree>
    <p:extLst>
      <p:ext uri="{BB962C8B-B14F-4D97-AF65-F5344CB8AC3E}">
        <p14:creationId xmlns:p14="http://schemas.microsoft.com/office/powerpoint/2010/main" val="3603971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6711AB-2609-4F82-8996-C5BC6D3B6D94}"/>
              </a:ext>
            </a:extLst>
          </p:cNvPr>
          <p:cNvSpPr>
            <a:spLocks noGrp="1"/>
          </p:cNvSpPr>
          <p:nvPr>
            <p:ph type="title"/>
          </p:nvPr>
        </p:nvSpPr>
        <p:spPr/>
        <p:txBody>
          <a:bodyPr/>
          <a:lstStyle/>
          <a:p>
            <a:r>
              <a:rPr lang="nl-NL" dirty="0"/>
              <a:t>Facial </a:t>
            </a:r>
            <a:r>
              <a:rPr lang="nl-NL" dirty="0" err="1"/>
              <a:t>Recognition</a:t>
            </a:r>
            <a:endParaRPr lang="nl-NL" dirty="0"/>
          </a:p>
        </p:txBody>
      </p:sp>
      <p:sp>
        <p:nvSpPr>
          <p:cNvPr id="3" name="Tijdelijke aanduiding voor inhoud 2">
            <a:extLst>
              <a:ext uri="{FF2B5EF4-FFF2-40B4-BE49-F238E27FC236}">
                <a16:creationId xmlns:a16="http://schemas.microsoft.com/office/drawing/2014/main" id="{E3A1B257-70E8-4EE1-9D7F-19797AF00C05}"/>
              </a:ext>
            </a:extLst>
          </p:cNvPr>
          <p:cNvSpPr>
            <a:spLocks noGrp="1"/>
          </p:cNvSpPr>
          <p:nvPr>
            <p:ph sz="quarter" idx="13"/>
          </p:nvPr>
        </p:nvSpPr>
        <p:spPr/>
        <p:txBody>
          <a:bodyPr>
            <a:normAutofit lnSpcReduction="10000"/>
          </a:bodyPr>
          <a:lstStyle/>
          <a:p>
            <a:r>
              <a:rPr lang="nl-NL" dirty="0">
                <a:effectLst/>
              </a:rPr>
              <a:t>Art. 139f Sr is een bepaling die het heimelijk en wederrechtelijk maken van afbeeldingen van een persoon in niet-publiek toegankelijke plaatsen als misdrijf strafbaar stelt: </a:t>
            </a:r>
          </a:p>
          <a:p>
            <a:r>
              <a:rPr lang="nl-NL" dirty="0">
                <a:effectLst/>
              </a:rPr>
              <a:t>Met gevangenisstraf van ten hoogste een jaar of geldboete van de vierde categorie wordt gestraft degene die, gebruik makende van een technisch hulpmiddel waarvan de aanwezigheid niet op duidelijke wijze kenbaar is gemaakt, opzettelijk en wederrechtelijk van een persoon, aanwezig in een woning of op een andere niet voor het publiek toegankelijke plaats, een afbeelding vervaardigt.</a:t>
            </a:r>
          </a:p>
          <a:p>
            <a:r>
              <a:rPr lang="nl-NL" baseline="30000" dirty="0">
                <a:effectLst/>
              </a:rPr>
              <a:t>Een geldboete van de vierde categorie is een boete van maximaal 20.750 € (art. 23 lid 4 Sr). </a:t>
            </a:r>
            <a:endParaRPr lang="nl-NL" dirty="0"/>
          </a:p>
        </p:txBody>
      </p:sp>
    </p:spTree>
    <p:extLst>
      <p:ext uri="{BB962C8B-B14F-4D97-AF65-F5344CB8AC3E}">
        <p14:creationId xmlns:p14="http://schemas.microsoft.com/office/powerpoint/2010/main" val="3442937127"/>
      </p:ext>
    </p:extLst>
  </p:cSld>
  <p:clrMapOvr>
    <a:masterClrMapping/>
  </p:clrMapOvr>
</p:sld>
</file>

<file path=ppt/theme/theme1.xml><?xml version="1.0" encoding="utf-8"?>
<a:theme xmlns:a="http://schemas.openxmlformats.org/drawingml/2006/main" name="Druppel">
  <a:themeElements>
    <a:clrScheme name="Druppel">
      <a:dk1>
        <a:sysClr val="windowText" lastClr="000000"/>
      </a:dk1>
      <a:lt1>
        <a:sysClr val="window" lastClr="FFFFFF"/>
      </a:lt1>
      <a:dk2>
        <a:srgbClr val="4B4B4B"/>
      </a:dk2>
      <a:lt2>
        <a:srgbClr val="B5B5B5"/>
      </a:lt2>
      <a:accent1>
        <a:srgbClr val="9AC43E"/>
      </a:accent1>
      <a:accent2>
        <a:srgbClr val="44BA98"/>
      </a:accent2>
      <a:accent3>
        <a:srgbClr val="43A9D9"/>
      </a:accent3>
      <a:accent4>
        <a:srgbClr val="6274D8"/>
      </a:accent4>
      <a:accent5>
        <a:srgbClr val="AB54D7"/>
      </a:accent5>
      <a:accent6>
        <a:srgbClr val="D15B37"/>
      </a:accent6>
      <a:hlink>
        <a:srgbClr val="BFE962"/>
      </a:hlink>
      <a:folHlink>
        <a:srgbClr val="C0D591"/>
      </a:folHlink>
    </a:clrScheme>
    <a:fontScheme name="Druppel">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uppel">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892FADA9-420D-4323-A7A4-C1060166525B}"/>
    </a:ext>
  </a:extLst>
</a:theme>
</file>

<file path=docProps/app.xml><?xml version="1.0" encoding="utf-8"?>
<Properties xmlns="http://schemas.openxmlformats.org/officeDocument/2006/extended-properties" xmlns:vt="http://schemas.openxmlformats.org/officeDocument/2006/docPropsVTypes">
  <TotalTime>27</TotalTime>
  <Words>1281</Words>
  <Application>Microsoft Office PowerPoint</Application>
  <PresentationFormat>Breedbeeld</PresentationFormat>
  <Paragraphs>46</Paragraphs>
  <Slides>10</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10</vt:i4>
      </vt:variant>
    </vt:vector>
  </HeadingPairs>
  <TitlesOfParts>
    <vt:vector size="13" baseType="lpstr">
      <vt:lpstr>Arial</vt:lpstr>
      <vt:lpstr>Tw Cen MT</vt:lpstr>
      <vt:lpstr>Druppel</vt:lpstr>
      <vt:lpstr>Facial Recognition – Juridische kader</vt:lpstr>
      <vt:lpstr>AVG</vt:lpstr>
      <vt:lpstr>AVG</vt:lpstr>
      <vt:lpstr>AVG</vt:lpstr>
      <vt:lpstr>AVG</vt:lpstr>
      <vt:lpstr>AVG</vt:lpstr>
      <vt:lpstr>AVG</vt:lpstr>
      <vt:lpstr>Artikel 8 EVRM</vt:lpstr>
      <vt:lpstr>Facial Recognition</vt:lpstr>
      <vt:lpstr>Facial Recognition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Facial Recognition – Juridische kader</dc:title>
  <dc:creator>HP</dc:creator>
  <cp:lastModifiedBy>HP</cp:lastModifiedBy>
  <cp:revision>4</cp:revision>
  <dcterms:created xsi:type="dcterms:W3CDTF">2019-09-20T07:56:24Z</dcterms:created>
  <dcterms:modified xsi:type="dcterms:W3CDTF">2019-09-20T08:24:00Z</dcterms:modified>
</cp:coreProperties>
</file>