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8" r:id="rId11"/>
    <p:sldId id="269" r:id="rId12"/>
    <p:sldId id="265" r:id="rId13"/>
    <p:sldId id="266" r:id="rId14"/>
    <p:sldId id="267" r:id="rId15"/>
    <p:sldId id="270" r:id="rId16"/>
    <p:sldId id="271" r:id="rId1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B7225513-BDC3-47AA-B701-AAB72AD972F2}" type="datetimeFigureOut">
              <a:rPr lang="nl-NL" smtClean="0"/>
              <a:t>7-5-2017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8A405AA-24D8-40D7-9568-D006E12D124F}" type="slidenum">
              <a:rPr lang="nl-NL" smtClean="0"/>
              <a:t>‹nr.›</a:t>
            </a:fld>
            <a:endParaRPr lang="nl-NL"/>
          </a:p>
        </p:txBody>
      </p:sp>
    </p:spTree>
    <p:extLst>
      <p:ext uri="{BB962C8B-B14F-4D97-AF65-F5344CB8AC3E}">
        <p14:creationId xmlns:p14="http://schemas.microsoft.com/office/powerpoint/2010/main" val="2705058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B7225513-BDC3-47AA-B701-AAB72AD972F2}" type="datetimeFigureOut">
              <a:rPr lang="nl-NL" smtClean="0"/>
              <a:t>7-5-2017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8A405AA-24D8-40D7-9568-D006E12D124F}" type="slidenum">
              <a:rPr lang="nl-NL" smtClean="0"/>
              <a:t>‹nr.›</a:t>
            </a:fld>
            <a:endParaRPr lang="nl-NL"/>
          </a:p>
        </p:txBody>
      </p:sp>
    </p:spTree>
    <p:extLst>
      <p:ext uri="{BB962C8B-B14F-4D97-AF65-F5344CB8AC3E}">
        <p14:creationId xmlns:p14="http://schemas.microsoft.com/office/powerpoint/2010/main" val="2568847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B7225513-BDC3-47AA-B701-AAB72AD972F2}" type="datetimeFigureOut">
              <a:rPr lang="nl-NL" smtClean="0"/>
              <a:t>7-5-2017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8A405AA-24D8-40D7-9568-D006E12D124F}" type="slidenum">
              <a:rPr lang="nl-NL" smtClean="0"/>
              <a:t>‹nr.›</a:t>
            </a:fld>
            <a:endParaRPr lang="nl-NL"/>
          </a:p>
        </p:txBody>
      </p:sp>
    </p:spTree>
    <p:extLst>
      <p:ext uri="{BB962C8B-B14F-4D97-AF65-F5344CB8AC3E}">
        <p14:creationId xmlns:p14="http://schemas.microsoft.com/office/powerpoint/2010/main" val="885055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B7225513-BDC3-47AA-B701-AAB72AD972F2}" type="datetimeFigureOut">
              <a:rPr lang="nl-NL" smtClean="0"/>
              <a:t>7-5-2017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8A405AA-24D8-40D7-9568-D006E12D124F}" type="slidenum">
              <a:rPr lang="nl-NL" smtClean="0"/>
              <a:t>‹nr.›</a:t>
            </a:fld>
            <a:endParaRPr lang="nl-NL"/>
          </a:p>
        </p:txBody>
      </p:sp>
    </p:spTree>
    <p:extLst>
      <p:ext uri="{BB962C8B-B14F-4D97-AF65-F5344CB8AC3E}">
        <p14:creationId xmlns:p14="http://schemas.microsoft.com/office/powerpoint/2010/main" val="1915833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B7225513-BDC3-47AA-B701-AAB72AD972F2}" type="datetimeFigureOut">
              <a:rPr lang="nl-NL" smtClean="0"/>
              <a:t>7-5-2017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8A405AA-24D8-40D7-9568-D006E12D124F}" type="slidenum">
              <a:rPr lang="nl-NL" smtClean="0"/>
              <a:t>‹nr.›</a:t>
            </a:fld>
            <a:endParaRPr lang="nl-NL"/>
          </a:p>
        </p:txBody>
      </p:sp>
    </p:spTree>
    <p:extLst>
      <p:ext uri="{BB962C8B-B14F-4D97-AF65-F5344CB8AC3E}">
        <p14:creationId xmlns:p14="http://schemas.microsoft.com/office/powerpoint/2010/main" val="2959969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B7225513-BDC3-47AA-B701-AAB72AD972F2}" type="datetimeFigureOut">
              <a:rPr lang="nl-NL" smtClean="0"/>
              <a:t>7-5-2017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8A405AA-24D8-40D7-9568-D006E12D124F}" type="slidenum">
              <a:rPr lang="nl-NL" smtClean="0"/>
              <a:t>‹nr.›</a:t>
            </a:fld>
            <a:endParaRPr lang="nl-NL"/>
          </a:p>
        </p:txBody>
      </p:sp>
    </p:spTree>
    <p:extLst>
      <p:ext uri="{BB962C8B-B14F-4D97-AF65-F5344CB8AC3E}">
        <p14:creationId xmlns:p14="http://schemas.microsoft.com/office/powerpoint/2010/main" val="1836170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B7225513-BDC3-47AA-B701-AAB72AD972F2}" type="datetimeFigureOut">
              <a:rPr lang="nl-NL" smtClean="0"/>
              <a:t>7-5-2017</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38A405AA-24D8-40D7-9568-D006E12D124F}" type="slidenum">
              <a:rPr lang="nl-NL" smtClean="0"/>
              <a:t>‹nr.›</a:t>
            </a:fld>
            <a:endParaRPr lang="nl-NL"/>
          </a:p>
        </p:txBody>
      </p:sp>
    </p:spTree>
    <p:extLst>
      <p:ext uri="{BB962C8B-B14F-4D97-AF65-F5344CB8AC3E}">
        <p14:creationId xmlns:p14="http://schemas.microsoft.com/office/powerpoint/2010/main" val="2141614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B7225513-BDC3-47AA-B701-AAB72AD972F2}" type="datetimeFigureOut">
              <a:rPr lang="nl-NL" smtClean="0"/>
              <a:t>7-5-2017</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38A405AA-24D8-40D7-9568-D006E12D124F}" type="slidenum">
              <a:rPr lang="nl-NL" smtClean="0"/>
              <a:t>‹nr.›</a:t>
            </a:fld>
            <a:endParaRPr lang="nl-NL"/>
          </a:p>
        </p:txBody>
      </p:sp>
    </p:spTree>
    <p:extLst>
      <p:ext uri="{BB962C8B-B14F-4D97-AF65-F5344CB8AC3E}">
        <p14:creationId xmlns:p14="http://schemas.microsoft.com/office/powerpoint/2010/main" val="1932182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B7225513-BDC3-47AA-B701-AAB72AD972F2}" type="datetimeFigureOut">
              <a:rPr lang="nl-NL" smtClean="0"/>
              <a:t>7-5-2017</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38A405AA-24D8-40D7-9568-D006E12D124F}" type="slidenum">
              <a:rPr lang="nl-NL" smtClean="0"/>
              <a:t>‹nr.›</a:t>
            </a:fld>
            <a:endParaRPr lang="nl-NL"/>
          </a:p>
        </p:txBody>
      </p:sp>
    </p:spTree>
    <p:extLst>
      <p:ext uri="{BB962C8B-B14F-4D97-AF65-F5344CB8AC3E}">
        <p14:creationId xmlns:p14="http://schemas.microsoft.com/office/powerpoint/2010/main" val="4253449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B7225513-BDC3-47AA-B701-AAB72AD972F2}" type="datetimeFigureOut">
              <a:rPr lang="nl-NL" smtClean="0"/>
              <a:t>7-5-2017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8A405AA-24D8-40D7-9568-D006E12D124F}" type="slidenum">
              <a:rPr lang="nl-NL" smtClean="0"/>
              <a:t>‹nr.›</a:t>
            </a:fld>
            <a:endParaRPr lang="nl-NL"/>
          </a:p>
        </p:txBody>
      </p:sp>
    </p:spTree>
    <p:extLst>
      <p:ext uri="{BB962C8B-B14F-4D97-AF65-F5344CB8AC3E}">
        <p14:creationId xmlns:p14="http://schemas.microsoft.com/office/powerpoint/2010/main" val="511174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B7225513-BDC3-47AA-B701-AAB72AD972F2}" type="datetimeFigureOut">
              <a:rPr lang="nl-NL" smtClean="0"/>
              <a:t>7-5-2017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8A405AA-24D8-40D7-9568-D006E12D124F}" type="slidenum">
              <a:rPr lang="nl-NL" smtClean="0"/>
              <a:t>‹nr.›</a:t>
            </a:fld>
            <a:endParaRPr lang="nl-NL"/>
          </a:p>
        </p:txBody>
      </p:sp>
    </p:spTree>
    <p:extLst>
      <p:ext uri="{BB962C8B-B14F-4D97-AF65-F5344CB8AC3E}">
        <p14:creationId xmlns:p14="http://schemas.microsoft.com/office/powerpoint/2010/main" val="1430458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225513-BDC3-47AA-B701-AAB72AD972F2}" type="datetimeFigureOut">
              <a:rPr lang="nl-NL" smtClean="0"/>
              <a:t>7-5-2017</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A405AA-24D8-40D7-9568-D006E12D124F}" type="slidenum">
              <a:rPr lang="nl-NL" smtClean="0"/>
              <a:t>‹nr.›</a:t>
            </a:fld>
            <a:endParaRPr lang="nl-NL"/>
          </a:p>
        </p:txBody>
      </p:sp>
    </p:spTree>
    <p:extLst>
      <p:ext uri="{BB962C8B-B14F-4D97-AF65-F5344CB8AC3E}">
        <p14:creationId xmlns:p14="http://schemas.microsoft.com/office/powerpoint/2010/main" val="8278969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European Privacy </a:t>
            </a:r>
            <a:r>
              <a:rPr lang="nl-NL" dirty="0" err="1"/>
              <a:t>Protection</a:t>
            </a:r>
            <a:r>
              <a:rPr lang="nl-NL" dirty="0"/>
              <a:t> </a:t>
            </a:r>
            <a:r>
              <a:rPr lang="nl-NL" dirty="0" err="1"/>
              <a:t>and</a:t>
            </a:r>
            <a:r>
              <a:rPr lang="nl-NL" dirty="0"/>
              <a:t> Mass </a:t>
            </a:r>
            <a:r>
              <a:rPr lang="nl-NL" dirty="0" err="1"/>
              <a:t>Suveillance</a:t>
            </a:r>
            <a:endParaRPr lang="nl-NL" dirty="0"/>
          </a:p>
        </p:txBody>
      </p:sp>
      <p:sp>
        <p:nvSpPr>
          <p:cNvPr id="3" name="Ondertitel 2"/>
          <p:cNvSpPr>
            <a:spLocks noGrp="1"/>
          </p:cNvSpPr>
          <p:nvPr>
            <p:ph type="subTitle" idx="1"/>
          </p:nvPr>
        </p:nvSpPr>
        <p:spPr/>
        <p:txBody>
          <a:bodyPr>
            <a:normAutofit fontScale="92500" lnSpcReduction="20000"/>
          </a:bodyPr>
          <a:lstStyle/>
          <a:p>
            <a:r>
              <a:rPr lang="nl-NL" dirty="0"/>
              <a:t>08 May 2017</a:t>
            </a:r>
          </a:p>
          <a:p>
            <a:r>
              <a:rPr lang="nl-NL" dirty="0"/>
              <a:t>Bart van der Sloot</a:t>
            </a:r>
          </a:p>
          <a:p>
            <a:r>
              <a:rPr lang="nl-NL" dirty="0"/>
              <a:t>Senior Researcher </a:t>
            </a:r>
          </a:p>
          <a:p>
            <a:r>
              <a:rPr lang="en-US" dirty="0"/>
              <a:t>Tilburg Institute for Law, Technology, and Society (TILT)</a:t>
            </a:r>
            <a:br>
              <a:rPr lang="en-US" dirty="0"/>
            </a:br>
            <a:r>
              <a:rPr lang="en-US" dirty="0"/>
              <a:t>Tilburg University, Netherlands</a:t>
            </a:r>
            <a:endParaRPr lang="nl-NL" dirty="0"/>
          </a:p>
        </p:txBody>
      </p:sp>
    </p:spTree>
    <p:extLst>
      <p:ext uri="{BB962C8B-B14F-4D97-AF65-F5344CB8AC3E}">
        <p14:creationId xmlns:p14="http://schemas.microsoft.com/office/powerpoint/2010/main" val="2293758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a:t>
            </a:r>
            <a:r>
              <a:rPr lang="nl-NL" dirty="0" err="1"/>
              <a:t>Jurisprudence</a:t>
            </a:r>
            <a:r>
              <a:rPr lang="nl-NL" dirty="0"/>
              <a:t> on Mass Surveillance</a:t>
            </a:r>
          </a:p>
        </p:txBody>
      </p:sp>
      <p:sp>
        <p:nvSpPr>
          <p:cNvPr id="3" name="Tijdelijke aanduiding voor inhoud 2"/>
          <p:cNvSpPr>
            <a:spLocks noGrp="1"/>
          </p:cNvSpPr>
          <p:nvPr>
            <p:ph idx="1"/>
          </p:nvPr>
        </p:nvSpPr>
        <p:spPr/>
        <p:txBody>
          <a:bodyPr>
            <a:normAutofit fontScale="70000" lnSpcReduction="20000"/>
          </a:bodyPr>
          <a:lstStyle/>
          <a:p>
            <a:r>
              <a:rPr lang="en-US" dirty="0"/>
              <a:t>Judgment of the Court (Grand Chamber) of 6 October 2015 (request for a preliminary ruling from the High Court (Ireland)) — Maximillian </a:t>
            </a:r>
            <a:r>
              <a:rPr lang="en-US" dirty="0" err="1"/>
              <a:t>Schrems</a:t>
            </a:r>
            <a:r>
              <a:rPr lang="en-US" dirty="0"/>
              <a:t> v Data Protection Commissioner (Case C-362/14)</a:t>
            </a:r>
          </a:p>
          <a:p>
            <a:r>
              <a:rPr lang="en-US" dirty="0"/>
              <a:t>“1.      Article 25(6) of Directive 95/46/EC of the European Parliament and of the Council of 24 October 1995 on the protection of individuals with regard to the processing of personal data and on the free movement of such data as amended by Regulation (EC) No 1882/2003 of the European Parliament and of the Council of 29 September 2003, read in the light of Articles 7, 8 and 47 of the Charter of Fundamental Rights of the European Union, must be interpreted as meaning that a decision adopted pursuant to that provision, such as Commission Decision 2000/520/EC of 26 July 2000 pursuant to Directive 95/46 on the adequacy of the protection provided by the safe </a:t>
            </a:r>
            <a:r>
              <a:rPr lang="en-US" dirty="0" err="1"/>
              <a:t>harbour</a:t>
            </a:r>
            <a:r>
              <a:rPr lang="en-US" dirty="0"/>
              <a:t> privacy principles and related frequently asked questions issued by the US Department of Commerce, by which the European Commission finds that a third country ensures an adequate level of protection, does not prevent a supervisory authority of a Member State, within the meaning of Article 28 of that directive as amended, from examining the claim of a person concerning the protection of his rights and freedoms in regard to the processing of personal data relating to him which has been transferred from a Member State to that third country when that person contends that the law and practices in force in the third country do not ensure an adequate level of protection.</a:t>
            </a:r>
          </a:p>
          <a:p>
            <a:r>
              <a:rPr lang="en-US" dirty="0"/>
              <a:t>2.      Decision 2000/520 is invalid.”</a:t>
            </a:r>
          </a:p>
          <a:p>
            <a:endParaRPr lang="nl-NL" dirty="0"/>
          </a:p>
        </p:txBody>
      </p:sp>
    </p:spTree>
    <p:extLst>
      <p:ext uri="{BB962C8B-B14F-4D97-AF65-F5344CB8AC3E}">
        <p14:creationId xmlns:p14="http://schemas.microsoft.com/office/powerpoint/2010/main" val="1720487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a:t>
            </a:r>
            <a:r>
              <a:rPr lang="nl-NL" dirty="0" err="1"/>
              <a:t>Jurisprudence</a:t>
            </a:r>
            <a:r>
              <a:rPr lang="nl-NL" dirty="0"/>
              <a:t> on Mass Surveillance</a:t>
            </a:r>
          </a:p>
        </p:txBody>
      </p:sp>
      <p:sp>
        <p:nvSpPr>
          <p:cNvPr id="3" name="Tijdelijke aanduiding voor inhoud 2"/>
          <p:cNvSpPr>
            <a:spLocks noGrp="1"/>
          </p:cNvSpPr>
          <p:nvPr>
            <p:ph idx="1"/>
          </p:nvPr>
        </p:nvSpPr>
        <p:spPr/>
        <p:txBody>
          <a:bodyPr>
            <a:normAutofit fontScale="62500" lnSpcReduction="20000"/>
          </a:bodyPr>
          <a:lstStyle/>
          <a:p>
            <a:r>
              <a:rPr lang="en-US" dirty="0"/>
              <a:t>In Joined Cases C‑203/15 and C‑698/15, REQUESTS for a preliminary ruling under Article 267 TFEU, made by the </a:t>
            </a:r>
            <a:r>
              <a:rPr lang="en-US" dirty="0" err="1"/>
              <a:t>Kammarrätten</a:t>
            </a:r>
            <a:r>
              <a:rPr lang="en-US" dirty="0"/>
              <a:t> </a:t>
            </a:r>
            <a:r>
              <a:rPr lang="en-US" dirty="0" err="1"/>
              <a:t>i</a:t>
            </a:r>
            <a:r>
              <a:rPr lang="en-US" dirty="0"/>
              <a:t> Stockholm (Administrative Court of Appeal, Stockholm, Sweden) and the Court of Appeal (England &amp; Wales) (Civil Division) (United Kingdom), by decisions, respectively, of 29 April 2015 and 9 December 2015, received at the Court on 4 May 2015 and 28 December 2015, in the proceedings</a:t>
            </a:r>
          </a:p>
          <a:p>
            <a:r>
              <a:rPr lang="en-US" dirty="0"/>
              <a:t>“1.      Article 15(1) of Directive 2002/58/EC of the European Parliament and of the Council of 12 July 2002 concerning the processing of personal data and the protection of privacy in the electronic communications sector (Directive on privacy and electronic communications), as amended by Directive 2009/136/EC of the European Parliament and of the Council of 25 November 2009, read in the light of Articles 7, 8 and 11 and Article 52(1) of the Charter of Fundamental Rights of the European Union, must be interpreted as precluding national legislation which, for the purpose of fighting crime, provides for general and indiscriminate retention of all traffic and location data of all subscribers and registered users relating to all means of electronic communication.</a:t>
            </a:r>
          </a:p>
          <a:p>
            <a:r>
              <a:rPr lang="en-US" dirty="0"/>
              <a:t>2.      Article 15(1) of Directive 2002/58, as amended by Directive 2009/136, read in the light of Articles 7, 8 and 11 and Article 52(1) of the Charter of Fundamental Rights, must be interpreted as precluding national legislation governing the protection and security of traffic and location data and, in particular, access of the competent national authorities to the retained data, where the objective pursued by that access, in the context of fighting crime, is not restricted solely to fighting serious crime, where access is not subject to prior review by a court or an independent administrative authority, and where there is no requirement that the data concerned should be retained within the European Union.”</a:t>
            </a:r>
          </a:p>
          <a:p>
            <a:endParaRPr lang="nl-NL" dirty="0"/>
          </a:p>
        </p:txBody>
      </p:sp>
    </p:spTree>
    <p:extLst>
      <p:ext uri="{BB962C8B-B14F-4D97-AF65-F5344CB8AC3E}">
        <p14:creationId xmlns:p14="http://schemas.microsoft.com/office/powerpoint/2010/main" val="24696165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a:t>
            </a:r>
            <a:r>
              <a:rPr lang="nl-NL" dirty="0" err="1"/>
              <a:t>Jurisprudence</a:t>
            </a:r>
            <a:r>
              <a:rPr lang="nl-NL" dirty="0"/>
              <a:t> on Mass Surveillance</a:t>
            </a:r>
          </a:p>
        </p:txBody>
      </p:sp>
      <p:sp>
        <p:nvSpPr>
          <p:cNvPr id="3" name="Tijdelijke aanduiding voor inhoud 2"/>
          <p:cNvSpPr>
            <a:spLocks noGrp="1"/>
          </p:cNvSpPr>
          <p:nvPr>
            <p:ph idx="1"/>
          </p:nvPr>
        </p:nvSpPr>
        <p:spPr/>
        <p:txBody>
          <a:bodyPr>
            <a:normAutofit fontScale="55000" lnSpcReduction="20000"/>
          </a:bodyPr>
          <a:lstStyle/>
          <a:p>
            <a:r>
              <a:rPr lang="nl-NL" dirty="0"/>
              <a:t>European Court of Human </a:t>
            </a:r>
            <a:r>
              <a:rPr lang="nl-NL" dirty="0" err="1"/>
              <a:t>Rights</a:t>
            </a:r>
            <a:endParaRPr lang="nl-NL" dirty="0"/>
          </a:p>
          <a:p>
            <a:r>
              <a:rPr lang="en-US" dirty="0" err="1"/>
              <a:t>Klass</a:t>
            </a:r>
            <a:r>
              <a:rPr lang="en-US" dirty="0"/>
              <a:t> and Others v. Germany </a:t>
            </a:r>
          </a:p>
          <a:p>
            <a:r>
              <a:rPr lang="en-US" dirty="0"/>
              <a:t>The applicants claim that the contested legislation, notably because the person concerned is not informed of the surveillance measures and cannot have recourse to the courts when such measures are terminated, violates Article </a:t>
            </a:r>
          </a:p>
          <a:p>
            <a:r>
              <a:rPr lang="en-US" dirty="0"/>
              <a:t>“The Court has examined above (at paragraphs 51 to 58) the contested legislation in the light, inter alia, of these considerations. The Court notes in particular that the G 10 contains various provisions designed to reduce the effect of surveillance measures to an unavoidable minimum and to ensure that the surveillance is carried out in strict accordance with the law. In the absence of any evidence or indication that the actual practice followed is otherwise, the Court must assume that in the democratic society of the Federal Republic of Germany, the relevant authorities are properly applying the legislation in issue.</a:t>
            </a:r>
          </a:p>
          <a:p>
            <a:r>
              <a:rPr lang="en-US" dirty="0"/>
              <a:t>The Court agrees with the Commission that some compromise between the requirements for defending democratic society and individual rights is inherent in the system of the Convention (see, mutatis mutandis, the judgment of 23 July 1968 in the "Belgian Linguistic" case, Series A no. 6, p. 32, para. 5). As the Preamble to the Convention states, "Fundamental Freedoms ... are best maintained on the one hand by an effective political democracy and on the other by a common understanding and observance of the Human Rights upon which (the Contracting States) depend". In the context of Article 8 (art. 8), this means that a balance must be sought between the exercise by the individual of the right guaranteed to him under paragraph 1 (art. 8-1) and the necessity under paragraph 2 (art. 8-2) to impose secret surveillance for the protection of the democratic society as a whole.</a:t>
            </a:r>
          </a:p>
          <a:p>
            <a:r>
              <a:rPr lang="en-US" dirty="0"/>
              <a:t>60. In the light of these considerations and of the detailed examination of the contested legislation, the Court concludes that the German legislature was justified to consider the interference resulting from that legislation with the exercise of the right guaranteed by Article 8 para. 1 (art. 8-1) as being necessary in a democratic society in the interests of national security and for the prevention of disorder or crime (Article 8 para. 2) (art. 8-2). Accordingly, the Court finds no breach of Article 8 (art. 8) of the Convention.”</a:t>
            </a:r>
            <a:endParaRPr lang="nl-NL" dirty="0"/>
          </a:p>
        </p:txBody>
      </p:sp>
    </p:spTree>
    <p:extLst>
      <p:ext uri="{BB962C8B-B14F-4D97-AF65-F5344CB8AC3E}">
        <p14:creationId xmlns:p14="http://schemas.microsoft.com/office/powerpoint/2010/main" val="2627066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a:t>
            </a:r>
            <a:r>
              <a:rPr lang="nl-NL" dirty="0" err="1"/>
              <a:t>Jurisprudence</a:t>
            </a:r>
            <a:r>
              <a:rPr lang="nl-NL" dirty="0"/>
              <a:t> on Mass Surveillance</a:t>
            </a:r>
          </a:p>
        </p:txBody>
      </p:sp>
      <p:sp>
        <p:nvSpPr>
          <p:cNvPr id="3" name="Tijdelijke aanduiding voor inhoud 2"/>
          <p:cNvSpPr>
            <a:spLocks noGrp="1"/>
          </p:cNvSpPr>
          <p:nvPr>
            <p:ph idx="1"/>
          </p:nvPr>
        </p:nvSpPr>
        <p:spPr/>
        <p:txBody>
          <a:bodyPr>
            <a:normAutofit fontScale="70000" lnSpcReduction="20000"/>
          </a:bodyPr>
          <a:lstStyle/>
          <a:p>
            <a:r>
              <a:rPr lang="nl-NL" dirty="0"/>
              <a:t>Roman </a:t>
            </a:r>
            <a:r>
              <a:rPr lang="nl-NL" dirty="0" err="1"/>
              <a:t>Zakharov</a:t>
            </a:r>
            <a:r>
              <a:rPr lang="nl-NL" dirty="0"/>
              <a:t> v. Russia </a:t>
            </a:r>
          </a:p>
          <a:p>
            <a:r>
              <a:rPr lang="en-US" dirty="0"/>
              <a:t>175 The Court notes that the contested legislation institutes a system of secret surveillance under which any person using mobile telephone services of Russian providers can have his or her mobile telephone communications intercepted, without ever being notified of the surveillance. To that extent, the legislation in question directly affects all users of these mobile telephone services. </a:t>
            </a:r>
          </a:p>
          <a:p>
            <a:r>
              <a:rPr lang="en-US" dirty="0"/>
              <a:t>176. Furthermore, for the reasons set out below (see paragraphs 286 to 300), Russian law does not provide for effective remedies for a person who suspects that he or she was subjected to secret surveillance. </a:t>
            </a:r>
          </a:p>
          <a:p>
            <a:r>
              <a:rPr lang="en-US" dirty="0"/>
              <a:t>177. In view of the above finding, the applicant does not need to demonstrate that, due to his personal situation, he is at risk of being subjected to secret surveillance. </a:t>
            </a:r>
          </a:p>
          <a:p>
            <a:r>
              <a:rPr lang="en-US" dirty="0"/>
              <a:t>178. Having regard to the secret nature of the surveillance measures provided for by the contested legislation, the broad scope of their application, affecting all users of mobile telephone communications, and the lack of effective means to challenge the alleged application of secret surveillance measures at domestic level, the Court considers an examination of the relevant legislation </a:t>
            </a:r>
            <a:r>
              <a:rPr lang="en-US" i="1" dirty="0"/>
              <a:t>in </a:t>
            </a:r>
            <a:r>
              <a:rPr lang="en-US" i="1" dirty="0" err="1"/>
              <a:t>abstracto</a:t>
            </a:r>
            <a:r>
              <a:rPr lang="en-US" i="1" dirty="0"/>
              <a:t> </a:t>
            </a:r>
            <a:r>
              <a:rPr lang="en-US" dirty="0"/>
              <a:t>to be justified.</a:t>
            </a:r>
            <a:endParaRPr lang="nl-NL" dirty="0"/>
          </a:p>
        </p:txBody>
      </p:sp>
    </p:spTree>
    <p:extLst>
      <p:ext uri="{BB962C8B-B14F-4D97-AF65-F5344CB8AC3E}">
        <p14:creationId xmlns:p14="http://schemas.microsoft.com/office/powerpoint/2010/main" val="12985362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a:t>
            </a:r>
            <a:r>
              <a:rPr lang="nl-NL" dirty="0" err="1"/>
              <a:t>Jurisprudence</a:t>
            </a:r>
            <a:r>
              <a:rPr lang="nl-NL" dirty="0"/>
              <a:t> on Mass Surveillance</a:t>
            </a:r>
          </a:p>
        </p:txBody>
      </p:sp>
      <p:sp>
        <p:nvSpPr>
          <p:cNvPr id="3" name="Tijdelijke aanduiding voor inhoud 2"/>
          <p:cNvSpPr>
            <a:spLocks noGrp="1"/>
          </p:cNvSpPr>
          <p:nvPr>
            <p:ph idx="1"/>
          </p:nvPr>
        </p:nvSpPr>
        <p:spPr/>
        <p:txBody>
          <a:bodyPr>
            <a:normAutofit fontScale="92500" lnSpcReduction="10000"/>
          </a:bodyPr>
          <a:lstStyle/>
          <a:p>
            <a:r>
              <a:rPr lang="en-US" dirty="0" err="1"/>
              <a:t>Zakharov</a:t>
            </a:r>
            <a:endParaRPr lang="en-US" dirty="0"/>
          </a:p>
          <a:p>
            <a:r>
              <a:rPr lang="en-US" dirty="0"/>
              <a:t>(</a:t>
            </a:r>
            <a:r>
              <a:rPr lang="en-US" dirty="0" err="1"/>
              <a:t>i</a:t>
            </a:r>
            <a:r>
              <a:rPr lang="en-US" dirty="0"/>
              <a:t>) Accessibility of domestic law </a:t>
            </a:r>
          </a:p>
          <a:p>
            <a:r>
              <a:rPr lang="en-US" dirty="0"/>
              <a:t>(ii) Scope of application of secret surveillance measures </a:t>
            </a:r>
          </a:p>
          <a:p>
            <a:r>
              <a:rPr lang="en-US" dirty="0"/>
              <a:t>(iii) The duration of secret surveillance measures </a:t>
            </a:r>
          </a:p>
          <a:p>
            <a:r>
              <a:rPr lang="en-US" dirty="0"/>
              <a:t>(iv) Procedures to be followed for storing, accessing, examining, using, communicating and destroying the intercepted data </a:t>
            </a:r>
          </a:p>
          <a:p>
            <a:r>
              <a:rPr lang="en-US" dirty="0"/>
              <a:t>(v) </a:t>
            </a:r>
            <a:r>
              <a:rPr lang="en-US" dirty="0" err="1"/>
              <a:t>Authorisation</a:t>
            </a:r>
            <a:r>
              <a:rPr lang="en-US" dirty="0"/>
              <a:t> of secret surveillance measures </a:t>
            </a:r>
          </a:p>
          <a:p>
            <a:r>
              <a:rPr lang="en-US" dirty="0"/>
              <a:t>(vi) Supervision of the implementation of secret surveillance measures </a:t>
            </a:r>
          </a:p>
          <a:p>
            <a:r>
              <a:rPr lang="en-US" dirty="0"/>
              <a:t>(vii) Notification of secret surveillance measures </a:t>
            </a:r>
          </a:p>
          <a:p>
            <a:r>
              <a:rPr lang="nl-NL" dirty="0"/>
              <a:t>(viii) </a:t>
            </a:r>
            <a:r>
              <a:rPr lang="nl-NL" dirty="0" err="1"/>
              <a:t>Available</a:t>
            </a:r>
            <a:r>
              <a:rPr lang="nl-NL" dirty="0"/>
              <a:t> remedies </a:t>
            </a:r>
          </a:p>
        </p:txBody>
      </p:sp>
    </p:spTree>
    <p:extLst>
      <p:ext uri="{BB962C8B-B14F-4D97-AF65-F5344CB8AC3E}">
        <p14:creationId xmlns:p14="http://schemas.microsoft.com/office/powerpoint/2010/main" val="7357307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a:t>
            </a:r>
            <a:r>
              <a:rPr lang="nl-NL" dirty="0" err="1"/>
              <a:t>Jurisprudence</a:t>
            </a:r>
            <a:r>
              <a:rPr lang="nl-NL" dirty="0"/>
              <a:t> on Mass Surveillance</a:t>
            </a:r>
          </a:p>
        </p:txBody>
      </p:sp>
      <p:sp>
        <p:nvSpPr>
          <p:cNvPr id="3" name="Tijdelijke aanduiding voor inhoud 2"/>
          <p:cNvSpPr>
            <a:spLocks noGrp="1"/>
          </p:cNvSpPr>
          <p:nvPr>
            <p:ph idx="1"/>
          </p:nvPr>
        </p:nvSpPr>
        <p:spPr/>
        <p:txBody>
          <a:bodyPr>
            <a:normAutofit fontScale="47500" lnSpcReduction="20000"/>
          </a:bodyPr>
          <a:lstStyle/>
          <a:p>
            <a:r>
              <a:rPr lang="en-US" dirty="0" err="1"/>
              <a:t>Szabó</a:t>
            </a:r>
            <a:r>
              <a:rPr lang="en-US" dirty="0"/>
              <a:t> and </a:t>
            </a:r>
            <a:r>
              <a:rPr lang="en-US" dirty="0" err="1"/>
              <a:t>Vissy</a:t>
            </a:r>
            <a:r>
              <a:rPr lang="en-US" dirty="0"/>
              <a:t> v. Hungary : </a:t>
            </a:r>
          </a:p>
          <a:p>
            <a:r>
              <a:rPr lang="en-US" dirty="0"/>
              <a:t>“85. In any event, the Court recalls that in </a:t>
            </a:r>
            <a:r>
              <a:rPr lang="en-US" dirty="0" err="1"/>
              <a:t>Klass</a:t>
            </a:r>
            <a:r>
              <a:rPr lang="en-US" dirty="0"/>
              <a:t> and Others a combination of oversight mechanisms, short of formal judicial control, was found acceptable in particular because of “an initial control effected by an official qualified for judicial office” (cited above, § 56). However, the Hungarian scheme of </a:t>
            </a:r>
            <a:r>
              <a:rPr lang="en-US" dirty="0" err="1"/>
              <a:t>authorisation</a:t>
            </a:r>
            <a:r>
              <a:rPr lang="en-US" dirty="0"/>
              <a:t> does not involve any such official. The Hungarian Commissioner for Fundamental Rights has not been demonstrated to be a person who necessarily holds or has held a judicial office (see, a </a:t>
            </a:r>
            <a:r>
              <a:rPr lang="en-US" dirty="0" err="1"/>
              <a:t>contrario</a:t>
            </a:r>
            <a:r>
              <a:rPr lang="en-US" dirty="0"/>
              <a:t>, Kennedy, cited above, § 57).</a:t>
            </a:r>
          </a:p>
          <a:p>
            <a:r>
              <a:rPr lang="en-US" dirty="0"/>
              <a:t>86. Moreover, the Court has held that the question of subsequent notification of surveillance measures is inextricably linked to the effectiveness of remedies and hence to the existence of effective safeguards against the abuse of monitoring powers, since there is in principle little scope for any recourse by the individual concerned unless the latter is advised of the measures taken without his or her knowledge and thus able to challenge their justification retrospectively. As soon as notification can be carried out without </a:t>
            </a:r>
            <a:r>
              <a:rPr lang="en-US" dirty="0" err="1"/>
              <a:t>jeopardising</a:t>
            </a:r>
            <a:r>
              <a:rPr lang="en-US" dirty="0"/>
              <a:t> the purpose of the restriction after the termination of the surveillance measure, information should be provided to the persons concerned (see Weber and </a:t>
            </a:r>
            <a:r>
              <a:rPr lang="en-US" dirty="0" err="1"/>
              <a:t>Saravia</a:t>
            </a:r>
            <a:r>
              <a:rPr lang="en-US" dirty="0"/>
              <a:t>, cited above, §135; Roman </a:t>
            </a:r>
            <a:r>
              <a:rPr lang="en-US" dirty="0" err="1"/>
              <a:t>Zakharov</a:t>
            </a:r>
            <a:r>
              <a:rPr lang="en-US" dirty="0"/>
              <a:t>, cited above, § 287). In Hungarian law, however, no notification, of any kind, of the measures is foreseen. This fact, coupled with the absence of any formal remedies in case of abuse, indicates that the legislation falls short of securing adequate safeguards.</a:t>
            </a:r>
          </a:p>
          <a:p>
            <a:r>
              <a:rPr lang="en-US" dirty="0"/>
              <a:t>87. It should be added that although the Constitutional Court held that various provisions in the domestic law read in conjunction secured sufficient safeguards for data storage, processing and deletion, special reference was made to the importance of individual complaints made in this context (see point 138 of the decision, quoted in paragraph 20 above). For the Court, the latter procedure is hardly conceivable, since once more it transpires from the legislation that the persons concerned will not be notified of the application of secret surveillance to them.</a:t>
            </a:r>
          </a:p>
          <a:p>
            <a:r>
              <a:rPr lang="en-US" dirty="0"/>
              <a:t>88. Lastly, the Court notes that is for the Government to illustrate the practical effectiveness of the supervision arrangements with appropriate examples (see Roman </a:t>
            </a:r>
            <a:r>
              <a:rPr lang="en-US" dirty="0" err="1"/>
              <a:t>Zakharov</a:t>
            </a:r>
            <a:r>
              <a:rPr lang="en-US" dirty="0"/>
              <a:t>, cited above, § 284). However, the Government were not able to do so in the instant case.</a:t>
            </a:r>
          </a:p>
          <a:p>
            <a:r>
              <a:rPr lang="en-US" dirty="0"/>
              <a:t>89. In total sum, the Court is not convinced that the Hungarian legislation on “section 7/E (3) surveillance” provides safeguards sufficiently precise, effective and comprehensive on the ordering, execution and potential redressing of such measures. Given that the scope of the measures could include virtually anyone, that the ordering is taking place entirely within the realm of the executive and without an assessment of strict necessity, that new technologies enable the Government to intercept masses of data easily concerning even persons outside the original range of operation, and given the absence of any effective remedial measures, let alone judicial ones, the Court concludes that there has been a violation of Article 8 of the Convention.”</a:t>
            </a:r>
            <a:endParaRPr lang="nl-NL" dirty="0"/>
          </a:p>
          <a:p>
            <a:endParaRPr lang="nl-NL" dirty="0"/>
          </a:p>
        </p:txBody>
      </p:sp>
    </p:spTree>
    <p:extLst>
      <p:ext uri="{BB962C8B-B14F-4D97-AF65-F5344CB8AC3E}">
        <p14:creationId xmlns:p14="http://schemas.microsoft.com/office/powerpoint/2010/main" val="27030608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(4) </a:t>
            </a:r>
            <a:r>
              <a:rPr lang="nl-NL" dirty="0" err="1"/>
              <a:t>Questions</a:t>
            </a:r>
            <a:r>
              <a:rPr lang="nl-NL" dirty="0"/>
              <a:t>?</a:t>
            </a:r>
          </a:p>
        </p:txBody>
      </p:sp>
      <p:pic>
        <p:nvPicPr>
          <p:cNvPr id="5" name="Tijdelijke aanduiding voor inhoud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9823" y="1690688"/>
            <a:ext cx="4077121" cy="4077121"/>
          </a:xfrm>
        </p:spPr>
      </p:pic>
    </p:spTree>
    <p:extLst>
      <p:ext uri="{BB962C8B-B14F-4D97-AF65-F5344CB8AC3E}">
        <p14:creationId xmlns:p14="http://schemas.microsoft.com/office/powerpoint/2010/main" val="142586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Overview</a:t>
            </a:r>
            <a:endParaRPr lang="nl-NL" dirty="0"/>
          </a:p>
        </p:txBody>
      </p:sp>
      <p:sp>
        <p:nvSpPr>
          <p:cNvPr id="3" name="Tijdelijke aanduiding voor inhoud 2"/>
          <p:cNvSpPr>
            <a:spLocks noGrp="1"/>
          </p:cNvSpPr>
          <p:nvPr>
            <p:ph idx="1"/>
          </p:nvPr>
        </p:nvSpPr>
        <p:spPr/>
        <p:txBody>
          <a:bodyPr/>
          <a:lstStyle/>
          <a:p>
            <a:r>
              <a:rPr lang="nl-NL" dirty="0"/>
              <a:t>(1) Council of Europe </a:t>
            </a:r>
            <a:r>
              <a:rPr lang="nl-NL" dirty="0" err="1"/>
              <a:t>and</a:t>
            </a:r>
            <a:r>
              <a:rPr lang="nl-NL" dirty="0"/>
              <a:t> privacy &amp; data </a:t>
            </a:r>
            <a:r>
              <a:rPr lang="nl-NL" dirty="0" err="1"/>
              <a:t>protection</a:t>
            </a:r>
            <a:endParaRPr lang="nl-NL" dirty="0"/>
          </a:p>
          <a:p>
            <a:r>
              <a:rPr lang="nl-NL" dirty="0"/>
              <a:t>(2) European Union </a:t>
            </a:r>
            <a:r>
              <a:rPr lang="nl-NL" dirty="0" err="1"/>
              <a:t>and</a:t>
            </a:r>
            <a:r>
              <a:rPr lang="nl-NL" dirty="0"/>
              <a:t> privacy &amp; data </a:t>
            </a:r>
            <a:r>
              <a:rPr lang="nl-NL" dirty="0" err="1"/>
              <a:t>protection</a:t>
            </a:r>
            <a:endParaRPr lang="nl-NL" dirty="0"/>
          </a:p>
          <a:p>
            <a:r>
              <a:rPr lang="nl-NL" dirty="0"/>
              <a:t>(3) </a:t>
            </a:r>
            <a:r>
              <a:rPr lang="nl-NL" dirty="0" err="1"/>
              <a:t>Jurisprudence</a:t>
            </a:r>
            <a:r>
              <a:rPr lang="nl-NL" dirty="0"/>
              <a:t> on Mass Surveillance</a:t>
            </a:r>
          </a:p>
          <a:p>
            <a:r>
              <a:rPr lang="nl-NL" dirty="0"/>
              <a:t>(4) </a:t>
            </a:r>
            <a:r>
              <a:rPr lang="nl-NL" dirty="0" err="1"/>
              <a:t>Questions</a:t>
            </a:r>
            <a:r>
              <a:rPr lang="nl-NL" dirty="0"/>
              <a:t>?</a:t>
            </a:r>
          </a:p>
        </p:txBody>
      </p:sp>
    </p:spTree>
    <p:extLst>
      <p:ext uri="{BB962C8B-B14F-4D97-AF65-F5344CB8AC3E}">
        <p14:creationId xmlns:p14="http://schemas.microsoft.com/office/powerpoint/2010/main" val="43438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(1) Council of Europe</a:t>
            </a:r>
          </a:p>
        </p:txBody>
      </p:sp>
      <p:sp>
        <p:nvSpPr>
          <p:cNvPr id="3" name="Tijdelijke aanduiding voor inhoud 2"/>
          <p:cNvSpPr>
            <a:spLocks noGrp="1"/>
          </p:cNvSpPr>
          <p:nvPr>
            <p:ph idx="1"/>
          </p:nvPr>
        </p:nvSpPr>
        <p:spPr/>
        <p:txBody>
          <a:bodyPr>
            <a:normAutofit fontScale="55000" lnSpcReduction="20000"/>
          </a:bodyPr>
          <a:lstStyle/>
          <a:p>
            <a:r>
              <a:rPr lang="nl-NL" dirty="0"/>
              <a:t>Albania				Georgia			Netherlands	Ukraine</a:t>
            </a:r>
          </a:p>
          <a:p>
            <a:r>
              <a:rPr lang="nl-NL" dirty="0"/>
              <a:t>Andorra				Germany			Norway		United </a:t>
            </a:r>
            <a:r>
              <a:rPr lang="nl-NL" dirty="0" err="1"/>
              <a:t>Kingdom</a:t>
            </a:r>
            <a:endParaRPr lang="nl-NL" dirty="0"/>
          </a:p>
          <a:p>
            <a:r>
              <a:rPr lang="nl-NL" dirty="0"/>
              <a:t>Armenia				Greece			Poland</a:t>
            </a:r>
          </a:p>
          <a:p>
            <a:r>
              <a:rPr lang="nl-NL" dirty="0"/>
              <a:t>Austria				Hungary			Portugal</a:t>
            </a:r>
          </a:p>
          <a:p>
            <a:r>
              <a:rPr lang="nl-NL" dirty="0"/>
              <a:t>Azerbaijan			Iceland			Romania</a:t>
            </a:r>
          </a:p>
          <a:p>
            <a:r>
              <a:rPr lang="nl-NL" dirty="0"/>
              <a:t>Belgium				Ireland			Russia</a:t>
            </a:r>
          </a:p>
          <a:p>
            <a:r>
              <a:rPr lang="nl-NL" dirty="0"/>
              <a:t>Bosnia </a:t>
            </a:r>
            <a:r>
              <a:rPr lang="nl-NL" dirty="0" err="1"/>
              <a:t>and</a:t>
            </a:r>
            <a:r>
              <a:rPr lang="nl-NL" dirty="0"/>
              <a:t> Herzegovina		Italy			San Marion</a:t>
            </a:r>
          </a:p>
          <a:p>
            <a:r>
              <a:rPr lang="nl-NL" dirty="0"/>
              <a:t>Bulgaria				Latvia			</a:t>
            </a:r>
            <a:r>
              <a:rPr lang="nl-NL" dirty="0" err="1"/>
              <a:t>Serbia</a:t>
            </a:r>
            <a:endParaRPr lang="nl-NL" dirty="0"/>
          </a:p>
          <a:p>
            <a:r>
              <a:rPr lang="nl-NL" dirty="0"/>
              <a:t>Croatia				Liechtenstein		Slovakia</a:t>
            </a:r>
          </a:p>
          <a:p>
            <a:r>
              <a:rPr lang="nl-NL" dirty="0"/>
              <a:t>Cyprus				Lithuania			Slovenia</a:t>
            </a:r>
          </a:p>
          <a:p>
            <a:r>
              <a:rPr lang="nl-NL" dirty="0" err="1"/>
              <a:t>Czech</a:t>
            </a:r>
            <a:r>
              <a:rPr lang="nl-NL" dirty="0"/>
              <a:t> </a:t>
            </a:r>
            <a:r>
              <a:rPr lang="nl-NL" dirty="0" err="1"/>
              <a:t>Republic</a:t>
            </a:r>
            <a:r>
              <a:rPr lang="nl-NL" dirty="0"/>
              <a:t>			Luxembourg		Spain</a:t>
            </a:r>
          </a:p>
          <a:p>
            <a:r>
              <a:rPr lang="nl-NL" dirty="0"/>
              <a:t>Denmark			Malta			Sweden</a:t>
            </a:r>
          </a:p>
          <a:p>
            <a:r>
              <a:rPr lang="nl-NL" dirty="0"/>
              <a:t>Estonia				Moldova			Switzerland</a:t>
            </a:r>
          </a:p>
          <a:p>
            <a:r>
              <a:rPr lang="nl-NL" dirty="0"/>
              <a:t>Finland				Monaco			Macedonia</a:t>
            </a:r>
          </a:p>
          <a:p>
            <a:r>
              <a:rPr lang="nl-NL" dirty="0"/>
              <a:t>France				Montenegro		Turkey</a:t>
            </a:r>
          </a:p>
        </p:txBody>
      </p:sp>
    </p:spTree>
    <p:extLst>
      <p:ext uri="{BB962C8B-B14F-4D97-AF65-F5344CB8AC3E}">
        <p14:creationId xmlns:p14="http://schemas.microsoft.com/office/powerpoint/2010/main" val="2718982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(1) Council of Europe</a:t>
            </a:r>
          </a:p>
        </p:txBody>
      </p:sp>
      <p:sp>
        <p:nvSpPr>
          <p:cNvPr id="3" name="Tijdelijke aanduiding voor inhoud 2"/>
          <p:cNvSpPr>
            <a:spLocks noGrp="1"/>
          </p:cNvSpPr>
          <p:nvPr>
            <p:ph idx="1"/>
          </p:nvPr>
        </p:nvSpPr>
        <p:spPr/>
        <p:txBody>
          <a:bodyPr/>
          <a:lstStyle/>
          <a:p>
            <a:r>
              <a:rPr lang="nl-NL" dirty="0"/>
              <a:t>National </a:t>
            </a:r>
            <a:r>
              <a:rPr lang="nl-NL" dirty="0" err="1"/>
              <a:t>regulations</a:t>
            </a:r>
            <a:r>
              <a:rPr lang="nl-NL" dirty="0"/>
              <a:t> of data </a:t>
            </a:r>
            <a:r>
              <a:rPr lang="nl-NL" dirty="0" err="1"/>
              <a:t>proteciton</a:t>
            </a:r>
            <a:r>
              <a:rPr lang="nl-NL" dirty="0"/>
              <a:t> in Germany, Austria </a:t>
            </a:r>
            <a:r>
              <a:rPr lang="nl-NL" dirty="0" err="1"/>
              <a:t>and</a:t>
            </a:r>
            <a:r>
              <a:rPr lang="nl-NL" dirty="0"/>
              <a:t> France </a:t>
            </a:r>
            <a:r>
              <a:rPr lang="nl-NL" dirty="0" err="1"/>
              <a:t>early</a:t>
            </a:r>
            <a:r>
              <a:rPr lang="nl-NL" dirty="0"/>
              <a:t> seventies</a:t>
            </a:r>
          </a:p>
          <a:p>
            <a:r>
              <a:rPr lang="en-US" dirty="0"/>
              <a:t>Council of Europe RESOLUTION (73) 22 - ON THE PROTECTION OF THE PRIVACY OF INDIVIDUALS VIS-A-VIS ELECTRONIC DATA BANKS IN THE PRIVATE SECTOR</a:t>
            </a:r>
          </a:p>
          <a:p>
            <a:r>
              <a:rPr lang="en-US" dirty="0"/>
              <a:t>Council of Europe RESOLUTION (74) 29 ON THE PROTECTION OF THE PRIVACY OF INDIVIDUALS VIS-A-VIS ELECTRONIC DATA BANKS IN THE PUBLIC SECTOR</a:t>
            </a:r>
          </a:p>
          <a:p>
            <a:r>
              <a:rPr lang="en-US" dirty="0"/>
              <a:t>Council of Europe Convention for the Protection of Individuals with regard to Automatic Processing of Personal Data, 1981</a:t>
            </a:r>
            <a:endParaRPr lang="nl-NL" dirty="0"/>
          </a:p>
        </p:txBody>
      </p:sp>
    </p:spTree>
    <p:extLst>
      <p:ext uri="{BB962C8B-B14F-4D97-AF65-F5344CB8AC3E}">
        <p14:creationId xmlns:p14="http://schemas.microsoft.com/office/powerpoint/2010/main" val="4262604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(1) Council of Europe</a:t>
            </a:r>
          </a:p>
        </p:txBody>
      </p:sp>
      <p:sp>
        <p:nvSpPr>
          <p:cNvPr id="3" name="Tijdelijke aanduiding voor inhoud 2"/>
          <p:cNvSpPr>
            <a:spLocks noGrp="1"/>
          </p:cNvSpPr>
          <p:nvPr>
            <p:ph idx="1"/>
          </p:nvPr>
        </p:nvSpPr>
        <p:spPr/>
        <p:txBody>
          <a:bodyPr>
            <a:normAutofit lnSpcReduction="10000"/>
          </a:bodyPr>
          <a:lstStyle/>
          <a:p>
            <a:r>
              <a:rPr lang="nl-NL" dirty="0"/>
              <a:t>European </a:t>
            </a:r>
            <a:r>
              <a:rPr lang="nl-NL" dirty="0" err="1"/>
              <a:t>Convention</a:t>
            </a:r>
            <a:r>
              <a:rPr lang="nl-NL" dirty="0"/>
              <a:t> on Human </a:t>
            </a:r>
            <a:r>
              <a:rPr lang="nl-NL" dirty="0" err="1"/>
              <a:t>Rights</a:t>
            </a:r>
            <a:endParaRPr lang="nl-NL" dirty="0"/>
          </a:p>
          <a:p>
            <a:r>
              <a:rPr lang="en-US" dirty="0"/>
              <a:t>Overseen by the European Court of Human Rights</a:t>
            </a:r>
          </a:p>
          <a:p>
            <a:r>
              <a:rPr lang="en-US" dirty="0"/>
              <a:t>Article 8 </a:t>
            </a:r>
          </a:p>
          <a:p>
            <a:r>
              <a:rPr lang="en-US" dirty="0"/>
              <a:t>1. Everyone has the right to respect for his private and family life, his home and his correspondence. </a:t>
            </a:r>
            <a:br>
              <a:rPr lang="en-US" dirty="0"/>
            </a:br>
            <a:r>
              <a:rPr lang="en-US" dirty="0"/>
              <a:t>2. There shall be no interference by a public authority with the exercise of this right except such as is in accordance with the law and is necessary in a democratic society in the interests of national security, public safety or the economic well-being of the country, for the prevention of disorder or crime, for the protection of health or morals, or for the protection of the rights and freedoms of others</a:t>
            </a:r>
            <a:endParaRPr lang="nl-NL" dirty="0"/>
          </a:p>
        </p:txBody>
      </p:sp>
    </p:spTree>
    <p:extLst>
      <p:ext uri="{BB962C8B-B14F-4D97-AF65-F5344CB8AC3E}">
        <p14:creationId xmlns:p14="http://schemas.microsoft.com/office/powerpoint/2010/main" val="1060565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European Union</a:t>
            </a:r>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92005089"/>
              </p:ext>
            </p:extLst>
          </p:nvPr>
        </p:nvGraphicFramePr>
        <p:xfrm>
          <a:off x="1628108" y="1825624"/>
          <a:ext cx="8935784" cy="4351340"/>
        </p:xfrm>
        <a:graphic>
          <a:graphicData uri="http://schemas.openxmlformats.org/drawingml/2006/table">
            <a:tbl>
              <a:tblPr/>
              <a:tblGrid>
                <a:gridCol w="4467892">
                  <a:extLst>
                    <a:ext uri="{9D8B030D-6E8A-4147-A177-3AD203B41FA5}">
                      <a16:colId xmlns:a16="http://schemas.microsoft.com/office/drawing/2014/main" val="2477847960"/>
                    </a:ext>
                  </a:extLst>
                </a:gridCol>
                <a:gridCol w="4467892">
                  <a:extLst>
                    <a:ext uri="{9D8B030D-6E8A-4147-A177-3AD203B41FA5}">
                      <a16:colId xmlns:a16="http://schemas.microsoft.com/office/drawing/2014/main" val="2485766176"/>
                    </a:ext>
                  </a:extLst>
                </a:gridCol>
              </a:tblGrid>
              <a:tr h="310810">
                <a:tc>
                  <a:txBody>
                    <a:bodyPr/>
                    <a:lstStyle/>
                    <a:p>
                      <a:pPr>
                        <a:spcBef>
                          <a:spcPts val="0"/>
                        </a:spcBef>
                        <a:spcAft>
                          <a:spcPts val="0"/>
                        </a:spcAft>
                      </a:pPr>
                      <a:r>
                        <a:rPr lang="nl-NL" sz="1500" dirty="0">
                          <a:solidFill>
                            <a:schemeClr val="tx1"/>
                          </a:solidFill>
                          <a:effectLst/>
                        </a:rPr>
                        <a:t>Austria</a:t>
                      </a:r>
                    </a:p>
                  </a:txBody>
                  <a:tcPr marL="77702" marR="77702" marT="38851" marB="38851" anchor="ctr">
                    <a:lnL>
                      <a:noFill/>
                    </a:lnL>
                    <a:lnR>
                      <a:noFill/>
                    </a:lnR>
                    <a:lnT>
                      <a:noFill/>
                    </a:lnT>
                    <a:lnB>
                      <a:noFill/>
                    </a:lnB>
                    <a:solidFill>
                      <a:srgbClr val="FEF5F1"/>
                    </a:solidFill>
                  </a:tcPr>
                </a:tc>
                <a:tc>
                  <a:txBody>
                    <a:bodyPr/>
                    <a:lstStyle/>
                    <a:p>
                      <a:pPr>
                        <a:spcBef>
                          <a:spcPts val="0"/>
                        </a:spcBef>
                        <a:spcAft>
                          <a:spcPts val="0"/>
                        </a:spcAft>
                      </a:pPr>
                      <a:r>
                        <a:rPr lang="nl-NL" sz="1500" dirty="0">
                          <a:solidFill>
                            <a:schemeClr val="tx1"/>
                          </a:solidFill>
                          <a:effectLst/>
                        </a:rPr>
                        <a:t>Italy</a:t>
                      </a:r>
                    </a:p>
                  </a:txBody>
                  <a:tcPr marL="77702" marR="77702" marT="38851" marB="38851" anchor="ctr">
                    <a:lnL>
                      <a:noFill/>
                    </a:lnL>
                    <a:lnR>
                      <a:noFill/>
                    </a:lnR>
                    <a:lnT>
                      <a:noFill/>
                    </a:lnT>
                    <a:lnB>
                      <a:noFill/>
                    </a:lnB>
                    <a:solidFill>
                      <a:srgbClr val="FEF5F1"/>
                    </a:solidFill>
                  </a:tcPr>
                </a:tc>
                <a:extLst>
                  <a:ext uri="{0D108BD9-81ED-4DB2-BD59-A6C34878D82A}">
                    <a16:rowId xmlns:a16="http://schemas.microsoft.com/office/drawing/2014/main" val="3718681763"/>
                  </a:ext>
                </a:extLst>
              </a:tr>
              <a:tr h="310810">
                <a:tc>
                  <a:txBody>
                    <a:bodyPr/>
                    <a:lstStyle/>
                    <a:p>
                      <a:pPr>
                        <a:spcBef>
                          <a:spcPts val="0"/>
                        </a:spcBef>
                        <a:spcAft>
                          <a:spcPts val="0"/>
                        </a:spcAft>
                      </a:pPr>
                      <a:r>
                        <a:rPr lang="nl-NL" sz="1500" dirty="0">
                          <a:solidFill>
                            <a:schemeClr val="tx1"/>
                          </a:solidFill>
                          <a:effectLst/>
                        </a:rPr>
                        <a:t>Belgium</a:t>
                      </a:r>
                    </a:p>
                  </a:txBody>
                  <a:tcPr marL="77702" marR="77702" marT="38851" marB="38851" anchor="ctr">
                    <a:lnL>
                      <a:noFill/>
                    </a:lnL>
                    <a:lnR>
                      <a:noFill/>
                    </a:lnR>
                    <a:lnT>
                      <a:noFill/>
                    </a:lnT>
                    <a:lnB>
                      <a:noFill/>
                    </a:lnB>
                    <a:solidFill>
                      <a:srgbClr val="FEF5F1"/>
                    </a:solidFill>
                  </a:tcPr>
                </a:tc>
                <a:tc>
                  <a:txBody>
                    <a:bodyPr/>
                    <a:lstStyle/>
                    <a:p>
                      <a:pPr>
                        <a:spcBef>
                          <a:spcPts val="0"/>
                        </a:spcBef>
                        <a:spcAft>
                          <a:spcPts val="0"/>
                        </a:spcAft>
                      </a:pPr>
                      <a:r>
                        <a:rPr lang="nl-NL" sz="1500" dirty="0">
                          <a:solidFill>
                            <a:schemeClr val="tx1"/>
                          </a:solidFill>
                          <a:effectLst/>
                        </a:rPr>
                        <a:t>Latvia</a:t>
                      </a:r>
                    </a:p>
                  </a:txBody>
                  <a:tcPr marL="77702" marR="77702" marT="38851" marB="38851" anchor="ctr">
                    <a:lnL>
                      <a:noFill/>
                    </a:lnL>
                    <a:lnR>
                      <a:noFill/>
                    </a:lnR>
                    <a:lnT>
                      <a:noFill/>
                    </a:lnT>
                    <a:lnB>
                      <a:noFill/>
                    </a:lnB>
                    <a:solidFill>
                      <a:srgbClr val="FEF5F1"/>
                    </a:solidFill>
                  </a:tcPr>
                </a:tc>
                <a:extLst>
                  <a:ext uri="{0D108BD9-81ED-4DB2-BD59-A6C34878D82A}">
                    <a16:rowId xmlns:a16="http://schemas.microsoft.com/office/drawing/2014/main" val="4235227944"/>
                  </a:ext>
                </a:extLst>
              </a:tr>
              <a:tr h="310810">
                <a:tc>
                  <a:txBody>
                    <a:bodyPr/>
                    <a:lstStyle/>
                    <a:p>
                      <a:pPr>
                        <a:spcBef>
                          <a:spcPts val="0"/>
                        </a:spcBef>
                        <a:spcAft>
                          <a:spcPts val="0"/>
                        </a:spcAft>
                      </a:pPr>
                      <a:r>
                        <a:rPr lang="nl-NL" sz="1500" dirty="0">
                          <a:solidFill>
                            <a:schemeClr val="tx1"/>
                          </a:solidFill>
                          <a:effectLst/>
                        </a:rPr>
                        <a:t>Bulgaria</a:t>
                      </a:r>
                    </a:p>
                  </a:txBody>
                  <a:tcPr marL="77702" marR="77702" marT="38851" marB="38851" anchor="ctr">
                    <a:lnL>
                      <a:noFill/>
                    </a:lnL>
                    <a:lnR>
                      <a:noFill/>
                    </a:lnR>
                    <a:lnT>
                      <a:noFill/>
                    </a:lnT>
                    <a:lnB>
                      <a:noFill/>
                    </a:lnB>
                    <a:solidFill>
                      <a:srgbClr val="FEF5F1"/>
                    </a:solidFill>
                  </a:tcPr>
                </a:tc>
                <a:tc>
                  <a:txBody>
                    <a:bodyPr/>
                    <a:lstStyle/>
                    <a:p>
                      <a:pPr>
                        <a:spcBef>
                          <a:spcPts val="0"/>
                        </a:spcBef>
                        <a:spcAft>
                          <a:spcPts val="0"/>
                        </a:spcAft>
                      </a:pPr>
                      <a:r>
                        <a:rPr lang="nl-NL" sz="1500" dirty="0">
                          <a:solidFill>
                            <a:schemeClr val="tx1"/>
                          </a:solidFill>
                          <a:effectLst/>
                        </a:rPr>
                        <a:t>Lithuania</a:t>
                      </a:r>
                    </a:p>
                  </a:txBody>
                  <a:tcPr marL="77702" marR="77702" marT="38851" marB="38851" anchor="ctr">
                    <a:lnL>
                      <a:noFill/>
                    </a:lnL>
                    <a:lnR>
                      <a:noFill/>
                    </a:lnR>
                    <a:lnT>
                      <a:noFill/>
                    </a:lnT>
                    <a:lnB>
                      <a:noFill/>
                    </a:lnB>
                    <a:solidFill>
                      <a:srgbClr val="FEF5F1"/>
                    </a:solidFill>
                  </a:tcPr>
                </a:tc>
                <a:extLst>
                  <a:ext uri="{0D108BD9-81ED-4DB2-BD59-A6C34878D82A}">
                    <a16:rowId xmlns:a16="http://schemas.microsoft.com/office/drawing/2014/main" val="3728559652"/>
                  </a:ext>
                </a:extLst>
              </a:tr>
              <a:tr h="310810">
                <a:tc>
                  <a:txBody>
                    <a:bodyPr/>
                    <a:lstStyle/>
                    <a:p>
                      <a:pPr>
                        <a:spcBef>
                          <a:spcPts val="0"/>
                        </a:spcBef>
                        <a:spcAft>
                          <a:spcPts val="0"/>
                        </a:spcAft>
                      </a:pPr>
                      <a:r>
                        <a:rPr lang="nl-NL" sz="1500" dirty="0">
                          <a:solidFill>
                            <a:schemeClr val="tx1"/>
                          </a:solidFill>
                          <a:effectLst/>
                        </a:rPr>
                        <a:t>Croatia</a:t>
                      </a:r>
                    </a:p>
                  </a:txBody>
                  <a:tcPr marL="77702" marR="77702" marT="38851" marB="38851" anchor="ctr">
                    <a:lnL>
                      <a:noFill/>
                    </a:lnL>
                    <a:lnR>
                      <a:noFill/>
                    </a:lnR>
                    <a:lnT>
                      <a:noFill/>
                    </a:lnT>
                    <a:lnB>
                      <a:noFill/>
                    </a:lnB>
                    <a:solidFill>
                      <a:srgbClr val="FEF5F1"/>
                    </a:solidFill>
                  </a:tcPr>
                </a:tc>
                <a:tc>
                  <a:txBody>
                    <a:bodyPr/>
                    <a:lstStyle/>
                    <a:p>
                      <a:pPr>
                        <a:spcBef>
                          <a:spcPts val="0"/>
                        </a:spcBef>
                        <a:spcAft>
                          <a:spcPts val="0"/>
                        </a:spcAft>
                      </a:pPr>
                      <a:r>
                        <a:rPr lang="nl-NL" sz="1500" dirty="0">
                          <a:solidFill>
                            <a:schemeClr val="tx1"/>
                          </a:solidFill>
                          <a:effectLst/>
                        </a:rPr>
                        <a:t>Luxembourg</a:t>
                      </a:r>
                    </a:p>
                  </a:txBody>
                  <a:tcPr marL="77702" marR="77702" marT="38851" marB="38851" anchor="ctr">
                    <a:lnL>
                      <a:noFill/>
                    </a:lnL>
                    <a:lnR>
                      <a:noFill/>
                    </a:lnR>
                    <a:lnT>
                      <a:noFill/>
                    </a:lnT>
                    <a:lnB>
                      <a:noFill/>
                    </a:lnB>
                    <a:solidFill>
                      <a:srgbClr val="FEF5F1"/>
                    </a:solidFill>
                  </a:tcPr>
                </a:tc>
                <a:extLst>
                  <a:ext uri="{0D108BD9-81ED-4DB2-BD59-A6C34878D82A}">
                    <a16:rowId xmlns:a16="http://schemas.microsoft.com/office/drawing/2014/main" val="2063721579"/>
                  </a:ext>
                </a:extLst>
              </a:tr>
              <a:tr h="310810">
                <a:tc>
                  <a:txBody>
                    <a:bodyPr/>
                    <a:lstStyle/>
                    <a:p>
                      <a:pPr>
                        <a:spcBef>
                          <a:spcPts val="0"/>
                        </a:spcBef>
                        <a:spcAft>
                          <a:spcPts val="0"/>
                        </a:spcAft>
                      </a:pPr>
                      <a:r>
                        <a:rPr lang="nl-NL" sz="1500" dirty="0">
                          <a:solidFill>
                            <a:schemeClr val="tx1"/>
                          </a:solidFill>
                          <a:effectLst/>
                        </a:rPr>
                        <a:t>Cyprus</a:t>
                      </a:r>
                    </a:p>
                  </a:txBody>
                  <a:tcPr marL="77702" marR="77702" marT="38851" marB="38851" anchor="ctr">
                    <a:lnL>
                      <a:noFill/>
                    </a:lnL>
                    <a:lnR>
                      <a:noFill/>
                    </a:lnR>
                    <a:lnT>
                      <a:noFill/>
                    </a:lnT>
                    <a:lnB>
                      <a:noFill/>
                    </a:lnB>
                    <a:solidFill>
                      <a:srgbClr val="FEF5F1"/>
                    </a:solidFill>
                  </a:tcPr>
                </a:tc>
                <a:tc>
                  <a:txBody>
                    <a:bodyPr/>
                    <a:lstStyle/>
                    <a:p>
                      <a:pPr>
                        <a:spcBef>
                          <a:spcPts val="0"/>
                        </a:spcBef>
                        <a:spcAft>
                          <a:spcPts val="0"/>
                        </a:spcAft>
                      </a:pPr>
                      <a:r>
                        <a:rPr lang="nl-NL" sz="1500" dirty="0">
                          <a:solidFill>
                            <a:schemeClr val="tx1"/>
                          </a:solidFill>
                          <a:effectLst/>
                        </a:rPr>
                        <a:t>Malta</a:t>
                      </a:r>
                    </a:p>
                  </a:txBody>
                  <a:tcPr marL="77702" marR="77702" marT="38851" marB="38851" anchor="ctr">
                    <a:lnL>
                      <a:noFill/>
                    </a:lnL>
                    <a:lnR>
                      <a:noFill/>
                    </a:lnR>
                    <a:lnT>
                      <a:noFill/>
                    </a:lnT>
                    <a:lnB>
                      <a:noFill/>
                    </a:lnB>
                    <a:solidFill>
                      <a:srgbClr val="FEF5F1"/>
                    </a:solidFill>
                  </a:tcPr>
                </a:tc>
                <a:extLst>
                  <a:ext uri="{0D108BD9-81ED-4DB2-BD59-A6C34878D82A}">
                    <a16:rowId xmlns:a16="http://schemas.microsoft.com/office/drawing/2014/main" val="3929838336"/>
                  </a:ext>
                </a:extLst>
              </a:tr>
              <a:tr h="310810">
                <a:tc>
                  <a:txBody>
                    <a:bodyPr/>
                    <a:lstStyle/>
                    <a:p>
                      <a:pPr>
                        <a:spcBef>
                          <a:spcPts val="0"/>
                        </a:spcBef>
                        <a:spcAft>
                          <a:spcPts val="0"/>
                        </a:spcAft>
                      </a:pPr>
                      <a:r>
                        <a:rPr lang="nl-NL" sz="1500" dirty="0" err="1">
                          <a:solidFill>
                            <a:schemeClr val="tx1"/>
                          </a:solidFill>
                          <a:effectLst/>
                        </a:rPr>
                        <a:t>Czech</a:t>
                      </a:r>
                      <a:r>
                        <a:rPr lang="nl-NL" sz="1500" dirty="0">
                          <a:solidFill>
                            <a:schemeClr val="tx1"/>
                          </a:solidFill>
                          <a:effectLst/>
                        </a:rPr>
                        <a:t> </a:t>
                      </a:r>
                      <a:r>
                        <a:rPr lang="nl-NL" sz="1500" dirty="0" err="1">
                          <a:solidFill>
                            <a:schemeClr val="tx1"/>
                          </a:solidFill>
                          <a:effectLst/>
                        </a:rPr>
                        <a:t>Republic</a:t>
                      </a:r>
                      <a:endParaRPr lang="nl-NL" sz="1500" dirty="0">
                        <a:solidFill>
                          <a:schemeClr val="tx1"/>
                        </a:solidFill>
                        <a:effectLst/>
                      </a:endParaRPr>
                    </a:p>
                  </a:txBody>
                  <a:tcPr marL="77702" marR="77702" marT="38851" marB="38851" anchor="ctr">
                    <a:lnL>
                      <a:noFill/>
                    </a:lnL>
                    <a:lnR>
                      <a:noFill/>
                    </a:lnR>
                    <a:lnT>
                      <a:noFill/>
                    </a:lnT>
                    <a:lnB>
                      <a:noFill/>
                    </a:lnB>
                    <a:solidFill>
                      <a:srgbClr val="FEF5F1"/>
                    </a:solidFill>
                  </a:tcPr>
                </a:tc>
                <a:tc>
                  <a:txBody>
                    <a:bodyPr/>
                    <a:lstStyle/>
                    <a:p>
                      <a:pPr>
                        <a:spcBef>
                          <a:spcPts val="0"/>
                        </a:spcBef>
                        <a:spcAft>
                          <a:spcPts val="0"/>
                        </a:spcAft>
                      </a:pPr>
                      <a:r>
                        <a:rPr lang="nl-NL" sz="1500" dirty="0">
                          <a:solidFill>
                            <a:schemeClr val="tx1"/>
                          </a:solidFill>
                          <a:effectLst/>
                        </a:rPr>
                        <a:t>Netherlands</a:t>
                      </a:r>
                    </a:p>
                  </a:txBody>
                  <a:tcPr marL="77702" marR="77702" marT="38851" marB="38851" anchor="ctr">
                    <a:lnL>
                      <a:noFill/>
                    </a:lnL>
                    <a:lnR>
                      <a:noFill/>
                    </a:lnR>
                    <a:lnT>
                      <a:noFill/>
                    </a:lnT>
                    <a:lnB>
                      <a:noFill/>
                    </a:lnB>
                    <a:solidFill>
                      <a:srgbClr val="FEF5F1"/>
                    </a:solidFill>
                  </a:tcPr>
                </a:tc>
                <a:extLst>
                  <a:ext uri="{0D108BD9-81ED-4DB2-BD59-A6C34878D82A}">
                    <a16:rowId xmlns:a16="http://schemas.microsoft.com/office/drawing/2014/main" val="2468407685"/>
                  </a:ext>
                </a:extLst>
              </a:tr>
              <a:tr h="310810">
                <a:tc>
                  <a:txBody>
                    <a:bodyPr/>
                    <a:lstStyle/>
                    <a:p>
                      <a:pPr>
                        <a:spcBef>
                          <a:spcPts val="0"/>
                        </a:spcBef>
                        <a:spcAft>
                          <a:spcPts val="0"/>
                        </a:spcAft>
                      </a:pPr>
                      <a:r>
                        <a:rPr lang="nl-NL" sz="1500" dirty="0">
                          <a:solidFill>
                            <a:schemeClr val="tx1"/>
                          </a:solidFill>
                          <a:effectLst/>
                        </a:rPr>
                        <a:t>Denmark</a:t>
                      </a:r>
                    </a:p>
                  </a:txBody>
                  <a:tcPr marL="77702" marR="77702" marT="38851" marB="38851" anchor="ctr">
                    <a:lnL>
                      <a:noFill/>
                    </a:lnL>
                    <a:lnR>
                      <a:noFill/>
                    </a:lnR>
                    <a:lnT>
                      <a:noFill/>
                    </a:lnT>
                    <a:lnB>
                      <a:noFill/>
                    </a:lnB>
                    <a:solidFill>
                      <a:srgbClr val="FEF5F1"/>
                    </a:solidFill>
                  </a:tcPr>
                </a:tc>
                <a:tc>
                  <a:txBody>
                    <a:bodyPr/>
                    <a:lstStyle/>
                    <a:p>
                      <a:pPr>
                        <a:spcBef>
                          <a:spcPts val="0"/>
                        </a:spcBef>
                        <a:spcAft>
                          <a:spcPts val="0"/>
                        </a:spcAft>
                      </a:pPr>
                      <a:r>
                        <a:rPr lang="nl-NL" sz="1500" dirty="0">
                          <a:solidFill>
                            <a:schemeClr val="tx1"/>
                          </a:solidFill>
                          <a:effectLst/>
                        </a:rPr>
                        <a:t>Poland</a:t>
                      </a:r>
                    </a:p>
                  </a:txBody>
                  <a:tcPr marL="77702" marR="77702" marT="38851" marB="38851" anchor="ctr">
                    <a:lnL>
                      <a:noFill/>
                    </a:lnL>
                    <a:lnR>
                      <a:noFill/>
                    </a:lnR>
                    <a:lnT>
                      <a:noFill/>
                    </a:lnT>
                    <a:lnB>
                      <a:noFill/>
                    </a:lnB>
                    <a:solidFill>
                      <a:srgbClr val="FEF5F1"/>
                    </a:solidFill>
                  </a:tcPr>
                </a:tc>
                <a:extLst>
                  <a:ext uri="{0D108BD9-81ED-4DB2-BD59-A6C34878D82A}">
                    <a16:rowId xmlns:a16="http://schemas.microsoft.com/office/drawing/2014/main" val="3725559390"/>
                  </a:ext>
                </a:extLst>
              </a:tr>
              <a:tr h="310810">
                <a:tc>
                  <a:txBody>
                    <a:bodyPr/>
                    <a:lstStyle/>
                    <a:p>
                      <a:pPr>
                        <a:spcBef>
                          <a:spcPts val="0"/>
                        </a:spcBef>
                        <a:spcAft>
                          <a:spcPts val="0"/>
                        </a:spcAft>
                      </a:pPr>
                      <a:r>
                        <a:rPr lang="nl-NL" sz="1500" dirty="0">
                          <a:solidFill>
                            <a:schemeClr val="tx1"/>
                          </a:solidFill>
                          <a:effectLst/>
                        </a:rPr>
                        <a:t>Estonia</a:t>
                      </a:r>
                    </a:p>
                  </a:txBody>
                  <a:tcPr marL="77702" marR="77702" marT="38851" marB="38851" anchor="ctr">
                    <a:lnL>
                      <a:noFill/>
                    </a:lnL>
                    <a:lnR>
                      <a:noFill/>
                    </a:lnR>
                    <a:lnT>
                      <a:noFill/>
                    </a:lnT>
                    <a:lnB>
                      <a:noFill/>
                    </a:lnB>
                    <a:solidFill>
                      <a:srgbClr val="FEF5F1"/>
                    </a:solidFill>
                  </a:tcPr>
                </a:tc>
                <a:tc>
                  <a:txBody>
                    <a:bodyPr/>
                    <a:lstStyle/>
                    <a:p>
                      <a:pPr>
                        <a:spcBef>
                          <a:spcPts val="0"/>
                        </a:spcBef>
                        <a:spcAft>
                          <a:spcPts val="0"/>
                        </a:spcAft>
                      </a:pPr>
                      <a:r>
                        <a:rPr lang="nl-NL" sz="1500" dirty="0">
                          <a:solidFill>
                            <a:schemeClr val="tx1"/>
                          </a:solidFill>
                          <a:effectLst/>
                        </a:rPr>
                        <a:t>Portugal</a:t>
                      </a:r>
                    </a:p>
                  </a:txBody>
                  <a:tcPr marL="77702" marR="77702" marT="38851" marB="38851" anchor="ctr">
                    <a:lnL>
                      <a:noFill/>
                    </a:lnL>
                    <a:lnR>
                      <a:noFill/>
                    </a:lnR>
                    <a:lnT>
                      <a:noFill/>
                    </a:lnT>
                    <a:lnB>
                      <a:noFill/>
                    </a:lnB>
                    <a:solidFill>
                      <a:srgbClr val="FEF5F1"/>
                    </a:solidFill>
                  </a:tcPr>
                </a:tc>
                <a:extLst>
                  <a:ext uri="{0D108BD9-81ED-4DB2-BD59-A6C34878D82A}">
                    <a16:rowId xmlns:a16="http://schemas.microsoft.com/office/drawing/2014/main" val="250687788"/>
                  </a:ext>
                </a:extLst>
              </a:tr>
              <a:tr h="310810">
                <a:tc>
                  <a:txBody>
                    <a:bodyPr/>
                    <a:lstStyle/>
                    <a:p>
                      <a:pPr>
                        <a:spcBef>
                          <a:spcPts val="0"/>
                        </a:spcBef>
                        <a:spcAft>
                          <a:spcPts val="0"/>
                        </a:spcAft>
                      </a:pPr>
                      <a:r>
                        <a:rPr lang="nl-NL" sz="1500" dirty="0">
                          <a:solidFill>
                            <a:schemeClr val="tx1"/>
                          </a:solidFill>
                          <a:effectLst/>
                        </a:rPr>
                        <a:t>Finland</a:t>
                      </a:r>
                    </a:p>
                  </a:txBody>
                  <a:tcPr marL="77702" marR="77702" marT="38851" marB="38851" anchor="ctr">
                    <a:lnL>
                      <a:noFill/>
                    </a:lnL>
                    <a:lnR>
                      <a:noFill/>
                    </a:lnR>
                    <a:lnT>
                      <a:noFill/>
                    </a:lnT>
                    <a:lnB>
                      <a:noFill/>
                    </a:lnB>
                    <a:solidFill>
                      <a:srgbClr val="FEF5F1"/>
                    </a:solidFill>
                  </a:tcPr>
                </a:tc>
                <a:tc>
                  <a:txBody>
                    <a:bodyPr/>
                    <a:lstStyle/>
                    <a:p>
                      <a:pPr>
                        <a:spcBef>
                          <a:spcPts val="0"/>
                        </a:spcBef>
                        <a:spcAft>
                          <a:spcPts val="0"/>
                        </a:spcAft>
                      </a:pPr>
                      <a:r>
                        <a:rPr lang="nl-NL" sz="1500" dirty="0">
                          <a:solidFill>
                            <a:schemeClr val="tx1"/>
                          </a:solidFill>
                          <a:effectLst/>
                        </a:rPr>
                        <a:t>Romania</a:t>
                      </a:r>
                    </a:p>
                  </a:txBody>
                  <a:tcPr marL="77702" marR="77702" marT="38851" marB="38851" anchor="ctr">
                    <a:lnL>
                      <a:noFill/>
                    </a:lnL>
                    <a:lnR>
                      <a:noFill/>
                    </a:lnR>
                    <a:lnT>
                      <a:noFill/>
                    </a:lnT>
                    <a:lnB>
                      <a:noFill/>
                    </a:lnB>
                    <a:solidFill>
                      <a:srgbClr val="FEF5F1"/>
                    </a:solidFill>
                  </a:tcPr>
                </a:tc>
                <a:extLst>
                  <a:ext uri="{0D108BD9-81ED-4DB2-BD59-A6C34878D82A}">
                    <a16:rowId xmlns:a16="http://schemas.microsoft.com/office/drawing/2014/main" val="2355839650"/>
                  </a:ext>
                </a:extLst>
              </a:tr>
              <a:tr h="310810">
                <a:tc>
                  <a:txBody>
                    <a:bodyPr/>
                    <a:lstStyle/>
                    <a:p>
                      <a:pPr>
                        <a:spcBef>
                          <a:spcPts val="0"/>
                        </a:spcBef>
                        <a:spcAft>
                          <a:spcPts val="0"/>
                        </a:spcAft>
                      </a:pPr>
                      <a:r>
                        <a:rPr lang="nl-NL" sz="1500" dirty="0">
                          <a:solidFill>
                            <a:schemeClr val="tx1"/>
                          </a:solidFill>
                          <a:effectLst/>
                        </a:rPr>
                        <a:t>France</a:t>
                      </a:r>
                    </a:p>
                  </a:txBody>
                  <a:tcPr marL="77702" marR="77702" marT="38851" marB="38851" anchor="ctr">
                    <a:lnL>
                      <a:noFill/>
                    </a:lnL>
                    <a:lnR>
                      <a:noFill/>
                    </a:lnR>
                    <a:lnT>
                      <a:noFill/>
                    </a:lnT>
                    <a:lnB>
                      <a:noFill/>
                    </a:lnB>
                    <a:solidFill>
                      <a:srgbClr val="FEF5F1"/>
                    </a:solidFill>
                  </a:tcPr>
                </a:tc>
                <a:tc>
                  <a:txBody>
                    <a:bodyPr/>
                    <a:lstStyle/>
                    <a:p>
                      <a:pPr>
                        <a:spcBef>
                          <a:spcPts val="0"/>
                        </a:spcBef>
                        <a:spcAft>
                          <a:spcPts val="0"/>
                        </a:spcAft>
                      </a:pPr>
                      <a:r>
                        <a:rPr lang="nl-NL" sz="1500" dirty="0">
                          <a:solidFill>
                            <a:schemeClr val="tx1"/>
                          </a:solidFill>
                          <a:effectLst/>
                        </a:rPr>
                        <a:t>Slovakia</a:t>
                      </a:r>
                    </a:p>
                  </a:txBody>
                  <a:tcPr marL="77702" marR="77702" marT="38851" marB="38851" anchor="ctr">
                    <a:lnL>
                      <a:noFill/>
                    </a:lnL>
                    <a:lnR>
                      <a:noFill/>
                    </a:lnR>
                    <a:lnT>
                      <a:noFill/>
                    </a:lnT>
                    <a:lnB>
                      <a:noFill/>
                    </a:lnB>
                    <a:solidFill>
                      <a:srgbClr val="FEF5F1"/>
                    </a:solidFill>
                  </a:tcPr>
                </a:tc>
                <a:extLst>
                  <a:ext uri="{0D108BD9-81ED-4DB2-BD59-A6C34878D82A}">
                    <a16:rowId xmlns:a16="http://schemas.microsoft.com/office/drawing/2014/main" val="2154906801"/>
                  </a:ext>
                </a:extLst>
              </a:tr>
              <a:tr h="310810">
                <a:tc>
                  <a:txBody>
                    <a:bodyPr/>
                    <a:lstStyle/>
                    <a:p>
                      <a:pPr>
                        <a:spcBef>
                          <a:spcPts val="0"/>
                        </a:spcBef>
                        <a:spcAft>
                          <a:spcPts val="0"/>
                        </a:spcAft>
                      </a:pPr>
                      <a:r>
                        <a:rPr lang="nl-NL" sz="1500" dirty="0">
                          <a:solidFill>
                            <a:schemeClr val="tx1"/>
                          </a:solidFill>
                          <a:effectLst/>
                        </a:rPr>
                        <a:t>Germany</a:t>
                      </a:r>
                    </a:p>
                  </a:txBody>
                  <a:tcPr marL="77702" marR="77702" marT="38851" marB="38851" anchor="ctr">
                    <a:lnL>
                      <a:noFill/>
                    </a:lnL>
                    <a:lnR>
                      <a:noFill/>
                    </a:lnR>
                    <a:lnT>
                      <a:noFill/>
                    </a:lnT>
                    <a:lnB>
                      <a:noFill/>
                    </a:lnB>
                    <a:solidFill>
                      <a:srgbClr val="FEF5F1"/>
                    </a:solidFill>
                  </a:tcPr>
                </a:tc>
                <a:tc>
                  <a:txBody>
                    <a:bodyPr/>
                    <a:lstStyle/>
                    <a:p>
                      <a:pPr>
                        <a:spcBef>
                          <a:spcPts val="0"/>
                        </a:spcBef>
                        <a:spcAft>
                          <a:spcPts val="0"/>
                        </a:spcAft>
                      </a:pPr>
                      <a:r>
                        <a:rPr lang="nl-NL" sz="1500" dirty="0">
                          <a:solidFill>
                            <a:schemeClr val="tx1"/>
                          </a:solidFill>
                          <a:effectLst/>
                        </a:rPr>
                        <a:t>Slovenia</a:t>
                      </a:r>
                    </a:p>
                  </a:txBody>
                  <a:tcPr marL="77702" marR="77702" marT="38851" marB="38851" anchor="ctr">
                    <a:lnL>
                      <a:noFill/>
                    </a:lnL>
                    <a:lnR>
                      <a:noFill/>
                    </a:lnR>
                    <a:lnT>
                      <a:noFill/>
                    </a:lnT>
                    <a:lnB>
                      <a:noFill/>
                    </a:lnB>
                    <a:solidFill>
                      <a:srgbClr val="FEF5F1"/>
                    </a:solidFill>
                  </a:tcPr>
                </a:tc>
                <a:extLst>
                  <a:ext uri="{0D108BD9-81ED-4DB2-BD59-A6C34878D82A}">
                    <a16:rowId xmlns:a16="http://schemas.microsoft.com/office/drawing/2014/main" val="2382145000"/>
                  </a:ext>
                </a:extLst>
              </a:tr>
              <a:tr h="310810">
                <a:tc>
                  <a:txBody>
                    <a:bodyPr/>
                    <a:lstStyle/>
                    <a:p>
                      <a:pPr>
                        <a:spcBef>
                          <a:spcPts val="0"/>
                        </a:spcBef>
                        <a:spcAft>
                          <a:spcPts val="0"/>
                        </a:spcAft>
                      </a:pPr>
                      <a:r>
                        <a:rPr lang="nl-NL" sz="1500" dirty="0">
                          <a:solidFill>
                            <a:schemeClr val="tx1"/>
                          </a:solidFill>
                          <a:effectLst/>
                        </a:rPr>
                        <a:t>Greece</a:t>
                      </a:r>
                    </a:p>
                  </a:txBody>
                  <a:tcPr marL="77702" marR="77702" marT="38851" marB="38851" anchor="ctr">
                    <a:lnL>
                      <a:noFill/>
                    </a:lnL>
                    <a:lnR>
                      <a:noFill/>
                    </a:lnR>
                    <a:lnT>
                      <a:noFill/>
                    </a:lnT>
                    <a:lnB>
                      <a:noFill/>
                    </a:lnB>
                    <a:solidFill>
                      <a:srgbClr val="FEF5F1"/>
                    </a:solidFill>
                  </a:tcPr>
                </a:tc>
                <a:tc>
                  <a:txBody>
                    <a:bodyPr/>
                    <a:lstStyle/>
                    <a:p>
                      <a:pPr>
                        <a:spcBef>
                          <a:spcPts val="0"/>
                        </a:spcBef>
                        <a:spcAft>
                          <a:spcPts val="0"/>
                        </a:spcAft>
                      </a:pPr>
                      <a:r>
                        <a:rPr lang="nl-NL" sz="1500" dirty="0">
                          <a:solidFill>
                            <a:schemeClr val="tx1"/>
                          </a:solidFill>
                          <a:effectLst/>
                        </a:rPr>
                        <a:t>Spain</a:t>
                      </a:r>
                    </a:p>
                  </a:txBody>
                  <a:tcPr marL="77702" marR="77702" marT="38851" marB="38851" anchor="ctr">
                    <a:lnL>
                      <a:noFill/>
                    </a:lnL>
                    <a:lnR>
                      <a:noFill/>
                    </a:lnR>
                    <a:lnT>
                      <a:noFill/>
                    </a:lnT>
                    <a:lnB>
                      <a:noFill/>
                    </a:lnB>
                    <a:solidFill>
                      <a:srgbClr val="FEF5F1"/>
                    </a:solidFill>
                  </a:tcPr>
                </a:tc>
                <a:extLst>
                  <a:ext uri="{0D108BD9-81ED-4DB2-BD59-A6C34878D82A}">
                    <a16:rowId xmlns:a16="http://schemas.microsoft.com/office/drawing/2014/main" val="369569092"/>
                  </a:ext>
                </a:extLst>
              </a:tr>
              <a:tr h="310810">
                <a:tc>
                  <a:txBody>
                    <a:bodyPr/>
                    <a:lstStyle/>
                    <a:p>
                      <a:pPr>
                        <a:spcBef>
                          <a:spcPts val="0"/>
                        </a:spcBef>
                        <a:spcAft>
                          <a:spcPts val="0"/>
                        </a:spcAft>
                      </a:pPr>
                      <a:r>
                        <a:rPr lang="nl-NL" sz="1500" dirty="0">
                          <a:solidFill>
                            <a:schemeClr val="tx1"/>
                          </a:solidFill>
                          <a:effectLst/>
                        </a:rPr>
                        <a:t>Hungary</a:t>
                      </a:r>
                    </a:p>
                  </a:txBody>
                  <a:tcPr marL="77702" marR="77702" marT="38851" marB="38851" anchor="ctr">
                    <a:lnL>
                      <a:noFill/>
                    </a:lnL>
                    <a:lnR>
                      <a:noFill/>
                    </a:lnR>
                    <a:lnT>
                      <a:noFill/>
                    </a:lnT>
                    <a:lnB>
                      <a:noFill/>
                    </a:lnB>
                    <a:solidFill>
                      <a:srgbClr val="FEF5F1"/>
                    </a:solidFill>
                  </a:tcPr>
                </a:tc>
                <a:tc>
                  <a:txBody>
                    <a:bodyPr/>
                    <a:lstStyle/>
                    <a:p>
                      <a:pPr>
                        <a:spcBef>
                          <a:spcPts val="0"/>
                        </a:spcBef>
                        <a:spcAft>
                          <a:spcPts val="0"/>
                        </a:spcAft>
                      </a:pPr>
                      <a:r>
                        <a:rPr lang="nl-NL" sz="1500" dirty="0">
                          <a:solidFill>
                            <a:schemeClr val="tx1"/>
                          </a:solidFill>
                          <a:effectLst/>
                        </a:rPr>
                        <a:t>Sweden</a:t>
                      </a:r>
                    </a:p>
                  </a:txBody>
                  <a:tcPr marL="77702" marR="77702" marT="38851" marB="38851" anchor="ctr">
                    <a:lnL>
                      <a:noFill/>
                    </a:lnL>
                    <a:lnR>
                      <a:noFill/>
                    </a:lnR>
                    <a:lnT>
                      <a:noFill/>
                    </a:lnT>
                    <a:lnB>
                      <a:noFill/>
                    </a:lnB>
                    <a:solidFill>
                      <a:srgbClr val="FEF5F1"/>
                    </a:solidFill>
                  </a:tcPr>
                </a:tc>
                <a:extLst>
                  <a:ext uri="{0D108BD9-81ED-4DB2-BD59-A6C34878D82A}">
                    <a16:rowId xmlns:a16="http://schemas.microsoft.com/office/drawing/2014/main" val="2533566928"/>
                  </a:ext>
                </a:extLst>
              </a:tr>
              <a:tr h="310810">
                <a:tc>
                  <a:txBody>
                    <a:bodyPr/>
                    <a:lstStyle/>
                    <a:p>
                      <a:pPr>
                        <a:spcBef>
                          <a:spcPts val="0"/>
                        </a:spcBef>
                        <a:spcAft>
                          <a:spcPts val="0"/>
                        </a:spcAft>
                      </a:pPr>
                      <a:r>
                        <a:rPr lang="nl-NL" sz="1500" dirty="0">
                          <a:solidFill>
                            <a:schemeClr val="tx1"/>
                          </a:solidFill>
                          <a:effectLst/>
                        </a:rPr>
                        <a:t>Ireland</a:t>
                      </a:r>
                    </a:p>
                  </a:txBody>
                  <a:tcPr marL="77702" marR="77702" marT="38851" marB="38851" anchor="ctr">
                    <a:lnL>
                      <a:noFill/>
                    </a:lnL>
                    <a:lnR>
                      <a:noFill/>
                    </a:lnR>
                    <a:lnT>
                      <a:noFill/>
                    </a:lnT>
                    <a:lnB>
                      <a:noFill/>
                    </a:lnB>
                    <a:solidFill>
                      <a:srgbClr val="FEF5F1"/>
                    </a:solidFill>
                  </a:tcPr>
                </a:tc>
                <a:tc>
                  <a:txBody>
                    <a:bodyPr/>
                    <a:lstStyle/>
                    <a:p>
                      <a:pPr>
                        <a:spcBef>
                          <a:spcPts val="0"/>
                        </a:spcBef>
                        <a:spcAft>
                          <a:spcPts val="0"/>
                        </a:spcAft>
                      </a:pPr>
                      <a:r>
                        <a:rPr lang="nl-NL" sz="1500" dirty="0">
                          <a:solidFill>
                            <a:schemeClr val="tx1"/>
                          </a:solidFill>
                          <a:effectLst/>
                        </a:rPr>
                        <a:t>United </a:t>
                      </a:r>
                      <a:r>
                        <a:rPr lang="nl-NL" sz="1500" dirty="0" err="1">
                          <a:solidFill>
                            <a:schemeClr val="tx1"/>
                          </a:solidFill>
                          <a:effectLst/>
                        </a:rPr>
                        <a:t>Kingdom</a:t>
                      </a:r>
                      <a:endParaRPr lang="nl-NL" sz="1500" dirty="0">
                        <a:solidFill>
                          <a:schemeClr val="tx1"/>
                        </a:solidFill>
                        <a:effectLst/>
                      </a:endParaRPr>
                    </a:p>
                  </a:txBody>
                  <a:tcPr marL="77702" marR="77702" marT="38851" marB="38851" anchor="ctr">
                    <a:lnL>
                      <a:noFill/>
                    </a:lnL>
                    <a:lnR>
                      <a:noFill/>
                    </a:lnR>
                    <a:lnT>
                      <a:noFill/>
                    </a:lnT>
                    <a:lnB>
                      <a:noFill/>
                    </a:lnB>
                    <a:solidFill>
                      <a:srgbClr val="FEF5F1"/>
                    </a:solidFill>
                  </a:tcPr>
                </a:tc>
                <a:extLst>
                  <a:ext uri="{0D108BD9-81ED-4DB2-BD59-A6C34878D82A}">
                    <a16:rowId xmlns:a16="http://schemas.microsoft.com/office/drawing/2014/main" val="1896291795"/>
                  </a:ext>
                </a:extLst>
              </a:tr>
            </a:tbl>
          </a:graphicData>
        </a:graphic>
      </p:graphicFrame>
    </p:spTree>
    <p:extLst>
      <p:ext uri="{BB962C8B-B14F-4D97-AF65-F5344CB8AC3E}">
        <p14:creationId xmlns:p14="http://schemas.microsoft.com/office/powerpoint/2010/main" val="337241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European Union</a:t>
            </a:r>
          </a:p>
        </p:txBody>
      </p:sp>
      <p:sp>
        <p:nvSpPr>
          <p:cNvPr id="3" name="Tijdelijke aanduiding voor inhoud 2"/>
          <p:cNvSpPr>
            <a:spLocks noGrp="1"/>
          </p:cNvSpPr>
          <p:nvPr>
            <p:ph idx="1"/>
          </p:nvPr>
        </p:nvSpPr>
        <p:spPr/>
        <p:txBody>
          <a:bodyPr>
            <a:normAutofit fontScale="62500" lnSpcReduction="20000"/>
          </a:bodyPr>
          <a:lstStyle/>
          <a:p>
            <a:r>
              <a:rPr lang="nl-NL" dirty="0"/>
              <a:t>EU </a:t>
            </a:r>
            <a:r>
              <a:rPr lang="en-US" dirty="0"/>
              <a:t>Directive 95/46/EC of the European Parliament and of the Council of 24 October 1995 on the protection of individuals with regard to the processing of personal data and on the free movement of such data</a:t>
            </a:r>
          </a:p>
          <a:p>
            <a:r>
              <a:rPr lang="en-US" dirty="0"/>
              <a:t>Directive 2002/58/EC of the European Parliament and of the Council of 12 July 2002 concerning the processing of personal data and the protection of privacy in the electronic communications sector (Directive on privacy and electronic communications) </a:t>
            </a:r>
          </a:p>
          <a:p>
            <a:r>
              <a:rPr lang="en-US" dirty="0"/>
              <a:t>COUNCIL FRAMEWORK DECISION 2008/977/JHA of 27 November 2008 on the protection of personal data processed in the framework of police and judicial cooperation in criminal matters </a:t>
            </a:r>
          </a:p>
          <a:p>
            <a:r>
              <a:rPr lang="en-US" dirty="0"/>
              <a:t>REGULATION (EU) 2016/679 OF THE EUROPEAN PARLIAMENT AND OF THE COUNCIL of 27 April 2016 on the protection of natural persons with regard to the processing of personal data and on the free movement of such data, and repealing Directive 95/46/EC (General Data Protection Regulation </a:t>
            </a:r>
          </a:p>
          <a:p>
            <a:r>
              <a:rPr lang="en-US" dirty="0"/>
              <a:t>Directive (EU) 2016/680 of the European Parliament and of the Council of 27 April 2016 on the protection of natural persons with regard to the processing of personal data by competent authorities for the purposes of the prevention, investigation, detection or prosecution of criminal offences or the execution of criminal penalties, and on the free movement of such data, and repealing Council Framework Decision 2008/977/JHA </a:t>
            </a:r>
          </a:p>
          <a:p>
            <a:r>
              <a:rPr lang="en-US" dirty="0"/>
              <a:t>Proposal for a REGULATION OF THE EUROPEAN PARLIAMENT AND OF THE COUNCIL concerning the respect for private life and the protection of personal data in electronic communications and repealing Directive 2002/58/EC (Regulation on Privacy and Electronic Communications</a:t>
            </a:r>
            <a:endParaRPr lang="nl-NL" dirty="0"/>
          </a:p>
        </p:txBody>
      </p:sp>
    </p:spTree>
    <p:extLst>
      <p:ext uri="{BB962C8B-B14F-4D97-AF65-F5344CB8AC3E}">
        <p14:creationId xmlns:p14="http://schemas.microsoft.com/office/powerpoint/2010/main" val="2305951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European Union</a:t>
            </a:r>
          </a:p>
        </p:txBody>
      </p:sp>
      <p:sp>
        <p:nvSpPr>
          <p:cNvPr id="3" name="Tijdelijke aanduiding voor inhoud 2"/>
          <p:cNvSpPr>
            <a:spLocks noGrp="1"/>
          </p:cNvSpPr>
          <p:nvPr>
            <p:ph idx="1"/>
          </p:nvPr>
        </p:nvSpPr>
        <p:spPr/>
        <p:txBody>
          <a:bodyPr>
            <a:normAutofit fontScale="77500" lnSpcReduction="20000"/>
          </a:bodyPr>
          <a:lstStyle/>
          <a:p>
            <a:r>
              <a:rPr lang="en-US" dirty="0"/>
              <a:t>CHARTER OF FUNDAMENTAL RIGHTS OF THE EUROPEAN UNION (2000/C 364/01) – into effect 2009</a:t>
            </a:r>
          </a:p>
          <a:p>
            <a:r>
              <a:rPr lang="en-US" dirty="0"/>
              <a:t>Overseen by the European Court of Justice</a:t>
            </a:r>
          </a:p>
          <a:p>
            <a:r>
              <a:rPr lang="en-US" dirty="0"/>
              <a:t>Article 7 Respect for private and family life</a:t>
            </a:r>
          </a:p>
          <a:p>
            <a:r>
              <a:rPr lang="en-US" dirty="0"/>
              <a:t>Everyone has the right to respect for his or her private and family life, home and communications.</a:t>
            </a:r>
            <a:br>
              <a:rPr lang="en-US" dirty="0"/>
            </a:br>
            <a:endParaRPr lang="en-US" dirty="0"/>
          </a:p>
          <a:p>
            <a:r>
              <a:rPr lang="en-US" dirty="0"/>
              <a:t>Article 8 Protection of personal data</a:t>
            </a:r>
          </a:p>
          <a:p>
            <a:r>
              <a:rPr lang="en-US" dirty="0"/>
              <a:t>1. Everyone has the right to the protection of personal data concerning him or her.</a:t>
            </a:r>
          </a:p>
          <a:p>
            <a:r>
              <a:rPr lang="en-US" dirty="0"/>
              <a:t>2. Such data must be processed fairly for specified purposes and on the basis of the consent of the person concerned or some other legitimate basis laid down by law. Everyone has the right of access to data which has been collected concerning him or her, and the right to have it rectified.</a:t>
            </a:r>
          </a:p>
          <a:p>
            <a:r>
              <a:rPr lang="en-US" dirty="0"/>
              <a:t>3. Compliance with these rules shall be subject to control by an independent authority.</a:t>
            </a:r>
          </a:p>
          <a:p>
            <a:endParaRPr lang="en-US" dirty="0"/>
          </a:p>
          <a:p>
            <a:endParaRPr lang="nl-NL" dirty="0"/>
          </a:p>
        </p:txBody>
      </p:sp>
    </p:spTree>
    <p:extLst>
      <p:ext uri="{BB962C8B-B14F-4D97-AF65-F5344CB8AC3E}">
        <p14:creationId xmlns:p14="http://schemas.microsoft.com/office/powerpoint/2010/main" val="81820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a:t>
            </a:r>
            <a:r>
              <a:rPr lang="nl-NL" dirty="0" err="1"/>
              <a:t>Jurisprudence</a:t>
            </a:r>
            <a:r>
              <a:rPr lang="nl-NL" dirty="0"/>
              <a:t> on Mass Surveillance</a:t>
            </a:r>
          </a:p>
        </p:txBody>
      </p:sp>
      <p:sp>
        <p:nvSpPr>
          <p:cNvPr id="3" name="Tijdelijke aanduiding voor inhoud 2"/>
          <p:cNvSpPr>
            <a:spLocks noGrp="1"/>
          </p:cNvSpPr>
          <p:nvPr>
            <p:ph idx="1"/>
          </p:nvPr>
        </p:nvSpPr>
        <p:spPr/>
        <p:txBody>
          <a:bodyPr>
            <a:normAutofit fontScale="92500" lnSpcReduction="20000"/>
          </a:bodyPr>
          <a:lstStyle/>
          <a:p>
            <a:r>
              <a:rPr lang="nl-NL" dirty="0"/>
              <a:t>European Court of </a:t>
            </a:r>
            <a:r>
              <a:rPr lang="nl-NL" dirty="0" err="1"/>
              <a:t>Justice</a:t>
            </a:r>
            <a:endParaRPr lang="nl-NL" dirty="0"/>
          </a:p>
          <a:p>
            <a:r>
              <a:rPr lang="en-US" dirty="0">
                <a:effectLst/>
              </a:rPr>
              <a:t>Judgment of the Court (Grand Chamber) of 8 April 2014 (requests for a preliminary ruling from the High Court of Ireland (Ireland) and the </a:t>
            </a:r>
            <a:r>
              <a:rPr lang="en-US" dirty="0" err="1">
                <a:effectLst/>
              </a:rPr>
              <a:t>Verfassungsgerichtshof</a:t>
            </a:r>
            <a:r>
              <a:rPr lang="en-US" dirty="0">
                <a:effectLst/>
              </a:rPr>
              <a:t> (Austria)) – Digital Rights Ireland Ltd (C-293/12) v Minister for Communications, Marine and Natural Resources, Minister for Justice, Equality and Law Reform, The Commissioner of the Garda Síochána, Ireland and the Attorney General, and </a:t>
            </a:r>
            <a:r>
              <a:rPr lang="en-US" dirty="0" err="1">
                <a:effectLst/>
              </a:rPr>
              <a:t>Kärntner</a:t>
            </a:r>
            <a:r>
              <a:rPr lang="en-US" dirty="0">
                <a:effectLst/>
              </a:rPr>
              <a:t> </a:t>
            </a:r>
            <a:r>
              <a:rPr lang="en-US" dirty="0" err="1">
                <a:effectLst/>
              </a:rPr>
              <a:t>Landesregierung</a:t>
            </a:r>
            <a:r>
              <a:rPr lang="en-US" dirty="0">
                <a:effectLst/>
              </a:rPr>
              <a:t>, Michael </a:t>
            </a:r>
            <a:r>
              <a:rPr lang="en-US" dirty="0" err="1">
                <a:effectLst/>
              </a:rPr>
              <a:t>Seitlinger</a:t>
            </a:r>
            <a:r>
              <a:rPr lang="en-US" dirty="0">
                <a:effectLst/>
              </a:rPr>
              <a:t>, Christof </a:t>
            </a:r>
            <a:r>
              <a:rPr lang="en-US" dirty="0" err="1">
                <a:effectLst/>
              </a:rPr>
              <a:t>Tschohl</a:t>
            </a:r>
            <a:r>
              <a:rPr lang="en-US" dirty="0">
                <a:effectLst/>
              </a:rPr>
              <a:t> and Others (C-594/12)</a:t>
            </a:r>
          </a:p>
          <a:p>
            <a:r>
              <a:rPr lang="en-US" dirty="0"/>
              <a:t>“Directive 2006/24/EC of the European Parliament and of the Council of 15 March 2006 on the retention of data generated or processed in connection with the provision of publicly available electronic communications services or of public communications networks and amending Directive 2002/58/EC is invalid.”</a:t>
            </a:r>
            <a:endParaRPr lang="en-US" dirty="0">
              <a:effectLst/>
            </a:endParaRPr>
          </a:p>
          <a:p>
            <a:endParaRPr lang="en-US" dirty="0">
              <a:effectLst/>
            </a:endParaRPr>
          </a:p>
          <a:p>
            <a:endParaRPr lang="nl-NL" dirty="0"/>
          </a:p>
        </p:txBody>
      </p:sp>
    </p:spTree>
    <p:extLst>
      <p:ext uri="{BB962C8B-B14F-4D97-AF65-F5344CB8AC3E}">
        <p14:creationId xmlns:p14="http://schemas.microsoft.com/office/powerpoint/2010/main" val="3455691240"/>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2042</Words>
  <Application>Microsoft Office PowerPoint</Application>
  <PresentationFormat>Breedbeeld</PresentationFormat>
  <Paragraphs>124</Paragraphs>
  <Slides>16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16</vt:i4>
      </vt:variant>
    </vt:vector>
  </HeadingPairs>
  <TitlesOfParts>
    <vt:vector size="20" baseType="lpstr">
      <vt:lpstr>Arial</vt:lpstr>
      <vt:lpstr>Calibri</vt:lpstr>
      <vt:lpstr>Calibri Light</vt:lpstr>
      <vt:lpstr>Kantoorthema</vt:lpstr>
      <vt:lpstr>European Privacy Protection and Mass Suveillance</vt:lpstr>
      <vt:lpstr>Overview</vt:lpstr>
      <vt:lpstr>(1) Council of Europe</vt:lpstr>
      <vt:lpstr>(1) Council of Europe</vt:lpstr>
      <vt:lpstr>(1) Council of Europe</vt:lpstr>
      <vt:lpstr>(2) European Union</vt:lpstr>
      <vt:lpstr>(2) European Union</vt:lpstr>
      <vt:lpstr>(2) European Union</vt:lpstr>
      <vt:lpstr>(3) Jurisprudence on Mass Surveillance</vt:lpstr>
      <vt:lpstr>(3) Jurisprudence on Mass Surveillance</vt:lpstr>
      <vt:lpstr>(3) Jurisprudence on Mass Surveillance</vt:lpstr>
      <vt:lpstr>(3) Jurisprudence on Mass Surveillance</vt:lpstr>
      <vt:lpstr>(3) Jurisprudence on Mass Surveillance</vt:lpstr>
      <vt:lpstr>(3) Jurisprudence on Mass Surveillance</vt:lpstr>
      <vt:lpstr>(3) Jurisprudence on Mass Surveillance</vt:lpstr>
      <vt:lpstr>(4)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Privacy Protection and Mass Suveillance</dc:title>
  <dc:creator>Bart Van der Sloot</dc:creator>
  <cp:lastModifiedBy>Bart Van der Sloot</cp:lastModifiedBy>
  <cp:revision>9</cp:revision>
  <dcterms:created xsi:type="dcterms:W3CDTF">2017-05-06T15:16:31Z</dcterms:created>
  <dcterms:modified xsi:type="dcterms:W3CDTF">2017-05-07T14:07:29Z</dcterms:modified>
</cp:coreProperties>
</file>