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04" r:id="rId4"/>
    <p:sldId id="308" r:id="rId5"/>
    <p:sldId id="309" r:id="rId6"/>
    <p:sldId id="30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7" r:id="rId30"/>
    <p:sldId id="288" r:id="rId31"/>
    <p:sldId id="279" r:id="rId32"/>
    <p:sldId id="281" r:id="rId33"/>
    <p:sldId id="282" r:id="rId34"/>
    <p:sldId id="283" r:id="rId35"/>
    <p:sldId id="284" r:id="rId36"/>
    <p:sldId id="285" r:id="rId37"/>
    <p:sldId id="286"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1/21/2018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1/21/2018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es/url?sa=i&amp;rct=j&amp;q=&amp;esrc=s&amp;source=images&amp;cd=&amp;cad=rja&amp;uact=8&amp;ved=0ahUKEwiEmuruvrnYAhWE0RQKHbNLCAEQjRwIBw&amp;url=https://vimeo.com/219820643&amp;psig=AOvVaw13_LVOnXhBZacOpt2-TzzK&amp;ust=1514989735507603"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es/url?sa=i&amp;rct=j&amp;q=&amp;esrc=s&amp;source=images&amp;cd=&amp;cad=rja&amp;uact=8&amp;ved=0ahUKEwj_1uqt9bvYAhXBY98KHZQkAb4QjRwIBw&amp;url=https://www.flickr.com/photos/andrikoolme/28266998101&amp;psig=AOvVaw2BC8l0W8hpN2L1e8knzv9T&amp;ust=151507310334249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es/url?sa=i&amp;rct=j&amp;q=&amp;esrc=s&amp;source=images&amp;cd=&amp;cad=rja&amp;uact=8&amp;ved=0ahUKEwin-vPM4rvYAhUkhOAKHdx5ArwQjRwIBw&amp;url=https://pixabay.com/en/fake-fake-news-media-laptop-1903774/&amp;psig=AOvVaw2HpmDDiN8x2kCAc40APVC6&amp;ust=151506807261272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es/url?sa=i&amp;rct=j&amp;q=&amp;esrc=s&amp;source=images&amp;cd=&amp;cad=rja&amp;uact=8&amp;ved=0ahUKEwit_bach7zYAhVnB8AKHf6yCsgQjRwIBw&amp;url=https://pixabay.com/en/smart-home-home-technology-2769239/&amp;psig=AOvVaw0XnF-hT2EyH_iBkwK7M1rx&amp;ust=151507723896813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oogle.es/url?sa=i&amp;rct=j&amp;q=&amp;esrc=s&amp;source=images&amp;cd=&amp;cad=rja&amp;uact=8&amp;ved=0ahUKEwjN9OTGt7nYAhVFzRQKHV77CpcQjRwIBw&amp;url=https://commons.wikimedia.org/wiki/File:Graph_of_Martin-Quinn_Scores_of_Supreme_Court_Justices_1937-Now.png&amp;psig=AOvVaw0NpxEMoliwhY6R1MsNGNF1&amp;ust=151498781256134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es/url?sa=i&amp;rct=j&amp;q=&amp;esrc=s&amp;source=images&amp;cd=&amp;cad=rja&amp;uact=8&amp;ved=0ahUKEwi-1L25qbnYAhXKPBQKHchKAuIQjRwIBw&amp;url=https://commons.wikimedia.org/wiki/File:Integrated_security_system_schematic.jpg&amp;psig=AOvVaw3EkysQUrqcyLA9dVYoFR44&amp;ust=151498402438473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es/url?sa=i&amp;rct=j&amp;q=&amp;esrc=s&amp;source=images&amp;cd=&amp;cad=rja&amp;uact=8&amp;ved=2ahUKEwieq9rkoMHYAhWKOxQKHeRQAkgQjRx6BAgAEAY&amp;url=https://commons.wikimedia.org/wiki/File:ASIMO_2nd-gen_model_dancing.jpg&amp;psig=AOvVaw3Kb4Lhp_HWDqFJgqbn_Vro&amp;ust=151525656763685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ogle.es/url?sa=i&amp;rct=j&amp;q=&amp;esrc=s&amp;source=images&amp;cd=&amp;cad=rja&amp;uact=8&amp;ved=2ahUKEwjIvb-KqMHYAhUI0xQKHVXnCBYQjRx6BAgAEAY&amp;url=https://commons.wikimedia.org/wiki/File:Credit-score-chart.svg&amp;psig=AOvVaw2JuDom497Jn_qkdfLaz4kc&amp;ust=151525850639945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google.nl/url?sa=i&amp;rct=j&amp;q=&amp;esrc=s&amp;source=images&amp;cd=&amp;cad=rja&amp;uact=8&amp;ved=2ahUKEwjh7fnU7dXYAhXELVAKHZJ_Cd4QjRx6BAgAEAY&amp;url=https://www.flickr.com/photos/nasa_goddard/6559334541&amp;psig=AOvVaw1HS4QtbD2PTzINldHMOslA&amp;ust=1515964373404453"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hyperlink" Target="https://www.google.nl/url?sa=i&amp;rct=j&amp;q=&amp;esrc=s&amp;source=images&amp;cd=&amp;cad=rja&amp;uact=8&amp;ved=2ahUKEwjWlZn57NXYAhXCZlAKHbZkBucQjRx6BAgAEAY&amp;url=https://commons.wikimedia.org/wiki/File:Chinese-abacus.jpg&amp;psig=AOvVaw0CadQqBYZW0-hhrsQX2-nR&amp;ust=1515964202491355" TargetMode="External"/><Relationship Id="rId1" Type="http://schemas.openxmlformats.org/officeDocument/2006/relationships/slideLayout" Target="../slideLayouts/slideLayout2.xml"/><Relationship Id="rId6" Type="http://schemas.openxmlformats.org/officeDocument/2006/relationships/hyperlink" Target="https://www.google.nl/url?sa=i&amp;rct=j&amp;q=&amp;esrc=s&amp;source=images&amp;cd=&amp;cad=rja&amp;uact=8&amp;ved=2ahUKEwiI2OeF7dXYAhWEZ1AKHd0YAewQjRx6BAgAEAY&amp;url=https://commons.wikimedia.org/wiki/File:Living_Large_--_Argonne's_First_Computer_(8056998342).jpg&amp;psig=AOvVaw3edO1yLkRjqCWyuHNDm8PC&amp;ust=1515964239526012" TargetMode="External"/><Relationship Id="rId5" Type="http://schemas.openxmlformats.org/officeDocument/2006/relationships/image" Target="../media/image19.jpeg"/><Relationship Id="rId4" Type="http://schemas.openxmlformats.org/officeDocument/2006/relationships/hyperlink" Target="https://www.google.nl/url?sa=i&amp;rct=j&amp;q=&amp;esrc=s&amp;source=images&amp;cd=&amp;cad=rja&amp;uact=8&amp;ved=2ahUKEwjfqeWU7dXYAhUKZVAKHcBfAuAQjRx6BAgAEAY&amp;url=https://commons.wikimedia.org/wiki/File:Babbage_Difference_Engine.jpg&amp;psig=AOvVaw3WbC9HznTDgDV8YoKr4Cdz&amp;ust=1515964270656344" TargetMode="External"/><Relationship Id="rId9"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google.nl/url?sa=i&amp;rct=j&amp;q=&amp;esrc=s&amp;source=images&amp;cd=&amp;cad=rja&amp;uact=8&amp;ved=0ahUKEwj2scDyrcPYAhVLb1AKHV_cCHMQjRwIBw&amp;url=https://commons.wikimedia.org/wiki/File:Gebouw_AIVD_Zoetermeer.jpeg&amp;psig=AOvVaw0fwuKX7-6UHRbRoB9uNduD&amp;ust=1515328808304862"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es/url?sa=i&amp;rct=j&amp;q=&amp;esrc=s&amp;source=images&amp;cd=&amp;cad=rja&amp;uact=8&amp;ved=0ahUKEwjLipaE3LfYAhVEuRQKHYTiD0cQjRwIBw&amp;url=https://www.flickr.com/photos/dielis/8197950092&amp;psig=AOvVaw3iKpEm6CypUeaB9KIrJuid&amp;ust=151492887213986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es/url?sa=i&amp;rct=j&amp;q=&amp;esrc=s&amp;source=images&amp;cd=&amp;cad=rja&amp;uact=8&amp;ved=0ahUKEwj3pIWClLnYAhWL7BQKHVmGCPIQjRwIBw&amp;url=https://commons.wikimedia.org/wiki/File:Criminaliteits_Anticipatie_Systeem.png&amp;psig=AOvVaw0VJ_pbNgZWVsrPCzJjWmy0&amp;ust=151497826249236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064CD-8908-4984-9B2D-D0BC495EA88A}"/>
              </a:ext>
            </a:extLst>
          </p:cNvPr>
          <p:cNvSpPr>
            <a:spLocks noGrp="1"/>
          </p:cNvSpPr>
          <p:nvPr>
            <p:ph type="ctrTitle"/>
          </p:nvPr>
        </p:nvSpPr>
        <p:spPr/>
        <p:txBody>
          <a:bodyPr/>
          <a:lstStyle/>
          <a:p>
            <a:r>
              <a:rPr lang="nl-NL" sz="4400" dirty="0"/>
              <a:t>Druglabs, </a:t>
            </a:r>
            <a:r>
              <a:rPr lang="nl-NL" sz="4400" dirty="0" err="1"/>
              <a:t>botnets</a:t>
            </a:r>
            <a:r>
              <a:rPr lang="nl-NL" sz="4400" dirty="0"/>
              <a:t> &amp; terrorist: </a:t>
            </a:r>
            <a:br>
              <a:rPr lang="nl-NL" sz="4400" dirty="0"/>
            </a:br>
            <a:r>
              <a:rPr lang="nl-NL" sz="4400" dirty="0" err="1"/>
              <a:t>how</a:t>
            </a:r>
            <a:r>
              <a:rPr lang="nl-NL" sz="4400" dirty="0"/>
              <a:t> big data </a:t>
            </a:r>
            <a:r>
              <a:rPr lang="nl-NL" sz="4400" dirty="0" err="1"/>
              <a:t>can</a:t>
            </a:r>
            <a:r>
              <a:rPr lang="nl-NL" sz="4400" dirty="0"/>
              <a:t> </a:t>
            </a:r>
            <a:r>
              <a:rPr lang="nl-NL" sz="4400" dirty="0" err="1"/>
              <a:t>solve</a:t>
            </a:r>
            <a:r>
              <a:rPr lang="nl-NL" sz="4400" dirty="0"/>
              <a:t> </a:t>
            </a:r>
            <a:r>
              <a:rPr lang="nl-NL" sz="4400" dirty="0" err="1"/>
              <a:t>it</a:t>
            </a:r>
            <a:r>
              <a:rPr lang="nl-NL" sz="4400" dirty="0"/>
              <a:t> </a:t>
            </a:r>
            <a:r>
              <a:rPr lang="nl-NL" sz="4400" dirty="0" err="1"/>
              <a:t>all</a:t>
            </a:r>
            <a:endParaRPr lang="nl-NL" sz="4400" dirty="0"/>
          </a:p>
        </p:txBody>
      </p:sp>
      <p:sp>
        <p:nvSpPr>
          <p:cNvPr id="3" name="Ondertitel 2">
            <a:extLst>
              <a:ext uri="{FF2B5EF4-FFF2-40B4-BE49-F238E27FC236}">
                <a16:creationId xmlns:a16="http://schemas.microsoft.com/office/drawing/2014/main" id="{2F48E45E-4D0E-40AF-98B4-9635B19D7A72}"/>
              </a:ext>
            </a:extLst>
          </p:cNvPr>
          <p:cNvSpPr>
            <a:spLocks noGrp="1"/>
          </p:cNvSpPr>
          <p:nvPr>
            <p:ph type="subTitle" idx="1"/>
          </p:nvPr>
        </p:nvSpPr>
        <p:spPr/>
        <p:txBody>
          <a:bodyPr/>
          <a:lstStyle/>
          <a:p>
            <a:r>
              <a:rPr lang="nl-NL" dirty="0"/>
              <a:t>Bart van der Sloot</a:t>
            </a:r>
          </a:p>
          <a:p>
            <a:r>
              <a:rPr lang="nl-NL" dirty="0"/>
              <a:t>www.bartvandersloot.com</a:t>
            </a:r>
          </a:p>
        </p:txBody>
      </p:sp>
    </p:spTree>
    <p:extLst>
      <p:ext uri="{BB962C8B-B14F-4D97-AF65-F5344CB8AC3E}">
        <p14:creationId xmlns:p14="http://schemas.microsoft.com/office/powerpoint/2010/main" val="963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626DF-8444-446A-AF43-5C2E4D00387A}"/>
              </a:ext>
            </a:extLst>
          </p:cNvPr>
          <p:cNvSpPr>
            <a:spLocks noGrp="1"/>
          </p:cNvSpPr>
          <p:nvPr>
            <p:ph type="title"/>
          </p:nvPr>
        </p:nvSpPr>
        <p:spPr/>
        <p:txBody>
          <a:bodyPr/>
          <a:lstStyle/>
          <a:p>
            <a:endParaRPr lang="nl-NL"/>
          </a:p>
        </p:txBody>
      </p:sp>
      <p:pic>
        <p:nvPicPr>
          <p:cNvPr id="5" name="Afbeelding 4" descr="Afbeeldingsresultaat voor data advertising">
            <a:hlinkClick r:id="rId2" tgtFrame="&quot;_blank&quot;"/>
            <a:extLst>
              <a:ext uri="{FF2B5EF4-FFF2-40B4-BE49-F238E27FC236}">
                <a16:creationId xmlns:a16="http://schemas.microsoft.com/office/drawing/2014/main" id="{ABA0348F-9EFB-4333-89B7-E666EFFA8B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51" y="556260"/>
            <a:ext cx="11354878" cy="5983436"/>
          </a:xfrm>
          <a:prstGeom prst="rect">
            <a:avLst/>
          </a:prstGeom>
          <a:noFill/>
          <a:ln>
            <a:noFill/>
          </a:ln>
        </p:spPr>
      </p:pic>
      <p:sp>
        <p:nvSpPr>
          <p:cNvPr id="7" name="Tijdelijke aanduiding voor inhoud 6">
            <a:extLst>
              <a:ext uri="{FF2B5EF4-FFF2-40B4-BE49-F238E27FC236}">
                <a16:creationId xmlns:a16="http://schemas.microsoft.com/office/drawing/2014/main" id="{35C3D7A0-5642-4853-BAFF-07FBE9BB57D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0818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D110A-59D8-4A3E-BAA5-66509FA02E26}"/>
              </a:ext>
            </a:extLst>
          </p:cNvPr>
          <p:cNvSpPr>
            <a:spLocks noGrp="1"/>
          </p:cNvSpPr>
          <p:nvPr>
            <p:ph type="title"/>
          </p:nvPr>
        </p:nvSpPr>
        <p:spPr/>
        <p:txBody>
          <a:bodyPr/>
          <a:lstStyle/>
          <a:p>
            <a:endParaRPr lang="nl-NL"/>
          </a:p>
        </p:txBody>
      </p:sp>
      <p:pic>
        <p:nvPicPr>
          <p:cNvPr id="4" name="Tijdelijke aanduiding voor inhoud 3" descr="Afbeeldingsresultaat voor fit bit">
            <a:hlinkClick r:id="rId2" tgtFrame="&quot;_blank&quot;"/>
            <a:extLst>
              <a:ext uri="{FF2B5EF4-FFF2-40B4-BE49-F238E27FC236}">
                <a16:creationId xmlns:a16="http://schemas.microsoft.com/office/drawing/2014/main" id="{364C76CE-B459-4049-9163-DA35733AFDA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0321" y="646570"/>
            <a:ext cx="10831358" cy="5904701"/>
          </a:xfrm>
          <a:prstGeom prst="rect">
            <a:avLst/>
          </a:prstGeom>
          <a:noFill/>
          <a:ln>
            <a:noFill/>
          </a:ln>
        </p:spPr>
      </p:pic>
    </p:spTree>
    <p:extLst>
      <p:ext uri="{BB962C8B-B14F-4D97-AF65-F5344CB8AC3E}">
        <p14:creationId xmlns:p14="http://schemas.microsoft.com/office/powerpoint/2010/main" val="90743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7A1ED-731E-4798-BABE-DD1D0F17AF33}"/>
              </a:ext>
            </a:extLst>
          </p:cNvPr>
          <p:cNvSpPr>
            <a:spLocks noGrp="1"/>
          </p:cNvSpPr>
          <p:nvPr>
            <p:ph type="title"/>
          </p:nvPr>
        </p:nvSpPr>
        <p:spPr/>
        <p:txBody>
          <a:bodyPr/>
          <a:lstStyle/>
          <a:p>
            <a:endParaRPr lang="nl-NL"/>
          </a:p>
        </p:txBody>
      </p:sp>
      <p:pic>
        <p:nvPicPr>
          <p:cNvPr id="4" name="Tijdelijke aanduiding voor inhoud 3" descr="Afbeeldingsresultaat voor fake news">
            <a:hlinkClick r:id="rId2" tgtFrame="&quot;_blank&quot;"/>
            <a:extLst>
              <a:ext uri="{FF2B5EF4-FFF2-40B4-BE49-F238E27FC236}">
                <a16:creationId xmlns:a16="http://schemas.microsoft.com/office/drawing/2014/main" id="{2E1A7AF1-B093-448E-B535-9AAE71555B9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643" y="413151"/>
            <a:ext cx="10637134" cy="6031697"/>
          </a:xfrm>
          <a:prstGeom prst="rect">
            <a:avLst/>
          </a:prstGeom>
          <a:noFill/>
          <a:ln>
            <a:noFill/>
          </a:ln>
        </p:spPr>
      </p:pic>
    </p:spTree>
    <p:extLst>
      <p:ext uri="{BB962C8B-B14F-4D97-AF65-F5344CB8AC3E}">
        <p14:creationId xmlns:p14="http://schemas.microsoft.com/office/powerpoint/2010/main" val="187495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8873-C24C-4538-84C3-2F04C83885F2}"/>
              </a:ext>
            </a:extLst>
          </p:cNvPr>
          <p:cNvSpPr>
            <a:spLocks noGrp="1"/>
          </p:cNvSpPr>
          <p:nvPr>
            <p:ph type="title"/>
          </p:nvPr>
        </p:nvSpPr>
        <p:spPr/>
        <p:txBody>
          <a:bodyPr/>
          <a:lstStyle/>
          <a:p>
            <a:endParaRPr lang="nl-NL"/>
          </a:p>
        </p:txBody>
      </p:sp>
      <p:pic>
        <p:nvPicPr>
          <p:cNvPr id="4" name="Tijdelijke aanduiding voor inhoud 3" descr="Afbeeldingsresultaat voor smart home">
            <a:hlinkClick r:id="rId2" tgtFrame="&quot;_blank&quot;"/>
            <a:extLst>
              <a:ext uri="{FF2B5EF4-FFF2-40B4-BE49-F238E27FC236}">
                <a16:creationId xmlns:a16="http://schemas.microsoft.com/office/drawing/2014/main" id="{E2E2D67C-D7C5-4070-8593-1781C6172FA2}"/>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8149" y="415402"/>
            <a:ext cx="11173856" cy="6020122"/>
          </a:xfrm>
          <a:prstGeom prst="rect">
            <a:avLst/>
          </a:prstGeom>
          <a:noFill/>
          <a:ln>
            <a:noFill/>
          </a:ln>
        </p:spPr>
      </p:pic>
    </p:spTree>
    <p:extLst>
      <p:ext uri="{BB962C8B-B14F-4D97-AF65-F5344CB8AC3E}">
        <p14:creationId xmlns:p14="http://schemas.microsoft.com/office/powerpoint/2010/main" val="3193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C604-5B10-4884-8B95-10A1D9BF512D}"/>
              </a:ext>
            </a:extLst>
          </p:cNvPr>
          <p:cNvSpPr>
            <a:spLocks noGrp="1"/>
          </p:cNvSpPr>
          <p:nvPr>
            <p:ph type="title"/>
          </p:nvPr>
        </p:nvSpPr>
        <p:spPr/>
        <p:txBody>
          <a:bodyPr/>
          <a:lstStyle/>
          <a:p>
            <a:endParaRPr lang="nl-NL"/>
          </a:p>
        </p:txBody>
      </p:sp>
      <p:pic>
        <p:nvPicPr>
          <p:cNvPr id="4" name="Tijdelijke aanduiding voor inhoud 3" descr="Afbeeldingsresultaat voor court data">
            <a:hlinkClick r:id="rId2" tgtFrame="&quot;_blank&quot;"/>
            <a:extLst>
              <a:ext uri="{FF2B5EF4-FFF2-40B4-BE49-F238E27FC236}">
                <a16:creationId xmlns:a16="http://schemas.microsoft.com/office/drawing/2014/main" id="{57C9B7C1-78EB-4A26-83CB-1FAEC27D1491}"/>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69804" y="454743"/>
            <a:ext cx="9424378" cy="5948514"/>
          </a:xfrm>
          <a:prstGeom prst="rect">
            <a:avLst/>
          </a:prstGeom>
          <a:noFill/>
          <a:ln>
            <a:noFill/>
          </a:ln>
        </p:spPr>
      </p:pic>
    </p:spTree>
    <p:extLst>
      <p:ext uri="{BB962C8B-B14F-4D97-AF65-F5344CB8AC3E}">
        <p14:creationId xmlns:p14="http://schemas.microsoft.com/office/powerpoint/2010/main" val="263533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8825A-0629-489C-8AC4-92CAD6AB42CC}"/>
              </a:ext>
            </a:extLst>
          </p:cNvPr>
          <p:cNvSpPr>
            <a:spLocks noGrp="1"/>
          </p:cNvSpPr>
          <p:nvPr>
            <p:ph type="title"/>
          </p:nvPr>
        </p:nvSpPr>
        <p:spPr/>
        <p:txBody>
          <a:bodyPr/>
          <a:lstStyle/>
          <a:p>
            <a:endParaRPr lang="nl-NL"/>
          </a:p>
        </p:txBody>
      </p:sp>
      <p:pic>
        <p:nvPicPr>
          <p:cNvPr id="4" name="Tijdelijke aanduiding voor inhoud 3" descr="Afbeeldingsresultaat voor airport security data">
            <a:hlinkClick r:id="rId2" tgtFrame="&quot;_blank&quot;"/>
            <a:extLst>
              <a:ext uri="{FF2B5EF4-FFF2-40B4-BE49-F238E27FC236}">
                <a16:creationId xmlns:a16="http://schemas.microsoft.com/office/drawing/2014/main" id="{A1CD81B5-0DFC-4715-8527-F49A8FD79BF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321" y="753228"/>
            <a:ext cx="10373502" cy="5659147"/>
          </a:xfrm>
          <a:prstGeom prst="rect">
            <a:avLst/>
          </a:prstGeom>
          <a:noFill/>
          <a:ln>
            <a:noFill/>
          </a:ln>
        </p:spPr>
      </p:pic>
    </p:spTree>
    <p:extLst>
      <p:ext uri="{BB962C8B-B14F-4D97-AF65-F5344CB8AC3E}">
        <p14:creationId xmlns:p14="http://schemas.microsoft.com/office/powerpoint/2010/main" val="65402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4A4F9-285D-4043-8D28-FE60FB546F35}"/>
              </a:ext>
            </a:extLst>
          </p:cNvPr>
          <p:cNvSpPr>
            <a:spLocks noGrp="1"/>
          </p:cNvSpPr>
          <p:nvPr>
            <p:ph type="title"/>
          </p:nvPr>
        </p:nvSpPr>
        <p:spPr/>
        <p:txBody>
          <a:bodyPr/>
          <a:lstStyle/>
          <a:p>
            <a:endParaRPr lang="nl-NL"/>
          </a:p>
        </p:txBody>
      </p:sp>
      <p:pic>
        <p:nvPicPr>
          <p:cNvPr id="4" name="Tijdelijke aanduiding voor inhoud 3" descr="Afbeeldingsresultaat voor robot healthcare">
            <a:hlinkClick r:id="rId2" tgtFrame="&quot;_blank&quot;"/>
            <a:extLst>
              <a:ext uri="{FF2B5EF4-FFF2-40B4-BE49-F238E27FC236}">
                <a16:creationId xmlns:a16="http://schemas.microsoft.com/office/drawing/2014/main" id="{0CF2E8AF-7C53-4A25-AAFD-3EAF3F960404}"/>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1483" y="445749"/>
            <a:ext cx="8488101" cy="6302292"/>
          </a:xfrm>
          <a:prstGeom prst="rect">
            <a:avLst/>
          </a:prstGeom>
          <a:noFill/>
          <a:ln>
            <a:noFill/>
          </a:ln>
        </p:spPr>
      </p:pic>
    </p:spTree>
    <p:extLst>
      <p:ext uri="{BB962C8B-B14F-4D97-AF65-F5344CB8AC3E}">
        <p14:creationId xmlns:p14="http://schemas.microsoft.com/office/powerpoint/2010/main" val="2530895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E5D6FC-C212-4C05-AF8C-700638756A9D}"/>
              </a:ext>
            </a:extLst>
          </p:cNvPr>
          <p:cNvSpPr>
            <a:spLocks noGrp="1"/>
          </p:cNvSpPr>
          <p:nvPr>
            <p:ph type="title"/>
          </p:nvPr>
        </p:nvSpPr>
        <p:spPr/>
        <p:txBody>
          <a:bodyPr/>
          <a:lstStyle/>
          <a:p>
            <a:endParaRPr lang="nl-NL"/>
          </a:p>
        </p:txBody>
      </p:sp>
      <p:pic>
        <p:nvPicPr>
          <p:cNvPr id="4" name="Tijdelijke aanduiding voor inhoud 3" descr="Afbeeldingsresultaat voor credit scoring">
            <a:hlinkClick r:id="rId2" tgtFrame="&quot;_blank&quot;"/>
            <a:extLst>
              <a:ext uri="{FF2B5EF4-FFF2-40B4-BE49-F238E27FC236}">
                <a16:creationId xmlns:a16="http://schemas.microsoft.com/office/drawing/2014/main" id="{CA4C0860-5850-4F17-B647-B72EE028E3EC}"/>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34869" y="1989559"/>
            <a:ext cx="7802670" cy="4341793"/>
          </a:xfrm>
          <a:prstGeom prst="rect">
            <a:avLst/>
          </a:prstGeom>
          <a:noFill/>
          <a:ln>
            <a:noFill/>
          </a:ln>
        </p:spPr>
      </p:pic>
    </p:spTree>
    <p:extLst>
      <p:ext uri="{BB962C8B-B14F-4D97-AF65-F5344CB8AC3E}">
        <p14:creationId xmlns:p14="http://schemas.microsoft.com/office/powerpoint/2010/main" val="216738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58BB43-BE41-418B-8200-CA642A78BBEA}"/>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B3CC53C-E148-416B-BA71-6BFEFFBED3D7}"/>
              </a:ext>
            </a:extLst>
          </p:cNvPr>
          <p:cNvPicPr>
            <a:picLocks noGrp="1" noChangeAspect="1"/>
          </p:cNvPicPr>
          <p:nvPr>
            <p:ph idx="1"/>
          </p:nvPr>
        </p:nvPicPr>
        <p:blipFill>
          <a:blip r:embed="rId2"/>
          <a:stretch>
            <a:fillRect/>
          </a:stretch>
        </p:blipFill>
        <p:spPr>
          <a:xfrm>
            <a:off x="1695639" y="-358393"/>
            <a:ext cx="7341697" cy="11012546"/>
          </a:xfrm>
        </p:spPr>
      </p:pic>
    </p:spTree>
    <p:extLst>
      <p:ext uri="{BB962C8B-B14F-4D97-AF65-F5344CB8AC3E}">
        <p14:creationId xmlns:p14="http://schemas.microsoft.com/office/powerpoint/2010/main" val="204714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1EC58-8383-46DA-AD98-29CD4E1F336B}"/>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6F6D2CB0-5714-4E45-A5E9-D2595FEA3DB4}"/>
              </a:ext>
            </a:extLst>
          </p:cNvPr>
          <p:cNvSpPr>
            <a:spLocks noGrp="1"/>
          </p:cNvSpPr>
          <p:nvPr>
            <p:ph idx="1"/>
          </p:nvPr>
        </p:nvSpPr>
        <p:spPr/>
        <p:txBody>
          <a:bodyPr>
            <a:normAutofit/>
          </a:bodyPr>
          <a:lstStyle/>
          <a:p>
            <a:r>
              <a:rPr lang="en-GB" i="1" dirty="0"/>
              <a:t>Big Data refers to the exponential growth both in the availability and in the automated use of information: it refers to gigantic digital datasets held by corporations, governments and other large organisations, which are then extensively analysed (hence the name: analytics100) using computer algorithms. Big Data can be used to identify more general trends and correlations but it can also be processed in order to directly affect individuals.’</a:t>
            </a:r>
            <a:endParaRPr lang="nl-NL" i="1" dirty="0"/>
          </a:p>
          <a:p>
            <a:r>
              <a:rPr lang="en-GB" dirty="0"/>
              <a:t> </a:t>
            </a:r>
            <a:endParaRPr lang="nl-NL" dirty="0"/>
          </a:p>
          <a:p>
            <a:r>
              <a:rPr lang="en-GB" dirty="0"/>
              <a:t>Article 29 Working Party</a:t>
            </a:r>
            <a:endParaRPr lang="nl-NL" dirty="0"/>
          </a:p>
          <a:p>
            <a:endParaRPr lang="nl-NL" dirty="0"/>
          </a:p>
        </p:txBody>
      </p:sp>
    </p:spTree>
    <p:extLst>
      <p:ext uri="{BB962C8B-B14F-4D97-AF65-F5344CB8AC3E}">
        <p14:creationId xmlns:p14="http://schemas.microsoft.com/office/powerpoint/2010/main" val="416621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CB05B-1188-40BE-B882-62D67AD902D9}"/>
              </a:ext>
            </a:extLst>
          </p:cNvPr>
          <p:cNvSpPr>
            <a:spLocks noGrp="1"/>
          </p:cNvSpPr>
          <p:nvPr>
            <p:ph type="title"/>
          </p:nvPr>
        </p:nvSpPr>
        <p:spPr/>
        <p:txBody>
          <a:bodyPr/>
          <a:lstStyle/>
          <a:p>
            <a:r>
              <a:rPr lang="nl-NL" dirty="0" err="1"/>
              <a:t>Overview</a:t>
            </a:r>
            <a:endParaRPr lang="nl-NL" dirty="0"/>
          </a:p>
        </p:txBody>
      </p:sp>
      <p:sp>
        <p:nvSpPr>
          <p:cNvPr id="3" name="Tijdelijke aanduiding voor inhoud 2">
            <a:extLst>
              <a:ext uri="{FF2B5EF4-FFF2-40B4-BE49-F238E27FC236}">
                <a16:creationId xmlns:a16="http://schemas.microsoft.com/office/drawing/2014/main" id="{AFD7A9EA-BCD4-4015-8FD7-067AEF5E6746}"/>
              </a:ext>
            </a:extLst>
          </p:cNvPr>
          <p:cNvSpPr>
            <a:spLocks noGrp="1"/>
          </p:cNvSpPr>
          <p:nvPr>
            <p:ph idx="1"/>
          </p:nvPr>
        </p:nvSpPr>
        <p:spPr>
          <a:xfrm>
            <a:off x="680321" y="2336872"/>
            <a:ext cx="9613861" cy="3767899"/>
          </a:xfrm>
        </p:spPr>
        <p:txBody>
          <a:bodyPr>
            <a:normAutofit/>
          </a:bodyPr>
          <a:lstStyle/>
          <a:p>
            <a:r>
              <a:rPr lang="nl-NL" dirty="0"/>
              <a:t>1. </a:t>
            </a:r>
            <a:r>
              <a:rPr lang="nl-NL" dirty="0" err="1"/>
              <a:t>Examples</a:t>
            </a:r>
            <a:r>
              <a:rPr lang="nl-NL" dirty="0"/>
              <a:t> of Big Data</a:t>
            </a:r>
          </a:p>
          <a:p>
            <a:r>
              <a:rPr lang="nl-NL" dirty="0"/>
              <a:t>2. </a:t>
            </a:r>
            <a:r>
              <a:rPr lang="nl-NL" dirty="0" err="1"/>
              <a:t>And</a:t>
            </a:r>
            <a:r>
              <a:rPr lang="nl-NL" dirty="0"/>
              <a:t> </a:t>
            </a:r>
            <a:r>
              <a:rPr lang="nl-NL" dirty="0" err="1"/>
              <a:t>the</a:t>
            </a:r>
            <a:r>
              <a:rPr lang="nl-NL" dirty="0"/>
              <a:t> </a:t>
            </a:r>
            <a:r>
              <a:rPr lang="nl-NL" dirty="0" err="1"/>
              <a:t>law</a:t>
            </a:r>
            <a:r>
              <a:rPr lang="nl-NL" dirty="0"/>
              <a:t>?</a:t>
            </a:r>
          </a:p>
          <a:p>
            <a:r>
              <a:rPr lang="nl-NL" dirty="0"/>
              <a:t>3. </a:t>
            </a:r>
            <a:r>
              <a:rPr lang="nl-NL" dirty="0" err="1"/>
              <a:t>Fighting</a:t>
            </a:r>
            <a:r>
              <a:rPr lang="nl-NL" dirty="0"/>
              <a:t> drug labs</a:t>
            </a:r>
          </a:p>
          <a:p>
            <a:r>
              <a:rPr lang="nl-NL" dirty="0"/>
              <a:t>4. </a:t>
            </a:r>
            <a:r>
              <a:rPr lang="nl-NL" dirty="0" err="1"/>
              <a:t>And</a:t>
            </a:r>
            <a:r>
              <a:rPr lang="nl-NL" dirty="0"/>
              <a:t> </a:t>
            </a:r>
            <a:r>
              <a:rPr lang="nl-NL" dirty="0" err="1"/>
              <a:t>the</a:t>
            </a:r>
            <a:r>
              <a:rPr lang="nl-NL" dirty="0"/>
              <a:t> </a:t>
            </a:r>
            <a:r>
              <a:rPr lang="nl-NL" dirty="0" err="1"/>
              <a:t>law</a:t>
            </a:r>
            <a:r>
              <a:rPr lang="nl-NL" dirty="0"/>
              <a:t>?</a:t>
            </a:r>
          </a:p>
          <a:p>
            <a:r>
              <a:rPr lang="nl-NL" dirty="0"/>
              <a:t>5. </a:t>
            </a:r>
            <a:r>
              <a:rPr lang="nl-NL" dirty="0" err="1"/>
              <a:t>Fighting</a:t>
            </a:r>
            <a:r>
              <a:rPr lang="nl-NL" dirty="0"/>
              <a:t> </a:t>
            </a:r>
            <a:r>
              <a:rPr lang="nl-NL" dirty="0" err="1"/>
              <a:t>botnets</a:t>
            </a:r>
            <a:endParaRPr lang="nl-NL" dirty="0"/>
          </a:p>
          <a:p>
            <a:r>
              <a:rPr lang="nl-NL" dirty="0"/>
              <a:t>6. </a:t>
            </a:r>
            <a:r>
              <a:rPr lang="nl-NL" dirty="0" err="1"/>
              <a:t>And</a:t>
            </a:r>
            <a:r>
              <a:rPr lang="nl-NL" dirty="0"/>
              <a:t> </a:t>
            </a:r>
            <a:r>
              <a:rPr lang="nl-NL" dirty="0" err="1"/>
              <a:t>the</a:t>
            </a:r>
            <a:r>
              <a:rPr lang="nl-NL" dirty="0"/>
              <a:t> </a:t>
            </a:r>
            <a:r>
              <a:rPr lang="nl-NL" dirty="0" err="1"/>
              <a:t>law</a:t>
            </a:r>
            <a:r>
              <a:rPr lang="nl-NL" dirty="0"/>
              <a:t>?</a:t>
            </a:r>
          </a:p>
          <a:p>
            <a:r>
              <a:rPr lang="nl-NL" dirty="0"/>
              <a:t>7. </a:t>
            </a:r>
            <a:r>
              <a:rPr lang="nl-NL" dirty="0" err="1"/>
              <a:t>Fighting</a:t>
            </a:r>
            <a:r>
              <a:rPr lang="nl-NL" dirty="0"/>
              <a:t> </a:t>
            </a:r>
            <a:r>
              <a:rPr lang="nl-NL" dirty="0" err="1"/>
              <a:t>terrorists</a:t>
            </a:r>
            <a:endParaRPr lang="nl-NL" dirty="0"/>
          </a:p>
          <a:p>
            <a:r>
              <a:rPr lang="nl-NL" dirty="0"/>
              <a:t>8. </a:t>
            </a:r>
            <a:r>
              <a:rPr lang="nl-NL" dirty="0" err="1"/>
              <a:t>And</a:t>
            </a:r>
            <a:r>
              <a:rPr lang="nl-NL" dirty="0"/>
              <a:t> </a:t>
            </a:r>
            <a:r>
              <a:rPr lang="nl-NL" dirty="0" err="1"/>
              <a:t>the</a:t>
            </a:r>
            <a:r>
              <a:rPr lang="nl-NL" dirty="0"/>
              <a:t> </a:t>
            </a:r>
            <a:r>
              <a:rPr lang="nl-NL" dirty="0" err="1"/>
              <a:t>law</a:t>
            </a:r>
            <a:r>
              <a:rPr lang="nl-NL" dirty="0"/>
              <a:t>?</a:t>
            </a:r>
          </a:p>
        </p:txBody>
      </p:sp>
    </p:spTree>
    <p:extLst>
      <p:ext uri="{BB962C8B-B14F-4D97-AF65-F5344CB8AC3E}">
        <p14:creationId xmlns:p14="http://schemas.microsoft.com/office/powerpoint/2010/main" val="415420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FCF9F-F19A-4DD1-9E3A-5A0F3FFAA6F0}"/>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7D26FD9B-64AF-4411-8036-1221DCF15FCB}"/>
              </a:ext>
            </a:extLst>
          </p:cNvPr>
          <p:cNvSpPr>
            <a:spLocks noGrp="1"/>
          </p:cNvSpPr>
          <p:nvPr>
            <p:ph idx="1"/>
          </p:nvPr>
        </p:nvSpPr>
        <p:spPr/>
        <p:txBody>
          <a:bodyPr>
            <a:normAutofit lnSpcReduction="10000"/>
          </a:bodyPr>
          <a:lstStyle/>
          <a:p>
            <a:r>
              <a:rPr lang="en-GB" i="1" dirty="0"/>
              <a:t>‘Big Data is a term which refers to the enormous increase in access to and automated use of information. It refers to the gigantic amounts of digital data controlled by companies, authorities and other large organizations which are subjected to extensive analysis based on the use of algorithms. Big Data may be used to identify general trends and correlations, but it can also be used such that it affects individuals directly.’</a:t>
            </a:r>
            <a:endParaRPr lang="nl-NL" i="1" dirty="0"/>
          </a:p>
          <a:p>
            <a:r>
              <a:rPr lang="en-GB" dirty="0"/>
              <a:t> </a:t>
            </a:r>
            <a:endParaRPr lang="nl-NL" i="1" dirty="0"/>
          </a:p>
          <a:p>
            <a:r>
              <a:rPr lang="en-GB" dirty="0"/>
              <a:t>International Working Group on Data Protection in Telecommunications</a:t>
            </a:r>
            <a:endParaRPr lang="nl-NL" dirty="0"/>
          </a:p>
        </p:txBody>
      </p:sp>
    </p:spTree>
    <p:extLst>
      <p:ext uri="{BB962C8B-B14F-4D97-AF65-F5344CB8AC3E}">
        <p14:creationId xmlns:p14="http://schemas.microsoft.com/office/powerpoint/2010/main" val="138317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EA39F-B643-4B1C-918E-7D59035C0188}"/>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60B24E71-0FDC-44AD-8FFE-C26A217E6C21}"/>
              </a:ext>
            </a:extLst>
          </p:cNvPr>
          <p:cNvSpPr>
            <a:spLocks noGrp="1"/>
          </p:cNvSpPr>
          <p:nvPr>
            <p:ph idx="1"/>
          </p:nvPr>
        </p:nvSpPr>
        <p:spPr/>
        <p:txBody>
          <a:bodyPr>
            <a:normAutofit/>
          </a:bodyPr>
          <a:lstStyle/>
          <a:p>
            <a:r>
              <a:rPr lang="nl-NL" i="1" dirty="0"/>
              <a:t> </a:t>
            </a:r>
            <a:r>
              <a:rPr lang="en-GB" i="1" dirty="0"/>
              <a:t>“Big Data means large amounts of different types of data produced at high speed from multiple sources, whose handling and analysis require new and more powerful processors and algorithms. Not all of these data are personal, but many players in the digital economy increasingly rely on the large scale collection of and trade in personal information. As well as benefits, these growing markets pose specific risks to individual’s rights to privacy and to data protection.’ </a:t>
            </a:r>
            <a:br>
              <a:rPr lang="en-GB" i="1" dirty="0"/>
            </a:br>
            <a:br>
              <a:rPr lang="en-GB" i="1" dirty="0"/>
            </a:br>
            <a:r>
              <a:rPr lang="nl-NL" dirty="0"/>
              <a:t>European Data </a:t>
            </a:r>
            <a:r>
              <a:rPr lang="nl-NL" dirty="0" err="1"/>
              <a:t>Protection</a:t>
            </a:r>
            <a:r>
              <a:rPr lang="nl-NL" dirty="0"/>
              <a:t> Supervisor</a:t>
            </a:r>
            <a:endParaRPr lang="nl-NL" i="1" dirty="0"/>
          </a:p>
          <a:p>
            <a:endParaRPr lang="nl-NL" dirty="0"/>
          </a:p>
        </p:txBody>
      </p:sp>
    </p:spTree>
    <p:extLst>
      <p:ext uri="{BB962C8B-B14F-4D97-AF65-F5344CB8AC3E}">
        <p14:creationId xmlns:p14="http://schemas.microsoft.com/office/powerpoint/2010/main" val="1306958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71813-B2BB-4CED-A185-EA2ABF659E24}"/>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27F507DD-0029-4657-860B-EF84537D6CA8}"/>
              </a:ext>
            </a:extLst>
          </p:cNvPr>
          <p:cNvSpPr>
            <a:spLocks noGrp="1"/>
          </p:cNvSpPr>
          <p:nvPr>
            <p:ph idx="1"/>
          </p:nvPr>
        </p:nvSpPr>
        <p:spPr/>
        <p:txBody>
          <a:bodyPr>
            <a:normAutofit lnSpcReduction="10000"/>
          </a:bodyPr>
          <a:lstStyle/>
          <a:p>
            <a:r>
              <a:rPr lang="nl-NL" dirty="0"/>
              <a:t> </a:t>
            </a:r>
            <a:r>
              <a:rPr lang="en-GB" dirty="0"/>
              <a:t>“There are many definitions of ‘Big Data’ which may differ depending on whether you are a computer scientist, a financial analyst, or an entrepreneur pitching an idea to a venture capitalist. Most definitions reflect the growing technological ability to capture, aggregate, and process an ever-greater volume, velocity, and variety of data. In other words, ‘data is now available faster, has greater coverage and scope, and includes new types of observations and measurements that previously were not available.’ </a:t>
            </a:r>
            <a:br>
              <a:rPr lang="en-GB" dirty="0"/>
            </a:br>
            <a:br>
              <a:rPr lang="en-GB" dirty="0"/>
            </a:br>
            <a:r>
              <a:rPr lang="en-GB" dirty="0"/>
              <a:t>Podesta Report</a:t>
            </a:r>
            <a:r>
              <a:rPr lang="nl-NL" dirty="0"/>
              <a:t> </a:t>
            </a:r>
          </a:p>
          <a:p>
            <a:endParaRPr lang="nl-NL" dirty="0"/>
          </a:p>
        </p:txBody>
      </p:sp>
    </p:spTree>
    <p:extLst>
      <p:ext uri="{BB962C8B-B14F-4D97-AF65-F5344CB8AC3E}">
        <p14:creationId xmlns:p14="http://schemas.microsoft.com/office/powerpoint/2010/main" val="4014393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DF21F-11CF-49E8-A59A-2B86AF91E462}"/>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B3BFAE65-4ACD-4AE6-972D-C8A70B5377FE}"/>
              </a:ext>
            </a:extLst>
          </p:cNvPr>
          <p:cNvSpPr>
            <a:spLocks noGrp="1"/>
          </p:cNvSpPr>
          <p:nvPr>
            <p:ph idx="1"/>
          </p:nvPr>
        </p:nvSpPr>
        <p:spPr/>
        <p:txBody>
          <a:bodyPr/>
          <a:lstStyle/>
          <a:p>
            <a:r>
              <a:rPr lang="en-GB" dirty="0"/>
              <a:t> “Big Data refers to datasets whose size is beyond the ability of typical database software tools to capture, store, manage and </a:t>
            </a:r>
            <a:r>
              <a:rPr lang="en-GB" dirty="0" err="1"/>
              <a:t>analyze</a:t>
            </a:r>
            <a:r>
              <a:rPr lang="en-GB" dirty="0"/>
              <a:t>.”  </a:t>
            </a:r>
            <a:br>
              <a:rPr lang="en-GB" dirty="0"/>
            </a:br>
            <a:br>
              <a:rPr lang="en-GB" dirty="0"/>
            </a:br>
            <a:r>
              <a:rPr lang="en-GB" dirty="0"/>
              <a:t>Het McKinsey Global Institute (2011: 1) </a:t>
            </a:r>
            <a:endParaRPr lang="nl-NL" dirty="0"/>
          </a:p>
        </p:txBody>
      </p:sp>
    </p:spTree>
    <p:extLst>
      <p:ext uri="{BB962C8B-B14F-4D97-AF65-F5344CB8AC3E}">
        <p14:creationId xmlns:p14="http://schemas.microsoft.com/office/powerpoint/2010/main" val="2660999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B0A97-025F-48AF-9D79-5EC1E8E15850}"/>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DAFF39DC-C6EB-4D80-90E7-F7253407C8E6}"/>
              </a:ext>
            </a:extLst>
          </p:cNvPr>
          <p:cNvSpPr>
            <a:spLocks noGrp="1"/>
          </p:cNvSpPr>
          <p:nvPr>
            <p:ph idx="1"/>
          </p:nvPr>
        </p:nvSpPr>
        <p:spPr/>
        <p:txBody>
          <a:bodyPr/>
          <a:lstStyle/>
          <a:p>
            <a:r>
              <a:rPr lang="en-GB" i="1" dirty="0"/>
              <a:t>Big Data is defined “collected and processed open datasets, which are defined by quantity, plurality of data formats and data origination and processing speed.” </a:t>
            </a:r>
            <a:br>
              <a:rPr lang="en-GB" i="1" dirty="0"/>
            </a:br>
            <a:br>
              <a:rPr lang="en-GB" i="1" dirty="0"/>
            </a:br>
            <a:r>
              <a:rPr lang="en-GB" dirty="0"/>
              <a:t>De </a:t>
            </a:r>
            <a:r>
              <a:rPr lang="en-GB" dirty="0" err="1"/>
              <a:t>autoriteit</a:t>
            </a:r>
            <a:r>
              <a:rPr lang="en-GB" dirty="0"/>
              <a:t> </a:t>
            </a:r>
            <a:r>
              <a:rPr lang="en-GB" dirty="0" err="1"/>
              <a:t>gegevensbescherming</a:t>
            </a:r>
            <a:r>
              <a:rPr lang="en-GB" dirty="0"/>
              <a:t> van </a:t>
            </a:r>
            <a:r>
              <a:rPr lang="en-GB" dirty="0" err="1"/>
              <a:t>Estland</a:t>
            </a:r>
            <a:endParaRPr lang="nl-NL" i="1" dirty="0"/>
          </a:p>
          <a:p>
            <a:endParaRPr lang="nl-NL" dirty="0"/>
          </a:p>
        </p:txBody>
      </p:sp>
    </p:spTree>
    <p:extLst>
      <p:ext uri="{BB962C8B-B14F-4D97-AF65-F5344CB8AC3E}">
        <p14:creationId xmlns:p14="http://schemas.microsoft.com/office/powerpoint/2010/main" val="296732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CB7FC-FA61-4A3C-9DF2-86E4000B03DA}"/>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6E0419FE-37B3-4573-AD20-8D0110790472}"/>
              </a:ext>
            </a:extLst>
          </p:cNvPr>
          <p:cNvSpPr>
            <a:spLocks noGrp="1"/>
          </p:cNvSpPr>
          <p:nvPr>
            <p:ph idx="1"/>
          </p:nvPr>
        </p:nvSpPr>
        <p:spPr/>
        <p:txBody>
          <a:bodyPr/>
          <a:lstStyle/>
          <a:p>
            <a:r>
              <a:rPr lang="en-GB" dirty="0"/>
              <a:t> “In August 2014, a definition of the term ‘Big Data’ was adopted by the French General Commission on terminology and neology (Commission </a:t>
            </a:r>
            <a:r>
              <a:rPr lang="en-GB" dirty="0" err="1"/>
              <a:t>générale</a:t>
            </a:r>
            <a:r>
              <a:rPr lang="en-GB" dirty="0"/>
              <a:t> de </a:t>
            </a:r>
            <a:r>
              <a:rPr lang="en-GB" dirty="0" err="1"/>
              <a:t>terminologie</a:t>
            </a:r>
            <a:r>
              <a:rPr lang="en-GB" dirty="0"/>
              <a:t> et de </a:t>
            </a:r>
            <a:r>
              <a:rPr lang="en-GB" dirty="0" err="1"/>
              <a:t>néologie</a:t>
            </a:r>
            <a:r>
              <a:rPr lang="en-GB" dirty="0"/>
              <a:t>). The official translation of this term in French is ‘</a:t>
            </a:r>
            <a:r>
              <a:rPr lang="en-GB" dirty="0" err="1"/>
              <a:t>mégadonnées</a:t>
            </a:r>
            <a:r>
              <a:rPr lang="en-GB" dirty="0"/>
              <a:t>’ and the definition is “data, structured or otherwise, whose very large volume require appropriate analytical tools.” </a:t>
            </a:r>
            <a:br>
              <a:rPr lang="en-GB" dirty="0"/>
            </a:br>
            <a:br>
              <a:rPr lang="en-GB" dirty="0"/>
            </a:br>
            <a:r>
              <a:rPr lang="en-GB" dirty="0"/>
              <a:t>De </a:t>
            </a:r>
            <a:r>
              <a:rPr lang="en-GB" dirty="0" err="1"/>
              <a:t>autoriteit</a:t>
            </a:r>
            <a:r>
              <a:rPr lang="en-GB" dirty="0"/>
              <a:t> </a:t>
            </a:r>
            <a:r>
              <a:rPr lang="en-GB" dirty="0" err="1"/>
              <a:t>gegevensbescherming</a:t>
            </a:r>
            <a:r>
              <a:rPr lang="en-GB" dirty="0"/>
              <a:t> van </a:t>
            </a:r>
            <a:r>
              <a:rPr lang="en-GB" dirty="0" err="1"/>
              <a:t>Frankrijk</a:t>
            </a:r>
            <a:r>
              <a:rPr lang="nl-NL" dirty="0"/>
              <a:t> </a:t>
            </a:r>
          </a:p>
          <a:p>
            <a:endParaRPr lang="nl-NL" dirty="0"/>
          </a:p>
        </p:txBody>
      </p:sp>
    </p:spTree>
    <p:extLst>
      <p:ext uri="{BB962C8B-B14F-4D97-AF65-F5344CB8AC3E}">
        <p14:creationId xmlns:p14="http://schemas.microsoft.com/office/powerpoint/2010/main" val="250404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357A5-FE96-455E-B506-BD5D8826A8D5}"/>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18F50EB9-8D2E-453B-8D14-D3CB5CCF69C6}"/>
              </a:ext>
            </a:extLst>
          </p:cNvPr>
          <p:cNvSpPr>
            <a:spLocks noGrp="1"/>
          </p:cNvSpPr>
          <p:nvPr>
            <p:ph idx="1"/>
          </p:nvPr>
        </p:nvSpPr>
        <p:spPr/>
        <p:txBody>
          <a:bodyPr/>
          <a:lstStyle/>
          <a:p>
            <a:r>
              <a:rPr lang="en-GB" i="1" dirty="0"/>
              <a:t> “Big Data stems from the collection of large structured or unstructured datasets, the possible merger of such datasets as well as the analysis of these data through computer algorithms. It usually refers to datasets which cannot be stored, managed and analysed with average technical means due to their size. Personal data can also be a part of Big Data but Big Data usually extends beyond that, containing aggregated and anonymous data.” </a:t>
            </a:r>
            <a:br>
              <a:rPr lang="en-GB" i="1" dirty="0"/>
            </a:br>
            <a:br>
              <a:rPr lang="en-GB" i="1" dirty="0"/>
            </a:br>
            <a:r>
              <a:rPr lang="en-GB" dirty="0"/>
              <a:t>De </a:t>
            </a:r>
            <a:r>
              <a:rPr lang="en-GB" dirty="0" err="1"/>
              <a:t>autoriteit</a:t>
            </a:r>
            <a:r>
              <a:rPr lang="en-GB" dirty="0"/>
              <a:t> </a:t>
            </a:r>
            <a:r>
              <a:rPr lang="en-GB" dirty="0" err="1"/>
              <a:t>gegevensbescherming</a:t>
            </a:r>
            <a:r>
              <a:rPr lang="en-GB" dirty="0"/>
              <a:t> van Luxemburg</a:t>
            </a:r>
            <a:br>
              <a:rPr lang="en-GB" dirty="0"/>
            </a:br>
            <a:endParaRPr lang="nl-NL" i="1" dirty="0"/>
          </a:p>
          <a:p>
            <a:endParaRPr lang="nl-NL" dirty="0"/>
          </a:p>
        </p:txBody>
      </p:sp>
    </p:spTree>
    <p:extLst>
      <p:ext uri="{BB962C8B-B14F-4D97-AF65-F5344CB8AC3E}">
        <p14:creationId xmlns:p14="http://schemas.microsoft.com/office/powerpoint/2010/main" val="20323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913F8-08A7-43BE-A1B8-786DF6221E81}"/>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74C361A8-B67A-41F2-BD64-434302ADA6F3}"/>
              </a:ext>
            </a:extLst>
          </p:cNvPr>
          <p:cNvSpPr>
            <a:spLocks noGrp="1"/>
          </p:cNvSpPr>
          <p:nvPr>
            <p:ph idx="1"/>
          </p:nvPr>
        </p:nvSpPr>
        <p:spPr/>
        <p:txBody>
          <a:bodyPr/>
          <a:lstStyle/>
          <a:p>
            <a:r>
              <a:rPr lang="en-GB" dirty="0"/>
              <a:t>“Big Data is all about collecting as much information as possible; storing it in ever larger databases; combining data that is collected for different purposes; and applying algorithms to find correlations and unexpected new information.” </a:t>
            </a:r>
            <a:br>
              <a:rPr lang="en-GB" dirty="0"/>
            </a:br>
            <a:br>
              <a:rPr lang="en-GB" dirty="0"/>
            </a:br>
            <a:r>
              <a:rPr lang="en-GB" dirty="0"/>
              <a:t>De </a:t>
            </a:r>
            <a:r>
              <a:rPr lang="en-GB" dirty="0" err="1"/>
              <a:t>autoriteit</a:t>
            </a:r>
            <a:r>
              <a:rPr lang="en-GB" dirty="0"/>
              <a:t> </a:t>
            </a:r>
            <a:r>
              <a:rPr lang="en-GB" dirty="0" err="1"/>
              <a:t>gegevensbescherming</a:t>
            </a:r>
            <a:r>
              <a:rPr lang="en-GB" dirty="0"/>
              <a:t> van Nederland</a:t>
            </a:r>
            <a:r>
              <a:rPr lang="nl-NL" dirty="0"/>
              <a:t> </a:t>
            </a:r>
          </a:p>
          <a:p>
            <a:endParaRPr lang="nl-NL" dirty="0"/>
          </a:p>
        </p:txBody>
      </p:sp>
    </p:spTree>
    <p:extLst>
      <p:ext uri="{BB962C8B-B14F-4D97-AF65-F5344CB8AC3E}">
        <p14:creationId xmlns:p14="http://schemas.microsoft.com/office/powerpoint/2010/main" val="255260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63E1E-5771-4886-B120-B8200AA2DC65}"/>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D9BAC12D-0CA4-49D4-A49C-97D97D45E98C}"/>
              </a:ext>
            </a:extLst>
          </p:cNvPr>
          <p:cNvSpPr>
            <a:spLocks noGrp="1"/>
          </p:cNvSpPr>
          <p:nvPr>
            <p:ph idx="1"/>
          </p:nvPr>
        </p:nvSpPr>
        <p:spPr/>
        <p:txBody>
          <a:bodyPr/>
          <a:lstStyle/>
          <a:p>
            <a:r>
              <a:rPr lang="en-GB" dirty="0"/>
              <a:t>“Big Data is a broad term for processing of large amounts of different types of data, including personal data, acquired from multiple sources in various formats. Big Data revolves around predictive analytics – acquiring new knowledge from large data sets which requires new and more powerful processing applications.” </a:t>
            </a:r>
            <a:br>
              <a:rPr lang="en-GB" dirty="0"/>
            </a:br>
            <a:br>
              <a:rPr lang="en-GB" dirty="0"/>
            </a:br>
            <a:r>
              <a:rPr lang="en-GB" dirty="0"/>
              <a:t>De </a:t>
            </a:r>
            <a:r>
              <a:rPr lang="en-GB" dirty="0" err="1"/>
              <a:t>autoriteit</a:t>
            </a:r>
            <a:r>
              <a:rPr lang="en-GB" dirty="0"/>
              <a:t> </a:t>
            </a:r>
            <a:r>
              <a:rPr lang="en-GB" dirty="0" err="1"/>
              <a:t>gegevensbescherming</a:t>
            </a:r>
            <a:r>
              <a:rPr lang="en-GB" dirty="0"/>
              <a:t> van </a:t>
            </a:r>
            <a:r>
              <a:rPr lang="en-GB" dirty="0" err="1"/>
              <a:t>Slovenië</a:t>
            </a:r>
            <a:r>
              <a:rPr lang="nl-NL" dirty="0"/>
              <a:t> </a:t>
            </a:r>
          </a:p>
          <a:p>
            <a:endParaRPr lang="nl-NL" dirty="0"/>
          </a:p>
        </p:txBody>
      </p:sp>
    </p:spTree>
    <p:extLst>
      <p:ext uri="{BB962C8B-B14F-4D97-AF65-F5344CB8AC3E}">
        <p14:creationId xmlns:p14="http://schemas.microsoft.com/office/powerpoint/2010/main" val="2565950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7486E8-55AE-4145-B644-74ADB907CB48}"/>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1D32088D-7082-4C08-A7E7-C7305E43112D}"/>
              </a:ext>
            </a:extLst>
          </p:cNvPr>
          <p:cNvSpPr>
            <a:spLocks noGrp="1"/>
          </p:cNvSpPr>
          <p:nvPr>
            <p:ph idx="1"/>
          </p:nvPr>
        </p:nvSpPr>
        <p:spPr/>
        <p:txBody>
          <a:bodyPr/>
          <a:lstStyle/>
          <a:p>
            <a:r>
              <a:rPr lang="en-GB" i="1" dirty="0"/>
              <a:t>Big Data is “repurposing data; using algorithms to find correlations in datasets rather than constructing traditional queries; and bringing together data from a variety of sources, including structured and unstructured data.” </a:t>
            </a:r>
            <a:br>
              <a:rPr lang="en-GB" i="1" dirty="0"/>
            </a:br>
            <a:br>
              <a:rPr lang="en-GB" i="1" dirty="0"/>
            </a:br>
            <a:r>
              <a:rPr lang="en-GB" dirty="0"/>
              <a:t>De </a:t>
            </a:r>
            <a:r>
              <a:rPr lang="en-GB" dirty="0" err="1"/>
              <a:t>autoriteit</a:t>
            </a:r>
            <a:r>
              <a:rPr lang="en-GB" dirty="0"/>
              <a:t> </a:t>
            </a:r>
            <a:r>
              <a:rPr lang="en-GB" dirty="0" err="1"/>
              <a:t>gegevensbescherming</a:t>
            </a:r>
            <a:r>
              <a:rPr lang="en-GB" dirty="0"/>
              <a:t> van het </a:t>
            </a:r>
            <a:r>
              <a:rPr lang="en-GB" dirty="0" err="1"/>
              <a:t>Verenigd</a:t>
            </a:r>
            <a:r>
              <a:rPr lang="en-GB" dirty="0"/>
              <a:t> </a:t>
            </a:r>
            <a:r>
              <a:rPr lang="en-GB" dirty="0" err="1"/>
              <a:t>Koninkrijk</a:t>
            </a:r>
            <a:br>
              <a:rPr lang="en-GB" dirty="0"/>
            </a:br>
            <a:endParaRPr lang="nl-NL" i="1" dirty="0"/>
          </a:p>
          <a:p>
            <a:endParaRPr lang="nl-NL" dirty="0"/>
          </a:p>
        </p:txBody>
      </p:sp>
    </p:spTree>
    <p:extLst>
      <p:ext uri="{BB962C8B-B14F-4D97-AF65-F5344CB8AC3E}">
        <p14:creationId xmlns:p14="http://schemas.microsoft.com/office/powerpoint/2010/main" val="412662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C6DB3-5D15-43BE-A219-898EB364F20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E4EC32A-3764-4B67-A17E-1698640766A1}"/>
              </a:ext>
            </a:extLst>
          </p:cNvPr>
          <p:cNvSpPr>
            <a:spLocks noGrp="1"/>
          </p:cNvSpPr>
          <p:nvPr>
            <p:ph idx="1"/>
          </p:nvPr>
        </p:nvSpPr>
        <p:spPr/>
        <p:txBody>
          <a:bodyPr>
            <a:normAutofit/>
          </a:bodyPr>
          <a:lstStyle/>
          <a:p>
            <a:r>
              <a:rPr lang="nl-NL" sz="5400" dirty="0"/>
              <a:t>Privacy is dead, get over </a:t>
            </a:r>
            <a:r>
              <a:rPr lang="nl-NL" sz="5400" dirty="0" err="1"/>
              <a:t>it</a:t>
            </a:r>
            <a:endParaRPr lang="nl-NL" sz="5400" dirty="0"/>
          </a:p>
        </p:txBody>
      </p:sp>
    </p:spTree>
    <p:extLst>
      <p:ext uri="{BB962C8B-B14F-4D97-AF65-F5344CB8AC3E}">
        <p14:creationId xmlns:p14="http://schemas.microsoft.com/office/powerpoint/2010/main" val="75338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48706-94A9-4B62-BACC-A685EA8B4445}"/>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980A94F6-8D1A-4A64-B94A-191ACB5E5BC7}"/>
              </a:ext>
            </a:extLst>
          </p:cNvPr>
          <p:cNvSpPr>
            <a:spLocks noGrp="1"/>
          </p:cNvSpPr>
          <p:nvPr>
            <p:ph idx="1"/>
          </p:nvPr>
        </p:nvSpPr>
        <p:spPr/>
        <p:txBody>
          <a:bodyPr/>
          <a:lstStyle/>
          <a:p>
            <a:r>
              <a:rPr lang="en-GB" i="1" dirty="0"/>
              <a:t>“the concept is used for situations where large amounts of data are gathered in order to be made available for different purposes, not always precisely determined in advance.” </a:t>
            </a:r>
            <a:br>
              <a:rPr lang="en-GB" i="1" dirty="0"/>
            </a:br>
            <a:br>
              <a:rPr lang="en-GB" i="1" dirty="0"/>
            </a:br>
            <a:r>
              <a:rPr lang="nl-NL" dirty="0"/>
              <a:t>De autoriteit gegevensbescherming van Zweden</a:t>
            </a:r>
            <a:endParaRPr lang="nl-NL" i="1" dirty="0"/>
          </a:p>
          <a:p>
            <a:endParaRPr lang="nl-NL" dirty="0"/>
          </a:p>
        </p:txBody>
      </p:sp>
    </p:spTree>
    <p:extLst>
      <p:ext uri="{BB962C8B-B14F-4D97-AF65-F5344CB8AC3E}">
        <p14:creationId xmlns:p14="http://schemas.microsoft.com/office/powerpoint/2010/main" val="666808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36238-4263-40EE-ACA3-75C6059F452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86273072-4AEB-4895-AF5E-F45D69FC4B9C}"/>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5836C82-393C-4543-9D0E-5682A44A58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280" y="356520"/>
            <a:ext cx="10880588" cy="5905383"/>
          </a:xfrm>
          <a:prstGeom prst="rect">
            <a:avLst/>
          </a:prstGeom>
          <a:noFill/>
          <a:ln>
            <a:noFill/>
          </a:ln>
        </p:spPr>
      </p:pic>
    </p:spTree>
    <p:extLst>
      <p:ext uri="{BB962C8B-B14F-4D97-AF65-F5344CB8AC3E}">
        <p14:creationId xmlns:p14="http://schemas.microsoft.com/office/powerpoint/2010/main" val="642913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36220-22CC-4D57-BC33-2B7B6DB47FE3}"/>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82272025-BF91-48C0-A986-0CBACFE5B60C}"/>
              </a:ext>
            </a:extLst>
          </p:cNvPr>
          <p:cNvSpPr>
            <a:spLocks noGrp="1"/>
          </p:cNvSpPr>
          <p:nvPr>
            <p:ph idx="1"/>
          </p:nvPr>
        </p:nvSpPr>
        <p:spPr/>
        <p:txBody>
          <a:bodyPr/>
          <a:lstStyle/>
          <a:p>
            <a:r>
              <a:rPr lang="nl-NL" dirty="0"/>
              <a:t>- </a:t>
            </a:r>
            <a:r>
              <a:rPr lang="nl-NL" dirty="0" err="1"/>
              <a:t>Technological</a:t>
            </a:r>
            <a:endParaRPr lang="nl-NL" dirty="0"/>
          </a:p>
          <a:p>
            <a:r>
              <a:rPr lang="nl-NL" dirty="0"/>
              <a:t>- </a:t>
            </a:r>
            <a:r>
              <a:rPr lang="nl-NL" dirty="0" err="1"/>
              <a:t>Economical</a:t>
            </a:r>
            <a:endParaRPr lang="nl-NL" dirty="0"/>
          </a:p>
          <a:p>
            <a:r>
              <a:rPr lang="nl-NL" dirty="0"/>
              <a:t>- </a:t>
            </a:r>
            <a:r>
              <a:rPr lang="nl-NL" dirty="0" err="1"/>
              <a:t>Social</a:t>
            </a:r>
            <a:endParaRPr lang="nl-NL" dirty="0"/>
          </a:p>
        </p:txBody>
      </p:sp>
    </p:spTree>
    <p:extLst>
      <p:ext uri="{BB962C8B-B14F-4D97-AF65-F5344CB8AC3E}">
        <p14:creationId xmlns:p14="http://schemas.microsoft.com/office/powerpoint/2010/main" val="3244583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CEE6CA-7F58-4CA4-9498-C080AD9C76D9}"/>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A46CA0AD-0106-4CE5-8E15-FA5EB6BEF440}"/>
              </a:ext>
            </a:extLst>
          </p:cNvPr>
          <p:cNvSpPr>
            <a:spLocks noGrp="1"/>
          </p:cNvSpPr>
          <p:nvPr>
            <p:ph idx="1"/>
          </p:nvPr>
        </p:nvSpPr>
        <p:spPr/>
        <p:txBody>
          <a:bodyPr>
            <a:normAutofit lnSpcReduction="10000"/>
          </a:bodyPr>
          <a:lstStyle/>
          <a:p>
            <a:r>
              <a:rPr lang="nl-NL" b="1" dirty="0"/>
              <a:t>Open data</a:t>
            </a:r>
          </a:p>
          <a:p>
            <a:r>
              <a:rPr lang="nl-NL" b="1" dirty="0"/>
              <a:t>Re-</a:t>
            </a:r>
            <a:r>
              <a:rPr lang="nl-NL" b="1" dirty="0" err="1"/>
              <a:t>use</a:t>
            </a:r>
            <a:endParaRPr lang="nl-NL" b="1" dirty="0"/>
          </a:p>
          <a:p>
            <a:r>
              <a:rPr lang="nl-NL" b="1" dirty="0"/>
              <a:t>Internet of </a:t>
            </a:r>
            <a:r>
              <a:rPr lang="nl-NL" b="1" dirty="0" err="1"/>
              <a:t>things</a:t>
            </a:r>
            <a:endParaRPr lang="nl-NL" b="1" dirty="0"/>
          </a:p>
          <a:p>
            <a:r>
              <a:rPr lang="nl-NL" b="1" dirty="0"/>
              <a:t>Smart </a:t>
            </a:r>
          </a:p>
          <a:p>
            <a:r>
              <a:rPr lang="nl-NL" b="1" dirty="0" err="1"/>
              <a:t>Profiling</a:t>
            </a:r>
            <a:endParaRPr lang="nl-NL" b="1" dirty="0"/>
          </a:p>
          <a:p>
            <a:r>
              <a:rPr lang="nl-NL" b="1" dirty="0" err="1"/>
              <a:t>Algorithm</a:t>
            </a:r>
            <a:endParaRPr lang="nl-NL" b="1" dirty="0"/>
          </a:p>
          <a:p>
            <a:r>
              <a:rPr lang="nl-NL" b="1" dirty="0"/>
              <a:t>Cloud Computing</a:t>
            </a:r>
          </a:p>
          <a:p>
            <a:r>
              <a:rPr lang="nl-NL" b="1" dirty="0" err="1"/>
              <a:t>Datafication</a:t>
            </a:r>
            <a:endParaRPr lang="nl-NL" dirty="0"/>
          </a:p>
        </p:txBody>
      </p:sp>
    </p:spTree>
    <p:extLst>
      <p:ext uri="{BB962C8B-B14F-4D97-AF65-F5344CB8AC3E}">
        <p14:creationId xmlns:p14="http://schemas.microsoft.com/office/powerpoint/2010/main" val="2433652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619BEB-E1A5-4D47-8C6F-09B056C958DF}"/>
              </a:ext>
            </a:extLst>
          </p:cNvPr>
          <p:cNvSpPr>
            <a:spLocks noGrp="1"/>
          </p:cNvSpPr>
          <p:nvPr>
            <p:ph type="title"/>
          </p:nvPr>
        </p:nvSpPr>
        <p:spPr/>
        <p:txBody>
          <a:bodyPr/>
          <a:lstStyle/>
          <a:p>
            <a:r>
              <a:rPr lang="nl-NL" dirty="0" err="1"/>
              <a:t>What</a:t>
            </a:r>
            <a:r>
              <a:rPr lang="nl-NL" dirty="0"/>
              <a:t> is Big Data?</a:t>
            </a:r>
          </a:p>
        </p:txBody>
      </p:sp>
      <p:pic>
        <p:nvPicPr>
          <p:cNvPr id="4" name="Tijdelijke aanduiding voor inhoud 3" descr="Afbeeldingsresultaat voor abacus computer">
            <a:hlinkClick r:id="rId2" tgtFrame="&quot;_blank&quot;"/>
            <a:extLst>
              <a:ext uri="{FF2B5EF4-FFF2-40B4-BE49-F238E27FC236}">
                <a16:creationId xmlns:a16="http://schemas.microsoft.com/office/drawing/2014/main" id="{33598262-4AF0-44E4-B68D-94350093D121}"/>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92607" y="2058707"/>
            <a:ext cx="2938549" cy="1932709"/>
          </a:xfrm>
          <a:prstGeom prst="rect">
            <a:avLst/>
          </a:prstGeom>
          <a:noFill/>
          <a:ln>
            <a:noFill/>
          </a:ln>
        </p:spPr>
      </p:pic>
      <p:pic>
        <p:nvPicPr>
          <p:cNvPr id="5" name="Afbeelding 4" descr="Afbeeldingsresultaat voor babbage">
            <a:hlinkClick r:id="rId4" tgtFrame="&quot;_blank&quot;"/>
            <a:extLst>
              <a:ext uri="{FF2B5EF4-FFF2-40B4-BE49-F238E27FC236}">
                <a16:creationId xmlns:a16="http://schemas.microsoft.com/office/drawing/2014/main" id="{AD619835-FB0D-487C-BFCA-C99CE7D2C89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0748" y="2058707"/>
            <a:ext cx="2671445" cy="1933575"/>
          </a:xfrm>
          <a:prstGeom prst="rect">
            <a:avLst/>
          </a:prstGeom>
          <a:noFill/>
          <a:ln>
            <a:noFill/>
          </a:ln>
        </p:spPr>
      </p:pic>
      <p:pic>
        <p:nvPicPr>
          <p:cNvPr id="6" name="Afbeelding 5" descr="Afbeeldingsresultaat voor first computer">
            <a:hlinkClick r:id="rId6" tgtFrame="&quot;_blank&quot;"/>
            <a:extLst>
              <a:ext uri="{FF2B5EF4-FFF2-40B4-BE49-F238E27FC236}">
                <a16:creationId xmlns:a16="http://schemas.microsoft.com/office/drawing/2014/main" id="{F3450CB4-63E0-4171-906C-42A2A1438E3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321" y="4215956"/>
            <a:ext cx="3069876" cy="2219567"/>
          </a:xfrm>
          <a:prstGeom prst="rect">
            <a:avLst/>
          </a:prstGeom>
          <a:noFill/>
          <a:ln>
            <a:noFill/>
          </a:ln>
        </p:spPr>
      </p:pic>
      <p:pic>
        <p:nvPicPr>
          <p:cNvPr id="7" name="Afbeelding 6" descr="Afbeeldingsresultaat voor supercomputer">
            <a:hlinkClick r:id="rId8" tgtFrame="&quot;_blank&quot;"/>
            <a:extLst>
              <a:ext uri="{FF2B5EF4-FFF2-40B4-BE49-F238E27FC236}">
                <a16:creationId xmlns:a16="http://schemas.microsoft.com/office/drawing/2014/main" id="{0781B5A8-0CB6-421B-9AB6-F9EE0F1EEEC0}"/>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10747" y="4177228"/>
            <a:ext cx="3531057" cy="2219567"/>
          </a:xfrm>
          <a:prstGeom prst="rect">
            <a:avLst/>
          </a:prstGeom>
          <a:noFill/>
          <a:ln>
            <a:noFill/>
          </a:ln>
        </p:spPr>
      </p:pic>
    </p:spTree>
    <p:extLst>
      <p:ext uri="{BB962C8B-B14F-4D97-AF65-F5344CB8AC3E}">
        <p14:creationId xmlns:p14="http://schemas.microsoft.com/office/powerpoint/2010/main" val="2647976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86220-604D-4968-AC21-F437FBF03451}"/>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5030FB28-FA54-4A9C-BBAB-FD95D4DB2364}"/>
              </a:ext>
            </a:extLst>
          </p:cNvPr>
          <p:cNvSpPr>
            <a:spLocks noGrp="1"/>
          </p:cNvSpPr>
          <p:nvPr>
            <p:ph idx="1"/>
          </p:nvPr>
        </p:nvSpPr>
        <p:spPr/>
        <p:txBody>
          <a:bodyPr/>
          <a:lstStyle/>
          <a:p>
            <a:r>
              <a:rPr lang="nl-NL" dirty="0"/>
              <a:t>More or </a:t>
            </a:r>
            <a:r>
              <a:rPr lang="nl-NL" dirty="0" err="1"/>
              <a:t>less</a:t>
            </a:r>
            <a:r>
              <a:rPr lang="nl-NL" dirty="0"/>
              <a:t> data</a:t>
            </a:r>
          </a:p>
          <a:p>
            <a:r>
              <a:rPr lang="nl-NL" dirty="0" err="1"/>
              <a:t>Higher</a:t>
            </a:r>
            <a:r>
              <a:rPr lang="nl-NL" dirty="0"/>
              <a:t> or </a:t>
            </a:r>
            <a:r>
              <a:rPr lang="nl-NL" dirty="0" err="1"/>
              <a:t>lower</a:t>
            </a:r>
            <a:r>
              <a:rPr lang="nl-NL" dirty="0"/>
              <a:t> </a:t>
            </a:r>
            <a:r>
              <a:rPr lang="nl-NL" dirty="0" err="1"/>
              <a:t>velocity</a:t>
            </a:r>
            <a:endParaRPr lang="nl-NL" dirty="0"/>
          </a:p>
          <a:p>
            <a:r>
              <a:rPr lang="nl-NL" dirty="0"/>
              <a:t>More or </a:t>
            </a:r>
            <a:r>
              <a:rPr lang="nl-NL" dirty="0" err="1"/>
              <a:t>less</a:t>
            </a:r>
            <a:r>
              <a:rPr lang="nl-NL" dirty="0"/>
              <a:t> processing power</a:t>
            </a:r>
          </a:p>
        </p:txBody>
      </p:sp>
    </p:spTree>
    <p:extLst>
      <p:ext uri="{BB962C8B-B14F-4D97-AF65-F5344CB8AC3E}">
        <p14:creationId xmlns:p14="http://schemas.microsoft.com/office/powerpoint/2010/main" val="1867758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4225FB-0D2D-408D-AA1E-430415ECCF01}"/>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2F07109F-EEB6-42F7-B77E-CC696A3F74F8}"/>
              </a:ext>
            </a:extLst>
          </p:cNvPr>
          <p:cNvSpPr>
            <a:spLocks noGrp="1"/>
          </p:cNvSpPr>
          <p:nvPr>
            <p:ph idx="1"/>
          </p:nvPr>
        </p:nvSpPr>
        <p:spPr/>
        <p:txBody>
          <a:bodyPr/>
          <a:lstStyle/>
          <a:p>
            <a:r>
              <a:rPr lang="nl-NL" dirty="0"/>
              <a:t>(1) </a:t>
            </a:r>
            <a:r>
              <a:rPr lang="nl-NL" dirty="0" err="1"/>
              <a:t>Gathering</a:t>
            </a:r>
            <a:endParaRPr lang="nl-NL" dirty="0"/>
          </a:p>
          <a:p>
            <a:r>
              <a:rPr lang="nl-NL" dirty="0"/>
              <a:t>(2) </a:t>
            </a:r>
            <a:r>
              <a:rPr lang="nl-NL" dirty="0" err="1"/>
              <a:t>Analysing</a:t>
            </a:r>
            <a:endParaRPr lang="nl-NL" dirty="0"/>
          </a:p>
          <a:p>
            <a:r>
              <a:rPr lang="nl-NL" dirty="0"/>
              <a:t>(3) Using</a:t>
            </a:r>
          </a:p>
        </p:txBody>
      </p:sp>
    </p:spTree>
    <p:extLst>
      <p:ext uri="{BB962C8B-B14F-4D97-AF65-F5344CB8AC3E}">
        <p14:creationId xmlns:p14="http://schemas.microsoft.com/office/powerpoint/2010/main" val="703936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0803F-32B5-46E2-BD50-5F667D96B94A}"/>
              </a:ext>
            </a:extLst>
          </p:cNvPr>
          <p:cNvSpPr>
            <a:spLocks noGrp="1"/>
          </p:cNvSpPr>
          <p:nvPr>
            <p:ph type="title"/>
          </p:nvPr>
        </p:nvSpPr>
        <p:spPr/>
        <p:txBody>
          <a:bodyPr/>
          <a:lstStyle/>
          <a:p>
            <a:r>
              <a:rPr lang="nl-NL" dirty="0" err="1"/>
              <a:t>What</a:t>
            </a:r>
            <a:r>
              <a:rPr lang="nl-NL" dirty="0"/>
              <a:t> is Big Data?</a:t>
            </a:r>
          </a:p>
        </p:txBody>
      </p:sp>
      <p:sp>
        <p:nvSpPr>
          <p:cNvPr id="3" name="Tijdelijke aanduiding voor inhoud 2">
            <a:extLst>
              <a:ext uri="{FF2B5EF4-FFF2-40B4-BE49-F238E27FC236}">
                <a16:creationId xmlns:a16="http://schemas.microsoft.com/office/drawing/2014/main" id="{32ACF6F7-2A59-428D-9625-0F411070C5BD}"/>
              </a:ext>
            </a:extLst>
          </p:cNvPr>
          <p:cNvSpPr>
            <a:spLocks noGrp="1"/>
          </p:cNvSpPr>
          <p:nvPr>
            <p:ph idx="1"/>
          </p:nvPr>
        </p:nvSpPr>
        <p:spPr/>
        <p:txBody>
          <a:bodyPr>
            <a:normAutofit fontScale="70000" lnSpcReduction="20000"/>
          </a:bodyPr>
          <a:lstStyle/>
          <a:p>
            <a:r>
              <a:rPr lang="nl-NL" dirty="0"/>
              <a:t> </a:t>
            </a:r>
          </a:p>
          <a:p>
            <a:pPr lvl="0"/>
            <a:r>
              <a:rPr lang="nl-NL" u="sng" dirty="0"/>
              <a:t>The more, </a:t>
            </a:r>
            <a:r>
              <a:rPr lang="nl-NL" u="sng" dirty="0" err="1"/>
              <a:t>the</a:t>
            </a:r>
            <a:r>
              <a:rPr lang="nl-NL" u="sng" dirty="0"/>
              <a:t> </a:t>
            </a:r>
            <a:r>
              <a:rPr lang="nl-NL" u="sng" dirty="0" err="1"/>
              <a:t>merrier</a:t>
            </a:r>
            <a:r>
              <a:rPr lang="nl-NL" u="sng" dirty="0"/>
              <a:t>:</a:t>
            </a:r>
            <a:r>
              <a:rPr lang="nl-NL" dirty="0"/>
              <a:t> </a:t>
            </a:r>
          </a:p>
          <a:p>
            <a:pPr lvl="0"/>
            <a:r>
              <a:rPr lang="nl-NL" u="sng" dirty="0" err="1"/>
              <a:t>Quantity</a:t>
            </a:r>
            <a:r>
              <a:rPr lang="nl-NL" u="sng" dirty="0"/>
              <a:t> over </a:t>
            </a:r>
            <a:r>
              <a:rPr lang="nl-NL" u="sng" dirty="0" err="1"/>
              <a:t>quality</a:t>
            </a:r>
            <a:r>
              <a:rPr lang="nl-NL" u="sng" dirty="0"/>
              <a:t>:</a:t>
            </a:r>
            <a:r>
              <a:rPr lang="nl-NL" dirty="0"/>
              <a:t> </a:t>
            </a:r>
          </a:p>
          <a:p>
            <a:pPr lvl="0"/>
            <a:r>
              <a:rPr lang="nl-NL" u="sng" dirty="0"/>
              <a:t>Dirty data is hot:</a:t>
            </a:r>
            <a:r>
              <a:rPr lang="nl-NL" dirty="0"/>
              <a:t> </a:t>
            </a:r>
          </a:p>
          <a:p>
            <a:pPr lvl="0"/>
            <a:r>
              <a:rPr lang="nl-NL" u="sng" dirty="0"/>
              <a:t>Old data is new data:</a:t>
            </a:r>
            <a:r>
              <a:rPr lang="nl-NL" dirty="0"/>
              <a:t> </a:t>
            </a:r>
          </a:p>
          <a:p>
            <a:pPr lvl="0"/>
            <a:r>
              <a:rPr lang="nl-NL" u="sng" dirty="0" err="1"/>
              <a:t>Gathering</a:t>
            </a:r>
            <a:r>
              <a:rPr lang="nl-NL" u="sng" dirty="0"/>
              <a:t> data is </a:t>
            </a:r>
            <a:r>
              <a:rPr lang="nl-NL" u="sng" dirty="0" err="1"/>
              <a:t>cheap</a:t>
            </a:r>
            <a:r>
              <a:rPr lang="nl-NL" u="sng" dirty="0"/>
              <a:t>, storing is </a:t>
            </a:r>
            <a:r>
              <a:rPr lang="nl-NL" u="sng" dirty="0" err="1"/>
              <a:t>cheaper</a:t>
            </a:r>
            <a:r>
              <a:rPr lang="nl-NL" u="sng" dirty="0"/>
              <a:t>, </a:t>
            </a:r>
            <a:r>
              <a:rPr lang="nl-NL" u="sng" dirty="0" err="1"/>
              <a:t>analysing</a:t>
            </a:r>
            <a:r>
              <a:rPr lang="nl-NL" u="sng" dirty="0"/>
              <a:t> is </a:t>
            </a:r>
            <a:r>
              <a:rPr lang="nl-NL" u="sng" dirty="0" err="1"/>
              <a:t>cheapest</a:t>
            </a:r>
            <a:r>
              <a:rPr lang="nl-NL" u="sng" dirty="0"/>
              <a:t>:</a:t>
            </a:r>
            <a:r>
              <a:rPr lang="nl-NL" dirty="0"/>
              <a:t> </a:t>
            </a:r>
          </a:p>
          <a:p>
            <a:pPr lvl="0"/>
            <a:r>
              <a:rPr lang="nl-NL" u="sng" dirty="0" err="1"/>
              <a:t>Correlation</a:t>
            </a:r>
            <a:r>
              <a:rPr lang="nl-NL" u="sng" dirty="0"/>
              <a:t> over </a:t>
            </a:r>
            <a:r>
              <a:rPr lang="nl-NL" u="sng" dirty="0" err="1"/>
              <a:t>causation</a:t>
            </a:r>
            <a:r>
              <a:rPr lang="nl-NL" u="sng" dirty="0"/>
              <a:t>:</a:t>
            </a:r>
            <a:r>
              <a:rPr lang="nl-NL" dirty="0"/>
              <a:t> </a:t>
            </a:r>
          </a:p>
          <a:p>
            <a:pPr lvl="0"/>
            <a:r>
              <a:rPr lang="en-US" u="sng" dirty="0"/>
              <a:t>Anything can say something about everything and everything can say something about anything:</a:t>
            </a:r>
            <a:r>
              <a:rPr lang="en-US" dirty="0"/>
              <a:t> </a:t>
            </a:r>
          </a:p>
          <a:p>
            <a:pPr lvl="0"/>
            <a:r>
              <a:rPr lang="nl-NL" u="sng" dirty="0"/>
              <a:t>The </a:t>
            </a:r>
            <a:r>
              <a:rPr lang="nl-NL" u="sng" dirty="0" err="1"/>
              <a:t>future</a:t>
            </a:r>
            <a:r>
              <a:rPr lang="nl-NL" u="sng" dirty="0"/>
              <a:t> is </a:t>
            </a:r>
            <a:r>
              <a:rPr lang="nl-NL" u="sng" dirty="0" err="1"/>
              <a:t>now</a:t>
            </a:r>
            <a:r>
              <a:rPr lang="nl-NL" dirty="0"/>
              <a:t>:</a:t>
            </a:r>
          </a:p>
          <a:p>
            <a:pPr lvl="0"/>
            <a:r>
              <a:rPr lang="nl-NL" dirty="0"/>
              <a:t> </a:t>
            </a:r>
            <a:r>
              <a:rPr lang="nl-NL" u="sng" dirty="0"/>
              <a:t>No </a:t>
            </a:r>
            <a:r>
              <a:rPr lang="nl-NL" u="sng" dirty="0" err="1"/>
              <a:t>harm</a:t>
            </a:r>
            <a:r>
              <a:rPr lang="nl-NL" u="sng" dirty="0"/>
              <a:t> in </a:t>
            </a:r>
            <a:r>
              <a:rPr lang="nl-NL" u="sng" dirty="0" err="1"/>
              <a:t>trying</a:t>
            </a:r>
            <a:r>
              <a:rPr lang="nl-NL" u="sng" dirty="0"/>
              <a:t>:</a:t>
            </a:r>
            <a:r>
              <a:rPr lang="nl-NL" dirty="0"/>
              <a:t> </a:t>
            </a:r>
          </a:p>
          <a:p>
            <a:pPr lvl="0"/>
            <a:r>
              <a:rPr lang="nl-NL" u="sng" dirty="0"/>
              <a:t>No </a:t>
            </a:r>
            <a:r>
              <a:rPr lang="nl-NL" u="sng" dirty="0" err="1"/>
              <a:t>mountain</a:t>
            </a:r>
            <a:r>
              <a:rPr lang="nl-NL" u="sng" dirty="0"/>
              <a:t> </a:t>
            </a:r>
            <a:r>
              <a:rPr lang="nl-NL" u="sng" dirty="0" err="1"/>
              <a:t>too</a:t>
            </a:r>
            <a:r>
              <a:rPr lang="nl-NL" u="sng" dirty="0"/>
              <a:t> high:</a:t>
            </a:r>
            <a:endParaRPr lang="nl-NL" dirty="0"/>
          </a:p>
        </p:txBody>
      </p:sp>
    </p:spTree>
    <p:extLst>
      <p:ext uri="{BB962C8B-B14F-4D97-AF65-F5344CB8AC3E}">
        <p14:creationId xmlns:p14="http://schemas.microsoft.com/office/powerpoint/2010/main" val="2066044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852EA-03C9-459F-8D17-EBF9B50736FD}"/>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4AC3A83B-D7C8-45E5-A694-78E6DA869C70}"/>
              </a:ext>
            </a:extLst>
          </p:cNvPr>
          <p:cNvSpPr>
            <a:spLocks noGrp="1"/>
          </p:cNvSpPr>
          <p:nvPr>
            <p:ph idx="1"/>
          </p:nvPr>
        </p:nvSpPr>
        <p:spPr/>
        <p:txBody>
          <a:bodyPr>
            <a:normAutofit lnSpcReduction="10000"/>
          </a:bodyPr>
          <a:lstStyle/>
          <a:p>
            <a:r>
              <a:rPr lang="en-US" dirty="0"/>
              <a:t>ARTICLE 8 Right to respect for private and family life </a:t>
            </a:r>
          </a:p>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dirty="0"/>
          </a:p>
        </p:txBody>
      </p:sp>
    </p:spTree>
    <p:extLst>
      <p:ext uri="{BB962C8B-B14F-4D97-AF65-F5344CB8AC3E}">
        <p14:creationId xmlns:p14="http://schemas.microsoft.com/office/powerpoint/2010/main" val="450693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B7A95-D587-4AAD-A856-4B2B63A16045}"/>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9833E2F1-27A7-41D1-810F-84E9113BCF42}"/>
              </a:ext>
            </a:extLst>
          </p:cNvPr>
          <p:cNvSpPr>
            <a:spLocks noGrp="1"/>
          </p:cNvSpPr>
          <p:nvPr>
            <p:ph idx="1"/>
          </p:nvPr>
        </p:nvSpPr>
        <p:spPr/>
        <p:txBody>
          <a:bodyPr>
            <a:normAutofit fontScale="85000" lnSpcReduction="20000"/>
          </a:bodyPr>
          <a:lstStyle/>
          <a:p>
            <a:r>
              <a:rPr lang="en-US" dirty="0"/>
              <a:t>Article 7 Respect for private and family life</a:t>
            </a:r>
          </a:p>
          <a:p>
            <a:r>
              <a:rPr lang="en-US" dirty="0"/>
              <a:t>Everyone has the right to respect for his or her private and family life, home and communications.</a:t>
            </a:r>
          </a:p>
          <a:p>
            <a:r>
              <a:rPr lang="en-US" dirty="0"/>
              <a:t>Article 8 Protection of personal data</a:t>
            </a:r>
          </a:p>
          <a:p>
            <a:r>
              <a:rPr lang="en-US" dirty="0"/>
              <a:t>1. Everyone has the right to the protection of personal data concerning him or her.</a:t>
            </a:r>
          </a:p>
          <a:p>
            <a:r>
              <a:rPr lang="en-US" dirty="0"/>
              <a:t>2. Such data must be processed fairly for specified purposes and on the basis of the consent of the person concerned or some other legitimate basis laid down by law. Everyone has the right of access to data which has been collected concerning him or her, and the right to have it rectified.</a:t>
            </a:r>
          </a:p>
          <a:p>
            <a:r>
              <a:rPr lang="en-US" dirty="0"/>
              <a:t>3. Compliance with these rules shall be subject to control by an independent authority.</a:t>
            </a:r>
          </a:p>
          <a:p>
            <a:endParaRPr lang="nl-NL" dirty="0"/>
          </a:p>
        </p:txBody>
      </p:sp>
    </p:spTree>
    <p:extLst>
      <p:ext uri="{BB962C8B-B14F-4D97-AF65-F5344CB8AC3E}">
        <p14:creationId xmlns:p14="http://schemas.microsoft.com/office/powerpoint/2010/main" val="70962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82B8B-BABB-433F-A5FB-86E21DB85D8B}"/>
              </a:ext>
            </a:extLst>
          </p:cNvPr>
          <p:cNvSpPr>
            <a:spLocks noGrp="1"/>
          </p:cNvSpPr>
          <p:nvPr>
            <p:ph type="title"/>
          </p:nvPr>
        </p:nvSpPr>
        <p:spPr>
          <a:xfrm>
            <a:off x="680321" y="637953"/>
            <a:ext cx="9613861" cy="3721395"/>
          </a:xfrm>
        </p:spPr>
        <p:txBody>
          <a:bodyPr>
            <a:normAutofit/>
          </a:bodyPr>
          <a:lstStyle/>
          <a:p>
            <a:r>
              <a:rPr lang="en-US" dirty="0"/>
              <a:t>A mother suspects that her 15 year old son is smoking pot.</a:t>
            </a:r>
            <a:br>
              <a:rPr lang="en-US" dirty="0"/>
            </a:br>
            <a:br>
              <a:rPr lang="en-US" sz="1000" dirty="0"/>
            </a:br>
            <a:r>
              <a:rPr lang="en-US" dirty="0"/>
              <a:t>Should she search his room, read his mails and place a tracking device on his telephone so as to keep track of his movements?</a:t>
            </a:r>
            <a:br>
              <a:rPr lang="en-US" dirty="0"/>
            </a:br>
            <a:endParaRPr lang="nl-NL" dirty="0"/>
          </a:p>
        </p:txBody>
      </p:sp>
      <p:pic>
        <p:nvPicPr>
          <p:cNvPr id="4" name="Picture 2">
            <a:extLst>
              <a:ext uri="{FF2B5EF4-FFF2-40B4-BE49-F238E27FC236}">
                <a16:creationId xmlns:a16="http://schemas.microsoft.com/office/drawing/2014/main" id="{E498DD7D-FCFD-4462-A069-E6BCD681A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321" y="3786579"/>
            <a:ext cx="60483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54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B97EB-7744-4854-B3A0-E4D3279C058E}"/>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0F04A42C-AD35-4320-8F62-CE3D6F0990D5}"/>
              </a:ext>
            </a:extLst>
          </p:cNvPr>
          <p:cNvSpPr>
            <a:spLocks noGrp="1"/>
          </p:cNvSpPr>
          <p:nvPr>
            <p:ph idx="1"/>
          </p:nvPr>
        </p:nvSpPr>
        <p:spPr/>
        <p:txBody>
          <a:bodyPr/>
          <a:lstStyle/>
          <a:p>
            <a:r>
              <a:rPr lang="en-US" i="1" dirty="0"/>
              <a:t>Article 5 </a:t>
            </a:r>
            <a:r>
              <a:rPr lang="en-US" b="1" dirty="0"/>
              <a:t>Principles relating to processing of personal data </a:t>
            </a:r>
            <a:r>
              <a:rPr lang="en-US" dirty="0"/>
              <a:t>1.Personal data shall be: </a:t>
            </a:r>
          </a:p>
          <a:p>
            <a:r>
              <a:rPr lang="en-US" dirty="0"/>
              <a:t>(b) collected for specified, explicit and legitimate purposes</a:t>
            </a:r>
            <a:endParaRPr lang="nl-NL" dirty="0"/>
          </a:p>
        </p:txBody>
      </p:sp>
    </p:spTree>
    <p:extLst>
      <p:ext uri="{BB962C8B-B14F-4D97-AF65-F5344CB8AC3E}">
        <p14:creationId xmlns:p14="http://schemas.microsoft.com/office/powerpoint/2010/main" val="1616261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A5F13-A115-4458-928B-D3C2C09A88C2}"/>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5BEBFE76-3908-4C30-9E3D-99669A18CFF3}"/>
              </a:ext>
            </a:extLst>
          </p:cNvPr>
          <p:cNvSpPr>
            <a:spLocks noGrp="1"/>
          </p:cNvSpPr>
          <p:nvPr>
            <p:ph idx="1"/>
          </p:nvPr>
        </p:nvSpPr>
        <p:spPr/>
        <p:txBody>
          <a:bodyPr/>
          <a:lstStyle/>
          <a:p>
            <a:r>
              <a:rPr lang="en-US" i="1" dirty="0"/>
              <a:t>Article 5 </a:t>
            </a:r>
            <a:r>
              <a:rPr lang="en-US" b="1" dirty="0"/>
              <a:t>Principles relating to processing of personal data </a:t>
            </a:r>
            <a:r>
              <a:rPr lang="en-US" dirty="0"/>
              <a:t>1.Personal data shall be: </a:t>
            </a:r>
          </a:p>
          <a:p>
            <a:r>
              <a:rPr lang="en-US" dirty="0"/>
              <a:t>(b) collected for specified, explicit and legitimate purposes and not further processed in a manner that is incompatible with those purposes; </a:t>
            </a:r>
            <a:endParaRPr lang="nl-NL" dirty="0"/>
          </a:p>
          <a:p>
            <a:endParaRPr lang="nl-NL" dirty="0"/>
          </a:p>
        </p:txBody>
      </p:sp>
    </p:spTree>
    <p:extLst>
      <p:ext uri="{BB962C8B-B14F-4D97-AF65-F5344CB8AC3E}">
        <p14:creationId xmlns:p14="http://schemas.microsoft.com/office/powerpoint/2010/main" val="3966411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275F7-8837-48B9-B6FB-486F98446B7B}"/>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6E647C08-1F96-4754-A854-C6F48450A3CA}"/>
              </a:ext>
            </a:extLst>
          </p:cNvPr>
          <p:cNvSpPr>
            <a:spLocks noGrp="1"/>
          </p:cNvSpPr>
          <p:nvPr>
            <p:ph idx="1"/>
          </p:nvPr>
        </p:nvSpPr>
        <p:spPr/>
        <p:txBody>
          <a:bodyPr/>
          <a:lstStyle/>
          <a:p>
            <a:r>
              <a:rPr lang="en-US" i="1" dirty="0"/>
              <a:t>Article 5 </a:t>
            </a:r>
            <a:r>
              <a:rPr lang="en-US" b="1" dirty="0"/>
              <a:t>Principles relating to processing of personal data </a:t>
            </a:r>
            <a:r>
              <a:rPr lang="en-US" dirty="0"/>
              <a:t>1.Personal data shall be: </a:t>
            </a:r>
          </a:p>
          <a:p>
            <a:r>
              <a:rPr lang="en-US" dirty="0"/>
              <a:t>(c) adequate, relevant and limited to what is necessary in relation to the purposes for which they are processed (‘data </a:t>
            </a:r>
            <a:r>
              <a:rPr lang="en-US" dirty="0" err="1"/>
              <a:t>minimisation</a:t>
            </a:r>
            <a:r>
              <a:rPr lang="en-US" dirty="0"/>
              <a:t>’); </a:t>
            </a:r>
            <a:endParaRPr lang="nl-NL" dirty="0"/>
          </a:p>
        </p:txBody>
      </p:sp>
    </p:spTree>
    <p:extLst>
      <p:ext uri="{BB962C8B-B14F-4D97-AF65-F5344CB8AC3E}">
        <p14:creationId xmlns:p14="http://schemas.microsoft.com/office/powerpoint/2010/main" val="1773045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BE4C2E-A455-4502-ADA8-E64CB4BE7A40}"/>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698EC01C-DBB0-4CB8-BE0E-FCA777A7ED53}"/>
              </a:ext>
            </a:extLst>
          </p:cNvPr>
          <p:cNvSpPr>
            <a:spLocks noGrp="1"/>
          </p:cNvSpPr>
          <p:nvPr>
            <p:ph idx="1"/>
          </p:nvPr>
        </p:nvSpPr>
        <p:spPr/>
        <p:txBody>
          <a:bodyPr/>
          <a:lstStyle/>
          <a:p>
            <a:r>
              <a:rPr lang="en-US" i="1" dirty="0"/>
              <a:t>Article 5 </a:t>
            </a:r>
            <a:r>
              <a:rPr lang="en-US" b="1" dirty="0"/>
              <a:t>Principles relating to processing of personal data </a:t>
            </a:r>
            <a:r>
              <a:rPr lang="en-US" dirty="0"/>
              <a:t>1.Personal data shall be: </a:t>
            </a:r>
          </a:p>
          <a:p>
            <a:r>
              <a:rPr lang="en-US" dirty="0"/>
              <a:t>(d) accurate and, where necessary, kept up to date; every reasonable step must be taken to ensure that personal data that are inaccurate, having regard to the purposes for which they are processed, are erased or rectified without delay (‘accuracy’); </a:t>
            </a:r>
            <a:endParaRPr lang="nl-NL" dirty="0"/>
          </a:p>
        </p:txBody>
      </p:sp>
    </p:spTree>
    <p:extLst>
      <p:ext uri="{BB962C8B-B14F-4D97-AF65-F5344CB8AC3E}">
        <p14:creationId xmlns:p14="http://schemas.microsoft.com/office/powerpoint/2010/main" val="3315016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65C5BD-680A-4B0C-A7CF-4F79CCD73C63}"/>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37368204-3FEA-480B-B253-51190FDC35AF}"/>
              </a:ext>
            </a:extLst>
          </p:cNvPr>
          <p:cNvSpPr>
            <a:spLocks noGrp="1"/>
          </p:cNvSpPr>
          <p:nvPr>
            <p:ph idx="1"/>
          </p:nvPr>
        </p:nvSpPr>
        <p:spPr/>
        <p:txBody>
          <a:bodyPr>
            <a:normAutofit fontScale="92500"/>
          </a:bodyPr>
          <a:lstStyle/>
          <a:p>
            <a:r>
              <a:rPr lang="en-US" i="1" dirty="0"/>
              <a:t>Article 5 </a:t>
            </a:r>
            <a:r>
              <a:rPr lang="en-US" b="1" dirty="0"/>
              <a:t>Principles relating to processing of personal data </a:t>
            </a:r>
            <a:r>
              <a:rPr lang="en-US" dirty="0"/>
              <a:t>1.Personal data shall be: </a:t>
            </a:r>
          </a:p>
          <a:p>
            <a:r>
              <a:rPr lang="en-US" dirty="0"/>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dirty="0" err="1"/>
              <a:t>organisational</a:t>
            </a:r>
            <a:r>
              <a:rPr lang="en-US" dirty="0"/>
              <a:t> measures required by this Regulation in order to safeguard the rights and freedoms of the data subject (‘storage limitation’); </a:t>
            </a:r>
            <a:endParaRPr lang="nl-NL" dirty="0"/>
          </a:p>
        </p:txBody>
      </p:sp>
    </p:spTree>
    <p:extLst>
      <p:ext uri="{BB962C8B-B14F-4D97-AF65-F5344CB8AC3E}">
        <p14:creationId xmlns:p14="http://schemas.microsoft.com/office/powerpoint/2010/main" val="191750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861D2-6396-4D91-95F1-F265A9CE3535}"/>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21CE797B-E9FA-4638-AA1A-C7A5D6DACF82}"/>
              </a:ext>
            </a:extLst>
          </p:cNvPr>
          <p:cNvSpPr>
            <a:spLocks noGrp="1"/>
          </p:cNvSpPr>
          <p:nvPr>
            <p:ph idx="1"/>
          </p:nvPr>
        </p:nvSpPr>
        <p:spPr/>
        <p:txBody>
          <a:bodyPr/>
          <a:lstStyle/>
          <a:p>
            <a:r>
              <a:rPr lang="en-US" i="1" dirty="0"/>
              <a:t>Article 5 </a:t>
            </a:r>
            <a:r>
              <a:rPr lang="en-US" b="1" dirty="0"/>
              <a:t>Principles relating to processing of personal data </a:t>
            </a:r>
            <a:r>
              <a:rPr lang="en-US" dirty="0"/>
              <a:t>1.Personal data shall be: </a:t>
            </a:r>
          </a:p>
          <a:p>
            <a:r>
              <a:rPr lang="en-US" dirty="0"/>
              <a:t>(f) processed in a manner that ensures appropriate security of the personal data, including protection against </a:t>
            </a:r>
            <a:r>
              <a:rPr lang="en-US" dirty="0" err="1"/>
              <a:t>unauthorised</a:t>
            </a:r>
            <a:r>
              <a:rPr lang="en-US" dirty="0"/>
              <a:t> or unlawful processing and against accidental loss, destruction or damage, using appropriate technical or </a:t>
            </a:r>
            <a:r>
              <a:rPr lang="en-US" dirty="0" err="1"/>
              <a:t>organisational</a:t>
            </a:r>
            <a:r>
              <a:rPr lang="en-US" dirty="0"/>
              <a:t> measures (‘integrity and confidentiality’). </a:t>
            </a:r>
            <a:endParaRPr lang="nl-NL" dirty="0"/>
          </a:p>
        </p:txBody>
      </p:sp>
    </p:spTree>
    <p:extLst>
      <p:ext uri="{BB962C8B-B14F-4D97-AF65-F5344CB8AC3E}">
        <p14:creationId xmlns:p14="http://schemas.microsoft.com/office/powerpoint/2010/main" val="3008470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F7480-9775-4A6F-B6C0-7A26A2A2C29C}"/>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9DA37EC6-CC0E-4ABD-84DF-7856960CBCC7}"/>
              </a:ext>
            </a:extLst>
          </p:cNvPr>
          <p:cNvSpPr>
            <a:spLocks noGrp="1"/>
          </p:cNvSpPr>
          <p:nvPr>
            <p:ph idx="1"/>
          </p:nvPr>
        </p:nvSpPr>
        <p:spPr/>
        <p:txBody>
          <a:bodyPr>
            <a:normAutofit fontScale="92500"/>
          </a:bodyPr>
          <a:lstStyle/>
          <a:p>
            <a:r>
              <a:rPr lang="en-US" i="1" dirty="0"/>
              <a:t>Article 44 </a:t>
            </a:r>
            <a:r>
              <a:rPr lang="en-US" b="1" dirty="0"/>
              <a:t>General principle for transfers </a:t>
            </a:r>
          </a:p>
          <a:p>
            <a:r>
              <a:rPr lang="en-US" dirty="0"/>
              <a:t>Any transfer of personal data which are undergoing processing or are intended for processing after transfer to a third country or to an international </a:t>
            </a:r>
            <a:r>
              <a:rPr lang="en-US" dirty="0" err="1"/>
              <a:t>organisation</a:t>
            </a:r>
            <a:r>
              <a:rPr lang="en-US" dirty="0"/>
              <a:t> shall take place only if, subject to the other provisions of this Regulation, the conditions laid down in this Chapter are complied with by the controller and processor, including for onward transfers of personal data from the third country or an international </a:t>
            </a:r>
            <a:r>
              <a:rPr lang="en-US" dirty="0" err="1"/>
              <a:t>organisation</a:t>
            </a:r>
            <a:r>
              <a:rPr lang="en-US" dirty="0"/>
              <a:t> to another third country or to another international </a:t>
            </a:r>
            <a:r>
              <a:rPr lang="en-US" dirty="0" err="1"/>
              <a:t>organisation</a:t>
            </a:r>
            <a:r>
              <a:rPr lang="en-US" dirty="0"/>
              <a:t>. All provisions in this Chapter shall be applied in order to ensure that the level of protection of natural persons guaranteed by this Regulation is not undermined. </a:t>
            </a:r>
            <a:endParaRPr lang="nl-NL" dirty="0"/>
          </a:p>
        </p:txBody>
      </p:sp>
    </p:spTree>
    <p:extLst>
      <p:ext uri="{BB962C8B-B14F-4D97-AF65-F5344CB8AC3E}">
        <p14:creationId xmlns:p14="http://schemas.microsoft.com/office/powerpoint/2010/main" val="117613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28F34-D137-4C9D-9729-08832DDC4AD9}"/>
              </a:ext>
            </a:extLst>
          </p:cNvPr>
          <p:cNvSpPr>
            <a:spLocks noGrp="1"/>
          </p:cNvSpPr>
          <p:nvPr>
            <p:ph type="title"/>
          </p:nvPr>
        </p:nvSpPr>
        <p:spPr/>
        <p:txBody>
          <a:bodyPr/>
          <a:lstStyle/>
          <a:p>
            <a:r>
              <a:rPr lang="nl-NL" dirty="0"/>
              <a:t>Druglabs</a:t>
            </a:r>
          </a:p>
        </p:txBody>
      </p:sp>
      <p:pic>
        <p:nvPicPr>
          <p:cNvPr id="5" name="Tijdelijke aanduiding voor inhoud 4">
            <a:extLst>
              <a:ext uri="{FF2B5EF4-FFF2-40B4-BE49-F238E27FC236}">
                <a16:creationId xmlns:a16="http://schemas.microsoft.com/office/drawing/2014/main" id="{169AB60E-9BD5-4E4A-8D37-A85B236EB376}"/>
              </a:ext>
            </a:extLst>
          </p:cNvPr>
          <p:cNvPicPr>
            <a:picLocks noGrp="1" noChangeAspect="1"/>
          </p:cNvPicPr>
          <p:nvPr>
            <p:ph idx="1"/>
          </p:nvPr>
        </p:nvPicPr>
        <p:blipFill>
          <a:blip r:embed="rId2"/>
          <a:stretch>
            <a:fillRect/>
          </a:stretch>
        </p:blipFill>
        <p:spPr>
          <a:xfrm>
            <a:off x="1473266" y="2001134"/>
            <a:ext cx="6710035" cy="4578201"/>
          </a:xfrm>
        </p:spPr>
      </p:pic>
    </p:spTree>
    <p:extLst>
      <p:ext uri="{BB962C8B-B14F-4D97-AF65-F5344CB8AC3E}">
        <p14:creationId xmlns:p14="http://schemas.microsoft.com/office/powerpoint/2010/main" val="3670645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30324-CE23-4D7D-A175-A75100BA2C47}"/>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EF1F7083-32CE-4246-A4FF-CE19FFFC3C01}"/>
              </a:ext>
            </a:extLst>
          </p:cNvPr>
          <p:cNvSpPr>
            <a:spLocks noGrp="1"/>
          </p:cNvSpPr>
          <p:nvPr>
            <p:ph idx="1"/>
          </p:nvPr>
        </p:nvSpPr>
        <p:spPr/>
        <p:txBody>
          <a:bodyPr/>
          <a:lstStyle/>
          <a:p>
            <a:r>
              <a:rPr lang="nl-NL" dirty="0"/>
              <a:t>Are </a:t>
            </a:r>
            <a:r>
              <a:rPr lang="nl-NL" dirty="0" err="1"/>
              <a:t>there</a:t>
            </a:r>
            <a:r>
              <a:rPr lang="nl-NL" dirty="0"/>
              <a:t> personal data/</a:t>
            </a:r>
            <a:r>
              <a:rPr lang="nl-NL" dirty="0" err="1"/>
              <a:t>sensitiv</a:t>
            </a:r>
            <a:r>
              <a:rPr lang="nl-NL" dirty="0"/>
              <a:t> personal data?</a:t>
            </a:r>
          </a:p>
          <a:p>
            <a:r>
              <a:rPr lang="nl-NL" dirty="0" err="1"/>
              <a:t>Bodily</a:t>
            </a:r>
            <a:r>
              <a:rPr lang="nl-NL" dirty="0"/>
              <a:t> </a:t>
            </a:r>
            <a:r>
              <a:rPr lang="nl-NL" dirty="0" err="1"/>
              <a:t>integrity</a:t>
            </a:r>
            <a:r>
              <a:rPr lang="nl-NL" dirty="0"/>
              <a:t>?</a:t>
            </a:r>
          </a:p>
          <a:p>
            <a:r>
              <a:rPr lang="nl-NL" dirty="0"/>
              <a:t>Home?</a:t>
            </a:r>
          </a:p>
          <a:p>
            <a:r>
              <a:rPr lang="nl-NL" dirty="0"/>
              <a:t>Mass surveillance?</a:t>
            </a:r>
          </a:p>
        </p:txBody>
      </p:sp>
    </p:spTree>
    <p:extLst>
      <p:ext uri="{BB962C8B-B14F-4D97-AF65-F5344CB8AC3E}">
        <p14:creationId xmlns:p14="http://schemas.microsoft.com/office/powerpoint/2010/main" val="2136122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9F1A4-3772-4B3B-AC32-93E575ABD9E0}"/>
              </a:ext>
            </a:extLst>
          </p:cNvPr>
          <p:cNvSpPr>
            <a:spLocks noGrp="1"/>
          </p:cNvSpPr>
          <p:nvPr>
            <p:ph type="title"/>
          </p:nvPr>
        </p:nvSpPr>
        <p:spPr/>
        <p:txBody>
          <a:bodyPr/>
          <a:lstStyle/>
          <a:p>
            <a:r>
              <a:rPr lang="nl-NL" dirty="0" err="1"/>
              <a:t>Botnets</a:t>
            </a:r>
            <a:endParaRPr lang="nl-NL" dirty="0"/>
          </a:p>
        </p:txBody>
      </p:sp>
      <p:pic>
        <p:nvPicPr>
          <p:cNvPr id="5" name="Tijdelijke aanduiding voor inhoud 4">
            <a:extLst>
              <a:ext uri="{FF2B5EF4-FFF2-40B4-BE49-F238E27FC236}">
                <a16:creationId xmlns:a16="http://schemas.microsoft.com/office/drawing/2014/main" id="{B64D8075-56FC-4093-AE67-C2CAC2B16B47}"/>
              </a:ext>
            </a:extLst>
          </p:cNvPr>
          <p:cNvPicPr>
            <a:picLocks noGrp="1" noChangeAspect="1"/>
          </p:cNvPicPr>
          <p:nvPr>
            <p:ph idx="1"/>
          </p:nvPr>
        </p:nvPicPr>
        <p:blipFill>
          <a:blip r:embed="rId2"/>
          <a:stretch>
            <a:fillRect/>
          </a:stretch>
        </p:blipFill>
        <p:spPr>
          <a:xfrm>
            <a:off x="2898878" y="2336800"/>
            <a:ext cx="5178220" cy="3598863"/>
          </a:xfrm>
        </p:spPr>
      </p:pic>
    </p:spTree>
    <p:extLst>
      <p:ext uri="{BB962C8B-B14F-4D97-AF65-F5344CB8AC3E}">
        <p14:creationId xmlns:p14="http://schemas.microsoft.com/office/powerpoint/2010/main" val="396788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5CA23-D1DE-49A8-87E1-892B295B5668}"/>
              </a:ext>
            </a:extLst>
          </p:cNvPr>
          <p:cNvSpPr>
            <a:spLocks noGrp="1"/>
          </p:cNvSpPr>
          <p:nvPr>
            <p:ph type="title"/>
          </p:nvPr>
        </p:nvSpPr>
        <p:spPr>
          <a:xfrm>
            <a:off x="680321" y="753228"/>
            <a:ext cx="9613861" cy="1447712"/>
          </a:xfrm>
        </p:spPr>
        <p:txBody>
          <a:bodyPr>
            <a:normAutofit fontScale="90000"/>
          </a:bodyPr>
          <a:lstStyle/>
          <a:p>
            <a:r>
              <a:rPr lang="nl-NL" dirty="0"/>
              <a:t>Google is scanning </a:t>
            </a:r>
            <a:r>
              <a:rPr lang="nl-NL" dirty="0" err="1"/>
              <a:t>the</a:t>
            </a:r>
            <a:r>
              <a:rPr lang="nl-NL" dirty="0"/>
              <a:t> e-mails sent </a:t>
            </a:r>
            <a:r>
              <a:rPr lang="nl-NL" dirty="0" err="1"/>
              <a:t>and</a:t>
            </a:r>
            <a:r>
              <a:rPr lang="nl-NL" dirty="0"/>
              <a:t> </a:t>
            </a:r>
            <a:r>
              <a:rPr lang="nl-NL" dirty="0" err="1"/>
              <a:t>received</a:t>
            </a:r>
            <a:r>
              <a:rPr lang="nl-NL" dirty="0"/>
              <a:t> via Gmail. </a:t>
            </a:r>
            <a:r>
              <a:rPr lang="nl-NL" dirty="0" err="1"/>
              <a:t>Can</a:t>
            </a:r>
            <a:r>
              <a:rPr lang="nl-NL" dirty="0"/>
              <a:t> </a:t>
            </a:r>
            <a:r>
              <a:rPr lang="nl-NL" dirty="0" err="1"/>
              <a:t>it</a:t>
            </a:r>
            <a:r>
              <a:rPr lang="nl-NL" dirty="0"/>
              <a:t> </a:t>
            </a:r>
            <a:r>
              <a:rPr lang="nl-NL" dirty="0" err="1"/>
              <a:t>use</a:t>
            </a:r>
            <a:r>
              <a:rPr lang="nl-NL" dirty="0"/>
              <a:t> </a:t>
            </a:r>
            <a:r>
              <a:rPr lang="nl-NL" dirty="0" err="1"/>
              <a:t>those</a:t>
            </a:r>
            <a:r>
              <a:rPr lang="nl-NL" dirty="0"/>
              <a:t> data </a:t>
            </a:r>
            <a:r>
              <a:rPr lang="nl-NL" dirty="0" err="1"/>
              <a:t>for</a:t>
            </a:r>
            <a:r>
              <a:rPr lang="nl-NL" dirty="0"/>
              <a:t> </a:t>
            </a:r>
            <a:r>
              <a:rPr lang="nl-NL" dirty="0" err="1"/>
              <a:t>personalised</a:t>
            </a:r>
            <a:r>
              <a:rPr lang="nl-NL" dirty="0"/>
              <a:t> </a:t>
            </a:r>
            <a:r>
              <a:rPr lang="nl-NL" dirty="0" err="1"/>
              <a:t>advertisements</a:t>
            </a:r>
            <a:r>
              <a:rPr lang="nl-NL" dirty="0"/>
              <a:t>?</a:t>
            </a:r>
            <a:br>
              <a:rPr lang="nl-NL" dirty="0"/>
            </a:br>
            <a:endParaRPr lang="nl-NL" dirty="0"/>
          </a:p>
        </p:txBody>
      </p:sp>
      <p:pic>
        <p:nvPicPr>
          <p:cNvPr id="4" name="Picture 4" descr="http://platformsocialbusiness.nl/wp-content/uploads/2014/05/google-3.jpg">
            <a:extLst>
              <a:ext uri="{FF2B5EF4-FFF2-40B4-BE49-F238E27FC236}">
                <a16:creationId xmlns:a16="http://schemas.microsoft.com/office/drawing/2014/main" id="{203F419E-46FF-45EF-81B0-2FB44616321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90408" y="2386402"/>
            <a:ext cx="6995160" cy="349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632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B51B1-027A-4CF4-AA26-DFB9C13837CF}"/>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8612384D-BF75-4AB9-B16B-E43FB1A819BC}"/>
              </a:ext>
            </a:extLst>
          </p:cNvPr>
          <p:cNvSpPr>
            <a:spLocks noGrp="1"/>
          </p:cNvSpPr>
          <p:nvPr>
            <p:ph idx="1"/>
          </p:nvPr>
        </p:nvSpPr>
        <p:spPr/>
        <p:txBody>
          <a:bodyPr/>
          <a:lstStyle/>
          <a:p>
            <a:r>
              <a:rPr lang="nl-NL" dirty="0" err="1"/>
              <a:t>Paternalism</a:t>
            </a:r>
            <a:r>
              <a:rPr lang="nl-NL" dirty="0"/>
              <a:t>?</a:t>
            </a:r>
          </a:p>
          <a:p>
            <a:r>
              <a:rPr lang="nl-NL" dirty="0" err="1"/>
              <a:t>Obligation</a:t>
            </a:r>
            <a:r>
              <a:rPr lang="nl-NL" dirty="0"/>
              <a:t> </a:t>
            </a:r>
            <a:r>
              <a:rPr lang="nl-NL" dirty="0" err="1"/>
              <a:t>to</a:t>
            </a:r>
            <a:r>
              <a:rPr lang="nl-NL" dirty="0"/>
              <a:t> </a:t>
            </a:r>
            <a:r>
              <a:rPr lang="nl-NL" dirty="0" err="1"/>
              <a:t>inform</a:t>
            </a:r>
            <a:r>
              <a:rPr lang="nl-NL" dirty="0"/>
              <a:t>?</a:t>
            </a:r>
          </a:p>
          <a:p>
            <a:r>
              <a:rPr lang="nl-NL" dirty="0" err="1"/>
              <a:t>Function</a:t>
            </a:r>
            <a:r>
              <a:rPr lang="nl-NL" dirty="0"/>
              <a:t> creep?</a:t>
            </a:r>
          </a:p>
          <a:p>
            <a:endParaRPr lang="nl-NL" dirty="0"/>
          </a:p>
        </p:txBody>
      </p:sp>
    </p:spTree>
    <p:extLst>
      <p:ext uri="{BB962C8B-B14F-4D97-AF65-F5344CB8AC3E}">
        <p14:creationId xmlns:p14="http://schemas.microsoft.com/office/powerpoint/2010/main" val="1945695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F5EAA8-D543-48BB-A9DD-9B74C05280E1}"/>
              </a:ext>
            </a:extLst>
          </p:cNvPr>
          <p:cNvSpPr>
            <a:spLocks noGrp="1"/>
          </p:cNvSpPr>
          <p:nvPr>
            <p:ph type="title"/>
          </p:nvPr>
        </p:nvSpPr>
        <p:spPr/>
        <p:txBody>
          <a:bodyPr/>
          <a:lstStyle/>
          <a:p>
            <a:r>
              <a:rPr lang="nl-NL" dirty="0" err="1"/>
              <a:t>Terrorists</a:t>
            </a:r>
            <a:endParaRPr lang="nl-NL" dirty="0"/>
          </a:p>
        </p:txBody>
      </p:sp>
      <p:pic>
        <p:nvPicPr>
          <p:cNvPr id="4" name="Tijdelijke aanduiding voor inhoud 3" descr="Afbeeldingsresultaat voor aivd">
            <a:hlinkClick r:id="rId2" tgtFrame="&quot;_blank&quot;"/>
            <a:extLst>
              <a:ext uri="{FF2B5EF4-FFF2-40B4-BE49-F238E27FC236}">
                <a16:creationId xmlns:a16="http://schemas.microsoft.com/office/drawing/2014/main" id="{6A299390-D494-43F1-ACD4-94ED7DF67C37}"/>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89807" y="2199366"/>
            <a:ext cx="7569939" cy="4166710"/>
          </a:xfrm>
          <a:prstGeom prst="rect">
            <a:avLst/>
          </a:prstGeom>
          <a:noFill/>
          <a:ln>
            <a:noFill/>
          </a:ln>
        </p:spPr>
      </p:pic>
    </p:spTree>
    <p:extLst>
      <p:ext uri="{BB962C8B-B14F-4D97-AF65-F5344CB8AC3E}">
        <p14:creationId xmlns:p14="http://schemas.microsoft.com/office/powerpoint/2010/main" val="277401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21E3A-9936-40E7-92AD-A0B208E4B7A9}"/>
              </a:ext>
            </a:extLst>
          </p:cNvPr>
          <p:cNvSpPr>
            <a:spLocks noGrp="1"/>
          </p:cNvSpPr>
          <p:nvPr>
            <p:ph type="title"/>
          </p:nvPr>
        </p:nvSpPr>
        <p:spPr/>
        <p:txBody>
          <a:bodyPr/>
          <a:lstStyle/>
          <a:p>
            <a:r>
              <a:rPr lang="nl-NL" dirty="0" err="1"/>
              <a:t>And</a:t>
            </a:r>
            <a:r>
              <a:rPr lang="nl-NL" dirty="0"/>
              <a:t> </a:t>
            </a:r>
            <a:r>
              <a:rPr lang="nl-NL" dirty="0" err="1"/>
              <a:t>the</a:t>
            </a:r>
            <a:r>
              <a:rPr lang="nl-NL" dirty="0"/>
              <a:t> </a:t>
            </a:r>
            <a:r>
              <a:rPr lang="nl-NL" dirty="0" err="1"/>
              <a:t>law</a:t>
            </a:r>
            <a:r>
              <a:rPr lang="nl-NL" dirty="0"/>
              <a:t>?</a:t>
            </a:r>
          </a:p>
        </p:txBody>
      </p:sp>
      <p:sp>
        <p:nvSpPr>
          <p:cNvPr id="3" name="Tijdelijke aanduiding voor inhoud 2">
            <a:extLst>
              <a:ext uri="{FF2B5EF4-FFF2-40B4-BE49-F238E27FC236}">
                <a16:creationId xmlns:a16="http://schemas.microsoft.com/office/drawing/2014/main" id="{047107A1-664B-4BE5-8F02-D076732BDC4F}"/>
              </a:ext>
            </a:extLst>
          </p:cNvPr>
          <p:cNvSpPr>
            <a:spLocks noGrp="1"/>
          </p:cNvSpPr>
          <p:nvPr>
            <p:ph idx="1"/>
          </p:nvPr>
        </p:nvSpPr>
        <p:spPr/>
        <p:txBody>
          <a:bodyPr/>
          <a:lstStyle/>
          <a:p>
            <a:r>
              <a:rPr lang="nl-NL" dirty="0"/>
              <a:t>I have </a:t>
            </a:r>
            <a:r>
              <a:rPr lang="nl-NL" dirty="0" err="1"/>
              <a:t>nothing</a:t>
            </a:r>
            <a:r>
              <a:rPr lang="nl-NL" dirty="0"/>
              <a:t> </a:t>
            </a:r>
            <a:r>
              <a:rPr lang="nl-NL" dirty="0" err="1"/>
              <a:t>to</a:t>
            </a:r>
            <a:r>
              <a:rPr lang="nl-NL" dirty="0"/>
              <a:t> </a:t>
            </a:r>
            <a:r>
              <a:rPr lang="nl-NL" dirty="0" err="1"/>
              <a:t>hide</a:t>
            </a:r>
            <a:r>
              <a:rPr lang="nl-NL" dirty="0"/>
              <a:t>?</a:t>
            </a:r>
          </a:p>
          <a:p>
            <a:r>
              <a:rPr lang="nl-NL" dirty="0" err="1"/>
              <a:t>Satefy</a:t>
            </a:r>
            <a:r>
              <a:rPr lang="nl-NL" dirty="0"/>
              <a:t> </a:t>
            </a:r>
            <a:r>
              <a:rPr lang="nl-NL" dirty="0" err="1"/>
              <a:t>above</a:t>
            </a:r>
            <a:r>
              <a:rPr lang="nl-NL" dirty="0"/>
              <a:t> </a:t>
            </a:r>
            <a:r>
              <a:rPr lang="nl-NL" dirty="0" err="1"/>
              <a:t>everything</a:t>
            </a:r>
            <a:r>
              <a:rPr lang="nl-NL" dirty="0"/>
              <a:t>?</a:t>
            </a:r>
          </a:p>
          <a:p>
            <a:r>
              <a:rPr lang="nl-NL" dirty="0" err="1"/>
              <a:t>Needle</a:t>
            </a:r>
            <a:r>
              <a:rPr lang="nl-NL" dirty="0"/>
              <a:t> in </a:t>
            </a:r>
            <a:r>
              <a:rPr lang="nl-NL" dirty="0" err="1"/>
              <a:t>the</a:t>
            </a:r>
            <a:r>
              <a:rPr lang="nl-NL" dirty="0"/>
              <a:t> </a:t>
            </a:r>
            <a:r>
              <a:rPr lang="nl-NL" dirty="0" err="1"/>
              <a:t>haystack</a:t>
            </a:r>
            <a:r>
              <a:rPr lang="nl-NL" dirty="0"/>
              <a:t>?</a:t>
            </a:r>
          </a:p>
        </p:txBody>
      </p:sp>
    </p:spTree>
    <p:extLst>
      <p:ext uri="{BB962C8B-B14F-4D97-AF65-F5344CB8AC3E}">
        <p14:creationId xmlns:p14="http://schemas.microsoft.com/office/powerpoint/2010/main" val="8505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F776D-B6AC-4E46-9C4E-06C52383751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38D1B2E-BA23-4F68-9086-CD5C6C14348A}"/>
              </a:ext>
            </a:extLst>
          </p:cNvPr>
          <p:cNvSpPr>
            <a:spLocks noGrp="1"/>
          </p:cNvSpPr>
          <p:nvPr>
            <p:ph idx="1"/>
          </p:nvPr>
        </p:nvSpPr>
        <p:spPr/>
        <p:txBody>
          <a:bodyPr>
            <a:normAutofit/>
          </a:bodyPr>
          <a:lstStyle/>
          <a:p>
            <a:r>
              <a:rPr lang="nl-NL" sz="6600" dirty="0"/>
              <a:t>I have </a:t>
            </a:r>
            <a:r>
              <a:rPr lang="nl-NL" sz="6600" dirty="0" err="1"/>
              <a:t>nothing</a:t>
            </a:r>
            <a:r>
              <a:rPr lang="nl-NL" sz="6600" dirty="0"/>
              <a:t> </a:t>
            </a:r>
            <a:r>
              <a:rPr lang="nl-NL" sz="6600" dirty="0" err="1"/>
              <a:t>to</a:t>
            </a:r>
            <a:r>
              <a:rPr lang="nl-NL" sz="6600" dirty="0"/>
              <a:t> </a:t>
            </a:r>
            <a:r>
              <a:rPr lang="nl-NL" sz="6600" dirty="0" err="1"/>
              <a:t>hide</a:t>
            </a:r>
            <a:endParaRPr lang="nl-NL" sz="6600" dirty="0"/>
          </a:p>
        </p:txBody>
      </p:sp>
    </p:spTree>
    <p:extLst>
      <p:ext uri="{BB962C8B-B14F-4D97-AF65-F5344CB8AC3E}">
        <p14:creationId xmlns:p14="http://schemas.microsoft.com/office/powerpoint/2010/main" val="170773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83873-50D6-409B-92A7-5B21C1DF749E}"/>
              </a:ext>
            </a:extLst>
          </p:cNvPr>
          <p:cNvSpPr>
            <a:spLocks noGrp="1"/>
          </p:cNvSpPr>
          <p:nvPr>
            <p:ph type="title"/>
          </p:nvPr>
        </p:nvSpPr>
        <p:spPr/>
        <p:txBody>
          <a:bodyPr/>
          <a:lstStyle/>
          <a:p>
            <a:r>
              <a:rPr lang="nl-NL" dirty="0"/>
              <a:t>1. </a:t>
            </a:r>
            <a:r>
              <a:rPr lang="nl-NL" dirty="0" err="1"/>
              <a:t>Examples</a:t>
            </a:r>
            <a:r>
              <a:rPr lang="nl-NL" dirty="0"/>
              <a:t> of Big Data</a:t>
            </a:r>
          </a:p>
        </p:txBody>
      </p:sp>
      <p:sp>
        <p:nvSpPr>
          <p:cNvPr id="3" name="Tijdelijke aanduiding voor inhoud 2">
            <a:extLst>
              <a:ext uri="{FF2B5EF4-FFF2-40B4-BE49-F238E27FC236}">
                <a16:creationId xmlns:a16="http://schemas.microsoft.com/office/drawing/2014/main" id="{2F9FBF92-72DD-48D2-88FC-6A115348708B}"/>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729165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83F24-39D1-47BE-AB92-8E35FBAB5328}"/>
              </a:ext>
            </a:extLst>
          </p:cNvPr>
          <p:cNvSpPr>
            <a:spLocks noGrp="1"/>
          </p:cNvSpPr>
          <p:nvPr>
            <p:ph type="title"/>
          </p:nvPr>
        </p:nvSpPr>
        <p:spPr/>
        <p:txBody>
          <a:bodyPr/>
          <a:lstStyle/>
          <a:p>
            <a:endParaRPr lang="nl-NL"/>
          </a:p>
        </p:txBody>
      </p:sp>
      <p:pic>
        <p:nvPicPr>
          <p:cNvPr id="4" name="Tijdelijke aanduiding voor inhoud 3" descr="Afbeeldingsresultaat voor stratumseind">
            <a:hlinkClick r:id="rId2" tgtFrame="&quot;_blank&quot;"/>
            <a:extLst>
              <a:ext uri="{FF2B5EF4-FFF2-40B4-BE49-F238E27FC236}">
                <a16:creationId xmlns:a16="http://schemas.microsoft.com/office/drawing/2014/main" id="{6362B3C4-565B-46C7-9548-06C3D624F03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6899" y="277792"/>
            <a:ext cx="11155105" cy="6493398"/>
          </a:xfrm>
          <a:prstGeom prst="rect">
            <a:avLst/>
          </a:prstGeom>
          <a:noFill/>
          <a:ln>
            <a:noFill/>
          </a:ln>
        </p:spPr>
      </p:pic>
    </p:spTree>
    <p:extLst>
      <p:ext uri="{BB962C8B-B14F-4D97-AF65-F5344CB8AC3E}">
        <p14:creationId xmlns:p14="http://schemas.microsoft.com/office/powerpoint/2010/main" val="352585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C5CE18-91A3-4998-837B-1E96188817E1}"/>
              </a:ext>
            </a:extLst>
          </p:cNvPr>
          <p:cNvSpPr>
            <a:spLocks noGrp="1"/>
          </p:cNvSpPr>
          <p:nvPr>
            <p:ph type="title"/>
          </p:nvPr>
        </p:nvSpPr>
        <p:spPr/>
        <p:txBody>
          <a:bodyPr/>
          <a:lstStyle/>
          <a:p>
            <a:endParaRPr lang="nl-NL"/>
          </a:p>
        </p:txBody>
      </p:sp>
      <p:pic>
        <p:nvPicPr>
          <p:cNvPr id="4" name="Tijdelijke aanduiding voor inhoud 3" descr="Afbeeldingsresultaat voor predictive policing">
            <a:hlinkClick r:id="rId2" tgtFrame="&quot;_blank&quot;"/>
            <a:extLst>
              <a:ext uri="{FF2B5EF4-FFF2-40B4-BE49-F238E27FC236}">
                <a16:creationId xmlns:a16="http://schemas.microsoft.com/office/drawing/2014/main" id="{AD7F6F2B-087E-498C-AA68-EB725936089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6736" y="415402"/>
            <a:ext cx="10848029" cy="6251616"/>
          </a:xfrm>
          <a:prstGeom prst="rect">
            <a:avLst/>
          </a:prstGeom>
          <a:noFill/>
          <a:ln>
            <a:noFill/>
          </a:ln>
        </p:spPr>
      </p:pic>
    </p:spTree>
    <p:extLst>
      <p:ext uri="{BB962C8B-B14F-4D97-AF65-F5344CB8AC3E}">
        <p14:creationId xmlns:p14="http://schemas.microsoft.com/office/powerpoint/2010/main" val="4166381626"/>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34</TotalTime>
  <Words>1722</Words>
  <Application>Microsoft Office PowerPoint</Application>
  <PresentationFormat>Breedbeeld</PresentationFormat>
  <Paragraphs>127</Paragraphs>
  <Slides>52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52</vt:i4>
      </vt:variant>
    </vt:vector>
  </HeadingPairs>
  <TitlesOfParts>
    <vt:vector size="55" baseType="lpstr">
      <vt:lpstr>Arial</vt:lpstr>
      <vt:lpstr>Trebuchet MS</vt:lpstr>
      <vt:lpstr>Berlijn</vt:lpstr>
      <vt:lpstr>Druglabs, botnets &amp; terrorist:  how big data can solve it all</vt:lpstr>
      <vt:lpstr>Overview</vt:lpstr>
      <vt:lpstr>PowerPoint-presentatie</vt:lpstr>
      <vt:lpstr>A mother suspects that her 15 year old son is smoking pot.  Should she search his room, read his mails and place a tracking device on his telephone so as to keep track of his movements? </vt:lpstr>
      <vt:lpstr>Google is scanning the e-mails sent and received via Gmail. Can it use those data for personalised advertisements? </vt:lpstr>
      <vt:lpstr>PowerPoint-presentatie</vt:lpstr>
      <vt:lpstr>1. Examples of Big Data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What is Big Data?</vt:lpstr>
      <vt:lpstr>What is Big Data?</vt:lpstr>
      <vt:lpstr>What is Big Data?</vt:lpstr>
      <vt:lpstr>What is Big Data?</vt:lpstr>
      <vt:lpstr>What is Big Data?</vt:lpstr>
      <vt:lpstr>What is Big Data?</vt:lpstr>
      <vt:lpstr>What is Big Data?</vt:lpstr>
      <vt:lpstr>What is Big Data?</vt:lpstr>
      <vt:lpstr>What is Big Data?</vt:lpstr>
      <vt:lpstr>What is Big Data?</vt:lpstr>
      <vt:lpstr>What is Big Data?</vt:lpstr>
      <vt:lpstr>What is Big Data?</vt:lpstr>
      <vt:lpstr>PowerPoint-presentatie</vt:lpstr>
      <vt:lpstr>What is Big Data?</vt:lpstr>
      <vt:lpstr>What is Big Data?</vt:lpstr>
      <vt:lpstr>What is Big Data?</vt:lpstr>
      <vt:lpstr>What is Big Data?</vt:lpstr>
      <vt:lpstr>What is Big Data?</vt:lpstr>
      <vt:lpstr>What is Big Data?</vt:lpstr>
      <vt:lpstr>And the law?</vt:lpstr>
      <vt:lpstr>And the law?</vt:lpstr>
      <vt:lpstr>And the law?</vt:lpstr>
      <vt:lpstr>And the law?</vt:lpstr>
      <vt:lpstr>And the law?</vt:lpstr>
      <vt:lpstr>And the law?</vt:lpstr>
      <vt:lpstr>And the law?</vt:lpstr>
      <vt:lpstr>And the law?</vt:lpstr>
      <vt:lpstr>And the law?</vt:lpstr>
      <vt:lpstr>Druglabs</vt:lpstr>
      <vt:lpstr>And the law?</vt:lpstr>
      <vt:lpstr>Botnets</vt:lpstr>
      <vt:lpstr>And the law?</vt:lpstr>
      <vt:lpstr>Terrorists</vt:lpstr>
      <vt:lpstr>And the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Druglabs, botnets &amp; terrorist:  how big data can solve it all</dc:title>
  <dc:creator>Computer</dc:creator>
  <cp:lastModifiedBy>Computer</cp:lastModifiedBy>
  <cp:revision>6</cp:revision>
  <dcterms:created xsi:type="dcterms:W3CDTF">2018-01-21T17:49:06Z</dcterms:created>
  <dcterms:modified xsi:type="dcterms:W3CDTF">2018-01-21T18:24:02Z</dcterms:modified>
</cp:coreProperties>
</file>