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56" r:id="rId2"/>
    <p:sldId id="403" r:id="rId3"/>
    <p:sldId id="404" r:id="rId4"/>
    <p:sldId id="405" r:id="rId5"/>
    <p:sldId id="406" r:id="rId6"/>
    <p:sldId id="407" r:id="rId7"/>
    <p:sldId id="408" r:id="rId8"/>
    <p:sldId id="409" r:id="rId9"/>
    <p:sldId id="410" r:id="rId10"/>
    <p:sldId id="411" r:id="rId11"/>
    <p:sldId id="412" r:id="rId12"/>
    <p:sldId id="413"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FBF18B-3085-42BD-90E6-71CE1EFFA927}" type="datetimeFigureOut">
              <a:rPr lang="nl-NL" smtClean="0"/>
              <a:t>29-9-2021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D7A14E-D88D-4874-BA47-456548EECA55}" type="slidenum">
              <a:rPr lang="nl-NL" smtClean="0"/>
              <a:t>‹nr.›</a:t>
            </a:fld>
            <a:endParaRPr lang="nl-NL"/>
          </a:p>
        </p:txBody>
      </p:sp>
    </p:spTree>
    <p:extLst>
      <p:ext uri="{BB962C8B-B14F-4D97-AF65-F5344CB8AC3E}">
        <p14:creationId xmlns:p14="http://schemas.microsoft.com/office/powerpoint/2010/main" val="4060376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2A54C80-263E-416B-A8E0-580EDEADCBDC}" type="datetimeFigureOut">
              <a:rPr lang="en-US" dirty="0"/>
              <a:t>9/29/2021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9/29/2021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9/29/2021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4C147B-3651-4D7C-8FB4-EB27793AD3E5}"/>
              </a:ext>
            </a:extLst>
          </p:cNvPr>
          <p:cNvSpPr>
            <a:spLocks noGrp="1"/>
          </p:cNvSpPr>
          <p:nvPr>
            <p:ph type="ctrTitle"/>
          </p:nvPr>
        </p:nvSpPr>
        <p:spPr>
          <a:xfrm>
            <a:off x="1507067" y="2038584"/>
            <a:ext cx="7766936" cy="1646302"/>
          </a:xfrm>
        </p:spPr>
        <p:txBody>
          <a:bodyPr/>
          <a:lstStyle/>
          <a:p>
            <a:r>
              <a:rPr lang="nl-NL" dirty="0" err="1"/>
              <a:t>Deepfakes</a:t>
            </a:r>
            <a:endParaRPr lang="nl-NL" dirty="0"/>
          </a:p>
        </p:txBody>
      </p:sp>
      <p:sp>
        <p:nvSpPr>
          <p:cNvPr id="3" name="Ondertitel 2">
            <a:extLst>
              <a:ext uri="{FF2B5EF4-FFF2-40B4-BE49-F238E27FC236}">
                <a16:creationId xmlns:a16="http://schemas.microsoft.com/office/drawing/2014/main" id="{B12F5AED-B520-4AC4-8D49-DD5E212EBA34}"/>
              </a:ext>
            </a:extLst>
          </p:cNvPr>
          <p:cNvSpPr>
            <a:spLocks noGrp="1"/>
          </p:cNvSpPr>
          <p:nvPr>
            <p:ph type="subTitle" idx="1"/>
          </p:nvPr>
        </p:nvSpPr>
        <p:spPr>
          <a:xfrm>
            <a:off x="1507067" y="4819416"/>
            <a:ext cx="7766936" cy="1506569"/>
          </a:xfrm>
        </p:spPr>
        <p:txBody>
          <a:bodyPr>
            <a:normAutofit/>
          </a:bodyPr>
          <a:lstStyle/>
          <a:p>
            <a:r>
              <a:rPr lang="nl-NL" dirty="0"/>
              <a:t>Bart van der Sloot</a:t>
            </a:r>
          </a:p>
          <a:p>
            <a:r>
              <a:rPr lang="nl-NL" dirty="0"/>
              <a:t>Tilburg </a:t>
            </a:r>
            <a:r>
              <a:rPr lang="nl-NL" dirty="0" err="1"/>
              <a:t>Institute</a:t>
            </a:r>
            <a:r>
              <a:rPr lang="nl-NL" dirty="0"/>
              <a:t> </a:t>
            </a:r>
            <a:r>
              <a:rPr lang="nl-NL" dirty="0" err="1"/>
              <a:t>for</a:t>
            </a:r>
            <a:r>
              <a:rPr lang="nl-NL" dirty="0"/>
              <a:t> </a:t>
            </a:r>
            <a:r>
              <a:rPr lang="nl-NL" dirty="0" err="1"/>
              <a:t>Law</a:t>
            </a:r>
            <a:r>
              <a:rPr lang="nl-NL" dirty="0"/>
              <a:t> Technology </a:t>
            </a:r>
            <a:r>
              <a:rPr lang="nl-NL" dirty="0" err="1"/>
              <a:t>and</a:t>
            </a:r>
            <a:r>
              <a:rPr lang="nl-NL" dirty="0"/>
              <a:t> Society, </a:t>
            </a:r>
            <a:br>
              <a:rPr lang="nl-NL" dirty="0"/>
            </a:br>
            <a:r>
              <a:rPr lang="nl-NL" dirty="0"/>
              <a:t>Tilburg </a:t>
            </a:r>
            <a:r>
              <a:rPr lang="nl-NL" dirty="0" err="1"/>
              <a:t>Law</a:t>
            </a:r>
            <a:r>
              <a:rPr lang="nl-NL" dirty="0"/>
              <a:t> School, Tilburg University</a:t>
            </a:r>
          </a:p>
          <a:p>
            <a:r>
              <a:rPr lang="nl-NL" dirty="0">
                <a:hlinkClick r:id="rId2"/>
              </a:rPr>
              <a:t>www.bartvandersloot.com</a:t>
            </a:r>
            <a:r>
              <a:rPr lang="nl-NL" dirty="0"/>
              <a:t> </a:t>
            </a:r>
          </a:p>
        </p:txBody>
      </p:sp>
    </p:spTree>
    <p:extLst>
      <p:ext uri="{BB962C8B-B14F-4D97-AF65-F5344CB8AC3E}">
        <p14:creationId xmlns:p14="http://schemas.microsoft.com/office/powerpoint/2010/main" val="1200485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Method</a:t>
            </a:r>
          </a:p>
        </p:txBody>
      </p:sp>
      <p:sp>
        <p:nvSpPr>
          <p:cNvPr id="3" name="Content Placeholder 2"/>
          <p:cNvSpPr>
            <a:spLocks noGrp="1"/>
          </p:cNvSpPr>
          <p:nvPr>
            <p:ph idx="1"/>
          </p:nvPr>
        </p:nvSpPr>
        <p:spPr/>
        <p:txBody>
          <a:bodyPr/>
          <a:lstStyle/>
          <a:p>
            <a:r>
              <a:rPr lang="en-US" b="1" dirty="0"/>
              <a:t>R70</a:t>
            </a:r>
            <a:r>
              <a:rPr lang="en-US" dirty="0"/>
              <a:t> ‘</a:t>
            </a:r>
            <a:r>
              <a:rPr lang="en-US" b="1" dirty="0"/>
              <a:t>by labelling the artificial intelligence output accordingly and disclosing its artificial origin.</a:t>
            </a:r>
            <a:r>
              <a:rPr lang="en-US" dirty="0"/>
              <a:t>’</a:t>
            </a:r>
          </a:p>
          <a:p>
            <a:r>
              <a:rPr lang="en-US" b="1" dirty="0"/>
              <a:t>A52 </a:t>
            </a:r>
            <a:r>
              <a:rPr lang="en-US" dirty="0"/>
              <a:t>‘</a:t>
            </a:r>
            <a:r>
              <a:rPr lang="en-US" b="1" dirty="0"/>
              <a:t>shall disclose’</a:t>
            </a:r>
          </a:p>
          <a:p>
            <a:r>
              <a:rPr lang="en-US" b="1" dirty="0"/>
              <a:t>Mostly, labelling is used (also in AI Act) as adding a type of metadata &gt; if this would be the right interpretation, what does this help? Not general audience, but perhaps platforms that can then block this content</a:t>
            </a:r>
            <a:endParaRPr lang="en-US" dirty="0"/>
          </a:p>
        </p:txBody>
      </p:sp>
    </p:spTree>
    <p:extLst>
      <p:ext uri="{BB962C8B-B14F-4D97-AF65-F5344CB8AC3E}">
        <p14:creationId xmlns:p14="http://schemas.microsoft.com/office/powerpoint/2010/main" val="397785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Audience</a:t>
            </a:r>
          </a:p>
        </p:txBody>
      </p:sp>
      <p:sp>
        <p:nvSpPr>
          <p:cNvPr id="3" name="Content Placeholder 2"/>
          <p:cNvSpPr>
            <a:spLocks noGrp="1"/>
          </p:cNvSpPr>
          <p:nvPr>
            <p:ph idx="1"/>
          </p:nvPr>
        </p:nvSpPr>
        <p:spPr/>
        <p:txBody>
          <a:bodyPr/>
          <a:lstStyle/>
          <a:p>
            <a:r>
              <a:rPr lang="en-US" b="1" dirty="0"/>
              <a:t>R70</a:t>
            </a:r>
            <a:r>
              <a:rPr lang="en-US" dirty="0"/>
              <a:t> ‘</a:t>
            </a:r>
            <a:r>
              <a:rPr lang="en-US" b="1" dirty="0"/>
              <a:t>should disclose’ </a:t>
            </a:r>
            <a:endParaRPr lang="en-US" dirty="0"/>
          </a:p>
          <a:p>
            <a:r>
              <a:rPr lang="en-US" b="1" dirty="0"/>
              <a:t>A52 </a:t>
            </a:r>
            <a:r>
              <a:rPr lang="en-US" dirty="0"/>
              <a:t>‘</a:t>
            </a:r>
            <a:r>
              <a:rPr lang="en-US" b="1" dirty="0"/>
              <a:t>shall disclose’</a:t>
            </a:r>
          </a:p>
          <a:p>
            <a:r>
              <a:rPr lang="en-US" b="1" dirty="0"/>
              <a:t>To whom? Not the ‘data subject’, but it appears to be through labelling the content</a:t>
            </a:r>
          </a:p>
          <a:p>
            <a:endParaRPr lang="en-US" dirty="0"/>
          </a:p>
        </p:txBody>
      </p:sp>
    </p:spTree>
    <p:extLst>
      <p:ext uri="{BB962C8B-B14F-4D97-AF65-F5344CB8AC3E}">
        <p14:creationId xmlns:p14="http://schemas.microsoft.com/office/powerpoint/2010/main" val="2268343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Relation GDPR</a:t>
            </a:r>
          </a:p>
        </p:txBody>
      </p:sp>
      <p:sp>
        <p:nvSpPr>
          <p:cNvPr id="3" name="Content Placeholder 2"/>
          <p:cNvSpPr>
            <a:spLocks noGrp="1"/>
          </p:cNvSpPr>
          <p:nvPr>
            <p:ph idx="1"/>
          </p:nvPr>
        </p:nvSpPr>
        <p:spPr/>
        <p:txBody>
          <a:bodyPr>
            <a:normAutofit lnSpcReduction="10000"/>
          </a:bodyPr>
          <a:lstStyle/>
          <a:p>
            <a:r>
              <a:rPr lang="en-US" dirty="0"/>
              <a:t>By far most </a:t>
            </a:r>
            <a:r>
              <a:rPr lang="en-US" dirty="0" err="1"/>
              <a:t>deepfakes</a:t>
            </a:r>
            <a:r>
              <a:rPr lang="en-US" dirty="0"/>
              <a:t> prohibited &gt; non-consensual porn</a:t>
            </a:r>
          </a:p>
          <a:p>
            <a:r>
              <a:rPr lang="en-US" dirty="0"/>
              <a:t>Other also dubious:</a:t>
            </a:r>
          </a:p>
          <a:p>
            <a:pPr lvl="1"/>
            <a:r>
              <a:rPr lang="en-US" dirty="0"/>
              <a:t>Personal data shall be collected for specified, explicit and legitimate purposes and not further processed in a manner that is incompatible with those purposes</a:t>
            </a:r>
          </a:p>
          <a:p>
            <a:pPr lvl="1"/>
            <a:r>
              <a:rPr lang="en-US" dirty="0"/>
              <a:t>Personal data shall be </a:t>
            </a:r>
            <a:r>
              <a:rPr lang="en-US" dirty="0">
                <a:solidFill>
                  <a:srgbClr val="444444"/>
                </a:solidFill>
              </a:rPr>
              <a:t>accurate and, where necessary, kept up to date; every reasonable step must be taken to ensure that personal data that are </a:t>
            </a:r>
            <a:r>
              <a:rPr lang="en-US" dirty="0"/>
              <a:t>inaccurate, having regard to the purposes for which they are processed, are erased or rectified without delay</a:t>
            </a:r>
          </a:p>
          <a:p>
            <a:r>
              <a:rPr lang="en-US" dirty="0"/>
              <a:t>Transparency: Inform data subject before or at the moment of publication</a:t>
            </a:r>
          </a:p>
          <a:p>
            <a:endParaRPr lang="en-US" dirty="0"/>
          </a:p>
          <a:p>
            <a:r>
              <a:rPr lang="en-US" dirty="0"/>
              <a:t>How should the AI Act be understood? Exception to these GDPR rules/prohibition? Additional rules? </a:t>
            </a:r>
          </a:p>
        </p:txBody>
      </p:sp>
    </p:spTree>
    <p:extLst>
      <p:ext uri="{BB962C8B-B14F-4D97-AF65-F5344CB8AC3E}">
        <p14:creationId xmlns:p14="http://schemas.microsoft.com/office/powerpoint/2010/main" val="2237655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4" name="Afbeelding 14" descr="&quot;&quot; (klik voor volledige groott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3014" y="609600"/>
            <a:ext cx="5958993" cy="3217055"/>
          </a:xfrm>
          <a:prstGeom prst="rect">
            <a:avLst/>
          </a:prstGeom>
          <a:noFill/>
          <a:ln>
            <a:noFill/>
          </a:ln>
        </p:spPr>
      </p:pic>
      <p:pic>
        <p:nvPicPr>
          <p:cNvPr id="19" name="Afbeelding 26" descr="Fakelab – A Deepfake Audio Detection Tool"/>
          <p:cNvPicPr/>
          <p:nvPr/>
        </p:nvPicPr>
        <p:blipFill rotWithShape="1">
          <a:blip r:embed="rId3">
            <a:extLst>
              <a:ext uri="{28A0092B-C50C-407E-A947-70E740481C1C}">
                <a14:useLocalDpi xmlns:a14="http://schemas.microsoft.com/office/drawing/2010/main" val="0"/>
              </a:ext>
            </a:extLst>
          </a:blip>
          <a:srcRect l="2810" t="6492" r="2778" b="6209"/>
          <a:stretch/>
        </p:blipFill>
        <p:spPr bwMode="auto">
          <a:xfrm>
            <a:off x="370415" y="3826655"/>
            <a:ext cx="5991592" cy="2543695"/>
          </a:xfrm>
          <a:prstGeom prst="rect">
            <a:avLst/>
          </a:prstGeom>
          <a:noFill/>
          <a:ln>
            <a:noFill/>
          </a:ln>
          <a:extLst>
            <a:ext uri="{53640926-AAD7-44D8-BBD7-CCE9431645EC}">
              <a14:shadowObscured xmlns:a14="http://schemas.microsoft.com/office/drawing/2010/main"/>
            </a:ext>
          </a:extLst>
        </p:spPr>
      </p:pic>
      <p:pic>
        <p:nvPicPr>
          <p:cNvPr id="20" name="Afbeelding 27"/>
          <p:cNvPicPr/>
          <p:nvPr/>
        </p:nvPicPr>
        <p:blipFill rotWithShape="1">
          <a:blip r:embed="rId4">
            <a:extLst>
              <a:ext uri="{28A0092B-C50C-407E-A947-70E740481C1C}">
                <a14:useLocalDpi xmlns:a14="http://schemas.microsoft.com/office/drawing/2010/main" val="0"/>
              </a:ext>
            </a:extLst>
          </a:blip>
          <a:srcRect l="1819" r="3636"/>
          <a:stretch/>
        </p:blipFill>
        <p:spPr bwMode="auto">
          <a:xfrm>
            <a:off x="6289964" y="540327"/>
            <a:ext cx="5760720" cy="5830023"/>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322359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Positive use cases</a:t>
            </a:r>
          </a:p>
        </p:txBody>
      </p:sp>
      <p:sp>
        <p:nvSpPr>
          <p:cNvPr id="3" name="Content Placeholder 2"/>
          <p:cNvSpPr>
            <a:spLocks noGrp="1"/>
          </p:cNvSpPr>
          <p:nvPr>
            <p:ph idx="1"/>
          </p:nvPr>
        </p:nvSpPr>
        <p:spPr/>
        <p:txBody>
          <a:bodyPr/>
          <a:lstStyle/>
          <a:p>
            <a:r>
              <a:rPr lang="en-GB" dirty="0"/>
              <a:t>Humour and satire</a:t>
            </a:r>
          </a:p>
          <a:p>
            <a:r>
              <a:rPr lang="en-GB" dirty="0"/>
              <a:t>Tracking down criminals and infiltrating criminal networks, </a:t>
            </a:r>
          </a:p>
          <a:p>
            <a:r>
              <a:rPr lang="en-GB" dirty="0"/>
              <a:t>Entertainment purposes such as in games and movies</a:t>
            </a:r>
          </a:p>
          <a:p>
            <a:r>
              <a:rPr lang="en-GB" dirty="0"/>
              <a:t>Medical applications</a:t>
            </a:r>
          </a:p>
          <a:p>
            <a:r>
              <a:rPr lang="en-GB" dirty="0"/>
              <a:t>“Trying on" clothes in retail </a:t>
            </a:r>
          </a:p>
          <a:p>
            <a:r>
              <a:rPr lang="en-GB" dirty="0"/>
              <a:t>Giving tours by historical figures in museums/giving classes to children</a:t>
            </a:r>
          </a:p>
          <a:p>
            <a:r>
              <a:rPr lang="en-GB" dirty="0"/>
              <a:t>Communicating by politicians in minority languages</a:t>
            </a:r>
          </a:p>
          <a:p>
            <a:r>
              <a:rPr lang="en-GB" dirty="0"/>
              <a:t>International businesses communication </a:t>
            </a:r>
            <a:endParaRPr lang="en-US" dirty="0"/>
          </a:p>
        </p:txBody>
      </p:sp>
    </p:spTree>
    <p:extLst>
      <p:ext uri="{BB962C8B-B14F-4D97-AF65-F5344CB8AC3E}">
        <p14:creationId xmlns:p14="http://schemas.microsoft.com/office/powerpoint/2010/main" val="653285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Negative use cases</a:t>
            </a:r>
          </a:p>
        </p:txBody>
      </p:sp>
      <p:sp>
        <p:nvSpPr>
          <p:cNvPr id="3" name="Content Placeholder 2"/>
          <p:cNvSpPr>
            <a:spLocks noGrp="1"/>
          </p:cNvSpPr>
          <p:nvPr>
            <p:ph idx="1"/>
          </p:nvPr>
        </p:nvSpPr>
        <p:spPr/>
        <p:txBody>
          <a:bodyPr>
            <a:normAutofit lnSpcReduction="10000"/>
          </a:bodyPr>
          <a:lstStyle/>
          <a:p>
            <a:r>
              <a:rPr lang="en-GB" dirty="0"/>
              <a:t>(child) pornography, </a:t>
            </a:r>
          </a:p>
          <a:p>
            <a:r>
              <a:rPr lang="en-GB" dirty="0"/>
              <a:t>Fraud and deception, </a:t>
            </a:r>
          </a:p>
          <a:p>
            <a:r>
              <a:rPr lang="en-GB" dirty="0"/>
              <a:t>Sowing hatred and inciting violence</a:t>
            </a:r>
          </a:p>
          <a:p>
            <a:r>
              <a:rPr lang="en-GB" dirty="0"/>
              <a:t>Spreading misinformation</a:t>
            </a:r>
          </a:p>
          <a:p>
            <a:r>
              <a:rPr lang="en-GB" dirty="0"/>
              <a:t>Influencing democratic elections</a:t>
            </a:r>
          </a:p>
          <a:p>
            <a:endParaRPr lang="en-GB" dirty="0"/>
          </a:p>
          <a:p>
            <a:r>
              <a:rPr lang="en-GB" dirty="0"/>
              <a:t>Bigger societal effects</a:t>
            </a:r>
          </a:p>
          <a:p>
            <a:pPr lvl="1"/>
            <a:r>
              <a:rPr lang="en-GB" dirty="0"/>
              <a:t>Post truth</a:t>
            </a:r>
          </a:p>
          <a:p>
            <a:pPr lvl="1"/>
            <a:r>
              <a:rPr lang="en-GB" dirty="0"/>
              <a:t>Problems for media, judiciary, democratic elections</a:t>
            </a:r>
          </a:p>
          <a:p>
            <a:pPr lvl="1"/>
            <a:r>
              <a:rPr lang="en-GB" dirty="0"/>
              <a:t>Position of women + growing up young girls</a:t>
            </a:r>
            <a:endParaRPr lang="en-US" dirty="0"/>
          </a:p>
        </p:txBody>
      </p:sp>
    </p:spTree>
    <p:extLst>
      <p:ext uri="{BB962C8B-B14F-4D97-AF65-F5344CB8AC3E}">
        <p14:creationId xmlns:p14="http://schemas.microsoft.com/office/powerpoint/2010/main" val="152344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AI ACT</a:t>
            </a:r>
          </a:p>
        </p:txBody>
      </p:sp>
      <p:sp>
        <p:nvSpPr>
          <p:cNvPr id="3" name="Content Placeholder 2"/>
          <p:cNvSpPr>
            <a:spLocks noGrp="1"/>
          </p:cNvSpPr>
          <p:nvPr>
            <p:ph idx="1"/>
          </p:nvPr>
        </p:nvSpPr>
        <p:spPr/>
        <p:txBody>
          <a:bodyPr>
            <a:normAutofit fontScale="92500" lnSpcReduction="10000"/>
          </a:bodyPr>
          <a:lstStyle/>
          <a:p>
            <a:r>
              <a:rPr lang="en-US" dirty="0"/>
              <a:t>Recital 70: Certain AI systems intended to interact with natural persons or to generate content may pose specific risks of impersonation or deception irrespective of whether they qualify as high-risk or not. In certain circumstances, the use of these systems should therefore be subject to specific transparency obligations without prejudice to the requirements and obligations for high-risk AI systems. In particular, natural persons should be notified that they are interacting with an AI system, unless this is obvious from the circumstances and the context of use. Moreover, natural persons should be notified when they are exposed to an emotion recognition system or a biometric </a:t>
            </a:r>
            <a:r>
              <a:rPr lang="en-US" dirty="0" err="1"/>
              <a:t>categorisation</a:t>
            </a:r>
            <a:r>
              <a:rPr lang="en-US" dirty="0"/>
              <a:t> system. Such information and notifications should be provided in accessible formats for persons with disabilities. </a:t>
            </a:r>
            <a:r>
              <a:rPr lang="en-US" b="1" dirty="0"/>
              <a:t>Further, users, who use an AI system to generate or manipulate image, audio or video content that appreciably resembles existing persons, places or events and would falsely appear to a person to be authentic, should disclose that the content has been artificially created or manipulated by labelling the artificial intelligence output accordingly and disclosing its artificial origin.</a:t>
            </a:r>
          </a:p>
        </p:txBody>
      </p:sp>
    </p:spTree>
    <p:extLst>
      <p:ext uri="{BB962C8B-B14F-4D97-AF65-F5344CB8AC3E}">
        <p14:creationId xmlns:p14="http://schemas.microsoft.com/office/powerpoint/2010/main" val="26056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AI ACT</a:t>
            </a:r>
          </a:p>
        </p:txBody>
      </p:sp>
      <p:sp>
        <p:nvSpPr>
          <p:cNvPr id="3" name="Content Placeholder 2"/>
          <p:cNvSpPr>
            <a:spLocks noGrp="1"/>
          </p:cNvSpPr>
          <p:nvPr>
            <p:ph idx="1"/>
          </p:nvPr>
        </p:nvSpPr>
        <p:spPr>
          <a:xfrm>
            <a:off x="677334" y="1421476"/>
            <a:ext cx="8596668" cy="5054139"/>
          </a:xfrm>
        </p:spPr>
        <p:txBody>
          <a:bodyPr>
            <a:normAutofit fontScale="85000" lnSpcReduction="20000"/>
          </a:bodyPr>
          <a:lstStyle/>
          <a:p>
            <a:r>
              <a:rPr lang="en-US" i="1" dirty="0"/>
              <a:t>Article 52 Transparency obligations for certain AI systems</a:t>
            </a:r>
          </a:p>
          <a:p>
            <a:r>
              <a:rPr lang="en-US" dirty="0"/>
              <a:t>1.Providers shall ensure that AI systems intended to interact with natural persons are designed and developed in such a way that natural persons are informed that they are interacting with an AI system, unless this is obvious from the circumstances and the context of use. This obligation shall not apply to AI systems </a:t>
            </a:r>
            <a:r>
              <a:rPr lang="en-US" dirty="0" err="1"/>
              <a:t>authorised</a:t>
            </a:r>
            <a:r>
              <a:rPr lang="en-US" dirty="0"/>
              <a:t> by law to detect, prevent, investigate and prosecute criminal offences, unless those systems are available for the public to report a criminal offence.</a:t>
            </a:r>
          </a:p>
          <a:p>
            <a:r>
              <a:rPr lang="en-US" dirty="0"/>
              <a:t>2.Users of an emotion recognition system or a biometric </a:t>
            </a:r>
            <a:r>
              <a:rPr lang="en-US" dirty="0" err="1"/>
              <a:t>categorisation</a:t>
            </a:r>
            <a:r>
              <a:rPr lang="en-US" dirty="0"/>
              <a:t> system shall inform of the operation of the system the natural persons exposed thereto. This obligation shall not apply to AI systems used for biometric </a:t>
            </a:r>
            <a:r>
              <a:rPr lang="en-US" dirty="0" err="1"/>
              <a:t>categorisation</a:t>
            </a:r>
            <a:r>
              <a:rPr lang="en-US" dirty="0"/>
              <a:t>, which are permitted by law to detect, prevent and investigate criminal offences.</a:t>
            </a:r>
          </a:p>
          <a:p>
            <a:r>
              <a:rPr lang="en-US" b="1" dirty="0"/>
              <a:t>3.Users of an AI system that generates or manipulates image, audio or video content that appreciably resembles existing persons, objects, places or other entities or events and would falsely appear to a person to be authentic or truthful (‘deep fake’), shall disclose that the content has been artificially generated or manipulated.</a:t>
            </a:r>
          </a:p>
          <a:p>
            <a:pPr marL="0" indent="0">
              <a:buNone/>
            </a:pPr>
            <a:r>
              <a:rPr lang="en-US" b="1" dirty="0"/>
              <a:t>	However, the first subparagraph shall not apply where the use is </a:t>
            </a:r>
            <a:r>
              <a:rPr lang="en-US" b="1" dirty="0" err="1"/>
              <a:t>authorised</a:t>
            </a:r>
            <a:r>
              <a:rPr lang="en-US" b="1" dirty="0"/>
              <a:t> by law to 	detect, prevent, investigate and prosecute criminal offences or it is necessary for the 	exercise of the right to freedom of expression and the right to freedom of the arts and 	sciences guaranteed in the Charter of Fundamental Rights of the EU, and subject to 	appropriate safeguards for the rights and freedoms of third parties.</a:t>
            </a:r>
          </a:p>
          <a:p>
            <a:r>
              <a:rPr lang="en-US" dirty="0"/>
              <a:t>4.Paragraphs 1, 2 and 3 shall not affect the requirements and obligations set out in Title III of this Regulation.</a:t>
            </a:r>
          </a:p>
          <a:p>
            <a:endParaRPr lang="en-US" dirty="0"/>
          </a:p>
        </p:txBody>
      </p:sp>
    </p:spTree>
    <p:extLst>
      <p:ext uri="{BB962C8B-B14F-4D97-AF65-F5344CB8AC3E}">
        <p14:creationId xmlns:p14="http://schemas.microsoft.com/office/powerpoint/2010/main" val="1503171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Five questions</a:t>
            </a:r>
          </a:p>
        </p:txBody>
      </p:sp>
      <p:sp>
        <p:nvSpPr>
          <p:cNvPr id="3" name="Content Placeholder 2"/>
          <p:cNvSpPr>
            <a:spLocks noGrp="1"/>
          </p:cNvSpPr>
          <p:nvPr>
            <p:ph idx="1"/>
          </p:nvPr>
        </p:nvSpPr>
        <p:spPr/>
        <p:txBody>
          <a:bodyPr/>
          <a:lstStyle/>
          <a:p>
            <a:r>
              <a:rPr lang="en-US" dirty="0"/>
              <a:t>(1) Manipulation</a:t>
            </a:r>
          </a:p>
          <a:p>
            <a:r>
              <a:rPr lang="en-US" dirty="0"/>
              <a:t>(2) Information</a:t>
            </a:r>
          </a:p>
          <a:p>
            <a:r>
              <a:rPr lang="en-US" dirty="0"/>
              <a:t>(3) Method</a:t>
            </a:r>
          </a:p>
          <a:p>
            <a:r>
              <a:rPr lang="en-US" dirty="0"/>
              <a:t>(4) Audience</a:t>
            </a:r>
          </a:p>
          <a:p>
            <a:r>
              <a:rPr lang="en-US" dirty="0"/>
              <a:t>(5) Relation GDPR</a:t>
            </a:r>
          </a:p>
        </p:txBody>
      </p:sp>
    </p:spTree>
    <p:extLst>
      <p:ext uri="{BB962C8B-B14F-4D97-AF65-F5344CB8AC3E}">
        <p14:creationId xmlns:p14="http://schemas.microsoft.com/office/powerpoint/2010/main" val="3349581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Manipulation</a:t>
            </a:r>
          </a:p>
        </p:txBody>
      </p:sp>
      <p:sp>
        <p:nvSpPr>
          <p:cNvPr id="3" name="Content Placeholder 2"/>
          <p:cNvSpPr>
            <a:spLocks noGrp="1"/>
          </p:cNvSpPr>
          <p:nvPr>
            <p:ph idx="1"/>
          </p:nvPr>
        </p:nvSpPr>
        <p:spPr/>
        <p:txBody>
          <a:bodyPr/>
          <a:lstStyle/>
          <a:p>
            <a:r>
              <a:rPr lang="en-US" b="1" dirty="0"/>
              <a:t>r70</a:t>
            </a:r>
            <a:r>
              <a:rPr lang="en-US" dirty="0"/>
              <a:t> ‘</a:t>
            </a:r>
            <a:r>
              <a:rPr lang="en-US" b="1" dirty="0"/>
              <a:t>who use an AI system to generate or manipulate image, audio or video content that appreciably resembles existing persons, places or events and would falsely appear to a person to be authentic’</a:t>
            </a:r>
          </a:p>
          <a:p>
            <a:r>
              <a:rPr lang="en-US" b="1" dirty="0"/>
              <a:t>a52 ‘Users of an AI system that generates or manipulates image, audio or video content that appreciably resembles existing persons, objects, places or other entities or events and would falsely appear to a person to be authentic or truthful (‘deep fake’)’</a:t>
            </a:r>
          </a:p>
          <a:p>
            <a:r>
              <a:rPr lang="en-US" b="1" dirty="0"/>
              <a:t>- What is manipulation? Prediction that in 5 years’ time, more than 90% of all digital content will be manipulated</a:t>
            </a:r>
          </a:p>
          <a:p>
            <a:r>
              <a:rPr lang="en-US" b="1" dirty="0"/>
              <a:t>- Also including persons, objects, places, events and other entities &gt; does this include an AI-created sun with a smiley face?</a:t>
            </a:r>
            <a:endParaRPr lang="en-US" dirty="0"/>
          </a:p>
        </p:txBody>
      </p:sp>
    </p:spTree>
    <p:extLst>
      <p:ext uri="{BB962C8B-B14F-4D97-AF65-F5344CB8AC3E}">
        <p14:creationId xmlns:p14="http://schemas.microsoft.com/office/powerpoint/2010/main" val="2532350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Information</a:t>
            </a:r>
          </a:p>
        </p:txBody>
      </p:sp>
      <p:sp>
        <p:nvSpPr>
          <p:cNvPr id="3" name="Content Placeholder 2"/>
          <p:cNvSpPr>
            <a:spLocks noGrp="1"/>
          </p:cNvSpPr>
          <p:nvPr>
            <p:ph idx="1"/>
          </p:nvPr>
        </p:nvSpPr>
        <p:spPr/>
        <p:txBody>
          <a:bodyPr/>
          <a:lstStyle/>
          <a:p>
            <a:r>
              <a:rPr lang="en-US" b="1" dirty="0"/>
              <a:t>r70</a:t>
            </a:r>
            <a:r>
              <a:rPr lang="en-US" dirty="0"/>
              <a:t> ‘</a:t>
            </a:r>
            <a:r>
              <a:rPr lang="en-US" b="1" dirty="0"/>
              <a:t>that the content has been artificially created or manipulated’</a:t>
            </a:r>
          </a:p>
          <a:p>
            <a:r>
              <a:rPr lang="en-US" b="1" dirty="0"/>
              <a:t>a52 ‘that the content has been artificially generated or manipulated’</a:t>
            </a:r>
          </a:p>
          <a:p>
            <a:r>
              <a:rPr lang="en-US" b="1" dirty="0"/>
              <a:t>- Is stating ‘this information has been manipulated through AI’ enough, or should such description disclose what has been manipulated and how? It seems like the former, but this is very uninformative</a:t>
            </a:r>
            <a:endParaRPr lang="en-US" dirty="0"/>
          </a:p>
        </p:txBody>
      </p:sp>
    </p:spTree>
    <p:extLst>
      <p:ext uri="{BB962C8B-B14F-4D97-AF65-F5344CB8AC3E}">
        <p14:creationId xmlns:p14="http://schemas.microsoft.com/office/powerpoint/2010/main" val="19258127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139</TotalTime>
  <Words>1071</Words>
  <Application>Microsoft Office PowerPoint</Application>
  <PresentationFormat>Breedbeeld</PresentationFormat>
  <Paragraphs>64</Paragraphs>
  <Slides>12</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12</vt:i4>
      </vt:variant>
    </vt:vector>
  </HeadingPairs>
  <TitlesOfParts>
    <vt:vector size="17" baseType="lpstr">
      <vt:lpstr>Arial</vt:lpstr>
      <vt:lpstr>Calibri</vt:lpstr>
      <vt:lpstr>Trebuchet MS</vt:lpstr>
      <vt:lpstr>Wingdings 3</vt:lpstr>
      <vt:lpstr>Facet</vt:lpstr>
      <vt:lpstr>Deepfakes</vt:lpstr>
      <vt:lpstr>PowerPoint-presentatie</vt:lpstr>
      <vt:lpstr>Positive use cases</vt:lpstr>
      <vt:lpstr>Negative use cases</vt:lpstr>
      <vt:lpstr>AI ACT</vt:lpstr>
      <vt:lpstr>AI ACT</vt:lpstr>
      <vt:lpstr>Five questions</vt:lpstr>
      <vt:lpstr>(1) Manipulation</vt:lpstr>
      <vt:lpstr>(2) Information</vt:lpstr>
      <vt:lpstr>(3) Method</vt:lpstr>
      <vt:lpstr>(4) Audience</vt:lpstr>
      <vt:lpstr>(5) Relation GDPR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Deepfakes: al is de waarheid nog zo snel…</dc:title>
  <dc:creator>Bart Van der Sloot</dc:creator>
  <cp:lastModifiedBy>Bart Van der Sloot</cp:lastModifiedBy>
  <cp:revision>15</cp:revision>
  <dcterms:created xsi:type="dcterms:W3CDTF">2021-09-17T08:37:30Z</dcterms:created>
  <dcterms:modified xsi:type="dcterms:W3CDTF">2021-09-29T13:42:31Z</dcterms:modified>
</cp:coreProperties>
</file>