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389" r:id="rId10"/>
    <p:sldId id="390" r:id="rId11"/>
    <p:sldId id="392" r:id="rId12"/>
    <p:sldId id="393" r:id="rId13"/>
    <p:sldId id="394" r:id="rId14"/>
    <p:sldId id="395" r:id="rId15"/>
    <p:sldId id="396" r:id="rId16"/>
    <p:sldId id="397" r:id="rId17"/>
    <p:sldId id="399" r:id="rId18"/>
    <p:sldId id="398" r:id="rId19"/>
    <p:sldId id="400" r:id="rId20"/>
    <p:sldId id="401" r:id="rId21"/>
    <p:sldId id="40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FBF18B-3085-42BD-90E6-71CE1EFFA927}" type="datetimeFigureOut">
              <a:rPr lang="nl-NL" smtClean="0"/>
              <a:t>17-9-2021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D7A14E-D88D-4874-BA47-456548EECA55}" type="slidenum">
              <a:rPr lang="nl-NL" smtClean="0"/>
              <a:t>‹nr.›</a:t>
            </a:fld>
            <a:endParaRPr lang="nl-NL"/>
          </a:p>
        </p:txBody>
      </p:sp>
    </p:spTree>
    <p:extLst>
      <p:ext uri="{BB962C8B-B14F-4D97-AF65-F5344CB8AC3E}">
        <p14:creationId xmlns:p14="http://schemas.microsoft.com/office/powerpoint/2010/main" val="4060376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863" y="739775"/>
            <a:ext cx="6583362" cy="3703638"/>
          </a:xfrm>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pPr>
              <a:defRPr/>
            </a:pPr>
            <a:fld id="{04DFD4D7-D249-4864-ABF0-78F712FF0B57}" type="slidenum">
              <a:rPr lang="en-GB" smtClean="0"/>
              <a:pPr>
                <a:defRPr/>
              </a:pPr>
              <a:t>9</a:t>
            </a:fld>
            <a:endParaRPr lang="en-GB"/>
          </a:p>
        </p:txBody>
      </p:sp>
    </p:spTree>
    <p:extLst>
      <p:ext uri="{BB962C8B-B14F-4D97-AF65-F5344CB8AC3E}">
        <p14:creationId xmlns:p14="http://schemas.microsoft.com/office/powerpoint/2010/main" val="287761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0488" y="744538"/>
            <a:ext cx="6616700" cy="3722687"/>
          </a:xfrm>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pPr>
              <a:defRPr/>
            </a:pPr>
            <a:fld id="{04DFD4D7-D249-4864-ABF0-78F712FF0B57}" type="slidenum">
              <a:rPr lang="en-GB" smtClean="0"/>
              <a:pPr>
                <a:defRPr/>
              </a:pPr>
              <a:t>11</a:t>
            </a:fld>
            <a:endParaRPr lang="en-GB"/>
          </a:p>
        </p:txBody>
      </p:sp>
    </p:spTree>
    <p:extLst>
      <p:ext uri="{BB962C8B-B14F-4D97-AF65-F5344CB8AC3E}">
        <p14:creationId xmlns:p14="http://schemas.microsoft.com/office/powerpoint/2010/main" val="2803812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0488" y="744538"/>
            <a:ext cx="6616700" cy="3722687"/>
          </a:xfrm>
        </p:spPr>
      </p:sp>
      <p:sp>
        <p:nvSpPr>
          <p:cNvPr id="3" name="Tijdelijke aanduiding voor notiti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nl-NL" baseline="0" dirty="0"/>
              <a:t>231a m.b.t. biometrie en 231b m.b.t. niet-biometrie </a:t>
            </a:r>
            <a:r>
              <a:rPr lang="nl-NL" dirty="0"/>
              <a:t>zijn geformuleerd (en bedoeld) als elkaar uitsluitende bepalingen. </a:t>
            </a:r>
          </a:p>
          <a:p>
            <a:pPr marL="0" marR="0" lvl="0" indent="0" algn="l" defTabSz="914400" rtl="0" eaLnBrk="0" fontAlgn="base" latinLnBrk="0" hangingPunct="0">
              <a:lnSpc>
                <a:spcPct val="100000"/>
              </a:lnSpc>
              <a:spcBef>
                <a:spcPct val="30000"/>
              </a:spcBef>
              <a:spcAft>
                <a:spcPct val="0"/>
              </a:spcAft>
              <a:buClrTx/>
              <a:buSzTx/>
              <a:buFontTx/>
              <a:buNone/>
              <a:tabLst/>
              <a:defRPr/>
            </a:pPr>
            <a:r>
              <a:rPr lang="nl-NL" dirty="0"/>
              <a:t>Lacune: hangt af van de</a:t>
            </a:r>
            <a:r>
              <a:rPr lang="nl-NL" baseline="0" dirty="0"/>
              <a:t> vraag of alle bepalingen bij elkaar voldoende de situaties afdekken waarin deepfakes strafwaardig worden geacht. </a:t>
            </a:r>
            <a:endParaRPr lang="nl-NL" dirty="0"/>
          </a:p>
        </p:txBody>
      </p:sp>
      <p:sp>
        <p:nvSpPr>
          <p:cNvPr id="4" name="Tijdelijke aanduiding voor dianummer 3"/>
          <p:cNvSpPr>
            <a:spLocks noGrp="1"/>
          </p:cNvSpPr>
          <p:nvPr>
            <p:ph type="sldNum" sz="quarter" idx="10"/>
          </p:nvPr>
        </p:nvSpPr>
        <p:spPr/>
        <p:txBody>
          <a:bodyPr/>
          <a:lstStyle/>
          <a:p>
            <a:pPr>
              <a:defRPr/>
            </a:pPr>
            <a:fld id="{04DFD4D7-D249-4864-ABF0-78F712FF0B57}" type="slidenum">
              <a:rPr lang="en-GB" smtClean="0"/>
              <a:pPr>
                <a:defRPr/>
              </a:pPr>
              <a:t>12</a:t>
            </a:fld>
            <a:endParaRPr lang="en-GB"/>
          </a:p>
        </p:txBody>
      </p:sp>
    </p:spTree>
    <p:extLst>
      <p:ext uri="{BB962C8B-B14F-4D97-AF65-F5344CB8AC3E}">
        <p14:creationId xmlns:p14="http://schemas.microsoft.com/office/powerpoint/2010/main" val="3876383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0488" y="744538"/>
            <a:ext cx="6616700" cy="3722687"/>
          </a:xfrm>
        </p:spPr>
      </p:sp>
      <p:sp>
        <p:nvSpPr>
          <p:cNvPr id="3" name="Tijdelijke aanduiding voor notiti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nl-NL" dirty="0"/>
          </a:p>
        </p:txBody>
      </p:sp>
      <p:sp>
        <p:nvSpPr>
          <p:cNvPr id="4" name="Tijdelijke aanduiding voor dianummer 3"/>
          <p:cNvSpPr>
            <a:spLocks noGrp="1"/>
          </p:cNvSpPr>
          <p:nvPr>
            <p:ph type="sldNum" sz="quarter" idx="10"/>
          </p:nvPr>
        </p:nvSpPr>
        <p:spPr/>
        <p:txBody>
          <a:bodyPr/>
          <a:lstStyle/>
          <a:p>
            <a:pPr>
              <a:defRPr/>
            </a:pPr>
            <a:fld id="{04DFD4D7-D249-4864-ABF0-78F712FF0B57}" type="slidenum">
              <a:rPr lang="en-GB" smtClean="0"/>
              <a:pPr>
                <a:defRPr/>
              </a:pPr>
              <a:t>15</a:t>
            </a:fld>
            <a:endParaRPr lang="en-GB"/>
          </a:p>
        </p:txBody>
      </p:sp>
    </p:spTree>
    <p:extLst>
      <p:ext uri="{BB962C8B-B14F-4D97-AF65-F5344CB8AC3E}">
        <p14:creationId xmlns:p14="http://schemas.microsoft.com/office/powerpoint/2010/main" val="1806844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2A54C80-263E-416B-A8E0-580EDEADCBDC}" type="datetimeFigureOut">
              <a:rPr lang="en-US" dirty="0"/>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9/17/2021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4C147B-3651-4D7C-8FB4-EB27793AD3E5}"/>
              </a:ext>
            </a:extLst>
          </p:cNvPr>
          <p:cNvSpPr>
            <a:spLocks noGrp="1"/>
          </p:cNvSpPr>
          <p:nvPr>
            <p:ph type="ctrTitle"/>
          </p:nvPr>
        </p:nvSpPr>
        <p:spPr>
          <a:xfrm>
            <a:off x="1507067" y="2038584"/>
            <a:ext cx="7766936" cy="1646302"/>
          </a:xfrm>
        </p:spPr>
        <p:txBody>
          <a:bodyPr/>
          <a:lstStyle/>
          <a:p>
            <a:r>
              <a:rPr lang="nl-NL" dirty="0" err="1"/>
              <a:t>Deepfakes</a:t>
            </a:r>
            <a:r>
              <a:rPr lang="nl-NL" dirty="0"/>
              <a:t>: al is de waarheid nog zo snel…</a:t>
            </a:r>
          </a:p>
        </p:txBody>
      </p:sp>
      <p:sp>
        <p:nvSpPr>
          <p:cNvPr id="3" name="Ondertitel 2">
            <a:extLst>
              <a:ext uri="{FF2B5EF4-FFF2-40B4-BE49-F238E27FC236}">
                <a16:creationId xmlns:a16="http://schemas.microsoft.com/office/drawing/2014/main" id="{B12F5AED-B520-4AC4-8D49-DD5E212EBA34}"/>
              </a:ext>
            </a:extLst>
          </p:cNvPr>
          <p:cNvSpPr>
            <a:spLocks noGrp="1"/>
          </p:cNvSpPr>
          <p:nvPr>
            <p:ph type="subTitle" idx="1"/>
          </p:nvPr>
        </p:nvSpPr>
        <p:spPr>
          <a:xfrm>
            <a:off x="1507067" y="4819416"/>
            <a:ext cx="7766936" cy="1096899"/>
          </a:xfrm>
        </p:spPr>
        <p:txBody>
          <a:bodyPr>
            <a:normAutofit lnSpcReduction="10000"/>
          </a:bodyPr>
          <a:lstStyle/>
          <a:p>
            <a:r>
              <a:rPr lang="nl-NL" dirty="0"/>
              <a:t>Bart van der Sloot</a:t>
            </a:r>
          </a:p>
          <a:p>
            <a:r>
              <a:rPr lang="nl-NL" dirty="0"/>
              <a:t>Tilburg University</a:t>
            </a:r>
          </a:p>
          <a:p>
            <a:r>
              <a:rPr lang="nl-NL" dirty="0">
                <a:hlinkClick r:id="rId2"/>
              </a:rPr>
              <a:t>www.bartvandersloot.com</a:t>
            </a:r>
            <a:r>
              <a:rPr lang="nl-NL" dirty="0"/>
              <a:t> </a:t>
            </a:r>
          </a:p>
        </p:txBody>
      </p:sp>
    </p:spTree>
    <p:extLst>
      <p:ext uri="{BB962C8B-B14F-4D97-AF65-F5344CB8AC3E}">
        <p14:creationId xmlns:p14="http://schemas.microsoft.com/office/powerpoint/2010/main" val="120048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1. Financieel-economische belangen</a:t>
            </a:r>
            <a:endParaRPr lang="en-GB" dirty="0"/>
          </a:p>
        </p:txBody>
      </p:sp>
      <p:sp>
        <p:nvSpPr>
          <p:cNvPr id="3" name="Tijdelijke aanduiding voor inhoud 2"/>
          <p:cNvSpPr>
            <a:spLocks noGrp="1"/>
          </p:cNvSpPr>
          <p:nvPr>
            <p:ph idx="1"/>
          </p:nvPr>
        </p:nvSpPr>
        <p:spPr>
          <a:xfrm>
            <a:off x="1008077" y="1589261"/>
            <a:ext cx="4042792" cy="4677918"/>
          </a:xfrm>
        </p:spPr>
        <p:txBody>
          <a:bodyPr>
            <a:normAutofit/>
          </a:bodyPr>
          <a:lstStyle/>
          <a:p>
            <a:r>
              <a:rPr lang="nl-NL" dirty="0"/>
              <a:t>oplichting (art. 326 Sr)</a:t>
            </a:r>
          </a:p>
          <a:p>
            <a:r>
              <a:rPr lang="nl-NL" dirty="0"/>
              <a:t>afpersing en afdreiging (art. 317-318 Sr)</a:t>
            </a:r>
          </a:p>
          <a:p>
            <a:r>
              <a:rPr lang="nl-NL" dirty="0"/>
              <a:t>identiteitsfraude (art. 231a-231b Sr)</a:t>
            </a:r>
          </a:p>
          <a:p>
            <a:r>
              <a:rPr lang="nl-NL" dirty="0"/>
              <a:t>overig, bijv. </a:t>
            </a:r>
          </a:p>
          <a:p>
            <a:pPr lvl="1"/>
            <a:r>
              <a:rPr lang="nl-NL" sz="1800" dirty="0"/>
              <a:t>bedrijfsgeheimen (art. 273 Sr)</a:t>
            </a:r>
          </a:p>
          <a:p>
            <a:pPr lvl="1"/>
            <a:r>
              <a:rPr lang="nl-NL" sz="1800" dirty="0"/>
              <a:t>oneerlijke mededinging (art. 328bis Sr)</a:t>
            </a:r>
          </a:p>
          <a:p>
            <a:pPr lvl="1"/>
            <a:r>
              <a:rPr lang="nl-NL" sz="1800" dirty="0"/>
              <a:t>koersmanipulatie (art. 334 Sr)</a:t>
            </a:r>
          </a:p>
          <a:p>
            <a:pPr lvl="1"/>
            <a:r>
              <a:rPr lang="nl-NL" sz="1800" dirty="0"/>
              <a:t>valsheid in geschrifte (art. 225 Sr)</a:t>
            </a:r>
          </a:p>
        </p:txBody>
      </p:sp>
      <p:sp>
        <p:nvSpPr>
          <p:cNvPr id="4" name="Tijdelijke aanduiding voor inhoud 2"/>
          <p:cNvSpPr txBox="1">
            <a:spLocks/>
          </p:cNvSpPr>
          <p:nvPr/>
        </p:nvSpPr>
        <p:spPr bwMode="auto">
          <a:xfrm>
            <a:off x="5705969" y="1788260"/>
            <a:ext cx="3898776" cy="46779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ts val="600"/>
              </a:spcAft>
              <a:buFont typeface="Arial" pitchFamily="34" charset="0"/>
              <a:buChar char="•"/>
              <a:defRPr sz="2000" kern="1200">
                <a:solidFill>
                  <a:schemeClr val="tx2"/>
                </a:solidFill>
                <a:latin typeface="Arial"/>
                <a:ea typeface="ヒラギノ角ゴ Pro W3" pitchFamily="-109" charset="-128"/>
                <a:cs typeface="Arial"/>
              </a:defRPr>
            </a:lvl1pPr>
            <a:lvl2pPr marL="742950" indent="-285750" algn="l" defTabSz="457200" rtl="0" eaLnBrk="0" fontAlgn="base" hangingPunct="0">
              <a:spcBef>
                <a:spcPct val="20000"/>
              </a:spcBef>
              <a:spcAft>
                <a:spcPts val="600"/>
              </a:spcAft>
              <a:buFont typeface="Arial"/>
              <a:buChar char="•"/>
              <a:defRPr sz="2000" kern="1200">
                <a:solidFill>
                  <a:schemeClr val="tx2"/>
                </a:solidFill>
                <a:latin typeface="Arial"/>
                <a:ea typeface="ヒラギノ角ゴ Pro W3" pitchFamily="-109" charset="-128"/>
                <a:cs typeface="Arial"/>
              </a:defRPr>
            </a:lvl2pPr>
            <a:lvl3pPr marL="1143000" indent="-228600" algn="l" defTabSz="457200" rtl="0" eaLnBrk="0" fontAlgn="base" hangingPunct="0">
              <a:spcBef>
                <a:spcPct val="20000"/>
              </a:spcBef>
              <a:spcAft>
                <a:spcPts val="600"/>
              </a:spcAft>
              <a:buFont typeface="Arial" pitchFamily="34" charset="0"/>
              <a:buChar char="•"/>
              <a:defRPr sz="2000" kern="1200">
                <a:solidFill>
                  <a:schemeClr val="tx2"/>
                </a:solidFill>
                <a:latin typeface="Arial"/>
                <a:ea typeface="ヒラギノ角ゴ Pro W3" pitchFamily="-109"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rgbClr val="003366"/>
                </a:solidFill>
                <a:latin typeface="ScalaSans"/>
                <a:ea typeface="ヒラギノ角ゴ Pro W3" pitchFamily="-109" charset="-128"/>
                <a:cs typeface="ScalaSans"/>
              </a:defRPr>
            </a:lvl4pPr>
            <a:lvl5pPr marL="2057400" indent="-228600" algn="l" defTabSz="457200" rtl="0" eaLnBrk="0" fontAlgn="base" hangingPunct="0">
              <a:spcBef>
                <a:spcPct val="20000"/>
              </a:spcBef>
              <a:spcAft>
                <a:spcPct val="0"/>
              </a:spcAft>
              <a:buFont typeface="Arial" pitchFamily="34" charset="0"/>
              <a:buChar char="»"/>
              <a:defRPr kern="1200">
                <a:solidFill>
                  <a:srgbClr val="003366"/>
                </a:solidFill>
                <a:latin typeface="ScalaSans"/>
                <a:ea typeface="ヒラギノ角ゴ Pro W3" pitchFamily="-109" charset="-128"/>
                <a:cs typeface="Scala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nl-NL" dirty="0"/>
              <a:t>conclusies</a:t>
            </a:r>
          </a:p>
          <a:p>
            <a:r>
              <a:rPr lang="nl-NL" sz="1600" dirty="0"/>
              <a:t>vrijwel alle bepalingen zijn goed toepasbaar, vanwege de technologie-neutrale formuleringen</a:t>
            </a:r>
          </a:p>
          <a:p>
            <a:r>
              <a:rPr lang="nl-NL" sz="1600" dirty="0"/>
              <a:t>vooral oplichting is een belangrijke bepaling om misbruik van deepfakes te bestrijden (bijv. bij CEO-fraude, vriend-in-nood-fraude)</a:t>
            </a:r>
          </a:p>
          <a:p>
            <a:r>
              <a:rPr lang="nl-NL" sz="1600" dirty="0"/>
              <a:t>mogelijke lacune: identiteitsfraude</a:t>
            </a:r>
          </a:p>
        </p:txBody>
      </p:sp>
    </p:spTree>
    <p:extLst>
      <p:ext uri="{BB962C8B-B14F-4D97-AF65-F5344CB8AC3E}">
        <p14:creationId xmlns:p14="http://schemas.microsoft.com/office/powerpoint/2010/main" val="537034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identiteitsfraude (1)</a:t>
            </a:r>
            <a:endParaRPr lang="en-GB" dirty="0"/>
          </a:p>
        </p:txBody>
      </p:sp>
      <p:sp>
        <p:nvSpPr>
          <p:cNvPr id="3" name="Tijdelijke aanduiding voor inhoud 2"/>
          <p:cNvSpPr>
            <a:spLocks noGrp="1"/>
          </p:cNvSpPr>
          <p:nvPr>
            <p:ph idx="1"/>
          </p:nvPr>
        </p:nvSpPr>
        <p:spPr>
          <a:xfrm>
            <a:off x="1251358" y="1570482"/>
            <a:ext cx="4042792" cy="4677918"/>
          </a:xfrm>
        </p:spPr>
        <p:txBody>
          <a:bodyPr>
            <a:normAutofit/>
          </a:bodyPr>
          <a:lstStyle/>
          <a:p>
            <a:pPr marL="0" indent="0">
              <a:buNone/>
            </a:pPr>
            <a:r>
              <a:rPr lang="nl-NL" u="sng" dirty="0"/>
              <a:t>art. 231a lid 1 Sr</a:t>
            </a:r>
          </a:p>
          <a:p>
            <a:pPr marL="0" indent="0">
              <a:buNone/>
            </a:pPr>
            <a:r>
              <a:rPr lang="nl-NL" dirty="0"/>
              <a:t>1. Hij die </a:t>
            </a:r>
            <a:r>
              <a:rPr lang="nl-NL" b="1" dirty="0"/>
              <a:t>biometrische kenmerken of biometrische persoonsgegevens </a:t>
            </a:r>
            <a:r>
              <a:rPr lang="nl-NL" dirty="0"/>
              <a:t>valselijk opmaakt of vervalst met het oogmerk om deze als echt en onvervalst te gebruiken of te doen gebruiken </a:t>
            </a:r>
            <a:r>
              <a:rPr lang="nl-NL" dirty="0">
                <a:solidFill>
                  <a:srgbClr val="FF0000"/>
                </a:solidFill>
              </a:rPr>
              <a:t>in gevallen waarin die kenmerken of persoonsgegevens worden gebruikt voor het vaststellen van iemands identiteit</a:t>
            </a:r>
            <a:r>
              <a:rPr lang="nl-NL" dirty="0"/>
              <a:t>, teneinde zijn identiteit te verhelen of de identiteit van een ander te verhelen of misbruiken, wordt gestraft met gevangenisstraf van ten hoogste zes jaren of geldboete van de vijfde categorie.</a:t>
            </a:r>
          </a:p>
        </p:txBody>
      </p:sp>
      <p:sp>
        <p:nvSpPr>
          <p:cNvPr id="4" name="Tijdelijke aanduiding voor inhoud 2"/>
          <p:cNvSpPr txBox="1">
            <a:spLocks/>
          </p:cNvSpPr>
          <p:nvPr/>
        </p:nvSpPr>
        <p:spPr bwMode="auto">
          <a:xfrm>
            <a:off x="5479020" y="1590522"/>
            <a:ext cx="3898776" cy="46779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ts val="600"/>
              </a:spcAft>
              <a:buFont typeface="Arial" pitchFamily="34" charset="0"/>
              <a:buChar char="•"/>
              <a:defRPr sz="2000" kern="1200">
                <a:solidFill>
                  <a:schemeClr val="tx2"/>
                </a:solidFill>
                <a:latin typeface="Arial"/>
                <a:ea typeface="ヒラギノ角ゴ Pro W3" pitchFamily="-109" charset="-128"/>
                <a:cs typeface="Arial"/>
              </a:defRPr>
            </a:lvl1pPr>
            <a:lvl2pPr marL="742950" indent="-285750" algn="l" defTabSz="457200" rtl="0" eaLnBrk="0" fontAlgn="base" hangingPunct="0">
              <a:spcBef>
                <a:spcPct val="20000"/>
              </a:spcBef>
              <a:spcAft>
                <a:spcPts val="600"/>
              </a:spcAft>
              <a:buFont typeface="Arial"/>
              <a:buChar char="•"/>
              <a:defRPr sz="2000" kern="1200">
                <a:solidFill>
                  <a:schemeClr val="tx2"/>
                </a:solidFill>
                <a:latin typeface="Arial"/>
                <a:ea typeface="ヒラギノ角ゴ Pro W3" pitchFamily="-109" charset="-128"/>
                <a:cs typeface="Arial"/>
              </a:defRPr>
            </a:lvl2pPr>
            <a:lvl3pPr marL="1143000" indent="-228600" algn="l" defTabSz="457200" rtl="0" eaLnBrk="0" fontAlgn="base" hangingPunct="0">
              <a:spcBef>
                <a:spcPct val="20000"/>
              </a:spcBef>
              <a:spcAft>
                <a:spcPts val="600"/>
              </a:spcAft>
              <a:buFont typeface="Arial" pitchFamily="34" charset="0"/>
              <a:buChar char="•"/>
              <a:defRPr sz="2000" kern="1200">
                <a:solidFill>
                  <a:schemeClr val="tx2"/>
                </a:solidFill>
                <a:latin typeface="Arial"/>
                <a:ea typeface="ヒラギノ角ゴ Pro W3" pitchFamily="-109"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rgbClr val="003366"/>
                </a:solidFill>
                <a:latin typeface="ScalaSans"/>
                <a:ea typeface="ヒラギノ角ゴ Pro W3" pitchFamily="-109" charset="-128"/>
                <a:cs typeface="ScalaSans"/>
              </a:defRPr>
            </a:lvl4pPr>
            <a:lvl5pPr marL="2057400" indent="-228600" algn="l" defTabSz="457200" rtl="0" eaLnBrk="0" fontAlgn="base" hangingPunct="0">
              <a:spcBef>
                <a:spcPct val="20000"/>
              </a:spcBef>
              <a:spcAft>
                <a:spcPct val="0"/>
              </a:spcAft>
              <a:buFont typeface="Arial" pitchFamily="34" charset="0"/>
              <a:buChar char="»"/>
              <a:defRPr kern="1200">
                <a:solidFill>
                  <a:srgbClr val="003366"/>
                </a:solidFill>
                <a:latin typeface="ScalaSans"/>
                <a:ea typeface="ヒラギノ角ゴ Pro W3" pitchFamily="-109" charset="-128"/>
                <a:cs typeface="Scala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nl-NL" sz="1800" u="sng" dirty="0"/>
              <a:t>art. 231b Sr</a:t>
            </a:r>
          </a:p>
          <a:p>
            <a:pPr marL="0" indent="0">
              <a:buNone/>
            </a:pPr>
            <a:r>
              <a:rPr lang="nl-NL" sz="1800" dirty="0"/>
              <a:t>Hij die opzettelijk en wederrechtelijk </a:t>
            </a:r>
            <a:r>
              <a:rPr lang="nl-NL" sz="1800" b="1" dirty="0"/>
              <a:t>identificerende persoonsgegevens, niet zijnde biometrische persoonsgegevens</a:t>
            </a:r>
            <a:r>
              <a:rPr lang="nl-NL" sz="1800" dirty="0"/>
              <a:t>, van een ander gebruikt met het oogmerk om zijn identiteit te verhelen of de identiteit van de ander te verhelen of misbruiken, waardoor uit dat gebruik enig nadeel kan ontstaan, wordt gestraft met een gevangenisstraf van ten hoogste vijf jaren of geldboete van de vijfde categorie.</a:t>
            </a:r>
            <a:endParaRPr lang="nl-NL" sz="1400" dirty="0"/>
          </a:p>
        </p:txBody>
      </p:sp>
    </p:spTree>
    <p:extLst>
      <p:ext uri="{BB962C8B-B14F-4D97-AF65-F5344CB8AC3E}">
        <p14:creationId xmlns:p14="http://schemas.microsoft.com/office/powerpoint/2010/main" val="1486230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identiteitsfraude (2)</a:t>
            </a:r>
            <a:endParaRPr lang="en-GB" dirty="0"/>
          </a:p>
        </p:txBody>
      </p:sp>
      <p:sp>
        <p:nvSpPr>
          <p:cNvPr id="4" name="Tijdelijke aanduiding voor inhoud 2"/>
          <p:cNvSpPr txBox="1">
            <a:spLocks/>
          </p:cNvSpPr>
          <p:nvPr/>
        </p:nvSpPr>
        <p:spPr bwMode="auto">
          <a:xfrm>
            <a:off x="954394" y="1650792"/>
            <a:ext cx="8042548" cy="5061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ts val="600"/>
              </a:spcAft>
              <a:buFont typeface="Arial" pitchFamily="34" charset="0"/>
              <a:buChar char="•"/>
              <a:defRPr sz="2000" kern="1200">
                <a:solidFill>
                  <a:schemeClr val="tx2"/>
                </a:solidFill>
                <a:latin typeface="Arial"/>
                <a:ea typeface="ヒラギノ角ゴ Pro W3" pitchFamily="-109" charset="-128"/>
                <a:cs typeface="Arial"/>
              </a:defRPr>
            </a:lvl1pPr>
            <a:lvl2pPr marL="742950" indent="-285750" algn="l" defTabSz="457200" rtl="0" eaLnBrk="0" fontAlgn="base" hangingPunct="0">
              <a:spcBef>
                <a:spcPct val="20000"/>
              </a:spcBef>
              <a:spcAft>
                <a:spcPts val="600"/>
              </a:spcAft>
              <a:buFont typeface="Arial"/>
              <a:buChar char="•"/>
              <a:defRPr sz="2000" kern="1200">
                <a:solidFill>
                  <a:schemeClr val="tx2"/>
                </a:solidFill>
                <a:latin typeface="Arial"/>
                <a:ea typeface="ヒラギノ角ゴ Pro W3" pitchFamily="-109" charset="-128"/>
                <a:cs typeface="Arial"/>
              </a:defRPr>
            </a:lvl2pPr>
            <a:lvl3pPr marL="1143000" indent="-228600" algn="l" defTabSz="457200" rtl="0" eaLnBrk="0" fontAlgn="base" hangingPunct="0">
              <a:spcBef>
                <a:spcPct val="20000"/>
              </a:spcBef>
              <a:spcAft>
                <a:spcPts val="600"/>
              </a:spcAft>
              <a:buFont typeface="Arial" pitchFamily="34" charset="0"/>
              <a:buChar char="•"/>
              <a:defRPr sz="2000" kern="1200">
                <a:solidFill>
                  <a:schemeClr val="tx2"/>
                </a:solidFill>
                <a:latin typeface="Arial"/>
                <a:ea typeface="ヒラギノ角ゴ Pro W3" pitchFamily="-109"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rgbClr val="003366"/>
                </a:solidFill>
                <a:latin typeface="ScalaSans"/>
                <a:ea typeface="ヒラギノ角ゴ Pro W3" pitchFamily="-109" charset="-128"/>
                <a:cs typeface="ScalaSans"/>
              </a:defRPr>
            </a:lvl4pPr>
            <a:lvl5pPr marL="2057400" indent="-228600" algn="l" defTabSz="457200" rtl="0" eaLnBrk="0" fontAlgn="base" hangingPunct="0">
              <a:spcBef>
                <a:spcPct val="20000"/>
              </a:spcBef>
              <a:spcAft>
                <a:spcPct val="0"/>
              </a:spcAft>
              <a:buFont typeface="Arial" pitchFamily="34" charset="0"/>
              <a:buChar char="»"/>
              <a:defRPr kern="1200">
                <a:solidFill>
                  <a:srgbClr val="003366"/>
                </a:solidFill>
                <a:latin typeface="ScalaSans"/>
                <a:ea typeface="ヒラギノ角ゴ Pro W3" pitchFamily="-109" charset="-128"/>
                <a:cs typeface="Scala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dirty="0"/>
              <a:t>deepfakes betreffen het vervalsen van beeld (gezicht) en geluid (stem) – dat zijn bij uitstek biometrische persoonsgegevens</a:t>
            </a:r>
          </a:p>
          <a:p>
            <a:pPr marL="0" indent="0" algn="r">
              <a:buNone/>
            </a:pPr>
            <a:r>
              <a:rPr lang="nl-NL" sz="1400" dirty="0"/>
              <a:t>(‘Onder biometrische kenmerken vallen de lichamelijke kenmerken en gedragskenmerken van een persoon die gebruikt kunnen worden voor het vaststellen of controleren van iemands identiteit en die voor ieder persoon binnen bepaalde grenzen uniek zijn. Bij lichaamskenmerken gaat het om het gezicht, de ogen, waaronder de iris, de vingers, de handpalmen, de aders en het DNA-materiaal en bij gedragskenmerken om de manier van schrijven, lopen en spreken.’ </a:t>
            </a:r>
            <a:r>
              <a:rPr lang="nl-NL" sz="1400" i="1" dirty="0"/>
              <a:t>Kamerstukken II</a:t>
            </a:r>
            <a:r>
              <a:rPr lang="nl-NL" sz="1400" dirty="0"/>
              <a:t> 2011/12, 33 352, nr. 3, p. 21.)</a:t>
            </a:r>
          </a:p>
          <a:p>
            <a:r>
              <a:rPr lang="nl-NL" dirty="0"/>
              <a:t>deepfakes vallen dus (alleen) onder art. 231a, </a:t>
            </a:r>
            <a:r>
              <a:rPr lang="nl-NL" b="1" i="1" dirty="0"/>
              <a:t>niet </a:t>
            </a:r>
            <a:r>
              <a:rPr lang="nl-NL" dirty="0"/>
              <a:t>onder 231b Sr</a:t>
            </a:r>
          </a:p>
          <a:p>
            <a:r>
              <a:rPr lang="nl-NL" dirty="0"/>
              <a:t>deepfakes vallen dus alleen onder identiteitsfraude als ze gebruikt worden om schuld aan een misdrijf te verhullen of om biometrische identiteitscontroles te omzeilen</a:t>
            </a:r>
          </a:p>
          <a:p>
            <a:r>
              <a:rPr lang="nl-NL" dirty="0"/>
              <a:t>lacune?</a:t>
            </a:r>
          </a:p>
          <a:p>
            <a:pPr marL="0" indent="0" algn="r">
              <a:buNone/>
            </a:pPr>
            <a:endParaRPr lang="nl-NL" sz="1100" dirty="0"/>
          </a:p>
          <a:p>
            <a:endParaRPr lang="nl-NL" dirty="0"/>
          </a:p>
        </p:txBody>
      </p:sp>
    </p:spTree>
    <p:extLst>
      <p:ext uri="{BB962C8B-B14F-4D97-AF65-F5344CB8AC3E}">
        <p14:creationId xmlns:p14="http://schemas.microsoft.com/office/powerpoint/2010/main" val="3715622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 Privacy en reputatie</a:t>
            </a:r>
            <a:endParaRPr lang="en-GB" dirty="0"/>
          </a:p>
        </p:txBody>
      </p:sp>
      <p:sp>
        <p:nvSpPr>
          <p:cNvPr id="3" name="Tijdelijke aanduiding voor inhoud 2"/>
          <p:cNvSpPr>
            <a:spLocks noGrp="1"/>
          </p:cNvSpPr>
          <p:nvPr>
            <p:ph idx="1"/>
          </p:nvPr>
        </p:nvSpPr>
        <p:spPr>
          <a:xfrm>
            <a:off x="1379757" y="1499332"/>
            <a:ext cx="4042792" cy="4857776"/>
          </a:xfrm>
        </p:spPr>
        <p:txBody>
          <a:bodyPr>
            <a:normAutofit fontScale="77500" lnSpcReduction="20000"/>
          </a:bodyPr>
          <a:lstStyle/>
          <a:p>
            <a:r>
              <a:rPr lang="de-DE" sz="2200" dirty="0" err="1"/>
              <a:t>discriminatie</a:t>
            </a:r>
            <a:r>
              <a:rPr lang="de-DE" sz="2200" dirty="0"/>
              <a:t> (art. 137c </a:t>
            </a:r>
            <a:r>
              <a:rPr lang="de-DE" sz="2200" dirty="0" err="1"/>
              <a:t>e.v.</a:t>
            </a:r>
            <a:r>
              <a:rPr lang="de-DE" sz="2200" dirty="0"/>
              <a:t> </a:t>
            </a:r>
            <a:r>
              <a:rPr lang="de-DE" sz="2200" dirty="0" err="1"/>
              <a:t>Sr</a:t>
            </a:r>
            <a:r>
              <a:rPr lang="de-DE" sz="2200" dirty="0"/>
              <a:t>)</a:t>
            </a:r>
            <a:endParaRPr lang="nl-NL" sz="2200" dirty="0"/>
          </a:p>
          <a:p>
            <a:r>
              <a:rPr lang="nl-NL" sz="2200" dirty="0"/>
              <a:t>smaad, smaadschrift, laster en belediging (art. 261, 262 en 266 Sr)</a:t>
            </a:r>
          </a:p>
          <a:p>
            <a:r>
              <a:rPr lang="nl-NL" sz="2200" dirty="0"/>
              <a:t>wraakporno en het wederrechtelijk maken van seksuele afbeeldingen (art. 139h Sr)</a:t>
            </a:r>
          </a:p>
          <a:p>
            <a:r>
              <a:rPr lang="nl-NL" sz="2200" dirty="0"/>
              <a:t>overig, bijv.:</a:t>
            </a:r>
          </a:p>
          <a:p>
            <a:pPr lvl="1"/>
            <a:r>
              <a:rPr lang="nl-NL" sz="1900" dirty="0"/>
              <a:t>kinderpornografie (art. 240b Sr) (omvat ook virtuele afbeeldingen)</a:t>
            </a:r>
          </a:p>
          <a:p>
            <a:pPr lvl="1"/>
            <a:r>
              <a:rPr lang="nl-NL" sz="1900" dirty="0"/>
              <a:t>dierenpornografie (art. 254a Sr) (omvat ook virtuele afbeeldingen)</a:t>
            </a:r>
          </a:p>
          <a:p>
            <a:pPr lvl="1"/>
            <a:r>
              <a:rPr lang="nl-NL" sz="1900" dirty="0"/>
              <a:t>ongevraagd sturen van oneerbare afbeeldingen (art. 240 onder 2</a:t>
            </a:r>
            <a:r>
              <a:rPr lang="nl-NL" sz="1900" baseline="30000" dirty="0"/>
              <a:t>o</a:t>
            </a:r>
            <a:r>
              <a:rPr lang="nl-NL" sz="1900" dirty="0"/>
              <a:t> Sr)</a:t>
            </a:r>
          </a:p>
          <a:p>
            <a:pPr lvl="1"/>
            <a:r>
              <a:rPr lang="nl-NL" sz="1900" dirty="0"/>
              <a:t>belaging (art. 285b Sr)</a:t>
            </a:r>
          </a:p>
          <a:p>
            <a:pPr lvl="1"/>
            <a:r>
              <a:rPr lang="nl-NL" sz="1900" dirty="0"/>
              <a:t>inbreuken op portretrecht (art. 19-21 </a:t>
            </a:r>
            <a:r>
              <a:rPr lang="nl-NL" sz="1900" dirty="0" err="1"/>
              <a:t>Aw</a:t>
            </a:r>
            <a:r>
              <a:rPr lang="nl-NL" sz="1900" dirty="0"/>
              <a:t>) (maar niet strafrechtelijk gehandhaafd)</a:t>
            </a:r>
            <a:endParaRPr lang="en-GB" sz="1900" dirty="0"/>
          </a:p>
        </p:txBody>
      </p:sp>
      <p:sp>
        <p:nvSpPr>
          <p:cNvPr id="4" name="Tijdelijke aanduiding voor inhoud 2"/>
          <p:cNvSpPr txBox="1">
            <a:spLocks/>
          </p:cNvSpPr>
          <p:nvPr/>
        </p:nvSpPr>
        <p:spPr bwMode="auto">
          <a:xfrm>
            <a:off x="6124972" y="1499332"/>
            <a:ext cx="3898776" cy="46905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lvl1pPr marL="342900" indent="-342900" algn="l" defTabSz="457200" rtl="0" eaLnBrk="0" fontAlgn="base" hangingPunct="0">
              <a:spcBef>
                <a:spcPct val="20000"/>
              </a:spcBef>
              <a:spcAft>
                <a:spcPts val="600"/>
              </a:spcAft>
              <a:buFont typeface="Arial" pitchFamily="34" charset="0"/>
              <a:buChar char="•"/>
              <a:defRPr sz="2000" kern="1200">
                <a:solidFill>
                  <a:schemeClr val="tx2"/>
                </a:solidFill>
                <a:latin typeface="Arial"/>
                <a:ea typeface="ヒラギノ角ゴ Pro W3" pitchFamily="-109" charset="-128"/>
                <a:cs typeface="Arial"/>
              </a:defRPr>
            </a:lvl1pPr>
            <a:lvl2pPr marL="742950" indent="-285750" algn="l" defTabSz="457200" rtl="0" eaLnBrk="0" fontAlgn="base" hangingPunct="0">
              <a:spcBef>
                <a:spcPct val="20000"/>
              </a:spcBef>
              <a:spcAft>
                <a:spcPts val="600"/>
              </a:spcAft>
              <a:buFont typeface="Arial"/>
              <a:buChar char="•"/>
              <a:defRPr sz="2000" kern="1200">
                <a:solidFill>
                  <a:schemeClr val="tx2"/>
                </a:solidFill>
                <a:latin typeface="Arial"/>
                <a:ea typeface="ヒラギノ角ゴ Pro W3" pitchFamily="-109" charset="-128"/>
                <a:cs typeface="Arial"/>
              </a:defRPr>
            </a:lvl2pPr>
            <a:lvl3pPr marL="1143000" indent="-228600" algn="l" defTabSz="457200" rtl="0" eaLnBrk="0" fontAlgn="base" hangingPunct="0">
              <a:spcBef>
                <a:spcPct val="20000"/>
              </a:spcBef>
              <a:spcAft>
                <a:spcPts val="600"/>
              </a:spcAft>
              <a:buFont typeface="Arial" pitchFamily="34" charset="0"/>
              <a:buChar char="•"/>
              <a:defRPr sz="2000" kern="1200">
                <a:solidFill>
                  <a:schemeClr val="tx2"/>
                </a:solidFill>
                <a:latin typeface="Arial"/>
                <a:ea typeface="ヒラギノ角ゴ Pro W3" pitchFamily="-109"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rgbClr val="003366"/>
                </a:solidFill>
                <a:latin typeface="ScalaSans"/>
                <a:ea typeface="ヒラギノ角ゴ Pro W3" pitchFamily="-109" charset="-128"/>
                <a:cs typeface="ScalaSans"/>
              </a:defRPr>
            </a:lvl4pPr>
            <a:lvl5pPr marL="2057400" indent="-228600" algn="l" defTabSz="457200" rtl="0" eaLnBrk="0" fontAlgn="base" hangingPunct="0">
              <a:spcBef>
                <a:spcPct val="20000"/>
              </a:spcBef>
              <a:spcAft>
                <a:spcPct val="0"/>
              </a:spcAft>
              <a:buFont typeface="Arial" pitchFamily="34" charset="0"/>
              <a:buChar char="»"/>
              <a:defRPr kern="1200">
                <a:solidFill>
                  <a:srgbClr val="003366"/>
                </a:solidFill>
                <a:latin typeface="ScalaSans"/>
                <a:ea typeface="ヒラギノ角ゴ Pro W3" pitchFamily="-109" charset="-128"/>
                <a:cs typeface="Scala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nl-NL" dirty="0"/>
              <a:t>conclusies</a:t>
            </a:r>
          </a:p>
          <a:p>
            <a:r>
              <a:rPr lang="nl-NL" sz="1600" dirty="0"/>
              <a:t>vrijwel alle bepalingen zijn goed toepasbaar, vanwege de technologie-neutrale formuleringen</a:t>
            </a:r>
          </a:p>
          <a:p>
            <a:r>
              <a:rPr lang="nl-NL" sz="1600" dirty="0"/>
              <a:t>wraakporno (art. 139h lid 2 Sr) is een zeer belangrijke bepaling die toepasbaar is op deepfakes</a:t>
            </a:r>
          </a:p>
          <a:p>
            <a:pPr lvl="1"/>
            <a:r>
              <a:rPr lang="nl-NL" sz="1600" dirty="0"/>
              <a:t>NB alleen openbaarmaking (verspreiding) is strafbaar, het maken (voor eigen gebruik) niet; is dat een lacune? </a:t>
            </a:r>
          </a:p>
          <a:p>
            <a:r>
              <a:rPr lang="nl-NL" sz="1600" dirty="0"/>
              <a:t>ook smaad, laster en belediging zijn belangrijk om kwalijke deepfakes tegen te gaan – maar de grens tussen acceptabele en strafbare deepfake-uitingen is moeilijk bepaalbaar en zal in jurisprudentie verder ontwikkeld moeten worden</a:t>
            </a:r>
          </a:p>
          <a:p>
            <a:endParaRPr lang="nl-NL" sz="1600" dirty="0"/>
          </a:p>
        </p:txBody>
      </p:sp>
    </p:spTree>
    <p:extLst>
      <p:ext uri="{BB962C8B-B14F-4D97-AF65-F5344CB8AC3E}">
        <p14:creationId xmlns:p14="http://schemas.microsoft.com/office/powerpoint/2010/main" val="2577442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a:t>
            </a:r>
            <a:r>
              <a:rPr lang="nl-NL" dirty="0" err="1"/>
              <a:t>Gegevensgerelateerde</a:t>
            </a:r>
            <a:r>
              <a:rPr lang="nl-NL" dirty="0"/>
              <a:t> belangen</a:t>
            </a:r>
            <a:endParaRPr lang="en-GB" dirty="0"/>
          </a:p>
        </p:txBody>
      </p:sp>
      <p:sp>
        <p:nvSpPr>
          <p:cNvPr id="3" name="Tijdelijke aanduiding voor inhoud 2"/>
          <p:cNvSpPr>
            <a:spLocks noGrp="1"/>
          </p:cNvSpPr>
          <p:nvPr>
            <p:ph idx="1"/>
          </p:nvPr>
        </p:nvSpPr>
        <p:spPr>
          <a:xfrm>
            <a:off x="1981200" y="1235520"/>
            <a:ext cx="4042792" cy="4857776"/>
          </a:xfrm>
        </p:spPr>
        <p:txBody>
          <a:bodyPr>
            <a:normAutofit/>
          </a:bodyPr>
          <a:lstStyle/>
          <a:p>
            <a:r>
              <a:rPr lang="nl-NL" sz="2200" dirty="0"/>
              <a:t>gegevensaantasting (art. 350a lid 1 Sr)</a:t>
            </a:r>
          </a:p>
          <a:p>
            <a:pPr marL="0" indent="0">
              <a:buNone/>
            </a:pPr>
            <a:r>
              <a:rPr lang="nl-NL" dirty="0"/>
              <a:t>‘Hij die opzettelijk en wederrechtelijk gegevens die door middel van een geautomatiseerd werk of door middel van telecommunicatie zijn opgeslagen, worden verwerkt of overgedragen, verandert, wist, onbruikbaar of ontoegankelijk maakt, dan wel andere gegevens daaraan toevoegt, wordt gestraft met gevangenisstraf van ten hoogste twee jaren of geldboete van de vierde categorie.’</a:t>
            </a:r>
            <a:endParaRPr lang="en-GB" dirty="0"/>
          </a:p>
          <a:p>
            <a:endParaRPr lang="en-GB" sz="1900" dirty="0"/>
          </a:p>
        </p:txBody>
      </p:sp>
      <p:sp>
        <p:nvSpPr>
          <p:cNvPr id="4" name="Tijdelijke aanduiding voor inhoud 2"/>
          <p:cNvSpPr txBox="1">
            <a:spLocks/>
          </p:cNvSpPr>
          <p:nvPr/>
        </p:nvSpPr>
        <p:spPr bwMode="auto">
          <a:xfrm>
            <a:off x="6124972" y="1235521"/>
            <a:ext cx="3898776" cy="46905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ts val="600"/>
              </a:spcAft>
              <a:buFont typeface="Arial" pitchFamily="34" charset="0"/>
              <a:buChar char="•"/>
              <a:defRPr sz="2000" kern="1200">
                <a:solidFill>
                  <a:schemeClr val="tx2"/>
                </a:solidFill>
                <a:latin typeface="Arial"/>
                <a:ea typeface="ヒラギノ角ゴ Pro W3" pitchFamily="-109" charset="-128"/>
                <a:cs typeface="Arial"/>
              </a:defRPr>
            </a:lvl1pPr>
            <a:lvl2pPr marL="742950" indent="-285750" algn="l" defTabSz="457200" rtl="0" eaLnBrk="0" fontAlgn="base" hangingPunct="0">
              <a:spcBef>
                <a:spcPct val="20000"/>
              </a:spcBef>
              <a:spcAft>
                <a:spcPts val="600"/>
              </a:spcAft>
              <a:buFont typeface="Arial"/>
              <a:buChar char="•"/>
              <a:defRPr sz="2000" kern="1200">
                <a:solidFill>
                  <a:schemeClr val="tx2"/>
                </a:solidFill>
                <a:latin typeface="Arial"/>
                <a:ea typeface="ヒラギノ角ゴ Pro W3" pitchFamily="-109" charset="-128"/>
                <a:cs typeface="Arial"/>
              </a:defRPr>
            </a:lvl2pPr>
            <a:lvl3pPr marL="1143000" indent="-228600" algn="l" defTabSz="457200" rtl="0" eaLnBrk="0" fontAlgn="base" hangingPunct="0">
              <a:spcBef>
                <a:spcPct val="20000"/>
              </a:spcBef>
              <a:spcAft>
                <a:spcPts val="600"/>
              </a:spcAft>
              <a:buFont typeface="Arial" pitchFamily="34" charset="0"/>
              <a:buChar char="•"/>
              <a:defRPr sz="2000" kern="1200">
                <a:solidFill>
                  <a:schemeClr val="tx2"/>
                </a:solidFill>
                <a:latin typeface="Arial"/>
                <a:ea typeface="ヒラギノ角ゴ Pro W3" pitchFamily="-109"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rgbClr val="003366"/>
                </a:solidFill>
                <a:latin typeface="ScalaSans"/>
                <a:ea typeface="ヒラギノ角ゴ Pro W3" pitchFamily="-109" charset="-128"/>
                <a:cs typeface="ScalaSans"/>
              </a:defRPr>
            </a:lvl4pPr>
            <a:lvl5pPr marL="2057400" indent="-228600" algn="l" defTabSz="457200" rtl="0" eaLnBrk="0" fontAlgn="base" hangingPunct="0">
              <a:spcBef>
                <a:spcPct val="20000"/>
              </a:spcBef>
              <a:spcAft>
                <a:spcPct val="0"/>
              </a:spcAft>
              <a:buFont typeface="Arial" pitchFamily="34" charset="0"/>
              <a:buChar char="»"/>
              <a:defRPr kern="1200">
                <a:solidFill>
                  <a:srgbClr val="003366"/>
                </a:solidFill>
                <a:latin typeface="ScalaSans"/>
                <a:ea typeface="ヒラギノ角ゴ Pro W3" pitchFamily="-109" charset="-128"/>
                <a:cs typeface="Scala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nl-NL" dirty="0"/>
              <a:t>conclusie</a:t>
            </a:r>
          </a:p>
          <a:p>
            <a:r>
              <a:rPr lang="nl-NL" sz="1800" dirty="0"/>
              <a:t>lang verhaal (zie rapport) kort: deze bepaling lijkt van toepassing (deepfakes veranderen immers gegevens), maar is dat niet</a:t>
            </a:r>
          </a:p>
          <a:p>
            <a:r>
              <a:rPr lang="nl-NL" sz="1800" dirty="0"/>
              <a:t>ook de voorbereidingshandeling (art. 350d Sr) is dus niet toepasbaar, dus het maken, verspreiden of bezitten van </a:t>
            </a:r>
            <a:r>
              <a:rPr lang="nl-NL" sz="1800" dirty="0" err="1"/>
              <a:t>deepfaketechnologie</a:t>
            </a:r>
            <a:r>
              <a:rPr lang="nl-NL" sz="1800" dirty="0"/>
              <a:t> is niet als zodanig strafbaar</a:t>
            </a:r>
          </a:p>
          <a:p>
            <a:pPr marL="0" indent="0">
              <a:buNone/>
            </a:pPr>
            <a:endParaRPr lang="nl-NL" dirty="0"/>
          </a:p>
        </p:txBody>
      </p:sp>
    </p:spTree>
    <p:extLst>
      <p:ext uri="{BB962C8B-B14F-4D97-AF65-F5344CB8AC3E}">
        <p14:creationId xmlns:p14="http://schemas.microsoft.com/office/powerpoint/2010/main" val="3690391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Conclusie</a:t>
            </a:r>
            <a:endParaRPr lang="en-GB" dirty="0"/>
          </a:p>
        </p:txBody>
      </p:sp>
      <p:sp>
        <p:nvSpPr>
          <p:cNvPr id="4" name="Tijdelijke aanduiding voor inhoud 2"/>
          <p:cNvSpPr txBox="1">
            <a:spLocks/>
          </p:cNvSpPr>
          <p:nvPr/>
        </p:nvSpPr>
        <p:spPr bwMode="auto">
          <a:xfrm>
            <a:off x="1981200" y="1248121"/>
            <a:ext cx="8042548" cy="5061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defTabSz="457200" rtl="0" eaLnBrk="0" fontAlgn="base" hangingPunct="0">
              <a:spcBef>
                <a:spcPct val="20000"/>
              </a:spcBef>
              <a:spcAft>
                <a:spcPts val="600"/>
              </a:spcAft>
              <a:buFont typeface="Arial" pitchFamily="34" charset="0"/>
              <a:buChar char="•"/>
              <a:defRPr sz="2000" kern="1200">
                <a:solidFill>
                  <a:schemeClr val="tx2"/>
                </a:solidFill>
                <a:latin typeface="Arial"/>
                <a:ea typeface="ヒラギノ角ゴ Pro W3" pitchFamily="-109" charset="-128"/>
                <a:cs typeface="Arial"/>
              </a:defRPr>
            </a:lvl1pPr>
            <a:lvl2pPr marL="742950" indent="-285750" algn="l" defTabSz="457200" rtl="0" eaLnBrk="0" fontAlgn="base" hangingPunct="0">
              <a:spcBef>
                <a:spcPct val="20000"/>
              </a:spcBef>
              <a:spcAft>
                <a:spcPts val="600"/>
              </a:spcAft>
              <a:buFont typeface="Arial"/>
              <a:buChar char="•"/>
              <a:defRPr sz="2000" kern="1200">
                <a:solidFill>
                  <a:schemeClr val="tx2"/>
                </a:solidFill>
                <a:latin typeface="Arial"/>
                <a:ea typeface="ヒラギノ角ゴ Pro W3" pitchFamily="-109" charset="-128"/>
                <a:cs typeface="Arial"/>
              </a:defRPr>
            </a:lvl2pPr>
            <a:lvl3pPr marL="1143000" indent="-228600" algn="l" defTabSz="457200" rtl="0" eaLnBrk="0" fontAlgn="base" hangingPunct="0">
              <a:spcBef>
                <a:spcPct val="20000"/>
              </a:spcBef>
              <a:spcAft>
                <a:spcPts val="600"/>
              </a:spcAft>
              <a:buFont typeface="Arial" pitchFamily="34" charset="0"/>
              <a:buChar char="•"/>
              <a:defRPr sz="2000" kern="1200">
                <a:solidFill>
                  <a:schemeClr val="tx2"/>
                </a:solidFill>
                <a:latin typeface="Arial"/>
                <a:ea typeface="ヒラギノ角ゴ Pro W3" pitchFamily="-109"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rgbClr val="003366"/>
                </a:solidFill>
                <a:latin typeface="ScalaSans"/>
                <a:ea typeface="ヒラギノ角ゴ Pro W3" pitchFamily="-109" charset="-128"/>
                <a:cs typeface="ScalaSans"/>
              </a:defRPr>
            </a:lvl4pPr>
            <a:lvl5pPr marL="2057400" indent="-228600" algn="l" defTabSz="457200" rtl="0" eaLnBrk="0" fontAlgn="base" hangingPunct="0">
              <a:spcBef>
                <a:spcPct val="20000"/>
              </a:spcBef>
              <a:spcAft>
                <a:spcPct val="0"/>
              </a:spcAft>
              <a:buFont typeface="Arial" pitchFamily="34" charset="0"/>
              <a:buChar char="»"/>
              <a:defRPr kern="1200">
                <a:solidFill>
                  <a:srgbClr val="003366"/>
                </a:solidFill>
                <a:latin typeface="ScalaSans"/>
                <a:ea typeface="ヒラギノ角ゴ Pro W3" pitchFamily="-109" charset="-128"/>
                <a:cs typeface="Scala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dirty="0"/>
              <a:t>vrijwel alle bepalingen zijn (voldoende) technologie-neutraal geformuleerd</a:t>
            </a:r>
          </a:p>
          <a:p>
            <a:r>
              <a:rPr lang="nl-NL" dirty="0"/>
              <a:t>het materiële strafrecht is goed uitgerust om veel vormen van kwalijke (strafwaardige) deepfakes te bestrijden </a:t>
            </a:r>
            <a:br>
              <a:rPr lang="nl-NL" dirty="0"/>
            </a:br>
            <a:r>
              <a:rPr lang="nl-NL" sz="1800" dirty="0"/>
              <a:t>(althans qua </a:t>
            </a:r>
            <a:r>
              <a:rPr lang="nl-NL" sz="1800" i="1" dirty="0" err="1"/>
              <a:t>law</a:t>
            </a:r>
            <a:r>
              <a:rPr lang="nl-NL" sz="1800" i="1" dirty="0"/>
              <a:t> in </a:t>
            </a:r>
            <a:r>
              <a:rPr lang="nl-NL" sz="1800" i="1" dirty="0" err="1"/>
              <a:t>the</a:t>
            </a:r>
            <a:r>
              <a:rPr lang="nl-NL" sz="1800" i="1" dirty="0"/>
              <a:t> </a:t>
            </a:r>
            <a:r>
              <a:rPr lang="nl-NL" sz="1800" i="1" dirty="0" err="1"/>
              <a:t>books</a:t>
            </a:r>
            <a:r>
              <a:rPr lang="nl-NL" sz="1800" i="1" dirty="0"/>
              <a:t>…</a:t>
            </a:r>
            <a:r>
              <a:rPr lang="nl-NL" sz="1800" dirty="0"/>
              <a:t> </a:t>
            </a:r>
            <a:r>
              <a:rPr lang="nl-NL" sz="1800" i="1" dirty="0" err="1"/>
              <a:t>law</a:t>
            </a:r>
            <a:r>
              <a:rPr lang="nl-NL" sz="1800" i="1" dirty="0"/>
              <a:t> in action </a:t>
            </a:r>
            <a:r>
              <a:rPr lang="nl-NL" sz="1800" dirty="0"/>
              <a:t>is een ander verhaal)</a:t>
            </a:r>
            <a:endParaRPr lang="nl-NL" dirty="0"/>
          </a:p>
          <a:p>
            <a:r>
              <a:rPr lang="nl-NL" dirty="0"/>
              <a:t>eventuele lacunes</a:t>
            </a:r>
          </a:p>
          <a:p>
            <a:pPr lvl="1"/>
            <a:r>
              <a:rPr lang="nl-NL" sz="1800" dirty="0"/>
              <a:t>maken van seksuele of onterende deepfakes voor eigen gebruik (valt niet onder wraakporno)</a:t>
            </a:r>
          </a:p>
          <a:p>
            <a:pPr lvl="1"/>
            <a:r>
              <a:rPr lang="nl-NL" sz="1800" dirty="0"/>
              <a:t>kwalijke deepfakes zijn een vorm van identiteitsmisbruik; art. 231b Sr zou als algemeen vangnet kunnen fungeren om kwalijke deepfakes aan te pakken door de clausule ‘niet zijnde biometrische gegevens’ te schrappen of aan te passen</a:t>
            </a:r>
          </a:p>
          <a:p>
            <a:pPr lvl="1"/>
            <a:r>
              <a:rPr lang="nl-NL" sz="1800" dirty="0"/>
              <a:t>hierover zou een rechtspolitiek debat kunnen worden gevoerd</a:t>
            </a:r>
          </a:p>
          <a:p>
            <a:pPr marL="0" indent="0" algn="r">
              <a:buNone/>
            </a:pPr>
            <a:endParaRPr lang="nl-NL" sz="1100" dirty="0"/>
          </a:p>
          <a:p>
            <a:endParaRPr lang="nl-NL" dirty="0"/>
          </a:p>
        </p:txBody>
      </p:sp>
    </p:spTree>
    <p:extLst>
      <p:ext uri="{BB962C8B-B14F-4D97-AF65-F5344CB8AC3E}">
        <p14:creationId xmlns:p14="http://schemas.microsoft.com/office/powerpoint/2010/main" val="4260050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BA1F32-B310-450C-9B43-45D207CBCAF9}"/>
              </a:ext>
            </a:extLst>
          </p:cNvPr>
          <p:cNvSpPr>
            <a:spLocks noGrp="1"/>
          </p:cNvSpPr>
          <p:nvPr>
            <p:ph type="title"/>
          </p:nvPr>
        </p:nvSpPr>
        <p:spPr/>
        <p:txBody>
          <a:bodyPr/>
          <a:lstStyle/>
          <a:p>
            <a:r>
              <a:rPr lang="nl-NL" dirty="0"/>
              <a:t>Inzichten juridische analyse</a:t>
            </a:r>
          </a:p>
        </p:txBody>
      </p:sp>
      <p:sp>
        <p:nvSpPr>
          <p:cNvPr id="3" name="Tijdelijke aanduiding voor inhoud 2">
            <a:extLst>
              <a:ext uri="{FF2B5EF4-FFF2-40B4-BE49-F238E27FC236}">
                <a16:creationId xmlns:a16="http://schemas.microsoft.com/office/drawing/2014/main" id="{6C2D6317-FEEC-4F30-A1C4-9556E5647D94}"/>
              </a:ext>
            </a:extLst>
          </p:cNvPr>
          <p:cNvSpPr>
            <a:spLocks noGrp="1"/>
          </p:cNvSpPr>
          <p:nvPr>
            <p:ph idx="1"/>
          </p:nvPr>
        </p:nvSpPr>
        <p:spPr>
          <a:xfrm>
            <a:off x="677334" y="1644242"/>
            <a:ext cx="8596668" cy="4689445"/>
          </a:xfrm>
        </p:spPr>
        <p:txBody>
          <a:bodyPr>
            <a:normAutofit fontScale="77500" lnSpcReduction="20000"/>
          </a:bodyPr>
          <a:lstStyle/>
          <a:p>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lopen tegen een aantal obstakels op onder het gegevensverwerkingsregime van de Algemene Verordening Gegevensbescherming. </a:t>
            </a:r>
          </a:p>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Er moet een legitieme verwerkingsgrond zijn. Allereerst kan worden geopteerd voor toestemming van degene die in de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wordt afgebeeld; dit zal doorgaans slechts een optie zijn als diegene een bekende is van de maker van de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Als het gaat om een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waarop geen gevoelige zaken zijn te zien, zoals seksuele handelingen, dan kan het ook gaan om het geval waarin de belangen die worden gediend met de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groter zijn dan de belangen van het datasubject om niet geportretteerd te worden. Dit zou het geval kunnen zijn bij een onschuldige satirische video van een politicus. Toch blijkt reeds enkel uit dit vereiste hoe nauw de legitieme toepassingsmogelijkheden voor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binnen de AVG zijn. </a:t>
            </a:r>
          </a:p>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Daarbij komt de plicht om de geportretteerde ervan op de hoogte te stellen dat hij in een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figureert. </a:t>
            </a:r>
          </a:p>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De vraag is daarbij of het datakwaliteitsbeginsel niet zo moet worden gelezen dat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per definitie verboden zijn, wat ook geldt voor de vereisten van doel en doelbinding, waaruit volgt dat gegevens in principe alleen voor het doel mogen worden verwerkt waarvoor ze initieel zijn verzameld.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geven per definitie een onjuiste voorstelling van zaken en gegevens zoals foto’s en video’s worden zelden verzameld met het vooropgezette doel om daar een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van te maken. </a:t>
            </a:r>
          </a:p>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Dan zijn er ook nog de diverse rechten van het datasubject waar rekening mee moet worden gehouden, zoals het recht op rectificatie en het recht om vergeten te worden. </a:t>
            </a:r>
          </a:p>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Wel moet worden bedacht dat er uitzonderingen kunnen bestaan in de vorm van de huishoudelijke exceptie en de verwerking van gegevens in het kader van de vrijheid van meningsuiting. Hoe nauw of wijd deze uitzonderingen dienen te worden geïnterpreteerd in de context van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is echter niet op voorhand en in het algemeen vast te stellen. </a:t>
            </a:r>
            <a:endParaRPr lang="nl-NL" dirty="0"/>
          </a:p>
        </p:txBody>
      </p:sp>
    </p:spTree>
    <p:extLst>
      <p:ext uri="{BB962C8B-B14F-4D97-AF65-F5344CB8AC3E}">
        <p14:creationId xmlns:p14="http://schemas.microsoft.com/office/powerpoint/2010/main" val="796527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42DF46-DB6B-44E1-BD2A-2F1F801EFDB7}"/>
              </a:ext>
            </a:extLst>
          </p:cNvPr>
          <p:cNvSpPr>
            <a:spLocks noGrp="1"/>
          </p:cNvSpPr>
          <p:nvPr>
            <p:ph type="title"/>
          </p:nvPr>
        </p:nvSpPr>
        <p:spPr/>
        <p:txBody>
          <a:bodyPr/>
          <a:lstStyle/>
          <a:p>
            <a:r>
              <a:rPr lang="nl-NL" dirty="0"/>
              <a:t>Inzichten juridische analyse</a:t>
            </a:r>
          </a:p>
        </p:txBody>
      </p:sp>
      <p:sp>
        <p:nvSpPr>
          <p:cNvPr id="3" name="Tijdelijke aanduiding voor inhoud 2">
            <a:extLst>
              <a:ext uri="{FF2B5EF4-FFF2-40B4-BE49-F238E27FC236}">
                <a16:creationId xmlns:a16="http://schemas.microsoft.com/office/drawing/2014/main" id="{35595B41-6C84-4AA3-A9EF-B612AF763AA9}"/>
              </a:ext>
            </a:extLst>
          </p:cNvPr>
          <p:cNvSpPr>
            <a:spLocks noGrp="1"/>
          </p:cNvSpPr>
          <p:nvPr>
            <p:ph idx="1"/>
          </p:nvPr>
        </p:nvSpPr>
        <p:spPr>
          <a:xfrm>
            <a:off x="677334" y="1778467"/>
            <a:ext cx="8596668" cy="4262896"/>
          </a:xfrm>
        </p:spPr>
        <p:txBody>
          <a:bodyPr>
            <a:normAutofit fontScale="77500" lnSpcReduction="20000"/>
          </a:bodyPr>
          <a:lstStyle/>
          <a:p>
            <a:r>
              <a:rPr lang="nl-NL" dirty="0"/>
              <a:t>Er is een overweldigend vage bepaling in de voorgestelde AI-wet over </a:t>
            </a:r>
            <a:r>
              <a:rPr lang="nl-NL" dirty="0" err="1"/>
              <a:t>deepfakes</a:t>
            </a:r>
            <a:r>
              <a:rPr lang="nl-NL" dirty="0"/>
              <a:t>. De bepaling houdt in: 'Gebruikers van een AI-systeem dat beeld-, audio- of video-inhoud genereert of manipuleert die aanmerkelijk lijkt op bestaande personen, objecten, plaatsen of andere entiteiten of gebeurtenissen en ten onrechte voor een persoon authentiek of waarheidsgetrouw lijkt te zijn ('</a:t>
            </a:r>
            <a:r>
              <a:rPr lang="nl-NL" dirty="0" err="1"/>
              <a:t>deep</a:t>
            </a:r>
            <a:r>
              <a:rPr lang="nl-NL" dirty="0"/>
              <a:t> fake '), zal onthullen dat de inhoud kunstmatig is gegenereerd of gemanipuleerd.’ </a:t>
            </a:r>
          </a:p>
          <a:p>
            <a:r>
              <a:rPr lang="nl-NL" dirty="0"/>
              <a:t>(1) De bepaling heeft betrekking op alle gemanipuleerde inhoud; het probleem is echter dat, afhankelijk van je definitie van manipulatie, elke communicatietechnologie vervormt. Videoservices hebben ingebouwde tools die huidtinten egaliseren, audioservices filteren hoge tonen automatisch weg, enz. De schatting is dat over 5 jaar meer dan 90% van alle online content in een of andere vorm zal worden gemanipuleerd. Belangrijk is dat de AI-wet ook verwijst naar gemanipuleerde content over objecten en plaatsen, zoals een zon met een smiley. Is deze bepaling van toepassing op al deze inhoud? (2) De bepaling houdt alleen in dat de gebruiker moet melden dat de inhoud is gemanipuleerd: maar aan wie moet hij dergelijke informatie bekendmaken? Het algemene publiek; de afgebeelde persoon; het platform waarop het is geplaatst? (3) Het is de gebruiker van het AI-systeem die de verplichting heeft om informatie over de manipulatie van de media vrij te geven; hoe moet het dit doen? Via metacontent of in de content zelf? Hoe groot of klein moet de uitleg zijn? Wat moet die informatie inhouden: ‘deze inhoud is gemanipuleerd’ of een beschrijving van wat is gemanipuleerd? (4) Hoe verhoudt deze bepaling zich tot de AVG? Enerzijds benadrukt de AVG onder meer dat de verwerkte gegevens correct en actueel moeten zijn (principe van datakwaliteit); moet deze bepaling worden gezien als op zich een verbod op </a:t>
            </a:r>
            <a:r>
              <a:rPr lang="nl-NL" dirty="0" err="1"/>
              <a:t>deepfakes</a:t>
            </a:r>
            <a:r>
              <a:rPr lang="nl-NL" dirty="0"/>
              <a:t> en zo ja, moet de AI-wetregel worden gezien als een uitzondering daarop en andere beperkingen uit de AVG? En wat voegt de AI-wet toe aan de transparantieverplichting van de AVG?</a:t>
            </a:r>
          </a:p>
        </p:txBody>
      </p:sp>
    </p:spTree>
    <p:extLst>
      <p:ext uri="{BB962C8B-B14F-4D97-AF65-F5344CB8AC3E}">
        <p14:creationId xmlns:p14="http://schemas.microsoft.com/office/powerpoint/2010/main" val="4136646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55D88B-C288-428E-BE77-589D14AAAADA}"/>
              </a:ext>
            </a:extLst>
          </p:cNvPr>
          <p:cNvSpPr>
            <a:spLocks noGrp="1"/>
          </p:cNvSpPr>
          <p:nvPr>
            <p:ph type="title"/>
          </p:nvPr>
        </p:nvSpPr>
        <p:spPr/>
        <p:txBody>
          <a:bodyPr/>
          <a:lstStyle/>
          <a:p>
            <a:r>
              <a:rPr lang="nl-NL" dirty="0"/>
              <a:t>Inzichten juridische analyse</a:t>
            </a:r>
          </a:p>
        </p:txBody>
      </p:sp>
      <p:sp>
        <p:nvSpPr>
          <p:cNvPr id="3" name="Tijdelijke aanduiding voor inhoud 2">
            <a:extLst>
              <a:ext uri="{FF2B5EF4-FFF2-40B4-BE49-F238E27FC236}">
                <a16:creationId xmlns:a16="http://schemas.microsoft.com/office/drawing/2014/main" id="{C7DAEAC4-B305-491F-A57F-FC404C0188D0}"/>
              </a:ext>
            </a:extLst>
          </p:cNvPr>
          <p:cNvSpPr>
            <a:spLocks noGrp="1"/>
          </p:cNvSpPr>
          <p:nvPr>
            <p:ph idx="1"/>
          </p:nvPr>
        </p:nvSpPr>
        <p:spPr>
          <a:xfrm>
            <a:off x="677334" y="1585519"/>
            <a:ext cx="8596668" cy="4815281"/>
          </a:xfrm>
        </p:spPr>
        <p:txBody>
          <a:bodyPr>
            <a:normAutofit fontScale="77500" lnSpcReduction="20000"/>
          </a:bodyPr>
          <a:lstStyle/>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Binnen het Europees Verdrag voor de Rechten van de Mens moet er voor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worden gekeken naar het samenspel van artikel 8 EVRM, waarin het recht op privacy is vervat, en artikel 10 EVRM, waarin het recht op vrijheid van meningsuiting is vervat. Het Europees Hof voor de Rechten van de Mens heeft geoordeeld dat onder het recht op privacy ook valt het recht op de bescherming van de eer en goede name en van de reputatie. Ook heeft het Hof geoordeeld dat de vrijheid van meningsuiting zeer ruim moet worden begrepen en ook omvat het recht om te schokken, te beledigen en te verwarren. Bij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met een mogelijk onrechtmatig karakter zullen dus vaak twee partijen een beroep kunnen doen op twee verschillende mensenrechten: de maker van de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op zijn recht op vrijheid van meningsuiting, de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afgebeeldene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op zijn recht op eer en goede naam en recht op reputatie. Omdat het Hof weinig algemene regels stelt en iedere individuele zaak op zijn eigen merites, met het oog op de omstandigheden van het geval, beoordeeld, kan niet in de algemene worden gezegd hoe deze twee rechten zich bij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deepfaketoepassingen</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tot elkaar verhouden. Dit zal per zaak moeten worden bekeken. Wel zijn twee bijzondere punten van belang. </a:t>
            </a:r>
          </a:p>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Enerzijds heeft het Hof een uitgebreide doctrine aangaande wat het noemt de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reasonable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expectation</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of privacy’; daaruit volgt dat mensen zelfs in een werkomgeving of in de publieke ruimte mogen verwachten dat hun privacy wordt beschermd. Zelfs als een persoon zelf extreme seksuele afbeeldingen van zichzelf op het internet zet, dan nog mag hij verwachten dat zijn privacy door anderen wordt gerespecteerd. Dat is van belang omdat hieruit volgt dat het recht op privacy op veruit het meeste materiaal dat wordt gebruik voor het genereren van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van toepassing zal zijn. </a:t>
            </a:r>
          </a:p>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Anderzijds geldt er een speciale doctrine voor bekende personen. Dit is van belang omdat de meeste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worden gemaakt ofwel over personen in de directe omgeving van de maker ofwel over bekende personen. Deze bekende personen moeten, zeker als het politici of ambtsdragers betreft, volgens het Hof meer dulden in termen van inperkingen in hun privésfeer en hun reputatie, eer en goede naam dan gewone burgers. Toch blijkt dat het Hof eveneens benadrukt dat dergelijke inperkingen alsnog proportioneel dienen te zijn en dat ook publieke personen een recht op privacy toekomt. </a:t>
            </a:r>
          </a:p>
          <a:p>
            <a:endParaRPr lang="nl-NL" dirty="0"/>
          </a:p>
        </p:txBody>
      </p:sp>
    </p:spTree>
    <p:extLst>
      <p:ext uri="{BB962C8B-B14F-4D97-AF65-F5344CB8AC3E}">
        <p14:creationId xmlns:p14="http://schemas.microsoft.com/office/powerpoint/2010/main" val="3287893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860FBB-B2C4-40EB-8814-0019C05B9482}"/>
              </a:ext>
            </a:extLst>
          </p:cNvPr>
          <p:cNvSpPr>
            <a:spLocks noGrp="1"/>
          </p:cNvSpPr>
          <p:nvPr>
            <p:ph type="title"/>
          </p:nvPr>
        </p:nvSpPr>
        <p:spPr/>
        <p:txBody>
          <a:bodyPr/>
          <a:lstStyle/>
          <a:p>
            <a:r>
              <a:rPr lang="nl-NL" dirty="0"/>
              <a:t>Reguleringsopties</a:t>
            </a:r>
          </a:p>
        </p:txBody>
      </p:sp>
      <p:graphicFrame>
        <p:nvGraphicFramePr>
          <p:cNvPr id="4" name="Tijdelijke aanduiding voor inhoud 3">
            <a:extLst>
              <a:ext uri="{FF2B5EF4-FFF2-40B4-BE49-F238E27FC236}">
                <a16:creationId xmlns:a16="http://schemas.microsoft.com/office/drawing/2014/main" id="{2CDC2D4E-7BA7-40E0-80FD-17843CE6D607}"/>
              </a:ext>
            </a:extLst>
          </p:cNvPr>
          <p:cNvGraphicFramePr>
            <a:graphicFrameLocks noGrp="1"/>
          </p:cNvGraphicFramePr>
          <p:nvPr>
            <p:ph idx="1"/>
            <p:extLst>
              <p:ext uri="{D42A27DB-BD31-4B8C-83A1-F6EECF244321}">
                <p14:modId xmlns:p14="http://schemas.microsoft.com/office/powerpoint/2010/main" val="2927328452"/>
              </p:ext>
            </p:extLst>
          </p:nvPr>
        </p:nvGraphicFramePr>
        <p:xfrm>
          <a:off x="979714" y="1548882"/>
          <a:ext cx="8596668" cy="5025821"/>
        </p:xfrm>
        <a:graphic>
          <a:graphicData uri="http://schemas.openxmlformats.org/drawingml/2006/table">
            <a:tbl>
              <a:tblPr firstRow="1" firstCol="1" bandRow="1">
                <a:tableStyleId>{5C22544A-7EE6-4342-B048-85BDC9FD1C3A}</a:tableStyleId>
              </a:tblPr>
              <a:tblGrid>
                <a:gridCol w="8596668">
                  <a:extLst>
                    <a:ext uri="{9D8B030D-6E8A-4147-A177-3AD203B41FA5}">
                      <a16:colId xmlns:a16="http://schemas.microsoft.com/office/drawing/2014/main" val="2646856045"/>
                    </a:ext>
                  </a:extLst>
                </a:gridCol>
              </a:tblGrid>
              <a:tr h="616379">
                <a:tc>
                  <a:txBody>
                    <a:bodyPr/>
                    <a:lstStyle/>
                    <a:p>
                      <a:r>
                        <a:rPr lang="nl-NL" sz="1600">
                          <a:effectLst/>
                        </a:rPr>
                        <a:t>Reguleringsoptie 1: Voer een debat over de vraag of het maken of bezitten van “intrinsiek” strafwaardige (moreel verwerpelijke) deepfakes strafbaar zou moeten worden gesteld.</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28540" marR="28540" marT="0" marB="0"/>
                </a:tc>
                <a:extLst>
                  <a:ext uri="{0D108BD9-81ED-4DB2-BD59-A6C34878D82A}">
                    <a16:rowId xmlns:a16="http://schemas.microsoft.com/office/drawing/2014/main" val="1934520025"/>
                  </a:ext>
                </a:extLst>
              </a:tr>
              <a:tr h="528325">
                <a:tc>
                  <a:txBody>
                    <a:bodyPr/>
                    <a:lstStyle/>
                    <a:p>
                      <a:r>
                        <a:rPr lang="nl-NL" sz="1600">
                          <a:effectLst/>
                        </a:rPr>
                        <a:t>Reguleringsoptie 2: Overweeg artikel 231b Sr aan te passen door de clausule ‘niet zijnde biometrische gegevens’ te schrappen of aan te passen. </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28540" marR="28540" marT="0" marB="0"/>
                </a:tc>
                <a:extLst>
                  <a:ext uri="{0D108BD9-81ED-4DB2-BD59-A6C34878D82A}">
                    <a16:rowId xmlns:a16="http://schemas.microsoft.com/office/drawing/2014/main" val="4213964586"/>
                  </a:ext>
                </a:extLst>
              </a:tr>
              <a:tr h="352216">
                <a:tc>
                  <a:txBody>
                    <a:bodyPr/>
                    <a:lstStyle/>
                    <a:p>
                      <a:r>
                        <a:rPr lang="nl-NL" sz="1600">
                          <a:effectLst/>
                        </a:rPr>
                        <a:t>Reguleringsoptie 3: Creëer wet- of regelgeving aangaande post-mortem privacy</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28540" marR="28540" marT="0" marB="0"/>
                </a:tc>
                <a:extLst>
                  <a:ext uri="{0D108BD9-81ED-4DB2-BD59-A6C34878D82A}">
                    <a16:rowId xmlns:a16="http://schemas.microsoft.com/office/drawing/2014/main" val="1835410198"/>
                  </a:ext>
                </a:extLst>
              </a:tr>
              <a:tr h="440271">
                <a:tc>
                  <a:txBody>
                    <a:bodyPr/>
                    <a:lstStyle/>
                    <a:p>
                      <a:r>
                        <a:rPr lang="nl-NL" sz="1600">
                          <a:effectLst/>
                        </a:rPr>
                        <a:t>Reguleringsoptie 4: Creëer wet- en regelgeving omtrent het gebruiken van volledig door AI gegenereerde personen</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28540" marR="28540" marT="0" marB="0"/>
                </a:tc>
                <a:extLst>
                  <a:ext uri="{0D108BD9-81ED-4DB2-BD59-A6C34878D82A}">
                    <a16:rowId xmlns:a16="http://schemas.microsoft.com/office/drawing/2014/main" val="4060184000"/>
                  </a:ext>
                </a:extLst>
              </a:tr>
              <a:tr h="352216">
                <a:tc>
                  <a:txBody>
                    <a:bodyPr/>
                    <a:lstStyle/>
                    <a:p>
                      <a:r>
                        <a:rPr lang="nl-NL" sz="1600">
                          <a:effectLst/>
                        </a:rPr>
                        <a:t>Reguleringsoptie 5: Herzie de huishoudelijke exceptie binnen het gegevensbeschermingsrecht</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28540" marR="28540" marT="0" marB="0"/>
                </a:tc>
                <a:extLst>
                  <a:ext uri="{0D108BD9-81ED-4DB2-BD59-A6C34878D82A}">
                    <a16:rowId xmlns:a16="http://schemas.microsoft.com/office/drawing/2014/main" val="2670742615"/>
                  </a:ext>
                </a:extLst>
              </a:tr>
              <a:tr h="440271">
                <a:tc>
                  <a:txBody>
                    <a:bodyPr/>
                    <a:lstStyle/>
                    <a:p>
                      <a:r>
                        <a:rPr lang="nl-NL" sz="1600">
                          <a:effectLst/>
                        </a:rPr>
                        <a:t>Reguleringsoptie 6: Vervaardig wet- of regelgeving waarin nadere regels worden gesteld aan uitingen over publiek figuren</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28540" marR="28540" marT="0" marB="0"/>
                </a:tc>
                <a:extLst>
                  <a:ext uri="{0D108BD9-81ED-4DB2-BD59-A6C34878D82A}">
                    <a16:rowId xmlns:a16="http://schemas.microsoft.com/office/drawing/2014/main" val="1324885146"/>
                  </a:ext>
                </a:extLst>
              </a:tr>
              <a:tr h="968596">
                <a:tc>
                  <a:txBody>
                    <a:bodyPr/>
                    <a:lstStyle/>
                    <a:p>
                      <a:r>
                        <a:rPr lang="nl-NL" sz="1600">
                          <a:effectLst/>
                        </a:rPr>
                        <a:t>Reguleringsoptie 7: Creëer wet- of regelgeving ten aanzien van evident onware, onjuiste of misleidende uitingen, waarbij degene die de uiting doet op de hoogte was of had moeten zijn van het evident onware, onjuiste of misleidende karakter van de uiting</a:t>
                      </a:r>
                      <a:endParaRPr lang="nl-NL" sz="1400">
                        <a:effectLst/>
                      </a:endParaRPr>
                    </a:p>
                    <a:p>
                      <a:r>
                        <a:rPr lang="nl-NL" sz="1600">
                          <a:effectLst/>
                        </a:rPr>
                        <a:t> </a:t>
                      </a:r>
                      <a:endParaRPr lang="nl-NL"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28540" marR="28540" marT="0" marB="0"/>
                </a:tc>
                <a:extLst>
                  <a:ext uri="{0D108BD9-81ED-4DB2-BD59-A6C34878D82A}">
                    <a16:rowId xmlns:a16="http://schemas.microsoft.com/office/drawing/2014/main" val="338093138"/>
                  </a:ext>
                </a:extLst>
              </a:tr>
              <a:tr h="792487">
                <a:tc>
                  <a:txBody>
                    <a:bodyPr/>
                    <a:lstStyle/>
                    <a:p>
                      <a:r>
                        <a:rPr lang="nl-NL" sz="1600" dirty="0">
                          <a:effectLst/>
                        </a:rPr>
                        <a:t>Reguleringsoptie 8: Creëer specifieke wet- of regelgeving ten aanzien van het beïnvloeden van verkiezingen of politieke besluitvorming, via het strafrecht en/of via het civiel recht</a:t>
                      </a:r>
                      <a:endParaRPr lang="nl-NL" sz="1400" dirty="0">
                        <a:effectLst/>
                      </a:endParaRPr>
                    </a:p>
                    <a:p>
                      <a:r>
                        <a:rPr lang="nl-NL" sz="1600" dirty="0">
                          <a:effectLst/>
                        </a:rPr>
                        <a:t> </a:t>
                      </a:r>
                      <a:endParaRPr lang="nl-NL"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28540" marR="28540" marT="0" marB="0"/>
                </a:tc>
                <a:extLst>
                  <a:ext uri="{0D108BD9-81ED-4DB2-BD59-A6C34878D82A}">
                    <a16:rowId xmlns:a16="http://schemas.microsoft.com/office/drawing/2014/main" val="204680367"/>
                  </a:ext>
                </a:extLst>
              </a:tr>
            </a:tbl>
          </a:graphicData>
        </a:graphic>
      </p:graphicFrame>
    </p:spTree>
    <p:extLst>
      <p:ext uri="{BB962C8B-B14F-4D97-AF65-F5344CB8AC3E}">
        <p14:creationId xmlns:p14="http://schemas.microsoft.com/office/powerpoint/2010/main" val="1000367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FDB33A-22FB-418F-BCED-04CEAD007AFE}"/>
              </a:ext>
            </a:extLst>
          </p:cNvPr>
          <p:cNvSpPr>
            <a:spLocks noGrp="1"/>
          </p:cNvSpPr>
          <p:nvPr>
            <p:ph type="title"/>
          </p:nvPr>
        </p:nvSpPr>
        <p:spPr>
          <a:xfrm>
            <a:off x="677334" y="609600"/>
            <a:ext cx="8596668" cy="707472"/>
          </a:xfrm>
        </p:spPr>
        <p:txBody>
          <a:bodyPr/>
          <a:lstStyle/>
          <a:p>
            <a:r>
              <a:rPr lang="nl-NL" dirty="0"/>
              <a:t>Onderzoeksvragen</a:t>
            </a:r>
          </a:p>
        </p:txBody>
      </p:sp>
      <p:sp>
        <p:nvSpPr>
          <p:cNvPr id="3" name="Tijdelijke aanduiding voor inhoud 2">
            <a:extLst>
              <a:ext uri="{FF2B5EF4-FFF2-40B4-BE49-F238E27FC236}">
                <a16:creationId xmlns:a16="http://schemas.microsoft.com/office/drawing/2014/main" id="{E6CCF22E-1F83-4AF9-A340-FE4740CB0AE6}"/>
              </a:ext>
            </a:extLst>
          </p:cNvPr>
          <p:cNvSpPr>
            <a:spLocks noGrp="1"/>
          </p:cNvSpPr>
          <p:nvPr>
            <p:ph idx="1"/>
          </p:nvPr>
        </p:nvSpPr>
        <p:spPr>
          <a:xfrm>
            <a:off x="677334" y="1677798"/>
            <a:ext cx="8596668" cy="4639111"/>
          </a:xfrm>
        </p:spPr>
        <p:txBody>
          <a:bodyPr>
            <a:normAutofit fontScale="62500" lnSpcReduction="20000"/>
          </a:bodyPr>
          <a:lstStyle/>
          <a:p>
            <a:r>
              <a:rPr lang="nl-NL" sz="1800" i="1" dirty="0">
                <a:effectLst/>
                <a:latin typeface="Times New Roman" panose="02020603050405020304" pitchFamily="18" charset="0"/>
                <a:ea typeface="Calibri" panose="020F0502020204030204" pitchFamily="34" charset="0"/>
                <a:cs typeface="Times New Roman" panose="02020603050405020304" pitchFamily="18" charset="0"/>
              </a:rPr>
              <a:t>‘Dienen huidige en toekomstige onrechtmatige of strafwaardige uitingsvormen van </a:t>
            </a:r>
            <a:r>
              <a:rPr lang="nl-NL" sz="1800" i="1" dirty="0" err="1">
                <a:effectLst/>
                <a:latin typeface="Times New Roman" panose="02020603050405020304" pitchFamily="18" charset="0"/>
                <a:ea typeface="Calibri" panose="020F0502020204030204" pitchFamily="34" charset="0"/>
                <a:cs typeface="Times New Roman" panose="02020603050405020304" pitchFamily="18" charset="0"/>
              </a:rPr>
              <a:t>deepfaketechnologie</a:t>
            </a:r>
            <a:r>
              <a:rPr lang="nl-NL" sz="1800" i="1" dirty="0">
                <a:effectLst/>
                <a:latin typeface="Times New Roman" panose="02020603050405020304" pitchFamily="18" charset="0"/>
                <a:ea typeface="Calibri" panose="020F0502020204030204" pitchFamily="34" charset="0"/>
                <a:cs typeface="Times New Roman" panose="02020603050405020304" pitchFamily="18" charset="0"/>
              </a:rPr>
              <a:t> te leiden tot aanpassingen van de bestaande wetten en regels (met name de Uitvoeringswet AVG, het burgerlijk procesrecht en straf(proces)recht), of is bestaande wetgeving toereikend?’</a:t>
            </a:r>
            <a:endParaRPr lang="nl-NL"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Aan deze hoofdvraag is een aantal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subvragen</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gekoppeld:</a:t>
            </a:r>
          </a:p>
          <a:p>
            <a:pPr marL="342900" lvl="0" indent="-342900">
              <a:buFont typeface="+mj-lt"/>
              <a:buAutoNum type="arabicPeriod"/>
            </a:pP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Welke uitingsvormen van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zijn er te onderscheiden op basis van de bovenstaande indeling?</a:t>
            </a:r>
          </a:p>
          <a:p>
            <a:pPr marL="342900" lvl="0" indent="-342900">
              <a:buFont typeface="+mj-lt"/>
              <a:buAutoNum type="arabicPeriod"/>
            </a:pP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Hoe valt het maken en verspreiden van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binnen de huidige strafrechtelijke bepalingen? </a:t>
            </a:r>
          </a:p>
          <a:p>
            <a:pPr marL="342900" lvl="0" indent="-342900">
              <a:buFont typeface="+mj-lt"/>
              <a:buAutoNum type="arabicPeriod"/>
            </a:pP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Voldoet het huidige strafrecht om de makers van strafbare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aan te kunnen pakken? </a:t>
            </a:r>
          </a:p>
          <a:p>
            <a:pPr marL="342900" lvl="0" indent="-342900">
              <a:buFont typeface="+mj-lt"/>
              <a:buAutoNum type="arabicPeriod"/>
            </a:pP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Hoe valt het maken van een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video binnen de huidige kaders van het gegevensbeschermingsrecht? </a:t>
            </a:r>
          </a:p>
          <a:p>
            <a:pPr marL="342900" lvl="0" indent="-342900">
              <a:buFont typeface="+mj-lt"/>
              <a:buAutoNum type="arabicPeriod"/>
            </a:pP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Welke mogelijkheden hebben burgers op dit moment om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van het internet te verwijderen en biedt dit hen voldoende handvatten? </a:t>
            </a:r>
          </a:p>
          <a:p>
            <a:pPr marL="342900" lvl="0" indent="-342900">
              <a:buFont typeface="+mj-lt"/>
              <a:buAutoNum type="arabicPeriod"/>
            </a:pP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Welke sanctie- of schadevergoeding mogelijkheden zijn er voor het onrechtmatig gebruik van persoonsgegevens voor het maken van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video’s? </a:t>
            </a:r>
          </a:p>
          <a:p>
            <a:pPr marL="342900" lvl="0" indent="-342900">
              <a:buFont typeface="+mj-lt"/>
              <a:buAutoNum type="arabicPeriod"/>
            </a:pP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Ligt het in de rede dat de Autoriteit Persoonsgegevens hier (ook) als handhaver op gaat treden, of ligt een strafrechtelijke benadering meer voor de hand? </a:t>
            </a:r>
          </a:p>
          <a:p>
            <a:pPr marL="342900" lvl="0" indent="-342900">
              <a:buFont typeface="+mj-lt"/>
              <a:buAutoNum type="arabicPeriod"/>
            </a:pP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In hoeverre biedt een vordering uit onrechtmatige daad mogelijkheid om content (die niet onrechtmatig is wegens inbreuk op gegevensbeschermingsecht) van het internet te verwijderen?</a:t>
            </a:r>
          </a:p>
          <a:p>
            <a:pPr marL="342900" lvl="0" indent="-342900">
              <a:buFont typeface="+mj-lt"/>
              <a:buAutoNum type="arabicPeriod"/>
            </a:pP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Hoe is het tegengaan van schadelijke of onrechtmatige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door andere landen gereguleerd voor wat betreft de diverse relevante rechtsgebieden en wat zijn daar eventueel reeds bekende voor- en nadelen van?</a:t>
            </a:r>
          </a:p>
          <a:p>
            <a:pPr marL="342900" lvl="0" indent="-342900">
              <a:buFont typeface="+mj-lt"/>
              <a:buAutoNum type="arabicPeriod"/>
            </a:pP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Dienen huidige en toekomstige onrechtmatige of strafbare uitingsvormen van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technologie te leiden tot aanpassingen van de bestaande wetten en regels (met name AVG en strafrecht), of is bestaande wetgeving toereikend?</a:t>
            </a:r>
          </a:p>
          <a:p>
            <a:pPr marL="342900" lvl="0" indent="-342900">
              <a:buFont typeface="+mj-lt"/>
              <a:buAutoNum type="arabicPeriod"/>
            </a:pP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Indien aanpassingen worden voorgesteld: in hoeverre zorgen deze aanpassingen voor belemmeringen in de verdere ontwikkeling van bonafide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toepassingen?</a:t>
            </a:r>
          </a:p>
          <a:p>
            <a:endParaRPr lang="nl-NL" dirty="0"/>
          </a:p>
        </p:txBody>
      </p:sp>
    </p:spTree>
    <p:extLst>
      <p:ext uri="{BB962C8B-B14F-4D97-AF65-F5344CB8AC3E}">
        <p14:creationId xmlns:p14="http://schemas.microsoft.com/office/powerpoint/2010/main" val="2747719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37366-4A91-4DA0-AAED-12F2CABF929A}"/>
              </a:ext>
            </a:extLst>
          </p:cNvPr>
          <p:cNvSpPr>
            <a:spLocks noGrp="1"/>
          </p:cNvSpPr>
          <p:nvPr>
            <p:ph type="title"/>
          </p:nvPr>
        </p:nvSpPr>
        <p:spPr/>
        <p:txBody>
          <a:bodyPr/>
          <a:lstStyle/>
          <a:p>
            <a:r>
              <a:rPr lang="nl-NL" dirty="0"/>
              <a:t>Reguleringsopties</a:t>
            </a:r>
          </a:p>
        </p:txBody>
      </p:sp>
      <p:graphicFrame>
        <p:nvGraphicFramePr>
          <p:cNvPr id="4" name="Tijdelijke aanduiding voor inhoud 3">
            <a:extLst>
              <a:ext uri="{FF2B5EF4-FFF2-40B4-BE49-F238E27FC236}">
                <a16:creationId xmlns:a16="http://schemas.microsoft.com/office/drawing/2014/main" id="{C643D913-EE4E-4796-8825-936855C4FD95}"/>
              </a:ext>
            </a:extLst>
          </p:cNvPr>
          <p:cNvGraphicFramePr>
            <a:graphicFrameLocks noGrp="1"/>
          </p:cNvGraphicFramePr>
          <p:nvPr>
            <p:ph idx="1"/>
            <p:extLst>
              <p:ext uri="{D42A27DB-BD31-4B8C-83A1-F6EECF244321}">
                <p14:modId xmlns:p14="http://schemas.microsoft.com/office/powerpoint/2010/main" val="3128319203"/>
              </p:ext>
            </p:extLst>
          </p:nvPr>
        </p:nvGraphicFramePr>
        <p:xfrm>
          <a:off x="774526" y="1721212"/>
          <a:ext cx="7945915" cy="4368568"/>
        </p:xfrm>
        <a:graphic>
          <a:graphicData uri="http://schemas.openxmlformats.org/drawingml/2006/table">
            <a:tbl>
              <a:tblPr firstRow="1" firstCol="1" bandRow="1">
                <a:tableStyleId>{5C22544A-7EE6-4342-B048-85BDC9FD1C3A}</a:tableStyleId>
              </a:tblPr>
              <a:tblGrid>
                <a:gridCol w="7945915">
                  <a:extLst>
                    <a:ext uri="{9D8B030D-6E8A-4147-A177-3AD203B41FA5}">
                      <a16:colId xmlns:a16="http://schemas.microsoft.com/office/drawing/2014/main" val="628968792"/>
                    </a:ext>
                  </a:extLst>
                </a:gridCol>
              </a:tblGrid>
              <a:tr h="657871">
                <a:tc>
                  <a:txBody>
                    <a:bodyPr/>
                    <a:lstStyle/>
                    <a:p>
                      <a:r>
                        <a:rPr lang="nl-NL" sz="1400" dirty="0">
                          <a:effectLst/>
                        </a:rPr>
                        <a:t>Reguleringsoptie 9: Bekijk in hoeverre nadere (zelf)regulering of handhaving van bestaande regels ten aanzien van advocaten en hun plicht om waarachtig bewijs aan te dragen wenselijk is </a:t>
                      </a:r>
                    </a:p>
                    <a:p>
                      <a:pPr algn="just"/>
                      <a:r>
                        <a:rPr lang="nl-NL" sz="1400" dirty="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670" marR="24670" marT="0" marB="0"/>
                </a:tc>
                <a:extLst>
                  <a:ext uri="{0D108BD9-81ED-4DB2-BD59-A6C34878D82A}">
                    <a16:rowId xmlns:a16="http://schemas.microsoft.com/office/drawing/2014/main" val="2953183982"/>
                  </a:ext>
                </a:extLst>
              </a:tr>
              <a:tr h="526297">
                <a:tc>
                  <a:txBody>
                    <a:bodyPr/>
                    <a:lstStyle/>
                    <a:p>
                      <a:r>
                        <a:rPr lang="nl-NL" sz="1400" dirty="0">
                          <a:effectLst/>
                        </a:rPr>
                        <a:t>Reguleringsoptie 10: Bekijk in hoeverre nadere (zelf)regulering ten aanzien van politie en justitie om bewijs op authenticiteit te controleren wenselijk is </a:t>
                      </a:r>
                    </a:p>
                    <a:p>
                      <a:pPr algn="just"/>
                      <a:r>
                        <a:rPr lang="nl-NL" sz="1400" dirty="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670" marR="24670" marT="0" marB="0"/>
                </a:tc>
                <a:extLst>
                  <a:ext uri="{0D108BD9-81ED-4DB2-BD59-A6C34878D82A}">
                    <a16:rowId xmlns:a16="http://schemas.microsoft.com/office/drawing/2014/main" val="3665382874"/>
                  </a:ext>
                </a:extLst>
              </a:tr>
              <a:tr h="325249">
                <a:tc>
                  <a:txBody>
                    <a:bodyPr/>
                    <a:lstStyle/>
                    <a:p>
                      <a:r>
                        <a:rPr lang="nl-NL" sz="1400" dirty="0">
                          <a:effectLst/>
                        </a:rPr>
                        <a:t>Reguleringsoptie 11: Bekijk in hoeverre nadere (zelf)regulering ten aanzien van de rechterlijke macht om bewijs op authenticiteit te (laten) controleren wenselijk is </a:t>
                      </a:r>
                    </a:p>
                    <a:p>
                      <a:pPr algn="just"/>
                      <a:r>
                        <a:rPr lang="nl-NL" sz="1400" dirty="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670" marR="24670" marT="0" marB="0"/>
                </a:tc>
                <a:extLst>
                  <a:ext uri="{0D108BD9-81ED-4DB2-BD59-A6C34878D82A}">
                    <a16:rowId xmlns:a16="http://schemas.microsoft.com/office/drawing/2014/main" val="1919034961"/>
                  </a:ext>
                </a:extLst>
              </a:tr>
              <a:tr h="855232">
                <a:tc>
                  <a:txBody>
                    <a:bodyPr/>
                    <a:lstStyle/>
                    <a:p>
                      <a:r>
                        <a:rPr lang="nl-NL" sz="1400">
                          <a:effectLst/>
                        </a:rPr>
                        <a:t>Reguleringsoptie 12: Bekijk in hoeverre de bevoegdheden en middelen van het NFI kunnen worden uitgebreid om digitale content op sporen van manipulatie en fabricage te controleren of in hoeverre het opzetten van een speciaal daartoe geëquipeerd instituut wenselijk is </a:t>
                      </a:r>
                    </a:p>
                    <a:p>
                      <a:pPr algn="just"/>
                      <a:r>
                        <a:rPr lang="nl-NL" sz="1400">
                          <a:effectLst/>
                        </a:rPr>
                        <a:t> </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24670" marR="24670" marT="0" marB="0"/>
                </a:tc>
                <a:extLst>
                  <a:ext uri="{0D108BD9-81ED-4DB2-BD59-A6C34878D82A}">
                    <a16:rowId xmlns:a16="http://schemas.microsoft.com/office/drawing/2014/main" val="1042516748"/>
                  </a:ext>
                </a:extLst>
              </a:tr>
              <a:tr h="657871">
                <a:tc>
                  <a:txBody>
                    <a:bodyPr/>
                    <a:lstStyle/>
                    <a:p>
                      <a:r>
                        <a:rPr lang="nl-NL" sz="1400" dirty="0">
                          <a:effectLst/>
                        </a:rPr>
                        <a:t>Reguleringsoptie 13: Bekijk in hoeverre er op termijn een verplichting aan procespartijen kan worden opgelegd om slechts en alleen digitaal bewijs aan te leveren dat is voorzien van een authenticiteitsstempel  </a:t>
                      </a:r>
                    </a:p>
                    <a:p>
                      <a:pPr algn="just"/>
                      <a:r>
                        <a:rPr lang="nl-NL" sz="1400" dirty="0">
                          <a:effectLst/>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670" marR="24670" marT="0" marB="0"/>
                </a:tc>
                <a:extLst>
                  <a:ext uri="{0D108BD9-81ED-4DB2-BD59-A6C34878D82A}">
                    <a16:rowId xmlns:a16="http://schemas.microsoft.com/office/drawing/2014/main" val="4246466691"/>
                  </a:ext>
                </a:extLst>
              </a:tr>
              <a:tr h="460509">
                <a:tc>
                  <a:txBody>
                    <a:bodyPr/>
                    <a:lstStyle/>
                    <a:p>
                      <a:pPr algn="just"/>
                      <a:r>
                        <a:rPr lang="nl-NL" sz="1400" dirty="0">
                          <a:effectLst/>
                        </a:rPr>
                        <a:t>Reguleringsoptie 14: Bekijk in hoeverre het wenselijk is om het aanleveren van vals bewijsmateriaal nader strafrechtelijk te sanctioneren en te adresseren</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24670" marR="24670" marT="0" marB="0"/>
                </a:tc>
                <a:extLst>
                  <a:ext uri="{0D108BD9-81ED-4DB2-BD59-A6C34878D82A}">
                    <a16:rowId xmlns:a16="http://schemas.microsoft.com/office/drawing/2014/main" val="1791578151"/>
                  </a:ext>
                </a:extLst>
              </a:tr>
              <a:tr h="65787">
                <a:tc>
                  <a:txBody>
                    <a:bodyPr/>
                    <a:lstStyle/>
                    <a:p>
                      <a:pPr algn="just"/>
                      <a:r>
                        <a:rPr lang="nl-NL" sz="400" dirty="0">
                          <a:effectLst/>
                        </a:rPr>
                        <a:t> </a:t>
                      </a:r>
                      <a:endParaRPr lang="nl-NL" sz="400" dirty="0">
                        <a:effectLst/>
                        <a:latin typeface="Calibri" panose="020F0502020204030204" pitchFamily="34" charset="0"/>
                        <a:ea typeface="Calibri" panose="020F0502020204030204" pitchFamily="34" charset="0"/>
                        <a:cs typeface="Times New Roman" panose="02020603050405020304" pitchFamily="18" charset="0"/>
                      </a:endParaRPr>
                    </a:p>
                  </a:txBody>
                  <a:tcPr marL="24670" marR="24670" marT="0" marB="0"/>
                </a:tc>
                <a:extLst>
                  <a:ext uri="{0D108BD9-81ED-4DB2-BD59-A6C34878D82A}">
                    <a16:rowId xmlns:a16="http://schemas.microsoft.com/office/drawing/2014/main" val="1334677140"/>
                  </a:ext>
                </a:extLst>
              </a:tr>
            </a:tbl>
          </a:graphicData>
        </a:graphic>
      </p:graphicFrame>
    </p:spTree>
    <p:extLst>
      <p:ext uri="{BB962C8B-B14F-4D97-AF65-F5344CB8AC3E}">
        <p14:creationId xmlns:p14="http://schemas.microsoft.com/office/powerpoint/2010/main" val="186243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44A983-6046-4C1C-8F0B-E53BBDDC079C}"/>
              </a:ext>
            </a:extLst>
          </p:cNvPr>
          <p:cNvSpPr>
            <a:spLocks noGrp="1"/>
          </p:cNvSpPr>
          <p:nvPr>
            <p:ph type="title"/>
          </p:nvPr>
        </p:nvSpPr>
        <p:spPr/>
        <p:txBody>
          <a:bodyPr/>
          <a:lstStyle/>
          <a:p>
            <a:r>
              <a:rPr lang="nl-NL" dirty="0"/>
              <a:t>Reguleringsopties</a:t>
            </a:r>
          </a:p>
        </p:txBody>
      </p:sp>
      <p:graphicFrame>
        <p:nvGraphicFramePr>
          <p:cNvPr id="4" name="Tijdelijke aanduiding voor inhoud 3">
            <a:extLst>
              <a:ext uri="{FF2B5EF4-FFF2-40B4-BE49-F238E27FC236}">
                <a16:creationId xmlns:a16="http://schemas.microsoft.com/office/drawing/2014/main" id="{D4FCC883-6EF8-4240-A38D-9695986F1343}"/>
              </a:ext>
            </a:extLst>
          </p:cNvPr>
          <p:cNvGraphicFramePr>
            <a:graphicFrameLocks noGrp="1"/>
          </p:cNvGraphicFramePr>
          <p:nvPr>
            <p:ph idx="1"/>
            <p:extLst>
              <p:ext uri="{D42A27DB-BD31-4B8C-83A1-F6EECF244321}">
                <p14:modId xmlns:p14="http://schemas.microsoft.com/office/powerpoint/2010/main" val="876800472"/>
              </p:ext>
            </p:extLst>
          </p:nvPr>
        </p:nvGraphicFramePr>
        <p:xfrm>
          <a:off x="677334" y="2281356"/>
          <a:ext cx="8596668" cy="3881436"/>
        </p:xfrm>
        <a:graphic>
          <a:graphicData uri="http://schemas.openxmlformats.org/drawingml/2006/table">
            <a:tbl>
              <a:tblPr firstRow="1" firstCol="1" bandRow="1">
                <a:tableStyleId>{5C22544A-7EE6-4342-B048-85BDC9FD1C3A}</a:tableStyleId>
              </a:tblPr>
              <a:tblGrid>
                <a:gridCol w="8596668">
                  <a:extLst>
                    <a:ext uri="{9D8B030D-6E8A-4147-A177-3AD203B41FA5}">
                      <a16:colId xmlns:a16="http://schemas.microsoft.com/office/drawing/2014/main" val="556196302"/>
                    </a:ext>
                  </a:extLst>
                </a:gridCol>
              </a:tblGrid>
              <a:tr h="1080324">
                <a:tc>
                  <a:txBody>
                    <a:bodyPr/>
                    <a:lstStyle/>
                    <a:p>
                      <a:r>
                        <a:rPr lang="nl-NL" sz="1800" dirty="0">
                          <a:effectLst/>
                        </a:rPr>
                        <a:t>Reguleringsoptie 15: Creëer wet- of regelgeving waarin het ontwikkelen, aanbieden, </a:t>
                      </a:r>
                      <a:r>
                        <a:rPr lang="nl-NL" sz="1800" dirty="0" err="1">
                          <a:effectLst/>
                        </a:rPr>
                        <a:t>dowloaden</a:t>
                      </a:r>
                      <a:r>
                        <a:rPr lang="nl-NL" sz="1800" dirty="0">
                          <a:effectLst/>
                        </a:rPr>
                        <a:t> of gebruiken van </a:t>
                      </a:r>
                      <a:r>
                        <a:rPr lang="nl-NL" sz="1800" dirty="0" err="1">
                          <a:effectLst/>
                        </a:rPr>
                        <a:t>deepfaketechnologie</a:t>
                      </a:r>
                      <a:r>
                        <a:rPr lang="nl-NL" sz="1800" dirty="0">
                          <a:effectLst/>
                        </a:rPr>
                        <a:t> of technologie die kan worden ingezet om </a:t>
                      </a:r>
                      <a:r>
                        <a:rPr lang="nl-NL" sz="1800" dirty="0" err="1">
                          <a:effectLst/>
                        </a:rPr>
                        <a:t>deepfakes</a:t>
                      </a:r>
                      <a:r>
                        <a:rPr lang="nl-NL" sz="1800" dirty="0">
                          <a:effectLst/>
                        </a:rPr>
                        <a:t> te genereren verbiedt</a:t>
                      </a:r>
                      <a:endParaRPr lang="nl-NL" sz="1600" dirty="0">
                        <a:effectLst/>
                      </a:endParaRPr>
                    </a:p>
                    <a:p>
                      <a:pPr algn="just">
                        <a:lnSpc>
                          <a:spcPts val="1500"/>
                        </a:lnSpc>
                        <a:tabLst>
                          <a:tab pos="180340" algn="l"/>
                        </a:tabLst>
                      </a:pPr>
                      <a:r>
                        <a:rPr lang="nl-NL" sz="1800" dirty="0">
                          <a:effectLst/>
                        </a:rPr>
                        <a:t> </a:t>
                      </a:r>
                      <a:endParaRPr lang="nl-NL" sz="1600" dirty="0">
                        <a:solidFill>
                          <a:srgbClr val="404040"/>
                        </a:solidFill>
                        <a:effectLst/>
                        <a:latin typeface="Avenir Next"/>
                        <a:ea typeface="Times New Roman" panose="02020603050405020304" pitchFamily="18" charset="0"/>
                        <a:cs typeface="Tahoma" panose="020B0604030504040204" pitchFamily="34" charset="0"/>
                      </a:endParaRPr>
                    </a:p>
                  </a:txBody>
                  <a:tcPr marL="45033" marR="45033" marT="0" marB="0"/>
                </a:tc>
                <a:extLst>
                  <a:ext uri="{0D108BD9-81ED-4DB2-BD59-A6C34878D82A}">
                    <a16:rowId xmlns:a16="http://schemas.microsoft.com/office/drawing/2014/main" val="2868332554"/>
                  </a:ext>
                </a:extLst>
              </a:tr>
              <a:tr h="840150">
                <a:tc>
                  <a:txBody>
                    <a:bodyPr/>
                    <a:lstStyle/>
                    <a:p>
                      <a:r>
                        <a:rPr lang="nl-NL" sz="1800">
                          <a:effectLst/>
                        </a:rPr>
                        <a:t>Reguleringsoptie 16: Creëer wet- en regelgeving ten aanzien van verplichte en voorafgaande controle door internetproviders op authenticiteit van content </a:t>
                      </a:r>
                      <a:endParaRPr lang="nl-NL" sz="1600">
                        <a:effectLst/>
                      </a:endParaRPr>
                    </a:p>
                    <a:p>
                      <a:pPr algn="just">
                        <a:lnSpc>
                          <a:spcPts val="1500"/>
                        </a:lnSpc>
                        <a:tabLst>
                          <a:tab pos="180340" algn="l"/>
                        </a:tabLst>
                      </a:pPr>
                      <a:r>
                        <a:rPr lang="nl-NL" sz="1800">
                          <a:effectLst/>
                        </a:rPr>
                        <a:t> </a:t>
                      </a:r>
                      <a:endParaRPr lang="nl-NL" sz="1600">
                        <a:solidFill>
                          <a:srgbClr val="404040"/>
                        </a:solidFill>
                        <a:effectLst/>
                        <a:latin typeface="Avenir Next"/>
                        <a:ea typeface="Times New Roman" panose="02020603050405020304" pitchFamily="18" charset="0"/>
                        <a:cs typeface="Tahoma" panose="020B0604030504040204" pitchFamily="34" charset="0"/>
                      </a:endParaRPr>
                    </a:p>
                  </a:txBody>
                  <a:tcPr marL="45033" marR="45033" marT="0" marB="0"/>
                </a:tc>
                <a:extLst>
                  <a:ext uri="{0D108BD9-81ED-4DB2-BD59-A6C34878D82A}">
                    <a16:rowId xmlns:a16="http://schemas.microsoft.com/office/drawing/2014/main" val="2111309037"/>
                  </a:ext>
                </a:extLst>
              </a:tr>
              <a:tr h="840150">
                <a:tc>
                  <a:txBody>
                    <a:bodyPr/>
                    <a:lstStyle/>
                    <a:p>
                      <a:r>
                        <a:rPr lang="nl-NL" sz="1800" dirty="0">
                          <a:effectLst/>
                        </a:rPr>
                        <a:t>Reguleringsoptie 17: Stel een plicht voor burgers in om een DPIA te doen alvorens zij een </a:t>
                      </a:r>
                      <a:r>
                        <a:rPr lang="nl-NL" sz="1800" dirty="0" err="1">
                          <a:effectLst/>
                        </a:rPr>
                        <a:t>deepfake</a:t>
                      </a:r>
                      <a:r>
                        <a:rPr lang="nl-NL" sz="1800" dirty="0">
                          <a:effectLst/>
                        </a:rPr>
                        <a:t> op openbare kanalen verspreiden</a:t>
                      </a:r>
                      <a:endParaRPr lang="nl-NL" sz="1600" dirty="0">
                        <a:effectLst/>
                      </a:endParaRPr>
                    </a:p>
                    <a:p>
                      <a:pPr algn="just">
                        <a:lnSpc>
                          <a:spcPts val="1500"/>
                        </a:lnSpc>
                        <a:tabLst>
                          <a:tab pos="180340" algn="l"/>
                        </a:tabLst>
                      </a:pPr>
                      <a:r>
                        <a:rPr lang="nl-NL" sz="1800" dirty="0">
                          <a:effectLst/>
                        </a:rPr>
                        <a:t> </a:t>
                      </a:r>
                      <a:endParaRPr lang="nl-NL" sz="1600" dirty="0">
                        <a:solidFill>
                          <a:srgbClr val="404040"/>
                        </a:solidFill>
                        <a:effectLst/>
                        <a:latin typeface="Avenir Next"/>
                        <a:ea typeface="Times New Roman" panose="02020603050405020304" pitchFamily="18" charset="0"/>
                        <a:cs typeface="Tahoma" panose="020B0604030504040204" pitchFamily="34" charset="0"/>
                      </a:endParaRPr>
                    </a:p>
                  </a:txBody>
                  <a:tcPr marL="45033" marR="45033" marT="0" marB="0"/>
                </a:tc>
                <a:extLst>
                  <a:ext uri="{0D108BD9-81ED-4DB2-BD59-A6C34878D82A}">
                    <a16:rowId xmlns:a16="http://schemas.microsoft.com/office/drawing/2014/main" val="2084196359"/>
                  </a:ext>
                </a:extLst>
              </a:tr>
              <a:tr h="1120812">
                <a:tc>
                  <a:txBody>
                    <a:bodyPr/>
                    <a:lstStyle/>
                    <a:p>
                      <a:pPr algn="just">
                        <a:lnSpc>
                          <a:spcPts val="1500"/>
                        </a:lnSpc>
                        <a:tabLst>
                          <a:tab pos="180340" algn="l"/>
                        </a:tabLst>
                      </a:pPr>
                      <a:r>
                        <a:rPr lang="nl-NL" sz="1800" dirty="0">
                          <a:effectLst/>
                        </a:rPr>
                        <a:t>Reguleringsoptie 18: Start een publiekscampagne met informatie over het gevaar van </a:t>
                      </a:r>
                      <a:r>
                        <a:rPr lang="nl-NL" sz="1800" dirty="0" err="1">
                          <a:effectLst/>
                        </a:rPr>
                        <a:t>deepfakes</a:t>
                      </a:r>
                      <a:r>
                        <a:rPr lang="nl-NL" sz="1800" dirty="0">
                          <a:effectLst/>
                        </a:rPr>
                        <a:t>, waarin nieuwe sociale normen worden geëxpliciteerd en best </a:t>
                      </a:r>
                      <a:r>
                        <a:rPr lang="nl-NL" sz="1800" dirty="0" err="1">
                          <a:effectLst/>
                        </a:rPr>
                        <a:t>practices</a:t>
                      </a:r>
                      <a:r>
                        <a:rPr lang="nl-NL" sz="1800" dirty="0">
                          <a:effectLst/>
                        </a:rPr>
                        <a:t> worden benadrukt</a:t>
                      </a:r>
                      <a:endParaRPr lang="nl-NL" sz="1600" dirty="0">
                        <a:effectLst/>
                      </a:endParaRPr>
                    </a:p>
                    <a:p>
                      <a:pPr algn="just"/>
                      <a:r>
                        <a:rPr lang="nl-NL" sz="1800" dirty="0">
                          <a:effectLst/>
                        </a:rPr>
                        <a:t> </a:t>
                      </a:r>
                      <a:endParaRPr lang="nl-N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5033" marR="45033" marT="0" marB="0"/>
                </a:tc>
                <a:extLst>
                  <a:ext uri="{0D108BD9-81ED-4DB2-BD59-A6C34878D82A}">
                    <a16:rowId xmlns:a16="http://schemas.microsoft.com/office/drawing/2014/main" val="4220413438"/>
                  </a:ext>
                </a:extLst>
              </a:tr>
            </a:tbl>
          </a:graphicData>
        </a:graphic>
      </p:graphicFrame>
    </p:spTree>
    <p:extLst>
      <p:ext uri="{BB962C8B-B14F-4D97-AF65-F5344CB8AC3E}">
        <p14:creationId xmlns:p14="http://schemas.microsoft.com/office/powerpoint/2010/main" val="3147032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FB501A-100C-48EF-AC9D-FA3195E69DBC}"/>
              </a:ext>
            </a:extLst>
          </p:cNvPr>
          <p:cNvSpPr>
            <a:spLocks noGrp="1"/>
          </p:cNvSpPr>
          <p:nvPr>
            <p:ph type="title"/>
          </p:nvPr>
        </p:nvSpPr>
        <p:spPr/>
        <p:txBody>
          <a:bodyPr/>
          <a:lstStyle/>
          <a:p>
            <a:r>
              <a:rPr lang="nl-NL" dirty="0"/>
              <a:t>Methodologie</a:t>
            </a:r>
          </a:p>
        </p:txBody>
      </p:sp>
      <p:sp>
        <p:nvSpPr>
          <p:cNvPr id="3" name="Tijdelijke aanduiding voor inhoud 2">
            <a:extLst>
              <a:ext uri="{FF2B5EF4-FFF2-40B4-BE49-F238E27FC236}">
                <a16:creationId xmlns:a16="http://schemas.microsoft.com/office/drawing/2014/main" id="{BA401734-63FB-4882-9BB5-B824725ACBFD}"/>
              </a:ext>
            </a:extLst>
          </p:cNvPr>
          <p:cNvSpPr>
            <a:spLocks noGrp="1"/>
          </p:cNvSpPr>
          <p:nvPr>
            <p:ph idx="1"/>
          </p:nvPr>
        </p:nvSpPr>
        <p:spPr>
          <a:xfrm>
            <a:off x="677334" y="1476462"/>
            <a:ext cx="8596668" cy="4974671"/>
          </a:xfrm>
        </p:spPr>
        <p:txBody>
          <a:bodyPr>
            <a:normAutofit fontScale="92500" lnSpcReduction="10000"/>
          </a:bodyPr>
          <a:lstStyle/>
          <a:p>
            <a:r>
              <a:rPr lang="nl-NL" dirty="0">
                <a:solidFill>
                  <a:schemeClr val="tx1"/>
                </a:solidFill>
              </a:rPr>
              <a:t>Literatuurstudie</a:t>
            </a:r>
          </a:p>
          <a:p>
            <a:r>
              <a:rPr lang="nl-NL" dirty="0">
                <a:solidFill>
                  <a:schemeClr val="tx1"/>
                </a:solidFill>
              </a:rPr>
              <a:t>Interviews (</a:t>
            </a:r>
            <a:r>
              <a:rPr lang="nl-NL" sz="1800" dirty="0">
                <a:solidFill>
                  <a:schemeClr val="tx1"/>
                </a:solidFill>
                <a:effectLst/>
                <a:ea typeface="Calibri" panose="020F0502020204030204" pitchFamily="34" charset="0"/>
                <a:cs typeface="Times New Roman" panose="02020603050405020304" pitchFamily="18" charset="0"/>
              </a:rPr>
              <a:t>Interview 1: </a:t>
            </a:r>
            <a:r>
              <a:rPr lang="nl-NL" sz="1800" dirty="0" err="1">
                <a:solidFill>
                  <a:schemeClr val="tx1"/>
                </a:solidFill>
                <a:effectLst/>
                <a:ea typeface="Calibri" panose="020F0502020204030204" pitchFamily="34" charset="0"/>
                <a:cs typeface="Times New Roman" panose="02020603050405020304" pitchFamily="18" charset="0"/>
              </a:rPr>
              <a:t>Judit</a:t>
            </a:r>
            <a:r>
              <a:rPr lang="nl-NL" sz="1800" dirty="0">
                <a:solidFill>
                  <a:schemeClr val="tx1"/>
                </a:solidFill>
                <a:effectLst/>
                <a:ea typeface="Calibri" panose="020F0502020204030204" pitchFamily="34" charset="0"/>
                <a:cs typeface="Times New Roman" panose="02020603050405020304" pitchFamily="18" charset="0"/>
              </a:rPr>
              <a:t> Altena-</a:t>
            </a:r>
            <a:r>
              <a:rPr lang="nl-NL" sz="1800" dirty="0" err="1">
                <a:solidFill>
                  <a:schemeClr val="tx1"/>
                </a:solidFill>
                <a:effectLst/>
                <a:ea typeface="Calibri" panose="020F0502020204030204" pitchFamily="34" charset="0"/>
                <a:cs typeface="Times New Roman" panose="02020603050405020304" pitchFamily="18" charset="0"/>
              </a:rPr>
              <a:t>Davisen</a:t>
            </a:r>
            <a:r>
              <a:rPr lang="nl-NL" sz="1800" dirty="0">
                <a:solidFill>
                  <a:schemeClr val="tx1"/>
                </a:solidFill>
                <a:effectLst/>
                <a:ea typeface="Calibri" panose="020F0502020204030204" pitchFamily="34" charset="0"/>
                <a:cs typeface="Times New Roman" panose="02020603050405020304" pitchFamily="18" charset="0"/>
              </a:rPr>
              <a:t> (Strafrechtjurist; Nederland) </a:t>
            </a:r>
            <a:r>
              <a:rPr lang="en-GB" sz="1800" dirty="0">
                <a:solidFill>
                  <a:schemeClr val="tx1"/>
                </a:solidFill>
                <a:effectLst/>
                <a:ea typeface="Calibri" panose="020F0502020204030204" pitchFamily="34" charset="0"/>
                <a:cs typeface="Times New Roman" panose="02020603050405020304" pitchFamily="18" charset="0"/>
              </a:rPr>
              <a:t>Interview 2: </a:t>
            </a:r>
            <a:r>
              <a:rPr lang="en-GB" sz="1800" dirty="0" err="1">
                <a:solidFill>
                  <a:schemeClr val="tx1"/>
                </a:solidFill>
                <a:effectLst/>
                <a:ea typeface="Calibri" panose="020F0502020204030204" pitchFamily="34" charset="0"/>
                <a:cs typeface="Times New Roman" panose="02020603050405020304" pitchFamily="18" charset="0"/>
              </a:rPr>
              <a:t>Margreet</a:t>
            </a:r>
            <a:r>
              <a:rPr lang="en-GB" sz="1800" dirty="0">
                <a:solidFill>
                  <a:schemeClr val="tx1"/>
                </a:solidFill>
                <a:effectLst/>
                <a:ea typeface="Calibri" panose="020F0502020204030204" pitchFamily="34" charset="0"/>
                <a:cs typeface="Times New Roman" panose="02020603050405020304" pitchFamily="18" charset="0"/>
              </a:rPr>
              <a:t> </a:t>
            </a:r>
            <a:r>
              <a:rPr lang="en-GB" sz="1800" dirty="0" err="1">
                <a:solidFill>
                  <a:schemeClr val="tx1"/>
                </a:solidFill>
                <a:effectLst/>
                <a:ea typeface="Calibri" panose="020F0502020204030204" pitchFamily="34" charset="0"/>
                <a:cs typeface="Times New Roman" panose="02020603050405020304" pitchFamily="18" charset="0"/>
              </a:rPr>
              <a:t>Ashm</a:t>
            </a:r>
            <a:r>
              <a:rPr lang="en-GB" sz="1800" dirty="0">
                <a:solidFill>
                  <a:schemeClr val="tx1"/>
                </a:solidFill>
                <a:effectLst/>
                <a:ea typeface="Calibri" panose="020F0502020204030204" pitchFamily="34" charset="0"/>
                <a:cs typeface="Times New Roman" panose="02020603050405020304" pitchFamily="18" charset="0"/>
              </a:rPr>
              <a:t> </a:t>
            </a:r>
            <a:r>
              <a:rPr lang="en-GB" sz="1800" dirty="0" err="1">
                <a:solidFill>
                  <a:schemeClr val="tx1"/>
                </a:solidFill>
                <a:effectLst/>
                <a:ea typeface="Calibri" panose="020F0502020204030204" pitchFamily="34" charset="0"/>
                <a:cs typeface="Times New Roman" panose="02020603050405020304" pitchFamily="18" charset="0"/>
              </a:rPr>
              <a:t>nn</a:t>
            </a:r>
            <a:r>
              <a:rPr lang="en-GB" sz="1800" dirty="0">
                <a:solidFill>
                  <a:schemeClr val="tx1"/>
                </a:solidFill>
                <a:effectLst/>
                <a:ea typeface="Calibri" panose="020F0502020204030204" pitchFamily="34" charset="0"/>
                <a:cs typeface="Times New Roman" panose="02020603050405020304" pitchFamily="18" charset="0"/>
              </a:rPr>
              <a:t> (</a:t>
            </a:r>
            <a:r>
              <a:rPr lang="en-GB" sz="1800" dirty="0" err="1">
                <a:solidFill>
                  <a:schemeClr val="tx1"/>
                </a:solidFill>
                <a:effectLst/>
                <a:ea typeface="Calibri" panose="020F0502020204030204" pitchFamily="34" charset="0"/>
                <a:cs typeface="Times New Roman" panose="02020603050405020304" pitchFamily="18" charset="0"/>
              </a:rPr>
              <a:t>Civilist</a:t>
            </a:r>
            <a:r>
              <a:rPr lang="en-GB" sz="1800" dirty="0">
                <a:solidFill>
                  <a:schemeClr val="tx1"/>
                </a:solidFill>
                <a:effectLst/>
                <a:ea typeface="Calibri" panose="020F0502020204030204" pitchFamily="34" charset="0"/>
                <a:cs typeface="Times New Roman" panose="02020603050405020304" pitchFamily="18" charset="0"/>
              </a:rPr>
              <a:t>; Nederland) Interview 3: Ruth de Bock (</a:t>
            </a:r>
            <a:r>
              <a:rPr lang="en-GB" sz="1800" dirty="0" err="1">
                <a:solidFill>
                  <a:schemeClr val="tx1"/>
                </a:solidFill>
                <a:effectLst/>
                <a:ea typeface="Calibri" panose="020F0502020204030204" pitchFamily="34" charset="0"/>
                <a:cs typeface="Times New Roman" panose="02020603050405020304" pitchFamily="18" charset="0"/>
              </a:rPr>
              <a:t>Civilist</a:t>
            </a:r>
            <a:r>
              <a:rPr lang="en-GB" sz="1800" dirty="0">
                <a:solidFill>
                  <a:schemeClr val="tx1"/>
                </a:solidFill>
                <a:effectLst/>
                <a:ea typeface="Calibri" panose="020F0502020204030204" pitchFamily="34" charset="0"/>
                <a:cs typeface="Times New Roman" panose="02020603050405020304" pitchFamily="18" charset="0"/>
              </a:rPr>
              <a:t>; Nederland) Interview 4: </a:t>
            </a:r>
            <a:r>
              <a:rPr lang="en-GB" sz="1800" dirty="0">
                <a:solidFill>
                  <a:schemeClr val="tx1"/>
                </a:solidFill>
                <a:effectLst/>
                <a:ea typeface="Times New Roman" panose="02020603050405020304" pitchFamily="18" charset="0"/>
                <a:cs typeface="Times New Roman" panose="02020603050405020304" pitchFamily="18" charset="0"/>
              </a:rPr>
              <a:t>Jacquelyn </a:t>
            </a:r>
            <a:r>
              <a:rPr lang="en-GB" sz="1800" dirty="0" err="1">
                <a:solidFill>
                  <a:schemeClr val="tx1"/>
                </a:solidFill>
                <a:effectLst/>
                <a:ea typeface="Times New Roman" panose="02020603050405020304" pitchFamily="18" charset="0"/>
                <a:cs typeface="Times New Roman" panose="02020603050405020304" pitchFamily="18" charset="0"/>
              </a:rPr>
              <a:t>Burkell</a:t>
            </a:r>
            <a:r>
              <a:rPr lang="en-GB" sz="1800" dirty="0">
                <a:solidFill>
                  <a:schemeClr val="tx1"/>
                </a:solidFill>
                <a:effectLst/>
                <a:ea typeface="Times New Roman" panose="02020603050405020304" pitchFamily="18" charset="0"/>
                <a:cs typeface="Times New Roman" panose="02020603050405020304" pitchFamily="18" charset="0"/>
              </a:rPr>
              <a:t> &amp; </a:t>
            </a:r>
            <a:r>
              <a:rPr lang="en-GB" sz="1800" dirty="0" err="1">
                <a:solidFill>
                  <a:schemeClr val="tx1"/>
                </a:solidFill>
                <a:effectLst/>
                <a:ea typeface="Times New Roman" panose="02020603050405020304" pitchFamily="18" charset="0"/>
                <a:cs typeface="Times New Roman" panose="02020603050405020304" pitchFamily="18" charset="0"/>
              </a:rPr>
              <a:t>Chandell</a:t>
            </a:r>
            <a:r>
              <a:rPr lang="en-GB" sz="1800" dirty="0">
                <a:solidFill>
                  <a:schemeClr val="tx1"/>
                </a:solidFill>
                <a:effectLst/>
                <a:ea typeface="Times New Roman" panose="02020603050405020304" pitchFamily="18" charset="0"/>
                <a:cs typeface="Times New Roman" panose="02020603050405020304" pitchFamily="18" charset="0"/>
              </a:rPr>
              <a:t> Gosse (Information &amp; Media Studies; Canada) Interview 5: </a:t>
            </a:r>
            <a:r>
              <a:rPr lang="en-GB" sz="1800" dirty="0">
                <a:solidFill>
                  <a:schemeClr val="tx1"/>
                </a:solidFill>
                <a:effectLst/>
                <a:ea typeface="Calibri" panose="020F0502020204030204" pitchFamily="34" charset="0"/>
                <a:cs typeface="Times New Roman" panose="02020603050405020304" pitchFamily="18" charset="0"/>
              </a:rPr>
              <a:t>Manon den </a:t>
            </a:r>
            <a:r>
              <a:rPr lang="en-GB" sz="1800" dirty="0" err="1">
                <a:solidFill>
                  <a:schemeClr val="tx1"/>
                </a:solidFill>
                <a:effectLst/>
                <a:ea typeface="Calibri" panose="020F0502020204030204" pitchFamily="34" charset="0"/>
                <a:cs typeface="Times New Roman" panose="02020603050405020304" pitchFamily="18" charset="0"/>
              </a:rPr>
              <a:t>Dunnen</a:t>
            </a:r>
            <a:r>
              <a:rPr lang="en-GB" sz="1800" dirty="0">
                <a:solidFill>
                  <a:schemeClr val="tx1"/>
                </a:solidFill>
                <a:effectLst/>
                <a:ea typeface="Calibri" panose="020F0502020204030204" pitchFamily="34" charset="0"/>
                <a:cs typeface="Times New Roman" panose="02020603050405020304" pitchFamily="18" charset="0"/>
              </a:rPr>
              <a:t> (</a:t>
            </a:r>
            <a:r>
              <a:rPr lang="en-GB" sz="1800" dirty="0" err="1">
                <a:solidFill>
                  <a:schemeClr val="tx1"/>
                </a:solidFill>
                <a:effectLst/>
                <a:ea typeface="Calibri" panose="020F0502020204030204" pitchFamily="34" charset="0"/>
                <a:cs typeface="Times New Roman" panose="02020603050405020304" pitchFamily="18" charset="0"/>
              </a:rPr>
              <a:t>Strategisch</a:t>
            </a:r>
            <a:r>
              <a:rPr lang="en-GB" sz="1800" dirty="0">
                <a:solidFill>
                  <a:schemeClr val="tx1"/>
                </a:solidFill>
                <a:effectLst/>
                <a:ea typeface="Calibri" panose="020F0502020204030204" pitchFamily="34" charset="0"/>
                <a:cs typeface="Times New Roman" panose="02020603050405020304" pitchFamily="18" charset="0"/>
              </a:rPr>
              <a:t> specialist </a:t>
            </a:r>
            <a:r>
              <a:rPr lang="en-GB" sz="1800" dirty="0" err="1">
                <a:solidFill>
                  <a:schemeClr val="tx1"/>
                </a:solidFill>
                <a:effectLst/>
                <a:ea typeface="Calibri" panose="020F0502020204030204" pitchFamily="34" charset="0"/>
                <a:cs typeface="Times New Roman" panose="02020603050405020304" pitchFamily="18" charset="0"/>
              </a:rPr>
              <a:t>digitaal</a:t>
            </a:r>
            <a:r>
              <a:rPr lang="en-GB" sz="1800" dirty="0">
                <a:solidFill>
                  <a:schemeClr val="tx1"/>
                </a:solidFill>
                <a:effectLst/>
                <a:ea typeface="Calibri" panose="020F0502020204030204" pitchFamily="34" charset="0"/>
                <a:cs typeface="Times New Roman" panose="02020603050405020304" pitchFamily="18" charset="0"/>
              </a:rPr>
              <a:t>, </a:t>
            </a:r>
            <a:r>
              <a:rPr lang="en-GB" sz="1800" dirty="0" err="1">
                <a:solidFill>
                  <a:schemeClr val="tx1"/>
                </a:solidFill>
                <a:effectLst/>
                <a:ea typeface="Calibri" panose="020F0502020204030204" pitchFamily="34" charset="0"/>
                <a:cs typeface="Times New Roman" panose="02020603050405020304" pitchFamily="18" charset="0"/>
              </a:rPr>
              <a:t>Nationale</a:t>
            </a:r>
            <a:r>
              <a:rPr lang="en-GB" sz="1800" dirty="0">
                <a:solidFill>
                  <a:schemeClr val="tx1"/>
                </a:solidFill>
                <a:effectLst/>
                <a:ea typeface="Calibri" panose="020F0502020204030204" pitchFamily="34" charset="0"/>
                <a:cs typeface="Times New Roman" panose="02020603050405020304" pitchFamily="18" charset="0"/>
              </a:rPr>
              <a:t> </a:t>
            </a:r>
            <a:r>
              <a:rPr lang="en-GB" sz="1800" dirty="0" err="1">
                <a:solidFill>
                  <a:schemeClr val="tx1"/>
                </a:solidFill>
                <a:effectLst/>
                <a:ea typeface="Calibri" panose="020F0502020204030204" pitchFamily="34" charset="0"/>
                <a:cs typeface="Times New Roman" panose="02020603050405020304" pitchFamily="18" charset="0"/>
              </a:rPr>
              <a:t>Politie</a:t>
            </a:r>
            <a:r>
              <a:rPr lang="en-GB" sz="1800" dirty="0">
                <a:solidFill>
                  <a:schemeClr val="tx1"/>
                </a:solidFill>
                <a:effectLst/>
                <a:ea typeface="Calibri" panose="020F0502020204030204" pitchFamily="34" charset="0"/>
                <a:cs typeface="Times New Roman" panose="02020603050405020304" pitchFamily="18" charset="0"/>
              </a:rPr>
              <a:t>; Nederland) Interview 6: Serena </a:t>
            </a:r>
            <a:r>
              <a:rPr lang="en-GB" sz="1800" dirty="0" err="1">
                <a:solidFill>
                  <a:schemeClr val="tx1"/>
                </a:solidFill>
                <a:effectLst/>
                <a:ea typeface="Calibri" panose="020F0502020204030204" pitchFamily="34" charset="0"/>
                <a:cs typeface="Times New Roman" panose="02020603050405020304" pitchFamily="18" charset="0"/>
              </a:rPr>
              <a:t>Iacobucci</a:t>
            </a:r>
            <a:r>
              <a:rPr lang="en-GB" sz="1800" dirty="0">
                <a:solidFill>
                  <a:schemeClr val="tx1"/>
                </a:solidFill>
                <a:effectLst/>
                <a:ea typeface="Calibri" panose="020F0502020204030204" pitchFamily="34" charset="0"/>
                <a:cs typeface="Times New Roman" panose="02020603050405020304" pitchFamily="18" charset="0"/>
              </a:rPr>
              <a:t> (</a:t>
            </a:r>
            <a:r>
              <a:rPr lang="en-GB" sz="1800" dirty="0" err="1">
                <a:solidFill>
                  <a:schemeClr val="tx1"/>
                </a:solidFill>
                <a:effectLst/>
                <a:ea typeface="Calibri" panose="020F0502020204030204" pitchFamily="34" charset="0"/>
                <a:cs typeface="Times New Roman" panose="02020603050405020304" pitchFamily="18" charset="0"/>
              </a:rPr>
              <a:t>Behavioral</a:t>
            </a:r>
            <a:r>
              <a:rPr lang="en-GB" sz="1800" dirty="0">
                <a:solidFill>
                  <a:schemeClr val="tx1"/>
                </a:solidFill>
                <a:effectLst/>
                <a:ea typeface="Calibri" panose="020F0502020204030204" pitchFamily="34" charset="0"/>
                <a:cs typeface="Times New Roman" panose="02020603050405020304" pitchFamily="18" charset="0"/>
              </a:rPr>
              <a:t> Economics; </a:t>
            </a:r>
            <a:r>
              <a:rPr lang="en-GB" sz="1800" dirty="0" err="1">
                <a:solidFill>
                  <a:schemeClr val="tx1"/>
                </a:solidFill>
                <a:effectLst/>
                <a:ea typeface="Calibri" panose="020F0502020204030204" pitchFamily="34" charset="0"/>
                <a:cs typeface="Times New Roman" panose="02020603050405020304" pitchFamily="18" charset="0"/>
              </a:rPr>
              <a:t>Italië</a:t>
            </a:r>
            <a:r>
              <a:rPr lang="en-GB" sz="1800" dirty="0">
                <a:solidFill>
                  <a:schemeClr val="tx1"/>
                </a:solidFill>
                <a:effectLst/>
                <a:ea typeface="Calibri" panose="020F0502020204030204" pitchFamily="34" charset="0"/>
                <a:cs typeface="Times New Roman" panose="02020603050405020304" pitchFamily="18" charset="0"/>
              </a:rPr>
              <a:t>) Interview 7: Tyrone </a:t>
            </a:r>
            <a:r>
              <a:rPr lang="en-GB" sz="1800" dirty="0" err="1">
                <a:solidFill>
                  <a:schemeClr val="tx1"/>
                </a:solidFill>
                <a:effectLst/>
                <a:ea typeface="Calibri" panose="020F0502020204030204" pitchFamily="34" charset="0"/>
                <a:cs typeface="Times New Roman" panose="02020603050405020304" pitchFamily="18" charset="0"/>
              </a:rPr>
              <a:t>Kirchengast</a:t>
            </a:r>
            <a:r>
              <a:rPr lang="en-GB" sz="1800" dirty="0">
                <a:solidFill>
                  <a:schemeClr val="tx1"/>
                </a:solidFill>
                <a:effectLst/>
                <a:ea typeface="Calibri" panose="020F0502020204030204" pitchFamily="34" charset="0"/>
                <a:cs typeface="Times New Roman" panose="02020603050405020304" pitchFamily="18" charset="0"/>
              </a:rPr>
              <a:t> (</a:t>
            </a:r>
            <a:r>
              <a:rPr lang="en-GB" sz="1800" dirty="0" err="1">
                <a:solidFill>
                  <a:schemeClr val="tx1"/>
                </a:solidFill>
                <a:effectLst/>
                <a:ea typeface="Calibri" panose="020F0502020204030204" pitchFamily="34" charset="0"/>
                <a:cs typeface="Times New Roman" panose="02020603050405020304" pitchFamily="18" charset="0"/>
              </a:rPr>
              <a:t>Strafrechtjurist</a:t>
            </a:r>
            <a:r>
              <a:rPr lang="en-GB" sz="1800" dirty="0">
                <a:solidFill>
                  <a:schemeClr val="tx1"/>
                </a:solidFill>
                <a:effectLst/>
                <a:ea typeface="Calibri" panose="020F0502020204030204" pitchFamily="34" charset="0"/>
                <a:cs typeface="Times New Roman" panose="02020603050405020304" pitchFamily="18" charset="0"/>
              </a:rPr>
              <a:t>; </a:t>
            </a:r>
            <a:r>
              <a:rPr lang="en-GB" sz="1800" dirty="0" err="1">
                <a:solidFill>
                  <a:schemeClr val="tx1"/>
                </a:solidFill>
                <a:effectLst/>
                <a:ea typeface="Calibri" panose="020F0502020204030204" pitchFamily="34" charset="0"/>
                <a:cs typeface="Times New Roman" panose="02020603050405020304" pitchFamily="18" charset="0"/>
              </a:rPr>
              <a:t>Australië</a:t>
            </a:r>
            <a:r>
              <a:rPr lang="en-GB" sz="1800" dirty="0">
                <a:solidFill>
                  <a:schemeClr val="tx1"/>
                </a:solidFill>
                <a:effectLst/>
                <a:ea typeface="Calibri" panose="020F0502020204030204" pitchFamily="34" charset="0"/>
                <a:cs typeface="Times New Roman" panose="02020603050405020304" pitchFamily="18" charset="0"/>
              </a:rPr>
              <a:t>)</a:t>
            </a:r>
            <a:r>
              <a:rPr lang="nl-NL" dirty="0">
                <a:solidFill>
                  <a:schemeClr val="tx1"/>
                </a:solidFill>
                <a:ea typeface="Calibri" panose="020F0502020204030204" pitchFamily="34" charset="0"/>
                <a:cs typeface="Times New Roman" panose="02020603050405020304" pitchFamily="18" charset="0"/>
              </a:rPr>
              <a:t> </a:t>
            </a:r>
            <a:r>
              <a:rPr lang="en-GB" sz="1800" dirty="0">
                <a:solidFill>
                  <a:schemeClr val="tx1"/>
                </a:solidFill>
                <a:effectLst/>
                <a:ea typeface="Calibri" panose="020F0502020204030204" pitchFamily="34" charset="0"/>
                <a:cs typeface="Times New Roman" panose="02020603050405020304" pitchFamily="18" charset="0"/>
              </a:rPr>
              <a:t>Interview 8: Andrei Kwok Onn </a:t>
            </a:r>
            <a:r>
              <a:rPr lang="en-GB" sz="1800" dirty="0" err="1">
                <a:solidFill>
                  <a:schemeClr val="tx1"/>
                </a:solidFill>
                <a:effectLst/>
                <a:ea typeface="Calibri" panose="020F0502020204030204" pitchFamily="34" charset="0"/>
                <a:cs typeface="Times New Roman" panose="02020603050405020304" pitchFamily="18" charset="0"/>
              </a:rPr>
              <a:t>Jui</a:t>
            </a:r>
            <a:r>
              <a:rPr lang="en-GB" sz="1800" dirty="0">
                <a:solidFill>
                  <a:schemeClr val="tx1"/>
                </a:solidFill>
                <a:effectLst/>
                <a:ea typeface="Calibri" panose="020F0502020204030204" pitchFamily="34" charset="0"/>
                <a:cs typeface="Times New Roman" panose="02020603050405020304" pitchFamily="18" charset="0"/>
              </a:rPr>
              <a:t> (Management; </a:t>
            </a:r>
            <a:r>
              <a:rPr lang="en-GB" sz="1800" dirty="0" err="1">
                <a:solidFill>
                  <a:schemeClr val="tx1"/>
                </a:solidFill>
                <a:effectLst/>
                <a:ea typeface="Calibri" panose="020F0502020204030204" pitchFamily="34" charset="0"/>
                <a:cs typeface="Times New Roman" panose="02020603050405020304" pitchFamily="18" charset="0"/>
              </a:rPr>
              <a:t>Maleisië</a:t>
            </a:r>
            <a:r>
              <a:rPr lang="en-GB" sz="1800" dirty="0">
                <a:solidFill>
                  <a:schemeClr val="tx1"/>
                </a:solidFill>
                <a:effectLst/>
                <a:ea typeface="Calibri" panose="020F0502020204030204" pitchFamily="34" charset="0"/>
                <a:cs typeface="Times New Roman" panose="02020603050405020304" pitchFamily="18" charset="0"/>
              </a:rPr>
              <a:t>) Interview 9: Hao Li (Computer Scientist; </a:t>
            </a:r>
            <a:r>
              <a:rPr lang="en-GB" sz="1800" dirty="0" err="1">
                <a:solidFill>
                  <a:schemeClr val="tx1"/>
                </a:solidFill>
                <a:effectLst/>
                <a:ea typeface="Calibri" panose="020F0502020204030204" pitchFamily="34" charset="0"/>
                <a:cs typeface="Times New Roman" panose="02020603050405020304" pitchFamily="18" charset="0"/>
              </a:rPr>
              <a:t>Verenigde</a:t>
            </a:r>
            <a:r>
              <a:rPr lang="en-GB" sz="1800" dirty="0">
                <a:solidFill>
                  <a:schemeClr val="tx1"/>
                </a:solidFill>
                <a:effectLst/>
                <a:ea typeface="Calibri" panose="020F0502020204030204" pitchFamily="34" charset="0"/>
                <a:cs typeface="Times New Roman" panose="02020603050405020304" pitchFamily="18" charset="0"/>
              </a:rPr>
              <a:t> Staten) Interview 10: Sophie Maddocks (Media &amp; Communication; </a:t>
            </a:r>
            <a:r>
              <a:rPr lang="en-GB" sz="1800" dirty="0" err="1">
                <a:solidFill>
                  <a:schemeClr val="tx1"/>
                </a:solidFill>
                <a:effectLst/>
                <a:ea typeface="Calibri" panose="020F0502020204030204" pitchFamily="34" charset="0"/>
                <a:cs typeface="Times New Roman" panose="02020603050405020304" pitchFamily="18" charset="0"/>
              </a:rPr>
              <a:t>Verenigde</a:t>
            </a:r>
            <a:r>
              <a:rPr lang="en-GB" sz="1800" dirty="0">
                <a:solidFill>
                  <a:schemeClr val="tx1"/>
                </a:solidFill>
                <a:effectLst/>
                <a:ea typeface="Calibri" panose="020F0502020204030204" pitchFamily="34" charset="0"/>
                <a:cs typeface="Times New Roman" panose="02020603050405020304" pitchFamily="18" charset="0"/>
              </a:rPr>
              <a:t> Staten) Interview 11: Emma Perot (</a:t>
            </a:r>
            <a:r>
              <a:rPr lang="en-GB" sz="1800" dirty="0" err="1">
                <a:solidFill>
                  <a:schemeClr val="tx1"/>
                </a:solidFill>
                <a:effectLst/>
                <a:ea typeface="Calibri" panose="020F0502020204030204" pitchFamily="34" charset="0"/>
                <a:cs typeface="Times New Roman" panose="02020603050405020304" pitchFamily="18" charset="0"/>
              </a:rPr>
              <a:t>Commerical</a:t>
            </a:r>
            <a:r>
              <a:rPr lang="en-GB" sz="1800" dirty="0">
                <a:solidFill>
                  <a:schemeClr val="tx1"/>
                </a:solidFill>
                <a:effectLst/>
                <a:ea typeface="Calibri" panose="020F0502020204030204" pitchFamily="34" charset="0"/>
                <a:cs typeface="Times New Roman" panose="02020603050405020304" pitchFamily="18" charset="0"/>
              </a:rPr>
              <a:t> law; Trinidad &amp; Tobago) </a:t>
            </a:r>
            <a:r>
              <a:rPr lang="nl-NL" sz="1800" dirty="0">
                <a:solidFill>
                  <a:schemeClr val="tx1"/>
                </a:solidFill>
                <a:effectLst/>
                <a:ea typeface="Calibri" panose="020F0502020204030204" pitchFamily="34" charset="0"/>
                <a:cs typeface="Times New Roman" panose="02020603050405020304" pitchFamily="18" charset="0"/>
              </a:rPr>
              <a:t>Interview 12: Lonneke Stevens (Strafrechtjurist; Nederland) </a:t>
            </a:r>
            <a:r>
              <a:rPr lang="en-GB" sz="1800" dirty="0">
                <a:solidFill>
                  <a:schemeClr val="tx1"/>
                </a:solidFill>
                <a:effectLst/>
                <a:ea typeface="Calibri" panose="020F0502020204030204" pitchFamily="34" charset="0"/>
                <a:cs typeface="Times New Roman" panose="02020603050405020304" pitchFamily="18" charset="0"/>
              </a:rPr>
              <a:t>Interview 13: Aya </a:t>
            </a:r>
            <a:r>
              <a:rPr lang="en-GB" sz="1800" dirty="0" err="1">
                <a:solidFill>
                  <a:schemeClr val="tx1"/>
                </a:solidFill>
                <a:effectLst/>
                <a:ea typeface="Calibri" panose="020F0502020204030204" pitchFamily="34" charset="0"/>
                <a:cs typeface="Times New Roman" panose="02020603050405020304" pitchFamily="18" charset="0"/>
              </a:rPr>
              <a:t>Yaldin</a:t>
            </a:r>
            <a:r>
              <a:rPr lang="en-GB" sz="1800" dirty="0">
                <a:solidFill>
                  <a:schemeClr val="tx1"/>
                </a:solidFill>
                <a:effectLst/>
                <a:ea typeface="Calibri" panose="020F0502020204030204" pitchFamily="34" charset="0"/>
                <a:cs typeface="Times New Roman" panose="02020603050405020304" pitchFamily="18" charset="0"/>
              </a:rPr>
              <a:t> (Politics &amp; Communication; Israel) Interview 14: Mika </a:t>
            </a:r>
            <a:r>
              <a:rPr lang="en-GB" sz="1800" dirty="0" err="1">
                <a:solidFill>
                  <a:schemeClr val="tx1"/>
                </a:solidFill>
                <a:effectLst/>
                <a:ea typeface="Calibri" panose="020F0502020204030204" pitchFamily="34" charset="0"/>
                <a:cs typeface="Times New Roman" panose="02020603050405020304" pitchFamily="18" charset="0"/>
              </a:rPr>
              <a:t>Westerlund</a:t>
            </a:r>
            <a:r>
              <a:rPr lang="en-GB" sz="1800" dirty="0">
                <a:solidFill>
                  <a:schemeClr val="tx1"/>
                </a:solidFill>
                <a:effectLst/>
                <a:ea typeface="Calibri" panose="020F0502020204030204" pitchFamily="34" charset="0"/>
                <a:cs typeface="Times New Roman" panose="02020603050405020304" pitchFamily="18" charset="0"/>
              </a:rPr>
              <a:t> (Technology Innovation Management; Canada) Interview 15: Christopher Whyte (Political Science; </a:t>
            </a:r>
            <a:r>
              <a:rPr lang="en-GB" sz="1800" dirty="0" err="1">
                <a:solidFill>
                  <a:schemeClr val="tx1"/>
                </a:solidFill>
                <a:effectLst/>
                <a:ea typeface="Calibri" panose="020F0502020204030204" pitchFamily="34" charset="0"/>
                <a:cs typeface="Times New Roman" panose="02020603050405020304" pitchFamily="18" charset="0"/>
              </a:rPr>
              <a:t>Verenigde</a:t>
            </a:r>
            <a:r>
              <a:rPr lang="en-GB" sz="1800" dirty="0">
                <a:solidFill>
                  <a:schemeClr val="tx1"/>
                </a:solidFill>
                <a:effectLst/>
                <a:ea typeface="Calibri" panose="020F0502020204030204" pitchFamily="34" charset="0"/>
                <a:cs typeface="Times New Roman" panose="02020603050405020304" pitchFamily="18" charset="0"/>
              </a:rPr>
              <a:t> Staten)</a:t>
            </a:r>
            <a:endParaRPr lang="nl-NL" dirty="0">
              <a:solidFill>
                <a:schemeClr val="tx1"/>
              </a:solidFill>
            </a:endParaRPr>
          </a:p>
          <a:p>
            <a:r>
              <a:rPr lang="nl-NL" dirty="0">
                <a:solidFill>
                  <a:schemeClr val="tx1"/>
                </a:solidFill>
              </a:rPr>
              <a:t>Landenstudie: China en VS (+</a:t>
            </a:r>
            <a:r>
              <a:rPr lang="nl-NL" sz="1800" dirty="0" err="1">
                <a:solidFill>
                  <a:schemeClr val="tx1"/>
                </a:solidFill>
                <a:effectLst/>
                <a:ea typeface="Calibri" panose="020F0502020204030204" pitchFamily="34" charset="0"/>
              </a:rPr>
              <a:t>Australie</a:t>
            </a:r>
            <a:r>
              <a:rPr lang="nl-NL" sz="1800" dirty="0">
                <a:solidFill>
                  <a:schemeClr val="tx1"/>
                </a:solidFill>
                <a:effectLst/>
                <a:ea typeface="Calibri" panose="020F0502020204030204" pitchFamily="34" charset="0"/>
              </a:rPr>
              <a:t>; Canada; Duitsland; Filippijnen; Frankrijk; India;  Frankrijk; Oekraïne; Singapore; Verenigd Koninkrijk)</a:t>
            </a:r>
          </a:p>
          <a:p>
            <a:r>
              <a:rPr lang="nl-NL" dirty="0">
                <a:solidFill>
                  <a:schemeClr val="tx1"/>
                </a:solidFill>
              </a:rPr>
              <a:t>Juridische analyse (Strafrecht; Privacy &amp; gegevensbescherming; IE; VVMU; AI Act; DSA; OD)</a:t>
            </a:r>
          </a:p>
        </p:txBody>
      </p:sp>
    </p:spTree>
    <p:extLst>
      <p:ext uri="{BB962C8B-B14F-4D97-AF65-F5344CB8AC3E}">
        <p14:creationId xmlns:p14="http://schemas.microsoft.com/office/powerpoint/2010/main" val="711138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026E6D-2FEF-4C99-99CA-D7428A921EB5}"/>
              </a:ext>
            </a:extLst>
          </p:cNvPr>
          <p:cNvSpPr>
            <a:spLocks noGrp="1"/>
          </p:cNvSpPr>
          <p:nvPr>
            <p:ph type="title"/>
          </p:nvPr>
        </p:nvSpPr>
        <p:spPr/>
        <p:txBody>
          <a:bodyPr/>
          <a:lstStyle/>
          <a:p>
            <a:r>
              <a:rPr lang="nl-NL" dirty="0"/>
              <a:t>Afbakening &amp; Definitie</a:t>
            </a:r>
          </a:p>
        </p:txBody>
      </p:sp>
      <p:sp>
        <p:nvSpPr>
          <p:cNvPr id="3" name="Tijdelijke aanduiding voor inhoud 2">
            <a:extLst>
              <a:ext uri="{FF2B5EF4-FFF2-40B4-BE49-F238E27FC236}">
                <a16:creationId xmlns:a16="http://schemas.microsoft.com/office/drawing/2014/main" id="{50E46502-CFED-499B-9997-42EB7655A58A}"/>
              </a:ext>
            </a:extLst>
          </p:cNvPr>
          <p:cNvSpPr>
            <a:spLocks noGrp="1"/>
          </p:cNvSpPr>
          <p:nvPr>
            <p:ph idx="1"/>
          </p:nvPr>
        </p:nvSpPr>
        <p:spPr/>
        <p:txBody>
          <a:bodyPr>
            <a:normAutofit fontScale="92500" lnSpcReduction="20000"/>
          </a:bodyPr>
          <a:lstStyle/>
          <a:p>
            <a:r>
              <a:rPr lang="nl-NL" dirty="0"/>
              <a:t>Afbakening 1: Horizontale privacy</a:t>
            </a:r>
          </a:p>
          <a:p>
            <a:r>
              <a:rPr lang="nl-NL" dirty="0"/>
              <a:t>Afbakening 2: Juridische insteek</a:t>
            </a:r>
          </a:p>
          <a:p>
            <a:r>
              <a:rPr lang="nl-NL" dirty="0"/>
              <a:t>Definitie </a:t>
            </a:r>
            <a:r>
              <a:rPr lang="nl-NL" dirty="0" err="1"/>
              <a:t>deepfake</a:t>
            </a:r>
            <a:r>
              <a:rPr lang="nl-NL" dirty="0"/>
              <a:t>: </a:t>
            </a:r>
            <a:r>
              <a:rPr lang="nl-NL" sz="1800" i="1" dirty="0">
                <a:effectLst/>
                <a:latin typeface="Times New Roman" panose="02020603050405020304" pitchFamily="18" charset="0"/>
                <a:ea typeface="Calibri" panose="020F0502020204030204" pitchFamily="34" charset="0"/>
                <a:cs typeface="Times New Roman" panose="02020603050405020304" pitchFamily="18" charset="0"/>
              </a:rPr>
              <a:t>Beeld, geluid of ander materiaal dat geheel of gedeeltelijk is gefabriceerd of bestaand beeld, geluid of ander materiaal dat is gemanipuleerd met behulp van geavanceerde technische hulpmiddelen en dat niet of nauwelijks van echt te onderscheiden is</a:t>
            </a:r>
            <a:endParaRPr lang="nl-NL"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nl-NL" dirty="0" err="1"/>
              <a:t>Deepfake</a:t>
            </a:r>
            <a:r>
              <a:rPr lang="nl-NL" dirty="0"/>
              <a:t> als ideaalconcept:</a:t>
            </a:r>
            <a:endParaRPr lang="nl-NL" sz="1800" dirty="0">
              <a:effectLst/>
              <a:latin typeface="Times New Roman" panose="02020603050405020304" pitchFamily="18" charset="0"/>
              <a:ea typeface="Calibri" panose="020F0502020204030204" pitchFamily="34" charset="0"/>
              <a:cs typeface="Times New Roman" panose="02020603050405020304" pitchFamily="18" charset="0"/>
            </a:endParaRPr>
          </a:p>
          <a:p>
            <a:pPr lvl="1" indent="-342900" algn="just">
              <a:buFont typeface="Times New Roman" panose="02020603050405020304" pitchFamily="18" charset="0"/>
              <a:buChar char="-"/>
            </a:pPr>
            <a:r>
              <a:rPr lang="nl-NL" dirty="0">
                <a:effectLst/>
                <a:latin typeface="Times New Roman" panose="02020603050405020304" pitchFamily="18" charset="0"/>
                <a:ea typeface="Calibri" panose="020F0502020204030204" pitchFamily="34" charset="0"/>
                <a:cs typeface="Times New Roman" panose="02020603050405020304" pitchFamily="18" charset="0"/>
              </a:rPr>
              <a:t>Type gegevensdrager en daarmee de mate waarin de content bij de gebruiker ‘binnenkomt’</a:t>
            </a:r>
          </a:p>
          <a:p>
            <a:pPr lvl="1" indent="-342900" algn="just">
              <a:buFont typeface="Times New Roman" panose="02020603050405020304" pitchFamily="18" charset="0"/>
              <a:buChar char="-"/>
            </a:pPr>
            <a:r>
              <a:rPr lang="nl-NL" dirty="0">
                <a:effectLst/>
                <a:latin typeface="Times New Roman" panose="02020603050405020304" pitchFamily="18" charset="0"/>
                <a:ea typeface="Calibri" panose="020F0502020204030204" pitchFamily="34" charset="0"/>
                <a:cs typeface="Times New Roman" panose="02020603050405020304" pitchFamily="18" charset="0"/>
              </a:rPr>
              <a:t>Gebruikte technologie</a:t>
            </a:r>
          </a:p>
          <a:p>
            <a:pPr lvl="1" indent="-342900" algn="just">
              <a:buFont typeface="Times New Roman" panose="02020603050405020304" pitchFamily="18" charset="0"/>
              <a:buChar char="-"/>
            </a:pPr>
            <a:r>
              <a:rPr lang="nl-NL" dirty="0">
                <a:effectLst/>
                <a:latin typeface="Times New Roman" panose="02020603050405020304" pitchFamily="18" charset="0"/>
                <a:ea typeface="Calibri" panose="020F0502020204030204" pitchFamily="34" charset="0"/>
                <a:cs typeface="Times New Roman" panose="02020603050405020304" pitchFamily="18" charset="0"/>
              </a:rPr>
              <a:t>De mate van manipulatie</a:t>
            </a:r>
          </a:p>
          <a:p>
            <a:pPr lvl="1" indent="-342900" algn="just">
              <a:buFont typeface="Times New Roman" panose="02020603050405020304" pitchFamily="18" charset="0"/>
              <a:buChar char="-"/>
            </a:pPr>
            <a:r>
              <a:rPr lang="nl-NL" dirty="0">
                <a:effectLst/>
                <a:latin typeface="Times New Roman" panose="02020603050405020304" pitchFamily="18" charset="0"/>
                <a:ea typeface="Calibri" panose="020F0502020204030204" pitchFamily="34" charset="0"/>
                <a:cs typeface="Times New Roman" panose="02020603050405020304" pitchFamily="18" charset="0"/>
              </a:rPr>
              <a:t>De mate waarin de manipulatie wezenlijk is</a:t>
            </a:r>
          </a:p>
          <a:p>
            <a:pPr lvl="1" indent="-342900" algn="just">
              <a:buFont typeface="Times New Roman" panose="02020603050405020304" pitchFamily="18" charset="0"/>
              <a:buChar char="-"/>
            </a:pPr>
            <a:r>
              <a:rPr lang="nl-NL" dirty="0">
                <a:effectLst/>
                <a:latin typeface="Times New Roman" panose="02020603050405020304" pitchFamily="18" charset="0"/>
                <a:ea typeface="Calibri" panose="020F0502020204030204" pitchFamily="34" charset="0"/>
                <a:cs typeface="Times New Roman" panose="02020603050405020304" pitchFamily="18" charset="0"/>
              </a:rPr>
              <a:t>De vraag of de </a:t>
            </a:r>
            <a:r>
              <a:rPr lang="nl-NL"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dirty="0">
                <a:effectLst/>
                <a:latin typeface="Times New Roman" panose="02020603050405020304" pitchFamily="18" charset="0"/>
                <a:ea typeface="Calibri" panose="020F0502020204030204" pitchFamily="34" charset="0"/>
                <a:cs typeface="Times New Roman" panose="02020603050405020304" pitchFamily="18" charset="0"/>
              </a:rPr>
              <a:t> een bestaand of niet bestaand persoon betreft</a:t>
            </a:r>
          </a:p>
          <a:p>
            <a:pPr lvl="1" indent="-342900" algn="just">
              <a:buFont typeface="Times New Roman" panose="02020603050405020304" pitchFamily="18" charset="0"/>
              <a:buChar char="-"/>
            </a:pPr>
            <a:r>
              <a:rPr lang="nl-NL" dirty="0">
                <a:effectLst/>
                <a:latin typeface="Times New Roman" panose="02020603050405020304" pitchFamily="18" charset="0"/>
                <a:ea typeface="Calibri" panose="020F0502020204030204" pitchFamily="34" charset="0"/>
                <a:cs typeface="Times New Roman" panose="02020603050405020304" pitchFamily="18" charset="0"/>
              </a:rPr>
              <a:t>De mate waarin de gebruiker de content voor waar aanneemt</a:t>
            </a:r>
          </a:p>
          <a:p>
            <a:endParaRPr lang="nl-NL" dirty="0"/>
          </a:p>
        </p:txBody>
      </p:sp>
    </p:spTree>
    <p:extLst>
      <p:ext uri="{BB962C8B-B14F-4D97-AF65-F5344CB8AC3E}">
        <p14:creationId xmlns:p14="http://schemas.microsoft.com/office/powerpoint/2010/main" val="2160609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74E024-D195-41EA-8586-440B2DFBE9C1}"/>
              </a:ext>
            </a:extLst>
          </p:cNvPr>
          <p:cNvSpPr>
            <a:spLocks noGrp="1"/>
          </p:cNvSpPr>
          <p:nvPr>
            <p:ph type="title"/>
          </p:nvPr>
        </p:nvSpPr>
        <p:spPr/>
        <p:txBody>
          <a:bodyPr/>
          <a:lstStyle/>
          <a:p>
            <a:r>
              <a:rPr lang="nl-NL" dirty="0"/>
              <a:t>Inzichten interviews</a:t>
            </a:r>
          </a:p>
        </p:txBody>
      </p:sp>
      <p:sp>
        <p:nvSpPr>
          <p:cNvPr id="3" name="Tijdelijke aanduiding voor inhoud 2">
            <a:extLst>
              <a:ext uri="{FF2B5EF4-FFF2-40B4-BE49-F238E27FC236}">
                <a16:creationId xmlns:a16="http://schemas.microsoft.com/office/drawing/2014/main" id="{12C4032D-C324-4E8E-9CFF-C6A7E8F657E1}"/>
              </a:ext>
            </a:extLst>
          </p:cNvPr>
          <p:cNvSpPr>
            <a:spLocks noGrp="1"/>
          </p:cNvSpPr>
          <p:nvPr>
            <p:ph idx="1"/>
          </p:nvPr>
        </p:nvSpPr>
        <p:spPr/>
        <p:txBody>
          <a:bodyPr>
            <a:normAutofit fontScale="85000" lnSpcReduction="20000"/>
          </a:bodyPr>
          <a:lstStyle/>
          <a:p>
            <a:r>
              <a:rPr lang="nl-NL" sz="1800" dirty="0">
                <a:effectLst/>
                <a:latin typeface="Times New Roman" panose="02020603050405020304" pitchFamily="18" charset="0"/>
                <a:ea typeface="Calibri" panose="020F0502020204030204" pitchFamily="34" charset="0"/>
              </a:rPr>
              <a:t>Experts voorspellen dat over </a:t>
            </a:r>
            <a:r>
              <a:rPr lang="nl-NL" sz="1800" b="1" dirty="0">
                <a:effectLst/>
                <a:latin typeface="Times New Roman" panose="02020603050405020304" pitchFamily="18" charset="0"/>
                <a:ea typeface="Calibri" panose="020F0502020204030204" pitchFamily="34" charset="0"/>
              </a:rPr>
              <a:t>zo’n zes jaar meer dan 90% van alle digitale content in meer of mindere mate is gemanipuleerd. </a:t>
            </a:r>
          </a:p>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De </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beste detectietechnieken die nu bestaan kunnen slechts zo’n 65% van de </a:t>
            </a:r>
            <a:r>
              <a:rPr lang="nl-NL" sz="1800" b="1"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 ontdekken, de andere 35% glipt door het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net. De verwachting van experts is dat de mogelijkheid om via technische middelen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te ontdekken eerder af dan toe zal nemen. Bovendien wijzen zij erop dat ook het omgekeerde probleem zal ontstaan: het is vrij eenvoudig om met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deepfaketechnologie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op een bestaand en niet gemanipuleerd materiaal sporen (artefacten) van manipulaties achter te laten, die de detectie-technologie kan ontdekken. De detectie-technologie zal het materiaal dan aanmerken als fake en blokkeren, terwijl het om authentiek materiaal gaat. Bovendien is het probleem dat dergelijke technieken meestal </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‘waarheids-’ of ‘betrouwbaarheidspercentages’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geven. Dan is bijvoorbeeld de uitkomst: de kans dat deze video authentiek, dat wil zeggen niet gemanipuleerd, is, is 78%. </a:t>
            </a:r>
          </a:p>
          <a:p>
            <a:r>
              <a:rPr lang="nl-NL" sz="1800" dirty="0">
                <a:solidFill>
                  <a:srgbClr val="000000"/>
                </a:solidFill>
                <a:effectLst/>
                <a:latin typeface="Times New Roman" panose="02020603050405020304" pitchFamily="18" charset="0"/>
                <a:ea typeface="Calibri" panose="020F0502020204030204" pitchFamily="34" charset="0"/>
              </a:rPr>
              <a:t>Deze experts wijzen erop dat de </a:t>
            </a:r>
            <a:r>
              <a:rPr lang="nl-NL" sz="1800" b="1" dirty="0">
                <a:solidFill>
                  <a:srgbClr val="000000"/>
                </a:solidFill>
                <a:effectLst/>
                <a:latin typeface="Times New Roman" panose="02020603050405020304" pitchFamily="18" charset="0"/>
                <a:ea typeface="Calibri" panose="020F0502020204030204" pitchFamily="34" charset="0"/>
              </a:rPr>
              <a:t>wetenschap dat een filmpje </a:t>
            </a:r>
            <a:r>
              <a:rPr lang="nl-NL" sz="1800" b="1" dirty="0" err="1">
                <a:solidFill>
                  <a:srgbClr val="000000"/>
                </a:solidFill>
                <a:effectLst/>
                <a:latin typeface="Times New Roman" panose="02020603050405020304" pitchFamily="18" charset="0"/>
                <a:ea typeface="Calibri" panose="020F0502020204030204" pitchFamily="34" charset="0"/>
              </a:rPr>
              <a:t>deepfake</a:t>
            </a:r>
            <a:r>
              <a:rPr lang="nl-NL" sz="1800" b="1" dirty="0">
                <a:solidFill>
                  <a:srgbClr val="000000"/>
                </a:solidFill>
                <a:effectLst/>
                <a:latin typeface="Times New Roman" panose="02020603050405020304" pitchFamily="18" charset="0"/>
                <a:ea typeface="Calibri" panose="020F0502020204030204" pitchFamily="34" charset="0"/>
              </a:rPr>
              <a:t> is maar van beperkt belang is</a:t>
            </a:r>
            <a:r>
              <a:rPr lang="nl-NL" sz="1800" dirty="0">
                <a:solidFill>
                  <a:srgbClr val="000000"/>
                </a:solidFill>
                <a:effectLst/>
                <a:latin typeface="Times New Roman" panose="02020603050405020304" pitchFamily="18" charset="0"/>
                <a:ea typeface="Calibri" panose="020F0502020204030204" pitchFamily="34" charset="0"/>
              </a:rPr>
              <a:t>. De sociale consequenties van een </a:t>
            </a:r>
            <a:r>
              <a:rPr lang="nl-NL" sz="1800" dirty="0" err="1">
                <a:solidFill>
                  <a:srgbClr val="000000"/>
                </a:solidFill>
                <a:effectLst/>
                <a:latin typeface="Times New Roman" panose="02020603050405020304" pitchFamily="18" charset="0"/>
                <a:ea typeface="Calibri" panose="020F0502020204030204" pitchFamily="34" charset="0"/>
              </a:rPr>
              <a:t>porno-filmpje</a:t>
            </a:r>
            <a:r>
              <a:rPr lang="nl-NL" sz="1800" dirty="0">
                <a:solidFill>
                  <a:srgbClr val="000000"/>
                </a:solidFill>
                <a:effectLst/>
                <a:latin typeface="Times New Roman" panose="02020603050405020304" pitchFamily="18" charset="0"/>
                <a:ea typeface="Calibri" panose="020F0502020204030204" pitchFamily="34" charset="0"/>
              </a:rPr>
              <a:t> voor een opgroeiend meisje kunnen aanzienlijk zijn, ook al weet de groep dat het een </a:t>
            </a:r>
            <a:r>
              <a:rPr lang="nl-NL" sz="1800" dirty="0" err="1">
                <a:solidFill>
                  <a:srgbClr val="000000"/>
                </a:solidFill>
                <a:effectLst/>
                <a:latin typeface="Times New Roman" panose="02020603050405020304" pitchFamily="18" charset="0"/>
                <a:ea typeface="Calibri" panose="020F0502020204030204" pitchFamily="34" charset="0"/>
              </a:rPr>
              <a:t>deepfake</a:t>
            </a:r>
            <a:r>
              <a:rPr lang="nl-NL" sz="1800" dirty="0">
                <a:solidFill>
                  <a:srgbClr val="000000"/>
                </a:solidFill>
                <a:effectLst/>
                <a:latin typeface="Times New Roman" panose="02020603050405020304" pitchFamily="18" charset="0"/>
                <a:ea typeface="Calibri" panose="020F0502020204030204" pitchFamily="34" charset="0"/>
              </a:rPr>
              <a:t> betreft. Ook kan het zien van een dergelijk filmpje het zelfbeeld van de vrouw in kwestie aantasten. Ook al weet ze dat het materiaal nep is, toch kan het bekijken van jezelf terwijl je allerhande expliciete handelingen verricht een negatieve impact hebben op je zelfvertrouwen en zelfwaarde. Dit punt – dat ook al is het bekend dat bepaalde content fake is, de gevolgen er niet minder om zijn - geldt bijvoorbeeld ook bij fakenieuws. </a:t>
            </a:r>
            <a:endParaRPr lang="nl-NL"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3000298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74E024-D195-41EA-8586-440B2DFBE9C1}"/>
              </a:ext>
            </a:extLst>
          </p:cNvPr>
          <p:cNvSpPr>
            <a:spLocks noGrp="1"/>
          </p:cNvSpPr>
          <p:nvPr>
            <p:ph type="title"/>
          </p:nvPr>
        </p:nvSpPr>
        <p:spPr/>
        <p:txBody>
          <a:bodyPr/>
          <a:lstStyle/>
          <a:p>
            <a:r>
              <a:rPr lang="nl-NL" dirty="0"/>
              <a:t>Inzichten landenstudies</a:t>
            </a:r>
          </a:p>
        </p:txBody>
      </p:sp>
      <p:sp>
        <p:nvSpPr>
          <p:cNvPr id="3" name="Tijdelijke aanduiding voor inhoud 2">
            <a:extLst>
              <a:ext uri="{FF2B5EF4-FFF2-40B4-BE49-F238E27FC236}">
                <a16:creationId xmlns:a16="http://schemas.microsoft.com/office/drawing/2014/main" id="{12C4032D-C324-4E8E-9CFF-C6A7E8F657E1}"/>
              </a:ext>
            </a:extLst>
          </p:cNvPr>
          <p:cNvSpPr>
            <a:spLocks noGrp="1"/>
          </p:cNvSpPr>
          <p:nvPr>
            <p:ph idx="1"/>
          </p:nvPr>
        </p:nvSpPr>
        <p:spPr/>
        <p:txBody>
          <a:bodyPr/>
          <a:lstStyle/>
          <a:p>
            <a:r>
              <a:rPr lang="nl-NL" sz="1800" dirty="0">
                <a:effectLst/>
                <a:latin typeface="Times New Roman" panose="02020603050405020304" pitchFamily="18" charset="0"/>
                <a:ea typeface="Calibri" panose="020F0502020204030204" pitchFamily="34" charset="0"/>
              </a:rPr>
              <a:t>Diversiteit aan </a:t>
            </a:r>
            <a:r>
              <a:rPr lang="nl-NL" dirty="0">
                <a:latin typeface="Times New Roman" panose="02020603050405020304" pitchFamily="18" charset="0"/>
                <a:ea typeface="Calibri" panose="020F0502020204030204" pitchFamily="34" charset="0"/>
              </a:rPr>
              <a:t>benadering: voornamelijk nadruk op kansen of op </a:t>
            </a:r>
            <a:r>
              <a:rPr lang="nl-NL" dirty="0" err="1">
                <a:latin typeface="Times New Roman" panose="02020603050405020304" pitchFamily="18" charset="0"/>
                <a:ea typeface="Calibri" panose="020F0502020204030204" pitchFamily="34" charset="0"/>
              </a:rPr>
              <a:t>risicio’s</a:t>
            </a:r>
            <a:endParaRPr lang="nl-NL" dirty="0">
              <a:latin typeface="Times New Roman" panose="02020603050405020304" pitchFamily="18" charset="0"/>
              <a:ea typeface="Calibri" panose="020F0502020204030204" pitchFamily="34" charset="0"/>
            </a:endParaRPr>
          </a:p>
          <a:p>
            <a:r>
              <a:rPr lang="nl-NL" dirty="0">
                <a:latin typeface="Times New Roman" panose="02020603050405020304" pitchFamily="18" charset="0"/>
                <a:ea typeface="Calibri" panose="020F0502020204030204" pitchFamily="34" charset="0"/>
              </a:rPr>
              <a:t>Diversiteit aan risico’s: verkiezingen, porno, fake </a:t>
            </a:r>
            <a:r>
              <a:rPr lang="nl-NL" dirty="0" err="1">
                <a:latin typeface="Times New Roman" panose="02020603050405020304" pitchFamily="18" charset="0"/>
                <a:ea typeface="Calibri" panose="020F0502020204030204" pitchFamily="34" charset="0"/>
              </a:rPr>
              <a:t>news</a:t>
            </a:r>
            <a:endParaRPr lang="nl-NL" dirty="0">
              <a:latin typeface="Times New Roman" panose="02020603050405020304" pitchFamily="18" charset="0"/>
              <a:ea typeface="Calibri" panose="020F0502020204030204" pitchFamily="34" charset="0"/>
            </a:endParaRPr>
          </a:p>
          <a:p>
            <a:r>
              <a:rPr lang="nl-NL" sz="1800" dirty="0">
                <a:effectLst/>
                <a:latin typeface="Times New Roman" panose="02020603050405020304" pitchFamily="18" charset="0"/>
                <a:ea typeface="Calibri" panose="020F0502020204030204" pitchFamily="34" charset="0"/>
              </a:rPr>
              <a:t>Diversiteit aan benaderingen; strafrecht, bestuursrecht, civielrecht</a:t>
            </a:r>
          </a:p>
          <a:p>
            <a:r>
              <a:rPr lang="nl-NL" dirty="0">
                <a:latin typeface="Times New Roman" panose="02020603050405020304" pitchFamily="18" charset="0"/>
                <a:ea typeface="Calibri" panose="020F0502020204030204" pitchFamily="34" charset="0"/>
                <a:cs typeface="Times New Roman" panose="02020603050405020304" pitchFamily="18" charset="0"/>
              </a:rPr>
              <a:t>Diversiteit aan reguleringskeuzes: bv in China grotere nadruk op verantwoordelijkheid van internet providers</a:t>
            </a:r>
            <a:endParaRPr lang="nl-NL"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3128499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E5C21-483F-47F4-950B-B0820242D43C}"/>
              </a:ext>
            </a:extLst>
          </p:cNvPr>
          <p:cNvSpPr>
            <a:spLocks noGrp="1"/>
          </p:cNvSpPr>
          <p:nvPr>
            <p:ph type="title"/>
          </p:nvPr>
        </p:nvSpPr>
        <p:spPr/>
        <p:txBody>
          <a:bodyPr/>
          <a:lstStyle/>
          <a:p>
            <a:r>
              <a:rPr lang="nl-NL" dirty="0"/>
              <a:t>Inzichten literatuurstudie</a:t>
            </a:r>
          </a:p>
        </p:txBody>
      </p:sp>
      <p:sp>
        <p:nvSpPr>
          <p:cNvPr id="3" name="Tijdelijke aanduiding voor inhoud 2">
            <a:extLst>
              <a:ext uri="{FF2B5EF4-FFF2-40B4-BE49-F238E27FC236}">
                <a16:creationId xmlns:a16="http://schemas.microsoft.com/office/drawing/2014/main" id="{179B65C2-16E2-4E81-9F0D-7497DC6F4E6B}"/>
              </a:ext>
            </a:extLst>
          </p:cNvPr>
          <p:cNvSpPr>
            <a:spLocks noGrp="1"/>
          </p:cNvSpPr>
          <p:nvPr>
            <p:ph idx="1"/>
          </p:nvPr>
        </p:nvSpPr>
        <p:spPr/>
        <p:txBody>
          <a:bodyPr>
            <a:normAutofit fontScale="70000" lnSpcReduction="20000"/>
          </a:bodyPr>
          <a:lstStyle/>
          <a:p>
            <a:r>
              <a:rPr lang="nl-NL"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Ten eerste kunnen </a:t>
            </a:r>
            <a:r>
              <a:rPr lang="nl-NL"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grote gevolgen hebben voor het </a:t>
            </a:r>
            <a:r>
              <a:rPr lang="nl-NL"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vertrouwen in de media, het functioneren van de rechtsstaat en van de democratie; ook kunnen ze in den algemene een negatieve impact hebben op de sociale en maatschappelijke positie van vrouwen</a:t>
            </a:r>
            <a:r>
              <a:rPr lang="nl-NL"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Naast deze grotere, meer maatschappelijke gevaren zijn er ook specifieke, kwalijke toepassingen van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deepfaketechnologie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Een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-pornofilm kan een catastrofale impact hebben op de professionele carrière van een vrouw, haar sociale positie en haar zelfbeeld; in extreme gevallen kan dit tot zelfmoord leiden.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worden misbruikt voor het plegen van fraude en misleiding. Dit kan gaan om financieel gewin, ook kunnen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worden ingezet om bedrijfsgeheimen te ontfutselen of politieke besluitvorming te beïnvloeden of te frustreren. Daarnaast kunnen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worden ingezet om aan te zetten tot haat en geweld, bijvoorbeeld tegen minderheden, en kunnen ze worden gebruikt om de intellectuele eigendomsrechten van artiesten te omzeilen en te ondermijnen. </a:t>
            </a:r>
          </a:p>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Ten tweede zijn er ook diverse positieve toepassingen. Daarbij wordt onder meer gewezen de mogelijkheden voor de politie om fakes in te zetten bij de infiltratie van criminele netwerken, zijn er medische toepassingen, kan een realistische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avatar figureren in een game, kan een keukengigant een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impressie van het huis met het nieuwe kookeiland geven, kan een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van een acteur gevaarlijke stunts uitvoeren en kunnen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worden ingezet door politici die minderheden willen toespreken, BN´ers die oproepen tot een goed doel en in zakelijke gesprekken, bijvoorbeeld tussen Nederlandse en Chinese werknemers, waarbij wat zij in hun eigen taal zeggen real time wordt vertaald, maar wederom hun lipbewegingen daarop worden aangepast. Bij deze brede verzameling van mogelijke positieve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use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cases van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deepfaketechnologie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valt een ding op: het zijn veelal toepassingen binnen professionele relaties, zoals tussen klant en bedrijf, patiënt en arts, burger en politicus, sekswerker en klant, werknemers van verschillende nationaliteit die met elkaar vergaderen en toepassingen binnen de entertainmentindustrie. </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Deze studie heeft maar een veelvoorkomende toepassing van </a:t>
            </a:r>
            <a:r>
              <a:rPr lang="nl-NL" sz="1800" b="1" dirty="0" err="1">
                <a:effectLst/>
                <a:latin typeface="Times New Roman" panose="02020603050405020304" pitchFamily="18" charset="0"/>
                <a:ea typeface="Calibri" panose="020F0502020204030204" pitchFamily="34" charset="0"/>
                <a:cs typeface="Times New Roman" panose="02020603050405020304" pitchFamily="18" charset="0"/>
              </a:rPr>
              <a:t>deepfaketechnologie</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 in burger-burgerrelaties geïdentificeerd en dat is de inzet voor satire. </a:t>
            </a:r>
          </a:p>
          <a:p>
            <a:endParaRPr lang="nl-NL" dirty="0"/>
          </a:p>
        </p:txBody>
      </p:sp>
    </p:spTree>
    <p:extLst>
      <p:ext uri="{BB962C8B-B14F-4D97-AF65-F5344CB8AC3E}">
        <p14:creationId xmlns:p14="http://schemas.microsoft.com/office/powerpoint/2010/main" val="832616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730F64-1825-4B57-9D4F-3473A9F8A78F}"/>
              </a:ext>
            </a:extLst>
          </p:cNvPr>
          <p:cNvSpPr>
            <a:spLocks noGrp="1"/>
          </p:cNvSpPr>
          <p:nvPr>
            <p:ph type="title"/>
          </p:nvPr>
        </p:nvSpPr>
        <p:spPr/>
        <p:txBody>
          <a:bodyPr/>
          <a:lstStyle/>
          <a:p>
            <a:r>
              <a:rPr lang="nl-NL" dirty="0"/>
              <a:t>Inzichten literatuurstudie</a:t>
            </a:r>
          </a:p>
        </p:txBody>
      </p:sp>
      <p:sp>
        <p:nvSpPr>
          <p:cNvPr id="3" name="Tijdelijke aanduiding voor inhoud 2">
            <a:extLst>
              <a:ext uri="{FF2B5EF4-FFF2-40B4-BE49-F238E27FC236}">
                <a16:creationId xmlns:a16="http://schemas.microsoft.com/office/drawing/2014/main" id="{8D694557-42E8-4EC0-8E6F-C623371718E1}"/>
              </a:ext>
            </a:extLst>
          </p:cNvPr>
          <p:cNvSpPr>
            <a:spLocks noGrp="1"/>
          </p:cNvSpPr>
          <p:nvPr>
            <p:ph idx="1"/>
          </p:nvPr>
        </p:nvSpPr>
        <p:spPr>
          <a:xfrm>
            <a:off x="677334" y="1526796"/>
            <a:ext cx="8596668" cy="5058562"/>
          </a:xfrm>
        </p:spPr>
        <p:txBody>
          <a:bodyPr>
            <a:normAutofit fontScale="70000" lnSpcReduction="20000"/>
          </a:bodyPr>
          <a:lstStyle/>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Ten derde is techniek nimmer neutraal. Bepaalde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use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-cases worden gefaciliteerd of mogelijk gemaakt door het ontwerp van een technologie, andere afgeremd of onmogelijk gemaakt. </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Dat is van belang omdat uit onderzoek blijkt dat meer dan 95% van de </a:t>
            </a:r>
            <a:r>
              <a:rPr lang="nl-NL" sz="1800" b="1"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 wordt gebruikt voor zogenoemde non-</a:t>
            </a:r>
            <a:r>
              <a:rPr lang="nl-NL" sz="1800" b="1" dirty="0" err="1">
                <a:effectLst/>
                <a:latin typeface="Times New Roman" panose="02020603050405020304" pitchFamily="18" charset="0"/>
                <a:ea typeface="Calibri" panose="020F0502020204030204" pitchFamily="34" charset="0"/>
                <a:cs typeface="Times New Roman" panose="02020603050405020304" pitchFamily="18" charset="0"/>
              </a:rPr>
              <a:t>consensual</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800" b="1" dirty="0" err="1">
                <a:effectLst/>
                <a:latin typeface="Times New Roman" panose="02020603050405020304" pitchFamily="18" charset="0"/>
                <a:ea typeface="Calibri" panose="020F0502020204030204" pitchFamily="34" charset="0"/>
                <a:cs typeface="Times New Roman" panose="02020603050405020304" pitchFamily="18" charset="0"/>
              </a:rPr>
              <a:t>porn</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het vervaardigen van pornografisch materiaal over iemand zonder dienst toestemming. Daarbij moet worden opgeteld het gebruik van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deepfaketechnologie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voor fraude, misleiding en het verspreiden van schadelijk nepnieuws en het feit dat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door de toenemende verwarring tussen fictie en werkelijkheid die zij per definitie veroorzaken, een negatieve impact kunnen hebben op het vertrouwen in de media, de rechtstaat en de democratie en het bestaan van een gedeelde werkelijkheid. Voor deze studie geïnterviewde experts geven bijvoorbeeld aan dat de verwarring over wat echt is en wat nep nu al zichtbaar is, terwijl de techniek nog maar in de kinderschoenen staat.</a:t>
            </a:r>
          </a:p>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Ten vierde is van belang om te benadrukken dat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tot nu toe worden ingezet op een wijze die aansluit bij maatschappelijke tendensen die toch al zichtbaar zijn. </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Het ‘werkelijke’ probleem is breder en maatschappelijk van aard.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pornofilmpjes zijn in feite een uitvloeisel van het disrespect voor vrouwen en het objectiveren van het vrouwenlichaam dat zowel offline en zeker online hoogtij viert.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misinformatie past in het post-</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truth</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tijdperk, waarin meningen belangrijker worden dan feiten en waarin steeds meer groepen in hun eigen bubbel en waarheid leven. Het gebruik van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voor politieke doeleinden sluit aan bij een toename aan interstatelijke-vijandelijkheden via digitale wegen, die zich ook uitten in tal van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hacks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en spionageactiviteiten. Fraude wordt al eeuwen gepleegd 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zijn slechts het volgende middel om vals bewijs in een rechtszaak te introduceren. Zelfs in een wereld zonder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zouden deze tendensen zich voordoen.</a:t>
            </a:r>
          </a:p>
          <a:p>
            <a:r>
              <a:rPr lang="nl-NL" sz="1800" dirty="0">
                <a:effectLst/>
                <a:latin typeface="Times New Roman" panose="02020603050405020304" pitchFamily="18" charset="0"/>
                <a:ea typeface="Calibri" panose="020F0502020204030204" pitchFamily="34" charset="0"/>
                <a:cs typeface="Times New Roman" panose="02020603050405020304" pitchFamily="18" charset="0"/>
              </a:rPr>
              <a:t>Tot slot is wellicht het belangrijkste inzicht dat aanpassingen aan het materieel recht en het procesrecht op specifieke punten mogelijk en wellicht wenselijk zijn,  </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het belangrijkste probleem ten aanzien van </a:t>
            </a:r>
            <a:r>
              <a:rPr lang="nl-NL" sz="1800" b="1"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 in horizontale verhoudingen en meer in het algemeen van </a:t>
            </a:r>
            <a:r>
              <a:rPr lang="nl-NL" sz="1800" b="1" dirty="0" err="1">
                <a:effectLst/>
                <a:latin typeface="Times New Roman" panose="02020603050405020304" pitchFamily="18" charset="0"/>
                <a:ea typeface="Calibri" panose="020F0502020204030204" pitchFamily="34" charset="0"/>
                <a:cs typeface="Times New Roman" panose="02020603050405020304" pitchFamily="18" charset="0"/>
              </a:rPr>
              <a:t>privacyschendingen</a:t>
            </a:r>
            <a:r>
              <a:rPr lang="nl-NL" sz="1800" b="1" dirty="0">
                <a:effectLst/>
                <a:latin typeface="Times New Roman" panose="02020603050405020304" pitchFamily="18" charset="0"/>
                <a:ea typeface="Calibri" panose="020F0502020204030204" pitchFamily="34" charset="0"/>
                <a:cs typeface="Times New Roman" panose="02020603050405020304" pitchFamily="18" charset="0"/>
              </a:rPr>
              <a:t> in horizontale verhoudingen is het toezicht op en de naleving van het vigerende recht. </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Het vervaardigen van pornografisch materiaal van een ander zonder diens toestemming is al verboden; het genereren van kinderporno van een fictief kind is al verboden; het plegen van fraude en misleiding middels een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is al verboden; het aandragen van valselijk bewijsmateriaal in een rechtszaak is al verboden; het aanzetten tot haat of geweld tussen groepen middels een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is al verboden; het zonder toestemming exploiteren van iemands beeld of gelijkenis of creatieve werken is al verboden; het schade berokkenen aan een ander middels een fake-bericht kan al onder het onrechtmatige-</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daadsregime</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worden aangepakt; etc. De juridische inkadering van </a:t>
            </a:r>
            <a:r>
              <a:rPr lang="nl-NL" sz="1800" dirty="0" err="1">
                <a:effectLst/>
                <a:latin typeface="Times New Roman" panose="02020603050405020304" pitchFamily="18" charset="0"/>
                <a:ea typeface="Calibri" panose="020F0502020204030204" pitchFamily="34" charset="0"/>
                <a:cs typeface="Times New Roman" panose="02020603050405020304" pitchFamily="18" charset="0"/>
              </a:rPr>
              <a:t>deepfakes</a:t>
            </a:r>
            <a:r>
              <a:rPr lang="nl-NL" sz="1800" dirty="0">
                <a:effectLst/>
                <a:latin typeface="Times New Roman" panose="02020603050405020304" pitchFamily="18" charset="0"/>
                <a:ea typeface="Calibri" panose="020F0502020204030204" pitchFamily="34" charset="0"/>
                <a:cs typeface="Times New Roman" panose="02020603050405020304" pitchFamily="18" charset="0"/>
              </a:rPr>
              <a:t> is daarom niet het primaire probleem, het probleem is de handhaving van de bestaande en eventuele aanvullende rechtsregels. </a:t>
            </a:r>
          </a:p>
        </p:txBody>
      </p:sp>
    </p:spTree>
    <p:extLst>
      <p:ext uri="{BB962C8B-B14F-4D97-AF65-F5344CB8AC3E}">
        <p14:creationId xmlns:p14="http://schemas.microsoft.com/office/powerpoint/2010/main" val="1771679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p:nvPr>
        </p:nvSpPr>
        <p:spPr>
          <a:xfrm>
            <a:off x="1360414" y="350750"/>
            <a:ext cx="8229600" cy="952501"/>
          </a:xfrm>
        </p:spPr>
        <p:txBody>
          <a:bodyPr>
            <a:normAutofit/>
          </a:bodyPr>
          <a:lstStyle/>
          <a:p>
            <a:pPr eaLnBrk="1" hangingPunct="1"/>
            <a:r>
              <a:rPr lang="nl-NL" dirty="0"/>
              <a:t>Inzichten juridische analyse</a:t>
            </a:r>
            <a:endParaRPr lang="nl-NL" dirty="0">
              <a:latin typeface="Arial" pitchFamily="34" charset="0"/>
              <a:ea typeface="ヒラギノ角ゴ Pro W3"/>
              <a:cs typeface="Arial" pitchFamily="34" charset="0"/>
            </a:endParaRPr>
          </a:p>
        </p:txBody>
      </p:sp>
      <p:sp>
        <p:nvSpPr>
          <p:cNvPr id="39939" name="Tijdelijke aanduiding voor inhoud 2"/>
          <p:cNvSpPr>
            <a:spLocks noGrp="1"/>
          </p:cNvSpPr>
          <p:nvPr>
            <p:ph idx="1"/>
          </p:nvPr>
        </p:nvSpPr>
        <p:spPr>
          <a:xfrm>
            <a:off x="1360414" y="1665133"/>
            <a:ext cx="8229600" cy="5040560"/>
          </a:xfrm>
        </p:spPr>
        <p:txBody>
          <a:bodyPr>
            <a:normAutofit/>
          </a:bodyPr>
          <a:lstStyle/>
          <a:p>
            <a:pPr eaLnBrk="1" hangingPunct="1"/>
            <a:r>
              <a:rPr lang="nl-NL" dirty="0">
                <a:latin typeface="Arial" pitchFamily="34" charset="0"/>
                <a:ea typeface="ヒラギノ角ゴ Pro W3"/>
                <a:cs typeface="Arial" pitchFamily="34" charset="0"/>
              </a:rPr>
              <a:t>Vraagstelling: hoe zijn strafrechtelijke bepalingen toepasbaar op deepfakes? Zijn er lacunes? </a:t>
            </a:r>
          </a:p>
          <a:p>
            <a:pPr eaLnBrk="1" hangingPunct="1"/>
            <a:r>
              <a:rPr lang="nl-NL" dirty="0">
                <a:latin typeface="Arial" pitchFamily="34" charset="0"/>
                <a:ea typeface="ヒラギノ角ゴ Pro W3"/>
                <a:cs typeface="Arial" pitchFamily="34" charset="0"/>
              </a:rPr>
              <a:t>inventarisatie van strafbepalingen uit Sr ter bescherming van</a:t>
            </a:r>
          </a:p>
          <a:p>
            <a:pPr marL="914400" lvl="1" indent="-457200">
              <a:buFont typeface="+mj-lt"/>
              <a:buAutoNum type="arabicPeriod"/>
            </a:pPr>
            <a:r>
              <a:rPr lang="nl-NL" dirty="0"/>
              <a:t>financieel-economische belangen</a:t>
            </a:r>
          </a:p>
          <a:p>
            <a:pPr marL="914400" lvl="1" indent="-457200">
              <a:buFont typeface="+mj-lt"/>
              <a:buAutoNum type="arabicPeriod"/>
            </a:pPr>
            <a:r>
              <a:rPr lang="nl-NL" dirty="0"/>
              <a:t>privacy- en reputatiebelangen</a:t>
            </a:r>
          </a:p>
          <a:p>
            <a:pPr marL="914400" lvl="1" indent="-457200">
              <a:buFont typeface="+mj-lt"/>
              <a:buAutoNum type="arabicPeriod"/>
            </a:pPr>
            <a:r>
              <a:rPr lang="nl-NL" dirty="0" err="1"/>
              <a:t>gegevensgerelateerde</a:t>
            </a:r>
            <a:r>
              <a:rPr lang="nl-NL" dirty="0"/>
              <a:t> belangen</a:t>
            </a:r>
          </a:p>
          <a:p>
            <a:pPr eaLnBrk="1" hangingPunct="1"/>
            <a:r>
              <a:rPr lang="nl-NL" dirty="0">
                <a:latin typeface="Arial" pitchFamily="34" charset="0"/>
                <a:ea typeface="ヒラギノ角ゴ Pro W3"/>
                <a:cs typeface="Arial" pitchFamily="34" charset="0"/>
              </a:rPr>
              <a:t>NB </a:t>
            </a:r>
            <a:r>
              <a:rPr lang="nl-NL" i="1" dirty="0">
                <a:latin typeface="Arial" pitchFamily="34" charset="0"/>
                <a:ea typeface="ヒラギノ角ゴ Pro W3"/>
                <a:cs typeface="Arial" pitchFamily="34" charset="0"/>
              </a:rPr>
              <a:t>onrechtmatigheid </a:t>
            </a:r>
            <a:r>
              <a:rPr lang="nl-NL" dirty="0">
                <a:latin typeface="Arial" pitchFamily="34" charset="0"/>
                <a:ea typeface="ヒラギノ角ゴ Pro W3"/>
                <a:cs typeface="Arial" pitchFamily="34" charset="0"/>
              </a:rPr>
              <a:t>(vaak een bestanddeel) is erg context-afhankelijk, zeker bij uitingsdelicten – maar dat is niet specifiek voor deepfakes</a:t>
            </a:r>
          </a:p>
          <a:p>
            <a:pPr marL="857250" lvl="2" indent="0" algn="r">
              <a:buNone/>
            </a:pPr>
            <a:endParaRPr lang="nl-NL" sz="1000" dirty="0">
              <a:latin typeface="Arial" pitchFamily="34" charset="0"/>
              <a:ea typeface="ヒラギノ角ゴ Pro W3"/>
              <a:cs typeface="Arial" pitchFamily="34" charset="0"/>
            </a:endParaRPr>
          </a:p>
        </p:txBody>
      </p:sp>
    </p:spTree>
    <p:extLst>
      <p:ext uri="{BB962C8B-B14F-4D97-AF65-F5344CB8AC3E}">
        <p14:creationId xmlns:p14="http://schemas.microsoft.com/office/powerpoint/2010/main" val="4138125237"/>
      </p:ext>
    </p:extLst>
  </p:cSld>
  <p:clrMapOvr>
    <a:masterClrMapping/>
  </p:clrMapOvr>
  <p:transition>
    <p:fade thruBlk="1"/>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60</TotalTime>
  <Words>4399</Words>
  <Application>Microsoft Office PowerPoint</Application>
  <PresentationFormat>Breedbeeld</PresentationFormat>
  <Paragraphs>162</Paragraphs>
  <Slides>21</Slides>
  <Notes>4</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21</vt:i4>
      </vt:variant>
    </vt:vector>
  </HeadingPairs>
  <TitlesOfParts>
    <vt:vector size="28" baseType="lpstr">
      <vt:lpstr>Arial</vt:lpstr>
      <vt:lpstr>Avenir Next</vt:lpstr>
      <vt:lpstr>Calibri</vt:lpstr>
      <vt:lpstr>Times New Roman</vt:lpstr>
      <vt:lpstr>Trebuchet MS</vt:lpstr>
      <vt:lpstr>Wingdings 3</vt:lpstr>
      <vt:lpstr>Facet</vt:lpstr>
      <vt:lpstr>Deepfakes: al is de waarheid nog zo snel…</vt:lpstr>
      <vt:lpstr>Onderzoeksvragen</vt:lpstr>
      <vt:lpstr>Methodologie</vt:lpstr>
      <vt:lpstr>Afbakening &amp; Definitie</vt:lpstr>
      <vt:lpstr>Inzichten interviews</vt:lpstr>
      <vt:lpstr>Inzichten landenstudies</vt:lpstr>
      <vt:lpstr>Inzichten literatuurstudie</vt:lpstr>
      <vt:lpstr>Inzichten literatuurstudie</vt:lpstr>
      <vt:lpstr>Inzichten juridische analyse</vt:lpstr>
      <vt:lpstr>1. Financieel-economische belangen</vt:lpstr>
      <vt:lpstr>identiteitsfraude (1)</vt:lpstr>
      <vt:lpstr>identiteitsfraude (2)</vt:lpstr>
      <vt:lpstr>2. Privacy en reputatie</vt:lpstr>
      <vt:lpstr>3. Gegevensgerelateerde belangen</vt:lpstr>
      <vt:lpstr>Conclusie</vt:lpstr>
      <vt:lpstr>Inzichten juridische analyse</vt:lpstr>
      <vt:lpstr>Inzichten juridische analyse</vt:lpstr>
      <vt:lpstr>Inzichten juridische analyse</vt:lpstr>
      <vt:lpstr>Reguleringsopties</vt:lpstr>
      <vt:lpstr>Reguleringsopties</vt:lpstr>
      <vt:lpstr>Reguleringsopties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Deepfakes: al is de waarheid nog zo snel…</dc:title>
  <dc:creator>Bart Van der Sloot</dc:creator>
  <cp:lastModifiedBy>Bart Van der Sloot</cp:lastModifiedBy>
  <cp:revision>10</cp:revision>
  <dcterms:created xsi:type="dcterms:W3CDTF">2021-09-17T08:37:30Z</dcterms:created>
  <dcterms:modified xsi:type="dcterms:W3CDTF">2021-09-17T09:46:44Z</dcterms:modified>
</cp:coreProperties>
</file>