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787" r:id="rId3"/>
    <p:sldId id="788" r:id="rId4"/>
    <p:sldId id="789" r:id="rId5"/>
    <p:sldId id="823" r:id="rId6"/>
    <p:sldId id="854" r:id="rId7"/>
    <p:sldId id="824" r:id="rId8"/>
    <p:sldId id="825" r:id="rId9"/>
    <p:sldId id="822" r:id="rId10"/>
    <p:sldId id="826" r:id="rId11"/>
    <p:sldId id="830" r:id="rId12"/>
    <p:sldId id="783" r:id="rId13"/>
    <p:sldId id="784" r:id="rId14"/>
    <p:sldId id="848" r:id="rId15"/>
    <p:sldId id="849" r:id="rId16"/>
    <p:sldId id="260" r:id="rId17"/>
    <p:sldId id="262" r:id="rId18"/>
    <p:sldId id="263" r:id="rId19"/>
    <p:sldId id="850" r:id="rId20"/>
    <p:sldId id="851" r:id="rId21"/>
    <p:sldId id="820" r:id="rId22"/>
    <p:sldId id="853" r:id="rId23"/>
    <p:sldId id="852" r:id="rId24"/>
    <p:sldId id="36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 Van der Sloot" initials="BVdS" lastIdx="1" clrIdx="0">
    <p:extLst>
      <p:ext uri="{19B8F6BF-5375-455C-9EA6-DF929625EA0E}">
        <p15:presenceInfo xmlns:p15="http://schemas.microsoft.com/office/powerpoint/2012/main" userId="bd00a646278324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05" autoAdjust="0"/>
    <p:restoredTop sz="94660"/>
  </p:normalViewPr>
  <p:slideViewPr>
    <p:cSldViewPr snapToGrid="0">
      <p:cViewPr varScale="1">
        <p:scale>
          <a:sx n="94" d="100"/>
          <a:sy n="94" d="100"/>
        </p:scale>
        <p:origin x="60"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1904F-EDE1-4093-822D-02362DFCDE58}" type="datetimeFigureOut">
              <a:rPr lang="nl-NL" smtClean="0"/>
              <a:t>11-1-2023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2CA80-67E8-4161-8A6F-BFC7C6CCF9DB}" type="slidenum">
              <a:rPr lang="nl-NL" smtClean="0"/>
              <a:t>‹nr.›</a:t>
            </a:fld>
            <a:endParaRPr lang="nl-NL"/>
          </a:p>
        </p:txBody>
      </p:sp>
    </p:spTree>
    <p:extLst>
      <p:ext uri="{BB962C8B-B14F-4D97-AF65-F5344CB8AC3E}">
        <p14:creationId xmlns:p14="http://schemas.microsoft.com/office/powerpoint/2010/main" val="258927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8B9990C-A131-4198-B05B-B97153813F8B}" type="datetimeFigureOut">
              <a:rPr lang="nl-NL" smtClean="0"/>
              <a:t>11-1-2023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04866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8B9990C-A131-4198-B05B-B97153813F8B}" type="datetimeFigureOut">
              <a:rPr lang="nl-NL" smtClean="0"/>
              <a:t>11-1-2023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76412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08B9990C-A131-4198-B05B-B97153813F8B}" type="datetimeFigureOut">
              <a:rPr lang="nl-NL" smtClean="0"/>
              <a:t>11-1-2023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3932361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08B9990C-A131-4198-B05B-B97153813F8B}" type="datetimeFigureOut">
              <a:rPr lang="nl-NL" smtClean="0"/>
              <a:t>11-1-2023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38013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8B9990C-A131-4198-B05B-B97153813F8B}" type="datetimeFigureOut">
              <a:rPr lang="nl-NL" smtClean="0"/>
              <a:t>11-1-2023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57242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B9990C-A131-4198-B05B-B97153813F8B}" type="datetimeFigureOut">
              <a:rPr lang="nl-NL" smtClean="0"/>
              <a:t>11-1-2023</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83921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B9990C-A131-4198-B05B-B97153813F8B}" type="datetimeFigureOut">
              <a:rPr lang="nl-NL" smtClean="0"/>
              <a:t>11-1-2023</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160691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8B9990C-A131-4198-B05B-B97153813F8B}" type="datetimeFigureOut">
              <a:rPr lang="nl-NL" smtClean="0"/>
              <a:t>11-1-2023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024393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8B9990C-A131-4198-B05B-B97153813F8B}" type="datetimeFigureOut">
              <a:rPr lang="nl-NL" smtClean="0"/>
              <a:t>11-1-2023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20845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08B9990C-A131-4198-B05B-B97153813F8B}" type="datetimeFigureOut">
              <a:rPr lang="nl-NL" smtClean="0"/>
              <a:t>11-1-2023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21686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8B9990C-A131-4198-B05B-B97153813F8B}" type="datetimeFigureOut">
              <a:rPr lang="nl-NL" smtClean="0"/>
              <a:t>11-1-2023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81994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8B9990C-A131-4198-B05B-B97153813F8B}" type="datetimeFigureOut">
              <a:rPr lang="nl-NL" smtClean="0"/>
              <a:t>11-1-2023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6308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8B9990C-A131-4198-B05B-B97153813F8B}" type="datetimeFigureOut">
              <a:rPr lang="nl-NL" smtClean="0"/>
              <a:t>11-1-2023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95823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08B9990C-A131-4198-B05B-B97153813F8B}" type="datetimeFigureOut">
              <a:rPr lang="nl-NL" smtClean="0"/>
              <a:t>11-1-2023</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10952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8B9990C-A131-4198-B05B-B97153813F8B}" type="datetimeFigureOut">
              <a:rPr lang="nl-NL" smtClean="0"/>
              <a:t>11-1-2023</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10922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08B9990C-A131-4198-B05B-B97153813F8B}" type="datetimeFigureOut">
              <a:rPr lang="nl-NL" smtClean="0"/>
              <a:t>11-1-2023</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91757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8B9990C-A131-4198-B05B-B97153813F8B}" type="datetimeFigureOut">
              <a:rPr lang="nl-NL" smtClean="0"/>
              <a:t>11-1-2023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58241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8B9990C-A131-4198-B05B-B97153813F8B}" type="datetimeFigureOut">
              <a:rPr lang="nl-NL" smtClean="0"/>
              <a:t>11-1-2023</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1088733-1E60-497C-A1C8-2EF59AA7FA35}" type="slidenum">
              <a:rPr lang="nl-NL" smtClean="0"/>
              <a:t>‹nr.›</a:t>
            </a:fld>
            <a:endParaRPr lang="nl-NL"/>
          </a:p>
        </p:txBody>
      </p:sp>
    </p:spTree>
    <p:extLst>
      <p:ext uri="{BB962C8B-B14F-4D97-AF65-F5344CB8AC3E}">
        <p14:creationId xmlns:p14="http://schemas.microsoft.com/office/powerpoint/2010/main" val="7207251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CBD1E5-AA38-418A-9AD8-0966B130AAB4}"/>
              </a:ext>
            </a:extLst>
          </p:cNvPr>
          <p:cNvSpPr>
            <a:spLocks noGrp="1"/>
          </p:cNvSpPr>
          <p:nvPr>
            <p:ph type="ctrTitle"/>
          </p:nvPr>
        </p:nvSpPr>
        <p:spPr>
          <a:xfrm>
            <a:off x="1154955" y="1447801"/>
            <a:ext cx="9143142" cy="3329580"/>
          </a:xfrm>
        </p:spPr>
        <p:txBody>
          <a:bodyPr/>
          <a:lstStyle/>
          <a:p>
            <a:r>
              <a:rPr lang="nl-NL" sz="6600" dirty="0" err="1"/>
              <a:t>Deepfakes</a:t>
            </a:r>
            <a:r>
              <a:rPr lang="nl-NL" sz="6600" dirty="0"/>
              <a:t>: de grenzen van recht en techniek </a:t>
            </a:r>
          </a:p>
        </p:txBody>
      </p:sp>
      <p:sp>
        <p:nvSpPr>
          <p:cNvPr id="3" name="Ondertitel 2">
            <a:extLst>
              <a:ext uri="{FF2B5EF4-FFF2-40B4-BE49-F238E27FC236}">
                <a16:creationId xmlns:a16="http://schemas.microsoft.com/office/drawing/2014/main" id="{8714093F-EBB3-4441-A7D6-7CC13EE706CD}"/>
              </a:ext>
            </a:extLst>
          </p:cNvPr>
          <p:cNvSpPr>
            <a:spLocks noGrp="1"/>
          </p:cNvSpPr>
          <p:nvPr>
            <p:ph type="subTitle" idx="1"/>
          </p:nvPr>
        </p:nvSpPr>
        <p:spPr>
          <a:xfrm>
            <a:off x="1154955" y="4777380"/>
            <a:ext cx="8825658" cy="1166220"/>
          </a:xfrm>
        </p:spPr>
        <p:txBody>
          <a:bodyPr>
            <a:normAutofit fontScale="92500" lnSpcReduction="10000"/>
          </a:bodyPr>
          <a:lstStyle/>
          <a:p>
            <a:r>
              <a:rPr lang="nl-NL" dirty="0"/>
              <a:t>Bart van der Sloot</a:t>
            </a:r>
          </a:p>
          <a:p>
            <a:r>
              <a:rPr lang="en-US" dirty="0"/>
              <a:t>Tilburg Institute for Law, Technology, and Society (TILT)</a:t>
            </a:r>
          </a:p>
          <a:p>
            <a:r>
              <a:rPr lang="en-US" dirty="0">
                <a:hlinkClick r:id="rId2"/>
              </a:rPr>
              <a:t>Www.bartvandersloot.com</a:t>
            </a:r>
            <a:r>
              <a:rPr lang="en-US" dirty="0"/>
              <a:t>  </a:t>
            </a:r>
            <a:endParaRPr lang="nl-NL" dirty="0"/>
          </a:p>
        </p:txBody>
      </p:sp>
    </p:spTree>
    <p:extLst>
      <p:ext uri="{BB962C8B-B14F-4D97-AF65-F5344CB8AC3E}">
        <p14:creationId xmlns:p14="http://schemas.microsoft.com/office/powerpoint/2010/main" val="139721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034DF-7B1A-12CE-2293-56097A93ACC8}"/>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57C51A2-750E-7E07-7F8E-F06E08E6B976}"/>
              </a:ext>
            </a:extLst>
          </p:cNvPr>
          <p:cNvSpPr>
            <a:spLocks noGrp="1"/>
          </p:cNvSpPr>
          <p:nvPr>
            <p:ph idx="1"/>
          </p:nvPr>
        </p:nvSpPr>
        <p:spPr/>
        <p:txBody>
          <a:bodyPr/>
          <a:lstStyle/>
          <a:p>
            <a:endParaRPr lang="nl-NL"/>
          </a:p>
        </p:txBody>
      </p:sp>
      <p:pic>
        <p:nvPicPr>
          <p:cNvPr id="5122" name="Picture 2" descr="Abraham Lincoln">
            <a:extLst>
              <a:ext uri="{FF2B5EF4-FFF2-40B4-BE49-F238E27FC236}">
                <a16:creationId xmlns:a16="http://schemas.microsoft.com/office/drawing/2014/main" id="{310CC4CC-080E-82BC-3A3C-4C71583EB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00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18929675-4A77-F782-E5CD-EF81926C8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166"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74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C3B80-AFF7-42BC-AA3E-53913FDE27C0}"/>
              </a:ext>
            </a:extLst>
          </p:cNvPr>
          <p:cNvSpPr>
            <a:spLocks noGrp="1"/>
          </p:cNvSpPr>
          <p:nvPr>
            <p:ph type="title"/>
          </p:nvPr>
        </p:nvSpPr>
        <p:spPr/>
        <p:txBody>
          <a:bodyPr/>
          <a:lstStyle/>
          <a:p>
            <a:r>
              <a:rPr lang="nl-NL" dirty="0"/>
              <a:t>Kansen</a:t>
            </a:r>
          </a:p>
        </p:txBody>
      </p:sp>
      <p:sp>
        <p:nvSpPr>
          <p:cNvPr id="3" name="Tijdelijke aanduiding voor inhoud 2">
            <a:extLst>
              <a:ext uri="{FF2B5EF4-FFF2-40B4-BE49-F238E27FC236}">
                <a16:creationId xmlns:a16="http://schemas.microsoft.com/office/drawing/2014/main" id="{BBBF3F4C-0AEB-4097-9EFB-98B92957979B}"/>
              </a:ext>
            </a:extLst>
          </p:cNvPr>
          <p:cNvSpPr>
            <a:spLocks noGrp="1"/>
          </p:cNvSpPr>
          <p:nvPr>
            <p:ph idx="1"/>
          </p:nvPr>
        </p:nvSpPr>
        <p:spPr/>
        <p:txBody>
          <a:bodyPr/>
          <a:lstStyle/>
          <a:p>
            <a:r>
              <a:rPr lang="nl-NL" dirty="0"/>
              <a:t>Satire: politici, staatshoofd, acteurs, bekenden</a:t>
            </a:r>
          </a:p>
          <a:p>
            <a:r>
              <a:rPr lang="nl-NL" dirty="0"/>
              <a:t>Overleden personen: kunst, acteurs, bekenden</a:t>
            </a:r>
          </a:p>
          <a:p>
            <a:r>
              <a:rPr lang="nl-NL" dirty="0"/>
              <a:t>Vervanging werknemers: virtuele assistent, </a:t>
            </a:r>
            <a:r>
              <a:rPr lang="nl-NL" dirty="0" err="1"/>
              <a:t>influencer</a:t>
            </a:r>
            <a:r>
              <a:rPr lang="nl-NL" dirty="0"/>
              <a:t>, acteurs</a:t>
            </a:r>
          </a:p>
          <a:p>
            <a:r>
              <a:rPr lang="nl-NL" dirty="0"/>
              <a:t>Live gesprekken: </a:t>
            </a:r>
            <a:r>
              <a:rPr lang="nl-NL" dirty="0" err="1"/>
              <a:t>businesscall</a:t>
            </a:r>
            <a:r>
              <a:rPr lang="nl-NL" dirty="0"/>
              <a:t>, medische toepassing, journalistiek</a:t>
            </a:r>
          </a:p>
          <a:p>
            <a:r>
              <a:rPr lang="nl-NL" dirty="0"/>
              <a:t>Medische toepassing: scans, modellen, spraakproblemen, </a:t>
            </a:r>
            <a:r>
              <a:rPr lang="nl-NL" dirty="0" err="1"/>
              <a:t>identiteitsproblement</a:t>
            </a:r>
            <a:endParaRPr lang="nl-NL" dirty="0"/>
          </a:p>
          <a:p>
            <a:r>
              <a:rPr lang="nl-NL" dirty="0"/>
              <a:t>Strafrechtelijk: </a:t>
            </a:r>
            <a:r>
              <a:rPr lang="nl-NL" dirty="0" err="1"/>
              <a:t>Sweetie</a:t>
            </a:r>
            <a:r>
              <a:rPr lang="nl-NL" dirty="0"/>
              <a:t> 2.0, nabootsing plaats delict</a:t>
            </a:r>
          </a:p>
          <a:p>
            <a:r>
              <a:rPr lang="nl-NL" dirty="0"/>
              <a:t>Retail: kleding passen, virtuele tour winkel</a:t>
            </a:r>
          </a:p>
          <a:p>
            <a:r>
              <a:rPr lang="nl-NL" dirty="0"/>
              <a:t>Onderwijs: college door historisch figuur</a:t>
            </a:r>
          </a:p>
          <a:p>
            <a:r>
              <a:rPr lang="nl-NL" dirty="0"/>
              <a:t>Goede doelen: oproep alle talen door BN’er + politici</a:t>
            </a:r>
          </a:p>
          <a:p>
            <a:endParaRPr lang="nl-NL" dirty="0"/>
          </a:p>
        </p:txBody>
      </p:sp>
    </p:spTree>
    <p:extLst>
      <p:ext uri="{BB962C8B-B14F-4D97-AF65-F5344CB8AC3E}">
        <p14:creationId xmlns:p14="http://schemas.microsoft.com/office/powerpoint/2010/main" val="1993440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1C9CA-C57D-4966-8A51-8B016FBF8F5F}"/>
              </a:ext>
            </a:extLst>
          </p:cNvPr>
          <p:cNvSpPr>
            <a:spLocks noGrp="1"/>
          </p:cNvSpPr>
          <p:nvPr>
            <p:ph type="title"/>
          </p:nvPr>
        </p:nvSpPr>
        <p:spPr/>
        <p:txBody>
          <a:bodyPr/>
          <a:lstStyle/>
          <a:p>
            <a:r>
              <a:rPr lang="nl-NL" dirty="0"/>
              <a:t>Risico’s</a:t>
            </a:r>
          </a:p>
        </p:txBody>
      </p:sp>
      <p:sp>
        <p:nvSpPr>
          <p:cNvPr id="3" name="Tijdelijke aanduiding voor inhoud 2">
            <a:extLst>
              <a:ext uri="{FF2B5EF4-FFF2-40B4-BE49-F238E27FC236}">
                <a16:creationId xmlns:a16="http://schemas.microsoft.com/office/drawing/2014/main" id="{2809173E-0F3E-42EA-98F0-CE4ACC7715E3}"/>
              </a:ext>
            </a:extLst>
          </p:cNvPr>
          <p:cNvSpPr>
            <a:spLocks noGrp="1"/>
          </p:cNvSpPr>
          <p:nvPr>
            <p:ph idx="1"/>
          </p:nvPr>
        </p:nvSpPr>
        <p:spPr/>
        <p:txBody>
          <a:bodyPr>
            <a:normAutofit fontScale="92500" lnSpcReduction="20000"/>
          </a:bodyPr>
          <a:lstStyle/>
          <a:p>
            <a:r>
              <a:rPr lang="nl-NL" dirty="0"/>
              <a:t>Wraakporno</a:t>
            </a:r>
          </a:p>
          <a:p>
            <a:r>
              <a:rPr lang="nl-NL" dirty="0"/>
              <a:t>Identiteitsvervalsing: afpersing, misleiding, ontfutselen geheimen</a:t>
            </a:r>
          </a:p>
          <a:p>
            <a:r>
              <a:rPr lang="nl-NL" dirty="0"/>
              <a:t>Democratische rechtsorde: beïnvloeding verkiezingen binnenland of buitenland</a:t>
            </a:r>
          </a:p>
          <a:p>
            <a:r>
              <a:rPr lang="nl-NL" dirty="0"/>
              <a:t>Reputatieschade: persoonlijke, commerciële of politieke vijanden zwart maken</a:t>
            </a:r>
          </a:p>
          <a:p>
            <a:r>
              <a:rPr lang="nl-NL" dirty="0"/>
              <a:t>Destabiliseren financiële markten: nepnieuws over omvallende banken</a:t>
            </a:r>
          </a:p>
          <a:p>
            <a:r>
              <a:rPr lang="nl-NL" dirty="0"/>
              <a:t>Aanzetten haat minderheden: </a:t>
            </a:r>
          </a:p>
          <a:p>
            <a:r>
              <a:rPr lang="nl-NL" dirty="0"/>
              <a:t>Post </a:t>
            </a:r>
            <a:r>
              <a:rPr lang="nl-NL" dirty="0" err="1"/>
              <a:t>mortem</a:t>
            </a:r>
            <a:r>
              <a:rPr lang="nl-NL" dirty="0"/>
              <a:t> privacy:</a:t>
            </a:r>
          </a:p>
          <a:p>
            <a:r>
              <a:rPr lang="nl-NL" dirty="0"/>
              <a:t>Militaire dreigingen</a:t>
            </a:r>
          </a:p>
          <a:p>
            <a:r>
              <a:rPr lang="nl-NL" dirty="0"/>
              <a:t>Vertrouwen media</a:t>
            </a:r>
          </a:p>
          <a:p>
            <a:r>
              <a:rPr lang="nl-NL" dirty="0"/>
              <a:t>Rechtszaal:</a:t>
            </a:r>
          </a:p>
        </p:txBody>
      </p:sp>
    </p:spTree>
    <p:extLst>
      <p:ext uri="{BB962C8B-B14F-4D97-AF65-F5344CB8AC3E}">
        <p14:creationId xmlns:p14="http://schemas.microsoft.com/office/powerpoint/2010/main" val="1041438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C9D8AC-7AA9-4ED4-9B1F-4B31BEB14C95}"/>
              </a:ext>
            </a:extLst>
          </p:cNvPr>
          <p:cNvSpPr>
            <a:spLocks noGrp="1"/>
          </p:cNvSpPr>
          <p:nvPr>
            <p:ph type="title"/>
          </p:nvPr>
        </p:nvSpPr>
        <p:spPr/>
        <p:txBody>
          <a:bodyPr/>
          <a:lstStyle/>
          <a:p>
            <a:endParaRPr lang="nl-NL"/>
          </a:p>
        </p:txBody>
      </p:sp>
      <p:pic>
        <p:nvPicPr>
          <p:cNvPr id="9" name="Afbeelding 8">
            <a:extLst>
              <a:ext uri="{FF2B5EF4-FFF2-40B4-BE49-F238E27FC236}">
                <a16:creationId xmlns:a16="http://schemas.microsoft.com/office/drawing/2014/main" id="{EB5755BE-650C-439D-A904-780310E48759}"/>
              </a:ext>
            </a:extLst>
          </p:cNvPr>
          <p:cNvPicPr>
            <a:picLocks noChangeAspect="1"/>
          </p:cNvPicPr>
          <p:nvPr/>
        </p:nvPicPr>
        <p:blipFill>
          <a:blip r:embed="rId2"/>
          <a:stretch>
            <a:fillRect/>
          </a:stretch>
        </p:blipFill>
        <p:spPr>
          <a:xfrm>
            <a:off x="-300118" y="0"/>
            <a:ext cx="6286500" cy="6858000"/>
          </a:xfrm>
          <a:prstGeom prst="rect">
            <a:avLst/>
          </a:prstGeom>
        </p:spPr>
      </p:pic>
      <p:pic>
        <p:nvPicPr>
          <p:cNvPr id="11" name="Afbeelding 10">
            <a:extLst>
              <a:ext uri="{FF2B5EF4-FFF2-40B4-BE49-F238E27FC236}">
                <a16:creationId xmlns:a16="http://schemas.microsoft.com/office/drawing/2014/main" id="{B0335B15-E638-4A22-86FB-7E3601148A9C}"/>
              </a:ext>
            </a:extLst>
          </p:cNvPr>
          <p:cNvPicPr>
            <a:picLocks noChangeAspect="1"/>
          </p:cNvPicPr>
          <p:nvPr/>
        </p:nvPicPr>
        <p:blipFill>
          <a:blip r:embed="rId3"/>
          <a:stretch>
            <a:fillRect/>
          </a:stretch>
        </p:blipFill>
        <p:spPr>
          <a:xfrm>
            <a:off x="5986382" y="0"/>
            <a:ext cx="6205618" cy="4147128"/>
          </a:xfrm>
          <a:prstGeom prst="rect">
            <a:avLst/>
          </a:prstGeom>
        </p:spPr>
      </p:pic>
      <p:pic>
        <p:nvPicPr>
          <p:cNvPr id="7" name="Tijdelijke aanduiding voor inhoud 6">
            <a:extLst>
              <a:ext uri="{FF2B5EF4-FFF2-40B4-BE49-F238E27FC236}">
                <a16:creationId xmlns:a16="http://schemas.microsoft.com/office/drawing/2014/main" id="{E0E483C4-B2DF-45EE-8288-61C91362B418}"/>
              </a:ext>
            </a:extLst>
          </p:cNvPr>
          <p:cNvPicPr>
            <a:picLocks noGrp="1" noChangeAspect="1"/>
          </p:cNvPicPr>
          <p:nvPr>
            <p:ph idx="1"/>
          </p:nvPr>
        </p:nvPicPr>
        <p:blipFill>
          <a:blip r:embed="rId4"/>
          <a:stretch>
            <a:fillRect/>
          </a:stretch>
        </p:blipFill>
        <p:spPr>
          <a:xfrm>
            <a:off x="5986382" y="1216892"/>
            <a:ext cx="6205618" cy="5860471"/>
          </a:xfrm>
        </p:spPr>
      </p:pic>
    </p:spTree>
    <p:extLst>
      <p:ext uri="{BB962C8B-B14F-4D97-AF65-F5344CB8AC3E}">
        <p14:creationId xmlns:p14="http://schemas.microsoft.com/office/powerpoint/2010/main" val="293240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8EBEB-38A2-4206-AE83-0444F7771F4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A3801C6D-A9EA-45E6-97BD-74A0EBA8A8AA}"/>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6A011A2E-3653-4E59-BA2A-6EFF292E5AC4}"/>
              </a:ext>
            </a:extLst>
          </p:cNvPr>
          <p:cNvPicPr>
            <a:picLocks noChangeAspect="1"/>
          </p:cNvPicPr>
          <p:nvPr/>
        </p:nvPicPr>
        <p:blipFill>
          <a:blip r:embed="rId2"/>
          <a:stretch>
            <a:fillRect/>
          </a:stretch>
        </p:blipFill>
        <p:spPr>
          <a:xfrm>
            <a:off x="14472" y="-1"/>
            <a:ext cx="5334000" cy="6576291"/>
          </a:xfrm>
          <a:prstGeom prst="rect">
            <a:avLst/>
          </a:prstGeom>
        </p:spPr>
      </p:pic>
      <p:pic>
        <p:nvPicPr>
          <p:cNvPr id="6" name="Afbeelding 5">
            <a:extLst>
              <a:ext uri="{FF2B5EF4-FFF2-40B4-BE49-F238E27FC236}">
                <a16:creationId xmlns:a16="http://schemas.microsoft.com/office/drawing/2014/main" id="{AAD3FC6B-8EC5-4105-A7A2-A1F220938A62}"/>
              </a:ext>
            </a:extLst>
          </p:cNvPr>
          <p:cNvPicPr>
            <a:picLocks noChangeAspect="1"/>
          </p:cNvPicPr>
          <p:nvPr/>
        </p:nvPicPr>
        <p:blipFill>
          <a:blip r:embed="rId3"/>
          <a:stretch>
            <a:fillRect/>
          </a:stretch>
        </p:blipFill>
        <p:spPr>
          <a:xfrm>
            <a:off x="5348472" y="0"/>
            <a:ext cx="6710815" cy="6576290"/>
          </a:xfrm>
          <a:prstGeom prst="rect">
            <a:avLst/>
          </a:prstGeom>
        </p:spPr>
      </p:pic>
    </p:spTree>
    <p:extLst>
      <p:ext uri="{BB962C8B-B14F-4D97-AF65-F5344CB8AC3E}">
        <p14:creationId xmlns:p14="http://schemas.microsoft.com/office/powerpoint/2010/main" val="195627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74E024-D195-41EA-8586-440B2DFBE9C1}"/>
              </a:ext>
            </a:extLst>
          </p:cNvPr>
          <p:cNvSpPr>
            <a:spLocks noGrp="1"/>
          </p:cNvSpPr>
          <p:nvPr>
            <p:ph type="title"/>
          </p:nvPr>
        </p:nvSpPr>
        <p:spPr/>
        <p:txBody>
          <a:bodyPr/>
          <a:lstStyle/>
          <a:p>
            <a:r>
              <a:rPr lang="nl-NL" dirty="0"/>
              <a:t>Inzichten interviews</a:t>
            </a:r>
          </a:p>
        </p:txBody>
      </p:sp>
      <p:sp>
        <p:nvSpPr>
          <p:cNvPr id="3" name="Tijdelijke aanduiding voor inhoud 2">
            <a:extLst>
              <a:ext uri="{FF2B5EF4-FFF2-40B4-BE49-F238E27FC236}">
                <a16:creationId xmlns:a16="http://schemas.microsoft.com/office/drawing/2014/main" id="{12C4032D-C324-4E8E-9CFF-C6A7E8F657E1}"/>
              </a:ext>
            </a:extLst>
          </p:cNvPr>
          <p:cNvSpPr>
            <a:spLocks noGrp="1"/>
          </p:cNvSpPr>
          <p:nvPr>
            <p:ph idx="1"/>
          </p:nvPr>
        </p:nvSpPr>
        <p:spPr>
          <a:xfrm>
            <a:off x="710470" y="1361732"/>
            <a:ext cx="10393898" cy="5223264"/>
          </a:xfrm>
        </p:spPr>
        <p:txBody>
          <a:bodyPr>
            <a:normAutofit lnSpcReduction="10000"/>
          </a:bodyPr>
          <a:lstStyle/>
          <a:p>
            <a:r>
              <a:rPr lang="nl-NL" sz="1800" dirty="0">
                <a:effectLst/>
                <a:latin typeface="Times New Roman" panose="02020603050405020304" pitchFamily="18" charset="0"/>
                <a:ea typeface="Calibri" panose="020F0502020204030204" pitchFamily="34" charset="0"/>
              </a:rPr>
              <a:t>Experts voorspellen dat over </a:t>
            </a:r>
            <a:r>
              <a:rPr lang="nl-NL" sz="1800" b="1" dirty="0">
                <a:effectLst/>
                <a:latin typeface="Times New Roman" panose="02020603050405020304" pitchFamily="18" charset="0"/>
                <a:ea typeface="Calibri" panose="020F0502020204030204" pitchFamily="34" charset="0"/>
              </a:rPr>
              <a:t>zo’n zes jaar meer dan 90% van alle digitale content in meer of mindere mate is gemanipuleerd. </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De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beste detectietechnieken die nu bestaan kunnen slechts zo’n 65% van de </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 ontdekken, de andere 35% glipt door het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net. De verwachting van experts is dat de mogelijkheid om via technische middelen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te ontdekken eerder af dan toe zal nemen. Bovendien wijzen zij erop dat ook het omgekeerde probleem zal ontstaan: het is vrij eenvoudig om met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deepfaketechnologie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op een bestaand en niet gemanipuleerd materiaal sporen (artefacten) van manipulaties achter te laten, die de detectie-technologie kan ontdekken. De detectie-technologie zal het materiaal dan aanmerken als fake en blokkeren, terwijl het om authentiek materiaal gaat. Bovendien is het probleem dat dergelijke technieken meestal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‘waarheids-’ of ‘betrouwbaarheidspercentages’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geven. Dan is bijvoorbeeld de uitkomst: de kans dat deze video authentiek, dat wil zeggen niet gemanipuleerd, is, is 78%. </a:t>
            </a:r>
          </a:p>
          <a:p>
            <a:r>
              <a:rPr lang="nl-NL" sz="1800" dirty="0">
                <a:effectLst/>
                <a:latin typeface="Times New Roman" panose="02020603050405020304" pitchFamily="18" charset="0"/>
                <a:ea typeface="Calibri" panose="020F0502020204030204" pitchFamily="34" charset="0"/>
              </a:rPr>
              <a:t>Deze experts wijzen erop dat de </a:t>
            </a:r>
            <a:r>
              <a:rPr lang="nl-NL" sz="1800" b="1" dirty="0">
                <a:effectLst/>
                <a:latin typeface="Times New Roman" panose="02020603050405020304" pitchFamily="18" charset="0"/>
                <a:ea typeface="Calibri" panose="020F0502020204030204" pitchFamily="34" charset="0"/>
              </a:rPr>
              <a:t>wetenschap dat een filmpje </a:t>
            </a:r>
            <a:r>
              <a:rPr lang="nl-NL" sz="1800" b="1" dirty="0" err="1">
                <a:effectLst/>
                <a:latin typeface="Times New Roman" panose="02020603050405020304" pitchFamily="18" charset="0"/>
                <a:ea typeface="Calibri" panose="020F0502020204030204" pitchFamily="34" charset="0"/>
              </a:rPr>
              <a:t>deepfake</a:t>
            </a:r>
            <a:r>
              <a:rPr lang="nl-NL" sz="1800" b="1" dirty="0">
                <a:effectLst/>
                <a:latin typeface="Times New Roman" panose="02020603050405020304" pitchFamily="18" charset="0"/>
                <a:ea typeface="Calibri" panose="020F0502020204030204" pitchFamily="34" charset="0"/>
              </a:rPr>
              <a:t> is maar van beperkt belang is</a:t>
            </a:r>
            <a:r>
              <a:rPr lang="nl-NL" sz="1800" dirty="0">
                <a:effectLst/>
                <a:latin typeface="Times New Roman" panose="02020603050405020304" pitchFamily="18" charset="0"/>
                <a:ea typeface="Calibri" panose="020F0502020204030204" pitchFamily="34" charset="0"/>
              </a:rPr>
              <a:t>. De sociale consequenties van een </a:t>
            </a:r>
            <a:r>
              <a:rPr lang="nl-NL" sz="1800" dirty="0" err="1">
                <a:effectLst/>
                <a:latin typeface="Times New Roman" panose="02020603050405020304" pitchFamily="18" charset="0"/>
                <a:ea typeface="Calibri" panose="020F0502020204030204" pitchFamily="34" charset="0"/>
              </a:rPr>
              <a:t>porno-filmpje</a:t>
            </a:r>
            <a:r>
              <a:rPr lang="nl-NL" sz="1800" dirty="0">
                <a:effectLst/>
                <a:latin typeface="Times New Roman" panose="02020603050405020304" pitchFamily="18" charset="0"/>
                <a:ea typeface="Calibri" panose="020F0502020204030204" pitchFamily="34" charset="0"/>
              </a:rPr>
              <a:t> voor een opgroeiend meisje kunnen aanzienlijk zijn, ook al weet de groep dat het een </a:t>
            </a:r>
            <a:r>
              <a:rPr lang="nl-NL" sz="1800" dirty="0" err="1">
                <a:effectLst/>
                <a:latin typeface="Times New Roman" panose="02020603050405020304" pitchFamily="18" charset="0"/>
                <a:ea typeface="Calibri" panose="020F0502020204030204" pitchFamily="34" charset="0"/>
              </a:rPr>
              <a:t>deepfake</a:t>
            </a:r>
            <a:r>
              <a:rPr lang="nl-NL" sz="1800" dirty="0">
                <a:effectLst/>
                <a:latin typeface="Times New Roman" panose="02020603050405020304" pitchFamily="18" charset="0"/>
                <a:ea typeface="Calibri" panose="020F0502020204030204" pitchFamily="34" charset="0"/>
              </a:rPr>
              <a:t> betreft. Ook kan het zien van een dergelijk filmpje het zelfbeeld van de vrouw in kwestie aantasten. Ook al weet ze dat het materiaal nep is, toch kan het bekijken van jezelf terwijl je allerhande expliciete handelingen verricht een negatieve impact hebben op je zelfvertrouwen en zelfwaarde. Dit punt – dat ook al is het bekend dat bepaalde content fake is, de gevolgen er niet minder om zijn - geldt bijvoorbeeld ook bij fakenieuws. </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761082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E5C21-483F-47F4-950B-B0820242D43C}"/>
              </a:ext>
            </a:extLst>
          </p:cNvPr>
          <p:cNvSpPr>
            <a:spLocks noGrp="1"/>
          </p:cNvSpPr>
          <p:nvPr>
            <p:ph type="title"/>
          </p:nvPr>
        </p:nvSpPr>
        <p:spPr/>
        <p:txBody>
          <a:bodyPr/>
          <a:lstStyle/>
          <a:p>
            <a:r>
              <a:rPr lang="nl-NL" dirty="0"/>
              <a:t>Inzichten literatuurstudie</a:t>
            </a:r>
          </a:p>
        </p:txBody>
      </p:sp>
      <p:sp>
        <p:nvSpPr>
          <p:cNvPr id="3" name="Tijdelijke aanduiding voor inhoud 2">
            <a:extLst>
              <a:ext uri="{FF2B5EF4-FFF2-40B4-BE49-F238E27FC236}">
                <a16:creationId xmlns:a16="http://schemas.microsoft.com/office/drawing/2014/main" id="{179B65C2-16E2-4E81-9F0D-7497DC6F4E6B}"/>
              </a:ext>
            </a:extLst>
          </p:cNvPr>
          <p:cNvSpPr>
            <a:spLocks noGrp="1"/>
          </p:cNvSpPr>
          <p:nvPr>
            <p:ph idx="1"/>
          </p:nvPr>
        </p:nvSpPr>
        <p:spPr>
          <a:xfrm>
            <a:off x="734921" y="1500331"/>
            <a:ext cx="10389183" cy="4959675"/>
          </a:xfrm>
        </p:spPr>
        <p:txBody>
          <a:bodyPr>
            <a:normAutofit fontScale="92500" lnSpcReduction="20000"/>
          </a:bodyPr>
          <a:lstStyle/>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Ten eerste kunnen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grote gevolgen hebben voor het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vertrouwen in de media, het functioneren van de rechtsstaat en van de democratie; ook kunnen ze in den algemene een negatieve impact hebben op de sociale en maatschappelijke positie van vrouwen</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Naast deze grotere, meer maatschappelijke gevaren zijn er ook specifieke, kwalijke toepassingen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deepfaketechnologie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Een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-pornofilm kan een catastrofale impact hebben op de professionele carrière van een vrouw, haar sociale positie en haar zelfbeeld; in extreme gevallen kan dit tot zelfmoord leiden.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worden misbruikt voor het plegen van fraude en misleiding. Dit kan gaan om financieel gewin, ook kunnen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worden ingezet om bedrijfsgeheimen te ontfutselen of politieke besluitvorming te beïnvloeden of te frustreren. Daarnaast kunnen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worden ingezet om aan te zetten tot haat en geweld, bijvoorbeeld tegen minderheden, en kunnen ze worden gebruikt om de intellectuele eigendomsrechten van artiesten te omzeilen en te ondermijnen. </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Ten tweede zijn er ook diverse positieve toepassingen. Daarbij wordt onder meer gewezen de mogelijkheden voor de politie om fakes in te zetten bij de infiltratie van criminele netwerken, zijn er medische toepassingen, kan een realistische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avatar figureren in een game, kan een keukengigant een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impressie van het huis met het nieuwe kookeiland geven, kan een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van een acteur gevaarlijke stunts uitvoeren en kunnen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worden ingezet door politici die minderheden willen toespreken, BN´ers die oproepen tot een goed doel en in zakelijke gesprekken, bijvoorbeeld tussen Nederlandse en Chinese werknemers, waarbij wat zij in hun eigen taal zeggen real time wordt vertaald, maar wederom hun lipbewegingen daarop worden aangepast. Bij deze brede verzameling van mogelijke positieve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use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cases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deepfaketechnologie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valt een ding op: het zijn veelal toepassingen binnen professionele relaties, zoals tussen klant en bedrijf, patiënt en arts, burger en politicus, sekswerker en klant, werknemers van verschillende nationaliteit die met elkaar vergaderen en toepassingen binnen de entertainmentindustrie.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Deze studie heeft maar een veelvoorkomende toepassing van </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deepfaketechnologie</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 in burger-burgerrelaties geïdentificeerd en dat is de inzet voor satire. </a:t>
            </a:r>
          </a:p>
          <a:p>
            <a:endParaRPr lang="nl-NL" dirty="0"/>
          </a:p>
        </p:txBody>
      </p:sp>
    </p:spTree>
    <p:extLst>
      <p:ext uri="{BB962C8B-B14F-4D97-AF65-F5344CB8AC3E}">
        <p14:creationId xmlns:p14="http://schemas.microsoft.com/office/powerpoint/2010/main" val="2117632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30F64-1825-4B57-9D4F-3473A9F8A78F}"/>
              </a:ext>
            </a:extLst>
          </p:cNvPr>
          <p:cNvSpPr>
            <a:spLocks noGrp="1"/>
          </p:cNvSpPr>
          <p:nvPr>
            <p:ph type="title"/>
          </p:nvPr>
        </p:nvSpPr>
        <p:spPr/>
        <p:txBody>
          <a:bodyPr/>
          <a:lstStyle/>
          <a:p>
            <a:r>
              <a:rPr lang="nl-NL" dirty="0"/>
              <a:t>Inzichten literatuurstudie</a:t>
            </a:r>
          </a:p>
        </p:txBody>
      </p:sp>
      <p:sp>
        <p:nvSpPr>
          <p:cNvPr id="3" name="Tijdelijke aanduiding voor inhoud 2">
            <a:extLst>
              <a:ext uri="{FF2B5EF4-FFF2-40B4-BE49-F238E27FC236}">
                <a16:creationId xmlns:a16="http://schemas.microsoft.com/office/drawing/2014/main" id="{8D694557-42E8-4EC0-8E6F-C623371718E1}"/>
              </a:ext>
            </a:extLst>
          </p:cNvPr>
          <p:cNvSpPr>
            <a:spLocks noGrp="1"/>
          </p:cNvSpPr>
          <p:nvPr>
            <p:ph idx="1"/>
          </p:nvPr>
        </p:nvSpPr>
        <p:spPr>
          <a:xfrm>
            <a:off x="677334" y="1526796"/>
            <a:ext cx="8596668" cy="5058562"/>
          </a:xfrm>
        </p:spPr>
        <p:txBody>
          <a:bodyPr>
            <a:normAutofit fontScale="92500" lnSpcReduction="20000"/>
          </a:bodyPr>
          <a:lstStyle/>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Ten derde is techniek nimmer neutraal. Bepaalde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use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-cases worden gefaciliteerd of mogelijk gemaakt door het ontwerp van een technologie, andere afgeremd of onmogelijk gemaakt.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Dat is van belang omdat uit onderzoek blijkt dat meer dan 95% van de </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 wordt gebruikt voor zogenoemde non-</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consensual</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porn</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het vervaardigen van pornografisch materiaal over iemand zonder dienst toestemming. Daarbij moet worden opgeteld het gebruik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deepfaketechnologie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voor fraude, misleiding en het verspreiden van schadelijk nepnieuws en het feit dat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door de toenemende verwarring tussen fictie en werkelijkheid die zij per definitie veroorzaken, een negatieve impact kunnen hebben op het vertrouwen in de media, de rechtstaat en de democratie en het bestaan van een gedeelde werkelijkheid. Voor deze studie geïnterviewde experts geven bijvoorbeeld aan dat de verwarring over wat echt is en wat nep nu al zichtbaar is, terwijl de techniek nog maar in de kinderschoenen staat.</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Ten vierde is van belang om te benadrukken dat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tot nu toe worden ingezet op een wijze die aansluit bij maatschappelijke tendensen die toch al zichtbaar zijn.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Het ‘werkelijke’ probleem is breder en maatschappelijk van aard.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pornofilmpjes zijn in feite een uitvloeisel van het disrespect voor vrouwen en het objectiveren van het vrouwenlichaam dat zowel offline en zeker online hoogtij viert.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misinformatie past in het post-</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truth</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tijdperk, waarin meningen belangrijker worden dan feiten en waarin steeds meer groepen in hun eigen bubbel en waarheid leven. Het gebruik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voor politieke doeleinden sluit aan bij een toename aan interstatelijke-vijandelijkheden via digitale wegen, die zich ook uitten in tal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hacks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en spionageactiviteiten. Fraude wordt al eeuwen gepleegd 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zijn slechts het volgende middel om vals bewijs in een rechtszaak te introduceren. Zelfs in een wereld zonder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zouden deze tendensen zich voordoen.</a:t>
            </a:r>
          </a:p>
        </p:txBody>
      </p:sp>
    </p:spTree>
    <p:extLst>
      <p:ext uri="{BB962C8B-B14F-4D97-AF65-F5344CB8AC3E}">
        <p14:creationId xmlns:p14="http://schemas.microsoft.com/office/powerpoint/2010/main" val="149238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923D1C-B32D-AB5A-3A56-AFFF85E789A6}"/>
              </a:ext>
            </a:extLst>
          </p:cNvPr>
          <p:cNvSpPr>
            <a:spLocks noGrp="1"/>
          </p:cNvSpPr>
          <p:nvPr>
            <p:ph type="title"/>
          </p:nvPr>
        </p:nvSpPr>
        <p:spPr/>
        <p:txBody>
          <a:bodyPr/>
          <a:lstStyle/>
          <a:p>
            <a:r>
              <a:rPr lang="nl-NL" dirty="0"/>
              <a:t>Inzichten literatuurstudie</a:t>
            </a:r>
          </a:p>
        </p:txBody>
      </p:sp>
      <p:sp>
        <p:nvSpPr>
          <p:cNvPr id="3" name="Tijdelijke aanduiding voor inhoud 2">
            <a:extLst>
              <a:ext uri="{FF2B5EF4-FFF2-40B4-BE49-F238E27FC236}">
                <a16:creationId xmlns:a16="http://schemas.microsoft.com/office/drawing/2014/main" id="{5102A4C8-8C69-D855-6197-BDAF9E814B8D}"/>
              </a:ext>
            </a:extLst>
          </p:cNvPr>
          <p:cNvSpPr>
            <a:spLocks noGrp="1"/>
          </p:cNvSpPr>
          <p:nvPr>
            <p:ph idx="1"/>
          </p:nvPr>
        </p:nvSpPr>
        <p:spPr/>
        <p:txBody>
          <a:bodyPr>
            <a:normAutofit fontScale="92500" lnSpcReduction="10000"/>
          </a:bodyPr>
          <a:lstStyle/>
          <a:p>
            <a:r>
              <a:rPr lang="nl-NL" sz="2000" dirty="0">
                <a:effectLst/>
                <a:latin typeface="Times New Roman" panose="02020603050405020304" pitchFamily="18" charset="0"/>
                <a:ea typeface="Calibri" panose="020F0502020204030204" pitchFamily="34" charset="0"/>
                <a:cs typeface="Times New Roman" panose="02020603050405020304" pitchFamily="18" charset="0"/>
              </a:rPr>
              <a:t>Tot slot is wellicht het belangrijkste inzicht dat aanpassingen aan het materieel recht en het procesrecht op specifieke punten mogelijk en wellicht wenselijk zijn,  </a:t>
            </a:r>
            <a:r>
              <a:rPr lang="nl-NL" sz="2000" b="1" dirty="0">
                <a:effectLst/>
                <a:latin typeface="Times New Roman" panose="02020603050405020304" pitchFamily="18" charset="0"/>
                <a:ea typeface="Calibri" panose="020F0502020204030204" pitchFamily="34" charset="0"/>
                <a:cs typeface="Times New Roman" panose="02020603050405020304" pitchFamily="18" charset="0"/>
              </a:rPr>
              <a:t>het belangrijkste probleem ten aanzien van </a:t>
            </a:r>
            <a:r>
              <a:rPr lang="nl-NL" sz="2000" b="1"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2000" b="1" dirty="0">
                <a:effectLst/>
                <a:latin typeface="Times New Roman" panose="02020603050405020304" pitchFamily="18" charset="0"/>
                <a:ea typeface="Calibri" panose="020F0502020204030204" pitchFamily="34" charset="0"/>
                <a:cs typeface="Times New Roman" panose="02020603050405020304" pitchFamily="18" charset="0"/>
              </a:rPr>
              <a:t> in horizontale verhoudingen en meer in het algemeen van </a:t>
            </a:r>
            <a:r>
              <a:rPr lang="nl-NL" sz="2000" b="1" dirty="0" err="1">
                <a:effectLst/>
                <a:latin typeface="Times New Roman" panose="02020603050405020304" pitchFamily="18" charset="0"/>
                <a:ea typeface="Calibri" panose="020F0502020204030204" pitchFamily="34" charset="0"/>
                <a:cs typeface="Times New Roman" panose="02020603050405020304" pitchFamily="18" charset="0"/>
              </a:rPr>
              <a:t>privacyschendingen</a:t>
            </a:r>
            <a:r>
              <a:rPr lang="nl-NL" sz="2000" b="1" dirty="0">
                <a:effectLst/>
                <a:latin typeface="Times New Roman" panose="02020603050405020304" pitchFamily="18" charset="0"/>
                <a:ea typeface="Calibri" panose="020F0502020204030204" pitchFamily="34" charset="0"/>
                <a:cs typeface="Times New Roman" panose="02020603050405020304" pitchFamily="18" charset="0"/>
              </a:rPr>
              <a:t> in horizontale verhoudingen is het toezicht op en de naleving van het vigerende recht. </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Het vervaardigen van pornografisch materiaal van een ander zonder diens toestemming is al verboden; het genereren van kinderporno van een fictief kind is al verboden; het plegen van fraude en misleiding middels een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is al verboden; het aandragen van valselijk bewijsmateriaal in een rechtszaak is al verboden; het aanzetten tot haat of geweld tussen groepen middels een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is al verboden; het zonder toestemming exploiteren van iemands beeld of gelijkenis of creatieve werken is al verboden; het schade berokkenen aan een ander middels een fake-bericht kan al onder het onrechtmatige-</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daadsregime</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worden aangepakt; etc. De juridische inkadering van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is daarom niet het primaire probleem, het probleem is de handhaving van de bestaande en eventuele aanvullende rechtsregels. </a:t>
            </a:r>
          </a:p>
          <a:p>
            <a:endParaRPr lang="nl-NL" dirty="0"/>
          </a:p>
        </p:txBody>
      </p:sp>
    </p:spTree>
    <p:extLst>
      <p:ext uri="{BB962C8B-B14F-4D97-AF65-F5344CB8AC3E}">
        <p14:creationId xmlns:p14="http://schemas.microsoft.com/office/powerpoint/2010/main" val="1910373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026E6D-2FEF-4C99-99CA-D7428A921EB5}"/>
              </a:ext>
            </a:extLst>
          </p:cNvPr>
          <p:cNvSpPr>
            <a:spLocks noGrp="1"/>
          </p:cNvSpPr>
          <p:nvPr>
            <p:ph type="title"/>
          </p:nvPr>
        </p:nvSpPr>
        <p:spPr/>
        <p:txBody>
          <a:bodyPr/>
          <a:lstStyle/>
          <a:p>
            <a:r>
              <a:rPr lang="nl-NL" dirty="0"/>
              <a:t>Definitie</a:t>
            </a:r>
          </a:p>
        </p:txBody>
      </p:sp>
      <p:sp>
        <p:nvSpPr>
          <p:cNvPr id="3" name="Tijdelijke aanduiding voor inhoud 2">
            <a:extLst>
              <a:ext uri="{FF2B5EF4-FFF2-40B4-BE49-F238E27FC236}">
                <a16:creationId xmlns:a16="http://schemas.microsoft.com/office/drawing/2014/main" id="{50E46502-CFED-499B-9997-42EB7655A58A}"/>
              </a:ext>
            </a:extLst>
          </p:cNvPr>
          <p:cNvSpPr>
            <a:spLocks noGrp="1"/>
          </p:cNvSpPr>
          <p:nvPr>
            <p:ph idx="1"/>
          </p:nvPr>
        </p:nvSpPr>
        <p:spPr/>
        <p:txBody>
          <a:bodyPr>
            <a:normAutofit lnSpcReduction="10000"/>
          </a:bodyPr>
          <a:lstStyle/>
          <a:p>
            <a:r>
              <a:rPr lang="nl-NL" dirty="0"/>
              <a:t>Definitie </a:t>
            </a:r>
            <a:r>
              <a:rPr lang="nl-NL" dirty="0" err="1"/>
              <a:t>deepfake</a:t>
            </a:r>
            <a:r>
              <a:rPr lang="nl-NL" dirty="0"/>
              <a:t>: </a:t>
            </a:r>
            <a:r>
              <a:rPr lang="nl-NL" sz="1800" i="1" dirty="0">
                <a:effectLst/>
                <a:latin typeface="Times New Roman" panose="02020603050405020304" pitchFamily="18" charset="0"/>
                <a:ea typeface="Calibri" panose="020F0502020204030204" pitchFamily="34" charset="0"/>
                <a:cs typeface="Times New Roman" panose="02020603050405020304" pitchFamily="18" charset="0"/>
              </a:rPr>
              <a:t>Beeld, geluid of ander materiaal dat geheel of gedeeltelijk is gefabriceerd of bestaand beeld, geluid of ander materiaal dat is gemanipuleerd met behulp van geavanceerde technische hulpmiddelen en dat niet of nauwelijks van echt te onderscheiden is</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nl-NL" dirty="0" err="1"/>
              <a:t>Deepfake</a:t>
            </a:r>
            <a:r>
              <a:rPr lang="nl-NL" dirty="0"/>
              <a:t> als ideaalconcept:</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Type gegevensdrager en daarmee de mate waarin de content bij de gebruiker ‘binnenkomt’</a:t>
            </a: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Gebruikte technologie</a:t>
            </a: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De mate van manipulatie</a:t>
            </a: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De mate waarin de manipulatie wezenlijk is</a:t>
            </a: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De vraag of de </a:t>
            </a:r>
            <a:r>
              <a:rPr lang="nl-NL"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dirty="0">
                <a:effectLst/>
                <a:latin typeface="Times New Roman" panose="02020603050405020304" pitchFamily="18" charset="0"/>
                <a:ea typeface="Calibri" panose="020F0502020204030204" pitchFamily="34" charset="0"/>
                <a:cs typeface="Times New Roman" panose="02020603050405020304" pitchFamily="18" charset="0"/>
              </a:rPr>
              <a:t> een bestaand of niet bestaand persoon betreft</a:t>
            </a: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De mate waarin de gebruiker de content voor waar aanneemt</a:t>
            </a:r>
          </a:p>
        </p:txBody>
      </p:sp>
    </p:spTree>
    <p:extLst>
      <p:ext uri="{BB962C8B-B14F-4D97-AF65-F5344CB8AC3E}">
        <p14:creationId xmlns:p14="http://schemas.microsoft.com/office/powerpoint/2010/main" val="2160609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F38B19-BA70-F2D6-2828-0CEB1486C9DC}"/>
              </a:ext>
            </a:extLst>
          </p:cNvPr>
          <p:cNvSpPr>
            <a:spLocks noGrp="1"/>
          </p:cNvSpPr>
          <p:nvPr>
            <p:ph type="title"/>
          </p:nvPr>
        </p:nvSpPr>
        <p:spPr/>
        <p:txBody>
          <a:bodyPr/>
          <a:lstStyle/>
          <a:p>
            <a:r>
              <a:rPr lang="nl-NL" dirty="0"/>
              <a:t>Oplossingsrichtingen</a:t>
            </a:r>
          </a:p>
        </p:txBody>
      </p:sp>
      <p:pic>
        <p:nvPicPr>
          <p:cNvPr id="6" name="Afbeelding 5">
            <a:extLst>
              <a:ext uri="{FF2B5EF4-FFF2-40B4-BE49-F238E27FC236}">
                <a16:creationId xmlns:a16="http://schemas.microsoft.com/office/drawing/2014/main" id="{9D792C1C-43EC-B58F-FAC2-DA8713F85453}"/>
              </a:ext>
            </a:extLst>
          </p:cNvPr>
          <p:cNvPicPr>
            <a:picLocks noChangeAspect="1"/>
          </p:cNvPicPr>
          <p:nvPr/>
        </p:nvPicPr>
        <p:blipFill>
          <a:blip r:embed="rId2"/>
          <a:stretch>
            <a:fillRect/>
          </a:stretch>
        </p:blipFill>
        <p:spPr>
          <a:xfrm>
            <a:off x="3346426" y="1385888"/>
            <a:ext cx="2991064" cy="4953952"/>
          </a:xfrm>
          <a:prstGeom prst="rect">
            <a:avLst/>
          </a:prstGeom>
        </p:spPr>
      </p:pic>
    </p:spTree>
    <p:extLst>
      <p:ext uri="{BB962C8B-B14F-4D97-AF65-F5344CB8AC3E}">
        <p14:creationId xmlns:p14="http://schemas.microsoft.com/office/powerpoint/2010/main" val="2433859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6767D6B0-0C1A-D7A5-7A5E-7DFF433A88FB}"/>
              </a:ext>
            </a:extLst>
          </p:cNvPr>
          <p:cNvPicPr>
            <a:picLocks noChangeAspect="1"/>
          </p:cNvPicPr>
          <p:nvPr/>
        </p:nvPicPr>
        <p:blipFill>
          <a:blip r:embed="rId2"/>
          <a:stretch>
            <a:fillRect/>
          </a:stretch>
        </p:blipFill>
        <p:spPr>
          <a:xfrm>
            <a:off x="772895" y="220246"/>
            <a:ext cx="2296012" cy="6554071"/>
          </a:xfrm>
          <a:prstGeom prst="rect">
            <a:avLst/>
          </a:prstGeom>
        </p:spPr>
      </p:pic>
      <p:pic>
        <p:nvPicPr>
          <p:cNvPr id="19" name="Afbeelding 18">
            <a:extLst>
              <a:ext uri="{FF2B5EF4-FFF2-40B4-BE49-F238E27FC236}">
                <a16:creationId xmlns:a16="http://schemas.microsoft.com/office/drawing/2014/main" id="{39F66156-B039-29A8-8828-D33172501597}"/>
              </a:ext>
            </a:extLst>
          </p:cNvPr>
          <p:cNvPicPr>
            <a:picLocks noChangeAspect="1"/>
          </p:cNvPicPr>
          <p:nvPr/>
        </p:nvPicPr>
        <p:blipFill>
          <a:blip r:embed="rId3"/>
          <a:stretch>
            <a:fillRect/>
          </a:stretch>
        </p:blipFill>
        <p:spPr>
          <a:xfrm>
            <a:off x="3068907" y="392854"/>
            <a:ext cx="2604147" cy="6316134"/>
          </a:xfrm>
          <a:prstGeom prst="rect">
            <a:avLst/>
          </a:prstGeom>
        </p:spPr>
      </p:pic>
      <p:pic>
        <p:nvPicPr>
          <p:cNvPr id="21" name="Afbeelding 20">
            <a:extLst>
              <a:ext uri="{FF2B5EF4-FFF2-40B4-BE49-F238E27FC236}">
                <a16:creationId xmlns:a16="http://schemas.microsoft.com/office/drawing/2014/main" id="{A763758F-71B1-79DB-D7B2-FD6D466FB3CF}"/>
              </a:ext>
            </a:extLst>
          </p:cNvPr>
          <p:cNvPicPr>
            <a:picLocks noChangeAspect="1"/>
          </p:cNvPicPr>
          <p:nvPr/>
        </p:nvPicPr>
        <p:blipFill>
          <a:blip r:embed="rId4"/>
          <a:stretch>
            <a:fillRect/>
          </a:stretch>
        </p:blipFill>
        <p:spPr>
          <a:xfrm>
            <a:off x="5435371" y="285578"/>
            <a:ext cx="2283878" cy="6423410"/>
          </a:xfrm>
          <a:prstGeom prst="rect">
            <a:avLst/>
          </a:prstGeom>
        </p:spPr>
      </p:pic>
      <p:pic>
        <p:nvPicPr>
          <p:cNvPr id="23" name="Afbeelding 22">
            <a:extLst>
              <a:ext uri="{FF2B5EF4-FFF2-40B4-BE49-F238E27FC236}">
                <a16:creationId xmlns:a16="http://schemas.microsoft.com/office/drawing/2014/main" id="{4FED0F47-0522-A28B-FD89-BFDB06255CB8}"/>
              </a:ext>
            </a:extLst>
          </p:cNvPr>
          <p:cNvPicPr>
            <a:picLocks noChangeAspect="1"/>
          </p:cNvPicPr>
          <p:nvPr/>
        </p:nvPicPr>
        <p:blipFill>
          <a:blip r:embed="rId5"/>
          <a:stretch>
            <a:fillRect/>
          </a:stretch>
        </p:blipFill>
        <p:spPr>
          <a:xfrm>
            <a:off x="7719249" y="285578"/>
            <a:ext cx="2747983" cy="6423409"/>
          </a:xfrm>
          <a:prstGeom prst="rect">
            <a:avLst/>
          </a:prstGeom>
        </p:spPr>
      </p:pic>
      <p:pic>
        <p:nvPicPr>
          <p:cNvPr id="7" name="Afbeelding 6">
            <a:extLst>
              <a:ext uri="{FF2B5EF4-FFF2-40B4-BE49-F238E27FC236}">
                <a16:creationId xmlns:a16="http://schemas.microsoft.com/office/drawing/2014/main" id="{3C4D726E-1D95-748E-ED11-FF5A1E6FF73A}"/>
              </a:ext>
            </a:extLst>
          </p:cNvPr>
          <p:cNvPicPr>
            <a:picLocks noChangeAspect="1"/>
          </p:cNvPicPr>
          <p:nvPr/>
        </p:nvPicPr>
        <p:blipFill>
          <a:blip r:embed="rId6"/>
          <a:stretch>
            <a:fillRect/>
          </a:stretch>
        </p:blipFill>
        <p:spPr>
          <a:xfrm>
            <a:off x="4092004" y="2869064"/>
            <a:ext cx="2604147" cy="661538"/>
          </a:xfrm>
          <a:prstGeom prst="rect">
            <a:avLst/>
          </a:prstGeom>
        </p:spPr>
      </p:pic>
    </p:spTree>
    <p:extLst>
      <p:ext uri="{BB962C8B-B14F-4D97-AF65-F5344CB8AC3E}">
        <p14:creationId xmlns:p14="http://schemas.microsoft.com/office/powerpoint/2010/main" val="3798208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A784042-146D-0C2E-1082-2D19813ED399}"/>
              </a:ext>
            </a:extLst>
          </p:cNvPr>
          <p:cNvPicPr>
            <a:picLocks noChangeAspect="1"/>
          </p:cNvPicPr>
          <p:nvPr/>
        </p:nvPicPr>
        <p:blipFill>
          <a:blip r:embed="rId2"/>
          <a:stretch>
            <a:fillRect/>
          </a:stretch>
        </p:blipFill>
        <p:spPr>
          <a:xfrm>
            <a:off x="843080" y="508099"/>
            <a:ext cx="3622339" cy="889697"/>
          </a:xfrm>
          <a:prstGeom prst="rect">
            <a:avLst/>
          </a:prstGeom>
        </p:spPr>
      </p:pic>
      <p:pic>
        <p:nvPicPr>
          <p:cNvPr id="7" name="Afbeelding 6">
            <a:extLst>
              <a:ext uri="{FF2B5EF4-FFF2-40B4-BE49-F238E27FC236}">
                <a16:creationId xmlns:a16="http://schemas.microsoft.com/office/drawing/2014/main" id="{406C8418-C1D9-3A09-1BBC-E192AAFD5BE8}"/>
              </a:ext>
            </a:extLst>
          </p:cNvPr>
          <p:cNvPicPr>
            <a:picLocks noChangeAspect="1"/>
          </p:cNvPicPr>
          <p:nvPr/>
        </p:nvPicPr>
        <p:blipFill>
          <a:blip r:embed="rId3"/>
          <a:stretch>
            <a:fillRect/>
          </a:stretch>
        </p:blipFill>
        <p:spPr>
          <a:xfrm>
            <a:off x="775346" y="1397797"/>
            <a:ext cx="3288653" cy="4500261"/>
          </a:xfrm>
          <a:prstGeom prst="rect">
            <a:avLst/>
          </a:prstGeom>
        </p:spPr>
      </p:pic>
      <p:pic>
        <p:nvPicPr>
          <p:cNvPr id="9" name="Afbeelding 8">
            <a:extLst>
              <a:ext uri="{FF2B5EF4-FFF2-40B4-BE49-F238E27FC236}">
                <a16:creationId xmlns:a16="http://schemas.microsoft.com/office/drawing/2014/main" id="{3AAE365B-F23A-D3C1-2A9D-A162C42CD32C}"/>
              </a:ext>
            </a:extLst>
          </p:cNvPr>
          <p:cNvPicPr>
            <a:picLocks noChangeAspect="1"/>
          </p:cNvPicPr>
          <p:nvPr/>
        </p:nvPicPr>
        <p:blipFill>
          <a:blip r:embed="rId4"/>
          <a:stretch>
            <a:fillRect/>
          </a:stretch>
        </p:blipFill>
        <p:spPr>
          <a:xfrm>
            <a:off x="4063999" y="1397797"/>
            <a:ext cx="3061548" cy="4404584"/>
          </a:xfrm>
          <a:prstGeom prst="rect">
            <a:avLst/>
          </a:prstGeom>
        </p:spPr>
      </p:pic>
      <p:pic>
        <p:nvPicPr>
          <p:cNvPr id="11" name="Afbeelding 10">
            <a:extLst>
              <a:ext uri="{FF2B5EF4-FFF2-40B4-BE49-F238E27FC236}">
                <a16:creationId xmlns:a16="http://schemas.microsoft.com/office/drawing/2014/main" id="{686EDD48-8630-5EB4-B31A-01F3C16C7A71}"/>
              </a:ext>
            </a:extLst>
          </p:cNvPr>
          <p:cNvPicPr>
            <a:picLocks noChangeAspect="1"/>
          </p:cNvPicPr>
          <p:nvPr/>
        </p:nvPicPr>
        <p:blipFill>
          <a:blip r:embed="rId5"/>
          <a:stretch>
            <a:fillRect/>
          </a:stretch>
        </p:blipFill>
        <p:spPr>
          <a:xfrm>
            <a:off x="7125548" y="1397798"/>
            <a:ext cx="3149600" cy="4404583"/>
          </a:xfrm>
          <a:prstGeom prst="rect">
            <a:avLst/>
          </a:prstGeom>
        </p:spPr>
      </p:pic>
    </p:spTree>
    <p:extLst>
      <p:ext uri="{BB962C8B-B14F-4D97-AF65-F5344CB8AC3E}">
        <p14:creationId xmlns:p14="http://schemas.microsoft.com/office/powerpoint/2010/main" val="2647257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0E517-9714-C4E1-5B74-BF370ADCD145}"/>
              </a:ext>
            </a:extLst>
          </p:cNvPr>
          <p:cNvSpPr>
            <a:spLocks noGrp="1"/>
          </p:cNvSpPr>
          <p:nvPr>
            <p:ph type="title"/>
          </p:nvPr>
        </p:nvSpPr>
        <p:spPr/>
        <p:txBody>
          <a:bodyPr/>
          <a:lstStyle/>
          <a:p>
            <a:r>
              <a:rPr lang="nl-NL" dirty="0"/>
              <a:t>Lastige dilemma's</a:t>
            </a:r>
          </a:p>
        </p:txBody>
      </p:sp>
      <p:sp>
        <p:nvSpPr>
          <p:cNvPr id="3" name="Tijdelijke aanduiding voor inhoud 2">
            <a:extLst>
              <a:ext uri="{FF2B5EF4-FFF2-40B4-BE49-F238E27FC236}">
                <a16:creationId xmlns:a16="http://schemas.microsoft.com/office/drawing/2014/main" id="{C250D3F1-B67C-A87B-F04E-0453A7BA22AC}"/>
              </a:ext>
            </a:extLst>
          </p:cNvPr>
          <p:cNvSpPr>
            <a:spLocks noGrp="1"/>
          </p:cNvSpPr>
          <p:nvPr>
            <p:ph idx="1"/>
          </p:nvPr>
        </p:nvSpPr>
        <p:spPr>
          <a:xfrm>
            <a:off x="1103312" y="1591978"/>
            <a:ext cx="8946541" cy="4656422"/>
          </a:xfrm>
        </p:spPr>
        <p:txBody>
          <a:bodyPr/>
          <a:lstStyle/>
          <a:p>
            <a:r>
              <a:rPr lang="nl-NL" b="1" dirty="0"/>
              <a:t>Willen we de privésfeer verder inperken? Is de kuur niet erger dan de kwaal?</a:t>
            </a:r>
            <a:br>
              <a:rPr lang="nl-NL" b="1" dirty="0"/>
            </a:br>
            <a:endParaRPr lang="nl-NL" b="1" dirty="0"/>
          </a:p>
          <a:p>
            <a:r>
              <a:rPr lang="nl-NL" b="1" dirty="0"/>
              <a:t>Willen we de vrijheid van meningsuiting verder inperken? Moet het verspreiden van leugens als zodanig onrechtmatig zijn? Wie bepaalt er wat ‘waar’ is? </a:t>
            </a:r>
            <a:br>
              <a:rPr lang="nl-NL" b="1" dirty="0"/>
            </a:br>
            <a:endParaRPr lang="nl-NL" b="1" dirty="0"/>
          </a:p>
          <a:p>
            <a:r>
              <a:rPr lang="nl-NL" b="1" dirty="0"/>
              <a:t>Willen we dode en niet-bestaande wezens (virtueel) leven inblazen? Hebben die wezens zelfstandige rechten/zijn er morele grenzen?</a:t>
            </a:r>
            <a:br>
              <a:rPr lang="nl-NL" b="1" dirty="0"/>
            </a:br>
            <a:endParaRPr lang="nl-NL" b="1" dirty="0"/>
          </a:p>
          <a:p>
            <a:r>
              <a:rPr lang="nl-NL" b="1" dirty="0"/>
              <a:t>Op wie zou een plicht moeten rusten bij een mogelijk ex ante verbod?</a:t>
            </a:r>
          </a:p>
        </p:txBody>
      </p:sp>
    </p:spTree>
    <p:extLst>
      <p:ext uri="{BB962C8B-B14F-4D97-AF65-F5344CB8AC3E}">
        <p14:creationId xmlns:p14="http://schemas.microsoft.com/office/powerpoint/2010/main" val="1448677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C72DBD-7FC0-42C8-AA56-D5F74A60CE76}"/>
              </a:ext>
            </a:extLst>
          </p:cNvPr>
          <p:cNvSpPr>
            <a:spLocks noGrp="1"/>
          </p:cNvSpPr>
          <p:nvPr>
            <p:ph type="title"/>
          </p:nvPr>
        </p:nvSpPr>
        <p:spPr/>
        <p:txBody>
          <a:bodyPr/>
          <a:lstStyle/>
          <a:p>
            <a:endParaRPr lang="nl-NL"/>
          </a:p>
        </p:txBody>
      </p:sp>
      <p:pic>
        <p:nvPicPr>
          <p:cNvPr id="2050" name="Picture 2" descr="Afbeeldingsresultaat voor question">
            <a:extLst>
              <a:ext uri="{FF2B5EF4-FFF2-40B4-BE49-F238E27FC236}">
                <a16:creationId xmlns:a16="http://schemas.microsoft.com/office/drawing/2014/main" id="{EDDD7249-6FC9-41AC-9138-68BBB588DB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9007" y="2052638"/>
            <a:ext cx="4195762"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71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Afbeelding 7" descr="why mask blurry · Issue #892 · iperov/DeepFaceLab · GitHub">
            <a:extLst>
              <a:ext uri="{FF2B5EF4-FFF2-40B4-BE49-F238E27FC236}">
                <a16:creationId xmlns:a16="http://schemas.microsoft.com/office/drawing/2014/main" id="{62958598-EABE-4FB6-A493-06AABD0E6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75" y="121821"/>
            <a:ext cx="3672475" cy="3623509"/>
          </a:xfrm>
          <a:prstGeom prst="rect">
            <a:avLst/>
          </a:prstGeom>
          <a:noFill/>
          <a:extLst>
            <a:ext uri="{909E8E84-426E-40DD-AFC4-6F175D3DCCD1}">
              <a14:hiddenFill xmlns:a14="http://schemas.microsoft.com/office/drawing/2010/main">
                <a:solidFill>
                  <a:srgbClr val="FFFFFF"/>
                </a:solidFill>
              </a14:hiddenFill>
            </a:ext>
          </a:extLst>
        </p:spPr>
      </p:pic>
      <p:pic>
        <p:nvPicPr>
          <p:cNvPr id="7171" name="Afbeelding 8" descr="LEGACY] [GUIDE] - DeepFaceLab 1.0 Guide">
            <a:extLst>
              <a:ext uri="{FF2B5EF4-FFF2-40B4-BE49-F238E27FC236}">
                <a16:creationId xmlns:a16="http://schemas.microsoft.com/office/drawing/2014/main" id="{1BBC105E-5F2A-4312-9330-5110AEB7E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483" y="56357"/>
            <a:ext cx="3786312" cy="3588726"/>
          </a:xfrm>
          <a:prstGeom prst="rect">
            <a:avLst/>
          </a:prstGeom>
          <a:noFill/>
          <a:extLst>
            <a:ext uri="{909E8E84-426E-40DD-AFC4-6F175D3DCCD1}">
              <a14:hiddenFill xmlns:a14="http://schemas.microsoft.com/office/drawing/2010/main">
                <a:solidFill>
                  <a:srgbClr val="FFFFFF"/>
                </a:solidFill>
              </a14:hiddenFill>
            </a:ext>
          </a:extLst>
        </p:spPr>
      </p:pic>
      <p:pic>
        <p:nvPicPr>
          <p:cNvPr id="7170" name="Afbeelding 10" descr="Deepfakes Are Getting Better. But They're Still Easy to Spot | WIRED">
            <a:extLst>
              <a:ext uri="{FF2B5EF4-FFF2-40B4-BE49-F238E27FC236}">
                <a16:creationId xmlns:a16="http://schemas.microsoft.com/office/drawing/2014/main" id="{8F4637E2-FC93-43BF-B5D1-4D01E8365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3817293"/>
            <a:ext cx="5595279" cy="2984350"/>
          </a:xfrm>
          <a:prstGeom prst="rect">
            <a:avLst/>
          </a:prstGeom>
          <a:noFill/>
          <a:extLst>
            <a:ext uri="{909E8E84-426E-40DD-AFC4-6F175D3DCCD1}">
              <a14:hiddenFill xmlns:a14="http://schemas.microsoft.com/office/drawing/2010/main">
                <a:solidFill>
                  <a:srgbClr val="FFFFFF"/>
                </a:solidFill>
              </a14:hiddenFill>
            </a:ext>
          </a:extLst>
        </p:spPr>
      </p:pic>
      <p:pic>
        <p:nvPicPr>
          <p:cNvPr id="7169" name="Afbeelding 11" descr="Mr Bean And President Trump's Deepfake Video Will Leave You ROFL!">
            <a:extLst>
              <a:ext uri="{FF2B5EF4-FFF2-40B4-BE49-F238E27FC236}">
                <a16:creationId xmlns:a16="http://schemas.microsoft.com/office/drawing/2014/main" id="{28D29D8A-CED3-4D8F-9E69-F1EB4107A2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087" y="3817293"/>
            <a:ext cx="3786312" cy="2984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A9903A39-16B9-422D-AFD2-9BF9B69EFA0B}"/>
              </a:ext>
            </a:extLst>
          </p:cNvPr>
          <p:cNvSpPr>
            <a:spLocks noChangeArrowheads="1"/>
          </p:cNvSpPr>
          <p:nvPr/>
        </p:nvSpPr>
        <p:spPr bwMode="auto">
          <a:xfrm>
            <a:off x="316045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5" name="Rectangle 6">
            <a:extLst>
              <a:ext uri="{FF2B5EF4-FFF2-40B4-BE49-F238E27FC236}">
                <a16:creationId xmlns:a16="http://schemas.microsoft.com/office/drawing/2014/main" id="{7F55074B-3003-4C01-9A18-D55450B100FA}"/>
              </a:ext>
            </a:extLst>
          </p:cNvPr>
          <p:cNvSpPr>
            <a:spLocks noChangeArrowheads="1"/>
          </p:cNvSpPr>
          <p:nvPr/>
        </p:nvSpPr>
        <p:spPr bwMode="auto">
          <a:xfrm>
            <a:off x="3160450" y="6267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nl-NL"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7">
            <a:extLst>
              <a:ext uri="{FF2B5EF4-FFF2-40B4-BE49-F238E27FC236}">
                <a16:creationId xmlns:a16="http://schemas.microsoft.com/office/drawing/2014/main" id="{5E0BDE38-A9B2-4F07-BF0D-D4B2507FD0C9}"/>
              </a:ext>
            </a:extLst>
          </p:cNvPr>
          <p:cNvSpPr>
            <a:spLocks noChangeArrowheads="1"/>
          </p:cNvSpPr>
          <p:nvPr/>
        </p:nvSpPr>
        <p:spPr bwMode="auto">
          <a:xfrm>
            <a:off x="3160450" y="10601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301745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F63AC-970D-4273-A613-A5EEC4B59ACA}"/>
              </a:ext>
            </a:extLst>
          </p:cNvPr>
          <p:cNvSpPr>
            <a:spLocks noGrp="1"/>
          </p:cNvSpPr>
          <p:nvPr>
            <p:ph type="title"/>
          </p:nvPr>
        </p:nvSpPr>
        <p:spPr/>
        <p:txBody>
          <a:bodyPr/>
          <a:lstStyle/>
          <a:p>
            <a:r>
              <a:rPr lang="nl-NL" dirty="0" err="1"/>
              <a:t>Deepfakes</a:t>
            </a:r>
            <a:endParaRPr lang="nl-NL" dirty="0"/>
          </a:p>
        </p:txBody>
      </p:sp>
      <p:pic>
        <p:nvPicPr>
          <p:cNvPr id="4" name="Tijdelijke aanduiding voor inhoud 3" descr="Fakelab – A Deepfake Audio Detection Tool">
            <a:extLst>
              <a:ext uri="{FF2B5EF4-FFF2-40B4-BE49-F238E27FC236}">
                <a16:creationId xmlns:a16="http://schemas.microsoft.com/office/drawing/2014/main" id="{48D748E9-BBF8-44D7-8CFE-055E01AC6F95}"/>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2810" t="6492" r="2778" b="6209"/>
          <a:stretch/>
        </p:blipFill>
        <p:spPr bwMode="auto">
          <a:xfrm>
            <a:off x="184111" y="354534"/>
            <a:ext cx="5701399" cy="6104989"/>
          </a:xfrm>
          <a:prstGeom prst="rect">
            <a:avLst/>
          </a:prstGeom>
          <a:noFill/>
          <a:ln>
            <a:noFill/>
          </a:ln>
          <a:extLst>
            <a:ext uri="{53640926-AAD7-44D8-BBD7-CCE9431645EC}">
              <a14:shadowObscured xmlns:a14="http://schemas.microsoft.com/office/drawing/2010/main"/>
            </a:ext>
          </a:extLst>
        </p:spPr>
      </p:pic>
      <p:pic>
        <p:nvPicPr>
          <p:cNvPr id="5" name="Afbeelding 4" descr="FTF ">
            <a:extLst>
              <a:ext uri="{FF2B5EF4-FFF2-40B4-BE49-F238E27FC236}">
                <a16:creationId xmlns:a16="http://schemas.microsoft.com/office/drawing/2014/main" id="{CF43E256-4493-4D24-820A-10EA29CC3159}"/>
              </a:ext>
            </a:extLst>
          </p:cNvPr>
          <p:cNvPicPr/>
          <p:nvPr/>
        </p:nvPicPr>
        <p:blipFill rotWithShape="1">
          <a:blip r:embed="rId3">
            <a:extLst>
              <a:ext uri="{28A0092B-C50C-407E-A947-70E740481C1C}">
                <a14:useLocalDpi xmlns:a14="http://schemas.microsoft.com/office/drawing/2010/main" val="0"/>
              </a:ext>
            </a:extLst>
          </a:blip>
          <a:srcRect t="10870" b="11868"/>
          <a:stretch/>
        </p:blipFill>
        <p:spPr bwMode="auto">
          <a:xfrm>
            <a:off x="6138176" y="3285755"/>
            <a:ext cx="5701399" cy="3291214"/>
          </a:xfrm>
          <a:prstGeom prst="rect">
            <a:avLst/>
          </a:prstGeom>
          <a:noFill/>
          <a:ln>
            <a:noFill/>
          </a:ln>
          <a:extLst>
            <a:ext uri="{53640926-AAD7-44D8-BBD7-CCE9431645EC}">
              <a14:shadowObscured xmlns:a14="http://schemas.microsoft.com/office/drawing/2010/main"/>
            </a:ext>
          </a:extLst>
        </p:spPr>
      </p:pic>
      <p:pic>
        <p:nvPicPr>
          <p:cNvPr id="6" name="Afbeelding 5">
            <a:extLst>
              <a:ext uri="{FF2B5EF4-FFF2-40B4-BE49-F238E27FC236}">
                <a16:creationId xmlns:a16="http://schemas.microsoft.com/office/drawing/2014/main" id="{45F68C99-B8EB-4FDE-8AFF-F8377C26B2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64789"/>
            <a:ext cx="5743575" cy="2931221"/>
          </a:xfrm>
          <a:prstGeom prst="rect">
            <a:avLst/>
          </a:prstGeom>
          <a:noFill/>
          <a:ln>
            <a:noFill/>
          </a:ln>
        </p:spPr>
      </p:pic>
    </p:spTree>
    <p:extLst>
      <p:ext uri="{BB962C8B-B14F-4D97-AF65-F5344CB8AC3E}">
        <p14:creationId xmlns:p14="http://schemas.microsoft.com/office/powerpoint/2010/main" val="322793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CF956-A903-7AB2-BEF4-6066140A91C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1BEBF22-612C-078E-694E-A0E999E3ABAA}"/>
              </a:ext>
            </a:extLst>
          </p:cNvPr>
          <p:cNvSpPr>
            <a:spLocks noGrp="1"/>
          </p:cNvSpPr>
          <p:nvPr>
            <p:ph idx="1"/>
          </p:nvPr>
        </p:nvSpPr>
        <p:spPr/>
        <p:txBody>
          <a:bodyPr/>
          <a:lstStyle/>
          <a:p>
            <a:endParaRPr lang="nl-NL"/>
          </a:p>
        </p:txBody>
      </p:sp>
      <p:pic>
        <p:nvPicPr>
          <p:cNvPr id="2050" name="Picture 2" descr="Deep fake: wat een door SP.A gemanipuleerd filmpje met Trump en  pornovideo's gemeen hebben | VRT NWS: nieuws">
            <a:extLst>
              <a:ext uri="{FF2B5EF4-FFF2-40B4-BE49-F238E27FC236}">
                <a16:creationId xmlns:a16="http://schemas.microsoft.com/office/drawing/2014/main" id="{73460BD6-7C91-B431-6825-2DFEF02F5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 Correspondent publiceert 'deepfake' van Mark Rutte voor klimaattop  Glasgow">
            <a:extLst>
              <a:ext uri="{FF2B5EF4-FFF2-40B4-BE49-F238E27FC236}">
                <a16:creationId xmlns:a16="http://schemas.microsoft.com/office/drawing/2014/main" id="{F49D28ED-7D85-15AF-E1AE-AADC20A45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684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15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1C600-A8EF-7A89-D2E0-9C62519A2842}"/>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F351766-9AFD-FBE8-F2E4-26309F732C85}"/>
              </a:ext>
            </a:extLst>
          </p:cNvPr>
          <p:cNvSpPr>
            <a:spLocks noGrp="1"/>
          </p:cNvSpPr>
          <p:nvPr>
            <p:ph idx="1"/>
          </p:nvPr>
        </p:nvSpPr>
        <p:spPr/>
        <p:txBody>
          <a:bodyPr/>
          <a:lstStyle/>
          <a:p>
            <a:endParaRPr lang="nl-NL"/>
          </a:p>
        </p:txBody>
      </p:sp>
      <p:pic>
        <p:nvPicPr>
          <p:cNvPr id="2052" name="Picture 4" descr="Il vero Matteo Renzi parla del deepfake, ma copia la nostra idea già andata  in onda - Striscia la Notizia">
            <a:extLst>
              <a:ext uri="{FF2B5EF4-FFF2-40B4-BE49-F238E27FC236}">
                <a16:creationId xmlns:a16="http://schemas.microsoft.com/office/drawing/2014/main" id="{A44602F6-E712-5DE6-22B1-13871D4C6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642"/>
            <a:ext cx="13593323" cy="689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6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90D84-0AD9-2B08-A4A4-9A79C68395F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02A1550-7044-9C3F-6C49-7ADEF60514E1}"/>
              </a:ext>
            </a:extLst>
          </p:cNvPr>
          <p:cNvSpPr>
            <a:spLocks noGrp="1"/>
          </p:cNvSpPr>
          <p:nvPr>
            <p:ph idx="1"/>
          </p:nvPr>
        </p:nvSpPr>
        <p:spPr/>
        <p:txBody>
          <a:bodyPr/>
          <a:lstStyle/>
          <a:p>
            <a:endParaRPr lang="nl-NL"/>
          </a:p>
        </p:txBody>
      </p:sp>
      <p:pic>
        <p:nvPicPr>
          <p:cNvPr id="3074" name="Picture 2" descr="It's Getting Harder to Spot a Deep Fake Video - YouTube">
            <a:extLst>
              <a:ext uri="{FF2B5EF4-FFF2-40B4-BE49-F238E27FC236}">
                <a16:creationId xmlns:a16="http://schemas.microsoft.com/office/drawing/2014/main" id="{BD6473C2-1B5C-F12E-CDF2-8982AE85E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2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9F09D-18C3-9AFF-DCA0-B78718E1A2A8}"/>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CF7FE28-B271-9EDB-89D1-06033891A858}"/>
              </a:ext>
            </a:extLst>
          </p:cNvPr>
          <p:cNvSpPr>
            <a:spLocks noGrp="1"/>
          </p:cNvSpPr>
          <p:nvPr>
            <p:ph idx="1"/>
          </p:nvPr>
        </p:nvSpPr>
        <p:spPr/>
        <p:txBody>
          <a:bodyPr/>
          <a:lstStyle/>
          <a:p>
            <a:endParaRPr lang="nl-NL"/>
          </a:p>
        </p:txBody>
      </p:sp>
      <p:sp>
        <p:nvSpPr>
          <p:cNvPr id="4" name="AutoShape 2" descr="xXx Vector Logo - Download Free SVG Icon | Worldvectorlogo">
            <a:extLst>
              <a:ext uri="{FF2B5EF4-FFF2-40B4-BE49-F238E27FC236}">
                <a16:creationId xmlns:a16="http://schemas.microsoft.com/office/drawing/2014/main" id="{2FD59A66-DFCF-54AB-5A94-30A6086C37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2" name="Picture 6" descr="Xxx Neon afbeelding en foto (gratis proefversie) | Bigstock">
            <a:extLst>
              <a:ext uri="{FF2B5EF4-FFF2-40B4-BE49-F238E27FC236}">
                <a16:creationId xmlns:a16="http://schemas.microsoft.com/office/drawing/2014/main" id="{49261EDD-F7D8-F1E5-45A8-D0E37A9BA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9" y="65987"/>
            <a:ext cx="13835079" cy="80246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F76E400-7C46-1EE5-1ECE-BE4B55FED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684425" cy="7321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06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AF932-87E4-BFCC-5899-7C96CFFA965A}"/>
              </a:ext>
            </a:extLst>
          </p:cNvPr>
          <p:cNvSpPr>
            <a:spLocks noGrp="1"/>
          </p:cNvSpPr>
          <p:nvPr>
            <p:ph type="title"/>
          </p:nvPr>
        </p:nvSpPr>
        <p:spPr/>
        <p:txBody>
          <a:bodyPr/>
          <a:lstStyle/>
          <a:p>
            <a:r>
              <a:rPr lang="nl-NL" dirty="0"/>
              <a:t>Kort debat</a:t>
            </a:r>
          </a:p>
        </p:txBody>
      </p:sp>
      <p:sp>
        <p:nvSpPr>
          <p:cNvPr id="3" name="Tijdelijke aanduiding voor inhoud 2">
            <a:extLst>
              <a:ext uri="{FF2B5EF4-FFF2-40B4-BE49-F238E27FC236}">
                <a16:creationId xmlns:a16="http://schemas.microsoft.com/office/drawing/2014/main" id="{7021B38A-5658-5853-1AE6-A8CC8167CFD4}"/>
              </a:ext>
            </a:extLst>
          </p:cNvPr>
          <p:cNvSpPr>
            <a:spLocks noGrp="1"/>
          </p:cNvSpPr>
          <p:nvPr>
            <p:ph idx="1"/>
          </p:nvPr>
        </p:nvSpPr>
        <p:spPr/>
        <p:txBody>
          <a:bodyPr/>
          <a:lstStyle/>
          <a:p>
            <a:endParaRPr lang="nl-NL"/>
          </a:p>
        </p:txBody>
      </p:sp>
      <p:pic>
        <p:nvPicPr>
          <p:cNvPr id="1026" name="Picture 2" descr="Deepfake van politie roept vraag op over 'digitale onsterfelijkheid' | NOS">
            <a:extLst>
              <a:ext uri="{FF2B5EF4-FFF2-40B4-BE49-F238E27FC236}">
                <a16:creationId xmlns:a16="http://schemas.microsoft.com/office/drawing/2014/main" id="{AB91E76B-53CB-D2DD-82AE-3F60535DA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5251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199</TotalTime>
  <Words>1506</Words>
  <Application>Microsoft Office PowerPoint</Application>
  <PresentationFormat>Breedbeeld</PresentationFormat>
  <Paragraphs>55</Paragraphs>
  <Slides>24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Century Gothic</vt:lpstr>
      <vt:lpstr>Times New Roman</vt:lpstr>
      <vt:lpstr>Wingdings 3</vt:lpstr>
      <vt:lpstr>Ion</vt:lpstr>
      <vt:lpstr>Deepfakes: de grenzen van recht en techniek </vt:lpstr>
      <vt:lpstr>Definitie</vt:lpstr>
      <vt:lpstr>PowerPoint-presentatie</vt:lpstr>
      <vt:lpstr>Deepfakes</vt:lpstr>
      <vt:lpstr>PowerPoint-presentatie</vt:lpstr>
      <vt:lpstr>PowerPoint-presentatie</vt:lpstr>
      <vt:lpstr>PowerPoint-presentatie</vt:lpstr>
      <vt:lpstr>PowerPoint-presentatie</vt:lpstr>
      <vt:lpstr>Kort debat</vt:lpstr>
      <vt:lpstr>PowerPoint-presentatie</vt:lpstr>
      <vt:lpstr>PowerPoint-presentatie</vt:lpstr>
      <vt:lpstr>Kansen</vt:lpstr>
      <vt:lpstr>Risico’s</vt:lpstr>
      <vt:lpstr>PowerPoint-presentatie</vt:lpstr>
      <vt:lpstr>PowerPoint-presentatie</vt:lpstr>
      <vt:lpstr>Inzichten interviews</vt:lpstr>
      <vt:lpstr>Inzichten literatuurstudie</vt:lpstr>
      <vt:lpstr>Inzichten literatuurstudie</vt:lpstr>
      <vt:lpstr>Inzichten literatuurstudie</vt:lpstr>
      <vt:lpstr>Oplossingsrichtingen</vt:lpstr>
      <vt:lpstr>PowerPoint-presentatie</vt:lpstr>
      <vt:lpstr>PowerPoint-presentatie</vt:lpstr>
      <vt:lpstr>Lastige dilemma's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en de Algemene Verordening Gegevensbescherming</dc:title>
  <dc:creator>Computer</dc:creator>
  <cp:lastModifiedBy>Bart Van der Sloot</cp:lastModifiedBy>
  <cp:revision>139</cp:revision>
  <dcterms:created xsi:type="dcterms:W3CDTF">2018-03-22T19:55:58Z</dcterms:created>
  <dcterms:modified xsi:type="dcterms:W3CDTF">2023-01-11T18:31:25Z</dcterms:modified>
</cp:coreProperties>
</file>