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1" r:id="rId6"/>
    <p:sldId id="262" r:id="rId7"/>
    <p:sldId id="263" r:id="rId8"/>
    <p:sldId id="265" r:id="rId9"/>
    <p:sldId id="266" r:id="rId10"/>
    <p:sldId id="268" r:id="rId11"/>
    <p:sldId id="274" r:id="rId12"/>
    <p:sldId id="275" r:id="rId13"/>
    <p:sldId id="277" r:id="rId14"/>
    <p:sldId id="278" r:id="rId15"/>
    <p:sldId id="279" r:id="rId16"/>
    <p:sldId id="280" r:id="rId17"/>
    <p:sldId id="281" r:id="rId18"/>
    <p:sldId id="282" r:id="rId19"/>
    <p:sldId id="283" r:id="rId20"/>
    <p:sldId id="285" r:id="rId21"/>
    <p:sldId id="286" r:id="rId22"/>
    <p:sldId id="287" r:id="rId23"/>
    <p:sldId id="288" r:id="rId24"/>
    <p:sldId id="290" r:id="rId25"/>
    <p:sldId id="28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9156" autoAdjust="0"/>
    <p:restoredTop sz="94660"/>
  </p:normalViewPr>
  <p:slideViewPr>
    <p:cSldViewPr snapToGrid="0">
      <p:cViewPr varScale="1">
        <p:scale>
          <a:sx n="42" d="100"/>
          <a:sy n="42" d="100"/>
        </p:scale>
        <p:origin x="66" y="11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1B1A81CC-4E89-42F4-86A4-78074BBE02E5}" type="datetimeFigureOut">
              <a:rPr lang="nl-NL" smtClean="0"/>
              <a:t>30-10-2017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D03939B-6DCC-4C42-9913-1BF73595B7AA}" type="slidenum">
              <a:rPr lang="nl-NL" smtClean="0"/>
              <a:t>‹nr.›</a:t>
            </a:fld>
            <a:endParaRPr lang="nl-NL"/>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8552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B1A81CC-4E89-42F4-86A4-78074BBE02E5}" type="datetimeFigureOut">
              <a:rPr lang="nl-NL" smtClean="0"/>
              <a:t>30-10-2017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D03939B-6DCC-4C42-9913-1BF73595B7AA}" type="slidenum">
              <a:rPr lang="nl-NL" smtClean="0"/>
              <a:t>‹nr.›</a:t>
            </a:fld>
            <a:endParaRPr lang="nl-NL"/>
          </a:p>
        </p:txBody>
      </p:sp>
    </p:spTree>
    <p:extLst>
      <p:ext uri="{BB962C8B-B14F-4D97-AF65-F5344CB8AC3E}">
        <p14:creationId xmlns:p14="http://schemas.microsoft.com/office/powerpoint/2010/main" val="114872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B1A81CC-4E89-42F4-86A4-78074BBE02E5}" type="datetimeFigureOut">
              <a:rPr lang="nl-NL" smtClean="0"/>
              <a:t>30-10-2017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D03939B-6DCC-4C42-9913-1BF73595B7AA}" type="slidenum">
              <a:rPr lang="nl-NL" smtClean="0"/>
              <a:t>‹nr.›</a:t>
            </a:fld>
            <a:endParaRPr lang="nl-N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25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B1A81CC-4E89-42F4-86A4-78074BBE02E5}" type="datetimeFigureOut">
              <a:rPr lang="nl-NL" smtClean="0"/>
              <a:t>30-10-2017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D03939B-6DCC-4C42-9913-1BF73595B7AA}" type="slidenum">
              <a:rPr lang="nl-NL" smtClean="0"/>
              <a:t>‹nr.›</a:t>
            </a:fld>
            <a:endParaRPr lang="nl-NL"/>
          </a:p>
        </p:txBody>
      </p:sp>
    </p:spTree>
    <p:extLst>
      <p:ext uri="{BB962C8B-B14F-4D97-AF65-F5344CB8AC3E}">
        <p14:creationId xmlns:p14="http://schemas.microsoft.com/office/powerpoint/2010/main" val="2063590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1B1A81CC-4E89-42F4-86A4-78074BBE02E5}" type="datetimeFigureOut">
              <a:rPr lang="nl-NL" smtClean="0"/>
              <a:t>30-10-2017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D03939B-6DCC-4C42-9913-1BF73595B7AA}" type="slidenum">
              <a:rPr lang="nl-NL" smtClean="0"/>
              <a:t>‹nr.›</a:t>
            </a:fld>
            <a:endParaRPr lang="nl-NL"/>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01068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1B1A81CC-4E89-42F4-86A4-78074BBE02E5}" type="datetimeFigureOut">
              <a:rPr lang="nl-NL" smtClean="0"/>
              <a:t>30-10-2017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D03939B-6DCC-4C42-9913-1BF73595B7AA}" type="slidenum">
              <a:rPr lang="nl-NL" smtClean="0"/>
              <a:t>‹nr.›</a:t>
            </a:fld>
            <a:endParaRPr lang="nl-NL"/>
          </a:p>
        </p:txBody>
      </p:sp>
    </p:spTree>
    <p:extLst>
      <p:ext uri="{BB962C8B-B14F-4D97-AF65-F5344CB8AC3E}">
        <p14:creationId xmlns:p14="http://schemas.microsoft.com/office/powerpoint/2010/main" val="1093094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1B1A81CC-4E89-42F4-86A4-78074BBE02E5}" type="datetimeFigureOut">
              <a:rPr lang="nl-NL" smtClean="0"/>
              <a:t>30-10-2017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4D03939B-6DCC-4C42-9913-1BF73595B7AA}" type="slidenum">
              <a:rPr lang="nl-NL" smtClean="0"/>
              <a:t>‹nr.›</a:t>
            </a:fld>
            <a:endParaRPr lang="nl-NL"/>
          </a:p>
        </p:txBody>
      </p:sp>
    </p:spTree>
    <p:extLst>
      <p:ext uri="{BB962C8B-B14F-4D97-AF65-F5344CB8AC3E}">
        <p14:creationId xmlns:p14="http://schemas.microsoft.com/office/powerpoint/2010/main" val="2170299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B1A81CC-4E89-42F4-86A4-78074BBE02E5}" type="datetimeFigureOut">
              <a:rPr lang="nl-NL" smtClean="0"/>
              <a:t>30-10-2017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4D03939B-6DCC-4C42-9913-1BF73595B7AA}" type="slidenum">
              <a:rPr lang="nl-NL" smtClean="0"/>
              <a:t>‹nr.›</a:t>
            </a:fld>
            <a:endParaRPr lang="nl-NL"/>
          </a:p>
        </p:txBody>
      </p:sp>
    </p:spTree>
    <p:extLst>
      <p:ext uri="{BB962C8B-B14F-4D97-AF65-F5344CB8AC3E}">
        <p14:creationId xmlns:p14="http://schemas.microsoft.com/office/powerpoint/2010/main" val="4097605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1A81CC-4E89-42F4-86A4-78074BBE02E5}" type="datetimeFigureOut">
              <a:rPr lang="nl-NL" smtClean="0"/>
              <a:t>30-10-2017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4D03939B-6DCC-4C42-9913-1BF73595B7AA}" type="slidenum">
              <a:rPr lang="nl-NL" smtClean="0"/>
              <a:t>‹nr.›</a:t>
            </a:fld>
            <a:endParaRPr lang="nl-NL"/>
          </a:p>
        </p:txBody>
      </p:sp>
    </p:spTree>
    <p:extLst>
      <p:ext uri="{BB962C8B-B14F-4D97-AF65-F5344CB8AC3E}">
        <p14:creationId xmlns:p14="http://schemas.microsoft.com/office/powerpoint/2010/main" val="2689921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1B1A81CC-4E89-42F4-86A4-78074BBE02E5}" type="datetimeFigureOut">
              <a:rPr lang="nl-NL" smtClean="0"/>
              <a:t>30-10-2017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D03939B-6DCC-4C42-9913-1BF73595B7AA}" type="slidenum">
              <a:rPr lang="nl-NL" smtClean="0"/>
              <a:t>‹nr.›</a:t>
            </a:fld>
            <a:endParaRPr lang="nl-NL"/>
          </a:p>
        </p:txBody>
      </p:sp>
    </p:spTree>
    <p:extLst>
      <p:ext uri="{BB962C8B-B14F-4D97-AF65-F5344CB8AC3E}">
        <p14:creationId xmlns:p14="http://schemas.microsoft.com/office/powerpoint/2010/main" val="39184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1B1A81CC-4E89-42F4-86A4-78074BBE02E5}" type="datetimeFigureOut">
              <a:rPr lang="nl-NL" smtClean="0"/>
              <a:t>30-10-2017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D03939B-6DCC-4C42-9913-1BF73595B7AA}"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510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B1A81CC-4E89-42F4-86A4-78074BBE02E5}" type="datetimeFigureOut">
              <a:rPr lang="nl-NL" smtClean="0"/>
              <a:t>30-10-2017</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D03939B-6DCC-4C42-9913-1BF73595B7AA}" type="slidenum">
              <a:rPr lang="nl-NL" smtClean="0"/>
              <a:t>‹nr.›</a:t>
            </a:fld>
            <a:endParaRPr lang="nl-NL"/>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422417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oogle.nl/url?sa=i&amp;rct=j&amp;q=&amp;esrc=s&amp;source=images&amp;cd=&amp;cad=rja&amp;uact=8&amp;ved=0ahUKEwizyL_NtMDWAhUPUlAKHSWvBVgQjRwIBw&amp;url=https://maproom.net/shop/map-of-eu-countries/&amp;psig=AFQjCNGC8zyxNKgif2CCgekdQ3Hogafb-A&amp;ust=1506431443214720"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D1B5ED-010E-4D6B-B843-43BCFC927D3F}"/>
              </a:ext>
            </a:extLst>
          </p:cNvPr>
          <p:cNvSpPr>
            <a:spLocks noGrp="1"/>
          </p:cNvSpPr>
          <p:nvPr>
            <p:ph type="ctrTitle"/>
          </p:nvPr>
        </p:nvSpPr>
        <p:spPr/>
        <p:txBody>
          <a:bodyPr/>
          <a:lstStyle/>
          <a:p>
            <a:r>
              <a:rPr lang="nl-NL" dirty="0"/>
              <a:t>De Algemene Verordening Gegevensbescherming</a:t>
            </a:r>
          </a:p>
        </p:txBody>
      </p:sp>
      <p:sp>
        <p:nvSpPr>
          <p:cNvPr id="3" name="Ondertitel 2">
            <a:extLst>
              <a:ext uri="{FF2B5EF4-FFF2-40B4-BE49-F238E27FC236}">
                <a16:creationId xmlns:a16="http://schemas.microsoft.com/office/drawing/2014/main" id="{89EC0254-CF41-459E-B68C-69F1DC99E994}"/>
              </a:ext>
            </a:extLst>
          </p:cNvPr>
          <p:cNvSpPr>
            <a:spLocks noGrp="1"/>
          </p:cNvSpPr>
          <p:nvPr>
            <p:ph type="subTitle" idx="1"/>
          </p:nvPr>
        </p:nvSpPr>
        <p:spPr/>
        <p:txBody>
          <a:bodyPr>
            <a:normAutofit lnSpcReduction="10000"/>
          </a:bodyPr>
          <a:lstStyle/>
          <a:p>
            <a:r>
              <a:rPr lang="nl-NL" dirty="0"/>
              <a:t>Bart van der Sloot</a:t>
            </a:r>
          </a:p>
          <a:p>
            <a:r>
              <a:rPr lang="en-US" dirty="0"/>
              <a:t>Tilburg Institute for Law, Technology, and Society (TILT)</a:t>
            </a:r>
            <a:br>
              <a:rPr lang="en-US" dirty="0"/>
            </a:br>
            <a:r>
              <a:rPr lang="en-US" dirty="0"/>
              <a:t>Tilburg University, Netherlands</a:t>
            </a:r>
          </a:p>
          <a:p>
            <a:r>
              <a:rPr lang="en-US" dirty="0">
                <a:hlinkClick r:id="rId2"/>
              </a:rPr>
              <a:t>www.bartvandersloot.nl</a:t>
            </a:r>
            <a:r>
              <a:rPr lang="en-US" dirty="0"/>
              <a:t> </a:t>
            </a:r>
            <a:endParaRPr lang="nl-NL" dirty="0"/>
          </a:p>
        </p:txBody>
      </p:sp>
    </p:spTree>
    <p:extLst>
      <p:ext uri="{BB962C8B-B14F-4D97-AF65-F5344CB8AC3E}">
        <p14:creationId xmlns:p14="http://schemas.microsoft.com/office/powerpoint/2010/main" val="217527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B49638-7386-4302-BE15-A26BCA0AAFCB}"/>
              </a:ext>
            </a:extLst>
          </p:cNvPr>
          <p:cNvSpPr>
            <a:spLocks noGrp="1"/>
          </p:cNvSpPr>
          <p:nvPr>
            <p:ph type="title"/>
          </p:nvPr>
        </p:nvSpPr>
        <p:spPr/>
        <p:txBody>
          <a:bodyPr/>
          <a:lstStyle/>
          <a:p>
            <a:r>
              <a:rPr lang="nl-NL" dirty="0"/>
              <a:t>1.2 Verwerkt</a:t>
            </a:r>
          </a:p>
        </p:txBody>
      </p:sp>
      <p:sp>
        <p:nvSpPr>
          <p:cNvPr id="3" name="Tijdelijke aanduiding voor inhoud 2">
            <a:extLst>
              <a:ext uri="{FF2B5EF4-FFF2-40B4-BE49-F238E27FC236}">
                <a16:creationId xmlns:a16="http://schemas.microsoft.com/office/drawing/2014/main" id="{25916622-8750-4FEE-B0DC-08734CF150BF}"/>
              </a:ext>
            </a:extLst>
          </p:cNvPr>
          <p:cNvSpPr>
            <a:spLocks noGrp="1"/>
          </p:cNvSpPr>
          <p:nvPr>
            <p:ph idx="1"/>
          </p:nvPr>
        </p:nvSpPr>
        <p:spPr/>
        <p:txBody>
          <a:bodyPr/>
          <a:lstStyle/>
          <a:p>
            <a:r>
              <a:rPr lang="nl-NL" dirty="0"/>
              <a:t>Er is slechts één handling die hier mogelijk niet onder valt en dat is het puur passief doorvoeren van persoonsgegevens. Stel bedrijf A gevestigd in Amsterdam, verstuurt persoonsgegevens naar bedrijf B gevestigd in Rotterdam, via de servers van </a:t>
            </a:r>
            <a:r>
              <a:rPr lang="nl-NL" dirty="0" err="1"/>
              <a:t>cloudprovider</a:t>
            </a:r>
            <a:r>
              <a:rPr lang="nl-NL" dirty="0"/>
              <a:t> C gevestigd in Utrecht. Als C verder niets doet met de gegevens – ook niet </a:t>
            </a:r>
            <a:r>
              <a:rPr lang="nl-NL" dirty="0" err="1"/>
              <a:t>cached</a:t>
            </a:r>
            <a:r>
              <a:rPr lang="nl-NL" dirty="0"/>
              <a:t> – maar allen als doorgeefluik fungeert, dan is de Verordening meestal niet op hem van toepassing. Op A en B natuurlijk wel. Kortom, bijna alles wat je doet met data valt onder verwerking in juridische zin.</a:t>
            </a:r>
          </a:p>
          <a:p>
            <a:endParaRPr lang="nl-NL" dirty="0"/>
          </a:p>
        </p:txBody>
      </p:sp>
    </p:spTree>
    <p:extLst>
      <p:ext uri="{BB962C8B-B14F-4D97-AF65-F5344CB8AC3E}">
        <p14:creationId xmlns:p14="http://schemas.microsoft.com/office/powerpoint/2010/main" val="2085887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8FCA10-0A42-4594-A7B2-D9BA543BB775}"/>
              </a:ext>
            </a:extLst>
          </p:cNvPr>
          <p:cNvSpPr>
            <a:spLocks noGrp="1"/>
          </p:cNvSpPr>
          <p:nvPr>
            <p:ph type="title"/>
          </p:nvPr>
        </p:nvSpPr>
        <p:spPr/>
        <p:txBody>
          <a:bodyPr/>
          <a:lstStyle/>
          <a:p>
            <a:r>
              <a:rPr lang="nl-NL" dirty="0"/>
              <a:t>1.3 De Verantwoordelijke</a:t>
            </a:r>
          </a:p>
        </p:txBody>
      </p:sp>
      <p:sp>
        <p:nvSpPr>
          <p:cNvPr id="3" name="Tijdelijke aanduiding voor inhoud 2">
            <a:extLst>
              <a:ext uri="{FF2B5EF4-FFF2-40B4-BE49-F238E27FC236}">
                <a16:creationId xmlns:a16="http://schemas.microsoft.com/office/drawing/2014/main" id="{5937C624-D7AF-4FF4-BFDD-40B5E13C9376}"/>
              </a:ext>
            </a:extLst>
          </p:cNvPr>
          <p:cNvSpPr>
            <a:spLocks noGrp="1"/>
          </p:cNvSpPr>
          <p:nvPr>
            <p:ph idx="1"/>
          </p:nvPr>
        </p:nvSpPr>
        <p:spPr>
          <a:xfrm>
            <a:off x="1024128" y="1785938"/>
            <a:ext cx="9720073" cy="4523422"/>
          </a:xfrm>
        </p:spPr>
        <p:txBody>
          <a:bodyPr>
            <a:normAutofit fontScale="92500"/>
          </a:bodyPr>
          <a:lstStyle/>
          <a:p>
            <a:r>
              <a:rPr lang="nl-NL" dirty="0"/>
              <a:t>Vaak zal een organisatie of persoon worden aangemerkt als ‘verantwoordelijke’ voor de gegevensverwerking. Om vast te stellen of iemand een ‘verantwoordelijke’ is gelden globaal twee criteria. De verantwoordelijke is degene die het doel van de gegevensverwerking bepaalt – bijvoorbeeld voor het mailen van klanten, voor het verbeteren van de website of voor het ontwikkelen van nieuwe producten – en degene die de middelen vaststelt – dit criterium heeft betrekking op hoe de gegevens worden verzameld en verwerkt, met welke methoden en met behulp van welke technieken en software ze worden geanalyseerd. </a:t>
            </a:r>
            <a:br>
              <a:rPr lang="nl-NL" dirty="0"/>
            </a:br>
            <a:endParaRPr lang="nl-NL" dirty="0"/>
          </a:p>
          <a:p>
            <a:pPr lvl="1"/>
            <a:r>
              <a:rPr lang="nl-NL" sz="2200" dirty="0"/>
              <a:t>De verantwoordelijke moet aan alle plichten en verantwoordelijkheden uit de Verordening voldoen. </a:t>
            </a:r>
          </a:p>
          <a:p>
            <a:pPr lvl="1"/>
            <a:r>
              <a:rPr lang="nl-NL" sz="2200" dirty="0"/>
              <a:t>De verantwoordelijke moet er voor zorgen dat degenen die namens hem gegevens verwerken ook aan alle plichten uit de Verordening voldoen.</a:t>
            </a:r>
          </a:p>
          <a:p>
            <a:pPr lvl="1"/>
            <a:r>
              <a:rPr lang="nl-NL" sz="2200" dirty="0"/>
              <a:t>De verantwoordelijke moet er voor zorgen dat gegevens alleen naar organisaties in andere landen worden verstuurd als daar de regels uit de Verordening worden gerespecteerd</a:t>
            </a:r>
          </a:p>
          <a:p>
            <a:endParaRPr lang="nl-NL" dirty="0"/>
          </a:p>
        </p:txBody>
      </p:sp>
    </p:spTree>
    <p:extLst>
      <p:ext uri="{BB962C8B-B14F-4D97-AF65-F5344CB8AC3E}">
        <p14:creationId xmlns:p14="http://schemas.microsoft.com/office/powerpoint/2010/main" val="1677667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E8AA82-AE45-4AE7-BCC6-3E1EFB3EABBB}"/>
              </a:ext>
            </a:extLst>
          </p:cNvPr>
          <p:cNvSpPr>
            <a:spLocks noGrp="1"/>
          </p:cNvSpPr>
          <p:nvPr>
            <p:ph type="title"/>
          </p:nvPr>
        </p:nvSpPr>
        <p:spPr/>
        <p:txBody>
          <a:bodyPr/>
          <a:lstStyle/>
          <a:p>
            <a:r>
              <a:rPr lang="nl-NL" dirty="0"/>
              <a:t>1.3 De Verantwoordelijke</a:t>
            </a:r>
          </a:p>
        </p:txBody>
      </p:sp>
      <p:sp>
        <p:nvSpPr>
          <p:cNvPr id="3" name="Tijdelijke aanduiding voor inhoud 2">
            <a:extLst>
              <a:ext uri="{FF2B5EF4-FFF2-40B4-BE49-F238E27FC236}">
                <a16:creationId xmlns:a16="http://schemas.microsoft.com/office/drawing/2014/main" id="{86582267-42A2-4338-860C-4CBF3729179D}"/>
              </a:ext>
            </a:extLst>
          </p:cNvPr>
          <p:cNvSpPr>
            <a:spLocks noGrp="1"/>
          </p:cNvSpPr>
          <p:nvPr>
            <p:ph idx="1"/>
          </p:nvPr>
        </p:nvSpPr>
        <p:spPr/>
        <p:txBody>
          <a:bodyPr/>
          <a:lstStyle/>
          <a:p>
            <a:r>
              <a:rPr lang="nl-NL" dirty="0"/>
              <a:t>Als bedrijf B samen met een andere organisatie, bedrijf C, de doelen en de middelen vatstelt, of bedrijf B het doel vaststelt en bedrijf C gaat over hoe en op welke wijze persoonsgegevens worden verwerkt, dan zijn bedrijven B en C doorgaans beide als ‘verantwoordelijke’ aan te merken. Dat betekent dat zij een gezamenlijke verantwoordelijkheid hebben om aan alle bepalingen uit de Verordening te voldoen. </a:t>
            </a:r>
          </a:p>
        </p:txBody>
      </p:sp>
    </p:spTree>
    <p:extLst>
      <p:ext uri="{BB962C8B-B14F-4D97-AF65-F5344CB8AC3E}">
        <p14:creationId xmlns:p14="http://schemas.microsoft.com/office/powerpoint/2010/main" val="3974623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56BF73-1CB9-45FC-BAE2-060DE4A54E3B}"/>
              </a:ext>
            </a:extLst>
          </p:cNvPr>
          <p:cNvSpPr>
            <a:spLocks noGrp="1"/>
          </p:cNvSpPr>
          <p:nvPr>
            <p:ph type="title"/>
          </p:nvPr>
        </p:nvSpPr>
        <p:spPr/>
        <p:txBody>
          <a:bodyPr/>
          <a:lstStyle/>
          <a:p>
            <a:r>
              <a:rPr lang="nl-NL" dirty="0"/>
              <a:t>1.4 EU recht is van toepassing</a:t>
            </a:r>
          </a:p>
        </p:txBody>
      </p:sp>
      <p:sp>
        <p:nvSpPr>
          <p:cNvPr id="3" name="Tijdelijke aanduiding voor inhoud 2">
            <a:extLst>
              <a:ext uri="{FF2B5EF4-FFF2-40B4-BE49-F238E27FC236}">
                <a16:creationId xmlns:a16="http://schemas.microsoft.com/office/drawing/2014/main" id="{98BC584F-0A9C-43AD-85D2-06637D34B8EE}"/>
              </a:ext>
            </a:extLst>
          </p:cNvPr>
          <p:cNvSpPr>
            <a:spLocks noGrp="1"/>
          </p:cNvSpPr>
          <p:nvPr>
            <p:ph idx="1"/>
          </p:nvPr>
        </p:nvSpPr>
        <p:spPr/>
        <p:txBody>
          <a:bodyPr>
            <a:normAutofit fontScale="92500"/>
          </a:bodyPr>
          <a:lstStyle/>
          <a:p>
            <a:r>
              <a:rPr lang="nl-NL" dirty="0"/>
              <a:t>1. De algemene regel is dat de Verordening van toepassing is als de persoonsgegevens worden verwerkt door een verantwoordelijke of een verwerker ‘in het kader van een activiteit van een vestiging die in de EU is gevestigd’. Een activiteit is bijvoorbeeld het aanbieden van producten of diensten aan EU burgers. </a:t>
            </a:r>
          </a:p>
          <a:p>
            <a:r>
              <a:rPr lang="nl-NL" dirty="0"/>
              <a:t>2. Als de organisatie geen vestiging heeft in de EU, maar wel producten of diensten aanbiedt aan EU burgers en gegevens over hen verzamelt. Bijvoorbeeld een Amerikaans bedrijf, zonder vestiging in de EU, dat via een website EU burgers benadert. Of een product of dienst wordt aangeboden aan EU burgers hangt af van de situatie. </a:t>
            </a:r>
          </a:p>
          <a:p>
            <a:r>
              <a:rPr lang="nl-NL" dirty="0"/>
              <a:t>3. Als de organisatie niet in de EU is gevestigd, maar wel het gedrag van EU burgers monitort, voor zover die gedragingen plaatsvinden in de EU.</a:t>
            </a:r>
          </a:p>
          <a:p>
            <a:r>
              <a:rPr lang="nl-NL" dirty="0"/>
              <a:t>4. Ambassades en andere internationaalrechtelijke organisaties hebben een bijzondere status. </a:t>
            </a:r>
          </a:p>
        </p:txBody>
      </p:sp>
    </p:spTree>
    <p:extLst>
      <p:ext uri="{BB962C8B-B14F-4D97-AF65-F5344CB8AC3E}">
        <p14:creationId xmlns:p14="http://schemas.microsoft.com/office/powerpoint/2010/main" val="4187274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EA450E-65FE-46B6-B797-BFC0CC916B8C}"/>
              </a:ext>
            </a:extLst>
          </p:cNvPr>
          <p:cNvSpPr>
            <a:spLocks noGrp="1"/>
          </p:cNvSpPr>
          <p:nvPr>
            <p:ph type="title"/>
          </p:nvPr>
        </p:nvSpPr>
        <p:spPr/>
        <p:txBody>
          <a:bodyPr/>
          <a:lstStyle/>
          <a:p>
            <a:r>
              <a:rPr lang="nl-NL" dirty="0"/>
              <a:t>1.5 Er is geen uitzondering van toepassing</a:t>
            </a:r>
          </a:p>
        </p:txBody>
      </p:sp>
      <p:sp>
        <p:nvSpPr>
          <p:cNvPr id="3" name="Tijdelijke aanduiding voor inhoud 2">
            <a:extLst>
              <a:ext uri="{FF2B5EF4-FFF2-40B4-BE49-F238E27FC236}">
                <a16:creationId xmlns:a16="http://schemas.microsoft.com/office/drawing/2014/main" id="{28421DEE-EEE4-4FAC-9C4E-52027FCA8959}"/>
              </a:ext>
            </a:extLst>
          </p:cNvPr>
          <p:cNvSpPr>
            <a:spLocks noGrp="1"/>
          </p:cNvSpPr>
          <p:nvPr>
            <p:ph idx="1"/>
          </p:nvPr>
        </p:nvSpPr>
        <p:spPr/>
        <p:txBody>
          <a:bodyPr/>
          <a:lstStyle/>
          <a:p>
            <a:r>
              <a:rPr lang="nl-NL" dirty="0"/>
              <a:t>1. Veiligheidsdiensten en politie</a:t>
            </a:r>
          </a:p>
          <a:p>
            <a:r>
              <a:rPr lang="nl-NL" dirty="0"/>
              <a:t>2. Puur persoonlijke doeleinden</a:t>
            </a:r>
          </a:p>
          <a:p>
            <a:r>
              <a:rPr lang="nl-NL" dirty="0"/>
              <a:t>3. Speciale regels voor bijvoorbeeld vrijheid van meningsuiting en archivering</a:t>
            </a:r>
          </a:p>
        </p:txBody>
      </p:sp>
    </p:spTree>
    <p:extLst>
      <p:ext uri="{BB962C8B-B14F-4D97-AF65-F5344CB8AC3E}">
        <p14:creationId xmlns:p14="http://schemas.microsoft.com/office/powerpoint/2010/main" val="2171125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AFBD3E-E05C-4B56-90A6-FF3DF1DA64EB}"/>
              </a:ext>
            </a:extLst>
          </p:cNvPr>
          <p:cNvSpPr>
            <a:spLocks noGrp="1"/>
          </p:cNvSpPr>
          <p:nvPr>
            <p:ph type="title"/>
          </p:nvPr>
        </p:nvSpPr>
        <p:spPr/>
        <p:txBody>
          <a:bodyPr/>
          <a:lstStyle/>
          <a:p>
            <a:r>
              <a:rPr lang="nl-NL" dirty="0"/>
              <a:t>2. De uitgangspunten van het gegevensbeschermingsrecht</a:t>
            </a:r>
          </a:p>
        </p:txBody>
      </p:sp>
      <p:sp>
        <p:nvSpPr>
          <p:cNvPr id="3" name="Tijdelijke aanduiding voor inhoud 2">
            <a:extLst>
              <a:ext uri="{FF2B5EF4-FFF2-40B4-BE49-F238E27FC236}">
                <a16:creationId xmlns:a16="http://schemas.microsoft.com/office/drawing/2014/main" id="{BD9139F9-EE07-42EB-AE93-AA15D6A10DC0}"/>
              </a:ext>
            </a:extLst>
          </p:cNvPr>
          <p:cNvSpPr>
            <a:spLocks noGrp="1"/>
          </p:cNvSpPr>
          <p:nvPr>
            <p:ph idx="1"/>
          </p:nvPr>
        </p:nvSpPr>
        <p:spPr/>
        <p:txBody>
          <a:bodyPr/>
          <a:lstStyle/>
          <a:p>
            <a:r>
              <a:rPr lang="nl-NL" dirty="0"/>
              <a:t>1. Mensenrechtenkader</a:t>
            </a:r>
          </a:p>
          <a:p>
            <a:r>
              <a:rPr lang="nl-NL" dirty="0"/>
              <a:t>2. Fair Information </a:t>
            </a:r>
            <a:r>
              <a:rPr lang="nl-NL" dirty="0" err="1"/>
              <a:t>Principles</a:t>
            </a:r>
            <a:r>
              <a:rPr lang="nl-NL" dirty="0"/>
              <a:t> (FIPS)</a:t>
            </a:r>
          </a:p>
          <a:p>
            <a:r>
              <a:rPr lang="nl-NL" dirty="0"/>
              <a:t>3. Legitieme grond voor verwerking</a:t>
            </a:r>
          </a:p>
          <a:p>
            <a:r>
              <a:rPr lang="nl-NL" dirty="0"/>
              <a:t>4. Legitieme grond voor verwerking bijzondere persoonsgegevens</a:t>
            </a:r>
          </a:p>
          <a:p>
            <a:r>
              <a:rPr lang="nl-NL" dirty="0"/>
              <a:t>5. Legitieme grond voor doorvoer van gegevens</a:t>
            </a:r>
          </a:p>
        </p:txBody>
      </p:sp>
    </p:spTree>
    <p:extLst>
      <p:ext uri="{BB962C8B-B14F-4D97-AF65-F5344CB8AC3E}">
        <p14:creationId xmlns:p14="http://schemas.microsoft.com/office/powerpoint/2010/main" val="2957828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03D89C-0866-4F71-AB61-D646E69D971B}"/>
              </a:ext>
            </a:extLst>
          </p:cNvPr>
          <p:cNvSpPr>
            <a:spLocks noGrp="1"/>
          </p:cNvSpPr>
          <p:nvPr>
            <p:ph type="title"/>
          </p:nvPr>
        </p:nvSpPr>
        <p:spPr/>
        <p:txBody>
          <a:bodyPr/>
          <a:lstStyle/>
          <a:p>
            <a:r>
              <a:rPr lang="nl-NL" dirty="0"/>
              <a:t>2.1 Mensenrechtenkader</a:t>
            </a:r>
          </a:p>
        </p:txBody>
      </p:sp>
      <p:sp>
        <p:nvSpPr>
          <p:cNvPr id="3" name="Tijdelijke aanduiding voor inhoud 2">
            <a:extLst>
              <a:ext uri="{FF2B5EF4-FFF2-40B4-BE49-F238E27FC236}">
                <a16:creationId xmlns:a16="http://schemas.microsoft.com/office/drawing/2014/main" id="{3EFA7939-0157-49F1-9F8F-0D3321E40540}"/>
              </a:ext>
            </a:extLst>
          </p:cNvPr>
          <p:cNvSpPr>
            <a:spLocks noGrp="1"/>
          </p:cNvSpPr>
          <p:nvPr>
            <p:ph idx="1"/>
          </p:nvPr>
        </p:nvSpPr>
        <p:spPr/>
        <p:txBody>
          <a:bodyPr/>
          <a:lstStyle/>
          <a:p>
            <a:r>
              <a:rPr lang="nl-NL" dirty="0"/>
              <a:t>1. Noodzakelijkheid</a:t>
            </a:r>
          </a:p>
          <a:p>
            <a:r>
              <a:rPr lang="nl-NL" dirty="0"/>
              <a:t>2. Proportionaliteit</a:t>
            </a:r>
          </a:p>
          <a:p>
            <a:r>
              <a:rPr lang="nl-NL" dirty="0"/>
              <a:t>3. Subsidiariteit</a:t>
            </a:r>
          </a:p>
          <a:p>
            <a:r>
              <a:rPr lang="nl-NL" dirty="0"/>
              <a:t>4. Effectiviteit</a:t>
            </a:r>
          </a:p>
          <a:p>
            <a:r>
              <a:rPr lang="nl-NL" dirty="0"/>
              <a:t>5. Legitimiteit</a:t>
            </a:r>
          </a:p>
        </p:txBody>
      </p:sp>
    </p:spTree>
    <p:extLst>
      <p:ext uri="{BB962C8B-B14F-4D97-AF65-F5344CB8AC3E}">
        <p14:creationId xmlns:p14="http://schemas.microsoft.com/office/powerpoint/2010/main" val="1639528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B9BD58-BC4C-417A-B9A5-CD270BC0E144}"/>
              </a:ext>
            </a:extLst>
          </p:cNvPr>
          <p:cNvSpPr>
            <a:spLocks noGrp="1"/>
          </p:cNvSpPr>
          <p:nvPr>
            <p:ph type="title"/>
          </p:nvPr>
        </p:nvSpPr>
        <p:spPr/>
        <p:txBody>
          <a:bodyPr/>
          <a:lstStyle/>
          <a:p>
            <a:r>
              <a:rPr lang="nl-NL" dirty="0"/>
              <a:t>2.2 FIPS</a:t>
            </a:r>
          </a:p>
        </p:txBody>
      </p:sp>
      <p:sp>
        <p:nvSpPr>
          <p:cNvPr id="3" name="Tijdelijke aanduiding voor inhoud 2">
            <a:extLst>
              <a:ext uri="{FF2B5EF4-FFF2-40B4-BE49-F238E27FC236}">
                <a16:creationId xmlns:a16="http://schemas.microsoft.com/office/drawing/2014/main" id="{FE072B99-86A6-4C6E-8A28-C5627EBA8CD6}"/>
              </a:ext>
            </a:extLst>
          </p:cNvPr>
          <p:cNvSpPr>
            <a:spLocks noGrp="1"/>
          </p:cNvSpPr>
          <p:nvPr>
            <p:ph idx="1"/>
          </p:nvPr>
        </p:nvSpPr>
        <p:spPr/>
        <p:txBody>
          <a:bodyPr/>
          <a:lstStyle/>
          <a:p>
            <a:r>
              <a:rPr lang="nl-NL" dirty="0"/>
              <a:t>1. Dataminimalisatie</a:t>
            </a:r>
          </a:p>
          <a:p>
            <a:r>
              <a:rPr lang="nl-NL" dirty="0"/>
              <a:t>2. Specifiek doel</a:t>
            </a:r>
          </a:p>
          <a:p>
            <a:r>
              <a:rPr lang="nl-NL" dirty="0"/>
              <a:t>3. Doelbinding</a:t>
            </a:r>
          </a:p>
          <a:p>
            <a:r>
              <a:rPr lang="nl-NL" dirty="0"/>
              <a:t>4. Datakwaliteit</a:t>
            </a:r>
          </a:p>
          <a:p>
            <a:r>
              <a:rPr lang="nl-NL" dirty="0"/>
              <a:t>5. Dataveiligheid</a:t>
            </a:r>
          </a:p>
          <a:p>
            <a:r>
              <a:rPr lang="nl-NL" dirty="0"/>
              <a:t>6. Transparantie</a:t>
            </a:r>
          </a:p>
        </p:txBody>
      </p:sp>
    </p:spTree>
    <p:extLst>
      <p:ext uri="{BB962C8B-B14F-4D97-AF65-F5344CB8AC3E}">
        <p14:creationId xmlns:p14="http://schemas.microsoft.com/office/powerpoint/2010/main" val="4053635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40323-D372-4314-971A-A034D3D88ADB}"/>
              </a:ext>
            </a:extLst>
          </p:cNvPr>
          <p:cNvSpPr>
            <a:spLocks noGrp="1"/>
          </p:cNvSpPr>
          <p:nvPr>
            <p:ph type="title"/>
          </p:nvPr>
        </p:nvSpPr>
        <p:spPr/>
        <p:txBody>
          <a:bodyPr/>
          <a:lstStyle/>
          <a:p>
            <a:r>
              <a:rPr lang="nl-NL" dirty="0"/>
              <a:t>2.3 Legitieme verwerkingsgrondslag</a:t>
            </a:r>
          </a:p>
        </p:txBody>
      </p:sp>
      <p:sp>
        <p:nvSpPr>
          <p:cNvPr id="3" name="Tijdelijke aanduiding voor inhoud 2">
            <a:extLst>
              <a:ext uri="{FF2B5EF4-FFF2-40B4-BE49-F238E27FC236}">
                <a16:creationId xmlns:a16="http://schemas.microsoft.com/office/drawing/2014/main" id="{15BE59BA-FA42-4433-9A2F-57BA4F79FDFE}"/>
              </a:ext>
            </a:extLst>
          </p:cNvPr>
          <p:cNvSpPr>
            <a:spLocks noGrp="1"/>
          </p:cNvSpPr>
          <p:nvPr>
            <p:ph idx="1"/>
          </p:nvPr>
        </p:nvSpPr>
        <p:spPr/>
        <p:txBody>
          <a:bodyPr>
            <a:normAutofit fontScale="92500"/>
          </a:bodyPr>
          <a:lstStyle/>
          <a:p>
            <a:r>
              <a:rPr lang="nl-NL" dirty="0"/>
              <a:t>1. Toestemming</a:t>
            </a:r>
          </a:p>
          <a:p>
            <a:r>
              <a:rPr lang="nl-NL" dirty="0"/>
              <a:t>2. Contract</a:t>
            </a:r>
          </a:p>
          <a:p>
            <a:r>
              <a:rPr lang="nl-NL" dirty="0"/>
              <a:t>3. Wettelijke grondslag</a:t>
            </a:r>
          </a:p>
          <a:p>
            <a:r>
              <a:rPr lang="nl-NL" dirty="0"/>
              <a:t>4. Bescherming van het datasubject</a:t>
            </a:r>
          </a:p>
          <a:p>
            <a:r>
              <a:rPr lang="nl-NL" dirty="0"/>
              <a:t>5. Publiek belang</a:t>
            </a:r>
          </a:p>
          <a:p>
            <a:r>
              <a:rPr lang="nl-NL" dirty="0"/>
              <a:t>6. f)de verwerking is noodzakelijk voor de behartiging van de gerechtvaardigde belangen van de verwerkingsverantwoordelijke of van een derde, behalve wanneer de belangen of de grondrechten en de fundamentele vrijheden van de betrokkene die tot bescherming van persoonsgegevens nopen, zwaarder wegen dan die belangen, met name wanneer de betrokkene een kind is. De eerste alinea, punt f), geldt niet voor de verwerking door overheidsinstanties in het kader van de uitoefening van hun taken. </a:t>
            </a:r>
          </a:p>
        </p:txBody>
      </p:sp>
    </p:spTree>
    <p:extLst>
      <p:ext uri="{BB962C8B-B14F-4D97-AF65-F5344CB8AC3E}">
        <p14:creationId xmlns:p14="http://schemas.microsoft.com/office/powerpoint/2010/main" val="3718075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5A3846-3A1B-4842-9435-837621049484}"/>
              </a:ext>
            </a:extLst>
          </p:cNvPr>
          <p:cNvSpPr>
            <a:spLocks noGrp="1"/>
          </p:cNvSpPr>
          <p:nvPr>
            <p:ph type="title"/>
          </p:nvPr>
        </p:nvSpPr>
        <p:spPr>
          <a:xfrm>
            <a:off x="1024128" y="350874"/>
            <a:ext cx="9720072" cy="1041991"/>
          </a:xfrm>
        </p:spPr>
        <p:txBody>
          <a:bodyPr/>
          <a:lstStyle/>
          <a:p>
            <a:r>
              <a:rPr lang="nl-NL" dirty="0"/>
              <a:t>2.4 bijzondere persoonsgegevens</a:t>
            </a:r>
          </a:p>
        </p:txBody>
      </p:sp>
      <p:sp>
        <p:nvSpPr>
          <p:cNvPr id="3" name="Tijdelijke aanduiding voor inhoud 2">
            <a:extLst>
              <a:ext uri="{FF2B5EF4-FFF2-40B4-BE49-F238E27FC236}">
                <a16:creationId xmlns:a16="http://schemas.microsoft.com/office/drawing/2014/main" id="{DF76B93C-C865-4784-B085-BA602C23646B}"/>
              </a:ext>
            </a:extLst>
          </p:cNvPr>
          <p:cNvSpPr>
            <a:spLocks noGrp="1"/>
          </p:cNvSpPr>
          <p:nvPr>
            <p:ph idx="1"/>
          </p:nvPr>
        </p:nvSpPr>
        <p:spPr>
          <a:xfrm>
            <a:off x="1024128" y="1392865"/>
            <a:ext cx="9720073" cy="4916495"/>
          </a:xfrm>
        </p:spPr>
        <p:txBody>
          <a:bodyPr>
            <a:normAutofit fontScale="92500" lnSpcReduction="10000"/>
          </a:bodyPr>
          <a:lstStyle/>
          <a:p>
            <a:r>
              <a:rPr lang="nl-NL" dirty="0"/>
              <a:t>Verwerking van persoonsgegevens waaruit ras of etnische afkomst, politieke opvattingen, religieuze of levensbeschouwelijke overtuigingen, of het lidmaatschap van een vakbond blijken, en verwerking van genetische gegevens, biometrische gegevens met het oog op de unieke identificatie van een persoon, of gegevens over gezondheid, of gegevens met betrekking tot iemands seksueel gedrag of seksuele gerichtheid zijn verboden. Tenzij:</a:t>
            </a:r>
          </a:p>
          <a:p>
            <a:r>
              <a:rPr lang="nl-NL" sz="1500" dirty="0"/>
              <a:t>1. Expliciete toestemming</a:t>
            </a:r>
          </a:p>
          <a:p>
            <a:r>
              <a:rPr lang="nl-NL" sz="1500" dirty="0"/>
              <a:t>2. het arbeidsrecht en het </a:t>
            </a:r>
            <a:r>
              <a:rPr lang="nl-NL" sz="1500" dirty="0" err="1"/>
              <a:t>socialezekerheids</a:t>
            </a:r>
            <a:r>
              <a:rPr lang="nl-NL" sz="1500" dirty="0"/>
              <a:t>- en </a:t>
            </a:r>
            <a:r>
              <a:rPr lang="nl-NL" sz="1500" dirty="0" err="1"/>
              <a:t>socialebeschermingsrecht</a:t>
            </a:r>
            <a:r>
              <a:rPr lang="nl-NL" sz="1500" dirty="0"/>
              <a:t> </a:t>
            </a:r>
          </a:p>
          <a:p>
            <a:r>
              <a:rPr lang="nl-NL" sz="1500" dirty="0"/>
              <a:t>3. vitale belangen van de betrokkene </a:t>
            </a:r>
          </a:p>
          <a:p>
            <a:r>
              <a:rPr lang="nl-NL" sz="1500" dirty="0"/>
              <a:t>4. instantie zonder winstoogmerk die op politiek, levensbeschouwelijk, godsdienstig of vakbondsgebied werkzaam </a:t>
            </a:r>
          </a:p>
          <a:p>
            <a:r>
              <a:rPr lang="nl-NL" sz="1500" dirty="0"/>
              <a:t>5. persoonsgegevens zijn door de betrokkene openbaar gemaakt </a:t>
            </a:r>
          </a:p>
          <a:p>
            <a:r>
              <a:rPr lang="nl-NL" sz="1500" dirty="0"/>
              <a:t>6. uitoefening of onderbouwing van een rechtsvordering </a:t>
            </a:r>
          </a:p>
          <a:p>
            <a:r>
              <a:rPr lang="nl-NL" sz="1500" dirty="0"/>
              <a:t>7. zwaarwegend algemeen belang </a:t>
            </a:r>
          </a:p>
          <a:p>
            <a:r>
              <a:rPr lang="nl-NL" sz="1500" dirty="0"/>
              <a:t>8. preventieve of arbeidsgeneeskunde </a:t>
            </a:r>
          </a:p>
          <a:p>
            <a:r>
              <a:rPr lang="nl-NL" sz="1500" dirty="0"/>
              <a:t>9. volksgezondheid </a:t>
            </a:r>
          </a:p>
          <a:p>
            <a:r>
              <a:rPr lang="nl-NL" sz="1500" dirty="0"/>
              <a:t>10. wetenschappelijk of historisch onderzoek of statistische doeleinden </a:t>
            </a:r>
          </a:p>
        </p:txBody>
      </p:sp>
    </p:spTree>
    <p:extLst>
      <p:ext uri="{BB962C8B-B14F-4D97-AF65-F5344CB8AC3E}">
        <p14:creationId xmlns:p14="http://schemas.microsoft.com/office/powerpoint/2010/main" val="3688965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E3B406-1CBE-450D-87B9-E9643349ABF8}"/>
              </a:ext>
            </a:extLst>
          </p:cNvPr>
          <p:cNvSpPr>
            <a:spLocks noGrp="1"/>
          </p:cNvSpPr>
          <p:nvPr>
            <p:ph type="title"/>
          </p:nvPr>
        </p:nvSpPr>
        <p:spPr/>
        <p:txBody>
          <a:bodyPr/>
          <a:lstStyle/>
          <a:p>
            <a:r>
              <a:rPr lang="nl-NL" dirty="0"/>
              <a:t>Overzicht</a:t>
            </a:r>
          </a:p>
        </p:txBody>
      </p:sp>
      <p:sp>
        <p:nvSpPr>
          <p:cNvPr id="3" name="Tijdelijke aanduiding voor inhoud 2">
            <a:extLst>
              <a:ext uri="{FF2B5EF4-FFF2-40B4-BE49-F238E27FC236}">
                <a16:creationId xmlns:a16="http://schemas.microsoft.com/office/drawing/2014/main" id="{1115DBB3-0A8A-4A64-8A4C-88D9B6E2521B}"/>
              </a:ext>
            </a:extLst>
          </p:cNvPr>
          <p:cNvSpPr>
            <a:spLocks noGrp="1"/>
          </p:cNvSpPr>
          <p:nvPr>
            <p:ph idx="1"/>
          </p:nvPr>
        </p:nvSpPr>
        <p:spPr/>
        <p:txBody>
          <a:bodyPr/>
          <a:lstStyle/>
          <a:p>
            <a:r>
              <a:rPr lang="nl-NL" dirty="0"/>
              <a:t>(1) Wanneer is de AVG op je organisatie van toepassing?</a:t>
            </a:r>
          </a:p>
          <a:p>
            <a:r>
              <a:rPr lang="nl-NL" dirty="0"/>
              <a:t>(2) Welke uitgangspunten gelden er voor de AVG?</a:t>
            </a:r>
          </a:p>
          <a:p>
            <a:r>
              <a:rPr lang="nl-NL" dirty="0"/>
              <a:t>(3) Welke plichten gelden er als de AVG van toepassing is?</a:t>
            </a:r>
          </a:p>
          <a:p>
            <a:r>
              <a:rPr lang="nl-NL" dirty="0"/>
              <a:t>(4) Welke rechten hebben datasubjecten?</a:t>
            </a:r>
          </a:p>
          <a:p>
            <a:r>
              <a:rPr lang="nl-NL" dirty="0"/>
              <a:t>(5) Waarom is het belangrijk om de regels uit de AVG te volgen?</a:t>
            </a:r>
          </a:p>
        </p:txBody>
      </p:sp>
    </p:spTree>
    <p:extLst>
      <p:ext uri="{BB962C8B-B14F-4D97-AF65-F5344CB8AC3E}">
        <p14:creationId xmlns:p14="http://schemas.microsoft.com/office/powerpoint/2010/main" val="1387142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A0BCC6-F936-40B3-A351-1AAD40FAF324}"/>
              </a:ext>
            </a:extLst>
          </p:cNvPr>
          <p:cNvSpPr>
            <a:spLocks noGrp="1"/>
          </p:cNvSpPr>
          <p:nvPr>
            <p:ph type="title"/>
          </p:nvPr>
        </p:nvSpPr>
        <p:spPr/>
        <p:txBody>
          <a:bodyPr/>
          <a:lstStyle/>
          <a:p>
            <a:r>
              <a:rPr lang="nl-NL" dirty="0"/>
              <a:t>2.5 Legitieme grondslag om gegevens door te voeren</a:t>
            </a:r>
          </a:p>
        </p:txBody>
      </p:sp>
      <p:sp>
        <p:nvSpPr>
          <p:cNvPr id="3" name="Tijdelijke aanduiding voor inhoud 2">
            <a:extLst>
              <a:ext uri="{FF2B5EF4-FFF2-40B4-BE49-F238E27FC236}">
                <a16:creationId xmlns:a16="http://schemas.microsoft.com/office/drawing/2014/main" id="{7553EFA2-F052-4C3D-ABB4-20A9C0854196}"/>
              </a:ext>
            </a:extLst>
          </p:cNvPr>
          <p:cNvSpPr>
            <a:spLocks noGrp="1"/>
          </p:cNvSpPr>
          <p:nvPr>
            <p:ph idx="1"/>
          </p:nvPr>
        </p:nvSpPr>
        <p:spPr>
          <a:xfrm>
            <a:off x="838200" y="1825624"/>
            <a:ext cx="10515600" cy="4500747"/>
          </a:xfrm>
        </p:spPr>
        <p:txBody>
          <a:bodyPr>
            <a:noAutofit/>
          </a:bodyPr>
          <a:lstStyle/>
          <a:p>
            <a:endParaRPr lang="nl-NL" sz="1800" dirty="0"/>
          </a:p>
          <a:p>
            <a:r>
              <a:rPr lang="nl-NL" sz="1800" dirty="0"/>
              <a:t>1. Beslissing van de Europese Commissie</a:t>
            </a:r>
          </a:p>
          <a:p>
            <a:pPr lvl="1"/>
            <a:r>
              <a:rPr lang="en-US" dirty="0"/>
              <a:t>Andorra,  Argentina,  Canada </a:t>
            </a:r>
          </a:p>
          <a:p>
            <a:pPr lvl="1"/>
            <a:r>
              <a:rPr lang="en-US" dirty="0"/>
              <a:t>Faeroe Islands,  Guernsey,  Israel, </a:t>
            </a:r>
          </a:p>
          <a:p>
            <a:pPr lvl="1"/>
            <a:r>
              <a:rPr lang="en-US" dirty="0"/>
              <a:t>Isle of Man,  Jersey,  New Zealand, </a:t>
            </a:r>
          </a:p>
          <a:p>
            <a:pPr lvl="1"/>
            <a:r>
              <a:rPr lang="en-US" dirty="0"/>
              <a:t>Switzerland </a:t>
            </a:r>
            <a:r>
              <a:rPr lang="en-US" i="1" dirty="0"/>
              <a:t>United States of America</a:t>
            </a:r>
          </a:p>
          <a:p>
            <a:pPr lvl="1"/>
            <a:r>
              <a:rPr lang="en-US" dirty="0"/>
              <a:t>Eastern Republic of Uruguay </a:t>
            </a:r>
            <a:endParaRPr lang="nl-NL" dirty="0"/>
          </a:p>
          <a:p>
            <a:r>
              <a:rPr lang="nl-NL" sz="1800" dirty="0"/>
              <a:t>2. Passende waarborgen </a:t>
            </a:r>
          </a:p>
          <a:p>
            <a:pPr lvl="1"/>
            <a:r>
              <a:rPr lang="nl-NL" dirty="0"/>
              <a:t>Contractuele afspraken</a:t>
            </a:r>
          </a:p>
          <a:p>
            <a:pPr lvl="1"/>
            <a:r>
              <a:rPr lang="nl-NL" dirty="0"/>
              <a:t>Codes of </a:t>
            </a:r>
            <a:r>
              <a:rPr lang="nl-NL" dirty="0" err="1"/>
              <a:t>Conducts</a:t>
            </a:r>
            <a:endParaRPr lang="nl-NL" dirty="0"/>
          </a:p>
          <a:p>
            <a:pPr lvl="1"/>
            <a:r>
              <a:rPr lang="nl-NL" dirty="0"/>
              <a:t>Certificeringsregels</a:t>
            </a:r>
          </a:p>
          <a:p>
            <a:pPr lvl="1"/>
            <a:r>
              <a:rPr lang="nl-NL" dirty="0"/>
              <a:t>Bindende bedrijfsregels</a:t>
            </a:r>
          </a:p>
          <a:p>
            <a:r>
              <a:rPr lang="nl-NL" sz="1800" dirty="0"/>
              <a:t>3. Uitzonderingen voor specifieke omstandigheden</a:t>
            </a:r>
          </a:p>
        </p:txBody>
      </p:sp>
    </p:spTree>
    <p:extLst>
      <p:ext uri="{BB962C8B-B14F-4D97-AF65-F5344CB8AC3E}">
        <p14:creationId xmlns:p14="http://schemas.microsoft.com/office/powerpoint/2010/main" val="3292239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508A3D-04F4-473F-8640-226C0CD76BBD}"/>
              </a:ext>
            </a:extLst>
          </p:cNvPr>
          <p:cNvSpPr>
            <a:spLocks noGrp="1"/>
          </p:cNvSpPr>
          <p:nvPr>
            <p:ph type="title"/>
          </p:nvPr>
        </p:nvSpPr>
        <p:spPr/>
        <p:txBody>
          <a:bodyPr/>
          <a:lstStyle/>
          <a:p>
            <a:r>
              <a:rPr lang="nl-NL" dirty="0"/>
              <a:t>3. Plichten van organisaties</a:t>
            </a:r>
          </a:p>
        </p:txBody>
      </p:sp>
      <p:sp>
        <p:nvSpPr>
          <p:cNvPr id="3" name="Tijdelijke aanduiding voor inhoud 2">
            <a:extLst>
              <a:ext uri="{FF2B5EF4-FFF2-40B4-BE49-F238E27FC236}">
                <a16:creationId xmlns:a16="http://schemas.microsoft.com/office/drawing/2014/main" id="{06C756EE-F6D0-43AA-9EBF-460BF6770EC2}"/>
              </a:ext>
            </a:extLst>
          </p:cNvPr>
          <p:cNvSpPr>
            <a:spLocks noGrp="1"/>
          </p:cNvSpPr>
          <p:nvPr>
            <p:ph idx="1"/>
          </p:nvPr>
        </p:nvSpPr>
        <p:spPr/>
        <p:txBody>
          <a:bodyPr>
            <a:normAutofit/>
          </a:bodyPr>
          <a:lstStyle/>
          <a:p>
            <a:r>
              <a:rPr lang="nl-NL" dirty="0"/>
              <a:t>1. Documentatieplicht</a:t>
            </a:r>
          </a:p>
          <a:p>
            <a:r>
              <a:rPr lang="nl-NL" dirty="0"/>
              <a:t>2. Transparantie</a:t>
            </a:r>
          </a:p>
          <a:p>
            <a:pPr lvl="1"/>
            <a:r>
              <a:rPr lang="nl-NL" dirty="0"/>
              <a:t>Meldplicht datalekken</a:t>
            </a:r>
          </a:p>
          <a:p>
            <a:r>
              <a:rPr lang="nl-NL" dirty="0"/>
              <a:t>3. Beveiliging Persoonsgegevens</a:t>
            </a:r>
          </a:p>
          <a:p>
            <a:pPr lvl="1"/>
            <a:r>
              <a:rPr lang="nl-NL" dirty="0"/>
              <a:t>Technische veiligheid</a:t>
            </a:r>
          </a:p>
          <a:p>
            <a:pPr lvl="1"/>
            <a:r>
              <a:rPr lang="nl-NL" dirty="0"/>
              <a:t>Organisatorische veiligheid</a:t>
            </a:r>
          </a:p>
          <a:p>
            <a:pPr lvl="1"/>
            <a:r>
              <a:rPr lang="nl-NL" dirty="0"/>
              <a:t>Data </a:t>
            </a:r>
            <a:r>
              <a:rPr lang="nl-NL" dirty="0" err="1"/>
              <a:t>Protection</a:t>
            </a:r>
            <a:r>
              <a:rPr lang="nl-NL" dirty="0"/>
              <a:t> </a:t>
            </a:r>
            <a:r>
              <a:rPr lang="nl-NL" dirty="0" err="1"/>
              <a:t>by</a:t>
            </a:r>
            <a:r>
              <a:rPr lang="nl-NL" dirty="0"/>
              <a:t> Design</a:t>
            </a:r>
          </a:p>
          <a:p>
            <a:pPr lvl="1"/>
            <a:r>
              <a:rPr lang="nl-NL" dirty="0"/>
              <a:t>Data </a:t>
            </a:r>
            <a:r>
              <a:rPr lang="nl-NL" dirty="0" err="1"/>
              <a:t>Proteciton</a:t>
            </a:r>
            <a:r>
              <a:rPr lang="nl-NL" dirty="0"/>
              <a:t> </a:t>
            </a:r>
            <a:r>
              <a:rPr lang="nl-NL" dirty="0" err="1"/>
              <a:t>by</a:t>
            </a:r>
            <a:r>
              <a:rPr lang="nl-NL" dirty="0"/>
              <a:t> Default</a:t>
            </a:r>
          </a:p>
          <a:p>
            <a:r>
              <a:rPr lang="nl-NL" dirty="0"/>
              <a:t>4. Data </a:t>
            </a:r>
            <a:r>
              <a:rPr lang="nl-NL" dirty="0" err="1"/>
              <a:t>Protection</a:t>
            </a:r>
            <a:r>
              <a:rPr lang="nl-NL" dirty="0"/>
              <a:t> </a:t>
            </a:r>
            <a:r>
              <a:rPr lang="nl-NL" dirty="0" err="1"/>
              <a:t>Officer</a:t>
            </a:r>
            <a:endParaRPr lang="nl-NL" dirty="0"/>
          </a:p>
          <a:p>
            <a:r>
              <a:rPr lang="nl-NL" dirty="0"/>
              <a:t>5. Data </a:t>
            </a:r>
            <a:r>
              <a:rPr lang="nl-NL" dirty="0" err="1"/>
              <a:t>Protection</a:t>
            </a:r>
            <a:r>
              <a:rPr lang="nl-NL" dirty="0"/>
              <a:t> Impact </a:t>
            </a:r>
            <a:r>
              <a:rPr lang="nl-NL" dirty="0" err="1"/>
              <a:t>Assessement</a:t>
            </a:r>
            <a:endParaRPr lang="nl-NL" dirty="0"/>
          </a:p>
        </p:txBody>
      </p:sp>
    </p:spTree>
    <p:extLst>
      <p:ext uri="{BB962C8B-B14F-4D97-AF65-F5344CB8AC3E}">
        <p14:creationId xmlns:p14="http://schemas.microsoft.com/office/powerpoint/2010/main" val="3593467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26F47-321A-43DA-8D02-3B2CC10B5416}"/>
              </a:ext>
            </a:extLst>
          </p:cNvPr>
          <p:cNvSpPr>
            <a:spLocks noGrp="1"/>
          </p:cNvSpPr>
          <p:nvPr>
            <p:ph type="title"/>
          </p:nvPr>
        </p:nvSpPr>
        <p:spPr/>
        <p:txBody>
          <a:bodyPr/>
          <a:lstStyle/>
          <a:p>
            <a:r>
              <a:rPr lang="nl-NL" dirty="0"/>
              <a:t>4. Rechten van Datasubjecten</a:t>
            </a:r>
          </a:p>
        </p:txBody>
      </p:sp>
      <p:sp>
        <p:nvSpPr>
          <p:cNvPr id="3" name="Tijdelijke aanduiding voor inhoud 2">
            <a:extLst>
              <a:ext uri="{FF2B5EF4-FFF2-40B4-BE49-F238E27FC236}">
                <a16:creationId xmlns:a16="http://schemas.microsoft.com/office/drawing/2014/main" id="{10374CB2-6590-4F53-90D0-440A7CB24943}"/>
              </a:ext>
            </a:extLst>
          </p:cNvPr>
          <p:cNvSpPr>
            <a:spLocks noGrp="1"/>
          </p:cNvSpPr>
          <p:nvPr>
            <p:ph idx="1"/>
          </p:nvPr>
        </p:nvSpPr>
        <p:spPr/>
        <p:txBody>
          <a:bodyPr/>
          <a:lstStyle/>
          <a:p>
            <a:r>
              <a:rPr lang="nl-NL" dirty="0"/>
              <a:t>1. Recht op informatie</a:t>
            </a:r>
          </a:p>
          <a:p>
            <a:r>
              <a:rPr lang="nl-NL" dirty="0"/>
              <a:t>2. Recht op rectificatie</a:t>
            </a:r>
          </a:p>
          <a:p>
            <a:r>
              <a:rPr lang="nl-NL" dirty="0"/>
              <a:t>3. Recht op verzet</a:t>
            </a:r>
          </a:p>
          <a:p>
            <a:pPr lvl="1"/>
            <a:r>
              <a:rPr lang="nl-NL" dirty="0"/>
              <a:t>Recht van bezwaar </a:t>
            </a:r>
          </a:p>
          <a:p>
            <a:pPr lvl="1"/>
            <a:r>
              <a:rPr lang="nl-NL" dirty="0"/>
              <a:t>Recht op vergetelheid </a:t>
            </a:r>
          </a:p>
          <a:p>
            <a:pPr lvl="1"/>
            <a:r>
              <a:rPr lang="nl-NL" dirty="0"/>
              <a:t>Recht op beperking van de verwerking </a:t>
            </a:r>
          </a:p>
          <a:p>
            <a:r>
              <a:rPr lang="nl-NL" dirty="0"/>
              <a:t>4. Recht op </a:t>
            </a:r>
            <a:r>
              <a:rPr lang="nl-NL" dirty="0" err="1"/>
              <a:t>dataportabiliteit</a:t>
            </a:r>
            <a:endParaRPr lang="nl-NL" dirty="0"/>
          </a:p>
          <a:p>
            <a:r>
              <a:rPr lang="nl-NL" dirty="0"/>
              <a:t>5. Recht op verzet tegen </a:t>
            </a:r>
            <a:r>
              <a:rPr lang="nl-NL" dirty="0" err="1"/>
              <a:t>profiling</a:t>
            </a:r>
            <a:endParaRPr lang="nl-NL" dirty="0"/>
          </a:p>
        </p:txBody>
      </p:sp>
    </p:spTree>
    <p:extLst>
      <p:ext uri="{BB962C8B-B14F-4D97-AF65-F5344CB8AC3E}">
        <p14:creationId xmlns:p14="http://schemas.microsoft.com/office/powerpoint/2010/main" val="544109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552E67-7DD0-4ECD-BD03-066B8FE4EA74}"/>
              </a:ext>
            </a:extLst>
          </p:cNvPr>
          <p:cNvSpPr>
            <a:spLocks noGrp="1"/>
          </p:cNvSpPr>
          <p:nvPr>
            <p:ph type="title"/>
          </p:nvPr>
        </p:nvSpPr>
        <p:spPr/>
        <p:txBody>
          <a:bodyPr>
            <a:normAutofit/>
          </a:bodyPr>
          <a:lstStyle/>
          <a:p>
            <a:r>
              <a:rPr lang="nl-NL" dirty="0"/>
              <a:t>(5) Waarom is het belangrijk om de regels uit de AVG te volgen?</a:t>
            </a:r>
          </a:p>
        </p:txBody>
      </p:sp>
      <p:sp>
        <p:nvSpPr>
          <p:cNvPr id="3" name="Tijdelijke aanduiding voor inhoud 2">
            <a:extLst>
              <a:ext uri="{FF2B5EF4-FFF2-40B4-BE49-F238E27FC236}">
                <a16:creationId xmlns:a16="http://schemas.microsoft.com/office/drawing/2014/main" id="{0709C443-F712-4F8C-A1F1-66AC24CDD60B}"/>
              </a:ext>
            </a:extLst>
          </p:cNvPr>
          <p:cNvSpPr>
            <a:spLocks noGrp="1"/>
          </p:cNvSpPr>
          <p:nvPr>
            <p:ph idx="1"/>
          </p:nvPr>
        </p:nvSpPr>
        <p:spPr/>
        <p:txBody>
          <a:bodyPr/>
          <a:lstStyle/>
          <a:p>
            <a:r>
              <a:rPr lang="nl-NL" dirty="0"/>
              <a:t>1. Klanvriendelijkheid/uitstraling</a:t>
            </a:r>
          </a:p>
          <a:p>
            <a:r>
              <a:rPr lang="nl-NL" dirty="0"/>
              <a:t>2. Reputatieschade bij fouten</a:t>
            </a:r>
          </a:p>
          <a:p>
            <a:r>
              <a:rPr lang="nl-NL" dirty="0"/>
              <a:t>3. Klanten/partners die weglopen</a:t>
            </a:r>
          </a:p>
          <a:p>
            <a:r>
              <a:rPr lang="nl-NL" dirty="0"/>
              <a:t>4. Betrouwbaarheid gegevens en gegevensanalyse</a:t>
            </a:r>
          </a:p>
          <a:p>
            <a:r>
              <a:rPr lang="nl-NL" dirty="0"/>
              <a:t>5. Sancties: administratieve geldboeten kunnen oplopen tot 20 000 000 EUR of, voor een onderneming, tot 4 % van de totale wereldwijde jaaromzet in het voorgaande boekjaar, indien dit cijfer hoger is.</a:t>
            </a:r>
          </a:p>
        </p:txBody>
      </p:sp>
    </p:spTree>
    <p:extLst>
      <p:ext uri="{BB962C8B-B14F-4D97-AF65-F5344CB8AC3E}">
        <p14:creationId xmlns:p14="http://schemas.microsoft.com/office/powerpoint/2010/main" val="3781579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552E67-7DD0-4ECD-BD03-066B8FE4EA74}"/>
              </a:ext>
            </a:extLst>
          </p:cNvPr>
          <p:cNvSpPr>
            <a:spLocks noGrp="1"/>
          </p:cNvSpPr>
          <p:nvPr>
            <p:ph type="title"/>
          </p:nvPr>
        </p:nvSpPr>
        <p:spPr/>
        <p:txBody>
          <a:bodyPr>
            <a:normAutofit/>
          </a:bodyPr>
          <a:lstStyle/>
          <a:p>
            <a:r>
              <a:rPr lang="nl-NL" dirty="0"/>
              <a:t>(5) Waarom is het belangrijk om de regels uit de AVG te volgen?</a:t>
            </a:r>
          </a:p>
        </p:txBody>
      </p:sp>
      <p:sp>
        <p:nvSpPr>
          <p:cNvPr id="3" name="Tijdelijke aanduiding voor inhoud 2">
            <a:extLst>
              <a:ext uri="{FF2B5EF4-FFF2-40B4-BE49-F238E27FC236}">
                <a16:creationId xmlns:a16="http://schemas.microsoft.com/office/drawing/2014/main" id="{0709C443-F712-4F8C-A1F1-66AC24CDD60B}"/>
              </a:ext>
            </a:extLst>
          </p:cNvPr>
          <p:cNvSpPr>
            <a:spLocks noGrp="1"/>
          </p:cNvSpPr>
          <p:nvPr>
            <p:ph idx="1"/>
          </p:nvPr>
        </p:nvSpPr>
        <p:spPr/>
        <p:txBody>
          <a:bodyPr/>
          <a:lstStyle/>
          <a:p>
            <a:r>
              <a:rPr lang="nl-NL" dirty="0"/>
              <a:t>1. Klanvriendelijkheid/uitstraling</a:t>
            </a:r>
          </a:p>
          <a:p>
            <a:r>
              <a:rPr lang="nl-NL" dirty="0"/>
              <a:t>2. Reputatieschade bij fouten</a:t>
            </a:r>
          </a:p>
          <a:p>
            <a:r>
              <a:rPr lang="nl-NL" dirty="0"/>
              <a:t>3. Klanten/partners die weglopen</a:t>
            </a:r>
          </a:p>
          <a:p>
            <a:r>
              <a:rPr lang="nl-NL" dirty="0"/>
              <a:t>4. Betrouwbaarheid gegevens en gegevensanalyse</a:t>
            </a:r>
          </a:p>
          <a:p>
            <a:r>
              <a:rPr lang="nl-NL" dirty="0"/>
              <a:t>5. Sancties: administratieve geldboeten kunnen oplopen tot 20 000 000 EUR of, voor een onderneming, tot 4 % van de totale wereldwijde jaaromzet in het voorgaande boekjaar, indien dit cijfer hoger is.</a:t>
            </a:r>
          </a:p>
        </p:txBody>
      </p:sp>
    </p:spTree>
    <p:extLst>
      <p:ext uri="{BB962C8B-B14F-4D97-AF65-F5344CB8AC3E}">
        <p14:creationId xmlns:p14="http://schemas.microsoft.com/office/powerpoint/2010/main" val="1006906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D793B1-9AFE-4447-849C-E0530A465A7D}"/>
              </a:ext>
            </a:extLst>
          </p:cNvPr>
          <p:cNvSpPr>
            <a:spLocks noGrp="1"/>
          </p:cNvSpPr>
          <p:nvPr>
            <p:ph type="title"/>
          </p:nvPr>
        </p:nvSpPr>
        <p:spPr/>
        <p:txBody>
          <a:bodyPr/>
          <a:lstStyle/>
          <a:p>
            <a:r>
              <a:rPr lang="nl-NL" dirty="0"/>
              <a:t>WAAR HET OM GAAT IS DEZE algemene REGELS TE VERTALEN NAAR DE PRAKTIJK</a:t>
            </a:r>
          </a:p>
        </p:txBody>
      </p:sp>
      <p:sp>
        <p:nvSpPr>
          <p:cNvPr id="3" name="Tijdelijke aanduiding voor inhoud 2">
            <a:extLst>
              <a:ext uri="{FF2B5EF4-FFF2-40B4-BE49-F238E27FC236}">
                <a16:creationId xmlns:a16="http://schemas.microsoft.com/office/drawing/2014/main" id="{C2B90D56-439B-415C-8705-C90DDCE1E9D9}"/>
              </a:ext>
            </a:extLst>
          </p:cNvPr>
          <p:cNvSpPr>
            <a:spLocks noGrp="1"/>
          </p:cNvSpPr>
          <p:nvPr>
            <p:ph idx="1"/>
          </p:nvPr>
        </p:nvSpPr>
        <p:spPr/>
        <p:txBody>
          <a:bodyPr>
            <a:normAutofit lnSpcReduction="10000"/>
          </a:bodyPr>
          <a:lstStyle/>
          <a:p>
            <a:r>
              <a:rPr lang="nl-NL" b="1" dirty="0"/>
              <a:t>AVG Routeplanner</a:t>
            </a:r>
          </a:p>
          <a:p>
            <a:pPr marL="128016" lvl="1" indent="0">
              <a:buNone/>
            </a:pPr>
            <a:r>
              <a:rPr lang="nl-NL" b="1" dirty="0"/>
              <a:t>	Projectplan</a:t>
            </a:r>
          </a:p>
          <a:p>
            <a:pPr marL="128016" lvl="1" indent="0">
              <a:buNone/>
            </a:pPr>
            <a:r>
              <a:rPr lang="nl-NL" b="1" dirty="0"/>
              <a:t>	Dat inventarisatie</a:t>
            </a:r>
          </a:p>
          <a:p>
            <a:pPr marL="128016" lvl="1" indent="0">
              <a:buNone/>
            </a:pPr>
            <a:r>
              <a:rPr lang="nl-NL" b="1" dirty="0"/>
              <a:t>	Risicoanalyse</a:t>
            </a:r>
          </a:p>
          <a:p>
            <a:pPr marL="128016" lvl="1" indent="0">
              <a:buNone/>
            </a:pPr>
            <a:r>
              <a:rPr lang="nl-NL" b="1" dirty="0"/>
              <a:t>	</a:t>
            </a:r>
            <a:r>
              <a:rPr lang="nl-NL" b="1" dirty="0" err="1"/>
              <a:t>Gegevensbeschermingseffectbeoordeling</a:t>
            </a:r>
            <a:r>
              <a:rPr lang="nl-NL" b="1" dirty="0"/>
              <a:t> </a:t>
            </a:r>
          </a:p>
          <a:p>
            <a:pPr marL="128016" lvl="1" indent="0">
              <a:buNone/>
            </a:pPr>
            <a:r>
              <a:rPr lang="nl-NL" b="1" dirty="0"/>
              <a:t>	</a:t>
            </a:r>
            <a:r>
              <a:rPr lang="nl-NL" b="1" dirty="0" err="1"/>
              <a:t>Organisatieinrichting</a:t>
            </a:r>
            <a:endParaRPr lang="nl-NL" b="1" dirty="0"/>
          </a:p>
          <a:p>
            <a:pPr marL="128016" lvl="1" indent="0">
              <a:buNone/>
            </a:pPr>
            <a:r>
              <a:rPr lang="nl-NL" b="1" dirty="0"/>
              <a:t>	Contacten met en verantwoordelijkheid voor derden</a:t>
            </a:r>
          </a:p>
          <a:p>
            <a:pPr marL="128016" lvl="1" indent="0">
              <a:buNone/>
            </a:pPr>
            <a:r>
              <a:rPr lang="nl-NL" b="1" dirty="0"/>
              <a:t>	Interne Communicatie</a:t>
            </a:r>
          </a:p>
          <a:p>
            <a:pPr marL="128016" lvl="1" indent="0">
              <a:buNone/>
            </a:pPr>
            <a:r>
              <a:rPr lang="nl-NL" b="1" dirty="0"/>
              <a:t>	Verwerkersovereenkomst</a:t>
            </a:r>
          </a:p>
          <a:p>
            <a:pPr marL="128016" lvl="1" indent="0">
              <a:buNone/>
            </a:pPr>
            <a:r>
              <a:rPr lang="nl-NL" b="1" dirty="0"/>
              <a:t>	</a:t>
            </a:r>
            <a:r>
              <a:rPr lang="nl-NL" b="1" dirty="0" err="1"/>
              <a:t>Privacybeleid</a:t>
            </a:r>
            <a:endParaRPr lang="nl-NL" b="1" dirty="0"/>
          </a:p>
          <a:p>
            <a:pPr marL="128016" lvl="1" indent="0">
              <a:buNone/>
            </a:pPr>
            <a:r>
              <a:rPr lang="nl-NL" b="1" dirty="0"/>
              <a:t>	Datalekprotocol</a:t>
            </a:r>
          </a:p>
          <a:p>
            <a:pPr marL="128016" lvl="1" indent="0">
              <a:buNone/>
            </a:pPr>
            <a:r>
              <a:rPr lang="nl-NL" b="1" dirty="0"/>
              <a:t>	Individuele rechten</a:t>
            </a:r>
          </a:p>
          <a:p>
            <a:pPr marL="128016" lvl="1" indent="0">
              <a:buNone/>
            </a:pPr>
            <a:r>
              <a:rPr lang="nl-NL" b="1" dirty="0"/>
              <a:t>	</a:t>
            </a:r>
            <a:r>
              <a:rPr lang="nl-NL" b="1" dirty="0" err="1"/>
              <a:t>Privacycontroleur</a:t>
            </a:r>
            <a:endParaRPr lang="nl-NL" dirty="0"/>
          </a:p>
        </p:txBody>
      </p:sp>
    </p:spTree>
    <p:extLst>
      <p:ext uri="{BB962C8B-B14F-4D97-AF65-F5344CB8AC3E}">
        <p14:creationId xmlns:p14="http://schemas.microsoft.com/office/powerpoint/2010/main" val="3268710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31B582-8DBA-4B3B-AFEF-E22DC6746FA2}"/>
              </a:ext>
            </a:extLst>
          </p:cNvPr>
          <p:cNvSpPr>
            <a:spLocks noGrp="1"/>
          </p:cNvSpPr>
          <p:nvPr>
            <p:ph type="title"/>
          </p:nvPr>
        </p:nvSpPr>
        <p:spPr/>
        <p:txBody>
          <a:bodyPr/>
          <a:lstStyle/>
          <a:p>
            <a:pPr algn="ctr"/>
            <a:r>
              <a:rPr lang="nl-NL" dirty="0"/>
              <a:t>Gegevensbescherming ≠ Privacy</a:t>
            </a:r>
          </a:p>
        </p:txBody>
      </p:sp>
      <p:sp>
        <p:nvSpPr>
          <p:cNvPr id="3" name="Tijdelijke aanduiding voor inhoud 2">
            <a:extLst>
              <a:ext uri="{FF2B5EF4-FFF2-40B4-BE49-F238E27FC236}">
                <a16:creationId xmlns:a16="http://schemas.microsoft.com/office/drawing/2014/main" id="{DAF27240-DFBA-43FA-A813-D20654A36560}"/>
              </a:ext>
            </a:extLst>
          </p:cNvPr>
          <p:cNvSpPr>
            <a:spLocks noGrp="1"/>
          </p:cNvSpPr>
          <p:nvPr>
            <p:ph idx="1"/>
          </p:nvPr>
        </p:nvSpPr>
        <p:spPr>
          <a:xfrm>
            <a:off x="838200" y="1825624"/>
            <a:ext cx="10515600" cy="4745297"/>
          </a:xfrm>
        </p:spPr>
        <p:txBody>
          <a:bodyPr>
            <a:normAutofit fontScale="92500" lnSpcReduction="10000"/>
          </a:bodyPr>
          <a:lstStyle/>
          <a:p>
            <a:endParaRPr lang="nl-NL" dirty="0"/>
          </a:p>
          <a:p>
            <a:r>
              <a:rPr lang="nl-NL" dirty="0"/>
              <a:t>HANDVEST VAN DE GRONDRECHTEN VAN DE EUROPESE UNIE</a:t>
            </a:r>
          </a:p>
          <a:p>
            <a:endParaRPr lang="nl-NL" sz="900" dirty="0"/>
          </a:p>
          <a:p>
            <a:r>
              <a:rPr lang="nl-NL" dirty="0"/>
              <a:t>Artikel 7 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zijn communicatie.</a:t>
            </a:r>
          </a:p>
          <a:p>
            <a:endParaRPr lang="nl-NL" sz="100" dirty="0"/>
          </a:p>
          <a:p>
            <a:r>
              <a:rPr lang="nl-NL" dirty="0"/>
              <a:t>Artikel 8 Bescherming van persoonsgegevens</a:t>
            </a:r>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p>
          <a:p>
            <a:endParaRPr lang="nl-NL" dirty="0"/>
          </a:p>
        </p:txBody>
      </p:sp>
    </p:spTree>
    <p:extLst>
      <p:ext uri="{BB962C8B-B14F-4D97-AF65-F5344CB8AC3E}">
        <p14:creationId xmlns:p14="http://schemas.microsoft.com/office/powerpoint/2010/main" val="708169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E836B4-8F63-4958-8CEC-AD402467B62A}"/>
              </a:ext>
            </a:extLst>
          </p:cNvPr>
          <p:cNvSpPr>
            <a:spLocks noGrp="1"/>
          </p:cNvSpPr>
          <p:nvPr>
            <p:ph type="title"/>
          </p:nvPr>
        </p:nvSpPr>
        <p:spPr/>
        <p:txBody>
          <a:bodyPr/>
          <a:lstStyle/>
          <a:p>
            <a:r>
              <a:rPr lang="nl-NL" dirty="0"/>
              <a:t>Europa ≠ Europese Unie ≠ Raad van Europa</a:t>
            </a:r>
          </a:p>
        </p:txBody>
      </p:sp>
      <p:pic>
        <p:nvPicPr>
          <p:cNvPr id="4" name="Tijdelijke aanduiding voor inhoud 3" descr="Afbeeldingsresultaat voor eu countries">
            <a:hlinkClick r:id="rId2" tgtFrame="&quot;_blank&quot;"/>
            <a:extLst>
              <a:ext uri="{FF2B5EF4-FFF2-40B4-BE49-F238E27FC236}">
                <a16:creationId xmlns:a16="http://schemas.microsoft.com/office/drawing/2014/main" id="{97A23AAA-7B76-46F6-B442-98EA66E70D72}"/>
              </a:ext>
            </a:extLst>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936501" y="1690688"/>
            <a:ext cx="4925195" cy="4351338"/>
          </a:xfrm>
          <a:prstGeom prst="rect">
            <a:avLst/>
          </a:prstGeom>
          <a:noFill/>
          <a:ln>
            <a:noFill/>
          </a:ln>
        </p:spPr>
      </p:pic>
      <p:pic>
        <p:nvPicPr>
          <p:cNvPr id="5" name="Afbeelding 4" descr="https://upload.wikimedia.org/wikipedia/commons/thumb/1/1a/Carte_du_Conseil_de_l%27Europe.png/1024px-Carte_du_Conseil_de_l%27Europe.png">
            <a:extLst>
              <a:ext uri="{FF2B5EF4-FFF2-40B4-BE49-F238E27FC236}">
                <a16:creationId xmlns:a16="http://schemas.microsoft.com/office/drawing/2014/main" id="{1AF59511-6C29-4EF8-A4A1-DD322152A3F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861695" y="1690688"/>
            <a:ext cx="5307875" cy="4351338"/>
          </a:xfrm>
          <a:prstGeom prst="rect">
            <a:avLst/>
          </a:prstGeom>
          <a:noFill/>
          <a:ln>
            <a:noFill/>
          </a:ln>
        </p:spPr>
      </p:pic>
    </p:spTree>
    <p:extLst>
      <p:ext uri="{BB962C8B-B14F-4D97-AF65-F5344CB8AC3E}">
        <p14:creationId xmlns:p14="http://schemas.microsoft.com/office/powerpoint/2010/main" val="300899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B80F3-711A-4C87-8AA1-2F2831C22BF7}"/>
              </a:ext>
            </a:extLst>
          </p:cNvPr>
          <p:cNvSpPr>
            <a:spLocks noGrp="1"/>
          </p:cNvSpPr>
          <p:nvPr>
            <p:ph type="title"/>
          </p:nvPr>
        </p:nvSpPr>
        <p:spPr/>
        <p:txBody>
          <a:bodyPr/>
          <a:lstStyle/>
          <a:p>
            <a:r>
              <a:rPr lang="nl-NL" dirty="0"/>
              <a:t>Waarom is er de AVG?</a:t>
            </a:r>
          </a:p>
        </p:txBody>
      </p:sp>
      <p:sp>
        <p:nvSpPr>
          <p:cNvPr id="3" name="Tijdelijke aanduiding voor inhoud 2">
            <a:extLst>
              <a:ext uri="{FF2B5EF4-FFF2-40B4-BE49-F238E27FC236}">
                <a16:creationId xmlns:a16="http://schemas.microsoft.com/office/drawing/2014/main" id="{DAADDF4C-5E38-4005-9607-01D479C1FF68}"/>
              </a:ext>
            </a:extLst>
          </p:cNvPr>
          <p:cNvSpPr>
            <a:spLocks noGrp="1"/>
          </p:cNvSpPr>
          <p:nvPr>
            <p:ph idx="1"/>
          </p:nvPr>
        </p:nvSpPr>
        <p:spPr/>
        <p:txBody>
          <a:bodyPr/>
          <a:lstStyle/>
          <a:p>
            <a:r>
              <a:rPr lang="nl-NL" dirty="0"/>
              <a:t>Er waren vijf problemen die moesten worden aangepakt</a:t>
            </a:r>
          </a:p>
          <a:p>
            <a:pPr marL="0" indent="0">
              <a:buNone/>
            </a:pPr>
            <a:endParaRPr lang="nl-NL" dirty="0"/>
          </a:p>
          <a:p>
            <a:r>
              <a:rPr lang="nl-NL" dirty="0"/>
              <a:t>1. Verschillende implementatie in EU landen</a:t>
            </a:r>
          </a:p>
          <a:p>
            <a:r>
              <a:rPr lang="nl-NL" dirty="0"/>
              <a:t>2. Verschillen in handhaving in EU landen</a:t>
            </a:r>
          </a:p>
          <a:p>
            <a:r>
              <a:rPr lang="nl-NL" dirty="0"/>
              <a:t>3. Zwakke handhavingsmogelijkheden</a:t>
            </a:r>
          </a:p>
          <a:p>
            <a:r>
              <a:rPr lang="nl-NL" dirty="0"/>
              <a:t>4. Handhavingstaak lag bij de Data </a:t>
            </a:r>
            <a:r>
              <a:rPr lang="nl-NL" dirty="0" err="1"/>
              <a:t>Protection</a:t>
            </a:r>
            <a:r>
              <a:rPr lang="nl-NL" dirty="0"/>
              <a:t> </a:t>
            </a:r>
            <a:r>
              <a:rPr lang="nl-NL" dirty="0" err="1"/>
              <a:t>Authorities</a:t>
            </a:r>
            <a:r>
              <a:rPr lang="nl-NL" dirty="0"/>
              <a:t>, in Nederland de Autoriteit Persoonsgegevens</a:t>
            </a:r>
          </a:p>
          <a:p>
            <a:r>
              <a:rPr lang="nl-NL" dirty="0"/>
              <a:t>5. Individuen weten vaak niet dat hun data worden verwerkt en ervaren weinig controle</a:t>
            </a:r>
          </a:p>
          <a:p>
            <a:endParaRPr lang="nl-NL" dirty="0"/>
          </a:p>
        </p:txBody>
      </p:sp>
    </p:spTree>
    <p:extLst>
      <p:ext uri="{BB962C8B-B14F-4D97-AF65-F5344CB8AC3E}">
        <p14:creationId xmlns:p14="http://schemas.microsoft.com/office/powerpoint/2010/main" val="4215070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80A078-747E-420C-8BE8-5C1B9E192583}"/>
              </a:ext>
            </a:extLst>
          </p:cNvPr>
          <p:cNvSpPr>
            <a:spLocks noGrp="1"/>
          </p:cNvSpPr>
          <p:nvPr>
            <p:ph type="title"/>
          </p:nvPr>
        </p:nvSpPr>
        <p:spPr/>
        <p:txBody>
          <a:bodyPr/>
          <a:lstStyle/>
          <a:p>
            <a:r>
              <a:rPr lang="nl-NL" dirty="0"/>
              <a:t>Waarom is er de AVG?</a:t>
            </a:r>
          </a:p>
        </p:txBody>
      </p:sp>
      <p:sp>
        <p:nvSpPr>
          <p:cNvPr id="3" name="Tijdelijke aanduiding voor inhoud 2">
            <a:extLst>
              <a:ext uri="{FF2B5EF4-FFF2-40B4-BE49-F238E27FC236}">
                <a16:creationId xmlns:a16="http://schemas.microsoft.com/office/drawing/2014/main" id="{7CEDB21E-AAD0-44C9-9E48-E09F801AB860}"/>
              </a:ext>
            </a:extLst>
          </p:cNvPr>
          <p:cNvSpPr>
            <a:spLocks noGrp="1"/>
          </p:cNvSpPr>
          <p:nvPr>
            <p:ph idx="1"/>
          </p:nvPr>
        </p:nvSpPr>
        <p:spPr/>
        <p:txBody>
          <a:bodyPr/>
          <a:lstStyle/>
          <a:p>
            <a:r>
              <a:rPr lang="nl-NL" dirty="0"/>
              <a:t>Daarom zijn er vijf oplossingen:</a:t>
            </a:r>
          </a:p>
          <a:p>
            <a:pPr marL="0" indent="0">
              <a:buNone/>
            </a:pPr>
            <a:endParaRPr lang="nl-NL" dirty="0"/>
          </a:p>
          <a:p>
            <a:r>
              <a:rPr lang="nl-NL" dirty="0"/>
              <a:t>1. Een Verordening heeft in tegenstelling tot een Richtlijn direct effect</a:t>
            </a:r>
          </a:p>
          <a:p>
            <a:r>
              <a:rPr lang="nl-NL" dirty="0"/>
              <a:t>2. Er kan samen worden gewerkt tussen handhavende organisaties</a:t>
            </a:r>
          </a:p>
          <a:p>
            <a:r>
              <a:rPr lang="nl-NL" dirty="0"/>
              <a:t>3. Er kunnen hoge boetes en sancties worden opgelegd</a:t>
            </a:r>
          </a:p>
          <a:p>
            <a:r>
              <a:rPr lang="nl-NL" dirty="0"/>
              <a:t>4. Meer plichten voor </a:t>
            </a:r>
            <a:r>
              <a:rPr lang="nl-NL" dirty="0" err="1"/>
              <a:t>dataverwerkende</a:t>
            </a:r>
            <a:r>
              <a:rPr lang="nl-NL" dirty="0"/>
              <a:t> organisaties om aan interne controle en </a:t>
            </a:r>
            <a:r>
              <a:rPr lang="nl-NL" dirty="0" err="1"/>
              <a:t>auditing</a:t>
            </a:r>
            <a:r>
              <a:rPr lang="nl-NL" dirty="0"/>
              <a:t> te doen</a:t>
            </a:r>
          </a:p>
          <a:p>
            <a:r>
              <a:rPr lang="nl-NL" dirty="0"/>
              <a:t>5. Individuen krijgen meer controlemogelijkheden over hun data</a:t>
            </a:r>
          </a:p>
        </p:txBody>
      </p:sp>
    </p:spTree>
    <p:extLst>
      <p:ext uri="{BB962C8B-B14F-4D97-AF65-F5344CB8AC3E}">
        <p14:creationId xmlns:p14="http://schemas.microsoft.com/office/powerpoint/2010/main" val="4152482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C740FC-594E-4A50-98FC-6E2AA27BE6B9}"/>
              </a:ext>
            </a:extLst>
          </p:cNvPr>
          <p:cNvSpPr>
            <a:spLocks noGrp="1"/>
          </p:cNvSpPr>
          <p:nvPr>
            <p:ph type="title"/>
          </p:nvPr>
        </p:nvSpPr>
        <p:spPr/>
        <p:txBody>
          <a:bodyPr>
            <a:normAutofit/>
          </a:bodyPr>
          <a:lstStyle/>
          <a:p>
            <a:r>
              <a:rPr lang="nl-NL" dirty="0"/>
              <a:t>(1) Wanneer is de AVG op je organisatie van toepassing?</a:t>
            </a:r>
          </a:p>
        </p:txBody>
      </p:sp>
      <p:sp>
        <p:nvSpPr>
          <p:cNvPr id="3" name="Tijdelijke aanduiding voor inhoud 2">
            <a:extLst>
              <a:ext uri="{FF2B5EF4-FFF2-40B4-BE49-F238E27FC236}">
                <a16:creationId xmlns:a16="http://schemas.microsoft.com/office/drawing/2014/main" id="{DE918768-7979-4894-BC42-F1B2906BDB7B}"/>
              </a:ext>
            </a:extLst>
          </p:cNvPr>
          <p:cNvSpPr>
            <a:spLocks noGrp="1"/>
          </p:cNvSpPr>
          <p:nvPr>
            <p:ph idx="1"/>
          </p:nvPr>
        </p:nvSpPr>
        <p:spPr/>
        <p:txBody>
          <a:bodyPr/>
          <a:lstStyle/>
          <a:p>
            <a:endParaRPr lang="nl-NL" dirty="0"/>
          </a:p>
          <a:p>
            <a:r>
              <a:rPr lang="nl-NL" dirty="0"/>
              <a:t>1. Als er ‘persoonsgegevens’</a:t>
            </a:r>
          </a:p>
          <a:p>
            <a:r>
              <a:rPr lang="nl-NL" dirty="0"/>
              <a:t>2. Worden ‘verwerkt’</a:t>
            </a:r>
          </a:p>
          <a:p>
            <a:r>
              <a:rPr lang="nl-NL" dirty="0"/>
              <a:t>3. Door een ‘verantwoordelijke’</a:t>
            </a:r>
          </a:p>
          <a:p>
            <a:r>
              <a:rPr lang="nl-NL" dirty="0"/>
              <a:t>4. Op EU grondgebied</a:t>
            </a:r>
          </a:p>
          <a:p>
            <a:r>
              <a:rPr lang="nl-NL" dirty="0"/>
              <a:t>5 En er geen uitzondering van toepassing is</a:t>
            </a:r>
          </a:p>
        </p:txBody>
      </p:sp>
    </p:spTree>
    <p:extLst>
      <p:ext uri="{BB962C8B-B14F-4D97-AF65-F5344CB8AC3E}">
        <p14:creationId xmlns:p14="http://schemas.microsoft.com/office/powerpoint/2010/main" val="3132266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0E3552-BCB7-45F1-9999-D5FEE662CD73}"/>
              </a:ext>
            </a:extLst>
          </p:cNvPr>
          <p:cNvSpPr>
            <a:spLocks noGrp="1"/>
          </p:cNvSpPr>
          <p:nvPr>
            <p:ph type="title"/>
          </p:nvPr>
        </p:nvSpPr>
        <p:spPr>
          <a:xfrm>
            <a:off x="838200" y="148856"/>
            <a:ext cx="10515600" cy="946297"/>
          </a:xfrm>
        </p:spPr>
        <p:txBody>
          <a:bodyPr/>
          <a:lstStyle/>
          <a:p>
            <a:r>
              <a:rPr lang="nl-NL" dirty="0"/>
              <a:t>1.1 Persoonsgegeven</a:t>
            </a:r>
          </a:p>
        </p:txBody>
      </p:sp>
      <p:sp>
        <p:nvSpPr>
          <p:cNvPr id="3" name="Tijdelijke aanduiding voor inhoud 2">
            <a:extLst>
              <a:ext uri="{FF2B5EF4-FFF2-40B4-BE49-F238E27FC236}">
                <a16:creationId xmlns:a16="http://schemas.microsoft.com/office/drawing/2014/main" id="{B75F1312-8173-43DD-A04D-6CEF60BA69CB}"/>
              </a:ext>
            </a:extLst>
          </p:cNvPr>
          <p:cNvSpPr>
            <a:spLocks noGrp="1"/>
          </p:cNvSpPr>
          <p:nvPr>
            <p:ph idx="1"/>
          </p:nvPr>
        </p:nvSpPr>
        <p:spPr>
          <a:xfrm>
            <a:off x="838200" y="1095154"/>
            <a:ext cx="10515600" cy="5539562"/>
          </a:xfrm>
        </p:spPr>
        <p:txBody>
          <a:bodyPr>
            <a:normAutofit fontScale="77500" lnSpcReduction="20000"/>
          </a:bodyPr>
          <a:lstStyle/>
          <a:p>
            <a:r>
              <a:rPr lang="nl-NL" dirty="0"/>
              <a:t>Een persoonsgegeven is een gegeven waarmee je iemand kan identificeren. </a:t>
            </a:r>
          </a:p>
          <a:p>
            <a:pPr lvl="0"/>
            <a:r>
              <a:rPr lang="nl-NL" dirty="0"/>
              <a:t>Dat kan zijn een </a:t>
            </a:r>
            <a:r>
              <a:rPr lang="nl-NL" b="1" dirty="0"/>
              <a:t>direct persoonsgegeven of een indirect persoonsgegeven</a:t>
            </a:r>
            <a:r>
              <a:rPr lang="nl-NL" dirty="0"/>
              <a:t>. Een direct persoonsgegeven is bijvoorbeeld iemands naam. Een indirect gegeven is een specifiek detail aan iemand, bijvoorbeeld: ‘het zeilmeisje wilde de hele wereld over, maar de rechter verbood het haar’. In dit verband is ‘het zeilmeisje’ voldoende om iemand, namelijk Laura Dekker, te identificeren. </a:t>
            </a:r>
          </a:p>
          <a:p>
            <a:pPr lvl="0"/>
            <a:r>
              <a:rPr lang="nl-NL" dirty="0"/>
              <a:t>Het gaat zowel om </a:t>
            </a:r>
            <a:r>
              <a:rPr lang="nl-NL" b="1" dirty="0"/>
              <a:t>privé als publieke gegevens</a:t>
            </a:r>
            <a:r>
              <a:rPr lang="nl-NL" dirty="0"/>
              <a:t>. Ook de term ‘die persoon daar, naast de lantaarnpaal, met de oranje stropdas’ is dus een persoonsgegeven. Of het gegeven dus publiekelijk toegankelijk en openbaar is of niet, of het gegeven een feit van algemene bekendheid is of niet, een gegeven zal als ‘persoonsgegeven’ hebben te gelden als er iemand mee geïdentificeerd kan worden. Daarvoor is het niet nodig dat je ook de naam van de persoon met de oranje stropdas weet.</a:t>
            </a:r>
          </a:p>
          <a:p>
            <a:pPr lvl="0"/>
            <a:r>
              <a:rPr lang="nl-NL" dirty="0"/>
              <a:t>Het gaat om </a:t>
            </a:r>
            <a:r>
              <a:rPr lang="nl-NL" b="1" dirty="0"/>
              <a:t>gevoelige informatie </a:t>
            </a:r>
            <a:r>
              <a:rPr lang="nl-NL" dirty="0"/>
              <a:t>(Meneer De Wit heeft prostaatkanker), maar een persoonsgegeven kan ook </a:t>
            </a:r>
            <a:r>
              <a:rPr lang="nl-NL" b="1" dirty="0"/>
              <a:t>hele gewone informatie </a:t>
            </a:r>
            <a:r>
              <a:rPr lang="nl-NL" dirty="0"/>
              <a:t>bevatten - zoals het feit dat iemand een oranje stropdas omheeft. De gevoeligheid van een gegeven doet er in dit opzicht dus niet toe – wel is het zo dat bij de verwerking van gevoelige gegevens aan meer voorwaarden moet worden voldaan.</a:t>
            </a:r>
          </a:p>
          <a:p>
            <a:pPr lvl="0"/>
            <a:r>
              <a:rPr lang="nl-NL" dirty="0"/>
              <a:t>Het gaat om </a:t>
            </a:r>
            <a:r>
              <a:rPr lang="nl-NL" b="1" dirty="0"/>
              <a:t>identificerende gegevens</a:t>
            </a:r>
            <a:r>
              <a:rPr lang="nl-NL" dirty="0"/>
              <a:t>, maar ook om </a:t>
            </a:r>
            <a:r>
              <a:rPr lang="nl-NL" b="1" dirty="0"/>
              <a:t>identificeerbare gegevens</a:t>
            </a:r>
            <a:r>
              <a:rPr lang="nl-NL" dirty="0"/>
              <a:t>. Die laatste zijn bijvoorbeeld gegevens die op dit moment nog niemand identificeren, maar dat op termijn wel kunnen doen. Stel, je hebt bijvoorbeeld twee databases die op zichzelf niemand uniek kunnen identificeren, maar als ze worden samengevoegd wel, dan kan het zijn dat ook de afzonderlijke databases moeten worden gezien als bevattende persoonsgegevens.</a:t>
            </a:r>
          </a:p>
          <a:p>
            <a:pPr lvl="0"/>
            <a:r>
              <a:rPr lang="nl-NL" dirty="0"/>
              <a:t>Er is een trend om niet alleen de ‘</a:t>
            </a:r>
            <a:r>
              <a:rPr lang="nl-NL" b="1" dirty="0"/>
              <a:t>identificeerbaarheid</a:t>
            </a:r>
            <a:r>
              <a:rPr lang="nl-NL" dirty="0"/>
              <a:t>’ van gegevens centraal te stellen, maar ook de ‘</a:t>
            </a:r>
            <a:r>
              <a:rPr lang="nl-NL" b="1" dirty="0"/>
              <a:t>individualiseerbaarheid</a:t>
            </a:r>
            <a:r>
              <a:rPr lang="nl-NL" dirty="0"/>
              <a:t>’ van mensen. Stel, je hebt een profiel van iemand gemaakt, bijvoorbeeld door informatie die je online verzamelt via cookies, maar je weet niet precies wie het is. Toch kan je die persoon wel individueel tracken en daarop bepaalde handelingen ondernemen, zoals het aanbieden van gepersonaliseerde advertenties of content. Dan vallen de gegevens in principe ook onder het begrip ‘persoonsgegeven’. </a:t>
            </a:r>
          </a:p>
        </p:txBody>
      </p:sp>
    </p:spTree>
    <p:extLst>
      <p:ext uri="{BB962C8B-B14F-4D97-AF65-F5344CB8AC3E}">
        <p14:creationId xmlns:p14="http://schemas.microsoft.com/office/powerpoint/2010/main" val="548720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40000">
              <a:srgbClr val="E1F0C5"/>
            </a:gs>
            <a:gs pos="0">
              <a:schemeClr val="accent1">
                <a:lumMod val="5000"/>
                <a:lumOff val="95000"/>
              </a:schemeClr>
            </a:gs>
            <a:gs pos="52000">
              <a:schemeClr val="accent1">
                <a:lumMod val="45000"/>
                <a:lumOff val="55000"/>
              </a:schemeClr>
            </a:gs>
            <a:gs pos="91000">
              <a:srgbClr val="00B050"/>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2C4CF627-13E1-47C1-8A15-E89CF85A4ABC}"/>
              </a:ext>
            </a:extLst>
          </p:cNvPr>
          <p:cNvSpPr>
            <a:spLocks noGrp="1"/>
          </p:cNvSpPr>
          <p:nvPr>
            <p:ph idx="1"/>
          </p:nvPr>
        </p:nvSpPr>
        <p:spPr>
          <a:xfrm>
            <a:off x="838200" y="701749"/>
            <a:ext cx="10515600" cy="5911702"/>
          </a:xfrm>
        </p:spPr>
        <p:txBody>
          <a:bodyPr>
            <a:normAutofit fontScale="77500" lnSpcReduction="20000"/>
          </a:bodyPr>
          <a:lstStyle/>
          <a:p>
            <a:pPr lvl="0"/>
            <a:r>
              <a:rPr lang="nl-NL" b="1" dirty="0"/>
              <a:t>Encryptie van gegevens </a:t>
            </a:r>
            <a:r>
              <a:rPr lang="nl-NL" dirty="0"/>
              <a:t>– omdat gegevens worden </a:t>
            </a:r>
            <a:r>
              <a:rPr lang="nl-NL" dirty="0" err="1"/>
              <a:t>geëncrypteerd</a:t>
            </a:r>
            <a:r>
              <a:rPr lang="nl-NL" dirty="0"/>
              <a:t> en niemand anders de digitale sleutel heeft, zijn de gegevens voor anderen onleesbaar. Daarom zijn de gegevens geen persoonsgegevens, zo is het argument. Dat klopt echter niet. Deze gegevens zijn in ieder geval nog door jou/je organisatie leesbaar en dus als persoonsgegeven aan te merken. Ook is </a:t>
            </a:r>
            <a:r>
              <a:rPr lang="nl-NL" dirty="0" err="1"/>
              <a:t>decryptie</a:t>
            </a:r>
            <a:r>
              <a:rPr lang="nl-NL" dirty="0"/>
              <a:t>, het omgekeerde proces van encryptie, vaak mogelijk. Hackers worden hier steeds beter in en er is bijna geen code die niet gekraakt kan worden. Daarom betekent het encrypteren van data niet dat je geen persoonsgegevens verwerkt </a:t>
            </a:r>
          </a:p>
          <a:p>
            <a:pPr lvl="0"/>
            <a:r>
              <a:rPr lang="nl-NL" b="1" dirty="0"/>
              <a:t>Het gebruik van pseudoniemen </a:t>
            </a:r>
            <a:r>
              <a:rPr lang="nl-NL" dirty="0"/>
              <a:t>– in de dataset staat niet de naam van een klant of een derde, maar een persoonlijke code. ‘Mevrouw De Bruijn’ wordt dus ‘245X*!LK9’ of ‘Sneeuwwitje’. Wederom is dit een goede techniek om in te zetten om aan de beveiligingseisen van de Verordening te voldoen, maar het betekent niet dat er geen persoonsgegevens worden verwerkt. Een pseudoniem is immers ook een uniek gegeven en ook zonder naam zal een dataset doorgaans iemand kunnen identificeren. </a:t>
            </a:r>
          </a:p>
          <a:p>
            <a:pPr lvl="0"/>
            <a:r>
              <a:rPr lang="nl-NL" b="1" dirty="0"/>
              <a:t>Het anonimiseren van gegevens</a:t>
            </a:r>
            <a:r>
              <a:rPr lang="nl-NL" dirty="0"/>
              <a:t>. Als persoonsgegevens inderdaad worden geanonimiseerd, dan is het gegevensbeschermingsrecht inderdaad niet van toepassing. Anoniem betekent immers dat de gegevens niet meer tot een persoon te herleiden zijn. Bedenk hierbij wel dat vaak het omgekeerde proces, het de-anonimiseren, ook mogelijk is. Zelfs bij medische data van patiënten die voor onderzoek werden gebruikt, zwaar waren geanonimiseerd en waarvan alle </a:t>
            </a:r>
            <a:r>
              <a:rPr lang="nl-NL" dirty="0" err="1"/>
              <a:t>identifyers</a:t>
            </a:r>
            <a:r>
              <a:rPr lang="nl-NL" dirty="0"/>
              <a:t> waren gestript blijkt uit experimenten dat bij een fors deel toch een persoon kan worden ge-</a:t>
            </a:r>
            <a:r>
              <a:rPr lang="nl-NL" dirty="0" err="1"/>
              <a:t>reïdentificeerd</a:t>
            </a:r>
            <a:r>
              <a:rPr lang="nl-NL" dirty="0"/>
              <a:t>. Als dit inderdaad mogelijk is, dan zijn gegevens eigenlijk helemaal niet anoniem en hebben de gegevens dus toch gewoon als persoonsgegevens te gelden. </a:t>
            </a:r>
            <a:r>
              <a:rPr lang="en-GB" dirty="0" err="1"/>
              <a:t>Eén</a:t>
            </a:r>
            <a:r>
              <a:rPr lang="en-GB" dirty="0"/>
              <a:t> van de </a:t>
            </a:r>
            <a:r>
              <a:rPr lang="en-GB" dirty="0" err="1"/>
              <a:t>meest</a:t>
            </a:r>
            <a:r>
              <a:rPr lang="en-GB" dirty="0"/>
              <a:t> </a:t>
            </a:r>
            <a:r>
              <a:rPr lang="en-GB" dirty="0" err="1"/>
              <a:t>gehoorde</a:t>
            </a:r>
            <a:r>
              <a:rPr lang="en-GB" dirty="0"/>
              <a:t> </a:t>
            </a:r>
            <a:r>
              <a:rPr lang="en-GB" dirty="0" err="1"/>
              <a:t>adagia</a:t>
            </a:r>
            <a:r>
              <a:rPr lang="en-GB" dirty="0"/>
              <a:t> in </a:t>
            </a:r>
            <a:r>
              <a:rPr lang="en-GB" dirty="0" err="1"/>
              <a:t>dit</a:t>
            </a:r>
            <a:r>
              <a:rPr lang="en-GB" dirty="0"/>
              <a:t> </a:t>
            </a:r>
            <a:r>
              <a:rPr lang="en-GB" dirty="0" err="1"/>
              <a:t>verband</a:t>
            </a:r>
            <a:r>
              <a:rPr lang="en-GB" dirty="0"/>
              <a:t> is: ‘data can either be valuable, or fully anonymous, but never both.’ </a:t>
            </a:r>
          </a:p>
          <a:p>
            <a:pPr lvl="0"/>
            <a:r>
              <a:rPr lang="nl-NL" b="1" dirty="0"/>
              <a:t>Het aggregeren van data</a:t>
            </a:r>
            <a:r>
              <a:rPr lang="nl-NL" dirty="0"/>
              <a:t>. De data worden gelijk op een grote hoop gegooid en alleen per categorie geanalyseerd, met een </a:t>
            </a:r>
            <a:r>
              <a:rPr lang="nl-NL" i="1" dirty="0"/>
              <a:t>n</a:t>
            </a:r>
            <a:r>
              <a:rPr lang="nl-NL" dirty="0"/>
              <a:t> van zeg groter dan 100. Ook bij zulke grote categorieën is het in principe waar dat de Verordening niet van toepassing is. Het gegevensbeschermingsrecht is immers primair gericht op de bescherming van het individu, het data subject. Stel je toch drie vragen: </a:t>
            </a:r>
          </a:p>
          <a:p>
            <a:pPr lvl="1"/>
            <a:r>
              <a:rPr lang="nl-NL" dirty="0"/>
              <a:t>(1) Aggregeer ik alle persoonsgegevens? </a:t>
            </a:r>
          </a:p>
          <a:p>
            <a:pPr lvl="1"/>
            <a:r>
              <a:rPr lang="nl-NL" dirty="0"/>
              <a:t>(2) Zijn de data nooit persoonsgegevens geweest? </a:t>
            </a:r>
          </a:p>
          <a:p>
            <a:pPr lvl="1"/>
            <a:r>
              <a:rPr lang="nl-NL" dirty="0"/>
              <a:t>(3) Gebruik je algemene profielen om klanten specifiek te benaderen? </a:t>
            </a:r>
          </a:p>
        </p:txBody>
      </p:sp>
    </p:spTree>
    <p:extLst>
      <p:ext uri="{BB962C8B-B14F-4D97-AF65-F5344CB8AC3E}">
        <p14:creationId xmlns:p14="http://schemas.microsoft.com/office/powerpoint/2010/main" val="21473353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191</TotalTime>
  <Words>2335</Words>
  <Application>Microsoft Office PowerPoint</Application>
  <PresentationFormat>Breedbeeld</PresentationFormat>
  <Paragraphs>175</Paragraphs>
  <Slides>25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25</vt:i4>
      </vt:variant>
    </vt:vector>
  </HeadingPairs>
  <TitlesOfParts>
    <vt:vector size="29" baseType="lpstr">
      <vt:lpstr>Tw Cen MT</vt:lpstr>
      <vt:lpstr>Tw Cen MT Condensed</vt:lpstr>
      <vt:lpstr>Wingdings 3</vt:lpstr>
      <vt:lpstr>Integraal</vt:lpstr>
      <vt:lpstr>De Algemene Verordening Gegevensbescherming</vt:lpstr>
      <vt:lpstr>Overzicht</vt:lpstr>
      <vt:lpstr>Gegevensbescherming ≠ Privacy</vt:lpstr>
      <vt:lpstr>Europa ≠ Europese Unie ≠ Raad van Europa</vt:lpstr>
      <vt:lpstr>Waarom is er de AVG?</vt:lpstr>
      <vt:lpstr>Waarom is er de AVG?</vt:lpstr>
      <vt:lpstr>(1) Wanneer is de AVG op je organisatie van toepassing?</vt:lpstr>
      <vt:lpstr>1.1 Persoonsgegeven</vt:lpstr>
      <vt:lpstr>PowerPoint-presentatie</vt:lpstr>
      <vt:lpstr>1.2 Verwerkt</vt:lpstr>
      <vt:lpstr>1.3 De Verantwoordelijke</vt:lpstr>
      <vt:lpstr>1.3 De Verantwoordelijke</vt:lpstr>
      <vt:lpstr>1.4 EU recht is van toepassing</vt:lpstr>
      <vt:lpstr>1.5 Er is geen uitzondering van toepassing</vt:lpstr>
      <vt:lpstr>2. De uitgangspunten van het gegevensbeschermingsrecht</vt:lpstr>
      <vt:lpstr>2.1 Mensenrechtenkader</vt:lpstr>
      <vt:lpstr>2.2 FIPS</vt:lpstr>
      <vt:lpstr>2.3 Legitieme verwerkingsgrondslag</vt:lpstr>
      <vt:lpstr>2.4 bijzondere persoonsgegevens</vt:lpstr>
      <vt:lpstr>2.5 Legitieme grondslag om gegevens door te voeren</vt:lpstr>
      <vt:lpstr>3. Plichten van organisaties</vt:lpstr>
      <vt:lpstr>4. Rechten van Datasubjecten</vt:lpstr>
      <vt:lpstr>(5) Waarom is het belangrijk om de regels uit de AVG te volgen?</vt:lpstr>
      <vt:lpstr>(5) Waarom is het belangrijk om de regels uit de AVG te volgen?</vt:lpstr>
      <vt:lpstr>WAAR HET OM GAAT IS DEZE algemene REGELS TE VERTALEN NAAR DE PRAKTIJK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Algemene Verordening Gegevensbescherming</dc:title>
  <dc:creator>Bart Van der Sloot</dc:creator>
  <cp:lastModifiedBy>Bart Van der Sloot</cp:lastModifiedBy>
  <cp:revision>19</cp:revision>
  <dcterms:created xsi:type="dcterms:W3CDTF">2017-10-30T18:11:02Z</dcterms:created>
  <dcterms:modified xsi:type="dcterms:W3CDTF">2017-10-30T21:22:28Z</dcterms:modified>
</cp:coreProperties>
</file>