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4" r:id="rId7"/>
    <p:sldId id="269" r:id="rId8"/>
    <p:sldId id="266" r:id="rId9"/>
    <p:sldId id="267" r:id="rId10"/>
    <p:sldId id="265" r:id="rId11"/>
    <p:sldId id="268" r:id="rId12"/>
  </p:sldIdLst>
  <p:sldSz cx="9144000" cy="6858000" type="screen4x3"/>
  <p:notesSz cx="6797675" cy="99266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27" autoAdjust="0"/>
    <p:restoredTop sz="94660"/>
  </p:normalViewPr>
  <p:slideViewPr>
    <p:cSldViewPr>
      <p:cViewPr varScale="1">
        <p:scale>
          <a:sx n="103" d="100"/>
          <a:sy n="103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60DC-556F-4603-B9F2-B52DDE6AE8B4}" type="datetimeFigureOut">
              <a:rPr lang="nl-NL" smtClean="0"/>
              <a:t>21-4-2014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8A25E-1685-497A-BCF8-50568AF85FC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1909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60DC-556F-4603-B9F2-B52DDE6AE8B4}" type="datetimeFigureOut">
              <a:rPr lang="nl-NL" smtClean="0"/>
              <a:t>21-4-2014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8A25E-1685-497A-BCF8-50568AF85FC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4253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60DC-556F-4603-B9F2-B52DDE6AE8B4}" type="datetimeFigureOut">
              <a:rPr lang="nl-NL" smtClean="0"/>
              <a:t>21-4-2014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8A25E-1685-497A-BCF8-50568AF85FC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4154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60DC-556F-4603-B9F2-B52DDE6AE8B4}" type="datetimeFigureOut">
              <a:rPr lang="nl-NL" smtClean="0"/>
              <a:t>21-4-2014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8A25E-1685-497A-BCF8-50568AF85FC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60347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60DC-556F-4603-B9F2-B52DDE6AE8B4}" type="datetimeFigureOut">
              <a:rPr lang="nl-NL" smtClean="0"/>
              <a:t>21-4-2014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8A25E-1685-497A-BCF8-50568AF85FC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5614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60DC-556F-4603-B9F2-B52DDE6AE8B4}" type="datetimeFigureOut">
              <a:rPr lang="nl-NL" smtClean="0"/>
              <a:t>21-4-2014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8A25E-1685-497A-BCF8-50568AF85FC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4853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60DC-556F-4603-B9F2-B52DDE6AE8B4}" type="datetimeFigureOut">
              <a:rPr lang="nl-NL" smtClean="0"/>
              <a:t>21-4-2014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8A25E-1685-497A-BCF8-50568AF85FC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9511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60DC-556F-4603-B9F2-B52DDE6AE8B4}" type="datetimeFigureOut">
              <a:rPr lang="nl-NL" smtClean="0"/>
              <a:t>21-4-2014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8A25E-1685-497A-BCF8-50568AF85FC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41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60DC-556F-4603-B9F2-B52DDE6AE8B4}" type="datetimeFigureOut">
              <a:rPr lang="nl-NL" smtClean="0"/>
              <a:t>21-4-2014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8A25E-1685-497A-BCF8-50568AF85FC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6027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60DC-556F-4603-B9F2-B52DDE6AE8B4}" type="datetimeFigureOut">
              <a:rPr lang="nl-NL" smtClean="0"/>
              <a:t>21-4-2014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8A25E-1685-497A-BCF8-50568AF85FC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35525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60DC-556F-4603-B9F2-B52DDE6AE8B4}" type="datetimeFigureOut">
              <a:rPr lang="nl-NL" smtClean="0"/>
              <a:t>21-4-2014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8A25E-1685-497A-BCF8-50568AF85FC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1592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860DC-556F-4603-B9F2-B52DDE6AE8B4}" type="datetimeFigureOut">
              <a:rPr lang="nl-NL" smtClean="0"/>
              <a:t>21-4-2014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38A25E-1685-497A-BCF8-50568AF85FC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98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vir.nl/medewerkers/vandersloot.html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91683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nl-NL" b="1" dirty="0" smtClean="0"/>
              <a:t>Data </a:t>
            </a:r>
            <a:r>
              <a:rPr lang="nl-NL" b="1" dirty="0" err="1" smtClean="0"/>
              <a:t>Protection</a:t>
            </a:r>
            <a:r>
              <a:rPr lang="nl-NL" b="1" dirty="0" smtClean="0"/>
              <a:t> 2.0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/>
              <a:t/>
            </a:r>
            <a:br>
              <a:rPr lang="nl-NL" dirty="0"/>
            </a:br>
            <a:r>
              <a:rPr lang="nl-NL" dirty="0" smtClean="0"/>
              <a:t>The </a:t>
            </a:r>
            <a:r>
              <a:rPr lang="nl-NL" dirty="0" err="1" smtClean="0"/>
              <a:t>proposal</a:t>
            </a:r>
            <a:r>
              <a:rPr lang="nl-NL" dirty="0" smtClean="0"/>
              <a:t> </a:t>
            </a:r>
            <a:r>
              <a:rPr lang="nl-NL" dirty="0" err="1" smtClean="0"/>
              <a:t>for</a:t>
            </a:r>
            <a:r>
              <a:rPr lang="nl-NL" dirty="0" smtClean="0"/>
              <a:t> a General Data </a:t>
            </a:r>
            <a:r>
              <a:rPr lang="nl-NL" dirty="0" err="1" smtClean="0"/>
              <a:t>Protection</a:t>
            </a:r>
            <a:r>
              <a:rPr lang="nl-NL" dirty="0" smtClean="0"/>
              <a:t> </a:t>
            </a:r>
            <a:r>
              <a:rPr lang="nl-NL" dirty="0" err="1" smtClean="0"/>
              <a:t>Regulation</a:t>
            </a:r>
            <a:r>
              <a:rPr lang="nl-NL" dirty="0" smtClean="0"/>
              <a:t> 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endParaRPr lang="nl-NL" dirty="0" smtClean="0"/>
          </a:p>
          <a:p>
            <a:endParaRPr lang="nl-NL" dirty="0"/>
          </a:p>
          <a:p>
            <a:r>
              <a:rPr lang="nl-NL" dirty="0" smtClean="0"/>
              <a:t>Bart van </a:t>
            </a:r>
            <a:r>
              <a:rPr lang="nl-NL" dirty="0"/>
              <a:t>der Sloot </a:t>
            </a:r>
            <a:r>
              <a:rPr lang="nl-NL" dirty="0">
                <a:hlinkClick r:id="rId2"/>
              </a:rPr>
              <a:t>http://</a:t>
            </a:r>
            <a:r>
              <a:rPr lang="nl-NL" dirty="0" smtClean="0">
                <a:hlinkClick r:id="rId2"/>
              </a:rPr>
              <a:t>www.ivir.nl/medewerkers/vandersloot.html</a:t>
            </a:r>
            <a:r>
              <a:rPr lang="nl-NL" dirty="0" smtClean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70404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(3) Data </a:t>
            </a:r>
            <a:r>
              <a:rPr lang="nl-NL" dirty="0" err="1" smtClean="0"/>
              <a:t>Protection</a:t>
            </a:r>
            <a:r>
              <a:rPr lang="nl-NL" dirty="0" smtClean="0"/>
              <a:t> 2.0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Enforcement</a:t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dirty="0" smtClean="0"/>
              <a:t>Harmonization of the rules:</a:t>
            </a:r>
          </a:p>
          <a:p>
            <a:pPr lvl="2"/>
            <a:r>
              <a:rPr lang="en-US" dirty="0" smtClean="0"/>
              <a:t>Regulation</a:t>
            </a:r>
          </a:p>
          <a:p>
            <a:pPr lvl="2"/>
            <a:r>
              <a:rPr lang="en-US" dirty="0" smtClean="0"/>
              <a:t>Commission</a:t>
            </a:r>
          </a:p>
          <a:p>
            <a:pPr lvl="2"/>
            <a:r>
              <a:rPr lang="en-US" dirty="0" smtClean="0"/>
              <a:t>Working Party 29</a:t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dirty="0" smtClean="0"/>
              <a:t>Harmonization of enforcement: One stop shop</a:t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dirty="0" smtClean="0"/>
              <a:t>Sanctions and liability widened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473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(4) Theses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4525963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Companies are </a:t>
            </a:r>
            <a:r>
              <a:rPr lang="en-US" dirty="0" smtClean="0"/>
              <a:t>resourceful </a:t>
            </a:r>
            <a:r>
              <a:rPr lang="en-US" dirty="0"/>
              <a:t>and technological developments </a:t>
            </a:r>
            <a:r>
              <a:rPr lang="en-US" dirty="0" smtClean="0"/>
              <a:t>rapidly succeed each other </a:t>
            </a:r>
            <a:r>
              <a:rPr lang="nl-NL" dirty="0" smtClean="0"/>
              <a:t>– </a:t>
            </a:r>
            <a:r>
              <a:rPr lang="nl-NL" dirty="0" err="1" smtClean="0"/>
              <a:t>specific</a:t>
            </a:r>
            <a:r>
              <a:rPr lang="nl-NL" dirty="0" smtClean="0"/>
              <a:t> </a:t>
            </a:r>
            <a:r>
              <a:rPr lang="nl-NL" dirty="0" err="1" smtClean="0"/>
              <a:t>rights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obligations</a:t>
            </a:r>
            <a:r>
              <a:rPr lang="nl-NL" dirty="0" smtClean="0"/>
              <a:t> </a:t>
            </a:r>
            <a:r>
              <a:rPr lang="nl-NL" dirty="0" err="1" smtClean="0"/>
              <a:t>will</a:t>
            </a:r>
            <a:r>
              <a:rPr lang="nl-NL" dirty="0" smtClean="0"/>
              <a:t> </a:t>
            </a:r>
            <a:r>
              <a:rPr lang="en-US" dirty="0" smtClean="0"/>
              <a:t>become obsolete quickly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To require of citizens </a:t>
            </a:r>
            <a:r>
              <a:rPr lang="en-US" dirty="0"/>
              <a:t>to protect their own personal data (through </a:t>
            </a:r>
            <a:r>
              <a:rPr lang="en-US" dirty="0" smtClean="0"/>
              <a:t>the use of their subjective rights</a:t>
            </a:r>
            <a:r>
              <a:rPr lang="en-US" dirty="0"/>
              <a:t>) is </a:t>
            </a:r>
            <a:r>
              <a:rPr lang="en-US" dirty="0" smtClean="0"/>
              <a:t>unrealistic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Governmental </a:t>
            </a:r>
            <a:r>
              <a:rPr lang="en-US" dirty="0"/>
              <a:t>authorities </a:t>
            </a:r>
            <a:r>
              <a:rPr lang="en-US" dirty="0" smtClean="0"/>
              <a:t>should </a:t>
            </a:r>
            <a:r>
              <a:rPr lang="en-US" dirty="0"/>
              <a:t>not to interfere in the freedom of contract between citizens and businesses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99558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Overzicht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nl-NL" dirty="0" smtClean="0"/>
              <a:t>Privacy </a:t>
            </a:r>
            <a:r>
              <a:rPr lang="nl-NL" dirty="0" err="1" smtClean="0"/>
              <a:t>and</a:t>
            </a:r>
            <a:r>
              <a:rPr lang="nl-NL" dirty="0" smtClean="0"/>
              <a:t> Data </a:t>
            </a:r>
            <a:r>
              <a:rPr lang="nl-NL" dirty="0" err="1" smtClean="0"/>
              <a:t>Protection</a:t>
            </a:r>
            <a:endParaRPr lang="nl-NL" dirty="0" smtClean="0"/>
          </a:p>
          <a:p>
            <a:pPr marL="514350" indent="-514350">
              <a:buAutoNum type="arabicPeriod"/>
            </a:pPr>
            <a:r>
              <a:rPr lang="nl-NL" dirty="0" smtClean="0"/>
              <a:t>Data </a:t>
            </a:r>
            <a:r>
              <a:rPr lang="nl-NL" dirty="0" err="1" smtClean="0"/>
              <a:t>Protection</a:t>
            </a:r>
            <a:r>
              <a:rPr lang="nl-NL" dirty="0" smtClean="0"/>
              <a:t> 1.0</a:t>
            </a:r>
          </a:p>
          <a:p>
            <a:pPr marL="514350" indent="-514350">
              <a:buAutoNum type="arabicPeriod"/>
            </a:pPr>
            <a:r>
              <a:rPr lang="nl-NL" dirty="0" smtClean="0"/>
              <a:t>Data </a:t>
            </a:r>
            <a:r>
              <a:rPr lang="nl-NL" dirty="0" err="1" smtClean="0"/>
              <a:t>Protection</a:t>
            </a:r>
            <a:r>
              <a:rPr lang="nl-NL" dirty="0" smtClean="0"/>
              <a:t> 2.0</a:t>
            </a:r>
          </a:p>
          <a:p>
            <a:pPr marL="514350" indent="-514350">
              <a:buAutoNum type="arabicPeriod"/>
            </a:pPr>
            <a:r>
              <a:rPr lang="nl-NL" dirty="0" smtClean="0"/>
              <a:t>Theses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61970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(1) Privacy </a:t>
            </a:r>
            <a:r>
              <a:rPr lang="nl-NL" dirty="0" err="1" smtClean="0"/>
              <a:t>and</a:t>
            </a:r>
            <a:r>
              <a:rPr lang="nl-NL" dirty="0" smtClean="0"/>
              <a:t> Data </a:t>
            </a:r>
            <a:r>
              <a:rPr lang="nl-NL" dirty="0" err="1" smtClean="0"/>
              <a:t>Protection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  <a:solidFill>
            <a:schemeClr val="bg1"/>
          </a:solidFill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nl-NL" dirty="0" smtClean="0"/>
              <a:t>Charter </a:t>
            </a:r>
            <a:r>
              <a:rPr lang="nl-NL" dirty="0"/>
              <a:t>of </a:t>
            </a:r>
            <a:r>
              <a:rPr lang="nl-NL" dirty="0" err="1"/>
              <a:t>Fundamental</a:t>
            </a:r>
            <a:r>
              <a:rPr lang="nl-NL" dirty="0"/>
              <a:t> </a:t>
            </a:r>
            <a:r>
              <a:rPr lang="en-US" dirty="0"/>
              <a:t>Rights of the European </a:t>
            </a:r>
            <a:r>
              <a:rPr lang="en-US" dirty="0" smtClean="0"/>
              <a:t>Union </a:t>
            </a:r>
            <a:br>
              <a:rPr lang="en-US" dirty="0" smtClean="0"/>
            </a:br>
            <a:endParaRPr lang="en-US" dirty="0" smtClean="0"/>
          </a:p>
          <a:p>
            <a:pPr marL="914400" lvl="1" indent="-514350">
              <a:buAutoNum type="arabicPeriod"/>
            </a:pPr>
            <a:r>
              <a:rPr lang="en-US" dirty="0"/>
              <a:t>Article </a:t>
            </a:r>
            <a:r>
              <a:rPr lang="en-US" dirty="0" smtClean="0"/>
              <a:t>7 Respect </a:t>
            </a:r>
            <a:r>
              <a:rPr lang="en-US" dirty="0"/>
              <a:t>for private and family life</a:t>
            </a:r>
          </a:p>
          <a:p>
            <a:pPr marL="400050" lvl="1" indent="0">
              <a:buNone/>
            </a:pPr>
            <a:r>
              <a:rPr lang="en-US" dirty="0" smtClean="0"/>
              <a:t>	Everyone </a:t>
            </a:r>
            <a:r>
              <a:rPr lang="en-US" dirty="0"/>
              <a:t>has the right to respect for his or her private and </a:t>
            </a:r>
            <a:r>
              <a:rPr lang="en-US" dirty="0" smtClean="0"/>
              <a:t>	family life</a:t>
            </a:r>
            <a:r>
              <a:rPr lang="en-US" dirty="0"/>
              <a:t>, </a:t>
            </a:r>
            <a:r>
              <a:rPr lang="en-US" dirty="0" smtClean="0"/>
              <a:t>home </a:t>
            </a:r>
            <a:r>
              <a:rPr lang="en-US" dirty="0"/>
              <a:t>and </a:t>
            </a:r>
            <a:r>
              <a:rPr lang="en-US" dirty="0" smtClean="0"/>
              <a:t>communications.</a:t>
            </a:r>
          </a:p>
          <a:p>
            <a:pPr marL="400050" lvl="1" indent="0">
              <a:buNone/>
            </a:pPr>
            <a:endParaRPr lang="en-US" dirty="0"/>
          </a:p>
          <a:p>
            <a:pPr marL="400050" lvl="1" indent="0">
              <a:buNone/>
            </a:pPr>
            <a:r>
              <a:rPr lang="en-US" dirty="0" smtClean="0"/>
              <a:t>2. 	Article 8 Protection </a:t>
            </a:r>
            <a:r>
              <a:rPr lang="en-US" dirty="0"/>
              <a:t>of personal data</a:t>
            </a:r>
          </a:p>
          <a:p>
            <a:pPr marL="400050" lvl="1" indent="0">
              <a:buNone/>
            </a:pPr>
            <a:r>
              <a:rPr lang="en-US" dirty="0" smtClean="0"/>
              <a:t>	1</a:t>
            </a:r>
            <a:r>
              <a:rPr lang="en-US" dirty="0"/>
              <a:t>. Everyone has the right to the protection of personal data </a:t>
            </a:r>
            <a:r>
              <a:rPr lang="en-US" dirty="0" smtClean="0"/>
              <a:t>	concerning </a:t>
            </a:r>
            <a:r>
              <a:rPr lang="en-US" dirty="0"/>
              <a:t>him or her.</a:t>
            </a:r>
          </a:p>
          <a:p>
            <a:pPr marL="400050" lvl="1" indent="0">
              <a:buNone/>
            </a:pPr>
            <a:r>
              <a:rPr lang="en-US" dirty="0" smtClean="0"/>
              <a:t>	2</a:t>
            </a:r>
            <a:r>
              <a:rPr lang="en-US" dirty="0"/>
              <a:t>. Such data must be processed fairly for specified purposes </a:t>
            </a:r>
            <a:r>
              <a:rPr lang="en-US" dirty="0" smtClean="0"/>
              <a:t>	and </a:t>
            </a:r>
            <a:r>
              <a:rPr lang="en-US" dirty="0"/>
              <a:t>on </a:t>
            </a:r>
            <a:r>
              <a:rPr lang="en-US" dirty="0" smtClean="0"/>
              <a:t>	the </a:t>
            </a:r>
            <a:r>
              <a:rPr lang="en-US" dirty="0"/>
              <a:t>basis of the consent of </a:t>
            </a:r>
            <a:r>
              <a:rPr lang="en-US" dirty="0" smtClean="0"/>
              <a:t>the person </a:t>
            </a:r>
            <a:r>
              <a:rPr lang="en-US" dirty="0"/>
              <a:t>concerned or </a:t>
            </a:r>
            <a:r>
              <a:rPr lang="en-US" dirty="0" smtClean="0"/>
              <a:t>	some </a:t>
            </a:r>
            <a:r>
              <a:rPr lang="en-US" dirty="0"/>
              <a:t>other </a:t>
            </a:r>
            <a:r>
              <a:rPr lang="en-US" dirty="0" smtClean="0"/>
              <a:t>legitimate </a:t>
            </a:r>
            <a:r>
              <a:rPr lang="en-US" dirty="0"/>
              <a:t>basis laid down by law. Everyone </a:t>
            </a:r>
            <a:r>
              <a:rPr lang="en-US" dirty="0" smtClean="0"/>
              <a:t>	has 	the </a:t>
            </a:r>
            <a:r>
              <a:rPr lang="en-US" dirty="0"/>
              <a:t>right of access </a:t>
            </a:r>
            <a:r>
              <a:rPr lang="en-US" dirty="0" smtClean="0"/>
              <a:t>to data </a:t>
            </a:r>
            <a:r>
              <a:rPr lang="en-US" dirty="0"/>
              <a:t>which has been collected </a:t>
            </a:r>
            <a:r>
              <a:rPr lang="en-US" dirty="0" smtClean="0"/>
              <a:t>	concerning </a:t>
            </a:r>
            <a:r>
              <a:rPr lang="en-US" dirty="0"/>
              <a:t>him or her, and the right </a:t>
            </a:r>
            <a:r>
              <a:rPr lang="en-US" dirty="0" smtClean="0"/>
              <a:t>to </a:t>
            </a:r>
            <a:r>
              <a:rPr lang="en-US" dirty="0"/>
              <a:t>have it rectified.</a:t>
            </a:r>
          </a:p>
          <a:p>
            <a:pPr marL="400050" lvl="1" indent="0">
              <a:buNone/>
            </a:pPr>
            <a:r>
              <a:rPr lang="en-US" dirty="0" smtClean="0"/>
              <a:t>	3</a:t>
            </a:r>
            <a:r>
              <a:rPr lang="en-US" dirty="0"/>
              <a:t>. Compliance with these rules shall be subject to control by </a:t>
            </a:r>
            <a:r>
              <a:rPr lang="en-US" dirty="0" smtClean="0"/>
              <a:t>	an independent </a:t>
            </a:r>
            <a:r>
              <a:rPr lang="en-US" dirty="0"/>
              <a:t>authority.</a:t>
            </a:r>
          </a:p>
        </p:txBody>
      </p:sp>
    </p:spTree>
    <p:extLst>
      <p:ext uri="{BB962C8B-B14F-4D97-AF65-F5344CB8AC3E}">
        <p14:creationId xmlns:p14="http://schemas.microsoft.com/office/powerpoint/2010/main" val="3243924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(1) Privacy </a:t>
            </a:r>
            <a:r>
              <a:rPr lang="nl-NL" dirty="0" err="1" smtClean="0"/>
              <a:t>and</a:t>
            </a:r>
            <a:r>
              <a:rPr lang="nl-NL" dirty="0" smtClean="0"/>
              <a:t> data </a:t>
            </a:r>
            <a:r>
              <a:rPr lang="nl-NL" dirty="0" err="1" smtClean="0"/>
              <a:t>protection</a:t>
            </a:r>
            <a:endParaRPr lang="nl-NL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428645"/>
              </p:ext>
            </p:extLst>
          </p:nvPr>
        </p:nvGraphicFramePr>
        <p:xfrm>
          <a:off x="457200" y="1600200"/>
          <a:ext cx="8229600" cy="48953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2472"/>
                <a:gridCol w="1512168"/>
                <a:gridCol w="1656184"/>
                <a:gridCol w="1512168"/>
                <a:gridCol w="2386608"/>
              </a:tblGrid>
              <a:tr h="725629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Domain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Relations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Background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 smtClean="0"/>
                        <a:t>Character</a:t>
                      </a:r>
                      <a:endParaRPr lang="nl-NL" dirty="0"/>
                    </a:p>
                  </a:txBody>
                  <a:tcPr/>
                </a:tc>
              </a:tr>
              <a:tr h="1883733">
                <a:tc>
                  <a:txBody>
                    <a:bodyPr/>
                    <a:lstStyle/>
                    <a:p>
                      <a:endParaRPr lang="nl-NL" dirty="0" smtClean="0"/>
                    </a:p>
                    <a:p>
                      <a:endParaRPr lang="nl-NL" dirty="0" smtClean="0"/>
                    </a:p>
                    <a:p>
                      <a:r>
                        <a:rPr lang="nl-NL" b="1" dirty="0" smtClean="0"/>
                        <a:t>Privacy</a:t>
                      </a:r>
                      <a:endParaRPr lang="nl-N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 smtClean="0"/>
                    </a:p>
                    <a:p>
                      <a:endParaRPr lang="nl-NL" dirty="0" smtClean="0"/>
                    </a:p>
                    <a:p>
                      <a:r>
                        <a:rPr lang="nl-NL" dirty="0" err="1" smtClean="0"/>
                        <a:t>Primarily</a:t>
                      </a:r>
                      <a:r>
                        <a:rPr lang="nl-NL" dirty="0" smtClean="0"/>
                        <a:t> </a:t>
                      </a:r>
                      <a:r>
                        <a:rPr lang="nl-NL" dirty="0" err="1" smtClean="0"/>
                        <a:t>regards</a:t>
                      </a:r>
                      <a:r>
                        <a:rPr lang="nl-NL" dirty="0" smtClean="0"/>
                        <a:t> the private</a:t>
                      </a:r>
                      <a:r>
                        <a:rPr lang="nl-NL" baseline="0" dirty="0" smtClean="0"/>
                        <a:t> </a:t>
                      </a:r>
                      <a:r>
                        <a:rPr lang="nl-NL" baseline="0" dirty="0" err="1" smtClean="0"/>
                        <a:t>sphere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 smtClean="0"/>
                    </a:p>
                    <a:p>
                      <a:endParaRPr lang="nl-NL" dirty="0" smtClean="0"/>
                    </a:p>
                    <a:p>
                      <a:r>
                        <a:rPr lang="nl-NL" dirty="0" err="1" smtClean="0"/>
                        <a:t>Primarily</a:t>
                      </a:r>
                      <a:r>
                        <a:rPr lang="nl-NL" dirty="0" smtClean="0"/>
                        <a:t> </a:t>
                      </a:r>
                      <a:r>
                        <a:rPr lang="nl-NL" dirty="0" err="1" smtClean="0"/>
                        <a:t>regards</a:t>
                      </a:r>
                      <a:r>
                        <a:rPr lang="nl-NL" dirty="0" smtClean="0"/>
                        <a:t> </a:t>
                      </a:r>
                      <a:r>
                        <a:rPr lang="nl-NL" dirty="0" err="1" smtClean="0"/>
                        <a:t>vertical</a:t>
                      </a:r>
                      <a:r>
                        <a:rPr lang="nl-NL" dirty="0" smtClean="0"/>
                        <a:t> </a:t>
                      </a:r>
                      <a:r>
                        <a:rPr lang="nl-NL" dirty="0" err="1" smtClean="0"/>
                        <a:t>relationships</a:t>
                      </a:r>
                      <a:r>
                        <a:rPr lang="nl-NL" dirty="0" smtClean="0"/>
                        <a:t> (</a:t>
                      </a:r>
                      <a:r>
                        <a:rPr lang="nl-NL" dirty="0" err="1" smtClean="0"/>
                        <a:t>citizen</a:t>
                      </a:r>
                      <a:r>
                        <a:rPr lang="nl-NL" baseline="0" dirty="0" smtClean="0"/>
                        <a:t> – state)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 smtClean="0"/>
                    </a:p>
                    <a:p>
                      <a:endParaRPr lang="nl-NL" dirty="0" smtClean="0"/>
                    </a:p>
                    <a:p>
                      <a:r>
                        <a:rPr lang="nl-NL" dirty="0" smtClean="0"/>
                        <a:t>Rise</a:t>
                      </a:r>
                      <a:r>
                        <a:rPr lang="nl-NL" baseline="0" dirty="0" smtClean="0"/>
                        <a:t> of </a:t>
                      </a:r>
                      <a:r>
                        <a:rPr lang="nl-NL" baseline="0" dirty="0" err="1" smtClean="0"/>
                        <a:t>nation</a:t>
                      </a:r>
                      <a:r>
                        <a:rPr lang="nl-NL" baseline="0" dirty="0" smtClean="0"/>
                        <a:t> </a:t>
                      </a:r>
                      <a:r>
                        <a:rPr lang="nl-NL" baseline="0" dirty="0" err="1" smtClean="0"/>
                        <a:t>states</a:t>
                      </a:r>
                      <a:endParaRPr lang="nl-NL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 smtClean="0"/>
                    </a:p>
                    <a:p>
                      <a:endParaRPr lang="nl-NL" dirty="0" smtClean="0"/>
                    </a:p>
                    <a:p>
                      <a:r>
                        <a:rPr lang="nl-NL" dirty="0" smtClean="0"/>
                        <a:t>Control on the </a:t>
                      </a:r>
                      <a:r>
                        <a:rPr lang="nl-NL" dirty="0" err="1" smtClean="0"/>
                        <a:t>use</a:t>
                      </a:r>
                      <a:r>
                        <a:rPr lang="nl-NL" dirty="0" smtClean="0"/>
                        <a:t> of power</a:t>
                      </a:r>
                      <a:r>
                        <a:rPr lang="nl-NL" baseline="0" dirty="0" smtClean="0"/>
                        <a:t> &amp; </a:t>
                      </a:r>
                      <a:r>
                        <a:rPr lang="nl-NL" baseline="0" dirty="0" err="1" smtClean="0"/>
                        <a:t>duties</a:t>
                      </a:r>
                      <a:r>
                        <a:rPr lang="nl-NL" baseline="0" dirty="0" smtClean="0"/>
                        <a:t> of care</a:t>
                      </a:r>
                    </a:p>
                    <a:p>
                      <a:endParaRPr lang="nl-NL" dirty="0" smtClean="0"/>
                    </a:p>
                    <a:p>
                      <a:r>
                        <a:rPr lang="nl-NL" dirty="0" smtClean="0"/>
                        <a:t>Or…..</a:t>
                      </a:r>
                      <a:endParaRPr lang="nl-NL" dirty="0"/>
                    </a:p>
                  </a:txBody>
                  <a:tcPr/>
                </a:tc>
              </a:tr>
              <a:tr h="1883733">
                <a:tc>
                  <a:txBody>
                    <a:bodyPr/>
                    <a:lstStyle/>
                    <a:p>
                      <a:endParaRPr lang="nl-NL" dirty="0" smtClean="0"/>
                    </a:p>
                    <a:p>
                      <a:endParaRPr lang="nl-NL" dirty="0" smtClean="0"/>
                    </a:p>
                    <a:p>
                      <a:r>
                        <a:rPr lang="nl-NL" b="1" dirty="0" smtClean="0"/>
                        <a:t>Data </a:t>
                      </a:r>
                      <a:r>
                        <a:rPr lang="nl-NL" b="1" dirty="0" err="1" smtClean="0"/>
                        <a:t>Protection</a:t>
                      </a:r>
                      <a:endParaRPr lang="nl-N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 smtClean="0"/>
                    </a:p>
                    <a:p>
                      <a:endParaRPr lang="nl-NL" dirty="0" smtClean="0"/>
                    </a:p>
                    <a:p>
                      <a:r>
                        <a:rPr lang="nl-NL" dirty="0" err="1" smtClean="0"/>
                        <a:t>Regards</a:t>
                      </a:r>
                      <a:r>
                        <a:rPr lang="nl-NL" dirty="0" smtClean="0"/>
                        <a:t> </a:t>
                      </a:r>
                      <a:r>
                        <a:rPr lang="nl-NL" dirty="0" err="1" smtClean="0"/>
                        <a:t>both</a:t>
                      </a:r>
                      <a:r>
                        <a:rPr lang="nl-NL" dirty="0" smtClean="0"/>
                        <a:t> the private </a:t>
                      </a:r>
                      <a:r>
                        <a:rPr lang="nl-NL" dirty="0" err="1" smtClean="0"/>
                        <a:t>and</a:t>
                      </a:r>
                      <a:r>
                        <a:rPr lang="nl-NL" dirty="0" smtClean="0"/>
                        <a:t> the public </a:t>
                      </a:r>
                      <a:r>
                        <a:rPr lang="nl-NL" dirty="0" err="1" smtClean="0"/>
                        <a:t>sphere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 smtClean="0"/>
                    </a:p>
                    <a:p>
                      <a:endParaRPr lang="nl-NL" dirty="0" smtClean="0"/>
                    </a:p>
                    <a:p>
                      <a:r>
                        <a:rPr lang="nl-NL" dirty="0" err="1" smtClean="0"/>
                        <a:t>Primarily</a:t>
                      </a:r>
                      <a:r>
                        <a:rPr lang="nl-NL" baseline="0" dirty="0" smtClean="0"/>
                        <a:t> </a:t>
                      </a:r>
                      <a:r>
                        <a:rPr lang="nl-NL" baseline="0" dirty="0" err="1" smtClean="0"/>
                        <a:t>regards</a:t>
                      </a:r>
                      <a:r>
                        <a:rPr lang="nl-NL" baseline="0" dirty="0" smtClean="0"/>
                        <a:t> </a:t>
                      </a:r>
                      <a:r>
                        <a:rPr lang="nl-NL" baseline="0" dirty="0" err="1" smtClean="0"/>
                        <a:t>horizontal</a:t>
                      </a:r>
                      <a:r>
                        <a:rPr lang="nl-NL" baseline="0" dirty="0" smtClean="0"/>
                        <a:t> </a:t>
                      </a:r>
                      <a:r>
                        <a:rPr lang="nl-NL" baseline="0" dirty="0" err="1" smtClean="0"/>
                        <a:t>relationships</a:t>
                      </a:r>
                      <a:r>
                        <a:rPr lang="nl-NL" baseline="0" dirty="0" smtClean="0"/>
                        <a:t> (</a:t>
                      </a:r>
                      <a:r>
                        <a:rPr lang="nl-NL" baseline="0" dirty="0" err="1" smtClean="0"/>
                        <a:t>citizen</a:t>
                      </a:r>
                      <a:r>
                        <a:rPr lang="nl-NL" baseline="0" dirty="0" smtClean="0"/>
                        <a:t> -business) 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 smtClean="0"/>
                    </a:p>
                    <a:p>
                      <a:endParaRPr lang="nl-NL" dirty="0" smtClean="0"/>
                    </a:p>
                    <a:p>
                      <a:r>
                        <a:rPr lang="nl-NL" dirty="0" err="1" smtClean="0"/>
                        <a:t>Technological</a:t>
                      </a:r>
                      <a:r>
                        <a:rPr lang="nl-NL" dirty="0" smtClean="0"/>
                        <a:t> </a:t>
                      </a:r>
                      <a:r>
                        <a:rPr lang="nl-NL" dirty="0" err="1" smtClean="0"/>
                        <a:t>developments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dirty="0" smtClean="0"/>
                    </a:p>
                    <a:p>
                      <a:endParaRPr lang="nl-NL" dirty="0" smtClean="0"/>
                    </a:p>
                    <a:p>
                      <a:r>
                        <a:rPr lang="nl-NL" dirty="0" smtClean="0"/>
                        <a:t>Control on the </a:t>
                      </a:r>
                      <a:r>
                        <a:rPr lang="nl-NL" dirty="0" err="1" smtClean="0"/>
                        <a:t>use</a:t>
                      </a:r>
                      <a:r>
                        <a:rPr lang="nl-NL" dirty="0" smtClean="0"/>
                        <a:t> of power</a:t>
                      </a:r>
                      <a:r>
                        <a:rPr lang="nl-NL" baseline="0" dirty="0" smtClean="0"/>
                        <a:t> &amp; </a:t>
                      </a:r>
                      <a:r>
                        <a:rPr lang="nl-NL" baseline="0" dirty="0" err="1" smtClean="0"/>
                        <a:t>duties</a:t>
                      </a:r>
                      <a:r>
                        <a:rPr lang="nl-NL" baseline="0" dirty="0" smtClean="0"/>
                        <a:t> of care</a:t>
                      </a:r>
                    </a:p>
                    <a:p>
                      <a:endParaRPr lang="nl-NL" dirty="0" smtClean="0"/>
                    </a:p>
                    <a:p>
                      <a:r>
                        <a:rPr lang="nl-NL" dirty="0" smtClean="0"/>
                        <a:t>Or…..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dirty="0" smtClean="0"/>
                    </a:p>
                    <a:p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7221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(2) Data </a:t>
            </a:r>
            <a:r>
              <a:rPr lang="nl-NL" dirty="0" err="1" smtClean="0"/>
              <a:t>protection</a:t>
            </a:r>
            <a:r>
              <a:rPr lang="nl-NL" dirty="0" smtClean="0"/>
              <a:t> 1.0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92500"/>
          </a:bodyPr>
          <a:lstStyle/>
          <a:p>
            <a:r>
              <a:rPr lang="nl-NL" dirty="0" smtClean="0"/>
              <a:t>Data </a:t>
            </a:r>
            <a:r>
              <a:rPr lang="nl-NL" dirty="0" err="1" smtClean="0"/>
              <a:t>protection</a:t>
            </a:r>
            <a:r>
              <a:rPr lang="nl-NL" dirty="0" smtClean="0"/>
              <a:t> Directive </a:t>
            </a:r>
            <a:r>
              <a:rPr lang="nl-NL" dirty="0"/>
              <a:t>(EU</a:t>
            </a:r>
            <a:r>
              <a:rPr lang="nl-NL" dirty="0" smtClean="0"/>
              <a:t>) &gt; Wet bescherming persoonsgegevens (NL)</a:t>
            </a:r>
            <a:endParaRPr lang="nl-NL" dirty="0"/>
          </a:p>
          <a:p>
            <a:r>
              <a:rPr lang="nl-NL" dirty="0" smtClean="0"/>
              <a:t>No </a:t>
            </a:r>
            <a:r>
              <a:rPr lang="nl-NL" dirty="0" err="1" smtClean="0"/>
              <a:t>specific</a:t>
            </a:r>
            <a:r>
              <a:rPr lang="nl-NL" dirty="0" smtClean="0"/>
              <a:t> </a:t>
            </a:r>
            <a:r>
              <a:rPr lang="nl-NL" dirty="0" err="1" smtClean="0"/>
              <a:t>duties</a:t>
            </a:r>
            <a:r>
              <a:rPr lang="nl-NL" dirty="0" smtClean="0"/>
              <a:t>, but </a:t>
            </a:r>
            <a:r>
              <a:rPr lang="nl-NL" dirty="0" err="1" smtClean="0"/>
              <a:t>general</a:t>
            </a:r>
            <a:r>
              <a:rPr lang="nl-NL" dirty="0" smtClean="0"/>
              <a:t> </a:t>
            </a:r>
            <a:r>
              <a:rPr lang="nl-NL" dirty="0" err="1" smtClean="0"/>
              <a:t>standards</a:t>
            </a:r>
            <a:r>
              <a:rPr lang="nl-NL" dirty="0" smtClean="0"/>
              <a:t> of care</a:t>
            </a:r>
          </a:p>
          <a:p>
            <a:r>
              <a:rPr lang="nl-NL" dirty="0" smtClean="0"/>
              <a:t>Data </a:t>
            </a:r>
            <a:r>
              <a:rPr lang="nl-NL" dirty="0" err="1" smtClean="0"/>
              <a:t>collection</a:t>
            </a:r>
            <a:r>
              <a:rPr lang="nl-NL" dirty="0" smtClean="0"/>
              <a:t>, </a:t>
            </a:r>
            <a:r>
              <a:rPr lang="nl-NL" dirty="0" err="1" smtClean="0"/>
              <a:t>use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proecessing</a:t>
            </a:r>
            <a:r>
              <a:rPr lang="nl-NL" dirty="0" smtClean="0"/>
              <a:t> </a:t>
            </a:r>
            <a:r>
              <a:rPr lang="nl-NL" dirty="0" err="1" smtClean="0"/>
              <a:t>should</a:t>
            </a:r>
            <a:r>
              <a:rPr lang="nl-NL" dirty="0" smtClean="0"/>
              <a:t> </a:t>
            </a:r>
            <a:r>
              <a:rPr lang="nl-NL" dirty="0" err="1" smtClean="0"/>
              <a:t>be</a:t>
            </a:r>
            <a:r>
              <a:rPr lang="nl-NL" dirty="0" smtClean="0"/>
              <a:t> </a:t>
            </a:r>
            <a:r>
              <a:rPr lang="nl-NL" dirty="0" err="1" smtClean="0"/>
              <a:t>necessary</a:t>
            </a:r>
            <a:r>
              <a:rPr lang="nl-NL" dirty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propotioniate</a:t>
            </a:r>
            <a:r>
              <a:rPr lang="nl-NL" dirty="0" smtClean="0"/>
              <a:t>, </a:t>
            </a:r>
            <a:r>
              <a:rPr lang="nl-NL" dirty="0" err="1" smtClean="0"/>
              <a:t>should</a:t>
            </a:r>
            <a:r>
              <a:rPr lang="nl-NL" dirty="0" smtClean="0"/>
              <a:t> have a </a:t>
            </a:r>
            <a:r>
              <a:rPr lang="nl-NL" dirty="0" err="1" smtClean="0"/>
              <a:t>clear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legitimate</a:t>
            </a:r>
            <a:r>
              <a:rPr lang="nl-NL" dirty="0" smtClean="0"/>
              <a:t> goal</a:t>
            </a:r>
          </a:p>
          <a:p>
            <a:r>
              <a:rPr lang="nl-NL" dirty="0" smtClean="0"/>
              <a:t>Technical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organisational</a:t>
            </a:r>
            <a:r>
              <a:rPr lang="nl-NL" dirty="0" smtClean="0"/>
              <a:t> </a:t>
            </a:r>
            <a:r>
              <a:rPr lang="nl-NL" dirty="0" err="1" smtClean="0"/>
              <a:t>measures</a:t>
            </a:r>
            <a:r>
              <a:rPr lang="nl-NL" dirty="0" smtClean="0"/>
              <a:t> </a:t>
            </a:r>
          </a:p>
          <a:p>
            <a:r>
              <a:rPr lang="nl-NL" dirty="0" smtClean="0"/>
              <a:t>Personal data </a:t>
            </a:r>
            <a:r>
              <a:rPr lang="nl-NL" dirty="0" err="1" smtClean="0"/>
              <a:t>should</a:t>
            </a:r>
            <a:r>
              <a:rPr lang="nl-NL" dirty="0" smtClean="0"/>
              <a:t> </a:t>
            </a:r>
            <a:r>
              <a:rPr lang="nl-NL" dirty="0" err="1" smtClean="0"/>
              <a:t>be</a:t>
            </a:r>
            <a:r>
              <a:rPr lang="nl-NL" dirty="0" smtClean="0"/>
              <a:t> correct, complete </a:t>
            </a:r>
            <a:r>
              <a:rPr lang="nl-NL" dirty="0" err="1" smtClean="0"/>
              <a:t>and</a:t>
            </a:r>
            <a:r>
              <a:rPr lang="nl-NL" dirty="0" smtClean="0"/>
              <a:t> up </a:t>
            </a:r>
            <a:r>
              <a:rPr lang="nl-NL" dirty="0" err="1" smtClean="0"/>
              <a:t>to</a:t>
            </a:r>
            <a:r>
              <a:rPr lang="nl-NL" dirty="0" smtClean="0"/>
              <a:t> date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8735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(2) Data </a:t>
            </a:r>
            <a:r>
              <a:rPr lang="nl-NL" dirty="0" err="1" smtClean="0"/>
              <a:t>Protection</a:t>
            </a:r>
            <a:r>
              <a:rPr lang="nl-NL" dirty="0" smtClean="0"/>
              <a:t> 1.0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77500" lnSpcReduction="20000"/>
          </a:bodyPr>
          <a:lstStyle/>
          <a:p>
            <a:r>
              <a:rPr lang="nl-NL" dirty="0" err="1" smtClean="0"/>
              <a:t>Only</a:t>
            </a:r>
            <a:r>
              <a:rPr lang="nl-NL" dirty="0" smtClean="0"/>
              <a:t> </a:t>
            </a:r>
            <a:r>
              <a:rPr lang="nl-NL" dirty="0" err="1" smtClean="0"/>
              <a:t>three</a:t>
            </a:r>
            <a:r>
              <a:rPr lang="nl-NL" dirty="0" smtClean="0"/>
              <a:t> </a:t>
            </a:r>
            <a:r>
              <a:rPr lang="nl-NL" dirty="0" err="1" smtClean="0"/>
              <a:t>marginal</a:t>
            </a:r>
            <a:r>
              <a:rPr lang="nl-NL" dirty="0" smtClean="0"/>
              <a:t> ‘</a:t>
            </a:r>
            <a:r>
              <a:rPr lang="nl-NL" dirty="0" err="1" smtClean="0"/>
              <a:t>subjective</a:t>
            </a:r>
            <a:r>
              <a:rPr lang="nl-NL" dirty="0" smtClean="0"/>
              <a:t> </a:t>
            </a:r>
            <a:r>
              <a:rPr lang="nl-NL" dirty="0" err="1" smtClean="0"/>
              <a:t>rights</a:t>
            </a:r>
            <a:r>
              <a:rPr lang="nl-NL" dirty="0" smtClean="0"/>
              <a:t>’ </a:t>
            </a:r>
          </a:p>
          <a:p>
            <a:r>
              <a:rPr lang="nl-NL" dirty="0" smtClean="0"/>
              <a:t>Right </a:t>
            </a:r>
            <a:r>
              <a:rPr lang="nl-NL" dirty="0" err="1" smtClean="0"/>
              <a:t>to</a:t>
            </a:r>
            <a:r>
              <a:rPr lang="nl-NL" dirty="0" smtClean="0"/>
              <a:t> acces</a:t>
            </a:r>
          </a:p>
          <a:p>
            <a:pPr lvl="1"/>
            <a:r>
              <a:rPr lang="nl-NL" dirty="0" err="1" smtClean="0"/>
              <a:t>Transparancy</a:t>
            </a:r>
            <a:r>
              <a:rPr lang="nl-NL" dirty="0" smtClean="0"/>
              <a:t> </a:t>
            </a:r>
            <a:r>
              <a:rPr lang="nl-NL" dirty="0" err="1" smtClean="0"/>
              <a:t>duty</a:t>
            </a:r>
            <a:r>
              <a:rPr lang="nl-NL" dirty="0" smtClean="0"/>
              <a:t> </a:t>
            </a:r>
          </a:p>
          <a:p>
            <a:pPr lvl="1"/>
            <a:r>
              <a:rPr lang="nl-NL" dirty="0"/>
              <a:t>Right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rectification</a:t>
            </a:r>
            <a:r>
              <a:rPr lang="nl-NL" dirty="0"/>
              <a:t> </a:t>
            </a:r>
            <a:r>
              <a:rPr lang="nl-NL" dirty="0" err="1"/>
              <a:t>if</a:t>
            </a:r>
            <a:r>
              <a:rPr lang="nl-NL" dirty="0"/>
              <a:t> data are </a:t>
            </a:r>
            <a:r>
              <a:rPr lang="nl-NL" dirty="0" err="1"/>
              <a:t>not</a:t>
            </a:r>
            <a:r>
              <a:rPr lang="nl-NL" dirty="0"/>
              <a:t> </a:t>
            </a:r>
            <a:r>
              <a:rPr lang="nl-NL" dirty="0" err="1"/>
              <a:t>processed</a:t>
            </a:r>
            <a:r>
              <a:rPr lang="nl-NL" dirty="0"/>
              <a:t> </a:t>
            </a:r>
            <a:r>
              <a:rPr lang="nl-NL" dirty="0" err="1"/>
              <a:t>according</a:t>
            </a:r>
            <a:r>
              <a:rPr lang="nl-NL" dirty="0"/>
              <a:t> </a:t>
            </a:r>
            <a:r>
              <a:rPr lang="nl-NL" dirty="0" err="1"/>
              <a:t>to</a:t>
            </a:r>
            <a:r>
              <a:rPr lang="nl-NL" dirty="0"/>
              <a:t> the data </a:t>
            </a:r>
            <a:r>
              <a:rPr lang="nl-NL" dirty="0" err="1"/>
              <a:t>protection</a:t>
            </a:r>
            <a:r>
              <a:rPr lang="nl-NL" dirty="0"/>
              <a:t> </a:t>
            </a:r>
            <a:r>
              <a:rPr lang="nl-NL" dirty="0" err="1"/>
              <a:t>rules</a:t>
            </a:r>
            <a:r>
              <a:rPr lang="nl-NL" dirty="0"/>
              <a:t>. </a:t>
            </a:r>
          </a:p>
          <a:p>
            <a:r>
              <a:rPr lang="nl-NL" dirty="0" smtClean="0"/>
              <a:t>Richt </a:t>
            </a:r>
            <a:r>
              <a:rPr lang="nl-NL" dirty="0" err="1" smtClean="0"/>
              <a:t>to</a:t>
            </a:r>
            <a:r>
              <a:rPr lang="nl-NL" dirty="0" smtClean="0"/>
              <a:t> object</a:t>
            </a:r>
          </a:p>
          <a:p>
            <a:pPr lvl="1"/>
            <a:r>
              <a:rPr lang="en-US" dirty="0"/>
              <a:t>at least in the cases referred to in Article 7 (e) and (f), to object at any time on compelling legitimate grounds relating to his particular situation to the processing of data relating to </a:t>
            </a:r>
            <a:r>
              <a:rPr lang="en-US" dirty="0" smtClean="0"/>
              <a:t>him</a:t>
            </a:r>
            <a:endParaRPr lang="en-US" dirty="0"/>
          </a:p>
          <a:p>
            <a:r>
              <a:rPr lang="nl-NL" dirty="0" err="1"/>
              <a:t>Automated</a:t>
            </a:r>
            <a:r>
              <a:rPr lang="nl-NL" dirty="0"/>
              <a:t> </a:t>
            </a:r>
            <a:r>
              <a:rPr lang="nl-NL" dirty="0" err="1"/>
              <a:t>individual</a:t>
            </a:r>
            <a:r>
              <a:rPr lang="nl-NL" dirty="0"/>
              <a:t> </a:t>
            </a:r>
            <a:r>
              <a:rPr lang="nl-NL" dirty="0" err="1"/>
              <a:t>decisions</a:t>
            </a:r>
            <a:endParaRPr lang="nl-NL" dirty="0"/>
          </a:p>
          <a:p>
            <a:pPr lvl="1"/>
            <a:r>
              <a:rPr lang="en-US" dirty="0" smtClean="0"/>
              <a:t>which </a:t>
            </a:r>
            <a:r>
              <a:rPr lang="en-US" dirty="0"/>
              <a:t>produces legal </a:t>
            </a:r>
            <a:r>
              <a:rPr lang="en-US" dirty="0" smtClean="0"/>
              <a:t>effects concerning </a:t>
            </a:r>
            <a:r>
              <a:rPr lang="en-US" dirty="0"/>
              <a:t>him or significantly affects him and which is based solely on automated processing of data intended </a:t>
            </a:r>
            <a:r>
              <a:rPr lang="en-US" dirty="0" smtClean="0"/>
              <a:t>to evaluate </a:t>
            </a:r>
            <a:r>
              <a:rPr lang="en-US" dirty="0"/>
              <a:t>certain personal aspects relating to </a:t>
            </a:r>
            <a:r>
              <a:rPr lang="en-US" dirty="0" smtClean="0"/>
              <a:t>him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02976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(2) Data </a:t>
            </a:r>
            <a:r>
              <a:rPr lang="nl-NL" dirty="0" err="1" smtClean="0"/>
              <a:t>Protection</a:t>
            </a:r>
            <a:r>
              <a:rPr lang="nl-NL" dirty="0" smtClean="0"/>
              <a:t> 1.0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err="1" smtClean="0"/>
              <a:t>Only</a:t>
            </a:r>
            <a:r>
              <a:rPr lang="nl-NL" dirty="0" smtClean="0"/>
              <a:t> a </a:t>
            </a:r>
            <a:r>
              <a:rPr lang="nl-NL" dirty="0" err="1" smtClean="0"/>
              <a:t>marginal</a:t>
            </a:r>
            <a:r>
              <a:rPr lang="nl-NL" dirty="0" smtClean="0"/>
              <a:t> </a:t>
            </a:r>
            <a:r>
              <a:rPr lang="nl-NL" dirty="0" err="1" smtClean="0"/>
              <a:t>role</a:t>
            </a:r>
            <a:r>
              <a:rPr lang="nl-NL" dirty="0" smtClean="0"/>
              <a:t> </a:t>
            </a:r>
            <a:r>
              <a:rPr lang="nl-NL" dirty="0" err="1" smtClean="0"/>
              <a:t>for</a:t>
            </a:r>
            <a:r>
              <a:rPr lang="nl-NL" dirty="0"/>
              <a:t> </a:t>
            </a:r>
            <a:r>
              <a:rPr lang="nl-NL" dirty="0" err="1"/>
              <a:t>supervisory</a:t>
            </a:r>
            <a:r>
              <a:rPr lang="nl-NL" dirty="0"/>
              <a:t> </a:t>
            </a:r>
            <a:r>
              <a:rPr lang="nl-NL" dirty="0" err="1" smtClean="0"/>
              <a:t>authority</a:t>
            </a:r>
            <a:endParaRPr lang="nl-NL" dirty="0"/>
          </a:p>
          <a:p>
            <a:r>
              <a:rPr lang="nl-NL" dirty="0" err="1" smtClean="0"/>
              <a:t>Limmited</a:t>
            </a:r>
            <a:r>
              <a:rPr lang="nl-NL" dirty="0" smtClean="0"/>
              <a:t> </a:t>
            </a:r>
            <a:r>
              <a:rPr lang="nl-NL" dirty="0" err="1" smtClean="0"/>
              <a:t>possibilities</a:t>
            </a:r>
            <a:r>
              <a:rPr lang="nl-NL" dirty="0" smtClean="0"/>
              <a:t> </a:t>
            </a:r>
            <a:r>
              <a:rPr lang="nl-NL" dirty="0" err="1" smtClean="0"/>
              <a:t>for</a:t>
            </a:r>
            <a:r>
              <a:rPr lang="nl-NL" dirty="0" smtClean="0"/>
              <a:t> remedies, </a:t>
            </a:r>
            <a:r>
              <a:rPr lang="nl-NL" dirty="0" err="1" smtClean="0"/>
              <a:t>liability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sanctions</a:t>
            </a:r>
            <a:r>
              <a:rPr lang="nl-NL" dirty="0" smtClean="0"/>
              <a:t> </a:t>
            </a:r>
          </a:p>
          <a:p>
            <a:r>
              <a:rPr lang="nl-NL" dirty="0" smtClean="0"/>
              <a:t>Notification </a:t>
            </a:r>
            <a:r>
              <a:rPr lang="nl-NL" dirty="0" err="1" smtClean="0"/>
              <a:t>requirement</a:t>
            </a:r>
            <a:r>
              <a:rPr lang="nl-NL" dirty="0" smtClean="0"/>
              <a:t> is </a:t>
            </a:r>
            <a:r>
              <a:rPr lang="nl-NL" dirty="0" err="1" smtClean="0"/>
              <a:t>mosly</a:t>
            </a:r>
            <a:r>
              <a:rPr lang="nl-NL" dirty="0" smtClean="0"/>
              <a:t> </a:t>
            </a:r>
            <a:r>
              <a:rPr lang="nl-NL" dirty="0" err="1" smtClean="0"/>
              <a:t>ignored</a:t>
            </a:r>
            <a:r>
              <a:rPr lang="nl-NL" dirty="0" smtClean="0"/>
              <a:t> </a:t>
            </a:r>
          </a:p>
          <a:p>
            <a:r>
              <a:rPr lang="nl-NL" dirty="0" smtClean="0"/>
              <a:t>Sector </a:t>
            </a:r>
            <a:r>
              <a:rPr lang="nl-NL" dirty="0" err="1" smtClean="0"/>
              <a:t>specific</a:t>
            </a:r>
            <a:r>
              <a:rPr lang="nl-NL" dirty="0" smtClean="0"/>
              <a:t> codes of </a:t>
            </a:r>
            <a:r>
              <a:rPr lang="nl-NL" dirty="0" err="1" smtClean="0"/>
              <a:t>conduct</a:t>
            </a:r>
            <a:r>
              <a:rPr lang="nl-NL" dirty="0" smtClean="0"/>
              <a:t> are </a:t>
            </a:r>
            <a:r>
              <a:rPr lang="nl-NL" dirty="0" err="1" smtClean="0"/>
              <a:t>very</a:t>
            </a:r>
            <a:r>
              <a:rPr lang="nl-NL" dirty="0" smtClean="0"/>
              <a:t> few </a:t>
            </a:r>
            <a:r>
              <a:rPr lang="nl-NL" dirty="0" err="1" smtClean="0"/>
              <a:t>and</a:t>
            </a:r>
            <a:r>
              <a:rPr lang="nl-NL" dirty="0" smtClean="0"/>
              <a:t> far </a:t>
            </a:r>
            <a:r>
              <a:rPr lang="nl-NL" dirty="0" err="1" smtClean="0"/>
              <a:t>between</a:t>
            </a:r>
            <a:r>
              <a:rPr lang="nl-NL" dirty="0" smtClean="0"/>
              <a:t> </a:t>
            </a:r>
          </a:p>
          <a:p>
            <a:r>
              <a:rPr lang="nl-NL" dirty="0" smtClean="0"/>
              <a:t>European </a:t>
            </a:r>
            <a:r>
              <a:rPr lang="nl-NL" dirty="0" err="1" smtClean="0"/>
              <a:t>collection</a:t>
            </a:r>
            <a:r>
              <a:rPr lang="nl-NL" dirty="0" smtClean="0"/>
              <a:t> of </a:t>
            </a:r>
            <a:r>
              <a:rPr lang="nl-NL" dirty="0" err="1" smtClean="0"/>
              <a:t>CBP’s</a:t>
            </a:r>
            <a:r>
              <a:rPr lang="nl-NL" dirty="0" smtClean="0"/>
              <a:t>, the </a:t>
            </a:r>
            <a:r>
              <a:rPr lang="nl-NL" dirty="0" err="1"/>
              <a:t>W</a:t>
            </a:r>
            <a:r>
              <a:rPr lang="nl-NL" dirty="0" err="1" smtClean="0"/>
              <a:t>orking</a:t>
            </a:r>
            <a:r>
              <a:rPr lang="nl-NL" dirty="0" smtClean="0"/>
              <a:t> </a:t>
            </a:r>
            <a:r>
              <a:rPr lang="nl-NL" dirty="0"/>
              <a:t>P</a:t>
            </a:r>
            <a:r>
              <a:rPr lang="nl-NL" dirty="0" smtClean="0"/>
              <a:t>arty 29, </a:t>
            </a:r>
            <a:r>
              <a:rPr lang="nl-NL" dirty="0" err="1" smtClean="0"/>
              <a:t>may</a:t>
            </a:r>
            <a:r>
              <a:rPr lang="nl-NL" dirty="0" smtClean="0"/>
              <a:t> </a:t>
            </a:r>
            <a:r>
              <a:rPr lang="nl-NL" dirty="0" err="1" smtClean="0"/>
              <a:t>only</a:t>
            </a:r>
            <a:r>
              <a:rPr lang="nl-NL" dirty="0" smtClean="0"/>
              <a:t> </a:t>
            </a:r>
            <a:r>
              <a:rPr lang="nl-NL" dirty="0" err="1" smtClean="0"/>
              <a:t>adopt</a:t>
            </a:r>
            <a:r>
              <a:rPr lang="nl-NL" dirty="0" smtClean="0"/>
              <a:t> non-binding </a:t>
            </a:r>
            <a:r>
              <a:rPr lang="nl-NL" dirty="0" err="1" smtClean="0"/>
              <a:t>advisory</a:t>
            </a:r>
            <a:r>
              <a:rPr lang="nl-NL" dirty="0" smtClean="0"/>
              <a:t> </a:t>
            </a:r>
            <a:r>
              <a:rPr lang="nl-NL" dirty="0" err="1" smtClean="0"/>
              <a:t>opinions</a:t>
            </a: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4223861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/>
            </a:r>
            <a:br>
              <a:rPr lang="nl-NL" dirty="0" smtClean="0"/>
            </a:br>
            <a:r>
              <a:rPr lang="nl-NL" dirty="0"/>
              <a:t/>
            </a:r>
            <a:br>
              <a:rPr lang="nl-NL" dirty="0"/>
            </a:br>
            <a:r>
              <a:rPr lang="nl-NL" dirty="0" smtClean="0"/>
              <a:t>(3) Data </a:t>
            </a:r>
            <a:r>
              <a:rPr lang="nl-NL" dirty="0" err="1" smtClean="0"/>
              <a:t>protection</a:t>
            </a:r>
            <a:r>
              <a:rPr lang="nl-NL" dirty="0" smtClean="0"/>
              <a:t> 2.0 - </a:t>
            </a:r>
            <a:r>
              <a:rPr lang="en-US" dirty="0"/>
              <a:t>G</a:t>
            </a:r>
            <a:r>
              <a:rPr lang="en-US" dirty="0" smtClean="0"/>
              <a:t>eneral </a:t>
            </a:r>
            <a:r>
              <a:rPr lang="en-US" dirty="0"/>
              <a:t>Data Protection Regulation</a:t>
            </a:r>
            <a:br>
              <a:rPr lang="en-US" dirty="0"/>
            </a:b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Duties</a:t>
            </a:r>
          </a:p>
          <a:p>
            <a:pPr lvl="1"/>
            <a:r>
              <a:rPr lang="en-US" dirty="0" smtClean="0"/>
              <a:t>Accountability duty (Documentation, risk assessments, Data protection officer, privacy by design / by default)</a:t>
            </a:r>
          </a:p>
          <a:p>
            <a:pPr lvl="1"/>
            <a:r>
              <a:rPr lang="en-US" dirty="0" smtClean="0"/>
              <a:t>Reversal of the burden of proof for consent</a:t>
            </a:r>
          </a:p>
          <a:p>
            <a:pPr lvl="1"/>
            <a:r>
              <a:rPr lang="en-US" dirty="0" smtClean="0"/>
              <a:t>Verification duty for consent of children</a:t>
            </a:r>
          </a:p>
          <a:p>
            <a:pPr lvl="1"/>
            <a:endParaRPr lang="nl-NL" dirty="0" smtClean="0"/>
          </a:p>
          <a:p>
            <a:pPr marL="457200" lvl="1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69330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(3) Data </a:t>
            </a:r>
            <a:r>
              <a:rPr lang="nl-NL" dirty="0" err="1" smtClean="0"/>
              <a:t>Protection</a:t>
            </a:r>
            <a:r>
              <a:rPr lang="nl-NL" dirty="0" smtClean="0"/>
              <a:t> 2.0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0"/>
            <a:ext cx="8363272" cy="4525963"/>
          </a:xfrm>
        </p:spPr>
        <p:txBody>
          <a:bodyPr>
            <a:normAutofit/>
          </a:bodyPr>
          <a:lstStyle/>
          <a:p>
            <a:r>
              <a:rPr lang="nl-NL" dirty="0" err="1" smtClean="0"/>
              <a:t>Rights</a:t>
            </a:r>
            <a:r>
              <a:rPr lang="nl-NL" dirty="0" smtClean="0"/>
              <a:t/>
            </a:r>
            <a:br>
              <a:rPr lang="nl-NL" dirty="0" smtClean="0"/>
            </a:br>
            <a:endParaRPr lang="nl-NL" dirty="0" smtClean="0"/>
          </a:p>
          <a:p>
            <a:pPr lvl="1"/>
            <a:r>
              <a:rPr lang="nl-NL" dirty="0" smtClean="0"/>
              <a:t>Data </a:t>
            </a:r>
            <a:r>
              <a:rPr lang="nl-NL" dirty="0" err="1" smtClean="0"/>
              <a:t>portability</a:t>
            </a:r>
            <a:r>
              <a:rPr lang="nl-NL" dirty="0" smtClean="0"/>
              <a:t/>
            </a:r>
            <a:br>
              <a:rPr lang="nl-NL" dirty="0" smtClean="0"/>
            </a:br>
            <a:endParaRPr lang="nl-NL" dirty="0" smtClean="0"/>
          </a:p>
          <a:p>
            <a:pPr lvl="1"/>
            <a:r>
              <a:rPr lang="nl-NL" dirty="0" smtClean="0"/>
              <a:t>Right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be</a:t>
            </a:r>
            <a:r>
              <a:rPr lang="nl-NL" dirty="0" smtClean="0"/>
              <a:t> </a:t>
            </a:r>
            <a:r>
              <a:rPr lang="nl-NL" dirty="0" err="1" smtClean="0"/>
              <a:t>forgotten</a:t>
            </a:r>
            <a:r>
              <a:rPr lang="nl-NL" dirty="0" smtClean="0"/>
              <a:t/>
            </a:r>
            <a:br>
              <a:rPr lang="nl-NL" dirty="0" smtClean="0"/>
            </a:br>
            <a:endParaRPr lang="nl-NL" dirty="0" smtClean="0"/>
          </a:p>
          <a:p>
            <a:pPr lvl="1"/>
            <a:r>
              <a:rPr lang="nl-NL" dirty="0" err="1" smtClean="0"/>
              <a:t>Protection</a:t>
            </a:r>
            <a:r>
              <a:rPr lang="nl-NL" dirty="0" smtClean="0"/>
              <a:t> </a:t>
            </a:r>
            <a:r>
              <a:rPr lang="nl-NL" dirty="0" err="1" smtClean="0"/>
              <a:t>against</a:t>
            </a:r>
            <a:r>
              <a:rPr lang="nl-NL" dirty="0" smtClean="0"/>
              <a:t> </a:t>
            </a:r>
            <a:r>
              <a:rPr lang="nl-NL" dirty="0" err="1" smtClean="0"/>
              <a:t>profiling</a:t>
            </a:r>
            <a:r>
              <a:rPr lang="nl-NL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69330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1211</TotalTime>
  <Words>405</Words>
  <Application>Microsoft Office PowerPoint</Application>
  <PresentationFormat>On-screen Show (4:3)</PresentationFormat>
  <Paragraphs>101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Data Protection 2.0  The proposal for a General Data Protection Regulation  </vt:lpstr>
      <vt:lpstr>Overzicht</vt:lpstr>
      <vt:lpstr>(1) Privacy and Data Protection</vt:lpstr>
      <vt:lpstr>(1) Privacy and data protection</vt:lpstr>
      <vt:lpstr>(2) Data protection 1.0</vt:lpstr>
      <vt:lpstr>(2) Data Protection 1.0</vt:lpstr>
      <vt:lpstr>(2) Data Protection 1.0</vt:lpstr>
      <vt:lpstr>  (3) Data protection 2.0 - General Data Protection Regulation </vt:lpstr>
      <vt:lpstr>(3) Data Protection 2.0</vt:lpstr>
      <vt:lpstr>(3) Data Protection 2.0</vt:lpstr>
      <vt:lpstr>(4) Theses</vt:lpstr>
    </vt:vector>
  </TitlesOfParts>
  <Company>Universiteit van Amsterdam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Een vaarwel aan het gegevensbeschermingsrecht?</dc:title>
  <dc:creator>Sloot, Bart van der</dc:creator>
  <cp:lastModifiedBy>Sloot, Bart van der</cp:lastModifiedBy>
  <cp:revision>73</cp:revision>
  <cp:lastPrinted>2013-10-07T10:24:30Z</cp:lastPrinted>
  <dcterms:created xsi:type="dcterms:W3CDTF">2013-03-07T15:48:12Z</dcterms:created>
  <dcterms:modified xsi:type="dcterms:W3CDTF">2014-04-21T13:07:27Z</dcterms:modified>
</cp:coreProperties>
</file>