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9" r:id="rId18"/>
    <p:sldId id="272" r:id="rId19"/>
    <p:sldId id="283" r:id="rId20"/>
    <p:sldId id="273" r:id="rId21"/>
    <p:sldId id="282" r:id="rId22"/>
    <p:sldId id="284" r:id="rId23"/>
    <p:sldId id="274" r:id="rId24"/>
    <p:sldId id="280" r:id="rId25"/>
    <p:sldId id="281" r:id="rId26"/>
    <p:sldId id="285" r:id="rId27"/>
    <p:sldId id="275" r:id="rId28"/>
    <p:sldId id="278" r:id="rId29"/>
    <p:sldId id="276" r:id="rId30"/>
    <p:sldId id="277"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042C3A-8EEC-4A2D-8413-84F3EF8A294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B2D17-B7A9-40C5-98BD-88BDF5011FE4}" type="slidenum">
              <a:rPr lang="en-US" smtClean="0"/>
              <a:t>‹#›</a:t>
            </a:fld>
            <a:endParaRPr lang="en-US"/>
          </a:p>
        </p:txBody>
      </p:sp>
    </p:spTree>
    <p:extLst>
      <p:ext uri="{BB962C8B-B14F-4D97-AF65-F5344CB8AC3E}">
        <p14:creationId xmlns:p14="http://schemas.microsoft.com/office/powerpoint/2010/main" val="308977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42C3A-8EEC-4A2D-8413-84F3EF8A294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B2D17-B7A9-40C5-98BD-88BDF5011FE4}" type="slidenum">
              <a:rPr lang="en-US" smtClean="0"/>
              <a:t>‹#›</a:t>
            </a:fld>
            <a:endParaRPr lang="en-US"/>
          </a:p>
        </p:txBody>
      </p:sp>
    </p:spTree>
    <p:extLst>
      <p:ext uri="{BB962C8B-B14F-4D97-AF65-F5344CB8AC3E}">
        <p14:creationId xmlns:p14="http://schemas.microsoft.com/office/powerpoint/2010/main" val="199443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42C3A-8EEC-4A2D-8413-84F3EF8A294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B2D17-B7A9-40C5-98BD-88BDF5011FE4}" type="slidenum">
              <a:rPr lang="en-US" smtClean="0"/>
              <a:t>‹#›</a:t>
            </a:fld>
            <a:endParaRPr lang="en-US"/>
          </a:p>
        </p:txBody>
      </p:sp>
    </p:spTree>
    <p:extLst>
      <p:ext uri="{BB962C8B-B14F-4D97-AF65-F5344CB8AC3E}">
        <p14:creationId xmlns:p14="http://schemas.microsoft.com/office/powerpoint/2010/main" val="246793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42C3A-8EEC-4A2D-8413-84F3EF8A294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B2D17-B7A9-40C5-98BD-88BDF5011FE4}" type="slidenum">
              <a:rPr lang="en-US" smtClean="0"/>
              <a:t>‹#›</a:t>
            </a:fld>
            <a:endParaRPr lang="en-US"/>
          </a:p>
        </p:txBody>
      </p:sp>
    </p:spTree>
    <p:extLst>
      <p:ext uri="{BB962C8B-B14F-4D97-AF65-F5344CB8AC3E}">
        <p14:creationId xmlns:p14="http://schemas.microsoft.com/office/powerpoint/2010/main" val="217419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042C3A-8EEC-4A2D-8413-84F3EF8A294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B2D17-B7A9-40C5-98BD-88BDF5011FE4}" type="slidenum">
              <a:rPr lang="en-US" smtClean="0"/>
              <a:t>‹#›</a:t>
            </a:fld>
            <a:endParaRPr lang="en-US"/>
          </a:p>
        </p:txBody>
      </p:sp>
    </p:spTree>
    <p:extLst>
      <p:ext uri="{BB962C8B-B14F-4D97-AF65-F5344CB8AC3E}">
        <p14:creationId xmlns:p14="http://schemas.microsoft.com/office/powerpoint/2010/main" val="409690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042C3A-8EEC-4A2D-8413-84F3EF8A2947}"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B2D17-B7A9-40C5-98BD-88BDF5011FE4}" type="slidenum">
              <a:rPr lang="en-US" smtClean="0"/>
              <a:t>‹#›</a:t>
            </a:fld>
            <a:endParaRPr lang="en-US"/>
          </a:p>
        </p:txBody>
      </p:sp>
    </p:spTree>
    <p:extLst>
      <p:ext uri="{BB962C8B-B14F-4D97-AF65-F5344CB8AC3E}">
        <p14:creationId xmlns:p14="http://schemas.microsoft.com/office/powerpoint/2010/main" val="1401909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042C3A-8EEC-4A2D-8413-84F3EF8A2947}"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B2D17-B7A9-40C5-98BD-88BDF5011FE4}" type="slidenum">
              <a:rPr lang="en-US" smtClean="0"/>
              <a:t>‹#›</a:t>
            </a:fld>
            <a:endParaRPr lang="en-US"/>
          </a:p>
        </p:txBody>
      </p:sp>
    </p:spTree>
    <p:extLst>
      <p:ext uri="{BB962C8B-B14F-4D97-AF65-F5344CB8AC3E}">
        <p14:creationId xmlns:p14="http://schemas.microsoft.com/office/powerpoint/2010/main" val="16976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042C3A-8EEC-4A2D-8413-84F3EF8A2947}"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B2D17-B7A9-40C5-98BD-88BDF5011FE4}" type="slidenum">
              <a:rPr lang="en-US" smtClean="0"/>
              <a:t>‹#›</a:t>
            </a:fld>
            <a:endParaRPr lang="en-US"/>
          </a:p>
        </p:txBody>
      </p:sp>
    </p:spTree>
    <p:extLst>
      <p:ext uri="{BB962C8B-B14F-4D97-AF65-F5344CB8AC3E}">
        <p14:creationId xmlns:p14="http://schemas.microsoft.com/office/powerpoint/2010/main" val="205392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42C3A-8EEC-4A2D-8413-84F3EF8A2947}"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B2D17-B7A9-40C5-98BD-88BDF5011FE4}" type="slidenum">
              <a:rPr lang="en-US" smtClean="0"/>
              <a:t>‹#›</a:t>
            </a:fld>
            <a:endParaRPr lang="en-US"/>
          </a:p>
        </p:txBody>
      </p:sp>
    </p:spTree>
    <p:extLst>
      <p:ext uri="{BB962C8B-B14F-4D97-AF65-F5344CB8AC3E}">
        <p14:creationId xmlns:p14="http://schemas.microsoft.com/office/powerpoint/2010/main" val="40037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042C3A-8EEC-4A2D-8413-84F3EF8A2947}"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B2D17-B7A9-40C5-98BD-88BDF5011FE4}" type="slidenum">
              <a:rPr lang="en-US" smtClean="0"/>
              <a:t>‹#›</a:t>
            </a:fld>
            <a:endParaRPr lang="en-US"/>
          </a:p>
        </p:txBody>
      </p:sp>
    </p:spTree>
    <p:extLst>
      <p:ext uri="{BB962C8B-B14F-4D97-AF65-F5344CB8AC3E}">
        <p14:creationId xmlns:p14="http://schemas.microsoft.com/office/powerpoint/2010/main" val="161367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042C3A-8EEC-4A2D-8413-84F3EF8A2947}"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B2D17-B7A9-40C5-98BD-88BDF5011FE4}" type="slidenum">
              <a:rPr lang="en-US" smtClean="0"/>
              <a:t>‹#›</a:t>
            </a:fld>
            <a:endParaRPr lang="en-US"/>
          </a:p>
        </p:txBody>
      </p:sp>
    </p:spTree>
    <p:extLst>
      <p:ext uri="{BB962C8B-B14F-4D97-AF65-F5344CB8AC3E}">
        <p14:creationId xmlns:p14="http://schemas.microsoft.com/office/powerpoint/2010/main" val="358615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42C3A-8EEC-4A2D-8413-84F3EF8A2947}" type="datetimeFigureOut">
              <a:rPr lang="en-US" smtClean="0"/>
              <a:t>3/30/2017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B2D17-B7A9-40C5-98BD-88BDF5011FE4}" type="slidenum">
              <a:rPr lang="en-US" smtClean="0"/>
              <a:t>‹#›</a:t>
            </a:fld>
            <a:endParaRPr lang="en-US"/>
          </a:p>
        </p:txBody>
      </p:sp>
    </p:spTree>
    <p:extLst>
      <p:ext uri="{BB962C8B-B14F-4D97-AF65-F5344CB8AC3E}">
        <p14:creationId xmlns:p14="http://schemas.microsoft.com/office/powerpoint/2010/main" val="95526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ZF0J_Q0AK0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vimeo.com/16371898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Data collection and big data: opportunities and challenges</a:t>
            </a:r>
            <a:endParaRPr lang="en-US" dirty="0"/>
          </a:p>
        </p:txBody>
      </p:sp>
      <p:sp>
        <p:nvSpPr>
          <p:cNvPr id="3" name="Subtitle 2"/>
          <p:cNvSpPr>
            <a:spLocks noGrp="1"/>
          </p:cNvSpPr>
          <p:nvPr>
            <p:ph type="subTitle" idx="1"/>
          </p:nvPr>
        </p:nvSpPr>
        <p:spPr>
          <a:xfrm>
            <a:off x="1524000" y="3602037"/>
            <a:ext cx="9144000" cy="2049119"/>
          </a:xfrm>
        </p:spPr>
        <p:txBody>
          <a:bodyPr>
            <a:normAutofit/>
          </a:bodyPr>
          <a:lstStyle/>
          <a:p>
            <a:r>
              <a:rPr lang="nl-NL" dirty="0" smtClean="0"/>
              <a:t/>
            </a:r>
            <a:br>
              <a:rPr lang="nl-NL" dirty="0" smtClean="0"/>
            </a:br>
            <a:r>
              <a:rPr lang="nl-NL" dirty="0" smtClean="0"/>
              <a:t>Bart van der Sloot</a:t>
            </a:r>
          </a:p>
          <a:p>
            <a:r>
              <a:rPr lang="en-US" dirty="0"/>
              <a:t>Senior Researcher</a:t>
            </a:r>
            <a:br>
              <a:rPr lang="en-US" dirty="0"/>
            </a:br>
            <a:r>
              <a:rPr lang="en-US" dirty="0" smtClean="0"/>
              <a:t>Tilburg Institute for Law, Technology, and Society (TILT)</a:t>
            </a:r>
            <a:br>
              <a:rPr lang="en-US" dirty="0" smtClean="0"/>
            </a:br>
            <a:r>
              <a:rPr lang="en-US" dirty="0" smtClean="0"/>
              <a:t>Tilburg </a:t>
            </a:r>
            <a:r>
              <a:rPr lang="en-US" dirty="0"/>
              <a:t>University, </a:t>
            </a:r>
            <a:r>
              <a:rPr lang="en-US" dirty="0" smtClean="0"/>
              <a:t>Netherlands</a:t>
            </a:r>
            <a:endParaRPr lang="en-US" dirty="0"/>
          </a:p>
        </p:txBody>
      </p:sp>
    </p:spTree>
    <p:extLst>
      <p:ext uri="{BB962C8B-B14F-4D97-AF65-F5344CB8AC3E}">
        <p14:creationId xmlns:p14="http://schemas.microsoft.com/office/powerpoint/2010/main" val="1544155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85000" lnSpcReduction="20000"/>
          </a:bodyPr>
          <a:lstStyle/>
          <a:p>
            <a:pPr lvl="0"/>
            <a:r>
              <a:rPr lang="nl-NL" i="1" dirty="0"/>
              <a:t>Smart: </a:t>
            </a:r>
            <a:r>
              <a:rPr lang="en-GB" dirty="0"/>
              <a:t>Because of the applications of the internet of things and the constantly communicating devices and computers, the development of smart products and services has spiralled. Examples of such developments are smart cities, smart devices and smart robots. The desk research indicates that in a number of countries, a link is made between such developments and Big Data systems, for example the United States and the United Kingdom. Also, the DPA from Luxembourg emphasizes the relationship with smart systems, such as smart metering.  ‘At a national level, a system of smart metering for electricity and gas has been launched. The project is however still in a testing phase. - The CNPD has not issued any decisions, reports or opinions that are directly dealing with Big Data. The Commission has however issued an opinion in a related matter, namely with regard to the problematic raised by smart metering.  In 2013, the CNPD issued an opinion on smart metering. The main argument of the opinion highlights the necessity to clearly define the purposes of the data processing as well as the retention periods of the data related to smart metering.’</a:t>
            </a:r>
            <a:endParaRPr lang="nl-NL" dirty="0"/>
          </a:p>
        </p:txBody>
      </p:sp>
    </p:spTree>
    <p:extLst>
      <p:ext uri="{BB962C8B-B14F-4D97-AF65-F5344CB8AC3E}">
        <p14:creationId xmlns:p14="http://schemas.microsoft.com/office/powerpoint/2010/main" val="46127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lnSpcReduction="10000"/>
          </a:bodyPr>
          <a:lstStyle/>
          <a:p>
            <a:pPr lvl="0"/>
            <a:r>
              <a:rPr lang="nl-NL" i="1" dirty="0" err="1"/>
              <a:t>Profiling</a:t>
            </a:r>
            <a:r>
              <a:rPr lang="nl-NL" i="1" dirty="0"/>
              <a:t>: </a:t>
            </a:r>
            <a:r>
              <a:rPr lang="en-GB" dirty="0"/>
              <a:t>A term that is often associated with Big Data and is sometimes included as part of the definition of Big Data is profiling. Because increasingly large data sets are collected and analysed, the conclusions and correlations are mostly formulated on a general or group level. This mainly involves statistical correlations, sometimes of a predictive nature. Germany is developing new laws on profiling and a number of DPAs emphasize the relationship of Big Data with profiling, such as the DPA of Netherlands, Slovenia, the UK and Belgium. The latter argues: ‘The general data protection law applies, and we expect that de new data protection regulation will be able to provide a partial answer (profiling) to big data issues (legal interpretation of the EU legal framework).’ </a:t>
            </a:r>
            <a:endParaRPr lang="nl-NL" dirty="0"/>
          </a:p>
        </p:txBody>
      </p:sp>
    </p:spTree>
    <p:extLst>
      <p:ext uri="{BB962C8B-B14F-4D97-AF65-F5344CB8AC3E}">
        <p14:creationId xmlns:p14="http://schemas.microsoft.com/office/powerpoint/2010/main" val="1423943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a:bodyPr>
          <a:lstStyle/>
          <a:p>
            <a:pPr lvl="0"/>
            <a:r>
              <a:rPr lang="nl-NL" i="1" dirty="0"/>
              <a:t>Algoritmes:</a:t>
            </a:r>
            <a:r>
              <a:rPr lang="nl-NL" dirty="0"/>
              <a:t> </a:t>
            </a:r>
            <a:r>
              <a:rPr lang="en-GB" dirty="0"/>
              <a:t>A term that recurs in very many definitions of Big Data is algorithms. This applies to the definition of Working Party 29, the EDPS and a number of DPAs such as that of Luxembourg, the Netherlands and the UK. A number of countries also have a special focus on algorithms. In Australia, a ‘Program Protocol’ applies to certain cases – a report may be issues in which the following elements are contained: a description of the data, a specification of each matchings algorithm, the expected risks and how they will be addressed, the means for checking the integrity and the security measures used. </a:t>
            </a:r>
            <a:endParaRPr lang="nl-NL" dirty="0"/>
          </a:p>
        </p:txBody>
      </p:sp>
    </p:spTree>
    <p:extLst>
      <p:ext uri="{BB962C8B-B14F-4D97-AF65-F5344CB8AC3E}">
        <p14:creationId xmlns:p14="http://schemas.microsoft.com/office/powerpoint/2010/main" val="224090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92500" lnSpcReduction="20000"/>
          </a:bodyPr>
          <a:lstStyle/>
          <a:p>
            <a:pPr lvl="0"/>
            <a:r>
              <a:rPr lang="nl-NL" i="1" dirty="0"/>
              <a:t>Cloud Computing: </a:t>
            </a:r>
            <a:r>
              <a:rPr lang="en-GB" dirty="0"/>
              <a:t>Cloud computing is also often associated with Big Data processes. In particular, in China and Israel, the two terms are often connected to each other. For example, the Chinese vice-premier stressed that the government wants to make better use of technologies like Big Data and cloud computing to support innovation; according to the prime minister mobile Internet, cloud computing, Big Data and the Internet of Things are integrated with production processes, and will thus be an important engine for economic growth. In Israel, the plan is for the army to have a cloud where all data are stored in 2015 - there is even talk of a "combat computing cloud", a data </a:t>
            </a:r>
            <a:r>
              <a:rPr lang="en-GB" dirty="0" err="1"/>
              <a:t>center</a:t>
            </a:r>
            <a:r>
              <a:rPr lang="en-GB" dirty="0"/>
              <a:t> that will make available different tools to forces on the ground. Also, some DPAs suggest a relationship between cloud computing and Big Data; the Slovenian DPA states, for example, that</a:t>
            </a:r>
            <a:r>
              <a:rPr lang="en-GB" i="1" dirty="0"/>
              <a:t> </a:t>
            </a:r>
            <a:r>
              <a:rPr lang="en-GB" dirty="0"/>
              <a:t> ‘new concepts and paradigms, such as cloud computing or big data should not lower or undermine the current levels of data protection as a fundamental human right.’ </a:t>
            </a:r>
            <a:endParaRPr lang="nl-NL" dirty="0"/>
          </a:p>
        </p:txBody>
      </p:sp>
    </p:spTree>
    <p:extLst>
      <p:ext uri="{BB962C8B-B14F-4D97-AF65-F5344CB8AC3E}">
        <p14:creationId xmlns:p14="http://schemas.microsoft.com/office/powerpoint/2010/main" val="3653931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err="1"/>
              <a:t>Use</a:t>
            </a:r>
            <a:r>
              <a:rPr lang="nl-NL" dirty="0"/>
              <a:t> in </a:t>
            </a:r>
            <a:r>
              <a:rPr lang="nl-NL" dirty="0" err="1"/>
              <a:t>practice</a:t>
            </a:r>
            <a:r>
              <a:rPr lang="nl-NL" dirty="0"/>
              <a:t> of Big Data</a:t>
            </a:r>
            <a:endParaRPr lang="en-US" dirty="0"/>
          </a:p>
        </p:txBody>
      </p:sp>
      <p:sp>
        <p:nvSpPr>
          <p:cNvPr id="3" name="Content Placeholder 2"/>
          <p:cNvSpPr>
            <a:spLocks noGrp="1"/>
          </p:cNvSpPr>
          <p:nvPr>
            <p:ph idx="1"/>
          </p:nvPr>
        </p:nvSpPr>
        <p:spPr>
          <a:xfrm>
            <a:off x="1981200" y="1340768"/>
            <a:ext cx="8229600" cy="4968552"/>
          </a:xfrm>
        </p:spPr>
        <p:txBody>
          <a:bodyPr>
            <a:noAutofit/>
          </a:bodyPr>
          <a:lstStyle/>
          <a:p>
            <a:pPr lvl="0"/>
            <a:r>
              <a:rPr lang="en-GB" sz="1500" dirty="0"/>
              <a:t>In the United States, more than $ 200 million was reserved for a research and development initiative for Big Data, to be spent by six federal government departments;</a:t>
            </a:r>
            <a:r>
              <a:rPr lang="en-GB" sz="1500" baseline="30000" dirty="0"/>
              <a:t> </a:t>
            </a:r>
            <a:r>
              <a:rPr lang="en-GB" sz="1500" dirty="0"/>
              <a:t>the army invested the most in Big Data projects, namely $ 250 million;</a:t>
            </a:r>
            <a:r>
              <a:rPr lang="en-GB" sz="1500" baseline="30000" dirty="0"/>
              <a:t> </a:t>
            </a:r>
            <a:r>
              <a:rPr lang="en-GB" sz="1500" dirty="0"/>
              <a:t>$ 160 million was invested in a smart cities initiative, investing in 25 collaborations focused on data usage.</a:t>
            </a:r>
            <a:r>
              <a:rPr lang="en-GB" sz="1500" baseline="30000" dirty="0"/>
              <a:t> </a:t>
            </a:r>
            <a:endParaRPr lang="en-US" sz="1500" dirty="0"/>
          </a:p>
          <a:p>
            <a:pPr lvl="0"/>
            <a:r>
              <a:rPr lang="en-GB" sz="1500" dirty="0"/>
              <a:t> In the United Kingdom, £ 159 million was spent on high-quality computer and network infrastructure,</a:t>
            </a:r>
            <a:r>
              <a:rPr lang="en-GB" sz="1500" baseline="30000" dirty="0"/>
              <a:t> </a:t>
            </a:r>
            <a:r>
              <a:rPr lang="en-GB" sz="1500" dirty="0"/>
              <a:t>there are £ 189 million in investments to support Big Data and to develop the data infrastructure of the UK and £ 10.7 million will be spent on a </a:t>
            </a:r>
            <a:r>
              <a:rPr lang="en-GB" sz="1500" dirty="0" err="1"/>
              <a:t>center</a:t>
            </a:r>
            <a:r>
              <a:rPr lang="en-GB" sz="1500" dirty="0"/>
              <a:t> for Big Data and space technologies.</a:t>
            </a:r>
            <a:r>
              <a:rPr lang="en-GB" sz="1500" baseline="30000" dirty="0"/>
              <a:t> </a:t>
            </a:r>
            <a:r>
              <a:rPr lang="en-GB" sz="1500" dirty="0"/>
              <a:t>In addition, £ 42 million will be spent on the Alan Turing Institute for analysis and application of big data, £ 50 million for 'The Digital Catapult', where researchers and industry are brought together to come up with innovative products and lastly, the Minister of Universities and Science in February 2014 announced a new investment of £ 73 million in Big Data. This is used for bioinformatics, open data projects, research and the use of environmental data. </a:t>
            </a:r>
            <a:endParaRPr lang="en-US" sz="1500" dirty="0"/>
          </a:p>
          <a:p>
            <a:pPr lvl="0"/>
            <a:r>
              <a:rPr lang="en-GB" sz="1500" dirty="0"/>
              <a:t>In South-Africa, the government has invested 2 billion South-African Rand, approximately € 126.8 million, in the Square Kilometre Array (SKA) project. A project which revolves around very large data sets. </a:t>
            </a:r>
            <a:endParaRPr lang="en-US" sz="1500" dirty="0"/>
          </a:p>
          <a:p>
            <a:pPr lvl="0"/>
            <a:r>
              <a:rPr lang="en-GB" sz="1500" dirty="0"/>
              <a:t>In France, seven research projects related to Big Data were given € 11.5 million. </a:t>
            </a:r>
            <a:endParaRPr lang="en-US" sz="1500" dirty="0"/>
          </a:p>
          <a:p>
            <a:pPr lvl="0"/>
            <a:r>
              <a:rPr lang="en-GB" sz="1500" dirty="0"/>
              <a:t>In Germany, the Ministry of Education and Research invested € 10 million in Big Data research institutes and € 20 million in Big Data research; this ministry will also invest approximately € 6.4 million in the project </a:t>
            </a:r>
            <a:r>
              <a:rPr lang="en-GB" sz="1500" dirty="0" err="1"/>
              <a:t>Abida</a:t>
            </a:r>
            <a:r>
              <a:rPr lang="en-GB" sz="1500" dirty="0"/>
              <a:t>, a four-year interdisciplinary research project on the social and economic effects of large data sets.</a:t>
            </a:r>
            <a:endParaRPr lang="en-US" sz="1500" dirty="0"/>
          </a:p>
        </p:txBody>
      </p:sp>
    </p:spTree>
    <p:extLst>
      <p:ext uri="{BB962C8B-B14F-4D97-AF65-F5344CB8AC3E}">
        <p14:creationId xmlns:p14="http://schemas.microsoft.com/office/powerpoint/2010/main" val="169688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Use</a:t>
            </a:r>
            <a:r>
              <a:rPr lang="nl-NL" dirty="0"/>
              <a:t> in </a:t>
            </a:r>
            <a:r>
              <a:rPr lang="nl-NL" dirty="0" err="1"/>
              <a:t>practice</a:t>
            </a:r>
            <a:r>
              <a:rPr lang="nl-NL" dirty="0"/>
              <a:t> of Big Data</a:t>
            </a:r>
            <a:endParaRPr lang="en-US" dirty="0"/>
          </a:p>
        </p:txBody>
      </p:sp>
      <p:sp>
        <p:nvSpPr>
          <p:cNvPr id="3" name="Content Placeholder 2"/>
          <p:cNvSpPr>
            <a:spLocks noGrp="1"/>
          </p:cNvSpPr>
          <p:nvPr>
            <p:ph idx="1"/>
          </p:nvPr>
        </p:nvSpPr>
        <p:spPr/>
        <p:txBody>
          <a:bodyPr/>
          <a:lstStyle/>
          <a:p>
            <a:r>
              <a:rPr lang="nl-NL" dirty="0" err="1"/>
              <a:t>What</a:t>
            </a:r>
            <a:r>
              <a:rPr lang="nl-NL" dirty="0"/>
              <a:t> are </a:t>
            </a:r>
            <a:r>
              <a:rPr lang="nl-NL" dirty="0" err="1"/>
              <a:t>the</a:t>
            </a:r>
            <a:r>
              <a:rPr lang="nl-NL" dirty="0"/>
              <a:t> </a:t>
            </a:r>
            <a:r>
              <a:rPr lang="nl-NL" dirty="0" err="1"/>
              <a:t>areas</a:t>
            </a:r>
            <a:r>
              <a:rPr lang="nl-NL" dirty="0"/>
              <a:t> in </a:t>
            </a:r>
            <a:r>
              <a:rPr lang="nl-NL" dirty="0" err="1"/>
              <a:t>which</a:t>
            </a:r>
            <a:r>
              <a:rPr lang="nl-NL" dirty="0"/>
              <a:t> Big Data is </a:t>
            </a:r>
            <a:r>
              <a:rPr lang="nl-NL" dirty="0" err="1" smtClean="0"/>
              <a:t>already</a:t>
            </a:r>
            <a:r>
              <a:rPr lang="nl-NL" dirty="0" smtClean="0"/>
              <a:t> </a:t>
            </a:r>
            <a:r>
              <a:rPr lang="nl-NL" dirty="0" err="1" smtClean="0"/>
              <a:t>used</a:t>
            </a:r>
            <a:r>
              <a:rPr lang="nl-NL" dirty="0"/>
              <a:t>? </a:t>
            </a:r>
          </a:p>
          <a:p>
            <a:pPr lvl="1"/>
            <a:r>
              <a:rPr lang="nl-NL" dirty="0"/>
              <a:t>Internet companies: </a:t>
            </a:r>
            <a:r>
              <a:rPr lang="nl-NL" dirty="0" err="1"/>
              <a:t>advertisements</a:t>
            </a:r>
            <a:endParaRPr lang="nl-NL" dirty="0"/>
          </a:p>
          <a:p>
            <a:pPr lvl="1"/>
            <a:r>
              <a:rPr lang="nl-NL" dirty="0"/>
              <a:t>Health care sector: </a:t>
            </a:r>
            <a:r>
              <a:rPr lang="nl-NL" dirty="0" err="1"/>
              <a:t>total</a:t>
            </a:r>
            <a:r>
              <a:rPr lang="nl-NL" dirty="0"/>
              <a:t> </a:t>
            </a:r>
            <a:r>
              <a:rPr lang="nl-NL" dirty="0" err="1"/>
              <a:t>genome</a:t>
            </a:r>
            <a:r>
              <a:rPr lang="nl-NL" dirty="0"/>
              <a:t> analysis</a:t>
            </a:r>
          </a:p>
          <a:p>
            <a:pPr lvl="1"/>
            <a:r>
              <a:rPr lang="nl-NL" dirty="0" err="1"/>
              <a:t>Taxs</a:t>
            </a:r>
            <a:r>
              <a:rPr lang="nl-NL" dirty="0"/>
              <a:t> </a:t>
            </a:r>
            <a:r>
              <a:rPr lang="nl-NL" dirty="0" err="1"/>
              <a:t>authorities</a:t>
            </a:r>
            <a:r>
              <a:rPr lang="nl-NL" dirty="0"/>
              <a:t>: risk </a:t>
            </a:r>
            <a:r>
              <a:rPr lang="nl-NL" dirty="0" err="1"/>
              <a:t>profiles</a:t>
            </a:r>
            <a:endParaRPr lang="nl-NL" dirty="0"/>
          </a:p>
          <a:p>
            <a:pPr lvl="1"/>
            <a:r>
              <a:rPr lang="nl-NL" dirty="0" err="1"/>
              <a:t>Police</a:t>
            </a:r>
            <a:r>
              <a:rPr lang="nl-NL" dirty="0"/>
              <a:t>: </a:t>
            </a:r>
            <a:r>
              <a:rPr lang="nl-NL" dirty="0" err="1"/>
              <a:t>predictive</a:t>
            </a:r>
            <a:r>
              <a:rPr lang="nl-NL" dirty="0"/>
              <a:t> </a:t>
            </a:r>
            <a:r>
              <a:rPr lang="nl-NL" dirty="0" err="1"/>
              <a:t>policing</a:t>
            </a:r>
            <a:endParaRPr lang="nl-NL" dirty="0"/>
          </a:p>
          <a:p>
            <a:pPr lvl="1"/>
            <a:r>
              <a:rPr lang="nl-NL" dirty="0"/>
              <a:t>Intelligence services: </a:t>
            </a:r>
            <a:r>
              <a:rPr lang="nl-NL" dirty="0" err="1"/>
              <a:t>terror</a:t>
            </a:r>
            <a:r>
              <a:rPr lang="nl-NL" dirty="0"/>
              <a:t> prevention</a:t>
            </a:r>
          </a:p>
        </p:txBody>
      </p:sp>
    </p:spTree>
    <p:extLst>
      <p:ext uri="{BB962C8B-B14F-4D97-AF65-F5344CB8AC3E}">
        <p14:creationId xmlns:p14="http://schemas.microsoft.com/office/powerpoint/2010/main" val="232565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(2) How </a:t>
            </a:r>
            <a:r>
              <a:rPr lang="nl-NL" dirty="0" err="1" smtClean="0"/>
              <a:t>can</a:t>
            </a:r>
            <a:r>
              <a:rPr lang="nl-NL" dirty="0" smtClean="0"/>
              <a:t> Big Data </a:t>
            </a:r>
            <a:r>
              <a:rPr lang="nl-NL" dirty="0" err="1" smtClean="0"/>
              <a:t>be</a:t>
            </a:r>
            <a:r>
              <a:rPr lang="nl-NL" dirty="0" smtClean="0"/>
              <a:t> </a:t>
            </a:r>
            <a:r>
              <a:rPr lang="nl-NL" dirty="0" err="1" smtClean="0"/>
              <a:t>applied</a:t>
            </a:r>
            <a:r>
              <a:rPr lang="nl-NL" dirty="0" smtClean="0"/>
              <a:t> </a:t>
            </a:r>
            <a:r>
              <a:rPr lang="nl-NL" dirty="0" err="1" smtClean="0"/>
              <a:t>for</a:t>
            </a:r>
            <a:r>
              <a:rPr lang="nl-NL" dirty="0" smtClean="0"/>
              <a:t> Digital </a:t>
            </a:r>
            <a:r>
              <a:rPr lang="nl-NL" dirty="0" err="1" smtClean="0"/>
              <a:t>Justice</a:t>
            </a:r>
            <a:r>
              <a:rPr lang="nl-NL" dirty="0" smtClean="0"/>
              <a: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29274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Current</a:t>
            </a:r>
            <a:r>
              <a:rPr lang="nl-NL" dirty="0" smtClean="0"/>
              <a:t> </a:t>
            </a:r>
            <a:r>
              <a:rPr lang="nl-NL" dirty="0" err="1" smtClean="0"/>
              <a:t>applications</a:t>
            </a:r>
            <a:endParaRPr lang="en-US" dirty="0"/>
          </a:p>
        </p:txBody>
      </p:sp>
      <p:sp>
        <p:nvSpPr>
          <p:cNvPr id="3" name="Content Placeholder 2"/>
          <p:cNvSpPr>
            <a:spLocks noGrp="1"/>
          </p:cNvSpPr>
          <p:nvPr>
            <p:ph idx="1"/>
          </p:nvPr>
        </p:nvSpPr>
        <p:spPr/>
        <p:txBody>
          <a:bodyPr/>
          <a:lstStyle/>
          <a:p>
            <a:r>
              <a:rPr lang="nl-NL" dirty="0" err="1" smtClean="0"/>
              <a:t>Relatively</a:t>
            </a:r>
            <a:r>
              <a:rPr lang="nl-NL" dirty="0" smtClean="0"/>
              <a:t> </a:t>
            </a:r>
            <a:r>
              <a:rPr lang="nl-NL" dirty="0" err="1" smtClean="0"/>
              <a:t>little</a:t>
            </a:r>
            <a:r>
              <a:rPr lang="nl-NL" dirty="0" smtClean="0"/>
              <a:t> </a:t>
            </a:r>
            <a:r>
              <a:rPr lang="nl-NL" dirty="0" err="1" smtClean="0"/>
              <a:t>experiments</a:t>
            </a:r>
            <a:r>
              <a:rPr lang="nl-NL" dirty="0" smtClean="0"/>
              <a:t> </a:t>
            </a:r>
            <a:r>
              <a:rPr lang="nl-NL" dirty="0" err="1" smtClean="0"/>
              <a:t>untill</a:t>
            </a:r>
            <a:r>
              <a:rPr lang="nl-NL" dirty="0" smtClean="0"/>
              <a:t> </a:t>
            </a:r>
            <a:r>
              <a:rPr lang="nl-NL" dirty="0" err="1" smtClean="0"/>
              <a:t>now</a:t>
            </a:r>
            <a:r>
              <a:rPr lang="nl-NL" dirty="0" smtClean="0"/>
              <a:t/>
            </a:r>
            <a:br>
              <a:rPr lang="nl-NL" dirty="0" smtClean="0"/>
            </a:br>
            <a:endParaRPr lang="nl-NL" dirty="0" smtClean="0"/>
          </a:p>
          <a:p>
            <a:r>
              <a:rPr lang="nl-NL" dirty="0" smtClean="0"/>
              <a:t>But </a:t>
            </a:r>
            <a:r>
              <a:rPr lang="nl-NL" dirty="0" err="1" smtClean="0"/>
              <a:t>there</a:t>
            </a:r>
            <a:r>
              <a:rPr lang="nl-NL" dirty="0" smtClean="0"/>
              <a:t> are </a:t>
            </a:r>
            <a:r>
              <a:rPr lang="nl-NL" dirty="0" err="1" smtClean="0"/>
              <a:t>initiatives</a:t>
            </a:r>
            <a:r>
              <a:rPr lang="nl-NL" dirty="0" smtClean="0"/>
              <a:t>, </a:t>
            </a:r>
            <a:r>
              <a:rPr lang="nl-NL" dirty="0" err="1" smtClean="0"/>
              <a:t>such</a:t>
            </a:r>
            <a:r>
              <a:rPr lang="nl-NL" dirty="0" smtClean="0"/>
              <a:t> as:</a:t>
            </a:r>
          </a:p>
          <a:p>
            <a:pPr lvl="1"/>
            <a:r>
              <a:rPr lang="nl-NL" dirty="0" smtClean="0"/>
              <a:t>ROSS, </a:t>
            </a:r>
            <a:r>
              <a:rPr lang="nl-NL" dirty="0" err="1" smtClean="0"/>
              <a:t>which</a:t>
            </a:r>
            <a:r>
              <a:rPr lang="nl-NL" dirty="0" smtClean="0"/>
              <a:t> is </a:t>
            </a:r>
            <a:r>
              <a:rPr lang="nl-NL" dirty="0" err="1" smtClean="0"/>
              <a:t>partly</a:t>
            </a:r>
            <a:r>
              <a:rPr lang="nl-NL" dirty="0" smtClean="0"/>
              <a:t> </a:t>
            </a:r>
            <a:r>
              <a:rPr lang="nl-NL" dirty="0" err="1" smtClean="0"/>
              <a:t>based</a:t>
            </a:r>
            <a:r>
              <a:rPr lang="nl-NL" dirty="0" smtClean="0"/>
              <a:t> on </a:t>
            </a:r>
            <a:r>
              <a:rPr lang="nl-NL" dirty="0" err="1" smtClean="0"/>
              <a:t>IBM’s</a:t>
            </a:r>
            <a:r>
              <a:rPr lang="nl-NL" dirty="0" smtClean="0"/>
              <a:t> Watson</a:t>
            </a:r>
          </a:p>
          <a:p>
            <a:pPr lvl="1"/>
            <a:r>
              <a:rPr lang="nl-NL" dirty="0" err="1" smtClean="0"/>
              <a:t>Ravellaw</a:t>
            </a:r>
            <a:endParaRPr lang="nl-NL" dirty="0" smtClean="0"/>
          </a:p>
          <a:p>
            <a:pPr lvl="1"/>
            <a:r>
              <a:rPr lang="nl-NL" dirty="0" err="1" smtClean="0"/>
              <a:t>Various</a:t>
            </a:r>
            <a:r>
              <a:rPr lang="nl-NL" dirty="0" smtClean="0"/>
              <a:t> </a:t>
            </a:r>
            <a:r>
              <a:rPr lang="nl-NL" dirty="0" err="1" smtClean="0"/>
              <a:t>academics</a:t>
            </a:r>
            <a:r>
              <a:rPr lang="nl-NL" dirty="0" smtClean="0"/>
              <a:t> </a:t>
            </a:r>
            <a:r>
              <a:rPr lang="nl-NL" dirty="0" err="1" smtClean="0"/>
              <a:t>and</a:t>
            </a:r>
            <a:r>
              <a:rPr lang="nl-NL" dirty="0" smtClean="0"/>
              <a:t> </a:t>
            </a:r>
            <a:r>
              <a:rPr lang="nl-NL" dirty="0" err="1" smtClean="0"/>
              <a:t>institutions</a:t>
            </a:r>
            <a:r>
              <a:rPr lang="nl-NL" dirty="0" smtClean="0"/>
              <a:t> </a:t>
            </a:r>
            <a:r>
              <a:rPr lang="nl-NL" dirty="0" err="1" smtClean="0"/>
              <a:t>who</a:t>
            </a:r>
            <a:r>
              <a:rPr lang="nl-NL" dirty="0" smtClean="0"/>
              <a:t> experiment </a:t>
            </a:r>
            <a:r>
              <a:rPr lang="nl-NL" dirty="0" err="1" smtClean="0"/>
              <a:t>with</a:t>
            </a:r>
            <a:r>
              <a:rPr lang="nl-NL" dirty="0" smtClean="0"/>
              <a:t> </a:t>
            </a:r>
            <a:r>
              <a:rPr lang="nl-NL" dirty="0" err="1" smtClean="0"/>
              <a:t>it</a:t>
            </a:r>
            <a:endParaRPr lang="en-US" dirty="0" smtClean="0"/>
          </a:p>
          <a:p>
            <a:endParaRPr lang="nl-NL" dirty="0" smtClean="0"/>
          </a:p>
          <a:p>
            <a:endParaRPr lang="en-US" dirty="0"/>
          </a:p>
        </p:txBody>
      </p:sp>
    </p:spTree>
    <p:extLst>
      <p:ext uri="{BB962C8B-B14F-4D97-AF65-F5344CB8AC3E}">
        <p14:creationId xmlns:p14="http://schemas.microsoft.com/office/powerpoint/2010/main" val="78798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ROSS</a:t>
            </a:r>
            <a:endParaRPr lang="en-US" dirty="0"/>
          </a:p>
        </p:txBody>
      </p:sp>
      <p:sp>
        <p:nvSpPr>
          <p:cNvPr id="3" name="Content Placeholder 2"/>
          <p:cNvSpPr>
            <a:spLocks noGrp="1"/>
          </p:cNvSpPr>
          <p:nvPr>
            <p:ph idx="1"/>
          </p:nvPr>
        </p:nvSpPr>
        <p:spPr/>
        <p:txBody>
          <a:bodyPr/>
          <a:lstStyle/>
          <a:p>
            <a:endParaRPr lang="en-US" dirty="0"/>
          </a:p>
        </p:txBody>
      </p:sp>
      <p:pic>
        <p:nvPicPr>
          <p:cNvPr id="4" name="ZF0J_Q0AK0E"/>
          <p:cNvPicPr>
            <a:picLocks noRot="1" noChangeAspect="1"/>
          </p:cNvPicPr>
          <p:nvPr>
            <a:videoFile r:link="rId1"/>
          </p:nvPr>
        </p:nvPicPr>
        <p:blipFill>
          <a:blip r:embed="rId3"/>
          <a:stretch>
            <a:fillRect/>
          </a:stretch>
        </p:blipFill>
        <p:spPr>
          <a:xfrm>
            <a:off x="3381631" y="3098714"/>
            <a:ext cx="4572000" cy="2571750"/>
          </a:xfrm>
          <a:prstGeom prst="rect">
            <a:avLst/>
          </a:prstGeom>
        </p:spPr>
      </p:pic>
    </p:spTree>
    <p:extLst>
      <p:ext uri="{BB962C8B-B14F-4D97-AF65-F5344CB8AC3E}">
        <p14:creationId xmlns:p14="http://schemas.microsoft.com/office/powerpoint/2010/main" val="3553276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lnSpc>
                <a:spcPct val="100000"/>
              </a:lnSpc>
              <a:spcAft>
                <a:spcPct val="0"/>
              </a:spcAft>
            </a:pPr>
            <a:r>
              <a:rPr kumimoji="0" lang="en-US" altLang="en-US" sz="2700" i="0" u="none" strike="noStrike" cap="none" normalizeH="0" baseline="0" dirty="0" smtClean="0">
                <a:ln>
                  <a:noFill/>
                </a:ln>
                <a:effectLst/>
                <a:latin typeface="Open Sans"/>
                <a:ea typeface="Times New Roman" panose="02020603050405020304" pitchFamily="18" charset="0"/>
                <a:cs typeface="Times New Roman" panose="02020603050405020304" pitchFamily="18" charset="0"/>
              </a:rPr>
              <a:t/>
            </a:r>
            <a:br>
              <a:rPr kumimoji="0" lang="en-US" altLang="en-US" sz="2700" i="0" u="none" strike="noStrike" cap="none" normalizeH="0" baseline="0" dirty="0" smtClean="0">
                <a:ln>
                  <a:noFill/>
                </a:ln>
                <a:effectLst/>
                <a:latin typeface="Open Sans"/>
                <a:ea typeface="Times New Roman" panose="02020603050405020304" pitchFamily="18" charset="0"/>
                <a:cs typeface="Times New Roman" panose="02020603050405020304" pitchFamily="18" charset="0"/>
              </a:rPr>
            </a:br>
            <a:r>
              <a:rPr lang="en-US" altLang="en-US" sz="2700" dirty="0" err="1" smtClean="0">
                <a:latin typeface="Open Sans"/>
                <a:ea typeface="Times New Roman" panose="02020603050405020304" pitchFamily="18" charset="0"/>
                <a:cs typeface="Times New Roman" panose="02020603050405020304" pitchFamily="18" charset="0"/>
              </a:rPr>
              <a:t>Ravellaw</a:t>
            </a:r>
            <a:r>
              <a:rPr lang="en-US" altLang="en-US" sz="2700" dirty="0" smtClean="0">
                <a:latin typeface="Open Sans"/>
                <a:ea typeface="Times New Roman" panose="02020603050405020304" pitchFamily="18" charset="0"/>
                <a:cs typeface="Times New Roman" panose="02020603050405020304" pitchFamily="18" charset="0"/>
              </a:rPr>
              <a:t>: </a:t>
            </a:r>
            <a:r>
              <a:rPr kumimoji="0" lang="en-US" altLang="en-US" sz="2700" i="0" u="none" strike="noStrike" cap="none" normalizeH="0" baseline="0" dirty="0" smtClean="0">
                <a:ln>
                  <a:noFill/>
                </a:ln>
                <a:effectLst/>
                <a:latin typeface="Open Sans"/>
                <a:ea typeface="Times New Roman" panose="02020603050405020304" pitchFamily="18" charset="0"/>
                <a:cs typeface="Times New Roman" panose="02020603050405020304" pitchFamily="18" charset="0"/>
              </a:rPr>
              <a:t>Court Analytics</a:t>
            </a:r>
            <a:r>
              <a:rPr kumimoji="0" lang="en-US" altLang="en-US" sz="3200" i="1" u="none" strike="noStrike" cap="none" normalizeH="0" baseline="0" dirty="0" smtClean="0">
                <a:ln>
                  <a:noFill/>
                </a:ln>
                <a:effectLst/>
                <a:latin typeface="Calibri Light" panose="020F0302020204030204" pitchFamily="34" charset="0"/>
                <a:ea typeface="Times New Roman" panose="02020603050405020304" pitchFamily="18" charset="0"/>
                <a:cs typeface="Times New Roman" panose="02020603050405020304" pitchFamily="18" charset="0"/>
              </a:rPr>
              <a:t/>
            </a:r>
            <a:br>
              <a:rPr kumimoji="0" lang="en-US" altLang="en-US" sz="3200" i="1" u="none" strike="noStrike" cap="none" normalizeH="0" baseline="0" dirty="0" smtClean="0">
                <a:ln>
                  <a:noFill/>
                </a:ln>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endParaRPr lang="en-US" dirty="0"/>
          </a:p>
        </p:txBody>
      </p:sp>
      <p:pic>
        <p:nvPicPr>
          <p:cNvPr id="2049" name="Picture 6" descr="http://ravellaw.com/wp-content/uploads/2017/02/court_analytic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387" y="1962436"/>
            <a:ext cx="6229350" cy="3619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38200" y="5581936"/>
            <a:ext cx="184731" cy="3026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866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Overview</a:t>
            </a:r>
            <a:endParaRPr lang="en-US" dirty="0"/>
          </a:p>
        </p:txBody>
      </p:sp>
      <p:sp>
        <p:nvSpPr>
          <p:cNvPr id="3" name="Content Placeholder 2"/>
          <p:cNvSpPr>
            <a:spLocks noGrp="1"/>
          </p:cNvSpPr>
          <p:nvPr>
            <p:ph idx="1"/>
          </p:nvPr>
        </p:nvSpPr>
        <p:spPr/>
        <p:txBody>
          <a:bodyPr/>
          <a:lstStyle/>
          <a:p>
            <a:r>
              <a:rPr lang="nl-NL" dirty="0" smtClean="0"/>
              <a:t>(1) </a:t>
            </a:r>
            <a:r>
              <a:rPr lang="nl-NL" dirty="0" err="1" smtClean="0"/>
              <a:t>What</a:t>
            </a:r>
            <a:r>
              <a:rPr lang="nl-NL" dirty="0" smtClean="0"/>
              <a:t> is Big Data?</a:t>
            </a:r>
          </a:p>
          <a:p>
            <a:endParaRPr lang="nl-NL" dirty="0" smtClean="0"/>
          </a:p>
          <a:p>
            <a:endParaRPr lang="nl-NL" dirty="0"/>
          </a:p>
          <a:p>
            <a:r>
              <a:rPr lang="nl-NL" dirty="0" smtClean="0"/>
              <a:t>(2) How </a:t>
            </a:r>
            <a:r>
              <a:rPr lang="nl-NL" dirty="0" err="1" smtClean="0"/>
              <a:t>can</a:t>
            </a:r>
            <a:r>
              <a:rPr lang="nl-NL" dirty="0" smtClean="0"/>
              <a:t> Big Data </a:t>
            </a:r>
            <a:r>
              <a:rPr lang="nl-NL" dirty="0" err="1" smtClean="0"/>
              <a:t>be</a:t>
            </a:r>
            <a:r>
              <a:rPr lang="nl-NL" dirty="0" smtClean="0"/>
              <a:t> </a:t>
            </a:r>
            <a:r>
              <a:rPr lang="nl-NL" dirty="0" err="1" smtClean="0"/>
              <a:t>applied</a:t>
            </a:r>
            <a:r>
              <a:rPr lang="nl-NL" dirty="0" smtClean="0"/>
              <a:t> </a:t>
            </a:r>
            <a:r>
              <a:rPr lang="nl-NL" dirty="0" err="1" smtClean="0"/>
              <a:t>for</a:t>
            </a:r>
            <a:r>
              <a:rPr lang="nl-NL" dirty="0" smtClean="0"/>
              <a:t> Digital </a:t>
            </a:r>
            <a:r>
              <a:rPr lang="nl-NL" dirty="0" err="1" smtClean="0"/>
              <a:t>Justice</a:t>
            </a:r>
            <a:r>
              <a:rPr lang="nl-NL" dirty="0" smtClean="0"/>
              <a:t>?</a:t>
            </a:r>
          </a:p>
          <a:p>
            <a:endParaRPr lang="nl-NL" dirty="0"/>
          </a:p>
          <a:p>
            <a:endParaRPr lang="nl-NL" dirty="0" smtClean="0"/>
          </a:p>
          <a:p>
            <a:r>
              <a:rPr lang="nl-NL" dirty="0" smtClean="0"/>
              <a:t>(3) </a:t>
            </a:r>
            <a:r>
              <a:rPr lang="nl-NL" dirty="0" err="1" smtClean="0"/>
              <a:t>What</a:t>
            </a:r>
            <a:r>
              <a:rPr lang="nl-NL" dirty="0" smtClean="0"/>
              <a:t> are </a:t>
            </a:r>
            <a:r>
              <a:rPr lang="nl-NL" dirty="0" err="1" smtClean="0"/>
              <a:t>the</a:t>
            </a:r>
            <a:r>
              <a:rPr lang="nl-NL" dirty="0" smtClean="0"/>
              <a:t> </a:t>
            </a:r>
            <a:r>
              <a:rPr lang="nl-NL" dirty="0" err="1" smtClean="0"/>
              <a:t>potential</a:t>
            </a:r>
            <a:r>
              <a:rPr lang="nl-NL" dirty="0" smtClean="0"/>
              <a:t> </a:t>
            </a:r>
            <a:r>
              <a:rPr lang="nl-NL" dirty="0" err="1" smtClean="0"/>
              <a:t>risks</a:t>
            </a:r>
            <a:r>
              <a:rPr lang="nl-NL" dirty="0" smtClean="0"/>
              <a:t> </a:t>
            </a:r>
            <a:r>
              <a:rPr lang="nl-NL" dirty="0" err="1" smtClean="0"/>
              <a:t>and</a:t>
            </a:r>
            <a:r>
              <a:rPr lang="nl-NL" dirty="0" smtClean="0"/>
              <a:t> benefits?</a:t>
            </a:r>
            <a:endParaRPr lang="en-US" dirty="0"/>
          </a:p>
        </p:txBody>
      </p:sp>
    </p:spTree>
    <p:extLst>
      <p:ext uri="{BB962C8B-B14F-4D97-AF65-F5344CB8AC3E}">
        <p14:creationId xmlns:p14="http://schemas.microsoft.com/office/powerpoint/2010/main" val="1637751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Ravellaw</a:t>
            </a:r>
            <a:r>
              <a:rPr lang="en-US" dirty="0" smtClean="0"/>
              <a:t>: Case Analytics</a:t>
            </a:r>
            <a:endParaRPr lang="en-US" dirty="0"/>
          </a:p>
        </p:txBody>
      </p:sp>
      <p:pic>
        <p:nvPicPr>
          <p:cNvPr id="7" name="Picture 6" descr="http://ravellaw.com/wp-content/uploads/2016/09/case_analytics_macbook.jpg"/>
          <p:cNvPicPr/>
          <p:nvPr/>
        </p:nvPicPr>
        <p:blipFill>
          <a:blip r:embed="rId2">
            <a:extLst>
              <a:ext uri="{28A0092B-C50C-407E-A947-70E740481C1C}">
                <a14:useLocalDpi xmlns:a14="http://schemas.microsoft.com/office/drawing/2010/main" val="0"/>
              </a:ext>
            </a:extLst>
          </a:blip>
          <a:srcRect/>
          <a:stretch>
            <a:fillRect/>
          </a:stretch>
        </p:blipFill>
        <p:spPr bwMode="auto">
          <a:xfrm>
            <a:off x="1523476" y="2016989"/>
            <a:ext cx="6057900" cy="3528695"/>
          </a:xfrm>
          <a:prstGeom prst="rect">
            <a:avLst/>
          </a:prstGeom>
          <a:noFill/>
          <a:ln>
            <a:noFill/>
          </a:ln>
        </p:spPr>
      </p:pic>
    </p:spTree>
    <p:extLst>
      <p:ext uri="{BB962C8B-B14F-4D97-AF65-F5344CB8AC3E}">
        <p14:creationId xmlns:p14="http://schemas.microsoft.com/office/powerpoint/2010/main" val="2340357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t>
            </a:r>
            <a:r>
              <a:rPr lang="en-US" dirty="0" smtClean="0"/>
              <a:t>Tools</a:t>
            </a:r>
            <a:endParaRPr lang="en-US" dirty="0"/>
          </a:p>
        </p:txBody>
      </p:sp>
      <p:sp>
        <p:nvSpPr>
          <p:cNvPr id="3" name="Content Placeholder 2"/>
          <p:cNvSpPr>
            <a:spLocks noGrp="1"/>
          </p:cNvSpPr>
          <p:nvPr>
            <p:ph idx="1"/>
          </p:nvPr>
        </p:nvSpPr>
        <p:spPr/>
        <p:txBody>
          <a:bodyPr/>
          <a:lstStyle/>
          <a:p>
            <a:endParaRPr lang="en-US"/>
          </a:p>
        </p:txBody>
      </p:sp>
      <p:pic>
        <p:nvPicPr>
          <p:cNvPr id="4" name="Picture 3" descr="http://ravellaw.com/wp-content/uploads/2017/02/search_viz.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6473" y="1919750"/>
            <a:ext cx="6316345" cy="3672840"/>
          </a:xfrm>
          <a:prstGeom prst="rect">
            <a:avLst/>
          </a:prstGeom>
          <a:noFill/>
          <a:ln>
            <a:noFill/>
          </a:ln>
        </p:spPr>
      </p:pic>
    </p:spTree>
    <p:extLst>
      <p:ext uri="{BB962C8B-B14F-4D97-AF65-F5344CB8AC3E}">
        <p14:creationId xmlns:p14="http://schemas.microsoft.com/office/powerpoint/2010/main" val="3143570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Ravellaw</a:t>
            </a:r>
            <a:r>
              <a:rPr lang="en-US" dirty="0" smtClean="0"/>
              <a:t>: </a:t>
            </a:r>
            <a:r>
              <a:rPr lang="en-US" dirty="0"/>
              <a:t>Data </a:t>
            </a:r>
            <a:r>
              <a:rPr lang="en-US" dirty="0" smtClean="0"/>
              <a:t>Services</a:t>
            </a:r>
            <a:endParaRPr lang="en-US" dirty="0"/>
          </a:p>
        </p:txBody>
      </p:sp>
      <p:sp>
        <p:nvSpPr>
          <p:cNvPr id="3" name="Content Placeholder 2"/>
          <p:cNvSpPr>
            <a:spLocks noGrp="1"/>
          </p:cNvSpPr>
          <p:nvPr>
            <p:ph idx="1"/>
          </p:nvPr>
        </p:nvSpPr>
        <p:spPr/>
        <p:txBody>
          <a:bodyPr/>
          <a:lstStyle/>
          <a:p>
            <a:endParaRPr lang="en-US"/>
          </a:p>
        </p:txBody>
      </p:sp>
      <p:pic>
        <p:nvPicPr>
          <p:cNvPr id="4" name="Picture 3" descr="http://ravellaw.com/wp-content/uploads/2016/09/data_services_macbook.jpg"/>
          <p:cNvPicPr/>
          <p:nvPr/>
        </p:nvPicPr>
        <p:blipFill>
          <a:blip r:embed="rId2">
            <a:extLst>
              <a:ext uri="{28A0092B-C50C-407E-A947-70E740481C1C}">
                <a14:useLocalDpi xmlns:a14="http://schemas.microsoft.com/office/drawing/2010/main" val="0"/>
              </a:ext>
            </a:extLst>
          </a:blip>
          <a:srcRect/>
          <a:stretch>
            <a:fillRect/>
          </a:stretch>
        </p:blipFill>
        <p:spPr bwMode="auto">
          <a:xfrm>
            <a:off x="1684638" y="1873250"/>
            <a:ext cx="7620000" cy="4438650"/>
          </a:xfrm>
          <a:prstGeom prst="rect">
            <a:avLst/>
          </a:prstGeom>
          <a:noFill/>
          <a:ln>
            <a:noFill/>
          </a:ln>
        </p:spPr>
      </p:pic>
    </p:spTree>
    <p:extLst>
      <p:ext uri="{BB962C8B-B14F-4D97-AF65-F5344CB8AC3E}">
        <p14:creationId xmlns:p14="http://schemas.microsoft.com/office/powerpoint/2010/main" val="79837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https://vimeo.com/163718987</a:t>
            </a:r>
            <a:r>
              <a:rPr lang="en-US" dirty="0" smtClean="0"/>
              <a:t> </a:t>
            </a:r>
            <a:endParaRPr lang="en-US" dirty="0"/>
          </a:p>
        </p:txBody>
      </p:sp>
    </p:spTree>
    <p:extLst>
      <p:ext uri="{BB962C8B-B14F-4D97-AF65-F5344CB8AC3E}">
        <p14:creationId xmlns:p14="http://schemas.microsoft.com/office/powerpoint/2010/main" val="3254366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Law prof claims computer model predicts SCOTUS decisions with 70% accuracy</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Posted </a:t>
            </a:r>
            <a:r>
              <a:rPr lang="en-US" dirty="0"/>
              <a:t>Jul 29, 2014 09:30 pm </a:t>
            </a:r>
            <a:r>
              <a:rPr lang="en-US" dirty="0" smtClean="0"/>
              <a:t>CDT By </a:t>
            </a:r>
            <a:r>
              <a:rPr lang="en-US" dirty="0"/>
              <a:t>Debra </a:t>
            </a:r>
            <a:r>
              <a:rPr lang="en-US" dirty="0" err="1"/>
              <a:t>Cassens</a:t>
            </a:r>
            <a:r>
              <a:rPr lang="en-US" dirty="0"/>
              <a:t> Weiss</a:t>
            </a:r>
          </a:p>
          <a:p>
            <a:r>
              <a:rPr lang="en-US" dirty="0"/>
              <a:t>Updated: A South Texas College of Law assistant professor who developed a Supreme Court fantasy league says he and two colleagues have developed a computer model that can predict decisions of the court and individual justices.</a:t>
            </a:r>
          </a:p>
          <a:p>
            <a:r>
              <a:rPr lang="en-US" dirty="0"/>
              <a:t>Law professor Josh Blackman, writing at his blog, says his computer model, applied to cases since 1953, correctly identifies 69.7 percent of the court’s affirmances and reversals, as well as 70.9 percent of the votes of individual justices. A paper at SSRN has details.</a:t>
            </a:r>
          </a:p>
          <a:p>
            <a:r>
              <a:rPr lang="en-US" dirty="0"/>
              <a:t>The predictions are based on data that was available before the court’s decision. Ninety variables are used, including the party of the appointing president, the court era in which the decision is written, the court and justice’s ideological direction, and the agreement level of the court. The model compares predictions for each case to what actually happened, learning which variables work and which don’t.</a:t>
            </a:r>
          </a:p>
          <a:p>
            <a:r>
              <a:rPr lang="en-US" dirty="0"/>
              <a:t>The computer model categorizes cases using a Supreme Court database at Washington University created with a grant from the National Science Foundation, though Blackman and his colleagues will have to code cases for the upcoming term. Working on the project with Blackman are Michigan State University law professor Daniel Martin Katz and Michael James </a:t>
            </a:r>
            <a:r>
              <a:rPr lang="en-US" dirty="0" err="1"/>
              <a:t>Bommarito</a:t>
            </a:r>
            <a:r>
              <a:rPr lang="en-US" dirty="0"/>
              <a:t> II of </a:t>
            </a:r>
            <a:r>
              <a:rPr lang="en-US" dirty="0" err="1"/>
              <a:t>Bommarito</a:t>
            </a:r>
            <a:r>
              <a:rPr lang="en-US" dirty="0"/>
              <a:t> Consulting.</a:t>
            </a:r>
          </a:p>
          <a:p>
            <a:r>
              <a:rPr lang="en-US" dirty="0"/>
              <a:t>“While other models have achieved comparable accuracy rates,” Blackman writes, “they were only designed to work at a single point in time with a single set of nine justices. Our model has proven consistently accurate at predicting six decades of behavior of thirty justices appointed by 13 presidents.”</a:t>
            </a:r>
          </a:p>
          <a:p>
            <a:r>
              <a:rPr lang="en-US" dirty="0"/>
              <a:t>Blackman says he will be hosting a tournament where fantasy SCOTUS players compete against the algorithm. “What IBM’s Watson did on Jeopardy, our model aims to do for the Supreme Court,” he writes.</a:t>
            </a:r>
          </a:p>
          <a:p>
            <a:r>
              <a:rPr lang="en-US" dirty="0"/>
              <a:t>Blackman introduced the project at his blog on April 1. The April Fool’s joke, he tells the ABA Journal, was partly inspired by the actual project. Beginning the first Monday in October, Blackman says, a new website will allow users to pull down a pending Supreme Court case for a detailed prediction of what will happen.</a:t>
            </a:r>
          </a:p>
          <a:p>
            <a:r>
              <a:rPr lang="en-US" dirty="0"/>
              <a:t>Asked if the database would have real-world applications, Blackman said the model could be used by lawyers weighing whether to settle or litigate a case. “If you have intelligence that’s reliable about how the court will decide the case, you can make a more informed litigation decision,” Blackman says.</a:t>
            </a:r>
          </a:p>
          <a:p>
            <a:endParaRPr lang="en-US" dirty="0"/>
          </a:p>
        </p:txBody>
      </p:sp>
    </p:spTree>
    <p:extLst>
      <p:ext uri="{BB962C8B-B14F-4D97-AF65-F5344CB8AC3E}">
        <p14:creationId xmlns:p14="http://schemas.microsoft.com/office/powerpoint/2010/main" val="1200814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AI Can Accurately Predict the Outcome of Human Rights Trials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Jordan Pearson</a:t>
            </a:r>
            <a:r>
              <a:rPr lang="en-US" dirty="0"/>
              <a:t> </a:t>
            </a:r>
            <a:r>
              <a:rPr lang="en-US" dirty="0" smtClean="0"/>
              <a:t>Oct 24 2016, 2:00am</a:t>
            </a:r>
          </a:p>
          <a:p>
            <a:r>
              <a:rPr lang="en-US" dirty="0" smtClean="0"/>
              <a:t>A team of researchers from University College London (UCL) has devised an algorithm that can predict whether or not a human rights complaint is legitimate, with 79 percent accuracy. This technology, the researchers say, could automate the human rights pipeline by analyzing applications and prioritizing them for the court's human judges. </a:t>
            </a:r>
          </a:p>
          <a:p>
            <a:r>
              <a:rPr lang="en-US" dirty="0" smtClean="0"/>
              <a:t>"It's important to give priority to cases where there was likely a violation of a person's human rights," said Nikos </a:t>
            </a:r>
            <a:r>
              <a:rPr lang="en-US" dirty="0" err="1" smtClean="0"/>
              <a:t>Aletras</a:t>
            </a:r>
            <a:r>
              <a:rPr lang="en-US" dirty="0" smtClean="0"/>
              <a:t>, a UCL computer scientist and co-author of a paper describing the work published on Sunday in </a:t>
            </a:r>
            <a:r>
              <a:rPr lang="en-US" i="1" dirty="0" err="1" smtClean="0"/>
              <a:t>PeerJ</a:t>
            </a:r>
            <a:r>
              <a:rPr lang="en-US" i="1" dirty="0" smtClean="0"/>
              <a:t> Computer Science</a:t>
            </a:r>
            <a:r>
              <a:rPr lang="en-US" dirty="0" smtClean="0"/>
              <a:t>, in an interview. </a:t>
            </a:r>
          </a:p>
          <a:p>
            <a:r>
              <a:rPr lang="en-US" dirty="0" smtClean="0"/>
              <a:t>"The court has a huge queue of cases that have not been processed and it's quite easy to say if some of them have a high probability of violation, and others have a low probability of violation," added </a:t>
            </a:r>
            <a:r>
              <a:rPr lang="en-US" dirty="0" err="1" smtClean="0"/>
              <a:t>Vasileios</a:t>
            </a:r>
            <a:r>
              <a:rPr lang="en-US" dirty="0" smtClean="0"/>
              <a:t> </a:t>
            </a:r>
            <a:r>
              <a:rPr lang="en-US" dirty="0" err="1" smtClean="0"/>
              <a:t>Lampos</a:t>
            </a:r>
            <a:r>
              <a:rPr lang="en-US" dirty="0" smtClean="0"/>
              <a:t>, </a:t>
            </a:r>
            <a:r>
              <a:rPr lang="en-US" dirty="0" err="1" smtClean="0"/>
              <a:t>Aletras</a:t>
            </a:r>
            <a:r>
              <a:rPr lang="en-US" dirty="0" smtClean="0"/>
              <a:t>' colleague and also a co-author of the paper. "If a tool could discriminate between the classes and prioritize the cases with a high probability, then those people will get justice sooner."</a:t>
            </a:r>
          </a:p>
          <a:p>
            <a:r>
              <a:rPr lang="en-US" dirty="0" smtClean="0"/>
              <a:t>The approach used by the team is fairly simple, as far as the quickly advancing field of deep learning goes. They first trained a Natural Language Processing neural network on a database of court decisions, which contains the facts of the case, the circumstances surrounding it, the applicable laws, and details about the applicant such as country of origin. This way, the program "learned" which of these aspects is most likely to correlate with a particular ruling. </a:t>
            </a:r>
          </a:p>
          <a:p>
            <a:endParaRPr lang="en-US" dirty="0" smtClean="0"/>
          </a:p>
          <a:p>
            <a:endParaRPr lang="en-US" dirty="0"/>
          </a:p>
        </p:txBody>
      </p:sp>
    </p:spTree>
    <p:extLst>
      <p:ext uri="{BB962C8B-B14F-4D97-AF65-F5344CB8AC3E}">
        <p14:creationId xmlns:p14="http://schemas.microsoft.com/office/powerpoint/2010/main" val="1298798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(3) </a:t>
            </a:r>
            <a:r>
              <a:rPr lang="nl-NL" dirty="0" err="1" smtClean="0"/>
              <a:t>What</a:t>
            </a:r>
            <a:r>
              <a:rPr lang="nl-NL" dirty="0" smtClean="0"/>
              <a:t> are </a:t>
            </a:r>
            <a:r>
              <a:rPr lang="nl-NL" dirty="0" err="1" smtClean="0"/>
              <a:t>the</a:t>
            </a:r>
            <a:r>
              <a:rPr lang="nl-NL" dirty="0" smtClean="0"/>
              <a:t> </a:t>
            </a:r>
            <a:r>
              <a:rPr lang="nl-NL" dirty="0" err="1" smtClean="0"/>
              <a:t>potential</a:t>
            </a:r>
            <a:r>
              <a:rPr lang="nl-NL" dirty="0" smtClean="0"/>
              <a:t> </a:t>
            </a:r>
            <a:r>
              <a:rPr lang="nl-NL" dirty="0" err="1" smtClean="0"/>
              <a:t>risks</a:t>
            </a:r>
            <a:r>
              <a:rPr lang="nl-NL" dirty="0" smtClean="0"/>
              <a:t> </a:t>
            </a:r>
            <a:r>
              <a:rPr lang="nl-NL" dirty="0" err="1" smtClean="0"/>
              <a:t>and</a:t>
            </a:r>
            <a:r>
              <a:rPr lang="nl-NL" dirty="0" smtClean="0"/>
              <a:t> benefits?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95585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ROSS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tretch>
            <a:fillRect/>
          </a:stretch>
        </p:blipFill>
        <p:spPr>
          <a:xfrm>
            <a:off x="1021089" y="1817387"/>
            <a:ext cx="3114708" cy="4351338"/>
          </a:xfrm>
          <a:prstGeom prst="rect">
            <a:avLst/>
          </a:prstGeom>
        </p:spPr>
      </p:pic>
    </p:spTree>
    <p:extLst>
      <p:ext uri="{BB962C8B-B14F-4D97-AF65-F5344CB8AC3E}">
        <p14:creationId xmlns:p14="http://schemas.microsoft.com/office/powerpoint/2010/main" val="418495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ROSS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1754160"/>
            <a:ext cx="9509358" cy="4742946"/>
          </a:xfrm>
          <a:prstGeom prst="rect">
            <a:avLst/>
          </a:prstGeom>
        </p:spPr>
      </p:pic>
    </p:spTree>
    <p:extLst>
      <p:ext uri="{BB962C8B-B14F-4D97-AF65-F5344CB8AC3E}">
        <p14:creationId xmlns:p14="http://schemas.microsoft.com/office/powerpoint/2010/main" val="2204389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ROSS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1928" y="1736577"/>
            <a:ext cx="10988144" cy="4529433"/>
          </a:xfrm>
          <a:prstGeom prst="rect">
            <a:avLst/>
          </a:prstGeom>
        </p:spPr>
      </p:pic>
    </p:spTree>
    <p:extLst>
      <p:ext uri="{BB962C8B-B14F-4D97-AF65-F5344CB8AC3E}">
        <p14:creationId xmlns:p14="http://schemas.microsoft.com/office/powerpoint/2010/main" val="427503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(1) </a:t>
            </a:r>
            <a:r>
              <a:rPr lang="nl-NL" dirty="0" err="1" smtClean="0"/>
              <a:t>What</a:t>
            </a:r>
            <a:r>
              <a:rPr lang="nl-NL" dirty="0" smtClean="0"/>
              <a:t> is Big Data?</a:t>
            </a:r>
            <a:endParaRPr lang="en-US" dirty="0"/>
          </a:p>
        </p:txBody>
      </p:sp>
      <p:sp>
        <p:nvSpPr>
          <p:cNvPr id="3" name="Content Placeholder 2"/>
          <p:cNvSpPr>
            <a:spLocks noGrp="1"/>
          </p:cNvSpPr>
          <p:nvPr>
            <p:ph idx="1"/>
          </p:nvPr>
        </p:nvSpPr>
        <p:spPr/>
        <p:txBody>
          <a:bodyPr>
            <a:normAutofit fontScale="85000" lnSpcReduction="20000"/>
          </a:bodyPr>
          <a:lstStyle/>
          <a:p>
            <a:r>
              <a:rPr lang="nl-NL" dirty="0" err="1" smtClean="0"/>
              <a:t>Key</a:t>
            </a:r>
            <a:r>
              <a:rPr lang="nl-NL" dirty="0" smtClean="0"/>
              <a:t> sources: </a:t>
            </a:r>
            <a:br>
              <a:rPr lang="nl-NL" dirty="0" smtClean="0"/>
            </a:br>
            <a:endParaRPr lang="nl-NL" dirty="0" smtClean="0"/>
          </a:p>
          <a:p>
            <a:r>
              <a:rPr lang="en-US" dirty="0" err="1" smtClean="0"/>
              <a:t>Datatilsynet</a:t>
            </a:r>
            <a:r>
              <a:rPr lang="en-US" dirty="0" smtClean="0"/>
              <a:t>: Big Data: privacy </a:t>
            </a:r>
            <a:r>
              <a:rPr lang="en-US" dirty="0"/>
              <a:t>principles under pressure </a:t>
            </a:r>
            <a:endParaRPr lang="en-US" dirty="0" smtClean="0"/>
          </a:p>
          <a:p>
            <a:r>
              <a:rPr lang="nl-NL" dirty="0" err="1" smtClean="0"/>
              <a:t>Podesta</a:t>
            </a:r>
            <a:r>
              <a:rPr lang="nl-NL" dirty="0" smtClean="0"/>
              <a:t>: </a:t>
            </a:r>
            <a:r>
              <a:rPr lang="en-US" dirty="0" smtClean="0"/>
              <a:t>Big Data: Seizing Opportunities, preserving values </a:t>
            </a:r>
          </a:p>
          <a:p>
            <a:r>
              <a:rPr lang="en-US" dirty="0" smtClean="0"/>
              <a:t>EDPS: </a:t>
            </a:r>
            <a:r>
              <a:rPr lang="en-US" dirty="0"/>
              <a:t>Opinion on coherent enforcement of fundamental rights in the age of big data 	</a:t>
            </a:r>
            <a:endParaRPr lang="en-US" dirty="0" smtClean="0"/>
          </a:p>
          <a:p>
            <a:r>
              <a:rPr lang="en-US" dirty="0" smtClean="0"/>
              <a:t>WP29: Statement </a:t>
            </a:r>
            <a:r>
              <a:rPr lang="en-US" dirty="0"/>
              <a:t>on Statement of the WP29 on the impact of the development of big data on the protection of individuals with regard to the processing of their personal data in the EU </a:t>
            </a:r>
            <a:endParaRPr lang="en-US" dirty="0" smtClean="0"/>
          </a:p>
          <a:p>
            <a:r>
              <a:rPr lang="en-US" dirty="0" smtClean="0"/>
              <a:t>Berlin Working Group: Privacy </a:t>
            </a:r>
            <a:r>
              <a:rPr lang="en-US" dirty="0"/>
              <a:t>principles under pressure in the age of Big Data analytics </a:t>
            </a:r>
            <a:endParaRPr lang="en-US" dirty="0" smtClean="0"/>
          </a:p>
          <a:p>
            <a:r>
              <a:rPr lang="nl-NL" dirty="0" smtClean="0"/>
              <a:t>Dutch </a:t>
            </a:r>
            <a:r>
              <a:rPr lang="nl-NL" dirty="0" err="1" smtClean="0"/>
              <a:t>Scientific</a:t>
            </a:r>
            <a:r>
              <a:rPr lang="nl-NL" dirty="0" smtClean="0"/>
              <a:t> Council </a:t>
            </a:r>
            <a:r>
              <a:rPr lang="nl-NL" dirty="0" err="1" smtClean="0"/>
              <a:t>for</a:t>
            </a:r>
            <a:r>
              <a:rPr lang="nl-NL" dirty="0" smtClean="0"/>
              <a:t> </a:t>
            </a:r>
            <a:r>
              <a:rPr lang="nl-NL" dirty="0" err="1" smtClean="0"/>
              <a:t>Government</a:t>
            </a:r>
            <a:r>
              <a:rPr lang="nl-NL" dirty="0" smtClean="0"/>
              <a:t> Policy: </a:t>
            </a:r>
            <a:r>
              <a:rPr lang="en-US" dirty="0" smtClean="0"/>
              <a:t>Exploring the Boundaries of Big Data</a:t>
            </a:r>
            <a:endParaRPr lang="en-US" dirty="0"/>
          </a:p>
          <a:p>
            <a:endParaRPr lang="en-US" dirty="0"/>
          </a:p>
        </p:txBody>
      </p:sp>
    </p:spTree>
    <p:extLst>
      <p:ext uri="{BB962C8B-B14F-4D97-AF65-F5344CB8AC3E}">
        <p14:creationId xmlns:p14="http://schemas.microsoft.com/office/powerpoint/2010/main" val="1931854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ROSS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9948" y="1825625"/>
            <a:ext cx="11402694" cy="4602024"/>
          </a:xfrm>
          <a:prstGeom prst="rect">
            <a:avLst/>
          </a:prstGeom>
        </p:spPr>
      </p:pic>
    </p:spTree>
    <p:extLst>
      <p:ext uri="{BB962C8B-B14F-4D97-AF65-F5344CB8AC3E}">
        <p14:creationId xmlns:p14="http://schemas.microsoft.com/office/powerpoint/2010/main" val="4120732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Karin Aarde &amp; Corien Prins</a:t>
            </a:r>
            <a:endParaRPr lang="en-US" dirty="0"/>
          </a:p>
        </p:txBody>
      </p:sp>
      <p:sp>
        <p:nvSpPr>
          <p:cNvPr id="3" name="Content Placeholder 2"/>
          <p:cNvSpPr>
            <a:spLocks noGrp="1"/>
          </p:cNvSpPr>
          <p:nvPr>
            <p:ph idx="1"/>
          </p:nvPr>
        </p:nvSpPr>
        <p:spPr/>
        <p:txBody>
          <a:bodyPr/>
          <a:lstStyle/>
          <a:p>
            <a:r>
              <a:rPr lang="nl-NL" dirty="0" smtClean="0"/>
              <a:t>The </a:t>
            </a:r>
            <a:r>
              <a:rPr lang="nl-NL" dirty="0" err="1" smtClean="0"/>
              <a:t>use</a:t>
            </a:r>
            <a:r>
              <a:rPr lang="nl-NL" dirty="0" smtClean="0"/>
              <a:t> of Big Data in </a:t>
            </a:r>
            <a:r>
              <a:rPr lang="nl-NL" dirty="0" err="1" smtClean="0"/>
              <a:t>the</a:t>
            </a:r>
            <a:r>
              <a:rPr lang="nl-NL" dirty="0" smtClean="0"/>
              <a:t> </a:t>
            </a:r>
            <a:r>
              <a:rPr lang="nl-NL" dirty="0" err="1" smtClean="0"/>
              <a:t>judiciary</a:t>
            </a:r>
            <a:r>
              <a:rPr lang="nl-NL" dirty="0" smtClean="0"/>
              <a:t> </a:t>
            </a:r>
            <a:r>
              <a:rPr lang="nl-NL" dirty="0" err="1" smtClean="0"/>
              <a:t>can</a:t>
            </a:r>
            <a:r>
              <a:rPr lang="nl-NL" dirty="0" smtClean="0"/>
              <a:t> have </a:t>
            </a:r>
            <a:r>
              <a:rPr lang="nl-NL" dirty="0" err="1" smtClean="0"/>
              <a:t>an</a:t>
            </a:r>
            <a:r>
              <a:rPr lang="nl-NL" dirty="0" smtClean="0"/>
              <a:t> affect on </a:t>
            </a:r>
            <a:r>
              <a:rPr lang="nl-NL" dirty="0" err="1" smtClean="0"/>
              <a:t>all</a:t>
            </a:r>
            <a:r>
              <a:rPr lang="nl-NL" dirty="0" smtClean="0"/>
              <a:t> </a:t>
            </a:r>
            <a:r>
              <a:rPr lang="nl-NL" dirty="0" err="1" smtClean="0"/>
              <a:t>phases</a:t>
            </a:r>
            <a:r>
              <a:rPr lang="nl-NL" dirty="0" smtClean="0"/>
              <a:t> in </a:t>
            </a:r>
            <a:r>
              <a:rPr lang="nl-NL" dirty="0" err="1" smtClean="0"/>
              <a:t>the</a:t>
            </a:r>
            <a:r>
              <a:rPr lang="nl-NL" dirty="0" smtClean="0"/>
              <a:t> procedure:</a:t>
            </a:r>
            <a:br>
              <a:rPr lang="nl-NL" dirty="0" smtClean="0"/>
            </a:br>
            <a:endParaRPr lang="nl-NL" dirty="0" smtClean="0"/>
          </a:p>
          <a:p>
            <a:pPr lvl="1"/>
            <a:r>
              <a:rPr lang="nl-NL" dirty="0" err="1" smtClean="0"/>
              <a:t>Submitting</a:t>
            </a:r>
            <a:r>
              <a:rPr lang="nl-NL" dirty="0" smtClean="0"/>
              <a:t> a claim</a:t>
            </a:r>
          </a:p>
          <a:p>
            <a:pPr lvl="1"/>
            <a:r>
              <a:rPr lang="nl-NL" dirty="0" smtClean="0"/>
              <a:t>Access </a:t>
            </a:r>
            <a:r>
              <a:rPr lang="nl-NL" dirty="0" err="1" smtClean="0"/>
              <a:t>to</a:t>
            </a:r>
            <a:r>
              <a:rPr lang="nl-NL" dirty="0" smtClean="0"/>
              <a:t> files </a:t>
            </a:r>
            <a:r>
              <a:rPr lang="nl-NL" dirty="0" err="1" smtClean="0"/>
              <a:t>and</a:t>
            </a:r>
            <a:r>
              <a:rPr lang="nl-NL" dirty="0" smtClean="0"/>
              <a:t> </a:t>
            </a:r>
            <a:r>
              <a:rPr lang="nl-NL" dirty="0" err="1" smtClean="0"/>
              <a:t>documents</a:t>
            </a:r>
            <a:endParaRPr lang="nl-NL" dirty="0" smtClean="0"/>
          </a:p>
          <a:p>
            <a:pPr lvl="1"/>
            <a:r>
              <a:rPr lang="nl-NL" dirty="0" smtClean="0"/>
              <a:t>The hearing</a:t>
            </a:r>
          </a:p>
          <a:p>
            <a:pPr lvl="1"/>
            <a:r>
              <a:rPr lang="nl-NL" dirty="0" smtClean="0"/>
              <a:t>The </a:t>
            </a:r>
            <a:r>
              <a:rPr lang="nl-NL" dirty="0" err="1" smtClean="0"/>
              <a:t>decision</a:t>
            </a:r>
            <a:endParaRPr lang="nl-NL" dirty="0" smtClean="0"/>
          </a:p>
          <a:p>
            <a:pPr lvl="1"/>
            <a:r>
              <a:rPr lang="nl-NL" dirty="0" err="1" smtClean="0"/>
              <a:t>Archiving</a:t>
            </a:r>
            <a:endParaRPr lang="en-US" dirty="0"/>
          </a:p>
        </p:txBody>
      </p:sp>
    </p:spTree>
    <p:extLst>
      <p:ext uri="{BB962C8B-B14F-4D97-AF65-F5344CB8AC3E}">
        <p14:creationId xmlns:p14="http://schemas.microsoft.com/office/powerpoint/2010/main" val="2815237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Dangers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45977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err="1"/>
              <a:t>Social</a:t>
            </a:r>
            <a:r>
              <a:rPr lang="nl-NL" dirty="0"/>
              <a:t> </a:t>
            </a:r>
            <a:r>
              <a:rPr lang="nl-NL" dirty="0" err="1"/>
              <a:t>and</a:t>
            </a:r>
            <a:r>
              <a:rPr lang="nl-NL" dirty="0"/>
              <a:t> </a:t>
            </a:r>
            <a:r>
              <a:rPr lang="nl-NL" dirty="0" err="1"/>
              <a:t>ethical</a:t>
            </a:r>
            <a:r>
              <a:rPr lang="nl-NL" dirty="0"/>
              <a:t> </a:t>
            </a:r>
            <a:r>
              <a:rPr lang="nl-NL" dirty="0" err="1"/>
              <a:t>dangers</a:t>
            </a:r>
            <a:r>
              <a:rPr lang="nl-NL" dirty="0"/>
              <a:t> of Big Data</a:t>
            </a:r>
            <a:endParaRPr lang="en-US" dirty="0"/>
          </a:p>
        </p:txBody>
      </p:sp>
      <p:sp>
        <p:nvSpPr>
          <p:cNvPr id="3" name="Content Placeholder 2"/>
          <p:cNvSpPr>
            <a:spLocks noGrp="1"/>
          </p:cNvSpPr>
          <p:nvPr>
            <p:ph idx="1"/>
          </p:nvPr>
        </p:nvSpPr>
        <p:spPr/>
        <p:txBody>
          <a:bodyPr>
            <a:normAutofit fontScale="62500" lnSpcReduction="20000"/>
          </a:bodyPr>
          <a:lstStyle/>
          <a:p>
            <a:pPr lvl="0"/>
            <a:r>
              <a:rPr lang="en-GB" b="1" dirty="0"/>
              <a:t>Power imbalance &amp; Mathew effect: </a:t>
            </a:r>
            <a:r>
              <a:rPr lang="en-GB" dirty="0"/>
              <a:t> Individuals, as a general rule, have limited power to influence how large corporations behave. Extensive use of Big Data analytics may increase the imbalance between large corporations on the one hand and the consumers on the other. It is the companies that collect personal data that extract the ever-growing value inherent in the analysis and processing of such information, and not the individuals who submit the information. Rather, the transaction may be to the consumer's disadvantage in the sense that it can ex- pose them to potential future vulnerabilities (for example, with regard to employment opportunities, bank loans, or health insurance options). </a:t>
            </a:r>
            <a:endParaRPr lang="en-US" dirty="0"/>
          </a:p>
          <a:p>
            <a:pPr lvl="0"/>
            <a:r>
              <a:rPr lang="en-GB" b="1" dirty="0"/>
              <a:t>Data determinism and discrimination:</a:t>
            </a:r>
            <a:r>
              <a:rPr lang="en-GB" dirty="0"/>
              <a:t> The “Big data-</a:t>
            </a:r>
            <a:r>
              <a:rPr lang="en-GB" dirty="0" err="1"/>
              <a:t>mindset</a:t>
            </a:r>
            <a:r>
              <a:rPr lang="en-GB" dirty="0"/>
              <a:t>” is based on the assumption that the more data you collect and have access to, the better, more reasoned and accurate decisions you will be able to make. But collection of more data may not necessarily entail more knowledge. More data may also result in more confusion and more false positives. Extensive use of automated decisions and prediction analyses may have adverse consequences for individuals. Algorithms are not neutral, but reflect choices, among others, about data, connections, inferences, interpretations, and thresholds for inclusion that advances a specific purpose. 32 Big Data may hence consolidate existing prejudices and stereotyping, as well as reinforce social exclusion and stratification. Use of correlation analysis may also yield completely incorrect results for individuals. Correlation is often mistaken for causality. If the analyses show that individuals who like X have an eighty per cent probability rating of being exposed to Y, it is impossible to conclude that this will occur in 100 per cent of the cases. Thus, discrimination on the basis of statistical analysis may become a privacy issue. A development where more and more decisions in society are based on use of algorithms may result in a ”Dictatorship of Data”, where we are no longer judged on the basis of our actual actions, but on the basis of what the data indicate will be our probable actions.</a:t>
            </a:r>
            <a:endParaRPr lang="en-US" dirty="0"/>
          </a:p>
          <a:p>
            <a:endParaRPr lang="en-US" dirty="0"/>
          </a:p>
        </p:txBody>
      </p:sp>
    </p:spTree>
    <p:extLst>
      <p:ext uri="{BB962C8B-B14F-4D97-AF65-F5344CB8AC3E}">
        <p14:creationId xmlns:p14="http://schemas.microsoft.com/office/powerpoint/2010/main" val="3760733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err="1"/>
              <a:t>Social</a:t>
            </a:r>
            <a:r>
              <a:rPr lang="nl-NL" dirty="0"/>
              <a:t> </a:t>
            </a:r>
            <a:r>
              <a:rPr lang="nl-NL" dirty="0" err="1"/>
              <a:t>and</a:t>
            </a:r>
            <a:r>
              <a:rPr lang="nl-NL" dirty="0"/>
              <a:t> </a:t>
            </a:r>
            <a:r>
              <a:rPr lang="nl-NL" dirty="0" err="1"/>
              <a:t>ethical</a:t>
            </a:r>
            <a:r>
              <a:rPr lang="nl-NL" dirty="0"/>
              <a:t> </a:t>
            </a:r>
            <a:r>
              <a:rPr lang="nl-NL" dirty="0" err="1"/>
              <a:t>dangers</a:t>
            </a:r>
            <a:r>
              <a:rPr lang="nl-NL" dirty="0"/>
              <a:t> of Big Data</a:t>
            </a:r>
            <a:endParaRPr lang="en-US" dirty="0"/>
          </a:p>
        </p:txBody>
      </p:sp>
      <p:sp>
        <p:nvSpPr>
          <p:cNvPr id="3" name="Content Placeholder 2"/>
          <p:cNvSpPr>
            <a:spLocks noGrp="1"/>
          </p:cNvSpPr>
          <p:nvPr>
            <p:ph idx="1"/>
          </p:nvPr>
        </p:nvSpPr>
        <p:spPr>
          <a:xfrm>
            <a:off x="1981200" y="1600200"/>
            <a:ext cx="8229600" cy="4781128"/>
          </a:xfrm>
        </p:spPr>
        <p:txBody>
          <a:bodyPr>
            <a:normAutofit fontScale="55000" lnSpcReduction="20000"/>
          </a:bodyPr>
          <a:lstStyle/>
          <a:p>
            <a:pPr lvl="0"/>
            <a:r>
              <a:rPr lang="en-GB" b="1" dirty="0"/>
              <a:t>The Chilling effect: </a:t>
            </a:r>
            <a:r>
              <a:rPr lang="en-GB" dirty="0"/>
              <a:t>If there is a development where credit scores and insurance premiums are based solely or primarily on the information we leave behind in various contexts on the Internet and in other arenas in our daily life, this may be of consequence for the protection of privacy and how we behave. In ten years, our children may not be able to obtain insurance coverage because we disclosed in a social network that we are predisposed for a genetic disorder, for example. This may result in us exercising restraint when we participate in society at large, or that we actively adapt our behaviour – both online and elsewhere. We may fear that the tracks we leave behind in various contexts may have an impact on future decisions, such as the possibility of finding work, obtaining loans, insurance, etc. It may even deter users from seeking out alternative points of view online for fear of being identified, profiled or discovered. With regard to the authorities' use of Big Data, uncertainty concerning which data sources are used for collecting information and how they are utilised may threaten our confidence in the authorities. This in turn may have a negative impact on the very foundation for an open and healthy democracy. Poor protection of our privacy may weaken democracy as citizens limit their participation in open exchanges of viewpoints. In a worst case scenario, extensive use of Big Data may have a chilling effect on freedom of expression if the premises for such use are not revealed and cannot be independently verified.</a:t>
            </a:r>
            <a:endParaRPr lang="en-US" dirty="0"/>
          </a:p>
          <a:p>
            <a:pPr lvl="0"/>
            <a:r>
              <a:rPr lang="en-GB" b="1" dirty="0"/>
              <a:t>Echo chambers: </a:t>
            </a:r>
            <a:r>
              <a:rPr lang="en-GB" dirty="0"/>
              <a:t>Personalisation of the web, with customised media and news services based on the individual's web behaviour, will also have an impact on the framework conditions for public debates and exchanges of ideas – important premises for a healthy democracy. This is not primarily a privacy challenge, but constitutes a challenge for society at large. The danger associated with so-called ”echo chambers” or ”filter bubbles” is that the population will only be exposed to content which confirms their own attitudes and values. The exchange of ideas and viewpoints may be curbed when individuals are more rarely exposed to viewpoints different from their own.</a:t>
            </a:r>
          </a:p>
          <a:p>
            <a:pPr lvl="0"/>
            <a:r>
              <a:rPr lang="en-GB" b="1" dirty="0"/>
              <a:t>Transparency paradox: </a:t>
            </a:r>
            <a:r>
              <a:rPr lang="en-GB" dirty="0"/>
              <a:t>The citizen is becoming more and more transparent to the government, while the government is becoming more an more in-transparent to the citizen.</a:t>
            </a:r>
            <a:endParaRPr lang="en-US" b="1" dirty="0"/>
          </a:p>
        </p:txBody>
      </p:sp>
    </p:spTree>
    <p:extLst>
      <p:ext uri="{BB962C8B-B14F-4D97-AF65-F5344CB8AC3E}">
        <p14:creationId xmlns:p14="http://schemas.microsoft.com/office/powerpoint/2010/main" val="1840848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Principles</a:t>
            </a:r>
            <a:r>
              <a:rPr lang="nl-NL" dirty="0" smtClean="0"/>
              <a:t> </a:t>
            </a:r>
            <a:r>
              <a:rPr lang="nl-NL" dirty="0" err="1" smtClean="0"/>
              <a:t>that</a:t>
            </a:r>
            <a:r>
              <a:rPr lang="nl-NL" dirty="0" smtClean="0"/>
              <a:t> </a:t>
            </a:r>
            <a:r>
              <a:rPr lang="nl-NL" dirty="0" err="1" smtClean="0"/>
              <a:t>might</a:t>
            </a:r>
            <a:r>
              <a:rPr lang="nl-NL" dirty="0" smtClean="0"/>
              <a:t> </a:t>
            </a:r>
            <a:r>
              <a:rPr lang="nl-NL" dirty="0" err="1" smtClean="0"/>
              <a:t>be</a:t>
            </a:r>
            <a:r>
              <a:rPr lang="nl-NL" dirty="0" smtClean="0"/>
              <a:t> </a:t>
            </a:r>
            <a:r>
              <a:rPr lang="nl-NL" dirty="0" err="1" smtClean="0"/>
              <a:t>undermined</a:t>
            </a:r>
            <a:endParaRPr lang="en-US" dirty="0"/>
          </a:p>
        </p:txBody>
      </p:sp>
      <p:sp>
        <p:nvSpPr>
          <p:cNvPr id="3" name="Content Placeholder 2"/>
          <p:cNvSpPr>
            <a:spLocks noGrp="1"/>
          </p:cNvSpPr>
          <p:nvPr>
            <p:ph idx="1"/>
          </p:nvPr>
        </p:nvSpPr>
        <p:spPr/>
        <p:txBody>
          <a:bodyPr/>
          <a:lstStyle/>
          <a:p>
            <a:r>
              <a:rPr lang="en-US" dirty="0" smtClean="0"/>
              <a:t>Equality </a:t>
            </a:r>
            <a:r>
              <a:rPr lang="en-US" dirty="0"/>
              <a:t>of </a:t>
            </a:r>
            <a:r>
              <a:rPr lang="en-US" dirty="0" smtClean="0"/>
              <a:t>arms</a:t>
            </a:r>
          </a:p>
          <a:p>
            <a:r>
              <a:rPr lang="nl-NL" dirty="0" err="1" smtClean="0"/>
              <a:t>Presumption</a:t>
            </a:r>
            <a:r>
              <a:rPr lang="nl-NL" dirty="0" smtClean="0"/>
              <a:t> of </a:t>
            </a:r>
            <a:r>
              <a:rPr lang="nl-NL" dirty="0" err="1"/>
              <a:t>i</a:t>
            </a:r>
            <a:r>
              <a:rPr lang="nl-NL" dirty="0" err="1" smtClean="0"/>
              <a:t>nnocence</a:t>
            </a:r>
            <a:endParaRPr lang="nl-NL" dirty="0" smtClean="0"/>
          </a:p>
          <a:p>
            <a:r>
              <a:rPr lang="nl-NL" dirty="0" err="1" smtClean="0"/>
              <a:t>Legibility</a:t>
            </a:r>
            <a:r>
              <a:rPr lang="nl-NL" dirty="0"/>
              <a:t> </a:t>
            </a:r>
            <a:r>
              <a:rPr lang="nl-NL" dirty="0" smtClean="0"/>
              <a:t>of </a:t>
            </a:r>
            <a:r>
              <a:rPr lang="nl-NL" dirty="0" err="1" smtClean="0"/>
              <a:t>judgements</a:t>
            </a:r>
            <a:endParaRPr lang="nl-NL" dirty="0" smtClean="0"/>
          </a:p>
          <a:p>
            <a:r>
              <a:rPr lang="nl-NL" dirty="0" smtClean="0"/>
              <a:t>Non-</a:t>
            </a:r>
            <a:r>
              <a:rPr lang="nl-NL" dirty="0" err="1" smtClean="0"/>
              <a:t>discrimination</a:t>
            </a:r>
            <a:endParaRPr lang="nl-NL" dirty="0" smtClean="0"/>
          </a:p>
          <a:p>
            <a:r>
              <a:rPr lang="nl-NL" dirty="0" err="1" smtClean="0"/>
              <a:t>Fairness</a:t>
            </a:r>
            <a:endParaRPr lang="en-US" dirty="0"/>
          </a:p>
        </p:txBody>
      </p:sp>
    </p:spTree>
    <p:extLst>
      <p:ext uri="{BB962C8B-B14F-4D97-AF65-F5344CB8AC3E}">
        <p14:creationId xmlns:p14="http://schemas.microsoft.com/office/powerpoint/2010/main" val="1560159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Big Data: </a:t>
            </a:r>
            <a:r>
              <a:rPr lang="nl-NL" dirty="0" err="1" smtClean="0"/>
              <a:t>Usefull</a:t>
            </a:r>
            <a:r>
              <a:rPr lang="nl-NL" dirty="0" smtClean="0"/>
              <a:t> tools or </a:t>
            </a:r>
            <a:r>
              <a:rPr lang="nl-NL" dirty="0" err="1"/>
              <a:t>W</a:t>
            </a:r>
            <a:r>
              <a:rPr lang="nl-NL" dirty="0" err="1" smtClean="0"/>
              <a:t>eapons</a:t>
            </a:r>
            <a:r>
              <a:rPr lang="nl-NL" dirty="0" smtClean="0"/>
              <a:t> of Math </a:t>
            </a:r>
            <a:r>
              <a:rPr lang="nl-NL" dirty="0" err="1" smtClean="0"/>
              <a:t>Destruction</a:t>
            </a:r>
            <a:r>
              <a:rPr lang="nl-NL" dirty="0" smtClean="0"/>
              <a: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93390" y="1616547"/>
            <a:ext cx="2844485"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134" y="2214949"/>
            <a:ext cx="4352925" cy="2971800"/>
          </a:xfrm>
          <a:prstGeom prst="rect">
            <a:avLst/>
          </a:prstGeom>
        </p:spPr>
      </p:pic>
    </p:spTree>
    <p:extLst>
      <p:ext uri="{BB962C8B-B14F-4D97-AF65-F5344CB8AC3E}">
        <p14:creationId xmlns:p14="http://schemas.microsoft.com/office/powerpoint/2010/main" val="2425081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Questions</a:t>
            </a:r>
            <a:r>
              <a:rPr lang="nl-NL" dirty="0" smtClean="0"/>
              <a:t>:</a:t>
            </a:r>
            <a:endParaRPr lang="en-US" dirty="0"/>
          </a:p>
        </p:txBody>
      </p:sp>
      <p:sp>
        <p:nvSpPr>
          <p:cNvPr id="3" name="Content Placeholder 2"/>
          <p:cNvSpPr>
            <a:spLocks noGrp="1"/>
          </p:cNvSpPr>
          <p:nvPr>
            <p:ph idx="1"/>
          </p:nvPr>
        </p:nvSpPr>
        <p:spPr/>
        <p:txBody>
          <a:bodyPr/>
          <a:lstStyle/>
          <a:p>
            <a:r>
              <a:rPr lang="nl-NL" dirty="0" smtClean="0"/>
              <a:t>(1) How </a:t>
            </a:r>
            <a:r>
              <a:rPr lang="nl-NL" dirty="0" err="1" smtClean="0"/>
              <a:t>can</a:t>
            </a:r>
            <a:r>
              <a:rPr lang="nl-NL" dirty="0" smtClean="0"/>
              <a:t> Big Data </a:t>
            </a:r>
            <a:r>
              <a:rPr lang="nl-NL" dirty="0" err="1" smtClean="0"/>
              <a:t>be</a:t>
            </a:r>
            <a:r>
              <a:rPr lang="nl-NL" dirty="0" smtClean="0"/>
              <a:t> </a:t>
            </a:r>
            <a:r>
              <a:rPr lang="nl-NL" dirty="0" err="1" smtClean="0"/>
              <a:t>used</a:t>
            </a:r>
            <a:r>
              <a:rPr lang="nl-NL" dirty="0" smtClean="0"/>
              <a:t> in </a:t>
            </a:r>
            <a:r>
              <a:rPr lang="nl-NL" dirty="0" err="1" smtClean="0"/>
              <a:t>the</a:t>
            </a:r>
            <a:r>
              <a:rPr lang="nl-NL" dirty="0" smtClean="0"/>
              <a:t> field of Digital </a:t>
            </a:r>
            <a:r>
              <a:rPr lang="nl-NL" dirty="0" err="1" smtClean="0"/>
              <a:t>Justice</a:t>
            </a:r>
            <a:r>
              <a:rPr lang="nl-NL" dirty="0" smtClean="0"/>
              <a:t> </a:t>
            </a:r>
            <a:r>
              <a:rPr lang="nl-NL" dirty="0" err="1" smtClean="0"/>
              <a:t>to</a:t>
            </a:r>
            <a:r>
              <a:rPr lang="nl-NL" dirty="0" smtClean="0"/>
              <a:t> </a:t>
            </a:r>
            <a:r>
              <a:rPr lang="nl-NL" dirty="0" err="1" smtClean="0"/>
              <a:t>improve</a:t>
            </a:r>
            <a:r>
              <a:rPr lang="nl-NL" dirty="0" smtClean="0"/>
              <a:t> </a:t>
            </a:r>
            <a:r>
              <a:rPr lang="nl-NL" dirty="0" err="1" smtClean="0"/>
              <a:t>accessibility</a:t>
            </a:r>
            <a:r>
              <a:rPr lang="nl-NL" dirty="0" smtClean="0"/>
              <a:t> </a:t>
            </a:r>
            <a:r>
              <a:rPr lang="nl-NL" dirty="0" err="1" smtClean="0"/>
              <a:t>and</a:t>
            </a:r>
            <a:r>
              <a:rPr lang="nl-NL" dirty="0" smtClean="0"/>
              <a:t> </a:t>
            </a:r>
            <a:r>
              <a:rPr lang="nl-NL" dirty="0" err="1" smtClean="0"/>
              <a:t>transparancy</a:t>
            </a:r>
            <a:r>
              <a:rPr lang="nl-NL" dirty="0" smtClean="0"/>
              <a:t> </a:t>
            </a:r>
            <a:r>
              <a:rPr lang="nl-NL" dirty="0" err="1" smtClean="0"/>
              <a:t>for</a:t>
            </a:r>
            <a:r>
              <a:rPr lang="nl-NL" dirty="0" smtClean="0"/>
              <a:t> </a:t>
            </a:r>
            <a:r>
              <a:rPr lang="nl-NL" dirty="0" err="1" smtClean="0"/>
              <a:t>citizens</a:t>
            </a:r>
            <a:r>
              <a:rPr lang="nl-NL" dirty="0" smtClean="0"/>
              <a:t>?</a:t>
            </a:r>
            <a:br>
              <a:rPr lang="nl-NL" dirty="0" smtClean="0"/>
            </a:br>
            <a:r>
              <a:rPr lang="nl-NL" dirty="0" smtClean="0"/>
              <a:t/>
            </a:r>
            <a:br>
              <a:rPr lang="nl-NL" dirty="0" smtClean="0"/>
            </a:br>
            <a:endParaRPr lang="nl-NL" dirty="0" smtClean="0"/>
          </a:p>
          <a:p>
            <a:r>
              <a:rPr lang="nl-NL" dirty="0" smtClean="0"/>
              <a:t>(2) How </a:t>
            </a:r>
            <a:r>
              <a:rPr lang="nl-NL" dirty="0" err="1" smtClean="0"/>
              <a:t>can</a:t>
            </a:r>
            <a:r>
              <a:rPr lang="nl-NL" dirty="0" smtClean="0"/>
              <a:t> Big Data </a:t>
            </a:r>
            <a:r>
              <a:rPr lang="nl-NL" dirty="0" err="1" smtClean="0"/>
              <a:t>be</a:t>
            </a:r>
            <a:r>
              <a:rPr lang="nl-NL" dirty="0" smtClean="0"/>
              <a:t> </a:t>
            </a:r>
            <a:r>
              <a:rPr lang="nl-NL" dirty="0" err="1" smtClean="0"/>
              <a:t>used</a:t>
            </a:r>
            <a:r>
              <a:rPr lang="nl-NL" dirty="0" smtClean="0"/>
              <a:t> in </a:t>
            </a:r>
            <a:r>
              <a:rPr lang="nl-NL" dirty="0" err="1" smtClean="0"/>
              <a:t>the</a:t>
            </a:r>
            <a:r>
              <a:rPr lang="nl-NL" dirty="0" smtClean="0"/>
              <a:t> field of Digital </a:t>
            </a:r>
            <a:r>
              <a:rPr lang="nl-NL" dirty="0" err="1" smtClean="0"/>
              <a:t>Justice</a:t>
            </a:r>
            <a:r>
              <a:rPr lang="nl-NL" dirty="0" smtClean="0"/>
              <a:t> </a:t>
            </a:r>
            <a:r>
              <a:rPr lang="nl-NL" dirty="0" err="1" smtClean="0"/>
              <a:t>to</a:t>
            </a:r>
            <a:r>
              <a:rPr lang="nl-NL" dirty="0" smtClean="0"/>
              <a:t> </a:t>
            </a:r>
            <a:r>
              <a:rPr lang="nl-NL" dirty="0" err="1" smtClean="0"/>
              <a:t>improve</a:t>
            </a:r>
            <a:r>
              <a:rPr lang="nl-NL" dirty="0" smtClean="0"/>
              <a:t> </a:t>
            </a:r>
            <a:r>
              <a:rPr lang="nl-NL" dirty="0" err="1" smtClean="0"/>
              <a:t>the</a:t>
            </a:r>
            <a:r>
              <a:rPr lang="nl-NL" dirty="0" smtClean="0"/>
              <a:t> efficiency </a:t>
            </a:r>
            <a:r>
              <a:rPr lang="nl-NL" dirty="0" err="1" smtClean="0"/>
              <a:t>and</a:t>
            </a:r>
            <a:r>
              <a:rPr lang="nl-NL" dirty="0" smtClean="0"/>
              <a:t> </a:t>
            </a:r>
            <a:r>
              <a:rPr lang="nl-NL" dirty="0" err="1" smtClean="0"/>
              <a:t>effectiveness</a:t>
            </a:r>
            <a:r>
              <a:rPr lang="nl-NL" dirty="0" smtClean="0"/>
              <a:t> of </a:t>
            </a:r>
            <a:r>
              <a:rPr lang="nl-NL" dirty="0" err="1" smtClean="0"/>
              <a:t>the</a:t>
            </a:r>
            <a:r>
              <a:rPr lang="nl-NL" dirty="0" smtClean="0"/>
              <a:t> procedure </a:t>
            </a:r>
            <a:r>
              <a:rPr lang="nl-NL" dirty="0" err="1" smtClean="0"/>
              <a:t>and</a:t>
            </a:r>
            <a:r>
              <a:rPr lang="nl-NL" dirty="0" smtClean="0"/>
              <a:t> </a:t>
            </a:r>
            <a:r>
              <a:rPr lang="nl-NL" dirty="0" err="1" smtClean="0"/>
              <a:t>organisation</a:t>
            </a:r>
            <a:r>
              <a:rPr lang="nl-NL" dirty="0" smtClean="0"/>
              <a:t>?</a:t>
            </a:r>
          </a:p>
          <a:p>
            <a:endParaRPr lang="nl-NL" dirty="0"/>
          </a:p>
          <a:p>
            <a:r>
              <a:rPr lang="nl-NL" dirty="0" smtClean="0"/>
              <a:t>(3) How </a:t>
            </a:r>
            <a:r>
              <a:rPr lang="nl-NL" dirty="0" err="1" smtClean="0"/>
              <a:t>can</a:t>
            </a:r>
            <a:r>
              <a:rPr lang="nl-NL" dirty="0" smtClean="0"/>
              <a:t> </a:t>
            </a:r>
            <a:r>
              <a:rPr lang="nl-NL" dirty="0" smtClean="0"/>
              <a:t>Big Data </a:t>
            </a:r>
            <a:r>
              <a:rPr lang="nl-NL" dirty="0" err="1" smtClean="0"/>
              <a:t>be</a:t>
            </a:r>
            <a:r>
              <a:rPr lang="nl-NL" dirty="0" smtClean="0"/>
              <a:t> </a:t>
            </a:r>
            <a:r>
              <a:rPr lang="nl-NL" dirty="0" err="1" smtClean="0"/>
              <a:t>used</a:t>
            </a:r>
            <a:r>
              <a:rPr lang="nl-NL" dirty="0" smtClean="0"/>
              <a:t> in </a:t>
            </a:r>
            <a:r>
              <a:rPr lang="nl-NL" dirty="0" err="1" smtClean="0"/>
              <a:t>the</a:t>
            </a:r>
            <a:r>
              <a:rPr lang="nl-NL" dirty="0" smtClean="0"/>
              <a:t> field of Digital </a:t>
            </a:r>
            <a:r>
              <a:rPr lang="nl-NL" dirty="0" err="1" smtClean="0"/>
              <a:t>Justice</a:t>
            </a:r>
            <a:r>
              <a:rPr lang="nl-NL" dirty="0" smtClean="0"/>
              <a:t> </a:t>
            </a:r>
            <a:r>
              <a:rPr lang="nl-NL" dirty="0" err="1" smtClean="0"/>
              <a:t>to</a:t>
            </a:r>
            <a:r>
              <a:rPr lang="nl-NL" dirty="0" smtClean="0"/>
              <a:t> </a:t>
            </a:r>
            <a:r>
              <a:rPr lang="nl-NL" dirty="0" err="1" smtClean="0"/>
              <a:t>improve</a:t>
            </a:r>
            <a:r>
              <a:rPr lang="nl-NL" dirty="0" smtClean="0"/>
              <a:t> court </a:t>
            </a:r>
            <a:r>
              <a:rPr lang="nl-NL" dirty="0" err="1" smtClean="0"/>
              <a:t>judgements</a:t>
            </a:r>
            <a:r>
              <a:rPr lang="nl-NL" dirty="0" smtClean="0"/>
              <a:t> in </a:t>
            </a:r>
            <a:r>
              <a:rPr lang="nl-NL" dirty="0" err="1" smtClean="0"/>
              <a:t>terms</a:t>
            </a:r>
            <a:r>
              <a:rPr lang="nl-NL" dirty="0" smtClean="0"/>
              <a:t> of </a:t>
            </a:r>
            <a:r>
              <a:rPr lang="nl-NL" dirty="0" err="1" smtClean="0"/>
              <a:t>quality</a:t>
            </a:r>
            <a:r>
              <a:rPr lang="nl-NL" dirty="0" smtClean="0"/>
              <a:t> </a:t>
            </a:r>
            <a:r>
              <a:rPr lang="nl-NL" dirty="0" err="1" smtClean="0"/>
              <a:t>and</a:t>
            </a:r>
            <a:r>
              <a:rPr lang="nl-NL" dirty="0" smtClean="0"/>
              <a:t> </a:t>
            </a:r>
            <a:r>
              <a:rPr lang="nl-NL" dirty="0" err="1" smtClean="0"/>
              <a:t>fairness</a:t>
            </a:r>
            <a:r>
              <a:rPr lang="nl-NL" dirty="0" smtClean="0"/>
              <a:t>?</a:t>
            </a:r>
            <a:endParaRPr lang="en-US" dirty="0"/>
          </a:p>
        </p:txBody>
      </p:sp>
    </p:spTree>
    <p:extLst>
      <p:ext uri="{BB962C8B-B14F-4D97-AF65-F5344CB8AC3E}">
        <p14:creationId xmlns:p14="http://schemas.microsoft.com/office/powerpoint/2010/main" val="418124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err="1"/>
              <a:t>Defintion</a:t>
            </a:r>
            <a:r>
              <a:rPr lang="nl-NL" dirty="0"/>
              <a:t> </a:t>
            </a:r>
            <a:r>
              <a:rPr lang="nl-NL" dirty="0" err="1"/>
              <a:t>and</a:t>
            </a:r>
            <a:r>
              <a:rPr lang="nl-NL" dirty="0"/>
              <a:t> </a:t>
            </a:r>
            <a:r>
              <a:rPr lang="nl-NL" dirty="0" err="1"/>
              <a:t>delineation</a:t>
            </a:r>
            <a:r>
              <a:rPr lang="nl-NL" dirty="0"/>
              <a:t> of Big Data</a:t>
            </a:r>
            <a:endParaRPr lang="en-US" dirty="0"/>
          </a:p>
        </p:txBody>
      </p:sp>
      <p:sp>
        <p:nvSpPr>
          <p:cNvPr id="3" name="Content Placeholder 2"/>
          <p:cNvSpPr>
            <a:spLocks noGrp="1"/>
          </p:cNvSpPr>
          <p:nvPr>
            <p:ph idx="1"/>
          </p:nvPr>
        </p:nvSpPr>
        <p:spPr/>
        <p:txBody>
          <a:bodyPr>
            <a:normAutofit/>
          </a:bodyPr>
          <a:lstStyle/>
          <a:p>
            <a:r>
              <a:rPr lang="en-GB" dirty="0"/>
              <a:t>The </a:t>
            </a:r>
            <a:r>
              <a:rPr lang="en-GB" i="1" dirty="0"/>
              <a:t>Gartner Report</a:t>
            </a:r>
            <a:r>
              <a:rPr lang="en-GB" dirty="0"/>
              <a:t> focusses on three matters when describing Big Data: increasing volume (amount of data), velocity (speed of data processing), and variety (range of data types and sources). This is also called the 3v model or 3v theory</a:t>
            </a:r>
          </a:p>
          <a:p>
            <a:r>
              <a:rPr lang="nl-NL" dirty="0" err="1"/>
              <a:t>Authors</a:t>
            </a:r>
            <a:r>
              <a:rPr lang="nl-NL" dirty="0"/>
              <a:t> have </a:t>
            </a:r>
            <a:r>
              <a:rPr lang="nl-NL" dirty="0" err="1"/>
              <a:t>added</a:t>
            </a:r>
            <a:r>
              <a:rPr lang="nl-NL" dirty="0"/>
              <a:t> new V’s </a:t>
            </a:r>
            <a:r>
              <a:rPr lang="nl-NL" dirty="0" err="1"/>
              <a:t>such</a:t>
            </a:r>
            <a:r>
              <a:rPr lang="nl-NL" dirty="0"/>
              <a:t> as </a:t>
            </a:r>
            <a:r>
              <a:rPr lang="nl-NL" i="1" dirty="0"/>
              <a:t>Value</a:t>
            </a:r>
            <a:r>
              <a:rPr lang="nl-NL" dirty="0"/>
              <a:t> (Dijcks, 2012; </a:t>
            </a:r>
            <a:r>
              <a:rPr lang="nl-NL" dirty="0" err="1"/>
              <a:t>Dumbill</a:t>
            </a:r>
            <a:r>
              <a:rPr lang="nl-NL" dirty="0"/>
              <a:t>, 2013), </a:t>
            </a:r>
            <a:r>
              <a:rPr lang="nl-NL" i="1" dirty="0" err="1"/>
              <a:t>Variability</a:t>
            </a:r>
            <a:r>
              <a:rPr lang="nl-NL" dirty="0"/>
              <a:t> (Hopkins &amp; </a:t>
            </a:r>
            <a:r>
              <a:rPr lang="nl-NL" dirty="0" err="1"/>
              <a:t>Evelson</a:t>
            </a:r>
            <a:r>
              <a:rPr lang="nl-NL" dirty="0"/>
              <a:t>, 2011; Tech America Foundation, 2012), </a:t>
            </a:r>
            <a:r>
              <a:rPr lang="nl-NL" i="1" dirty="0" err="1"/>
              <a:t>Veracity</a:t>
            </a:r>
            <a:r>
              <a:rPr lang="nl-NL" dirty="0"/>
              <a:t> (IBM, 2015) </a:t>
            </a:r>
            <a:r>
              <a:rPr lang="nl-NL" dirty="0" err="1"/>
              <a:t>and</a:t>
            </a:r>
            <a:r>
              <a:rPr lang="nl-NL" dirty="0"/>
              <a:t> </a:t>
            </a:r>
            <a:r>
              <a:rPr lang="nl-NL" i="1" dirty="0"/>
              <a:t>Virtual</a:t>
            </a:r>
            <a:r>
              <a:rPr lang="nl-NL" dirty="0"/>
              <a:t> (</a:t>
            </a:r>
            <a:r>
              <a:rPr lang="nl-NL" dirty="0" err="1"/>
              <a:t>Zikopoulos</a:t>
            </a:r>
            <a:r>
              <a:rPr lang="nl-NL" dirty="0"/>
              <a:t> et al 11; </a:t>
            </a:r>
            <a:r>
              <a:rPr lang="nl-NL" dirty="0" err="1"/>
              <a:t>Akerkar</a:t>
            </a:r>
            <a:r>
              <a:rPr lang="nl-NL" dirty="0"/>
              <a:t> et al 2015).</a:t>
            </a:r>
          </a:p>
        </p:txBody>
      </p:sp>
    </p:spTree>
    <p:extLst>
      <p:ext uri="{BB962C8B-B14F-4D97-AF65-F5344CB8AC3E}">
        <p14:creationId xmlns:p14="http://schemas.microsoft.com/office/powerpoint/2010/main" val="240033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92500" lnSpcReduction="20000"/>
          </a:bodyPr>
          <a:lstStyle/>
          <a:p>
            <a:pPr lvl="0"/>
            <a:r>
              <a:rPr lang="nl-NL" dirty="0"/>
              <a:t>The </a:t>
            </a:r>
            <a:r>
              <a:rPr lang="nl-NL" dirty="0" err="1"/>
              <a:t>Article</a:t>
            </a:r>
            <a:r>
              <a:rPr lang="nl-NL" dirty="0"/>
              <a:t> 29 </a:t>
            </a:r>
            <a:r>
              <a:rPr lang="nl-NL" dirty="0" err="1"/>
              <a:t>Working</a:t>
            </a:r>
            <a:r>
              <a:rPr lang="nl-NL" dirty="0"/>
              <a:t> Party: </a:t>
            </a:r>
            <a:r>
              <a:rPr lang="en-US" dirty="0"/>
              <a:t>‘Big Data is a term which refers to the enormous increase in access to and automated use of information. It refers to the gigantic amounts of digital data controlled by companies, authorities and other large organizations which are subjected to extensive analysis based on the use of algorithms.</a:t>
            </a:r>
            <a:r>
              <a:rPr lang="en-US" i="1" dirty="0"/>
              <a:t> Big Data may be used to identify general trends and correlations, but it can also be used such that it affects individuals directly.’</a:t>
            </a:r>
            <a:endParaRPr lang="nl-NL" dirty="0"/>
          </a:p>
          <a:p>
            <a:pPr lvl="0"/>
            <a:r>
              <a:rPr lang="en-US" dirty="0"/>
              <a:t>The </a:t>
            </a:r>
            <a:r>
              <a:rPr lang="en-US" i="1" dirty="0"/>
              <a:t>European Data Protection Supervisor</a:t>
            </a:r>
            <a:r>
              <a:rPr lang="en-US" dirty="0"/>
              <a:t>: ‘Big data means large amounts of different types of data produced at high speed from multiple sources, whose handling and analysis require new and more powerful processors and algorithms. Not all of these data are personal, but many players in the digital economy increasingly rely on the large scale collection of and trade in personal information. As well as benefits, these growing markets pose specific risks to individual's rights to privacy and to data protection.’</a:t>
            </a:r>
            <a:endParaRPr lang="nl-NL" dirty="0"/>
          </a:p>
        </p:txBody>
      </p:sp>
    </p:spTree>
    <p:extLst>
      <p:ext uri="{BB962C8B-B14F-4D97-AF65-F5344CB8AC3E}">
        <p14:creationId xmlns:p14="http://schemas.microsoft.com/office/powerpoint/2010/main" val="356223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a:xfrm>
            <a:off x="1981200" y="1600200"/>
            <a:ext cx="8229600" cy="4637112"/>
          </a:xfrm>
        </p:spPr>
        <p:txBody>
          <a:bodyPr>
            <a:normAutofit fontScale="55000" lnSpcReduction="20000"/>
          </a:bodyPr>
          <a:lstStyle/>
          <a:p>
            <a:pPr lvl="0"/>
            <a:r>
              <a:rPr lang="en-US" dirty="0"/>
              <a:t>The Estonian DPA describes Big Data as ‘collected and processed open datasets, which are defined by quantity, plurality of data formats and data origination and processing speed.’</a:t>
            </a:r>
            <a:endParaRPr lang="nl-NL" dirty="0"/>
          </a:p>
          <a:p>
            <a:pPr lvl="0"/>
            <a:r>
              <a:rPr lang="en-US" dirty="0"/>
              <a:t>The Luxembourg DPA: ‘</a:t>
            </a:r>
            <a:r>
              <a:rPr lang="en-GB" dirty="0"/>
              <a:t>Big Data stems from the collection of large structured or unstructured datasets, the possible merger of such datasets as well as the analysis of these data through computer algorithms. It usually refers to datasets which cannot be stored, managed and analysed with average technical means due to their size. Personal data can also be a part of Big Data but Big Data usually extends beyond that, containing aggregated and anonymous data.’</a:t>
            </a:r>
            <a:endParaRPr lang="nl-NL" dirty="0"/>
          </a:p>
          <a:p>
            <a:pPr lvl="0"/>
            <a:r>
              <a:rPr lang="en-US" dirty="0"/>
              <a:t>The Dutch DPA: ‘Big Data is all about collecting as much information as possible ; storing it in ever larger databases ; combining data that is collected for different purposes ; and applying algorithms to find correlations and unexpected new information.’ </a:t>
            </a:r>
            <a:endParaRPr lang="nl-NL" dirty="0"/>
          </a:p>
          <a:p>
            <a:pPr lvl="0"/>
            <a:r>
              <a:rPr lang="en-GB" dirty="0"/>
              <a:t>The Slovenian DPA: ‘Big Data is a broad term for processing of large amounts of different types of data, including personal data, acquired from multiple sources in various formats. Big Data revolves around predictive analytics – acquiring new knowledge from large data sets which requires new and more powerful processing applications.’</a:t>
            </a:r>
            <a:endParaRPr lang="nl-NL" dirty="0"/>
          </a:p>
          <a:p>
            <a:pPr lvl="0"/>
            <a:r>
              <a:rPr lang="en-GB" dirty="0"/>
              <a:t>The UK DPA: </a:t>
            </a:r>
            <a:r>
              <a:rPr lang="en-US" dirty="0"/>
              <a:t>‘repurposing data; using algorithms to find correlations in datasets rather than constructing traditional queries; and bringing together data from a variety of sources, including structured and unstructured data.’ </a:t>
            </a:r>
            <a:endParaRPr lang="nl-NL" dirty="0"/>
          </a:p>
          <a:p>
            <a:pPr lvl="0"/>
            <a:r>
              <a:rPr lang="en-GB" dirty="0"/>
              <a:t>The Swedish DPA argues that </a:t>
            </a:r>
            <a:r>
              <a:rPr lang="en-US" dirty="0"/>
              <a:t>‘the concept is used for situations where large amounts of data are gathered in order to be made available for different purposes, not always precisely determined in advance.’</a:t>
            </a:r>
            <a:endParaRPr lang="nl-NL" dirty="0"/>
          </a:p>
        </p:txBody>
      </p:sp>
    </p:spTree>
    <p:extLst>
      <p:ext uri="{BB962C8B-B14F-4D97-AF65-F5344CB8AC3E}">
        <p14:creationId xmlns:p14="http://schemas.microsoft.com/office/powerpoint/2010/main" val="416451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lnSpcReduction="10000"/>
          </a:bodyPr>
          <a:lstStyle/>
          <a:p>
            <a:pPr lvl="0"/>
            <a:r>
              <a:rPr lang="nl-NL" dirty="0" err="1"/>
              <a:t>Umbrella</a:t>
            </a:r>
            <a:r>
              <a:rPr lang="nl-NL" dirty="0"/>
              <a:t> term</a:t>
            </a:r>
          </a:p>
          <a:p>
            <a:pPr lvl="0"/>
            <a:r>
              <a:rPr lang="nl-NL" i="1" dirty="0"/>
              <a:t>Open Data: </a:t>
            </a:r>
            <a:r>
              <a:rPr lang="en-GB" dirty="0"/>
              <a:t>Lots of Big Data initiatives are linked to Open Data. Open Data is the idea, as the name suggests, that (government) data should be public. Traditionally, it is linked to the strive for transparency in the public sector and for more control over government power by media and/or citizens. In particular, the Estonian DPA is very explicit about the relationship between Open Data and Big Data. Big Data is defined as </a:t>
            </a:r>
            <a:r>
              <a:rPr lang="en-GB" b="1" dirty="0"/>
              <a:t>‘</a:t>
            </a:r>
            <a:r>
              <a:rPr lang="en-GB" dirty="0"/>
              <a:t>collected and processed open datasets, which are defined by quantity, plurality of data formats and data origination and processing speed’. The desk research also shows a clear link between the two concepts in some countries, such as Australia, France, Japan and the United Kingdom. </a:t>
            </a:r>
            <a:endParaRPr lang="nl-NL" dirty="0"/>
          </a:p>
        </p:txBody>
      </p:sp>
    </p:spTree>
    <p:extLst>
      <p:ext uri="{BB962C8B-B14F-4D97-AF65-F5344CB8AC3E}">
        <p14:creationId xmlns:p14="http://schemas.microsoft.com/office/powerpoint/2010/main" val="3699104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err="1"/>
              <a:t>Defintion</a:t>
            </a:r>
            <a:r>
              <a:rPr lang="nl-NL" dirty="0"/>
              <a:t> </a:t>
            </a:r>
            <a:r>
              <a:rPr lang="nl-NL" dirty="0" err="1"/>
              <a:t>and</a:t>
            </a:r>
            <a:r>
              <a:rPr lang="nl-NL" dirty="0"/>
              <a:t> </a:t>
            </a:r>
            <a:r>
              <a:rPr lang="nl-NL" dirty="0" err="1"/>
              <a:t>delineation</a:t>
            </a:r>
            <a:r>
              <a:rPr lang="nl-NL" dirty="0"/>
              <a:t> of Big Data</a:t>
            </a:r>
            <a:endParaRPr lang="en-US" dirty="0"/>
          </a:p>
        </p:txBody>
      </p:sp>
      <p:sp>
        <p:nvSpPr>
          <p:cNvPr id="3" name="Content Placeholder 2"/>
          <p:cNvSpPr>
            <a:spLocks noGrp="1"/>
          </p:cNvSpPr>
          <p:nvPr>
            <p:ph idx="1"/>
          </p:nvPr>
        </p:nvSpPr>
        <p:spPr/>
        <p:txBody>
          <a:bodyPr>
            <a:normAutofit fontScale="70000" lnSpcReduction="20000"/>
          </a:bodyPr>
          <a:lstStyle/>
          <a:p>
            <a:r>
              <a:rPr lang="en-GB" i="1" dirty="0"/>
              <a:t>Re-Use: </a:t>
            </a:r>
            <a:r>
              <a:rPr lang="en-GB" dirty="0"/>
              <a:t>Linked to Open Data is the idea of re-use of data. Yet there is one important difference. While Open Data traditionally concerned the transparency of and control on government power, there re-use of (government) data is specifically intended to promote the commercial exploitation of these data by businesses and private parties. The re-use of Public Sector Information is stimulated through the PSI Directive of the European Union. But more in general, re-use refers to the idea that data can be used for another purpose than for which they were originally collected. The Norwegian DPA, inter alia, has suggested the relationship between Big Data and the re-use of data. The Norwegians use the definition of the Working Group 29, ‘but also add what in our opinion is the key aspect of Big Data, namely that it is about the compilation of data from several different sources. In other words, it is not just the volume in itself that is of interest, but the fact that secondary value is derived from the data through reuse and analysis.’ The desk research also showed a link between the two concepts. In France, for example, Big Data is primarily seen as a phenomenon based on the re-use of data for new purposes and on the combination of different data and datasets.</a:t>
            </a:r>
            <a:r>
              <a:rPr lang="en-US" dirty="0"/>
              <a:t> Directive 2003/98/EC of the European Parliament and of the Council of 17 November 2003 on the re-use of public sector information. Directive 2013/37/EU of the European Parliament and the Council of 26 June 2013 amending Directive 2003/98/EC on the re-use of public sector information.</a:t>
            </a:r>
          </a:p>
        </p:txBody>
      </p:sp>
    </p:spTree>
    <p:extLst>
      <p:ext uri="{BB962C8B-B14F-4D97-AF65-F5344CB8AC3E}">
        <p14:creationId xmlns:p14="http://schemas.microsoft.com/office/powerpoint/2010/main" val="339015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92500" lnSpcReduction="10000"/>
          </a:bodyPr>
          <a:lstStyle/>
          <a:p>
            <a:pPr lvl="0"/>
            <a:r>
              <a:rPr lang="nl-NL" i="1" dirty="0"/>
              <a:t>Internet of </a:t>
            </a:r>
            <a:r>
              <a:rPr lang="nl-NL" i="1" dirty="0" err="1"/>
              <a:t>things</a:t>
            </a:r>
            <a:r>
              <a:rPr lang="nl-NL" i="1" dirty="0"/>
              <a:t>: </a:t>
            </a:r>
            <a:r>
              <a:rPr lang="en-GB" dirty="0"/>
              <a:t>The term the Internet of Things refers to the idea that more and more things are connected to the Internet. This may include cars, lampposts, refrigerators, pants, or whatever object. This allows for the development of smart devices - for example, a refrigerator that records that the milk is out and automatically orders new. By providing all objects with a sensor, large quantities of data can be collected. Therefore, Big Data and the Internet of Things are often mentioned in the same breath. An example would be the DPA of the United Kingdom noting ‘that big data may involve not only data that has been consciously provided by data subjects, but also personal data that has been observed (e.g. from Internet of Things devices), derived from other data or inferred through analytics and profiling.’ </a:t>
            </a:r>
            <a:endParaRPr lang="nl-NL" dirty="0"/>
          </a:p>
        </p:txBody>
      </p:sp>
    </p:spTree>
    <p:extLst>
      <p:ext uri="{BB962C8B-B14F-4D97-AF65-F5344CB8AC3E}">
        <p14:creationId xmlns:p14="http://schemas.microsoft.com/office/powerpoint/2010/main" val="2403278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3972</Words>
  <Application>Microsoft Office PowerPoint</Application>
  <PresentationFormat>Widescreen</PresentationFormat>
  <Paragraphs>121</Paragraphs>
  <Slides>37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Open Sans</vt:lpstr>
      <vt:lpstr>Times New Roman</vt:lpstr>
      <vt:lpstr>Office Theme</vt:lpstr>
      <vt:lpstr>Data collection and big data: opportunities and challenges</vt:lpstr>
      <vt:lpstr>Overview</vt:lpstr>
      <vt:lpstr>(1) What is Big Data?</vt:lpstr>
      <vt:lpstr>Defintion and delineation of Big Data</vt:lpstr>
      <vt:lpstr>Defintion and delineation of Big Data</vt:lpstr>
      <vt:lpstr>Defintion and delineation of Big Data</vt:lpstr>
      <vt:lpstr>Defintion and delineation of Big Data</vt:lpstr>
      <vt:lpstr>Defintion and delineation of Big Data</vt:lpstr>
      <vt:lpstr>Defintion and delineation of Big Data</vt:lpstr>
      <vt:lpstr>Defintion and delineation of Big Data</vt:lpstr>
      <vt:lpstr>Defintion and delineation of Big Data</vt:lpstr>
      <vt:lpstr>Defintion and delineation of Big Data</vt:lpstr>
      <vt:lpstr>Defintion and delineation of Big Data</vt:lpstr>
      <vt:lpstr>Use in practice of Big Data</vt:lpstr>
      <vt:lpstr>Use in practice of Big Data</vt:lpstr>
      <vt:lpstr>(2) How can Big Data be applied for Digital Justice?</vt:lpstr>
      <vt:lpstr>Current applications</vt:lpstr>
      <vt:lpstr>ROSS</vt:lpstr>
      <vt:lpstr> Ravellaw: Court Analytics </vt:lpstr>
      <vt:lpstr>Ravellaw: Case Analytics</vt:lpstr>
      <vt:lpstr>Research Tools</vt:lpstr>
      <vt:lpstr>Ravellaw: Data Services</vt:lpstr>
      <vt:lpstr>PowerPoint Presentation</vt:lpstr>
      <vt:lpstr>Law prof claims computer model predicts SCOTUS decisions with 70% accuracy</vt:lpstr>
      <vt:lpstr>This AI Can Accurately Predict the Outcome of Human Rights Trials</vt:lpstr>
      <vt:lpstr>(3) What are the potential risks and benefits?</vt:lpstr>
      <vt:lpstr>ROSS</vt:lpstr>
      <vt:lpstr>ROSS</vt:lpstr>
      <vt:lpstr>ROSS</vt:lpstr>
      <vt:lpstr>ROSS</vt:lpstr>
      <vt:lpstr>Karin Aarde &amp; Corien Prins</vt:lpstr>
      <vt:lpstr>Dangers</vt:lpstr>
      <vt:lpstr>Social and ethical dangers of Big Data</vt:lpstr>
      <vt:lpstr>Social and ethical dangers of Big Data</vt:lpstr>
      <vt:lpstr>Principles that might be undermined</vt:lpstr>
      <vt:lpstr>Big Data: Usefull tools or Weapons of Math Destruction?</vt:lpstr>
      <vt:lpstr>Questions:</vt:lpstr>
    </vt:vector>
  </TitlesOfParts>
  <Company>Tilburg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collection and big data: opportunities and challenges</dc:title>
  <dc:creator>B. van der Sloot</dc:creator>
  <cp:lastModifiedBy>B. van der Sloot</cp:lastModifiedBy>
  <cp:revision>12</cp:revision>
  <dcterms:created xsi:type="dcterms:W3CDTF">2017-03-30T09:31:11Z</dcterms:created>
  <dcterms:modified xsi:type="dcterms:W3CDTF">2017-03-30T11:13:29Z</dcterms:modified>
</cp:coreProperties>
</file>