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72" r:id="rId8"/>
    <p:sldId id="262" r:id="rId9"/>
    <p:sldId id="271" r:id="rId10"/>
    <p:sldId id="263" r:id="rId11"/>
    <p:sldId id="268" r:id="rId12"/>
    <p:sldId id="265" r:id="rId13"/>
    <p:sldId id="266" r:id="rId14"/>
    <p:sldId id="267" r:id="rId15"/>
    <p:sldId id="276" r:id="rId16"/>
    <p:sldId id="273" r:id="rId17"/>
    <p:sldId id="274" r:id="rId18"/>
    <p:sldId id="282" r:id="rId19"/>
    <p:sldId id="283" r:id="rId20"/>
    <p:sldId id="284" r:id="rId21"/>
    <p:sldId id="275" r:id="rId22"/>
    <p:sldId id="286" r:id="rId23"/>
    <p:sldId id="285" r:id="rId24"/>
    <p:sldId id="277" r:id="rId25"/>
    <p:sldId id="278" r:id="rId26"/>
    <p:sldId id="279" r:id="rId27"/>
    <p:sldId id="280" r:id="rId28"/>
    <p:sldId id="281"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100" d="100"/>
          <a:sy n="100" d="100"/>
        </p:scale>
        <p:origin x="1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27523C81-F546-47A5-9FE9-F7DCB0D56C39}" type="datetimeFigureOut">
              <a:rPr lang="nl-NL" smtClean="0"/>
              <a:t>23-1-2018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9255346" y="2750337"/>
            <a:ext cx="1171888" cy="1356442"/>
          </a:xfrm>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115641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23-1-2018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11309"/>
            <a:ext cx="1154151" cy="1090789"/>
          </a:xfrm>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1766071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23-1-2018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11615"/>
            <a:ext cx="1154151" cy="1090789"/>
          </a:xfrm>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705640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23-1-2018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09925"/>
            <a:ext cx="1154151" cy="1090789"/>
          </a:xfrm>
        </p:spPr>
        <p:txBody>
          <a:bodyPr/>
          <a:lstStyle/>
          <a:p>
            <a:fld id="{5FFA68A1-AB9A-4C7B-A3EA-17B1CB1BA971}" type="slidenum">
              <a:rPr lang="nl-NL" smtClean="0"/>
              <a:t>‹nr.›</a:t>
            </a:fld>
            <a:endParaRPr lang="nl-N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908234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23-1-2018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10729455" y="4709925"/>
            <a:ext cx="1154151" cy="1090789"/>
          </a:xfrm>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4150583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27523C81-F546-47A5-9FE9-F7DCB0D56C39}" type="datetimeFigureOut">
              <a:rPr lang="nl-NL" smtClean="0"/>
              <a:t>23-1-2018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3091345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27523C81-F546-47A5-9FE9-F7DCB0D56C39}" type="datetimeFigureOut">
              <a:rPr lang="nl-NL" smtClean="0"/>
              <a:t>23-1-2018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1395602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7523C81-F546-47A5-9FE9-F7DCB0D56C39}" type="datetimeFigureOut">
              <a:rPr lang="nl-NL" smtClean="0"/>
              <a:t>23-1-2018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27871974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27523C81-F546-47A5-9FE9-F7DCB0D56C39}" type="datetimeFigureOut">
              <a:rPr lang="nl-NL" smtClean="0"/>
              <a:t>23-1-2018</a:t>
            </a:fld>
            <a:endParaRPr lang="nl-NL"/>
          </a:p>
        </p:txBody>
      </p:sp>
      <p:sp>
        <p:nvSpPr>
          <p:cNvPr id="5" name="Footer Placeholder 4"/>
          <p:cNvSpPr>
            <a:spLocks noGrp="1"/>
          </p:cNvSpPr>
          <p:nvPr>
            <p:ph type="ftr" sz="quarter" idx="11"/>
          </p:nvPr>
        </p:nvSpPr>
        <p:spPr>
          <a:xfrm>
            <a:off x="680321" y="5936188"/>
            <a:ext cx="6126805" cy="365125"/>
          </a:xfrm>
        </p:spPr>
        <p:txBody>
          <a:bodyPr/>
          <a:lstStyle/>
          <a:p>
            <a:endParaRPr lang="nl-N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5FFA68A1-AB9A-4C7B-A3EA-17B1CB1BA971}" type="slidenum">
              <a:rPr lang="nl-NL" smtClean="0"/>
              <a:t>‹nr.›</a:t>
            </a:fld>
            <a:endParaRPr lang="nl-NL"/>
          </a:p>
        </p:txBody>
      </p:sp>
    </p:spTree>
    <p:extLst>
      <p:ext uri="{BB962C8B-B14F-4D97-AF65-F5344CB8AC3E}">
        <p14:creationId xmlns:p14="http://schemas.microsoft.com/office/powerpoint/2010/main" val="3841674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7523C81-F546-47A5-9FE9-F7DCB0D56C39}" type="datetimeFigureOut">
              <a:rPr lang="nl-NL" smtClean="0"/>
              <a:t>23-1-2018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46909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27523C81-F546-47A5-9FE9-F7DCB0D56C39}" type="datetimeFigureOut">
              <a:rPr lang="nl-NL" smtClean="0"/>
              <a:t>23-1-2018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10729455" y="2869895"/>
            <a:ext cx="1154151" cy="1090789"/>
          </a:xfrm>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474191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27523C81-F546-47A5-9FE9-F7DCB0D56C39}" type="datetimeFigureOut">
              <a:rPr lang="nl-NL" smtClean="0"/>
              <a:t>23-1-2018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2579178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27523C81-F546-47A5-9FE9-F7DCB0D56C39}" type="datetimeFigureOut">
              <a:rPr lang="nl-NL" smtClean="0"/>
              <a:t>23-1-2018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1811228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27523C81-F546-47A5-9FE9-F7DCB0D56C39}" type="datetimeFigureOut">
              <a:rPr lang="nl-NL" smtClean="0"/>
              <a:t>23-1-2018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4101346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27523C81-F546-47A5-9FE9-F7DCB0D56C39}" type="datetimeFigureOut">
              <a:rPr lang="nl-NL" smtClean="0"/>
              <a:t>23-1-2018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2418671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23-1-2018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76307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7523C81-F546-47A5-9FE9-F7DCB0D56C39}" type="datetimeFigureOut">
              <a:rPr lang="nl-NL" smtClean="0"/>
              <a:t>23-1-2018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FFA68A1-AB9A-4C7B-A3EA-17B1CB1BA971}" type="slidenum">
              <a:rPr lang="nl-NL" smtClean="0"/>
              <a:t>‹nr.›</a:t>
            </a:fld>
            <a:endParaRPr lang="nl-NL"/>
          </a:p>
        </p:txBody>
      </p:sp>
    </p:spTree>
    <p:extLst>
      <p:ext uri="{BB962C8B-B14F-4D97-AF65-F5344CB8AC3E}">
        <p14:creationId xmlns:p14="http://schemas.microsoft.com/office/powerpoint/2010/main" val="2042564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7523C81-F546-47A5-9FE9-F7DCB0D56C39}" type="datetimeFigureOut">
              <a:rPr lang="nl-NL" smtClean="0"/>
              <a:t>23-1-2018</a:t>
            </a:fld>
            <a:endParaRPr lang="nl-N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FFA68A1-AB9A-4C7B-A3EA-17B1CB1BA971}" type="slidenum">
              <a:rPr lang="nl-NL" smtClean="0"/>
              <a:t>‹nr.›</a:t>
            </a:fld>
            <a:endParaRPr lang="nl-NL"/>
          </a:p>
        </p:txBody>
      </p:sp>
    </p:spTree>
    <p:extLst>
      <p:ext uri="{BB962C8B-B14F-4D97-AF65-F5344CB8AC3E}">
        <p14:creationId xmlns:p14="http://schemas.microsoft.com/office/powerpoint/2010/main" val="27049833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ublications.europa.eu/en/publication-detail/-/publication/50083cbb-b544-11e7-837e-01aa75ed71a1/language-en/format-PDF/source-44694285"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8AC373-0441-4A5D-B676-CD53B9AE9BBB}"/>
              </a:ext>
            </a:extLst>
          </p:cNvPr>
          <p:cNvSpPr>
            <a:spLocks noGrp="1"/>
          </p:cNvSpPr>
          <p:nvPr>
            <p:ph type="ctrTitle"/>
          </p:nvPr>
        </p:nvSpPr>
        <p:spPr/>
        <p:txBody>
          <a:bodyPr/>
          <a:lstStyle/>
          <a:p>
            <a:r>
              <a:rPr lang="nl-NL" dirty="0"/>
              <a:t>Data </a:t>
            </a:r>
            <a:r>
              <a:rPr lang="nl-NL" dirty="0" err="1"/>
              <a:t>Protection</a:t>
            </a:r>
            <a:r>
              <a:rPr lang="nl-NL" dirty="0"/>
              <a:t> </a:t>
            </a:r>
            <a:br>
              <a:rPr lang="nl-NL" dirty="0"/>
            </a:br>
            <a:r>
              <a:rPr lang="nl-NL" dirty="0"/>
              <a:t>&amp; Anti-Doping</a:t>
            </a:r>
          </a:p>
        </p:txBody>
      </p:sp>
      <p:sp>
        <p:nvSpPr>
          <p:cNvPr id="3" name="Ondertitel 2">
            <a:extLst>
              <a:ext uri="{FF2B5EF4-FFF2-40B4-BE49-F238E27FC236}">
                <a16:creationId xmlns:a16="http://schemas.microsoft.com/office/drawing/2014/main" id="{77EE89FC-58A2-4058-8433-DE45173408D9}"/>
              </a:ext>
            </a:extLst>
          </p:cNvPr>
          <p:cNvSpPr>
            <a:spLocks noGrp="1"/>
          </p:cNvSpPr>
          <p:nvPr>
            <p:ph type="subTitle" idx="1"/>
          </p:nvPr>
        </p:nvSpPr>
        <p:spPr>
          <a:xfrm>
            <a:off x="680322" y="4394039"/>
            <a:ext cx="8144134" cy="1655887"/>
          </a:xfrm>
        </p:spPr>
        <p:txBody>
          <a:bodyPr>
            <a:normAutofit fontScale="92500" lnSpcReduction="20000"/>
          </a:bodyPr>
          <a:lstStyle/>
          <a:p>
            <a:r>
              <a:rPr lang="nl-NL" dirty="0"/>
              <a:t>Bart van der Sloot</a:t>
            </a:r>
          </a:p>
          <a:p>
            <a:r>
              <a:rPr lang="nl-NL" dirty="0"/>
              <a:t>Senior researcher</a:t>
            </a:r>
          </a:p>
          <a:p>
            <a:r>
              <a:rPr lang="en-US" dirty="0"/>
              <a:t>Tilburg Institute for Law, Technology, and Society (TILT)</a:t>
            </a:r>
          </a:p>
          <a:p>
            <a:r>
              <a:rPr lang="en-US" dirty="0"/>
              <a:t>Tilburg University, Netherlands</a:t>
            </a:r>
          </a:p>
          <a:p>
            <a:r>
              <a:rPr lang="nl-NL" dirty="0">
                <a:hlinkClick r:id="rId2"/>
              </a:rPr>
              <a:t>www.bartvandersloot.com</a:t>
            </a:r>
            <a:r>
              <a:rPr lang="nl-NL" dirty="0"/>
              <a:t> </a:t>
            </a:r>
          </a:p>
        </p:txBody>
      </p:sp>
    </p:spTree>
    <p:extLst>
      <p:ext uri="{BB962C8B-B14F-4D97-AF65-F5344CB8AC3E}">
        <p14:creationId xmlns:p14="http://schemas.microsoft.com/office/powerpoint/2010/main" val="568564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a:xfrm>
            <a:off x="680321" y="1973966"/>
            <a:ext cx="9613861" cy="4456253"/>
          </a:xfrm>
        </p:spPr>
        <p:txBody>
          <a:bodyPr>
            <a:normAutofit fontScale="92500" lnSpcReduction="10000"/>
          </a:bodyPr>
          <a:lstStyle/>
          <a:p>
            <a:r>
              <a:rPr lang="nl-NL" dirty="0"/>
              <a:t>(1) </a:t>
            </a:r>
            <a:r>
              <a:rPr lang="nl-NL" dirty="0" err="1"/>
              <a:t>Selection</a:t>
            </a:r>
            <a:r>
              <a:rPr lang="nl-NL" dirty="0"/>
              <a:t> of </a:t>
            </a:r>
            <a:r>
              <a:rPr lang="nl-NL" dirty="0" err="1"/>
              <a:t>countries</a:t>
            </a:r>
            <a:endParaRPr lang="nl-NL" dirty="0"/>
          </a:p>
          <a:p>
            <a:r>
              <a:rPr lang="nl-NL" dirty="0"/>
              <a:t>(2) Design of interview protocol</a:t>
            </a:r>
          </a:p>
          <a:p>
            <a:r>
              <a:rPr lang="nl-NL" dirty="0"/>
              <a:t>(3) Test internview </a:t>
            </a:r>
            <a:r>
              <a:rPr lang="nl-NL" dirty="0" err="1"/>
              <a:t>with</a:t>
            </a:r>
            <a:r>
              <a:rPr lang="nl-NL" dirty="0"/>
              <a:t> NADO</a:t>
            </a:r>
          </a:p>
          <a:p>
            <a:r>
              <a:rPr lang="nl-NL" dirty="0"/>
              <a:t>(4) </a:t>
            </a:r>
            <a:r>
              <a:rPr lang="nl-NL" dirty="0" err="1"/>
              <a:t>Finalisation</a:t>
            </a:r>
            <a:r>
              <a:rPr lang="nl-NL" dirty="0"/>
              <a:t> interview protocol</a:t>
            </a:r>
          </a:p>
          <a:p>
            <a:r>
              <a:rPr lang="nl-NL" dirty="0"/>
              <a:t>(5) Telephone interviews </a:t>
            </a:r>
            <a:r>
              <a:rPr lang="nl-NL" dirty="0" err="1"/>
              <a:t>with</a:t>
            </a:r>
            <a:r>
              <a:rPr lang="nl-NL" dirty="0"/>
              <a:t> </a:t>
            </a:r>
            <a:r>
              <a:rPr lang="nl-NL" dirty="0" err="1"/>
              <a:t>NADOs</a:t>
            </a:r>
            <a:endParaRPr lang="nl-NL" dirty="0"/>
          </a:p>
          <a:p>
            <a:r>
              <a:rPr lang="nl-NL" dirty="0"/>
              <a:t>(6) </a:t>
            </a:r>
            <a:r>
              <a:rPr lang="nl-NL" dirty="0" err="1"/>
              <a:t>Physical</a:t>
            </a:r>
            <a:r>
              <a:rPr lang="nl-NL" dirty="0"/>
              <a:t> interviews </a:t>
            </a:r>
            <a:r>
              <a:rPr lang="nl-NL" dirty="0" err="1"/>
              <a:t>with</a:t>
            </a:r>
            <a:r>
              <a:rPr lang="nl-NL" dirty="0"/>
              <a:t> </a:t>
            </a:r>
            <a:r>
              <a:rPr lang="nl-NL" dirty="0" err="1"/>
              <a:t>NADOs</a:t>
            </a:r>
            <a:endParaRPr lang="nl-NL" dirty="0"/>
          </a:p>
          <a:p>
            <a:r>
              <a:rPr lang="nl-NL" dirty="0"/>
              <a:t>(7) </a:t>
            </a:r>
            <a:r>
              <a:rPr lang="nl-NL" dirty="0" err="1"/>
              <a:t>Physical</a:t>
            </a:r>
            <a:r>
              <a:rPr lang="nl-NL" dirty="0"/>
              <a:t> interview </a:t>
            </a:r>
            <a:r>
              <a:rPr lang="nl-NL" dirty="0" err="1"/>
              <a:t>with</a:t>
            </a:r>
            <a:r>
              <a:rPr lang="nl-NL" dirty="0"/>
              <a:t> International Rugby </a:t>
            </a:r>
            <a:r>
              <a:rPr lang="nl-NL" dirty="0" err="1"/>
              <a:t>Federation</a:t>
            </a:r>
            <a:endParaRPr lang="nl-NL" dirty="0"/>
          </a:p>
          <a:p>
            <a:r>
              <a:rPr lang="nl-NL" dirty="0"/>
              <a:t>(8) </a:t>
            </a:r>
            <a:r>
              <a:rPr lang="nl-NL" dirty="0" err="1"/>
              <a:t>Physical</a:t>
            </a:r>
            <a:r>
              <a:rPr lang="nl-NL" dirty="0"/>
              <a:t> interview </a:t>
            </a:r>
            <a:r>
              <a:rPr lang="nl-NL" dirty="0" err="1"/>
              <a:t>with</a:t>
            </a:r>
            <a:r>
              <a:rPr lang="nl-NL" dirty="0"/>
              <a:t> WADA</a:t>
            </a:r>
          </a:p>
          <a:p>
            <a:r>
              <a:rPr lang="nl-NL" dirty="0"/>
              <a:t>(9) Telephone interview </a:t>
            </a:r>
            <a:r>
              <a:rPr lang="nl-NL" dirty="0" err="1"/>
              <a:t>with</a:t>
            </a:r>
            <a:r>
              <a:rPr lang="nl-NL" dirty="0"/>
              <a:t> Data </a:t>
            </a:r>
            <a:r>
              <a:rPr lang="nl-NL" dirty="0" err="1"/>
              <a:t>Protection</a:t>
            </a:r>
            <a:r>
              <a:rPr lang="nl-NL" dirty="0"/>
              <a:t> </a:t>
            </a:r>
            <a:r>
              <a:rPr lang="nl-NL" dirty="0" err="1"/>
              <a:t>Authority</a:t>
            </a:r>
            <a:endParaRPr lang="nl-NL" dirty="0"/>
          </a:p>
          <a:p>
            <a:r>
              <a:rPr lang="nl-NL" dirty="0"/>
              <a:t>(10) Interviews </a:t>
            </a:r>
            <a:r>
              <a:rPr lang="nl-NL" dirty="0" err="1"/>
              <a:t>with</a:t>
            </a:r>
            <a:r>
              <a:rPr lang="nl-NL" dirty="0"/>
              <a:t> </a:t>
            </a:r>
            <a:r>
              <a:rPr lang="nl-NL" dirty="0" err="1"/>
              <a:t>athletes</a:t>
            </a:r>
            <a:r>
              <a:rPr lang="nl-NL" dirty="0"/>
              <a:t> </a:t>
            </a:r>
            <a:r>
              <a:rPr lang="nl-NL" dirty="0" err="1"/>
              <a:t>and</a:t>
            </a:r>
            <a:r>
              <a:rPr lang="nl-NL" dirty="0"/>
              <a:t> EU </a:t>
            </a:r>
            <a:r>
              <a:rPr lang="nl-NL" dirty="0" err="1"/>
              <a:t>athletes</a:t>
            </a:r>
            <a:endParaRPr lang="nl-NL" dirty="0"/>
          </a:p>
          <a:p>
            <a:r>
              <a:rPr lang="nl-NL" dirty="0"/>
              <a:t>(11) </a:t>
            </a:r>
            <a:r>
              <a:rPr lang="nl-NL" dirty="0" err="1"/>
              <a:t>Additional</a:t>
            </a:r>
            <a:r>
              <a:rPr lang="nl-NL" dirty="0"/>
              <a:t> background interviews </a:t>
            </a:r>
            <a:r>
              <a:rPr lang="nl-NL" dirty="0" err="1"/>
              <a:t>with</a:t>
            </a:r>
            <a:r>
              <a:rPr lang="nl-NL" dirty="0"/>
              <a:t> experts</a:t>
            </a:r>
          </a:p>
        </p:txBody>
      </p:sp>
    </p:spTree>
    <p:extLst>
      <p:ext uri="{BB962C8B-B14F-4D97-AF65-F5344CB8AC3E}">
        <p14:creationId xmlns:p14="http://schemas.microsoft.com/office/powerpoint/2010/main" val="2326882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848CCC-2EF3-46BD-A5E9-91B21494EFF7}"/>
              </a:ext>
            </a:extLst>
          </p:cNvPr>
          <p:cNvSpPr>
            <a:spLocks noGrp="1"/>
          </p:cNvSpPr>
          <p:nvPr>
            <p:ph type="title"/>
          </p:nvPr>
        </p:nvSpPr>
        <p:spPr/>
        <p:txBody>
          <a:bodyPr/>
          <a:lstStyle/>
          <a:p>
            <a:endParaRPr lang="nl-NL"/>
          </a:p>
        </p:txBody>
      </p:sp>
      <p:pic>
        <p:nvPicPr>
          <p:cNvPr id="6" name="Tijdelijke aanduiding voor inhoud 3">
            <a:extLst>
              <a:ext uri="{FF2B5EF4-FFF2-40B4-BE49-F238E27FC236}">
                <a16:creationId xmlns:a16="http://schemas.microsoft.com/office/drawing/2014/main" id="{648B3CE3-12A0-4A7C-91B3-873079FCD743}"/>
              </a:ext>
            </a:extLst>
          </p:cNvPr>
          <p:cNvPicPr>
            <a:picLocks noGrp="1" noChangeAspect="1"/>
          </p:cNvPicPr>
          <p:nvPr>
            <p:ph idx="1"/>
          </p:nvPr>
        </p:nvPicPr>
        <p:blipFill>
          <a:blip r:embed="rId2"/>
          <a:stretch>
            <a:fillRect/>
          </a:stretch>
        </p:blipFill>
        <p:spPr>
          <a:xfrm>
            <a:off x="680320" y="753228"/>
            <a:ext cx="7549279" cy="5780381"/>
          </a:xfrm>
          <a:prstGeom prst="rect">
            <a:avLst/>
          </a:prstGeom>
        </p:spPr>
      </p:pic>
    </p:spTree>
    <p:extLst>
      <p:ext uri="{BB962C8B-B14F-4D97-AF65-F5344CB8AC3E}">
        <p14:creationId xmlns:p14="http://schemas.microsoft.com/office/powerpoint/2010/main" val="1771418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nl-NL" dirty="0"/>
              <a:t>(1) </a:t>
            </a:r>
            <a:r>
              <a:rPr lang="nl-NL" dirty="0" err="1"/>
              <a:t>Description</a:t>
            </a:r>
            <a:r>
              <a:rPr lang="nl-NL" dirty="0"/>
              <a:t> </a:t>
            </a:r>
            <a:r>
              <a:rPr lang="nl-NL" dirty="0" err="1"/>
              <a:t>and</a:t>
            </a:r>
            <a:r>
              <a:rPr lang="nl-NL" dirty="0"/>
              <a:t> analysis of </a:t>
            </a:r>
            <a:r>
              <a:rPr lang="nl-NL" dirty="0" err="1"/>
              <a:t>the</a:t>
            </a:r>
            <a:r>
              <a:rPr lang="nl-NL" dirty="0"/>
              <a:t> interviews</a:t>
            </a:r>
          </a:p>
          <a:p>
            <a:r>
              <a:rPr lang="nl-NL" dirty="0"/>
              <a:t>(2) </a:t>
            </a:r>
            <a:r>
              <a:rPr lang="nl-NL" dirty="0" err="1"/>
              <a:t>Additional</a:t>
            </a:r>
            <a:r>
              <a:rPr lang="nl-NL" dirty="0"/>
              <a:t> research </a:t>
            </a:r>
            <a:r>
              <a:rPr lang="nl-NL" dirty="0" err="1"/>
              <a:t>by</a:t>
            </a:r>
            <a:r>
              <a:rPr lang="nl-NL" dirty="0"/>
              <a:t> research team</a:t>
            </a:r>
          </a:p>
          <a:p>
            <a:r>
              <a:rPr lang="nl-NL" dirty="0"/>
              <a:t>(3) Draft analysis of </a:t>
            </a:r>
            <a:r>
              <a:rPr lang="nl-NL" dirty="0" err="1"/>
              <a:t>the</a:t>
            </a:r>
            <a:r>
              <a:rPr lang="nl-NL" dirty="0"/>
              <a:t> </a:t>
            </a:r>
            <a:r>
              <a:rPr lang="nl-NL" dirty="0" err="1"/>
              <a:t>implementation</a:t>
            </a:r>
            <a:r>
              <a:rPr lang="nl-NL" dirty="0"/>
              <a:t> in </a:t>
            </a:r>
            <a:r>
              <a:rPr lang="nl-NL" dirty="0" err="1"/>
              <a:t>practice</a:t>
            </a:r>
            <a:r>
              <a:rPr lang="nl-NL" dirty="0"/>
              <a:t> of EU Member </a:t>
            </a:r>
            <a:r>
              <a:rPr lang="nl-NL" dirty="0" err="1"/>
              <a:t>States</a:t>
            </a:r>
            <a:r>
              <a:rPr lang="nl-NL" dirty="0"/>
              <a:t> </a:t>
            </a:r>
            <a:r>
              <a:rPr lang="nl-NL" dirty="0" err="1"/>
              <a:t>law</a:t>
            </a:r>
            <a:endParaRPr lang="nl-NL" dirty="0"/>
          </a:p>
          <a:p>
            <a:r>
              <a:rPr lang="nl-NL" dirty="0"/>
              <a:t>(4) Sent </a:t>
            </a:r>
            <a:r>
              <a:rPr lang="nl-NL" dirty="0" err="1"/>
              <a:t>to</a:t>
            </a:r>
            <a:r>
              <a:rPr lang="nl-NL" dirty="0"/>
              <a:t> </a:t>
            </a:r>
            <a:r>
              <a:rPr lang="nl-NL" dirty="0" err="1"/>
              <a:t>NADOs</a:t>
            </a:r>
            <a:r>
              <a:rPr lang="nl-NL" dirty="0"/>
              <a:t> </a:t>
            </a:r>
            <a:r>
              <a:rPr lang="nl-NL" dirty="0" err="1"/>
              <a:t>and</a:t>
            </a:r>
            <a:r>
              <a:rPr lang="nl-NL" dirty="0"/>
              <a:t> </a:t>
            </a:r>
            <a:r>
              <a:rPr lang="nl-NL" dirty="0" err="1"/>
              <a:t>other</a:t>
            </a:r>
            <a:r>
              <a:rPr lang="nl-NL" dirty="0"/>
              <a:t> </a:t>
            </a:r>
            <a:r>
              <a:rPr lang="nl-NL" dirty="0" err="1"/>
              <a:t>inteview</a:t>
            </a:r>
            <a:r>
              <a:rPr lang="nl-NL" dirty="0"/>
              <a:t> partners </a:t>
            </a:r>
            <a:r>
              <a:rPr lang="nl-NL" dirty="0" err="1"/>
              <a:t>for</a:t>
            </a:r>
            <a:r>
              <a:rPr lang="nl-NL" dirty="0"/>
              <a:t> </a:t>
            </a:r>
            <a:r>
              <a:rPr lang="nl-NL" dirty="0" err="1"/>
              <a:t>validation</a:t>
            </a:r>
            <a:endParaRPr lang="nl-NL" dirty="0"/>
          </a:p>
          <a:p>
            <a:r>
              <a:rPr lang="nl-NL" dirty="0"/>
              <a:t>(5) </a:t>
            </a:r>
            <a:r>
              <a:rPr lang="nl-NL" dirty="0" err="1"/>
              <a:t>Revised</a:t>
            </a:r>
            <a:r>
              <a:rPr lang="nl-NL" dirty="0"/>
              <a:t> </a:t>
            </a:r>
            <a:r>
              <a:rPr lang="nl-NL" dirty="0" err="1"/>
              <a:t>and</a:t>
            </a:r>
            <a:r>
              <a:rPr lang="nl-NL" dirty="0"/>
              <a:t> </a:t>
            </a:r>
            <a:r>
              <a:rPr lang="nl-NL" dirty="0" err="1"/>
              <a:t>finalised</a:t>
            </a:r>
            <a:r>
              <a:rPr lang="nl-NL" dirty="0"/>
              <a:t>, </a:t>
            </a:r>
            <a:r>
              <a:rPr lang="nl-NL" dirty="0" err="1"/>
              <a:t>resulting</a:t>
            </a:r>
            <a:r>
              <a:rPr lang="nl-NL" dirty="0"/>
              <a:t> in </a:t>
            </a:r>
            <a:r>
              <a:rPr lang="nl-NL" dirty="0" err="1"/>
              <a:t>chapter</a:t>
            </a:r>
            <a:r>
              <a:rPr lang="nl-NL" dirty="0"/>
              <a:t> 5 of </a:t>
            </a:r>
            <a:r>
              <a:rPr lang="nl-NL" dirty="0" err="1"/>
              <a:t>the</a:t>
            </a:r>
            <a:r>
              <a:rPr lang="nl-NL" dirty="0"/>
              <a:t> report </a:t>
            </a:r>
          </a:p>
          <a:p>
            <a:endParaRPr lang="nl-NL" dirty="0"/>
          </a:p>
        </p:txBody>
      </p:sp>
    </p:spTree>
    <p:extLst>
      <p:ext uri="{BB962C8B-B14F-4D97-AF65-F5344CB8AC3E}">
        <p14:creationId xmlns:p14="http://schemas.microsoft.com/office/powerpoint/2010/main" val="1647733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a:xfrm>
            <a:off x="680321" y="2030819"/>
            <a:ext cx="9613861" cy="4348716"/>
          </a:xfrm>
        </p:spPr>
        <p:txBody>
          <a:bodyPr>
            <a:normAutofit fontScale="77500" lnSpcReduction="20000"/>
          </a:bodyPr>
          <a:lstStyle/>
          <a:p>
            <a:r>
              <a:rPr lang="nl-NL" dirty="0"/>
              <a:t>(1) </a:t>
            </a:r>
            <a:r>
              <a:rPr lang="nl-NL" dirty="0" err="1"/>
              <a:t>Overview</a:t>
            </a:r>
            <a:r>
              <a:rPr lang="nl-NL" dirty="0"/>
              <a:t> of </a:t>
            </a:r>
            <a:r>
              <a:rPr lang="nl-NL" dirty="0" err="1"/>
              <a:t>literature</a:t>
            </a:r>
            <a:r>
              <a:rPr lang="nl-NL" dirty="0"/>
              <a:t> on privacy </a:t>
            </a:r>
            <a:r>
              <a:rPr lang="nl-NL" dirty="0" err="1"/>
              <a:t>and</a:t>
            </a:r>
            <a:r>
              <a:rPr lang="nl-NL" dirty="0"/>
              <a:t> data </a:t>
            </a:r>
            <a:r>
              <a:rPr lang="nl-NL" dirty="0" err="1"/>
              <a:t>protection</a:t>
            </a:r>
            <a:r>
              <a:rPr lang="nl-NL" dirty="0"/>
              <a:t> </a:t>
            </a:r>
            <a:r>
              <a:rPr lang="nl-NL" dirty="0" err="1"/>
              <a:t>with</a:t>
            </a:r>
            <a:r>
              <a:rPr lang="nl-NL" dirty="0"/>
              <a:t> respect </a:t>
            </a:r>
            <a:r>
              <a:rPr lang="nl-NL" dirty="0" err="1"/>
              <a:t>to</a:t>
            </a:r>
            <a:r>
              <a:rPr lang="nl-NL" dirty="0"/>
              <a:t> anti-doping</a:t>
            </a:r>
          </a:p>
          <a:p>
            <a:r>
              <a:rPr lang="nl-NL" dirty="0"/>
              <a:t>(2) </a:t>
            </a:r>
            <a:r>
              <a:rPr lang="nl-NL" dirty="0" err="1"/>
              <a:t>Overview</a:t>
            </a:r>
            <a:r>
              <a:rPr lang="nl-NL" dirty="0"/>
              <a:t> of case </a:t>
            </a:r>
            <a:r>
              <a:rPr lang="nl-NL" dirty="0" err="1"/>
              <a:t>law</a:t>
            </a:r>
            <a:r>
              <a:rPr lang="nl-NL" dirty="0"/>
              <a:t> on privacy </a:t>
            </a:r>
            <a:r>
              <a:rPr lang="nl-NL" dirty="0" err="1"/>
              <a:t>and</a:t>
            </a:r>
            <a:r>
              <a:rPr lang="nl-NL" dirty="0"/>
              <a:t> data </a:t>
            </a:r>
            <a:r>
              <a:rPr lang="nl-NL" dirty="0" err="1"/>
              <a:t>protection</a:t>
            </a:r>
            <a:r>
              <a:rPr lang="nl-NL" dirty="0"/>
              <a:t> </a:t>
            </a:r>
            <a:r>
              <a:rPr lang="nl-NL" dirty="0" err="1"/>
              <a:t>with</a:t>
            </a:r>
            <a:r>
              <a:rPr lang="nl-NL" dirty="0"/>
              <a:t> respect </a:t>
            </a:r>
            <a:r>
              <a:rPr lang="nl-NL" dirty="0" err="1"/>
              <a:t>to</a:t>
            </a:r>
            <a:r>
              <a:rPr lang="nl-NL" dirty="0"/>
              <a:t> anti-doping</a:t>
            </a:r>
          </a:p>
          <a:p>
            <a:r>
              <a:rPr lang="nl-NL" dirty="0"/>
              <a:t>(3) </a:t>
            </a:r>
            <a:r>
              <a:rPr lang="nl-NL" dirty="0" err="1"/>
              <a:t>Description</a:t>
            </a:r>
            <a:r>
              <a:rPr lang="nl-NL" dirty="0"/>
              <a:t> of privacy </a:t>
            </a:r>
            <a:r>
              <a:rPr lang="nl-NL" dirty="0" err="1"/>
              <a:t>and</a:t>
            </a:r>
            <a:r>
              <a:rPr lang="nl-NL" dirty="0"/>
              <a:t> data </a:t>
            </a:r>
            <a:r>
              <a:rPr lang="nl-NL" dirty="0" err="1"/>
              <a:t>protection</a:t>
            </a:r>
            <a:r>
              <a:rPr lang="nl-NL" dirty="0"/>
              <a:t> as </a:t>
            </a:r>
            <a:r>
              <a:rPr lang="nl-NL" dirty="0" err="1"/>
              <a:t>fundamental</a:t>
            </a:r>
            <a:r>
              <a:rPr lang="nl-NL" dirty="0"/>
              <a:t>/human </a:t>
            </a:r>
            <a:r>
              <a:rPr lang="nl-NL" dirty="0" err="1"/>
              <a:t>rights</a:t>
            </a:r>
            <a:endParaRPr lang="nl-NL" dirty="0"/>
          </a:p>
          <a:p>
            <a:r>
              <a:rPr lang="nl-NL" dirty="0"/>
              <a:t>(4) </a:t>
            </a:r>
            <a:r>
              <a:rPr lang="nl-NL" dirty="0" err="1"/>
              <a:t>Description</a:t>
            </a:r>
            <a:r>
              <a:rPr lang="nl-NL" dirty="0"/>
              <a:t> of Data </a:t>
            </a:r>
            <a:r>
              <a:rPr lang="nl-NL" dirty="0" err="1"/>
              <a:t>Protection</a:t>
            </a:r>
            <a:r>
              <a:rPr lang="nl-NL" dirty="0"/>
              <a:t> </a:t>
            </a:r>
            <a:r>
              <a:rPr lang="nl-NL" dirty="0" err="1"/>
              <a:t>Principles</a:t>
            </a:r>
            <a:r>
              <a:rPr lang="nl-NL" dirty="0"/>
              <a:t> in </a:t>
            </a:r>
            <a:r>
              <a:rPr lang="nl-NL" dirty="0" err="1"/>
              <a:t>the</a:t>
            </a:r>
            <a:r>
              <a:rPr lang="nl-NL" dirty="0"/>
              <a:t> General Data </a:t>
            </a:r>
            <a:r>
              <a:rPr lang="nl-NL" dirty="0" err="1"/>
              <a:t>Protection</a:t>
            </a:r>
            <a:r>
              <a:rPr lang="nl-NL" dirty="0"/>
              <a:t> </a:t>
            </a:r>
            <a:r>
              <a:rPr lang="nl-NL" dirty="0" err="1"/>
              <a:t>Principles</a:t>
            </a:r>
            <a:endParaRPr lang="nl-NL" dirty="0"/>
          </a:p>
          <a:p>
            <a:r>
              <a:rPr lang="nl-NL" dirty="0"/>
              <a:t>(5) </a:t>
            </a:r>
            <a:r>
              <a:rPr lang="nl-NL" dirty="0" err="1"/>
              <a:t>Description</a:t>
            </a:r>
            <a:r>
              <a:rPr lang="nl-NL" dirty="0"/>
              <a:t> of </a:t>
            </a:r>
            <a:r>
              <a:rPr lang="nl-NL" dirty="0" err="1"/>
              <a:t>the</a:t>
            </a:r>
            <a:r>
              <a:rPr lang="nl-NL" dirty="0"/>
              <a:t> </a:t>
            </a:r>
            <a:r>
              <a:rPr lang="nl-NL" dirty="0" err="1"/>
              <a:t>recommondations</a:t>
            </a:r>
            <a:r>
              <a:rPr lang="nl-NL" dirty="0"/>
              <a:t> </a:t>
            </a:r>
            <a:r>
              <a:rPr lang="nl-NL" dirty="0" err="1"/>
              <a:t>by</a:t>
            </a:r>
            <a:r>
              <a:rPr lang="nl-NL" dirty="0"/>
              <a:t> </a:t>
            </a:r>
            <a:r>
              <a:rPr lang="nl-NL" dirty="0" err="1"/>
              <a:t>the</a:t>
            </a:r>
            <a:r>
              <a:rPr lang="nl-NL" dirty="0"/>
              <a:t> </a:t>
            </a:r>
            <a:r>
              <a:rPr lang="nl-NL" dirty="0" err="1"/>
              <a:t>Article</a:t>
            </a:r>
            <a:r>
              <a:rPr lang="nl-NL" dirty="0"/>
              <a:t> 29 </a:t>
            </a:r>
            <a:r>
              <a:rPr lang="nl-NL" dirty="0" err="1"/>
              <a:t>Working</a:t>
            </a:r>
            <a:r>
              <a:rPr lang="nl-NL" dirty="0"/>
              <a:t> Party </a:t>
            </a:r>
            <a:r>
              <a:rPr lang="nl-NL" dirty="0" err="1"/>
              <a:t>from</a:t>
            </a:r>
            <a:r>
              <a:rPr lang="nl-NL" dirty="0"/>
              <a:t> 2008 </a:t>
            </a:r>
            <a:r>
              <a:rPr lang="nl-NL" dirty="0" err="1"/>
              <a:t>and</a:t>
            </a:r>
            <a:r>
              <a:rPr lang="nl-NL" dirty="0"/>
              <a:t> 2009</a:t>
            </a:r>
          </a:p>
          <a:p>
            <a:r>
              <a:rPr lang="nl-NL" dirty="0"/>
              <a:t>(6) Draft </a:t>
            </a:r>
            <a:r>
              <a:rPr lang="nl-NL" dirty="0" err="1"/>
              <a:t>legal</a:t>
            </a:r>
            <a:r>
              <a:rPr lang="nl-NL" dirty="0"/>
              <a:t> </a:t>
            </a:r>
            <a:r>
              <a:rPr lang="nl-NL" dirty="0" err="1"/>
              <a:t>evaluation</a:t>
            </a:r>
            <a:r>
              <a:rPr lang="nl-NL" dirty="0"/>
              <a:t> of </a:t>
            </a:r>
            <a:r>
              <a:rPr lang="nl-NL" dirty="0" err="1"/>
              <a:t>the</a:t>
            </a:r>
            <a:r>
              <a:rPr lang="nl-NL" dirty="0"/>
              <a:t> </a:t>
            </a:r>
            <a:r>
              <a:rPr lang="nl-NL" dirty="0" err="1"/>
              <a:t>results</a:t>
            </a:r>
            <a:r>
              <a:rPr lang="nl-NL" dirty="0"/>
              <a:t> found in </a:t>
            </a:r>
            <a:r>
              <a:rPr lang="nl-NL" dirty="0" err="1"/>
              <a:t>chapters</a:t>
            </a:r>
            <a:r>
              <a:rPr lang="nl-NL" dirty="0"/>
              <a:t> 3, 4 </a:t>
            </a:r>
            <a:r>
              <a:rPr lang="nl-NL" dirty="0" err="1"/>
              <a:t>and</a:t>
            </a:r>
            <a:r>
              <a:rPr lang="nl-NL" dirty="0"/>
              <a:t> 5</a:t>
            </a:r>
          </a:p>
          <a:p>
            <a:r>
              <a:rPr lang="nl-NL" dirty="0"/>
              <a:t>(7) Draft </a:t>
            </a:r>
            <a:r>
              <a:rPr lang="nl-NL" dirty="0" err="1"/>
              <a:t>recommondations</a:t>
            </a:r>
            <a:r>
              <a:rPr lang="nl-NL" dirty="0"/>
              <a:t> </a:t>
            </a:r>
            <a:r>
              <a:rPr lang="nl-NL" dirty="0" err="1"/>
              <a:t>based</a:t>
            </a:r>
            <a:r>
              <a:rPr lang="nl-NL" dirty="0"/>
              <a:t> on </a:t>
            </a:r>
            <a:r>
              <a:rPr lang="nl-NL" dirty="0" err="1"/>
              <a:t>the</a:t>
            </a:r>
            <a:r>
              <a:rPr lang="nl-NL" dirty="0"/>
              <a:t> </a:t>
            </a:r>
            <a:r>
              <a:rPr lang="nl-NL" dirty="0" err="1"/>
              <a:t>legal</a:t>
            </a:r>
            <a:r>
              <a:rPr lang="nl-NL" dirty="0"/>
              <a:t> </a:t>
            </a:r>
            <a:r>
              <a:rPr lang="nl-NL" dirty="0" err="1"/>
              <a:t>analyis</a:t>
            </a:r>
            <a:endParaRPr lang="nl-NL" dirty="0"/>
          </a:p>
          <a:p>
            <a:r>
              <a:rPr lang="nl-NL" dirty="0"/>
              <a:t>(8) Draft report sent </a:t>
            </a:r>
            <a:r>
              <a:rPr lang="nl-NL" dirty="0" err="1"/>
              <a:t>to</a:t>
            </a:r>
            <a:r>
              <a:rPr lang="nl-NL" dirty="0"/>
              <a:t> European </a:t>
            </a:r>
            <a:r>
              <a:rPr lang="nl-NL" dirty="0" err="1"/>
              <a:t>Commission</a:t>
            </a:r>
            <a:r>
              <a:rPr lang="nl-NL" dirty="0"/>
              <a:t> </a:t>
            </a:r>
            <a:r>
              <a:rPr lang="nl-NL" dirty="0" err="1"/>
              <a:t>and</a:t>
            </a:r>
            <a:r>
              <a:rPr lang="nl-NL" dirty="0"/>
              <a:t> independent experts </a:t>
            </a:r>
            <a:r>
              <a:rPr lang="nl-NL" dirty="0" err="1"/>
              <a:t>for</a:t>
            </a:r>
            <a:r>
              <a:rPr lang="nl-NL" dirty="0"/>
              <a:t> </a:t>
            </a:r>
            <a:r>
              <a:rPr lang="nl-NL" dirty="0" err="1"/>
              <a:t>suggestions</a:t>
            </a:r>
            <a:endParaRPr lang="nl-NL" dirty="0"/>
          </a:p>
          <a:p>
            <a:r>
              <a:rPr lang="en-US" dirty="0"/>
              <a:t>(9) Draft final report sent to external expert group for validation</a:t>
            </a:r>
          </a:p>
          <a:p>
            <a:r>
              <a:rPr lang="en-US" dirty="0"/>
              <a:t>(10) </a:t>
            </a:r>
            <a:r>
              <a:rPr lang="en-US" dirty="0" err="1"/>
              <a:t>Finalisation</a:t>
            </a:r>
            <a:r>
              <a:rPr lang="en-US" dirty="0"/>
              <a:t> of the project</a:t>
            </a:r>
            <a:endParaRPr lang="nl-NL" dirty="0"/>
          </a:p>
        </p:txBody>
      </p:sp>
    </p:spTree>
    <p:extLst>
      <p:ext uri="{BB962C8B-B14F-4D97-AF65-F5344CB8AC3E}">
        <p14:creationId xmlns:p14="http://schemas.microsoft.com/office/powerpoint/2010/main" val="4133553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nl-NL" dirty="0"/>
              <a:t>The </a:t>
            </a:r>
            <a:r>
              <a:rPr lang="nl-NL" dirty="0" err="1"/>
              <a:t>whole</a:t>
            </a:r>
            <a:r>
              <a:rPr lang="nl-NL" dirty="0"/>
              <a:t> </a:t>
            </a:r>
            <a:r>
              <a:rPr lang="nl-NL" dirty="0" err="1"/>
              <a:t>process</a:t>
            </a:r>
            <a:r>
              <a:rPr lang="nl-NL" dirty="0"/>
              <a:t> </a:t>
            </a:r>
            <a:r>
              <a:rPr lang="nl-NL" dirty="0" err="1"/>
              <a:t>took</a:t>
            </a:r>
            <a:r>
              <a:rPr lang="nl-NL" dirty="0"/>
              <a:t> </a:t>
            </a:r>
            <a:r>
              <a:rPr lang="nl-NL" dirty="0" err="1"/>
              <a:t>about</a:t>
            </a:r>
            <a:r>
              <a:rPr lang="nl-NL" dirty="0"/>
              <a:t> 1,5 </a:t>
            </a:r>
            <a:r>
              <a:rPr lang="nl-NL" dirty="0" err="1"/>
              <a:t>year</a:t>
            </a:r>
            <a:endParaRPr lang="nl-NL" dirty="0"/>
          </a:p>
        </p:txBody>
      </p:sp>
    </p:spTree>
    <p:extLst>
      <p:ext uri="{BB962C8B-B14F-4D97-AF65-F5344CB8AC3E}">
        <p14:creationId xmlns:p14="http://schemas.microsoft.com/office/powerpoint/2010/main" val="75078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37965-06AA-441A-A694-E02D0F2E3B35}"/>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E229BE3E-C9C8-47EA-B92E-5B554F2EFDA6}"/>
              </a:ext>
            </a:extLst>
          </p:cNvPr>
          <p:cNvSpPr>
            <a:spLocks noGrp="1"/>
          </p:cNvSpPr>
          <p:nvPr>
            <p:ph idx="1"/>
          </p:nvPr>
        </p:nvSpPr>
        <p:spPr/>
        <p:txBody>
          <a:bodyPr>
            <a:normAutofit fontScale="92500" lnSpcReduction="20000"/>
          </a:bodyPr>
          <a:lstStyle/>
          <a:p>
            <a:r>
              <a:rPr lang="nl-NL" dirty="0" err="1"/>
              <a:t>Selection</a:t>
            </a:r>
            <a:r>
              <a:rPr lang="nl-NL" dirty="0"/>
              <a:t> of </a:t>
            </a:r>
            <a:r>
              <a:rPr lang="nl-NL" dirty="0" err="1"/>
              <a:t>athletes</a:t>
            </a:r>
            <a:r>
              <a:rPr lang="nl-NL" dirty="0"/>
              <a:t> </a:t>
            </a:r>
            <a:r>
              <a:rPr lang="nl-NL" dirty="0" err="1"/>
              <a:t>for</a:t>
            </a:r>
            <a:r>
              <a:rPr lang="nl-NL" dirty="0"/>
              <a:t> sample </a:t>
            </a:r>
            <a:r>
              <a:rPr lang="nl-NL" dirty="0" err="1"/>
              <a:t>collection</a:t>
            </a:r>
            <a:endParaRPr lang="nl-NL" dirty="0"/>
          </a:p>
          <a:p>
            <a:r>
              <a:rPr lang="nl-NL" dirty="0" err="1"/>
              <a:t>Description</a:t>
            </a:r>
            <a:r>
              <a:rPr lang="nl-NL" dirty="0"/>
              <a:t> of data </a:t>
            </a:r>
            <a:r>
              <a:rPr lang="nl-NL" dirty="0" err="1"/>
              <a:t>gathering</a:t>
            </a:r>
            <a:r>
              <a:rPr lang="nl-NL" dirty="0"/>
              <a:t> </a:t>
            </a:r>
            <a:r>
              <a:rPr lang="nl-NL" dirty="0" err="1"/>
              <a:t>and</a:t>
            </a:r>
            <a:r>
              <a:rPr lang="nl-NL" dirty="0"/>
              <a:t> </a:t>
            </a:r>
            <a:r>
              <a:rPr lang="nl-NL" dirty="0" err="1"/>
              <a:t>ways</a:t>
            </a:r>
            <a:r>
              <a:rPr lang="nl-NL" dirty="0"/>
              <a:t> </a:t>
            </a:r>
            <a:r>
              <a:rPr lang="nl-NL" dirty="0" err="1"/>
              <a:t>to</a:t>
            </a:r>
            <a:r>
              <a:rPr lang="nl-NL" dirty="0"/>
              <a:t> do </a:t>
            </a:r>
            <a:r>
              <a:rPr lang="nl-NL" dirty="0" err="1"/>
              <a:t>so</a:t>
            </a:r>
            <a:r>
              <a:rPr lang="nl-NL" dirty="0"/>
              <a:t> (IC-OOC, </a:t>
            </a:r>
            <a:r>
              <a:rPr lang="nl-NL" dirty="0" err="1"/>
              <a:t>whereabouts</a:t>
            </a:r>
            <a:r>
              <a:rPr lang="nl-NL" dirty="0"/>
              <a:t>, </a:t>
            </a:r>
            <a:r>
              <a:rPr lang="nl-NL" dirty="0" err="1"/>
              <a:t>biological</a:t>
            </a:r>
            <a:r>
              <a:rPr lang="nl-NL" dirty="0"/>
              <a:t> </a:t>
            </a:r>
            <a:r>
              <a:rPr lang="nl-NL" dirty="0" err="1"/>
              <a:t>passport</a:t>
            </a:r>
            <a:r>
              <a:rPr lang="nl-NL" dirty="0"/>
              <a:t>, </a:t>
            </a:r>
            <a:r>
              <a:rPr lang="nl-NL" dirty="0" err="1"/>
              <a:t>blood</a:t>
            </a:r>
            <a:r>
              <a:rPr lang="nl-NL" dirty="0"/>
              <a:t>, urine, </a:t>
            </a:r>
            <a:r>
              <a:rPr lang="nl-NL" dirty="0" err="1"/>
              <a:t>breath</a:t>
            </a:r>
            <a:r>
              <a:rPr lang="nl-NL" dirty="0"/>
              <a:t>)</a:t>
            </a:r>
          </a:p>
          <a:p>
            <a:r>
              <a:rPr lang="nl-NL" dirty="0" err="1"/>
              <a:t>Alternatives</a:t>
            </a:r>
            <a:r>
              <a:rPr lang="nl-NL" dirty="0"/>
              <a:t> </a:t>
            </a:r>
            <a:r>
              <a:rPr lang="nl-NL" dirty="0" err="1"/>
              <a:t>to</a:t>
            </a:r>
            <a:r>
              <a:rPr lang="nl-NL" dirty="0"/>
              <a:t> </a:t>
            </a:r>
            <a:r>
              <a:rPr lang="nl-NL" dirty="0" err="1"/>
              <a:t>testing</a:t>
            </a:r>
            <a:endParaRPr lang="nl-NL" dirty="0"/>
          </a:p>
          <a:p>
            <a:r>
              <a:rPr lang="nl-NL" dirty="0" err="1"/>
              <a:t>Testing</a:t>
            </a:r>
            <a:r>
              <a:rPr lang="nl-NL" dirty="0"/>
              <a:t> </a:t>
            </a:r>
            <a:r>
              <a:rPr lang="nl-NL" dirty="0" err="1"/>
              <a:t>protocols</a:t>
            </a:r>
            <a:r>
              <a:rPr lang="nl-NL" dirty="0"/>
              <a:t> </a:t>
            </a:r>
            <a:r>
              <a:rPr lang="nl-NL" dirty="0" err="1"/>
              <a:t>and</a:t>
            </a:r>
            <a:r>
              <a:rPr lang="nl-NL" dirty="0"/>
              <a:t> procedures, chain of </a:t>
            </a:r>
            <a:r>
              <a:rPr lang="nl-NL" dirty="0" err="1"/>
              <a:t>custody</a:t>
            </a:r>
            <a:r>
              <a:rPr lang="nl-NL" dirty="0"/>
              <a:t> analysis in lab</a:t>
            </a:r>
          </a:p>
          <a:p>
            <a:r>
              <a:rPr lang="nl-NL" dirty="0"/>
              <a:t>ADAMS </a:t>
            </a:r>
            <a:r>
              <a:rPr lang="nl-NL" dirty="0" err="1"/>
              <a:t>and</a:t>
            </a:r>
            <a:r>
              <a:rPr lang="nl-NL" dirty="0"/>
              <a:t> </a:t>
            </a:r>
            <a:r>
              <a:rPr lang="nl-NL" dirty="0" err="1"/>
              <a:t>alternative</a:t>
            </a:r>
            <a:r>
              <a:rPr lang="nl-NL" dirty="0"/>
              <a:t> systems</a:t>
            </a:r>
          </a:p>
          <a:p>
            <a:r>
              <a:rPr lang="nl-NL" dirty="0"/>
              <a:t>Storage </a:t>
            </a:r>
            <a:r>
              <a:rPr lang="nl-NL" dirty="0" err="1"/>
              <a:t>periods</a:t>
            </a:r>
            <a:r>
              <a:rPr lang="nl-NL" dirty="0"/>
              <a:t>/access </a:t>
            </a:r>
            <a:r>
              <a:rPr lang="nl-NL" dirty="0" err="1"/>
              <a:t>rights</a:t>
            </a:r>
            <a:endParaRPr lang="nl-NL" dirty="0"/>
          </a:p>
          <a:p>
            <a:r>
              <a:rPr lang="nl-NL" dirty="0" err="1"/>
              <a:t>Sharing</a:t>
            </a:r>
            <a:r>
              <a:rPr lang="nl-NL" dirty="0"/>
              <a:t> data </a:t>
            </a:r>
            <a:r>
              <a:rPr lang="nl-NL" dirty="0" err="1"/>
              <a:t>between</a:t>
            </a:r>
            <a:r>
              <a:rPr lang="nl-NL" dirty="0"/>
              <a:t> </a:t>
            </a:r>
            <a:r>
              <a:rPr lang="nl-NL" dirty="0" err="1"/>
              <a:t>ADOs</a:t>
            </a:r>
            <a:r>
              <a:rPr lang="nl-NL" dirty="0"/>
              <a:t>, sport </a:t>
            </a:r>
            <a:r>
              <a:rPr lang="nl-NL" dirty="0" err="1"/>
              <a:t>organisations</a:t>
            </a:r>
            <a:r>
              <a:rPr lang="nl-NL" dirty="0"/>
              <a:t> </a:t>
            </a:r>
            <a:r>
              <a:rPr lang="nl-NL" dirty="0" err="1"/>
              <a:t>and</a:t>
            </a:r>
            <a:r>
              <a:rPr lang="nl-NL" dirty="0"/>
              <a:t> </a:t>
            </a:r>
            <a:r>
              <a:rPr lang="nl-NL" dirty="0" err="1"/>
              <a:t>third</a:t>
            </a:r>
            <a:r>
              <a:rPr lang="nl-NL" dirty="0"/>
              <a:t> </a:t>
            </a:r>
            <a:r>
              <a:rPr lang="nl-NL" dirty="0" err="1"/>
              <a:t>parties</a:t>
            </a:r>
            <a:endParaRPr lang="nl-NL" dirty="0"/>
          </a:p>
          <a:p>
            <a:r>
              <a:rPr lang="nl-NL" dirty="0"/>
              <a:t>Analysis of </a:t>
            </a:r>
            <a:r>
              <a:rPr lang="nl-NL" dirty="0" err="1"/>
              <a:t>results</a:t>
            </a:r>
            <a:r>
              <a:rPr lang="nl-NL" dirty="0"/>
              <a:t> </a:t>
            </a:r>
            <a:r>
              <a:rPr lang="nl-NL" dirty="0" err="1"/>
              <a:t>and</a:t>
            </a:r>
            <a:r>
              <a:rPr lang="nl-NL" dirty="0"/>
              <a:t> </a:t>
            </a:r>
            <a:r>
              <a:rPr lang="nl-NL" dirty="0" err="1"/>
              <a:t>sanctions</a:t>
            </a:r>
            <a:endParaRPr lang="nl-NL" dirty="0"/>
          </a:p>
          <a:p>
            <a:r>
              <a:rPr lang="nl-NL" dirty="0" err="1"/>
              <a:t>Dispute</a:t>
            </a:r>
            <a:r>
              <a:rPr lang="nl-NL" dirty="0"/>
              <a:t> </a:t>
            </a:r>
            <a:r>
              <a:rPr lang="nl-NL" dirty="0" err="1"/>
              <a:t>resolution</a:t>
            </a:r>
            <a:r>
              <a:rPr lang="nl-NL" dirty="0"/>
              <a:t> ADO </a:t>
            </a:r>
            <a:r>
              <a:rPr lang="nl-NL" dirty="0" err="1"/>
              <a:t>and</a:t>
            </a:r>
            <a:r>
              <a:rPr lang="nl-NL" dirty="0"/>
              <a:t> CAS</a:t>
            </a:r>
          </a:p>
          <a:p>
            <a:endParaRPr lang="nl-NL" dirty="0"/>
          </a:p>
        </p:txBody>
      </p:sp>
    </p:spTree>
    <p:extLst>
      <p:ext uri="{BB962C8B-B14F-4D97-AF65-F5344CB8AC3E}">
        <p14:creationId xmlns:p14="http://schemas.microsoft.com/office/powerpoint/2010/main" val="677133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37965-06AA-441A-A694-E02D0F2E3B35}"/>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E229BE3E-C9C8-47EA-B92E-5B554F2EFDA6}"/>
              </a:ext>
            </a:extLst>
          </p:cNvPr>
          <p:cNvSpPr>
            <a:spLocks noGrp="1"/>
          </p:cNvSpPr>
          <p:nvPr>
            <p:ph idx="1"/>
          </p:nvPr>
        </p:nvSpPr>
        <p:spPr/>
        <p:txBody>
          <a:bodyPr/>
          <a:lstStyle/>
          <a:p>
            <a:r>
              <a:rPr lang="nl-NL" dirty="0" err="1"/>
              <a:t>Applicability</a:t>
            </a:r>
            <a:r>
              <a:rPr lang="nl-NL" dirty="0"/>
              <a:t> of </a:t>
            </a:r>
            <a:r>
              <a:rPr lang="nl-NL" dirty="0" err="1"/>
              <a:t>the</a:t>
            </a:r>
            <a:r>
              <a:rPr lang="nl-NL" dirty="0"/>
              <a:t> General Data </a:t>
            </a:r>
            <a:r>
              <a:rPr lang="nl-NL" dirty="0" err="1"/>
              <a:t>Protection</a:t>
            </a:r>
            <a:r>
              <a:rPr lang="nl-NL" dirty="0"/>
              <a:t> </a:t>
            </a:r>
            <a:r>
              <a:rPr lang="nl-NL" dirty="0" err="1"/>
              <a:t>Regulation</a:t>
            </a:r>
            <a:endParaRPr lang="nl-NL" dirty="0"/>
          </a:p>
          <a:p>
            <a:pPr lvl="1"/>
            <a:r>
              <a:rPr lang="nl-NL" dirty="0"/>
              <a:t>Personal data</a:t>
            </a:r>
          </a:p>
          <a:p>
            <a:pPr lvl="1"/>
            <a:r>
              <a:rPr lang="nl-NL" dirty="0" err="1"/>
              <a:t>Processed</a:t>
            </a:r>
            <a:endParaRPr lang="nl-NL" dirty="0"/>
          </a:p>
          <a:p>
            <a:pPr lvl="1"/>
            <a:r>
              <a:rPr lang="nl-NL" dirty="0"/>
              <a:t>Controller</a:t>
            </a:r>
          </a:p>
          <a:p>
            <a:pPr lvl="1"/>
            <a:r>
              <a:rPr lang="nl-NL" dirty="0"/>
              <a:t>On EU </a:t>
            </a:r>
            <a:r>
              <a:rPr lang="nl-NL" dirty="0" err="1"/>
              <a:t>territory</a:t>
            </a:r>
            <a:endParaRPr lang="nl-NL" dirty="0"/>
          </a:p>
        </p:txBody>
      </p:sp>
    </p:spTree>
    <p:extLst>
      <p:ext uri="{BB962C8B-B14F-4D97-AF65-F5344CB8AC3E}">
        <p14:creationId xmlns:p14="http://schemas.microsoft.com/office/powerpoint/2010/main" val="60858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37965-06AA-441A-A694-E02D0F2E3B35}"/>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E229BE3E-C9C8-47EA-B92E-5B554F2EFDA6}"/>
              </a:ext>
            </a:extLst>
          </p:cNvPr>
          <p:cNvSpPr>
            <a:spLocks noGrp="1"/>
          </p:cNvSpPr>
          <p:nvPr>
            <p:ph idx="1"/>
          </p:nvPr>
        </p:nvSpPr>
        <p:spPr/>
        <p:txBody>
          <a:bodyPr>
            <a:normAutofit lnSpcReduction="10000"/>
          </a:bodyPr>
          <a:lstStyle/>
          <a:p>
            <a:r>
              <a:rPr lang="en-US" i="1" dirty="0"/>
              <a:t>Article 4 </a:t>
            </a:r>
            <a:r>
              <a:rPr lang="en-US" b="1" dirty="0"/>
              <a:t>Definitions </a:t>
            </a:r>
          </a:p>
          <a:p>
            <a:r>
              <a:rPr lang="en-US" dirty="0"/>
              <a:t>For the purposes of this Regulation: </a:t>
            </a:r>
          </a:p>
          <a:p>
            <a:r>
              <a:rPr lang="en-US" dirty="0"/>
              <a:t>(1) ‘personal data’ means any information relating to an identified or identifiable natural person (‘data subject’); an identifiable natural person is one who can be identified, directly or indirectly, in particular by reference to an identifier such as a name, an identification number, location data, an online identifier or to one or more factors specific to the physical, physiological, genetic, mental, economic, cultural or social identity of that natural person; </a:t>
            </a:r>
            <a:endParaRPr lang="nl-NL" dirty="0"/>
          </a:p>
        </p:txBody>
      </p:sp>
    </p:spTree>
    <p:extLst>
      <p:ext uri="{BB962C8B-B14F-4D97-AF65-F5344CB8AC3E}">
        <p14:creationId xmlns:p14="http://schemas.microsoft.com/office/powerpoint/2010/main" val="1953060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37965-06AA-441A-A694-E02D0F2E3B35}"/>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E229BE3E-C9C8-47EA-B92E-5B554F2EFDA6}"/>
              </a:ext>
            </a:extLst>
          </p:cNvPr>
          <p:cNvSpPr>
            <a:spLocks noGrp="1"/>
          </p:cNvSpPr>
          <p:nvPr>
            <p:ph idx="1"/>
          </p:nvPr>
        </p:nvSpPr>
        <p:spPr/>
        <p:txBody>
          <a:bodyPr>
            <a:normAutofit/>
          </a:bodyPr>
          <a:lstStyle/>
          <a:p>
            <a:r>
              <a:rPr lang="en-US" i="1" dirty="0"/>
              <a:t>Article 4 </a:t>
            </a:r>
            <a:r>
              <a:rPr lang="en-US" b="1" dirty="0"/>
              <a:t>Definitions </a:t>
            </a:r>
          </a:p>
          <a:p>
            <a:r>
              <a:rPr lang="en-US" dirty="0"/>
              <a:t>For the purposes of this Regulation: </a:t>
            </a:r>
          </a:p>
          <a:p>
            <a:r>
              <a:rPr lang="en-US" dirty="0"/>
              <a:t>(2) ‘processing’ means any operation or set of operations which is performed on personal data or on sets of personal data, whether or not by automated means, such as collection, recording, </a:t>
            </a:r>
            <a:r>
              <a:rPr lang="en-US" dirty="0" err="1"/>
              <a:t>organisation</a:t>
            </a:r>
            <a:r>
              <a:rPr lang="en-US" dirty="0"/>
              <a:t>, structuring, storage, adaptation or alteration, retrieval, consultation, use, disclosure by transmission, dissemination or otherwise making available, alignment or combination, restriction, erasure or destruction; </a:t>
            </a:r>
            <a:endParaRPr lang="nl-NL" dirty="0"/>
          </a:p>
        </p:txBody>
      </p:sp>
    </p:spTree>
    <p:extLst>
      <p:ext uri="{BB962C8B-B14F-4D97-AF65-F5344CB8AC3E}">
        <p14:creationId xmlns:p14="http://schemas.microsoft.com/office/powerpoint/2010/main" val="3271234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37965-06AA-441A-A694-E02D0F2E3B35}"/>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E229BE3E-C9C8-47EA-B92E-5B554F2EFDA6}"/>
              </a:ext>
            </a:extLst>
          </p:cNvPr>
          <p:cNvSpPr>
            <a:spLocks noGrp="1"/>
          </p:cNvSpPr>
          <p:nvPr>
            <p:ph idx="1"/>
          </p:nvPr>
        </p:nvSpPr>
        <p:spPr/>
        <p:txBody>
          <a:bodyPr>
            <a:normAutofit fontScale="92500"/>
          </a:bodyPr>
          <a:lstStyle/>
          <a:p>
            <a:r>
              <a:rPr lang="en-US" i="1" dirty="0"/>
              <a:t>Article 4 </a:t>
            </a:r>
            <a:r>
              <a:rPr lang="en-US" b="1" dirty="0"/>
              <a:t>Definitions </a:t>
            </a:r>
          </a:p>
          <a:p>
            <a:r>
              <a:rPr lang="en-US" dirty="0"/>
              <a:t>For the purposes of this Regulation: </a:t>
            </a:r>
          </a:p>
          <a:p>
            <a:r>
              <a:rPr lang="en-US" dirty="0"/>
              <a:t>(7) ‘controller’ means the natural or legal person, public authority, agency or other body which, alone or jointly with others, determines the purposes and means of the processing of personal data; where the purposes and means of such processing are determined by Union or Member State law, the controller or the specific criteria for its nomination may be provided for by Union or Member State law; </a:t>
            </a:r>
          </a:p>
          <a:p>
            <a:r>
              <a:rPr lang="en-US" dirty="0"/>
              <a:t>(8) ‘processor’ means a natural or legal person, public authority, agency or other body which processes personal data on behalf of the controller; </a:t>
            </a:r>
            <a:endParaRPr lang="nl-NL" dirty="0"/>
          </a:p>
        </p:txBody>
      </p:sp>
    </p:spTree>
    <p:extLst>
      <p:ext uri="{BB962C8B-B14F-4D97-AF65-F5344CB8AC3E}">
        <p14:creationId xmlns:p14="http://schemas.microsoft.com/office/powerpoint/2010/main" val="3904176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F5AE4E-F378-4866-A530-774746E49B08}"/>
              </a:ext>
            </a:extLst>
          </p:cNvPr>
          <p:cNvSpPr>
            <a:spLocks noGrp="1"/>
          </p:cNvSpPr>
          <p:nvPr>
            <p:ph type="title"/>
          </p:nvPr>
        </p:nvSpPr>
        <p:spPr/>
        <p:txBody>
          <a:bodyPr/>
          <a:lstStyle/>
          <a:p>
            <a:r>
              <a:rPr lang="nl-NL" dirty="0"/>
              <a:t>Topics</a:t>
            </a:r>
          </a:p>
        </p:txBody>
      </p:sp>
      <p:sp>
        <p:nvSpPr>
          <p:cNvPr id="3" name="Tijdelijke aanduiding voor inhoud 2">
            <a:extLst>
              <a:ext uri="{FF2B5EF4-FFF2-40B4-BE49-F238E27FC236}">
                <a16:creationId xmlns:a16="http://schemas.microsoft.com/office/drawing/2014/main" id="{540B9B77-7611-4ECD-ADE5-FFC4BDDED838}"/>
              </a:ext>
            </a:extLst>
          </p:cNvPr>
          <p:cNvSpPr>
            <a:spLocks noGrp="1"/>
          </p:cNvSpPr>
          <p:nvPr>
            <p:ph idx="1"/>
          </p:nvPr>
        </p:nvSpPr>
        <p:spPr/>
        <p:txBody>
          <a:bodyPr/>
          <a:lstStyle/>
          <a:p>
            <a:r>
              <a:rPr lang="nl-NL" dirty="0"/>
              <a:t>(1) </a:t>
            </a:r>
            <a:r>
              <a:rPr lang="nl-NL" dirty="0" err="1"/>
              <a:t>Overview</a:t>
            </a:r>
            <a:r>
              <a:rPr lang="nl-NL" dirty="0"/>
              <a:t> of report</a:t>
            </a:r>
          </a:p>
          <a:p>
            <a:r>
              <a:rPr lang="nl-NL" dirty="0"/>
              <a:t>(2) </a:t>
            </a:r>
            <a:r>
              <a:rPr lang="nl-NL" dirty="0" err="1"/>
              <a:t>Process</a:t>
            </a:r>
            <a:r>
              <a:rPr lang="nl-NL" dirty="0"/>
              <a:t> </a:t>
            </a:r>
          </a:p>
          <a:p>
            <a:r>
              <a:rPr lang="nl-NL" dirty="0"/>
              <a:t>(3) </a:t>
            </a:r>
            <a:r>
              <a:rPr lang="nl-NL" dirty="0" err="1"/>
              <a:t>Main</a:t>
            </a:r>
            <a:r>
              <a:rPr lang="nl-NL" dirty="0"/>
              <a:t> </a:t>
            </a:r>
            <a:r>
              <a:rPr lang="nl-NL" dirty="0" err="1"/>
              <a:t>findings</a:t>
            </a:r>
            <a:endParaRPr lang="nl-NL" dirty="0"/>
          </a:p>
          <a:p>
            <a:r>
              <a:rPr lang="nl-NL" dirty="0"/>
              <a:t>(4) </a:t>
            </a:r>
            <a:r>
              <a:rPr lang="nl-NL" dirty="0" err="1"/>
              <a:t>Recommendations</a:t>
            </a:r>
            <a:endParaRPr lang="nl-NL" dirty="0"/>
          </a:p>
        </p:txBody>
      </p:sp>
    </p:spTree>
    <p:extLst>
      <p:ext uri="{BB962C8B-B14F-4D97-AF65-F5344CB8AC3E}">
        <p14:creationId xmlns:p14="http://schemas.microsoft.com/office/powerpoint/2010/main" val="527528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37965-06AA-441A-A694-E02D0F2E3B35}"/>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E229BE3E-C9C8-47EA-B92E-5B554F2EFDA6}"/>
              </a:ext>
            </a:extLst>
          </p:cNvPr>
          <p:cNvSpPr>
            <a:spLocks noGrp="1"/>
          </p:cNvSpPr>
          <p:nvPr>
            <p:ph idx="1"/>
          </p:nvPr>
        </p:nvSpPr>
        <p:spPr/>
        <p:txBody>
          <a:bodyPr>
            <a:normAutofit fontScale="85000" lnSpcReduction="20000"/>
          </a:bodyPr>
          <a:lstStyle/>
          <a:p>
            <a:r>
              <a:rPr lang="en-US" i="1" dirty="0"/>
              <a:t>Article 3 </a:t>
            </a:r>
            <a:r>
              <a:rPr lang="en-US" b="1" dirty="0"/>
              <a:t>Territorial scope </a:t>
            </a:r>
          </a:p>
          <a:p>
            <a:r>
              <a:rPr lang="en-US" dirty="0"/>
              <a:t>1.This Regulation applies to the processing of personal data in the context of the activities of an establishment of a controller or a processor in the Union, regardless of whether the processing takes place in the Union or not. </a:t>
            </a:r>
          </a:p>
          <a:p>
            <a:r>
              <a:rPr lang="en-US" dirty="0"/>
              <a:t>2.This Regulation applies to the processing of personal data of data subjects who are in the Union by a controller or processor not established in the Union, where the processing activities are related to: </a:t>
            </a:r>
          </a:p>
          <a:p>
            <a:pPr lvl="1"/>
            <a:r>
              <a:rPr lang="en-US" dirty="0"/>
              <a:t>(a) the offering of goods or services, irrespective of whether a payment of the data subject is required, to such data subjects in the Union; </a:t>
            </a:r>
          </a:p>
          <a:p>
            <a:pPr lvl="1"/>
            <a:r>
              <a:rPr lang="en-US" dirty="0"/>
              <a:t>or (b) the monitoring of their </a:t>
            </a:r>
            <a:r>
              <a:rPr lang="en-US" dirty="0" err="1"/>
              <a:t>behaviour</a:t>
            </a:r>
            <a:r>
              <a:rPr lang="en-US" dirty="0"/>
              <a:t> as far as their </a:t>
            </a:r>
            <a:r>
              <a:rPr lang="en-US" dirty="0" err="1"/>
              <a:t>behaviour</a:t>
            </a:r>
            <a:r>
              <a:rPr lang="en-US" dirty="0"/>
              <a:t> takes place within the Union. </a:t>
            </a:r>
          </a:p>
          <a:p>
            <a:r>
              <a:rPr lang="en-US" dirty="0"/>
              <a:t>3.This Regulation applies to the processing of personal data by a controller not established in the Union, but in a place where Member State law applies by virtue of public international law. </a:t>
            </a:r>
            <a:endParaRPr lang="nl-NL" dirty="0"/>
          </a:p>
        </p:txBody>
      </p:sp>
    </p:spTree>
    <p:extLst>
      <p:ext uri="{BB962C8B-B14F-4D97-AF65-F5344CB8AC3E}">
        <p14:creationId xmlns:p14="http://schemas.microsoft.com/office/powerpoint/2010/main" val="28597989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37965-06AA-441A-A694-E02D0F2E3B35}"/>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E229BE3E-C9C8-47EA-B92E-5B554F2EFDA6}"/>
              </a:ext>
            </a:extLst>
          </p:cNvPr>
          <p:cNvSpPr>
            <a:spLocks noGrp="1"/>
          </p:cNvSpPr>
          <p:nvPr>
            <p:ph idx="1"/>
          </p:nvPr>
        </p:nvSpPr>
        <p:spPr>
          <a:xfrm>
            <a:off x="680321" y="2211572"/>
            <a:ext cx="9613861" cy="4412511"/>
          </a:xfrm>
        </p:spPr>
        <p:txBody>
          <a:bodyPr>
            <a:normAutofit fontScale="62500" lnSpcReduction="20000"/>
          </a:bodyPr>
          <a:lstStyle/>
          <a:p>
            <a:r>
              <a:rPr lang="en-US" i="1" dirty="0"/>
              <a:t>Article 6 </a:t>
            </a:r>
            <a:r>
              <a:rPr lang="en-US" b="1" dirty="0"/>
              <a:t>Lawfulness of processing </a:t>
            </a:r>
          </a:p>
          <a:p>
            <a:r>
              <a:rPr lang="en-US" dirty="0"/>
              <a:t>1.Processing shall be lawful only if and to the extent that at least one of the following applies: </a:t>
            </a:r>
          </a:p>
          <a:p>
            <a:r>
              <a:rPr lang="en-US" dirty="0"/>
              <a:t>(a) the data subject has given consent to the processing of his or her personal data for one or more specific purposes; </a:t>
            </a:r>
          </a:p>
          <a:p>
            <a:r>
              <a:rPr lang="en-US" dirty="0"/>
              <a:t>(b) processing is necessary for the performance of a contract to which the data subject is party or in order to take steps at the request of the data subject prior to entering into a contract; </a:t>
            </a:r>
          </a:p>
          <a:p>
            <a:r>
              <a:rPr lang="en-US" dirty="0"/>
              <a:t>(c) processing is necessary for compliance with a legal obligation to which the controller is subject; </a:t>
            </a:r>
          </a:p>
          <a:p>
            <a:r>
              <a:rPr lang="en-US" dirty="0"/>
              <a:t>(d) processing is necessary in order to protect the vital interests of the data subject or of another natural person; </a:t>
            </a:r>
          </a:p>
          <a:p>
            <a:r>
              <a:rPr lang="en-US" dirty="0"/>
              <a:t>(e) processing is necessary for the performance of a task carried out in the public interest or in the exercise of official authority vested in the controller; </a:t>
            </a:r>
          </a:p>
          <a:p>
            <a:r>
              <a:rPr lang="en-US" dirty="0"/>
              <a:t>(f) processing is necessary for the purposes of the legitimate interests pursued by the controller or by a third party, except where such interests are overridden by the interests or fundamental rights and freedoms of the data subject which require protection of personal data, in particular where the data subject is a child. </a:t>
            </a:r>
          </a:p>
          <a:p>
            <a:r>
              <a:rPr lang="en-US" dirty="0"/>
              <a:t>Point (f) of the first subparagraph shall not apply to processing carried out by public authorities in the performance of their tasks. </a:t>
            </a:r>
            <a:endParaRPr lang="nl-NL" dirty="0"/>
          </a:p>
        </p:txBody>
      </p:sp>
    </p:spTree>
    <p:extLst>
      <p:ext uri="{BB962C8B-B14F-4D97-AF65-F5344CB8AC3E}">
        <p14:creationId xmlns:p14="http://schemas.microsoft.com/office/powerpoint/2010/main" val="3595246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898A09-FAAE-493C-A9D4-E0B3B95E7F95}"/>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438FFBE4-376D-40A2-9938-D15DB5C46A8C}"/>
              </a:ext>
            </a:extLst>
          </p:cNvPr>
          <p:cNvSpPr>
            <a:spLocks noGrp="1"/>
          </p:cNvSpPr>
          <p:nvPr>
            <p:ph idx="1"/>
          </p:nvPr>
        </p:nvSpPr>
        <p:spPr/>
        <p:txBody>
          <a:bodyPr/>
          <a:lstStyle/>
          <a:p>
            <a:r>
              <a:rPr lang="en-US" i="1" dirty="0"/>
              <a:t>Article 4 </a:t>
            </a:r>
            <a:r>
              <a:rPr lang="en-US" b="1" dirty="0"/>
              <a:t>Definitions </a:t>
            </a:r>
          </a:p>
          <a:p>
            <a:r>
              <a:rPr lang="en-US" dirty="0"/>
              <a:t>For the purposes of this Regulation:</a:t>
            </a:r>
          </a:p>
          <a:p>
            <a:r>
              <a:rPr lang="en-US" dirty="0"/>
              <a:t>(11) ‘consent’ of the data subject means any freely given, specific, informed and unambiguous indication of the data subject's wishes by which he or she, by a statement or by a clear affirmative action, signifies agreement to the processing of personal data relating to him or her;  </a:t>
            </a:r>
            <a:endParaRPr lang="nl-NL" dirty="0"/>
          </a:p>
        </p:txBody>
      </p:sp>
    </p:spTree>
    <p:extLst>
      <p:ext uri="{BB962C8B-B14F-4D97-AF65-F5344CB8AC3E}">
        <p14:creationId xmlns:p14="http://schemas.microsoft.com/office/powerpoint/2010/main" val="3191714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B742D8-7E75-49DC-94C0-C7242BDA89ED}"/>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B3455A95-F6E9-41E8-889F-E98F977E7F57}"/>
              </a:ext>
            </a:extLst>
          </p:cNvPr>
          <p:cNvSpPr>
            <a:spLocks noGrp="1"/>
          </p:cNvSpPr>
          <p:nvPr>
            <p:ph idx="1"/>
          </p:nvPr>
        </p:nvSpPr>
        <p:spPr/>
        <p:txBody>
          <a:bodyPr>
            <a:normAutofit fontScale="70000" lnSpcReduction="20000"/>
          </a:bodyPr>
          <a:lstStyle/>
          <a:p>
            <a:r>
              <a:rPr lang="en-US" i="1" dirty="0"/>
              <a:t>Article 7 </a:t>
            </a:r>
            <a:r>
              <a:rPr lang="en-US" b="1" dirty="0"/>
              <a:t>Conditions for consent </a:t>
            </a:r>
          </a:p>
          <a:p>
            <a:r>
              <a:rPr lang="en-US" dirty="0"/>
              <a:t>1.Where processing is based on consent, the controller shall be able to demonstrate that the data subject has consented to processing of his or her personal data. </a:t>
            </a:r>
          </a:p>
          <a:p>
            <a:r>
              <a:rPr lang="en-US" dirty="0"/>
              <a:t>2.If the data subject's consent is given in the context of a written declaration which also concerns other matters, the request for consent shall be presented in a manner which is clearly distinguishable from the other matters, in an intelligible and easily accessible form, using clear and plain language. Any part of such a declaration which constitutes an infringement of this Regulation shall not be binding. </a:t>
            </a:r>
          </a:p>
          <a:p>
            <a:r>
              <a:rPr lang="en-US" dirty="0"/>
              <a:t>3.The data subject shall have the right to withdraw his or her consent at any time. The withdrawal of consent shall not affect the lawfulness of processing based on consent before its withdrawal. Prior to giving consent, the data subject shall be informed thereof. It shall be as easy to withdraw as to give consent. </a:t>
            </a:r>
          </a:p>
          <a:p>
            <a:r>
              <a:rPr lang="en-US" dirty="0"/>
              <a:t>4.When assessing whether consent is freely given, utmost account shall be taken of whether, </a:t>
            </a:r>
            <a:r>
              <a:rPr lang="en-US" i="1" dirty="0"/>
              <a:t>inter alia</a:t>
            </a:r>
            <a:r>
              <a:rPr lang="en-US" dirty="0"/>
              <a:t>, the performance of a contract, including the provision of a service, is conditional on consent to the processing of personal data that is not necessary for the performance of that contract. </a:t>
            </a:r>
            <a:endParaRPr lang="nl-NL" dirty="0"/>
          </a:p>
        </p:txBody>
      </p:sp>
    </p:spTree>
    <p:extLst>
      <p:ext uri="{BB962C8B-B14F-4D97-AF65-F5344CB8AC3E}">
        <p14:creationId xmlns:p14="http://schemas.microsoft.com/office/powerpoint/2010/main" val="3311950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37965-06AA-441A-A694-E02D0F2E3B35}"/>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E229BE3E-C9C8-47EA-B92E-5B554F2EFDA6}"/>
              </a:ext>
            </a:extLst>
          </p:cNvPr>
          <p:cNvSpPr>
            <a:spLocks noGrp="1"/>
          </p:cNvSpPr>
          <p:nvPr>
            <p:ph idx="1"/>
          </p:nvPr>
        </p:nvSpPr>
        <p:spPr/>
        <p:txBody>
          <a:bodyPr>
            <a:normAutofit fontScale="70000" lnSpcReduction="20000"/>
          </a:bodyPr>
          <a:lstStyle/>
          <a:p>
            <a:r>
              <a:rPr lang="en-US" dirty="0"/>
              <a:t>2.Member States may maintain or introduce more specific provisions to adapt the application of the rules of this Regulation with regard to processing for compliance with points (c) and (e) of paragraph 1 by determining more precisely specific requirements for the processing and other measures to ensure lawful and fair processing including for other specific processing situations as provided for in Chapter IX. </a:t>
            </a:r>
          </a:p>
          <a:p>
            <a:r>
              <a:rPr lang="en-US" dirty="0"/>
              <a:t>3.The basis for the processing referred to in point (c) and (e) of paragraph 1 shall be laid down by: (a) Union law; or (b) Member State law to which the controller is subject. The purpose of the processing shall be determined in that legal basis or, as regards the processing referred to in point (e) of paragraph 1, shall be necessary for the performance of a task carried out in the public interest or in the exercise of official authority vested in the controller. That legal basis may contain specific provisions to adapt the application of rules of this Regulation, inter alia: the general conditions governing the lawfulness of processing by the controller; the types of data which are subject to the processing; the data subjects concerned; the entities to, and the purposes for which, the personal data may be disclosed; the purpose limitation; storage periods; and processing operations and processing procedures, including measures to ensure lawful and fair processing such as those for other specific processing situations as provided for in Chapter IX. The Union or the Member State law shall meet an objective of public interest and be proportionate to the legitimate aim pursued. </a:t>
            </a:r>
            <a:endParaRPr lang="nl-NL" dirty="0"/>
          </a:p>
        </p:txBody>
      </p:sp>
    </p:spTree>
    <p:extLst>
      <p:ext uri="{BB962C8B-B14F-4D97-AF65-F5344CB8AC3E}">
        <p14:creationId xmlns:p14="http://schemas.microsoft.com/office/powerpoint/2010/main" val="580282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37965-06AA-441A-A694-E02D0F2E3B35}"/>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E229BE3E-C9C8-47EA-B92E-5B554F2EFDA6}"/>
              </a:ext>
            </a:extLst>
          </p:cNvPr>
          <p:cNvSpPr>
            <a:spLocks noGrp="1"/>
          </p:cNvSpPr>
          <p:nvPr>
            <p:ph idx="1"/>
          </p:nvPr>
        </p:nvSpPr>
        <p:spPr/>
        <p:txBody>
          <a:bodyPr/>
          <a:lstStyle/>
          <a:p>
            <a:r>
              <a:rPr lang="en-US" i="1" dirty="0"/>
              <a:t>Article 9 </a:t>
            </a:r>
            <a:r>
              <a:rPr lang="en-US" b="1" dirty="0"/>
              <a:t>Processing of special categories of personal data </a:t>
            </a:r>
          </a:p>
          <a:p>
            <a:r>
              <a:rPr lang="en-US" dirty="0"/>
              <a:t>1.Processing of personal data revealing racial or ethnic origin, political opinions, religious or philosophical beliefs, or trade union membership, and the processing of genetic data, biometric data for the purpose of uniquely identifying a natural person, data concerning health or data concerning a natural person's sex life or sexual orientation shall be prohibited. </a:t>
            </a:r>
            <a:endParaRPr lang="nl-NL" dirty="0"/>
          </a:p>
        </p:txBody>
      </p:sp>
    </p:spTree>
    <p:extLst>
      <p:ext uri="{BB962C8B-B14F-4D97-AF65-F5344CB8AC3E}">
        <p14:creationId xmlns:p14="http://schemas.microsoft.com/office/powerpoint/2010/main" val="28960659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37965-06AA-441A-A694-E02D0F2E3B35}"/>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E229BE3E-C9C8-47EA-B92E-5B554F2EFDA6}"/>
              </a:ext>
            </a:extLst>
          </p:cNvPr>
          <p:cNvSpPr>
            <a:spLocks noGrp="1"/>
          </p:cNvSpPr>
          <p:nvPr>
            <p:ph idx="1"/>
          </p:nvPr>
        </p:nvSpPr>
        <p:spPr>
          <a:xfrm>
            <a:off x="680321" y="2336872"/>
            <a:ext cx="9613861" cy="4032029"/>
          </a:xfrm>
        </p:spPr>
        <p:txBody>
          <a:bodyPr>
            <a:normAutofit fontScale="70000" lnSpcReduction="20000"/>
          </a:bodyPr>
          <a:lstStyle/>
          <a:p>
            <a:r>
              <a:rPr lang="en-US" dirty="0"/>
              <a:t>2.Paragraph 1 shall not apply if one of the following applies: </a:t>
            </a:r>
          </a:p>
          <a:p>
            <a:r>
              <a:rPr lang="en-US" dirty="0"/>
              <a:t>(a) the data subject has given explicit consent to the processing of those personal data for one or more specified purposes, except where Union or Member State law provide that the prohibition referred to in paragraph 1 may not be lifted by the data subject; </a:t>
            </a:r>
          </a:p>
          <a:p>
            <a:r>
              <a:rPr lang="en-US" dirty="0"/>
              <a:t>(b) processing is necessary for the purposes of carrying out the obligations and exercising specific rights of the controller or of the data subject in the field of employment and social security and social protection law in so far as it is </a:t>
            </a:r>
            <a:r>
              <a:rPr lang="en-US" dirty="0" err="1"/>
              <a:t>authorised</a:t>
            </a:r>
            <a:r>
              <a:rPr lang="en-US" dirty="0"/>
              <a:t> by Union or Member State law or a collective agreement pursuant to Member State law providing for appropriate safeguards for the fundamental rights and the interests of the data subject; </a:t>
            </a:r>
          </a:p>
          <a:p>
            <a:r>
              <a:rPr lang="en-US" dirty="0"/>
              <a:t>(c) processing is necessary to protect the vital interests of the data subject or of another natural person where the data subject is physically or legally incapable of giving consent; </a:t>
            </a:r>
          </a:p>
          <a:p>
            <a:r>
              <a:rPr lang="en-US" dirty="0"/>
              <a:t>(d) processing is carried out in the course of its legitimate activities with appropriate safeguards by a foundation, association or any other not-for-profit body with a political, philosophical, religious or trade union aim and on condition that the processing relates solely to the members or to former members of the body or to persons who have regular contact with it in connection with its purposes and that the personal data are not disclosed outside that body without the consent of the data subjects; </a:t>
            </a:r>
            <a:endParaRPr lang="nl-NL" dirty="0"/>
          </a:p>
        </p:txBody>
      </p:sp>
    </p:spTree>
    <p:extLst>
      <p:ext uri="{BB962C8B-B14F-4D97-AF65-F5344CB8AC3E}">
        <p14:creationId xmlns:p14="http://schemas.microsoft.com/office/powerpoint/2010/main" val="2232872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37965-06AA-441A-A694-E02D0F2E3B35}"/>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E229BE3E-C9C8-47EA-B92E-5B554F2EFDA6}"/>
              </a:ext>
            </a:extLst>
          </p:cNvPr>
          <p:cNvSpPr>
            <a:spLocks noGrp="1"/>
          </p:cNvSpPr>
          <p:nvPr>
            <p:ph idx="1"/>
          </p:nvPr>
        </p:nvSpPr>
        <p:spPr>
          <a:xfrm>
            <a:off x="680321" y="2336873"/>
            <a:ext cx="9613861" cy="3925704"/>
          </a:xfrm>
        </p:spPr>
        <p:txBody>
          <a:bodyPr>
            <a:normAutofit fontScale="85000" lnSpcReduction="20000"/>
          </a:bodyPr>
          <a:lstStyle/>
          <a:p>
            <a:r>
              <a:rPr lang="en-US" dirty="0"/>
              <a:t>(e) processing relates to personal data which are manifestly made public by the data subject; </a:t>
            </a:r>
          </a:p>
          <a:p>
            <a:r>
              <a:rPr lang="en-US" dirty="0"/>
              <a:t>(f) processing is necessary for the establishment, exercise or </a:t>
            </a:r>
            <a:r>
              <a:rPr lang="en-US" dirty="0" err="1"/>
              <a:t>defence</a:t>
            </a:r>
            <a:r>
              <a:rPr lang="en-US" dirty="0"/>
              <a:t> of legal claims or whenever courts are acting in their judicial capacity; </a:t>
            </a:r>
          </a:p>
          <a:p>
            <a:r>
              <a:rPr lang="en-US" dirty="0"/>
              <a:t>(g) processing is necessary for reasons of substantial public interest, on the basis of Union or Member State law which shall be proportionate to the aim pursued, respect the essence of the right to data protection and provide for suitable and specific measures to safeguard the fundamental rights and the interests of the data subject; </a:t>
            </a:r>
          </a:p>
          <a:p>
            <a:r>
              <a:rPr lang="en-US" dirty="0"/>
              <a:t>(h) processing is necessary for the purposes of preventive or occupational medicine, for the assessment of the working capacity of the employee, medical diagnosis, the provision of health or social care or treatment or the management of health or social care systems and services on the basis of Union or Member State law or pursuant to contract with a health professional and subject to the conditions and safeguards referred to in paragraph 3; </a:t>
            </a:r>
            <a:endParaRPr lang="nl-NL" dirty="0"/>
          </a:p>
        </p:txBody>
      </p:sp>
    </p:spTree>
    <p:extLst>
      <p:ext uri="{BB962C8B-B14F-4D97-AF65-F5344CB8AC3E}">
        <p14:creationId xmlns:p14="http://schemas.microsoft.com/office/powerpoint/2010/main" val="3559326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37965-06AA-441A-A694-E02D0F2E3B35}"/>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E229BE3E-C9C8-47EA-B92E-5B554F2EFDA6}"/>
              </a:ext>
            </a:extLst>
          </p:cNvPr>
          <p:cNvSpPr>
            <a:spLocks noGrp="1"/>
          </p:cNvSpPr>
          <p:nvPr>
            <p:ph idx="1"/>
          </p:nvPr>
        </p:nvSpPr>
        <p:spPr/>
        <p:txBody>
          <a:bodyPr>
            <a:normAutofit fontScale="92500" lnSpcReduction="20000"/>
          </a:bodyPr>
          <a:lstStyle/>
          <a:p>
            <a:r>
              <a:rPr lang="en-US" dirty="0"/>
              <a:t>(</a:t>
            </a:r>
            <a:r>
              <a:rPr lang="en-US" dirty="0" err="1"/>
              <a:t>i</a:t>
            </a:r>
            <a:r>
              <a:rPr lang="en-US" dirty="0"/>
              <a:t>) processing is necessary for reasons of public interest in the area of public health, such as protecting against serious cross-border threats to health or ensuring high standards of quality and safety of health care and of medicinal products or medical devices, on the basis of Union or Member State law which provides for suitable and specific measures to safeguard the rights and freedoms of the data subject, in particular professional secrecy; </a:t>
            </a:r>
          </a:p>
          <a:p>
            <a:r>
              <a:rPr lang="en-US" dirty="0"/>
              <a:t>(j) processing is necessary for archiving purposes in the public interest, scientific or historical research purposes or statistical purposes in accordance with Article 89(1) based on Union or Member State law which shall be proportionate to the aim pursued, respect the essence of the right to data protection and provide for suitable and specific measures to safeguard the fundamental rights and the interests of the data subject. </a:t>
            </a:r>
            <a:endParaRPr lang="nl-NL" dirty="0"/>
          </a:p>
        </p:txBody>
      </p:sp>
    </p:spTree>
    <p:extLst>
      <p:ext uri="{BB962C8B-B14F-4D97-AF65-F5344CB8AC3E}">
        <p14:creationId xmlns:p14="http://schemas.microsoft.com/office/powerpoint/2010/main" val="5128463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5D7557-36AB-4059-AB54-A7A59A67E9D6}"/>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0307516F-935B-4801-8703-070AB6A005FD}"/>
              </a:ext>
            </a:extLst>
          </p:cNvPr>
          <p:cNvSpPr>
            <a:spLocks noGrp="1"/>
          </p:cNvSpPr>
          <p:nvPr>
            <p:ph idx="1"/>
          </p:nvPr>
        </p:nvSpPr>
        <p:spPr>
          <a:xfrm>
            <a:off x="680321" y="2062716"/>
            <a:ext cx="9613861" cy="4540103"/>
          </a:xfrm>
        </p:spPr>
        <p:txBody>
          <a:bodyPr>
            <a:normAutofit fontScale="62500" lnSpcReduction="20000"/>
          </a:bodyPr>
          <a:lstStyle/>
          <a:p>
            <a:r>
              <a:rPr lang="en-US" i="1" dirty="0"/>
              <a:t>Article 5 </a:t>
            </a:r>
            <a:r>
              <a:rPr lang="en-US" b="1" dirty="0"/>
              <a:t>Principles relating to processing of personal data </a:t>
            </a:r>
          </a:p>
          <a:p>
            <a:r>
              <a:rPr lang="en-US" dirty="0"/>
              <a:t>1.Personal data shall be: </a:t>
            </a:r>
          </a:p>
          <a:p>
            <a:r>
              <a:rPr lang="en-US" dirty="0"/>
              <a:t>(a) processed lawfully, fairly and in a transparent manner in relation to the data subject (‘lawfulness, fairness and transparency’); </a:t>
            </a:r>
          </a:p>
          <a:p>
            <a:r>
              <a:rPr lang="en-US" dirty="0"/>
              <a:t>(b) collected for specified, explicit and legitimate purposes and not further processed in a manner that is incompatible with those purposes; further processing for archiving purposes in the public interest, scientific or historical research purposes or statistical purposes shall, in accordance with Article 89(1), not be considered to be incompatible with the initial purposes (‘purpose limitation’); </a:t>
            </a:r>
          </a:p>
          <a:p>
            <a:r>
              <a:rPr lang="en-US" dirty="0"/>
              <a:t>(c) adequate, relevant and limited to what is necessary in relation to the purposes for which they are processed (‘data </a:t>
            </a:r>
            <a:r>
              <a:rPr lang="en-US" dirty="0" err="1"/>
              <a:t>minimisation</a:t>
            </a:r>
            <a:r>
              <a:rPr lang="en-US" dirty="0"/>
              <a:t>’); </a:t>
            </a:r>
          </a:p>
          <a:p>
            <a:r>
              <a:rPr lang="en-US" dirty="0"/>
              <a:t>(d) accurate and, where necessary, kept up to date; every reasonable step must be taken to ensure that personal data that are inaccurate, having regard to the purposes for which they are processed, are erased or rectified without delay (‘accuracy’); </a:t>
            </a:r>
          </a:p>
          <a:p>
            <a:r>
              <a:rPr lang="en-US" dirty="0"/>
              <a:t>(e) kept in a form which permits identification of data subjects for no longer than is necessary for the purposes for which the personal data are processed; personal data may be stored for longer periods insofar as the personal data will be processed solely for archiving purposes in the public interest, scientific or historical research purposes or statistical purposes in accordance with Article 89(1) subject to implementation of the appropriate technical and </a:t>
            </a:r>
            <a:r>
              <a:rPr lang="en-US" dirty="0" err="1"/>
              <a:t>organisational</a:t>
            </a:r>
            <a:r>
              <a:rPr lang="en-US" dirty="0"/>
              <a:t> measures required by this Regulation in order to safeguard the rights and freedoms of the data subject (‘storage limitation’); </a:t>
            </a:r>
          </a:p>
          <a:p>
            <a:r>
              <a:rPr lang="en-US" dirty="0"/>
              <a:t>(f) processed in a manner that ensures appropriate security of the personal data, including protection against </a:t>
            </a:r>
            <a:r>
              <a:rPr lang="en-US" dirty="0" err="1"/>
              <a:t>unauthorised</a:t>
            </a:r>
            <a:r>
              <a:rPr lang="en-US" dirty="0"/>
              <a:t> or unlawful processing and against accidental loss, destruction or damage, using appropriate technical or </a:t>
            </a:r>
            <a:r>
              <a:rPr lang="en-US" dirty="0" err="1"/>
              <a:t>organisational</a:t>
            </a:r>
            <a:r>
              <a:rPr lang="en-US" dirty="0"/>
              <a:t> measures (‘integrity and confidentiality’). </a:t>
            </a:r>
            <a:endParaRPr lang="nl-NL" dirty="0"/>
          </a:p>
        </p:txBody>
      </p:sp>
    </p:spTree>
    <p:extLst>
      <p:ext uri="{BB962C8B-B14F-4D97-AF65-F5344CB8AC3E}">
        <p14:creationId xmlns:p14="http://schemas.microsoft.com/office/powerpoint/2010/main" val="3069747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(1) </a:t>
            </a:r>
            <a:r>
              <a:rPr lang="nl-NL" dirty="0" err="1"/>
              <a:t>Overview</a:t>
            </a:r>
            <a:r>
              <a:rPr lang="nl-NL" dirty="0"/>
              <a:t> of </a:t>
            </a:r>
            <a:r>
              <a:rPr lang="nl-NL" dirty="0" err="1"/>
              <a:t>the</a:t>
            </a:r>
            <a:r>
              <a:rPr lang="nl-NL" dirty="0"/>
              <a:t> report</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nl-NL" dirty="0"/>
              <a:t> </a:t>
            </a:r>
            <a:r>
              <a:rPr lang="nl-NL" b="1" dirty="0"/>
              <a:t>Anti-Doping &amp; Data </a:t>
            </a:r>
            <a:r>
              <a:rPr lang="nl-NL" b="1" dirty="0" err="1"/>
              <a:t>Protection</a:t>
            </a:r>
            <a:r>
              <a:rPr lang="nl-NL" b="1" dirty="0"/>
              <a:t>: </a:t>
            </a:r>
            <a:r>
              <a:rPr lang="en-US" i="1" dirty="0"/>
              <a:t>An evaluation of the anti-doping laws and practices in the EU Member States in light of the General Data Protection </a:t>
            </a:r>
            <a:r>
              <a:rPr lang="nl-NL" i="1" dirty="0" err="1"/>
              <a:t>Regulation</a:t>
            </a:r>
            <a:r>
              <a:rPr lang="nl-NL" i="1" dirty="0"/>
              <a:t> </a:t>
            </a:r>
          </a:p>
          <a:p>
            <a:r>
              <a:rPr lang="nl-NL" b="1" dirty="0">
                <a:hlinkClick r:id="rId2"/>
              </a:rPr>
              <a:t>https://publications.europa.eu/en/publication-detail/-/publication/50083cbb-b544-11e7-837e-01aa75ed71a1/language-en/format-PDF/source-44694285</a:t>
            </a:r>
            <a:r>
              <a:rPr lang="nl-NL" b="1" dirty="0"/>
              <a:t>  </a:t>
            </a:r>
            <a:endParaRPr lang="nl-NL" dirty="0"/>
          </a:p>
        </p:txBody>
      </p:sp>
    </p:spTree>
    <p:extLst>
      <p:ext uri="{BB962C8B-B14F-4D97-AF65-F5344CB8AC3E}">
        <p14:creationId xmlns:p14="http://schemas.microsoft.com/office/powerpoint/2010/main" val="38760157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8E12E8-5A62-4CFC-A19B-3F8D54C77D82}"/>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4F92E67E-75EE-4448-9149-38C3E2F70802}"/>
              </a:ext>
            </a:extLst>
          </p:cNvPr>
          <p:cNvSpPr>
            <a:spLocks noGrp="1"/>
          </p:cNvSpPr>
          <p:nvPr>
            <p:ph idx="1"/>
          </p:nvPr>
        </p:nvSpPr>
        <p:spPr/>
        <p:txBody>
          <a:bodyPr>
            <a:normAutofit fontScale="85000" lnSpcReduction="20000"/>
          </a:bodyPr>
          <a:lstStyle/>
          <a:p>
            <a:r>
              <a:rPr lang="en-US" i="1" dirty="0"/>
              <a:t>Article 13 </a:t>
            </a:r>
            <a:r>
              <a:rPr lang="en-US" b="1" dirty="0"/>
              <a:t>Information to be provided where personal data are collected from the data subject </a:t>
            </a:r>
          </a:p>
          <a:p>
            <a:r>
              <a:rPr lang="en-US" i="1" dirty="0"/>
              <a:t>Article 14 </a:t>
            </a:r>
            <a:r>
              <a:rPr lang="en-US" b="1" dirty="0"/>
              <a:t>Information to be provided where personal data have not been obtained from the data subject </a:t>
            </a:r>
          </a:p>
          <a:p>
            <a:r>
              <a:rPr lang="en-US" i="1" dirty="0"/>
              <a:t>Article 15 </a:t>
            </a:r>
            <a:r>
              <a:rPr lang="en-US" b="1" dirty="0"/>
              <a:t>Right of access by the data subject </a:t>
            </a:r>
          </a:p>
          <a:p>
            <a:r>
              <a:rPr lang="en-US" i="1" dirty="0"/>
              <a:t>Article 16 </a:t>
            </a:r>
            <a:r>
              <a:rPr lang="en-US" b="1" dirty="0"/>
              <a:t>Right to rectification </a:t>
            </a:r>
          </a:p>
          <a:p>
            <a:r>
              <a:rPr lang="en-US" i="1" dirty="0"/>
              <a:t>Article 17 </a:t>
            </a:r>
            <a:r>
              <a:rPr lang="en-US" b="1" dirty="0"/>
              <a:t>Right to erasure (‘right to be forgotten’) </a:t>
            </a:r>
          </a:p>
          <a:p>
            <a:r>
              <a:rPr lang="en-US" i="1" dirty="0"/>
              <a:t>Article 18 </a:t>
            </a:r>
            <a:r>
              <a:rPr lang="en-US" b="1" dirty="0"/>
              <a:t>Right to restriction of processing </a:t>
            </a:r>
          </a:p>
          <a:p>
            <a:r>
              <a:rPr lang="en-US" i="1" dirty="0"/>
              <a:t>Article 20 </a:t>
            </a:r>
            <a:r>
              <a:rPr lang="en-US" b="1" dirty="0"/>
              <a:t>Right to data portability </a:t>
            </a:r>
          </a:p>
          <a:p>
            <a:r>
              <a:rPr lang="en-US" i="1" dirty="0"/>
              <a:t>Article 21 </a:t>
            </a:r>
            <a:r>
              <a:rPr lang="en-US" b="1" dirty="0"/>
              <a:t>Right to object </a:t>
            </a:r>
          </a:p>
          <a:p>
            <a:r>
              <a:rPr lang="en-US" i="1" dirty="0"/>
              <a:t>Article 22 </a:t>
            </a:r>
            <a:r>
              <a:rPr lang="en-US" b="1" dirty="0"/>
              <a:t>Automated individual decision-making, including profiling </a:t>
            </a:r>
            <a:endParaRPr lang="nl-NL" dirty="0"/>
          </a:p>
        </p:txBody>
      </p:sp>
    </p:spTree>
    <p:extLst>
      <p:ext uri="{BB962C8B-B14F-4D97-AF65-F5344CB8AC3E}">
        <p14:creationId xmlns:p14="http://schemas.microsoft.com/office/powerpoint/2010/main" val="2315341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5F14E0-364B-4DEF-831F-3F33073864AA}"/>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99AA4F51-F20B-4E61-A3F1-95F5CABAEFC2}"/>
              </a:ext>
            </a:extLst>
          </p:cNvPr>
          <p:cNvSpPr>
            <a:spLocks noGrp="1"/>
          </p:cNvSpPr>
          <p:nvPr>
            <p:ph idx="1"/>
          </p:nvPr>
        </p:nvSpPr>
        <p:spPr/>
        <p:txBody>
          <a:bodyPr>
            <a:normAutofit lnSpcReduction="10000"/>
          </a:bodyPr>
          <a:lstStyle/>
          <a:p>
            <a:r>
              <a:rPr lang="en-US" i="1" dirty="0"/>
              <a:t>Article 25 </a:t>
            </a:r>
            <a:r>
              <a:rPr lang="en-US" b="1" dirty="0"/>
              <a:t>Data protection by design and by default </a:t>
            </a:r>
          </a:p>
          <a:p>
            <a:r>
              <a:rPr lang="en-US" i="1" dirty="0"/>
              <a:t>Article 30 </a:t>
            </a:r>
            <a:r>
              <a:rPr lang="en-US" b="1" dirty="0"/>
              <a:t>Records of processing activities </a:t>
            </a:r>
          </a:p>
          <a:p>
            <a:r>
              <a:rPr lang="en-US" i="1" dirty="0"/>
              <a:t>Article 32 </a:t>
            </a:r>
            <a:r>
              <a:rPr lang="en-US" b="1" dirty="0"/>
              <a:t>Security of processing </a:t>
            </a:r>
          </a:p>
          <a:p>
            <a:r>
              <a:rPr lang="en-US" i="1" dirty="0"/>
              <a:t>Article 33 </a:t>
            </a:r>
            <a:r>
              <a:rPr lang="en-US" b="1" dirty="0"/>
              <a:t>Notification of a personal data breach to the supervisory authority </a:t>
            </a:r>
          </a:p>
          <a:p>
            <a:r>
              <a:rPr lang="en-US" i="1" dirty="0"/>
              <a:t>Article 34 </a:t>
            </a:r>
            <a:r>
              <a:rPr lang="en-US" b="1" dirty="0"/>
              <a:t>Communication of a personal data breach to the data subject </a:t>
            </a:r>
          </a:p>
          <a:p>
            <a:r>
              <a:rPr lang="nl-NL" i="1" dirty="0" err="1"/>
              <a:t>Article</a:t>
            </a:r>
            <a:r>
              <a:rPr lang="nl-NL" i="1" dirty="0"/>
              <a:t> 35 </a:t>
            </a:r>
            <a:r>
              <a:rPr lang="nl-NL" b="1" dirty="0"/>
              <a:t>Data </a:t>
            </a:r>
            <a:r>
              <a:rPr lang="nl-NL" b="1" dirty="0" err="1"/>
              <a:t>protection</a:t>
            </a:r>
            <a:r>
              <a:rPr lang="nl-NL" b="1" dirty="0"/>
              <a:t> impact assessment </a:t>
            </a:r>
          </a:p>
          <a:p>
            <a:r>
              <a:rPr lang="en-US" i="1" dirty="0"/>
              <a:t>Article 37 </a:t>
            </a:r>
            <a:r>
              <a:rPr lang="en-US" b="1" dirty="0"/>
              <a:t>Designation of the data protection officer </a:t>
            </a:r>
            <a:endParaRPr lang="nl-NL" dirty="0"/>
          </a:p>
        </p:txBody>
      </p:sp>
    </p:spTree>
    <p:extLst>
      <p:ext uri="{BB962C8B-B14F-4D97-AF65-F5344CB8AC3E}">
        <p14:creationId xmlns:p14="http://schemas.microsoft.com/office/powerpoint/2010/main" val="27235473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D6EBA2-FEE5-4903-9F25-2DF96A77F026}"/>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0819A3C0-F508-4730-9115-8F10B9F10494}"/>
              </a:ext>
            </a:extLst>
          </p:cNvPr>
          <p:cNvSpPr>
            <a:spLocks noGrp="1"/>
          </p:cNvSpPr>
          <p:nvPr>
            <p:ph idx="1"/>
          </p:nvPr>
        </p:nvSpPr>
        <p:spPr/>
        <p:txBody>
          <a:bodyPr/>
          <a:lstStyle/>
          <a:p>
            <a:r>
              <a:rPr lang="en-US" i="1" dirty="0"/>
              <a:t>Article 45 </a:t>
            </a:r>
            <a:r>
              <a:rPr lang="en-US" b="1" dirty="0"/>
              <a:t>Transfers on the basis of an adequacy decision </a:t>
            </a:r>
          </a:p>
          <a:p>
            <a:r>
              <a:rPr lang="en-US" i="1" dirty="0"/>
              <a:t>Article 46 </a:t>
            </a:r>
            <a:r>
              <a:rPr lang="en-US" b="1" dirty="0"/>
              <a:t>Transfers subject to appropriate safeguards </a:t>
            </a:r>
          </a:p>
          <a:p>
            <a:r>
              <a:rPr lang="en-US" i="1" dirty="0"/>
              <a:t>Article 47 </a:t>
            </a:r>
            <a:r>
              <a:rPr lang="en-US" b="1" dirty="0"/>
              <a:t>Binding corporate rules </a:t>
            </a:r>
          </a:p>
          <a:p>
            <a:r>
              <a:rPr lang="fr-FR" i="1" dirty="0"/>
              <a:t>Article 49 </a:t>
            </a:r>
            <a:r>
              <a:rPr lang="fr-FR" b="1" dirty="0" err="1"/>
              <a:t>Derogations</a:t>
            </a:r>
            <a:r>
              <a:rPr lang="fr-FR" b="1" dirty="0"/>
              <a:t> for </a:t>
            </a:r>
            <a:r>
              <a:rPr lang="fr-FR" b="1" dirty="0" err="1"/>
              <a:t>specific</a:t>
            </a:r>
            <a:r>
              <a:rPr lang="fr-FR" b="1" dirty="0"/>
              <a:t> situations </a:t>
            </a:r>
            <a:endParaRPr lang="nl-NL" dirty="0"/>
          </a:p>
        </p:txBody>
      </p:sp>
    </p:spTree>
    <p:extLst>
      <p:ext uri="{BB962C8B-B14F-4D97-AF65-F5344CB8AC3E}">
        <p14:creationId xmlns:p14="http://schemas.microsoft.com/office/powerpoint/2010/main" val="25012810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F8EA76-CDCA-4439-9146-0CBE8B4AFF87}"/>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A89C8F8D-8AAE-46F3-9282-72A2C4DF18AD}"/>
              </a:ext>
            </a:extLst>
          </p:cNvPr>
          <p:cNvSpPr>
            <a:spLocks noGrp="1"/>
          </p:cNvSpPr>
          <p:nvPr>
            <p:ph idx="1"/>
          </p:nvPr>
        </p:nvSpPr>
        <p:spPr/>
        <p:txBody>
          <a:bodyPr/>
          <a:lstStyle/>
          <a:p>
            <a:r>
              <a:rPr lang="nl-NL" dirty="0" err="1"/>
              <a:t>Necessity</a:t>
            </a:r>
            <a:endParaRPr lang="nl-NL" dirty="0"/>
          </a:p>
          <a:p>
            <a:r>
              <a:rPr lang="nl-NL" dirty="0" err="1"/>
              <a:t>Proportionality</a:t>
            </a:r>
            <a:endParaRPr lang="nl-NL" dirty="0"/>
          </a:p>
          <a:p>
            <a:r>
              <a:rPr lang="nl-NL" dirty="0" err="1"/>
              <a:t>Subsidiarity</a:t>
            </a:r>
            <a:endParaRPr lang="nl-NL" dirty="0"/>
          </a:p>
          <a:p>
            <a:r>
              <a:rPr lang="nl-NL" dirty="0" err="1"/>
              <a:t>Effectiveness</a:t>
            </a:r>
            <a:endParaRPr lang="nl-NL" dirty="0"/>
          </a:p>
        </p:txBody>
      </p:sp>
    </p:spTree>
    <p:extLst>
      <p:ext uri="{BB962C8B-B14F-4D97-AF65-F5344CB8AC3E}">
        <p14:creationId xmlns:p14="http://schemas.microsoft.com/office/powerpoint/2010/main" val="34308806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810A88-7624-4515-8521-595F1DDF2B1B}"/>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34D54DF3-71F0-4293-B787-061F8221F7CA}"/>
              </a:ext>
            </a:extLst>
          </p:cNvPr>
          <p:cNvSpPr>
            <a:spLocks noGrp="1"/>
          </p:cNvSpPr>
          <p:nvPr>
            <p:ph idx="1"/>
          </p:nvPr>
        </p:nvSpPr>
        <p:spPr/>
        <p:txBody>
          <a:bodyPr>
            <a:normAutofit lnSpcReduction="10000"/>
          </a:bodyPr>
          <a:lstStyle/>
          <a:p>
            <a:r>
              <a:rPr lang="en-US" dirty="0"/>
              <a:t>ARTICLE 8 ECHR - Right to respect for private and family life </a:t>
            </a:r>
          </a:p>
          <a:p>
            <a:r>
              <a:rPr lang="en-US" dirty="0"/>
              <a:t>1. Everyone has the right to respect for his private and family life, his home and his correspondence. </a:t>
            </a:r>
          </a:p>
          <a:p>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a:t>
            </a:r>
          </a:p>
          <a:p>
            <a:endParaRPr lang="nl-NL" dirty="0"/>
          </a:p>
        </p:txBody>
      </p:sp>
    </p:spTree>
    <p:extLst>
      <p:ext uri="{BB962C8B-B14F-4D97-AF65-F5344CB8AC3E}">
        <p14:creationId xmlns:p14="http://schemas.microsoft.com/office/powerpoint/2010/main" val="14387223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E01147-021F-4086-A504-1B15D2A84B7F}"/>
              </a:ext>
            </a:extLst>
          </p:cNvPr>
          <p:cNvSpPr>
            <a:spLocks noGrp="1"/>
          </p:cNvSpPr>
          <p:nvPr>
            <p:ph type="title"/>
          </p:nvPr>
        </p:nvSpPr>
        <p:spPr/>
        <p:txBody>
          <a:bodyPr/>
          <a:lstStyle/>
          <a:p>
            <a:r>
              <a:rPr lang="nl-NL" dirty="0"/>
              <a:t>(3) </a:t>
            </a:r>
            <a:r>
              <a:rPr lang="nl-NL" dirty="0" err="1"/>
              <a:t>Main</a:t>
            </a:r>
            <a:r>
              <a:rPr lang="nl-NL" dirty="0"/>
              <a:t> </a:t>
            </a:r>
            <a:r>
              <a:rPr lang="nl-NL" dirty="0" err="1"/>
              <a:t>findings</a:t>
            </a:r>
            <a:endParaRPr lang="nl-NL" dirty="0"/>
          </a:p>
        </p:txBody>
      </p:sp>
      <p:sp>
        <p:nvSpPr>
          <p:cNvPr id="3" name="Tijdelijke aanduiding voor inhoud 2">
            <a:extLst>
              <a:ext uri="{FF2B5EF4-FFF2-40B4-BE49-F238E27FC236}">
                <a16:creationId xmlns:a16="http://schemas.microsoft.com/office/drawing/2014/main" id="{C1C65369-CD5B-4100-BE6D-39ED2402627B}"/>
              </a:ext>
            </a:extLst>
          </p:cNvPr>
          <p:cNvSpPr>
            <a:spLocks noGrp="1"/>
          </p:cNvSpPr>
          <p:nvPr>
            <p:ph idx="1"/>
          </p:nvPr>
        </p:nvSpPr>
        <p:spPr/>
        <p:txBody>
          <a:bodyPr>
            <a:normAutofit fontScale="85000" lnSpcReduction="20000"/>
          </a:bodyPr>
          <a:lstStyle/>
          <a:p>
            <a:r>
              <a:rPr lang="en-US" dirty="0"/>
              <a:t>Article 7 Respect for private and family life</a:t>
            </a:r>
          </a:p>
          <a:p>
            <a:r>
              <a:rPr lang="en-US" dirty="0"/>
              <a:t>Everyone has the right to respect for his or her private and family life, home and communications.</a:t>
            </a:r>
            <a:br>
              <a:rPr lang="en-US" dirty="0"/>
            </a:br>
            <a:endParaRPr lang="en-US" dirty="0"/>
          </a:p>
          <a:p>
            <a:r>
              <a:rPr lang="en-US" dirty="0"/>
              <a:t>Article 8 Protection of personal data</a:t>
            </a:r>
          </a:p>
          <a:p>
            <a:r>
              <a:rPr lang="en-US" dirty="0"/>
              <a:t>1. Everyone has the right to the protection of personal data concerning him or her.</a:t>
            </a:r>
          </a:p>
          <a:p>
            <a:r>
              <a:rPr lang="en-US" dirty="0"/>
              <a:t>2. Such data must be processed fairly for specified purposes and on the basis of the consent of the person concerned or some other legitimate basis laid down by law. Everyone has the right of access to data which has been collected concerning him or her, and the right to have it rectified.</a:t>
            </a:r>
          </a:p>
          <a:p>
            <a:r>
              <a:rPr lang="en-US" dirty="0"/>
              <a:t>3. Compliance with these rules shall be subject to control by an independent authority.</a:t>
            </a:r>
          </a:p>
          <a:p>
            <a:endParaRPr lang="nl-NL" dirty="0"/>
          </a:p>
        </p:txBody>
      </p:sp>
    </p:spTree>
    <p:extLst>
      <p:ext uri="{BB962C8B-B14F-4D97-AF65-F5344CB8AC3E}">
        <p14:creationId xmlns:p14="http://schemas.microsoft.com/office/powerpoint/2010/main" val="13634295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ensure that the processing of personal data in the anti-doping context takes place only in so far this is </a:t>
            </a:r>
            <a:r>
              <a:rPr lang="en-US" i="1" dirty="0" err="1"/>
              <a:t>neces-sary</a:t>
            </a:r>
            <a:r>
              <a:rPr lang="en-US" i="1" dirty="0"/>
              <a:t> for compliance with a legal obligation to which the controller is sub-</a:t>
            </a:r>
            <a:r>
              <a:rPr lang="en-US" i="1" dirty="0" err="1"/>
              <a:t>ject</a:t>
            </a:r>
            <a:r>
              <a:rPr lang="en-US" i="1" dirty="0"/>
              <a:t> or when processing is necessary for the performance of a task car-</a:t>
            </a:r>
            <a:r>
              <a:rPr lang="en-US" i="1" dirty="0" err="1"/>
              <a:t>ried</a:t>
            </a:r>
            <a:r>
              <a:rPr lang="en-US" i="1" dirty="0"/>
              <a:t> out in the public interest or in the exercise of official authority vest-</a:t>
            </a:r>
            <a:r>
              <a:rPr lang="en-US" i="1" dirty="0" err="1"/>
              <a:t>ed</a:t>
            </a:r>
            <a:r>
              <a:rPr lang="en-US" i="1" dirty="0"/>
              <a:t> in the controller. </a:t>
            </a:r>
            <a:endParaRPr lang="nl-NL" dirty="0"/>
          </a:p>
        </p:txBody>
      </p:sp>
    </p:spTree>
    <p:extLst>
      <p:ext uri="{BB962C8B-B14F-4D97-AF65-F5344CB8AC3E}">
        <p14:creationId xmlns:p14="http://schemas.microsoft.com/office/powerpoint/2010/main" val="1928584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When relying on ground (c), Member States are advised to specify why, and to what extent, there is a legal obligation on an ADO to ensure that the rules of a private, international foundation are applied and enforced. </a:t>
            </a:r>
            <a:endParaRPr lang="nl-NL" dirty="0"/>
          </a:p>
        </p:txBody>
      </p:sp>
    </p:spTree>
    <p:extLst>
      <p:ext uri="{BB962C8B-B14F-4D97-AF65-F5344CB8AC3E}">
        <p14:creationId xmlns:p14="http://schemas.microsoft.com/office/powerpoint/2010/main" val="5005158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When relying on ground (e), Member States are advised to formulate in their law or explanatory memorandum what particular public interest is at stake and which types of data processing are deemed necessary in light of that public interest. </a:t>
            </a:r>
            <a:endParaRPr lang="nl-NL" dirty="0"/>
          </a:p>
        </p:txBody>
      </p:sp>
    </p:spTree>
    <p:extLst>
      <p:ext uri="{BB962C8B-B14F-4D97-AF65-F5344CB8AC3E}">
        <p14:creationId xmlns:p14="http://schemas.microsoft.com/office/powerpoint/2010/main" val="24743525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allow for the processing of sensitive data in the anti-doping context only in so far as this is necessary for reasons of substantial public interest or public interest in the area of public health. </a:t>
            </a:r>
            <a:endParaRPr lang="nl-NL" dirty="0"/>
          </a:p>
        </p:txBody>
      </p:sp>
    </p:spTree>
    <p:extLst>
      <p:ext uri="{BB962C8B-B14F-4D97-AF65-F5344CB8AC3E}">
        <p14:creationId xmlns:p14="http://schemas.microsoft.com/office/powerpoint/2010/main" val="1135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(1) </a:t>
            </a:r>
            <a:r>
              <a:rPr lang="nl-NL" dirty="0" err="1"/>
              <a:t>Overview</a:t>
            </a:r>
            <a:r>
              <a:rPr lang="nl-NL" dirty="0"/>
              <a:t> of </a:t>
            </a:r>
            <a:r>
              <a:rPr lang="nl-NL" dirty="0" err="1"/>
              <a:t>the</a:t>
            </a:r>
            <a:r>
              <a:rPr lang="nl-NL" dirty="0"/>
              <a:t> report</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en-US" dirty="0"/>
              <a:t>- Ronald </a:t>
            </a:r>
            <a:r>
              <a:rPr lang="en-US" dirty="0" err="1"/>
              <a:t>Leenes</a:t>
            </a:r>
            <a:r>
              <a:rPr lang="en-US" dirty="0"/>
              <a:t> (TILT) </a:t>
            </a:r>
          </a:p>
          <a:p>
            <a:r>
              <a:rPr lang="nl-NL" dirty="0"/>
              <a:t>- Peter </a:t>
            </a:r>
            <a:r>
              <a:rPr lang="nl-NL" dirty="0" err="1"/>
              <a:t>McNally</a:t>
            </a:r>
            <a:r>
              <a:rPr lang="nl-NL" dirty="0"/>
              <a:t> (</a:t>
            </a:r>
            <a:r>
              <a:rPr lang="nl-NL" dirty="0" err="1"/>
              <a:t>Spark</a:t>
            </a:r>
            <a:r>
              <a:rPr lang="nl-NL" dirty="0"/>
              <a:t> Legal) </a:t>
            </a:r>
          </a:p>
          <a:p>
            <a:r>
              <a:rPr lang="nl-NL" dirty="0"/>
              <a:t>- Mara </a:t>
            </a:r>
            <a:r>
              <a:rPr lang="nl-NL" dirty="0" err="1"/>
              <a:t>Paun</a:t>
            </a:r>
            <a:r>
              <a:rPr lang="nl-NL" dirty="0"/>
              <a:t> (TILT) </a:t>
            </a:r>
          </a:p>
          <a:p>
            <a:r>
              <a:rPr lang="nl-NL" dirty="0"/>
              <a:t>- Bart van der Sloot (TILT) </a:t>
            </a:r>
          </a:p>
          <a:p>
            <a:r>
              <a:rPr lang="nl-NL" dirty="0"/>
              <a:t>- Patricia </a:t>
            </a:r>
            <a:r>
              <a:rPr lang="nl-NL" dirty="0" err="1"/>
              <a:t>Ypma</a:t>
            </a:r>
            <a:r>
              <a:rPr lang="nl-NL" dirty="0"/>
              <a:t> (</a:t>
            </a:r>
            <a:r>
              <a:rPr lang="nl-NL" dirty="0" err="1"/>
              <a:t>Spark</a:t>
            </a:r>
            <a:r>
              <a:rPr lang="nl-NL" dirty="0"/>
              <a:t> Legal) </a:t>
            </a:r>
          </a:p>
          <a:p>
            <a:endParaRPr lang="nl-NL" dirty="0"/>
          </a:p>
        </p:txBody>
      </p:sp>
    </p:spTree>
    <p:extLst>
      <p:ext uri="{BB962C8B-B14F-4D97-AF65-F5344CB8AC3E}">
        <p14:creationId xmlns:p14="http://schemas.microsoft.com/office/powerpoint/2010/main" val="9037001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When relying on ground (g), Member States are advised to make clear what is the substantial public interest which renders this ground </a:t>
            </a:r>
            <a:r>
              <a:rPr lang="en-US" i="1" dirty="0" err="1"/>
              <a:t>appli</a:t>
            </a:r>
            <a:r>
              <a:rPr lang="en-US" i="1" dirty="0"/>
              <a:t>-cable in the anti-doping context and to what extent it legitimates the processing of sensitive data. </a:t>
            </a:r>
            <a:endParaRPr lang="nl-NL" dirty="0"/>
          </a:p>
        </p:txBody>
      </p:sp>
    </p:spTree>
    <p:extLst>
      <p:ext uri="{BB962C8B-B14F-4D97-AF65-F5344CB8AC3E}">
        <p14:creationId xmlns:p14="http://schemas.microsoft.com/office/powerpoint/2010/main" val="37927658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When relying on ground (</a:t>
            </a:r>
            <a:r>
              <a:rPr lang="en-US" i="1" dirty="0" err="1"/>
              <a:t>i</a:t>
            </a:r>
            <a:r>
              <a:rPr lang="en-US" i="1" dirty="0"/>
              <a:t>), Member States are advised to make clear which threat(s) doping use in sport poses to public health and to what extent it is necessary to process which type(s) of sensitive data about what type(s) of athlete. </a:t>
            </a:r>
            <a:endParaRPr lang="nl-NL" dirty="0"/>
          </a:p>
        </p:txBody>
      </p:sp>
    </p:spTree>
    <p:extLst>
      <p:ext uri="{BB962C8B-B14F-4D97-AF65-F5344CB8AC3E}">
        <p14:creationId xmlns:p14="http://schemas.microsoft.com/office/powerpoint/2010/main" val="35382670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ensure that the transfer of personal data to countries outside the EU (for which there are no adequacy decisions) are based on appropriate safeguards established in contractual clauses or administrative arrangements, subject to authorization by the </a:t>
            </a:r>
            <a:r>
              <a:rPr lang="en-US" i="1" dirty="0" err="1"/>
              <a:t>compe</a:t>
            </a:r>
            <a:r>
              <a:rPr lang="en-US" i="1" dirty="0"/>
              <a:t>-tent supervisory authority. </a:t>
            </a:r>
            <a:endParaRPr lang="nl-NL" dirty="0"/>
          </a:p>
        </p:txBody>
      </p:sp>
    </p:spTree>
    <p:extLst>
      <p:ext uri="{BB962C8B-B14F-4D97-AF65-F5344CB8AC3E}">
        <p14:creationId xmlns:p14="http://schemas.microsoft.com/office/powerpoint/2010/main" val="9674667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make clear which data may be gathered, by whom and for what purposes. The purpose for processing may vary per processing activity, but should preferably be more specific than ‘the fight against doping in sport’ or similar phrasings. </a:t>
            </a:r>
            <a:endParaRPr lang="nl-NL" dirty="0"/>
          </a:p>
        </p:txBody>
      </p:sp>
    </p:spTree>
    <p:extLst>
      <p:ext uri="{BB962C8B-B14F-4D97-AF65-F5344CB8AC3E}">
        <p14:creationId xmlns:p14="http://schemas.microsoft.com/office/powerpoint/2010/main" val="38153272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lay down a granular approach to the re-</a:t>
            </a:r>
            <a:r>
              <a:rPr lang="en-US" i="1" dirty="0" err="1"/>
              <a:t>tention</a:t>
            </a:r>
            <a:r>
              <a:rPr lang="en-US" i="1" dirty="0"/>
              <a:t> of (sensitive) personal data in the anti-doping context, specify-</a:t>
            </a:r>
            <a:r>
              <a:rPr lang="en-US" i="1" dirty="0" err="1"/>
              <a:t>ing</a:t>
            </a:r>
            <a:r>
              <a:rPr lang="en-US" i="1" dirty="0"/>
              <a:t> per purpose and per type of data how long those data may be stored and under which conditions. </a:t>
            </a:r>
            <a:endParaRPr lang="nl-NL" dirty="0"/>
          </a:p>
        </p:txBody>
      </p:sp>
    </p:spTree>
    <p:extLst>
      <p:ext uri="{BB962C8B-B14F-4D97-AF65-F5344CB8AC3E}">
        <p14:creationId xmlns:p14="http://schemas.microsoft.com/office/powerpoint/2010/main" val="32253010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specify whether and if so, when and un-der which conditions, decisions on anti-doping rule violations and </a:t>
            </a:r>
            <a:r>
              <a:rPr lang="en-US" i="1" dirty="0" err="1"/>
              <a:t>sanc-tions</a:t>
            </a:r>
            <a:r>
              <a:rPr lang="en-US" i="1" dirty="0"/>
              <a:t> taken thereupon may be disclosed in a form through which the athlete may be identified, either directly or indirectly. </a:t>
            </a:r>
            <a:endParaRPr lang="nl-NL" dirty="0"/>
          </a:p>
        </p:txBody>
      </p:sp>
    </p:spTree>
    <p:extLst>
      <p:ext uri="{BB962C8B-B14F-4D97-AF65-F5344CB8AC3E}">
        <p14:creationId xmlns:p14="http://schemas.microsoft.com/office/powerpoint/2010/main" val="27716191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ensure that the law indicates one primary data controller, for example the NADO. </a:t>
            </a:r>
            <a:endParaRPr lang="nl-NL" dirty="0"/>
          </a:p>
        </p:txBody>
      </p:sp>
    </p:spTree>
    <p:extLst>
      <p:ext uri="{BB962C8B-B14F-4D97-AF65-F5344CB8AC3E}">
        <p14:creationId xmlns:p14="http://schemas.microsoft.com/office/powerpoint/2010/main" val="16964087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It should be ensured in practice that athletes are provided with </a:t>
            </a:r>
            <a:r>
              <a:rPr lang="en-US" i="1" dirty="0" err="1"/>
              <a:t>infor-mation</a:t>
            </a:r>
            <a:r>
              <a:rPr lang="en-US" i="1" dirty="0"/>
              <a:t> about the data processed about them in a concise, transparent, intelligible and easily accessible form, using clear and plain language, as required by the GDPR. National DPAs may wish to investigate whether relevant provisions on transparency are being respected. </a:t>
            </a:r>
            <a:endParaRPr lang="nl-NL" dirty="0"/>
          </a:p>
        </p:txBody>
      </p:sp>
    </p:spTree>
    <p:extLst>
      <p:ext uri="{BB962C8B-B14F-4D97-AF65-F5344CB8AC3E}">
        <p14:creationId xmlns:p14="http://schemas.microsoft.com/office/powerpoint/2010/main" val="40387926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ensure that NADOs appoint a Data Pro-</a:t>
            </a:r>
            <a:r>
              <a:rPr lang="en-US" i="1" dirty="0" err="1"/>
              <a:t>tection</a:t>
            </a:r>
            <a:r>
              <a:rPr lang="en-US" i="1" dirty="0"/>
              <a:t> Officer. </a:t>
            </a:r>
            <a:endParaRPr lang="nl-NL" dirty="0"/>
          </a:p>
        </p:txBody>
      </p:sp>
    </p:spTree>
    <p:extLst>
      <p:ext uri="{BB962C8B-B14F-4D97-AF65-F5344CB8AC3E}">
        <p14:creationId xmlns:p14="http://schemas.microsoft.com/office/powerpoint/2010/main" val="32010844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ensure that NADOs conduct a Data Pro-</a:t>
            </a:r>
            <a:r>
              <a:rPr lang="en-US" i="1" dirty="0" err="1"/>
              <a:t>tection</a:t>
            </a:r>
            <a:r>
              <a:rPr lang="en-US" i="1" dirty="0"/>
              <a:t> Impact Assessment to explore, document and mitigate risks to the rights and freedoms of the athletes. </a:t>
            </a:r>
            <a:endParaRPr lang="nl-NL" dirty="0"/>
          </a:p>
        </p:txBody>
      </p:sp>
    </p:spTree>
    <p:extLst>
      <p:ext uri="{BB962C8B-B14F-4D97-AF65-F5344CB8AC3E}">
        <p14:creationId xmlns:p14="http://schemas.microsoft.com/office/powerpoint/2010/main" val="1567682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(1) </a:t>
            </a:r>
            <a:r>
              <a:rPr lang="nl-NL" dirty="0" err="1"/>
              <a:t>Overview</a:t>
            </a:r>
            <a:r>
              <a:rPr lang="nl-NL" dirty="0"/>
              <a:t> of </a:t>
            </a:r>
            <a:r>
              <a:rPr lang="nl-NL" dirty="0" err="1"/>
              <a:t>the</a:t>
            </a:r>
            <a:r>
              <a:rPr lang="nl-NL" dirty="0"/>
              <a:t> report</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en-US" dirty="0"/>
              <a:t>External expert group consisting of: </a:t>
            </a:r>
            <a:br>
              <a:rPr lang="en-US" dirty="0"/>
            </a:br>
            <a:endParaRPr lang="en-US" dirty="0"/>
          </a:p>
          <a:p>
            <a:r>
              <a:rPr lang="nl-NL" dirty="0"/>
              <a:t>- Prof. dr. Jos Dumortier (</a:t>
            </a:r>
            <a:r>
              <a:rPr lang="nl-NL" dirty="0" err="1"/>
              <a:t>Time.lex</a:t>
            </a:r>
            <a:r>
              <a:rPr lang="nl-NL" dirty="0"/>
              <a:t>) </a:t>
            </a:r>
          </a:p>
          <a:p>
            <a:r>
              <a:rPr lang="nl-NL" dirty="0"/>
              <a:t>- Prof. dr. Marjan </a:t>
            </a:r>
            <a:r>
              <a:rPr lang="nl-NL" dirty="0" err="1"/>
              <a:t>Olfers</a:t>
            </a:r>
            <a:r>
              <a:rPr lang="nl-NL" dirty="0"/>
              <a:t> (VU University) </a:t>
            </a:r>
          </a:p>
          <a:p>
            <a:r>
              <a:rPr lang="nb-NO" dirty="0"/>
              <a:t>- Prof. dr. Han Somsen (Tilburg University) </a:t>
            </a:r>
          </a:p>
          <a:p>
            <a:endParaRPr lang="nl-NL" dirty="0"/>
          </a:p>
        </p:txBody>
      </p:sp>
    </p:spTree>
    <p:extLst>
      <p:ext uri="{BB962C8B-B14F-4D97-AF65-F5344CB8AC3E}">
        <p14:creationId xmlns:p14="http://schemas.microsoft.com/office/powerpoint/2010/main" val="21540237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It should be ensured in practice that data controllers in the anti-doping context inform athletes in a detailed manner about when personal data are gathered about them, why, by which means and to whom they are disclosed, as required by the GDPR. National DPAs may wish to </a:t>
            </a:r>
            <a:r>
              <a:rPr lang="en-US" i="1" dirty="0" err="1"/>
              <a:t>investi</a:t>
            </a:r>
            <a:r>
              <a:rPr lang="en-US" i="1" dirty="0"/>
              <a:t>-gate whether relevant provisions on providing information are being re-</a:t>
            </a:r>
            <a:r>
              <a:rPr lang="en-US" i="1" dirty="0" err="1"/>
              <a:t>spected</a:t>
            </a:r>
            <a:r>
              <a:rPr lang="en-US" i="1" dirty="0"/>
              <a:t>. </a:t>
            </a:r>
            <a:endParaRPr lang="nl-NL" dirty="0"/>
          </a:p>
        </p:txBody>
      </p:sp>
    </p:spTree>
    <p:extLst>
      <p:ext uri="{BB962C8B-B14F-4D97-AF65-F5344CB8AC3E}">
        <p14:creationId xmlns:p14="http://schemas.microsoft.com/office/powerpoint/2010/main" val="9724137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ensure that data controllers in the anti-doping context do not automatically overrule the athlete’s right to </a:t>
            </a:r>
            <a:r>
              <a:rPr lang="en-US" i="1" dirty="0" err="1"/>
              <a:t>ob-ject</a:t>
            </a:r>
            <a:r>
              <a:rPr lang="en-US" i="1" dirty="0"/>
              <a:t> nor automatically attach negative consequences to objects of </a:t>
            </a:r>
            <a:r>
              <a:rPr lang="en-US" i="1" dirty="0" err="1"/>
              <a:t>ath-letes</a:t>
            </a:r>
            <a:r>
              <a:rPr lang="en-US" i="1" dirty="0"/>
              <a:t>. </a:t>
            </a:r>
            <a:endParaRPr lang="nl-NL" dirty="0"/>
          </a:p>
        </p:txBody>
      </p:sp>
    </p:spTree>
    <p:extLst>
      <p:ext uri="{BB962C8B-B14F-4D97-AF65-F5344CB8AC3E}">
        <p14:creationId xmlns:p14="http://schemas.microsoft.com/office/powerpoint/2010/main" val="20996796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ensure that whereabouts requirements and out-of-competition testing is implemented only in so far as this is necessary, proportionate and effective in light of the fundamental rights framework. </a:t>
            </a:r>
            <a:endParaRPr lang="nl-NL" dirty="0"/>
          </a:p>
        </p:txBody>
      </p:sp>
    </p:spTree>
    <p:extLst>
      <p:ext uri="{BB962C8B-B14F-4D97-AF65-F5344CB8AC3E}">
        <p14:creationId xmlns:p14="http://schemas.microsoft.com/office/powerpoint/2010/main" val="27841723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ensure that biological passports are de-</a:t>
            </a:r>
            <a:r>
              <a:rPr lang="en-US" i="1" dirty="0" err="1"/>
              <a:t>veloped</a:t>
            </a:r>
            <a:r>
              <a:rPr lang="en-US" i="1" dirty="0"/>
              <a:t> only in so far as this is necessary, proportionate and effective in light of the fundamental rights framework. </a:t>
            </a:r>
            <a:endParaRPr lang="nl-NL" dirty="0"/>
          </a:p>
        </p:txBody>
      </p:sp>
    </p:spTree>
    <p:extLst>
      <p:ext uri="{BB962C8B-B14F-4D97-AF65-F5344CB8AC3E}">
        <p14:creationId xmlns:p14="http://schemas.microsoft.com/office/powerpoint/2010/main" val="28963487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explore, either alone or jointly or in col-</a:t>
            </a:r>
            <a:r>
              <a:rPr lang="en-US" i="1" dirty="0" err="1"/>
              <a:t>laboration</a:t>
            </a:r>
            <a:r>
              <a:rPr lang="en-US" i="1" dirty="0"/>
              <a:t> with WADA, whether and if so, to what extent alternatives can be found to gathering athlete’s blood or urine. </a:t>
            </a:r>
            <a:endParaRPr lang="nl-NL" dirty="0"/>
          </a:p>
        </p:txBody>
      </p:sp>
    </p:spTree>
    <p:extLst>
      <p:ext uri="{BB962C8B-B14F-4D97-AF65-F5344CB8AC3E}">
        <p14:creationId xmlns:p14="http://schemas.microsoft.com/office/powerpoint/2010/main" val="21119010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assess whether gathering blood samples of athletes can be deemed in conformity with the fundamental rights framework. </a:t>
            </a:r>
            <a:endParaRPr lang="nl-NL" dirty="0"/>
          </a:p>
        </p:txBody>
      </p:sp>
    </p:spTree>
    <p:extLst>
      <p:ext uri="{BB962C8B-B14F-4D97-AF65-F5344CB8AC3E}">
        <p14:creationId xmlns:p14="http://schemas.microsoft.com/office/powerpoint/2010/main" val="22773895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assess to what extent ADOs can focus their primary attention on detecting ADRVs that do not require gather-</a:t>
            </a:r>
            <a:r>
              <a:rPr lang="en-US" i="1" dirty="0" err="1"/>
              <a:t>ing</a:t>
            </a:r>
            <a:r>
              <a:rPr lang="en-US" i="1" dirty="0"/>
              <a:t> human tissues. </a:t>
            </a:r>
            <a:endParaRPr lang="nl-NL" dirty="0"/>
          </a:p>
        </p:txBody>
      </p:sp>
    </p:spTree>
    <p:extLst>
      <p:ext uri="{BB962C8B-B14F-4D97-AF65-F5344CB8AC3E}">
        <p14:creationId xmlns:p14="http://schemas.microsoft.com/office/powerpoint/2010/main" val="34499442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clarify in their national regulation </a:t>
            </a:r>
            <a:r>
              <a:rPr lang="en-US" i="1" dirty="0" err="1"/>
              <a:t>wheth-er</a:t>
            </a:r>
            <a:r>
              <a:rPr lang="en-US" i="1" dirty="0"/>
              <a:t>, and if so, under what conditions ADOs are allowed to conduct ran-</a:t>
            </a:r>
            <a:r>
              <a:rPr lang="en-US" i="1" dirty="0" err="1"/>
              <a:t>dom</a:t>
            </a:r>
            <a:r>
              <a:rPr lang="en-US" i="1" dirty="0"/>
              <a:t> and risk-based tests. </a:t>
            </a:r>
            <a:endParaRPr lang="nl-NL" dirty="0"/>
          </a:p>
        </p:txBody>
      </p:sp>
    </p:spTree>
    <p:extLst>
      <p:ext uri="{BB962C8B-B14F-4D97-AF65-F5344CB8AC3E}">
        <p14:creationId xmlns:p14="http://schemas.microsoft.com/office/powerpoint/2010/main" val="293157845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ensure that ADOs only test and sanction athletes for substances and methods in so far as that is necessary and proportionate in light of the fundamental rights framework and the stat-</a:t>
            </a:r>
            <a:r>
              <a:rPr lang="en-US" i="1" dirty="0" err="1"/>
              <a:t>ed</a:t>
            </a:r>
            <a:r>
              <a:rPr lang="en-US" i="1" dirty="0"/>
              <a:t> goals of anti-doping. </a:t>
            </a:r>
            <a:endParaRPr lang="nl-NL" dirty="0"/>
          </a:p>
        </p:txBody>
      </p:sp>
    </p:spTree>
    <p:extLst>
      <p:ext uri="{BB962C8B-B14F-4D97-AF65-F5344CB8AC3E}">
        <p14:creationId xmlns:p14="http://schemas.microsoft.com/office/powerpoint/2010/main" val="5675708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assess when and under what conditions traces of prohibited substances and methods should be deemed sanctionable and which burden of proof should be used in light of the fundamental rights framework. </a:t>
            </a:r>
            <a:endParaRPr lang="nl-NL" dirty="0"/>
          </a:p>
        </p:txBody>
      </p:sp>
    </p:spTree>
    <p:extLst>
      <p:ext uri="{BB962C8B-B14F-4D97-AF65-F5344CB8AC3E}">
        <p14:creationId xmlns:p14="http://schemas.microsoft.com/office/powerpoint/2010/main" val="4148644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(1) </a:t>
            </a:r>
            <a:r>
              <a:rPr lang="nl-NL" dirty="0" err="1"/>
              <a:t>Overview</a:t>
            </a:r>
            <a:r>
              <a:rPr lang="nl-NL" dirty="0"/>
              <a:t> of </a:t>
            </a:r>
            <a:r>
              <a:rPr lang="nl-NL" dirty="0" err="1"/>
              <a:t>the</a:t>
            </a:r>
            <a:r>
              <a:rPr lang="nl-NL" dirty="0"/>
              <a:t> report</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normAutofit fontScale="85000" lnSpcReduction="20000"/>
          </a:bodyPr>
          <a:lstStyle/>
          <a:p>
            <a:r>
              <a:rPr lang="nl-NL" dirty="0"/>
              <a:t>1. Executive summary </a:t>
            </a:r>
          </a:p>
          <a:p>
            <a:r>
              <a:rPr lang="nl-NL" dirty="0"/>
              <a:t>2. </a:t>
            </a:r>
            <a:r>
              <a:rPr lang="nl-NL" dirty="0" err="1"/>
              <a:t>Introduction</a:t>
            </a:r>
            <a:endParaRPr lang="nl-NL" dirty="0"/>
          </a:p>
          <a:p>
            <a:r>
              <a:rPr lang="en-US" dirty="0"/>
              <a:t>3. Data processing under the WADA framework</a:t>
            </a:r>
          </a:p>
          <a:p>
            <a:r>
              <a:rPr lang="en-US" dirty="0"/>
              <a:t>4. Comparative overview of MS legislation </a:t>
            </a:r>
          </a:p>
          <a:p>
            <a:r>
              <a:rPr lang="nl-NL" dirty="0"/>
              <a:t>5. Field </a:t>
            </a:r>
            <a:r>
              <a:rPr lang="nl-NL" dirty="0" err="1"/>
              <a:t>Study</a:t>
            </a:r>
            <a:r>
              <a:rPr lang="nl-NL" dirty="0"/>
              <a:t> </a:t>
            </a:r>
          </a:p>
          <a:p>
            <a:r>
              <a:rPr lang="en-US" dirty="0"/>
              <a:t>6. Potential Tensions with the General Data Protection Regulation</a:t>
            </a:r>
          </a:p>
          <a:p>
            <a:r>
              <a:rPr lang="nl-NL" dirty="0"/>
              <a:t>7. </a:t>
            </a:r>
            <a:r>
              <a:rPr lang="nl-NL" dirty="0" err="1"/>
              <a:t>Recommendations</a:t>
            </a:r>
            <a:r>
              <a:rPr lang="nl-NL" dirty="0"/>
              <a:t> </a:t>
            </a:r>
          </a:p>
          <a:p>
            <a:r>
              <a:rPr lang="en-US" dirty="0"/>
              <a:t>Annex I – Template Country Reports</a:t>
            </a:r>
          </a:p>
          <a:p>
            <a:r>
              <a:rPr lang="en-US" dirty="0"/>
              <a:t>Annex II - Fact Sheets Anti-Doping &amp; Data Protection</a:t>
            </a:r>
          </a:p>
          <a:p>
            <a:r>
              <a:rPr lang="en-US" dirty="0"/>
              <a:t>Annex III – Survey distributed to all NADOs </a:t>
            </a:r>
            <a:r>
              <a:rPr lang="nl-NL" dirty="0"/>
              <a:t>Annex IV – Interview</a:t>
            </a:r>
          </a:p>
        </p:txBody>
      </p:sp>
    </p:spTree>
    <p:extLst>
      <p:ext uri="{BB962C8B-B14F-4D97-AF65-F5344CB8AC3E}">
        <p14:creationId xmlns:p14="http://schemas.microsoft.com/office/powerpoint/2010/main" val="3974023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consider limiting the testing authority claimed by ADOs to the level that is necessary and proportionate. </a:t>
            </a:r>
            <a:endParaRPr lang="nl-NL" dirty="0"/>
          </a:p>
        </p:txBody>
      </p:sp>
    </p:spTree>
    <p:extLst>
      <p:ext uri="{BB962C8B-B14F-4D97-AF65-F5344CB8AC3E}">
        <p14:creationId xmlns:p14="http://schemas.microsoft.com/office/powerpoint/2010/main" val="21454182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assess whether and if so, under which conditions persons other than athletes may fall under the testing au-</a:t>
            </a:r>
            <a:r>
              <a:rPr lang="en-US" i="1" dirty="0" err="1"/>
              <a:t>thority</a:t>
            </a:r>
            <a:r>
              <a:rPr lang="en-US" i="1" dirty="0"/>
              <a:t> of the ADO. </a:t>
            </a:r>
            <a:endParaRPr lang="nl-NL" dirty="0"/>
          </a:p>
        </p:txBody>
      </p:sp>
    </p:spTree>
    <p:extLst>
      <p:ext uri="{BB962C8B-B14F-4D97-AF65-F5344CB8AC3E}">
        <p14:creationId xmlns:p14="http://schemas.microsoft.com/office/powerpoint/2010/main" val="9584633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assess whether and if so, under which conditions minors may be considered to fall under the testing authority of the ADO and subject to sanctions. </a:t>
            </a:r>
            <a:endParaRPr lang="nl-NL" dirty="0"/>
          </a:p>
        </p:txBody>
      </p:sp>
    </p:spTree>
    <p:extLst>
      <p:ext uri="{BB962C8B-B14F-4D97-AF65-F5344CB8AC3E}">
        <p14:creationId xmlns:p14="http://schemas.microsoft.com/office/powerpoint/2010/main" val="190291947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consider further restrictions on testing in certain sports that are not doping prone. </a:t>
            </a:r>
            <a:endParaRPr lang="nl-NL" dirty="0"/>
          </a:p>
        </p:txBody>
      </p:sp>
    </p:spTree>
    <p:extLst>
      <p:ext uri="{BB962C8B-B14F-4D97-AF65-F5344CB8AC3E}">
        <p14:creationId xmlns:p14="http://schemas.microsoft.com/office/powerpoint/2010/main" val="24622881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BBA0F1-C0B4-41D3-AA16-0CCADE40E1D8}"/>
              </a:ext>
            </a:extLst>
          </p:cNvPr>
          <p:cNvSpPr>
            <a:spLocks noGrp="1"/>
          </p:cNvSpPr>
          <p:nvPr>
            <p:ph type="title"/>
          </p:nvPr>
        </p:nvSpPr>
        <p:spPr/>
        <p:txBody>
          <a:bodyPr/>
          <a:lstStyle/>
          <a:p>
            <a:r>
              <a:rPr lang="nl-NL" dirty="0"/>
              <a:t>(4) </a:t>
            </a:r>
            <a:r>
              <a:rPr lang="nl-NL" dirty="0" err="1"/>
              <a:t>Recommendations</a:t>
            </a:r>
            <a:endParaRPr lang="nl-NL" dirty="0"/>
          </a:p>
        </p:txBody>
      </p:sp>
      <p:sp>
        <p:nvSpPr>
          <p:cNvPr id="3" name="Tijdelijke aanduiding voor inhoud 2">
            <a:extLst>
              <a:ext uri="{FF2B5EF4-FFF2-40B4-BE49-F238E27FC236}">
                <a16:creationId xmlns:a16="http://schemas.microsoft.com/office/drawing/2014/main" id="{CCEE58EA-E621-43E9-969E-5FF029FCC5CA}"/>
              </a:ext>
            </a:extLst>
          </p:cNvPr>
          <p:cNvSpPr>
            <a:spLocks noGrp="1"/>
          </p:cNvSpPr>
          <p:nvPr>
            <p:ph idx="1"/>
          </p:nvPr>
        </p:nvSpPr>
        <p:spPr/>
        <p:txBody>
          <a:bodyPr/>
          <a:lstStyle/>
          <a:p>
            <a:r>
              <a:rPr lang="en-US" i="1" dirty="0"/>
              <a:t>Member States are advised to ensure that the athlete’s position during trials and hearings is in conformity with the right to privacy and the right to a fair trial. </a:t>
            </a:r>
            <a:endParaRPr lang="nl-NL" dirty="0"/>
          </a:p>
        </p:txBody>
      </p:sp>
    </p:spTree>
    <p:extLst>
      <p:ext uri="{BB962C8B-B14F-4D97-AF65-F5344CB8AC3E}">
        <p14:creationId xmlns:p14="http://schemas.microsoft.com/office/powerpoint/2010/main" val="3656484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0A3B75-9726-4612-9574-6195E1913F01}"/>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4C22D98D-57C2-490A-8C15-62F0A32D5499}"/>
              </a:ext>
            </a:extLst>
          </p:cNvPr>
          <p:cNvSpPr>
            <a:spLocks noGrp="1"/>
          </p:cNvSpPr>
          <p:nvPr>
            <p:ph idx="1"/>
          </p:nvPr>
        </p:nvSpPr>
        <p:spPr/>
        <p:txBody>
          <a:bodyPr/>
          <a:lstStyle/>
          <a:p>
            <a:r>
              <a:rPr lang="nl-NL" dirty="0"/>
              <a:t>(1) </a:t>
            </a:r>
            <a:r>
              <a:rPr lang="nl-NL" dirty="0" err="1"/>
              <a:t>Literature</a:t>
            </a:r>
            <a:r>
              <a:rPr lang="nl-NL" dirty="0"/>
              <a:t> </a:t>
            </a:r>
            <a:r>
              <a:rPr lang="nl-NL" dirty="0" err="1"/>
              <a:t>overiew</a:t>
            </a:r>
            <a:r>
              <a:rPr lang="nl-NL" dirty="0"/>
              <a:t> anti-doping</a:t>
            </a:r>
          </a:p>
          <a:p>
            <a:r>
              <a:rPr lang="nl-NL" dirty="0"/>
              <a:t>(2) </a:t>
            </a:r>
            <a:r>
              <a:rPr lang="nl-NL" dirty="0" err="1"/>
              <a:t>Overview</a:t>
            </a:r>
            <a:r>
              <a:rPr lang="nl-NL" dirty="0"/>
              <a:t> WADA </a:t>
            </a:r>
            <a:r>
              <a:rPr lang="nl-NL" dirty="0" err="1"/>
              <a:t>guidelines</a:t>
            </a:r>
            <a:r>
              <a:rPr lang="nl-NL" dirty="0"/>
              <a:t>, codes </a:t>
            </a:r>
            <a:r>
              <a:rPr lang="nl-NL" dirty="0" err="1"/>
              <a:t>and</a:t>
            </a:r>
            <a:r>
              <a:rPr lang="nl-NL" dirty="0"/>
              <a:t> </a:t>
            </a:r>
            <a:r>
              <a:rPr lang="nl-NL" dirty="0" err="1"/>
              <a:t>standards</a:t>
            </a:r>
            <a:endParaRPr lang="nl-NL" dirty="0"/>
          </a:p>
          <a:p>
            <a:r>
              <a:rPr lang="nl-NL" dirty="0"/>
              <a:t>(3) </a:t>
            </a:r>
            <a:r>
              <a:rPr lang="nl-NL" dirty="0" err="1"/>
              <a:t>Description</a:t>
            </a:r>
            <a:r>
              <a:rPr lang="nl-NL" dirty="0"/>
              <a:t> </a:t>
            </a:r>
            <a:r>
              <a:rPr lang="nl-NL" dirty="0" err="1"/>
              <a:t>and</a:t>
            </a:r>
            <a:r>
              <a:rPr lang="nl-NL" dirty="0"/>
              <a:t> analysis of </a:t>
            </a:r>
            <a:r>
              <a:rPr lang="nl-NL" dirty="0" err="1"/>
              <a:t>the</a:t>
            </a:r>
            <a:r>
              <a:rPr lang="nl-NL" dirty="0"/>
              <a:t> anti-doping </a:t>
            </a:r>
            <a:r>
              <a:rPr lang="nl-NL" dirty="0" err="1"/>
              <a:t>structure</a:t>
            </a:r>
            <a:r>
              <a:rPr lang="nl-NL" dirty="0"/>
              <a:t>/</a:t>
            </a:r>
            <a:r>
              <a:rPr lang="nl-NL" dirty="0" err="1"/>
              <a:t>rules</a:t>
            </a:r>
            <a:endParaRPr lang="nl-NL" dirty="0"/>
          </a:p>
          <a:p>
            <a:r>
              <a:rPr lang="nl-NL" dirty="0"/>
              <a:t>(4) </a:t>
            </a:r>
            <a:r>
              <a:rPr lang="nl-NL" dirty="0" err="1"/>
              <a:t>Description</a:t>
            </a:r>
            <a:r>
              <a:rPr lang="nl-NL" dirty="0"/>
              <a:t> </a:t>
            </a:r>
            <a:r>
              <a:rPr lang="nl-NL" dirty="0" err="1"/>
              <a:t>and</a:t>
            </a:r>
            <a:r>
              <a:rPr lang="nl-NL" dirty="0"/>
              <a:t> analysis sent </a:t>
            </a:r>
            <a:r>
              <a:rPr lang="nl-NL" dirty="0" err="1"/>
              <a:t>to</a:t>
            </a:r>
            <a:r>
              <a:rPr lang="nl-NL" dirty="0"/>
              <a:t> WADA </a:t>
            </a:r>
            <a:r>
              <a:rPr lang="nl-NL" dirty="0" err="1"/>
              <a:t>for</a:t>
            </a:r>
            <a:r>
              <a:rPr lang="nl-NL" dirty="0"/>
              <a:t> </a:t>
            </a:r>
            <a:r>
              <a:rPr lang="nl-NL" dirty="0" err="1"/>
              <a:t>validation</a:t>
            </a:r>
            <a:endParaRPr lang="nl-NL" dirty="0"/>
          </a:p>
          <a:p>
            <a:r>
              <a:rPr lang="nl-NL" dirty="0"/>
              <a:t>(5) </a:t>
            </a:r>
            <a:r>
              <a:rPr lang="nl-NL" dirty="0" err="1"/>
              <a:t>Finalisation</a:t>
            </a:r>
            <a:r>
              <a:rPr lang="nl-NL" dirty="0"/>
              <a:t> of </a:t>
            </a:r>
            <a:r>
              <a:rPr lang="nl-NL" dirty="0" err="1"/>
              <a:t>description</a:t>
            </a:r>
            <a:r>
              <a:rPr lang="nl-NL" dirty="0"/>
              <a:t> </a:t>
            </a:r>
            <a:r>
              <a:rPr lang="nl-NL" dirty="0" err="1"/>
              <a:t>and</a:t>
            </a:r>
            <a:r>
              <a:rPr lang="nl-NL" dirty="0"/>
              <a:t> analysis, </a:t>
            </a:r>
            <a:r>
              <a:rPr lang="nl-NL" dirty="0" err="1"/>
              <a:t>resulting</a:t>
            </a:r>
            <a:r>
              <a:rPr lang="nl-NL" dirty="0"/>
              <a:t> in </a:t>
            </a:r>
            <a:r>
              <a:rPr lang="nl-NL" dirty="0" err="1"/>
              <a:t>chapter</a:t>
            </a:r>
            <a:r>
              <a:rPr lang="nl-NL" dirty="0"/>
              <a:t> 3 of </a:t>
            </a:r>
            <a:r>
              <a:rPr lang="nl-NL" dirty="0" err="1"/>
              <a:t>the</a:t>
            </a:r>
            <a:r>
              <a:rPr lang="nl-NL" dirty="0"/>
              <a:t> report</a:t>
            </a:r>
          </a:p>
        </p:txBody>
      </p:sp>
    </p:spTree>
    <p:extLst>
      <p:ext uri="{BB962C8B-B14F-4D97-AF65-F5344CB8AC3E}">
        <p14:creationId xmlns:p14="http://schemas.microsoft.com/office/powerpoint/2010/main" val="3182970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normAutofit fontScale="92500" lnSpcReduction="10000"/>
          </a:bodyPr>
          <a:lstStyle/>
          <a:p>
            <a:r>
              <a:rPr lang="nl-NL" dirty="0"/>
              <a:t>(1) Template </a:t>
            </a:r>
            <a:r>
              <a:rPr lang="nl-NL" dirty="0" err="1"/>
              <a:t>for</a:t>
            </a:r>
            <a:r>
              <a:rPr lang="nl-NL" dirty="0"/>
              <a:t> country </a:t>
            </a:r>
            <a:r>
              <a:rPr lang="nl-NL" dirty="0" err="1"/>
              <a:t>reports</a:t>
            </a:r>
            <a:r>
              <a:rPr lang="nl-NL" dirty="0"/>
              <a:t> </a:t>
            </a:r>
            <a:r>
              <a:rPr lang="nl-NL" dirty="0" err="1"/>
              <a:t>designed</a:t>
            </a:r>
            <a:r>
              <a:rPr lang="nl-NL" dirty="0"/>
              <a:t> </a:t>
            </a:r>
            <a:r>
              <a:rPr lang="nl-NL" dirty="0" err="1"/>
              <a:t>by</a:t>
            </a:r>
            <a:r>
              <a:rPr lang="nl-NL" dirty="0"/>
              <a:t> research team</a:t>
            </a:r>
          </a:p>
          <a:p>
            <a:r>
              <a:rPr lang="nl-NL" dirty="0"/>
              <a:t>(2) Country </a:t>
            </a:r>
            <a:r>
              <a:rPr lang="nl-NL" dirty="0" err="1"/>
              <a:t>reports</a:t>
            </a:r>
            <a:r>
              <a:rPr lang="nl-NL" dirty="0"/>
              <a:t> on anti-doping </a:t>
            </a:r>
            <a:r>
              <a:rPr lang="nl-NL" dirty="0" err="1"/>
              <a:t>and</a:t>
            </a:r>
            <a:r>
              <a:rPr lang="nl-NL" dirty="0"/>
              <a:t> data </a:t>
            </a:r>
            <a:r>
              <a:rPr lang="nl-NL" dirty="0" err="1"/>
              <a:t>protection</a:t>
            </a:r>
            <a:r>
              <a:rPr lang="nl-NL" dirty="0"/>
              <a:t> </a:t>
            </a:r>
            <a:r>
              <a:rPr lang="nl-NL" dirty="0" err="1"/>
              <a:t>by</a:t>
            </a:r>
            <a:r>
              <a:rPr lang="nl-NL" dirty="0"/>
              <a:t> </a:t>
            </a:r>
            <a:r>
              <a:rPr lang="nl-NL" dirty="0" err="1"/>
              <a:t>national</a:t>
            </a:r>
            <a:r>
              <a:rPr lang="nl-NL" dirty="0"/>
              <a:t> experts</a:t>
            </a:r>
          </a:p>
          <a:p>
            <a:r>
              <a:rPr lang="nl-NL" dirty="0"/>
              <a:t>(3) </a:t>
            </a:r>
            <a:r>
              <a:rPr lang="nl-NL" dirty="0" err="1"/>
              <a:t>Reviewed</a:t>
            </a:r>
            <a:r>
              <a:rPr lang="nl-NL" dirty="0"/>
              <a:t> </a:t>
            </a:r>
            <a:r>
              <a:rPr lang="nl-NL" dirty="0" err="1"/>
              <a:t>by</a:t>
            </a:r>
            <a:r>
              <a:rPr lang="nl-NL" dirty="0"/>
              <a:t> research team</a:t>
            </a:r>
          </a:p>
          <a:p>
            <a:r>
              <a:rPr lang="nl-NL" dirty="0"/>
              <a:t>(4) </a:t>
            </a:r>
            <a:r>
              <a:rPr lang="nl-NL" dirty="0" err="1"/>
              <a:t>Revised</a:t>
            </a:r>
            <a:r>
              <a:rPr lang="nl-NL" dirty="0"/>
              <a:t> </a:t>
            </a:r>
            <a:r>
              <a:rPr lang="nl-NL" dirty="0" err="1"/>
              <a:t>by</a:t>
            </a:r>
            <a:r>
              <a:rPr lang="nl-NL" dirty="0"/>
              <a:t> </a:t>
            </a:r>
            <a:r>
              <a:rPr lang="nl-NL" dirty="0" err="1"/>
              <a:t>national</a:t>
            </a:r>
            <a:r>
              <a:rPr lang="nl-NL" dirty="0"/>
              <a:t> experts</a:t>
            </a:r>
          </a:p>
          <a:p>
            <a:r>
              <a:rPr lang="nl-NL" dirty="0"/>
              <a:t>(5) Sent </a:t>
            </a:r>
            <a:r>
              <a:rPr lang="nl-NL" dirty="0" err="1"/>
              <a:t>to</a:t>
            </a:r>
            <a:r>
              <a:rPr lang="nl-NL" dirty="0"/>
              <a:t> </a:t>
            </a:r>
            <a:r>
              <a:rPr lang="nl-NL" dirty="0" err="1"/>
              <a:t>national</a:t>
            </a:r>
            <a:r>
              <a:rPr lang="nl-NL" dirty="0"/>
              <a:t> </a:t>
            </a:r>
            <a:r>
              <a:rPr lang="nl-NL" dirty="0" err="1"/>
              <a:t>NADOs</a:t>
            </a:r>
            <a:r>
              <a:rPr lang="nl-NL" dirty="0"/>
              <a:t> </a:t>
            </a:r>
            <a:r>
              <a:rPr lang="nl-NL" dirty="0" err="1"/>
              <a:t>for</a:t>
            </a:r>
            <a:r>
              <a:rPr lang="nl-NL" dirty="0"/>
              <a:t> </a:t>
            </a:r>
            <a:r>
              <a:rPr lang="nl-NL" dirty="0" err="1"/>
              <a:t>validation</a:t>
            </a:r>
            <a:endParaRPr lang="nl-NL" dirty="0"/>
          </a:p>
          <a:p>
            <a:r>
              <a:rPr lang="nl-NL" dirty="0"/>
              <a:t>(6) </a:t>
            </a:r>
            <a:r>
              <a:rPr lang="nl-NL" dirty="0" err="1"/>
              <a:t>Finalised</a:t>
            </a:r>
            <a:r>
              <a:rPr lang="nl-NL" dirty="0"/>
              <a:t>, </a:t>
            </a:r>
            <a:r>
              <a:rPr lang="nl-NL" dirty="0" err="1"/>
              <a:t>resulting</a:t>
            </a:r>
            <a:r>
              <a:rPr lang="nl-NL" dirty="0"/>
              <a:t> in </a:t>
            </a:r>
            <a:r>
              <a:rPr lang="nl-NL" dirty="0" err="1"/>
              <a:t>the</a:t>
            </a:r>
            <a:r>
              <a:rPr lang="nl-NL" dirty="0"/>
              <a:t> annex I </a:t>
            </a:r>
            <a:r>
              <a:rPr lang="nl-NL" dirty="0" err="1"/>
              <a:t>and</a:t>
            </a:r>
            <a:r>
              <a:rPr lang="nl-NL" dirty="0"/>
              <a:t> II of </a:t>
            </a:r>
            <a:r>
              <a:rPr lang="nl-NL" dirty="0" err="1"/>
              <a:t>the</a:t>
            </a:r>
            <a:r>
              <a:rPr lang="nl-NL" dirty="0"/>
              <a:t> report</a:t>
            </a:r>
          </a:p>
          <a:p>
            <a:r>
              <a:rPr lang="nl-NL" dirty="0"/>
              <a:t>(7) Survey sent </a:t>
            </a:r>
            <a:r>
              <a:rPr lang="nl-NL" dirty="0" err="1"/>
              <a:t>to</a:t>
            </a:r>
            <a:r>
              <a:rPr lang="nl-NL" dirty="0"/>
              <a:t> </a:t>
            </a:r>
            <a:r>
              <a:rPr lang="nl-NL" dirty="0" err="1"/>
              <a:t>all</a:t>
            </a:r>
            <a:r>
              <a:rPr lang="nl-NL" dirty="0"/>
              <a:t> </a:t>
            </a:r>
            <a:r>
              <a:rPr lang="nl-NL" dirty="0" err="1"/>
              <a:t>NADOs</a:t>
            </a:r>
            <a:r>
              <a:rPr lang="nl-NL" dirty="0"/>
              <a:t> </a:t>
            </a:r>
            <a:r>
              <a:rPr lang="nl-NL" dirty="0" err="1"/>
              <a:t>for</a:t>
            </a:r>
            <a:r>
              <a:rPr lang="nl-NL" dirty="0"/>
              <a:t> </a:t>
            </a:r>
            <a:r>
              <a:rPr lang="nl-NL" dirty="0" err="1"/>
              <a:t>additional</a:t>
            </a:r>
            <a:r>
              <a:rPr lang="nl-NL" dirty="0"/>
              <a:t> information</a:t>
            </a:r>
          </a:p>
          <a:p>
            <a:r>
              <a:rPr lang="nl-NL" dirty="0"/>
              <a:t>(8) Analysis of </a:t>
            </a:r>
            <a:r>
              <a:rPr lang="nl-NL" dirty="0" err="1"/>
              <a:t>the</a:t>
            </a:r>
            <a:r>
              <a:rPr lang="nl-NL" dirty="0"/>
              <a:t> </a:t>
            </a:r>
            <a:r>
              <a:rPr lang="nl-NL" dirty="0" err="1"/>
              <a:t>results</a:t>
            </a:r>
            <a:r>
              <a:rPr lang="nl-NL" dirty="0"/>
              <a:t>, </a:t>
            </a:r>
            <a:r>
              <a:rPr lang="nl-NL" dirty="0" err="1"/>
              <a:t>see</a:t>
            </a:r>
            <a:r>
              <a:rPr lang="nl-NL" dirty="0"/>
              <a:t> annex III</a:t>
            </a:r>
          </a:p>
        </p:txBody>
      </p:sp>
    </p:spTree>
    <p:extLst>
      <p:ext uri="{BB962C8B-B14F-4D97-AF65-F5344CB8AC3E}">
        <p14:creationId xmlns:p14="http://schemas.microsoft.com/office/powerpoint/2010/main" val="3738648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F1A7A-E38E-4E3E-862F-635D9BEE8B0A}"/>
              </a:ext>
            </a:extLst>
          </p:cNvPr>
          <p:cNvSpPr>
            <a:spLocks noGrp="1"/>
          </p:cNvSpPr>
          <p:nvPr>
            <p:ph type="title"/>
          </p:nvPr>
        </p:nvSpPr>
        <p:spPr/>
        <p:txBody>
          <a:bodyPr/>
          <a:lstStyle/>
          <a:p>
            <a:r>
              <a:rPr lang="nl-NL" dirty="0"/>
              <a:t>(2) </a:t>
            </a:r>
            <a:r>
              <a:rPr lang="nl-NL" dirty="0" err="1"/>
              <a:t>Process</a:t>
            </a:r>
            <a:r>
              <a:rPr lang="nl-NL" dirty="0"/>
              <a:t> </a:t>
            </a:r>
          </a:p>
        </p:txBody>
      </p:sp>
      <p:sp>
        <p:nvSpPr>
          <p:cNvPr id="3" name="Tijdelijke aanduiding voor inhoud 2">
            <a:extLst>
              <a:ext uri="{FF2B5EF4-FFF2-40B4-BE49-F238E27FC236}">
                <a16:creationId xmlns:a16="http://schemas.microsoft.com/office/drawing/2014/main" id="{A5DFB1CC-A481-4405-8BE5-4F8F12904BB0}"/>
              </a:ext>
            </a:extLst>
          </p:cNvPr>
          <p:cNvSpPr>
            <a:spLocks noGrp="1"/>
          </p:cNvSpPr>
          <p:nvPr>
            <p:ph idx="1"/>
          </p:nvPr>
        </p:nvSpPr>
        <p:spPr/>
        <p:txBody>
          <a:bodyPr/>
          <a:lstStyle/>
          <a:p>
            <a:r>
              <a:rPr lang="nl-NL" dirty="0"/>
              <a:t>(1) </a:t>
            </a:r>
            <a:r>
              <a:rPr lang="nl-NL" dirty="0" err="1"/>
              <a:t>Description</a:t>
            </a:r>
            <a:r>
              <a:rPr lang="nl-NL" dirty="0"/>
              <a:t> </a:t>
            </a:r>
            <a:r>
              <a:rPr lang="nl-NL" dirty="0" err="1"/>
              <a:t>and</a:t>
            </a:r>
            <a:r>
              <a:rPr lang="nl-NL" dirty="0"/>
              <a:t> analysis of </a:t>
            </a:r>
            <a:r>
              <a:rPr lang="nl-NL" dirty="0" err="1"/>
              <a:t>the</a:t>
            </a:r>
            <a:r>
              <a:rPr lang="nl-NL" dirty="0"/>
              <a:t> </a:t>
            </a:r>
            <a:r>
              <a:rPr lang="nl-NL" dirty="0" err="1"/>
              <a:t>results</a:t>
            </a:r>
            <a:r>
              <a:rPr lang="nl-NL" dirty="0"/>
              <a:t> </a:t>
            </a:r>
            <a:r>
              <a:rPr lang="nl-NL" dirty="0" err="1"/>
              <a:t>from</a:t>
            </a:r>
            <a:r>
              <a:rPr lang="nl-NL" dirty="0"/>
              <a:t> </a:t>
            </a:r>
            <a:r>
              <a:rPr lang="nl-NL" dirty="0" err="1"/>
              <a:t>the</a:t>
            </a:r>
            <a:r>
              <a:rPr lang="nl-NL" dirty="0"/>
              <a:t> country </a:t>
            </a:r>
            <a:r>
              <a:rPr lang="nl-NL" dirty="0" err="1"/>
              <a:t>reports</a:t>
            </a:r>
            <a:r>
              <a:rPr lang="nl-NL" dirty="0"/>
              <a:t> </a:t>
            </a:r>
            <a:r>
              <a:rPr lang="nl-NL" dirty="0" err="1"/>
              <a:t>and</a:t>
            </a:r>
            <a:r>
              <a:rPr lang="nl-NL" dirty="0"/>
              <a:t> </a:t>
            </a:r>
            <a:r>
              <a:rPr lang="nl-NL" dirty="0" err="1"/>
              <a:t>surveys</a:t>
            </a:r>
            <a:endParaRPr lang="nl-NL" dirty="0"/>
          </a:p>
          <a:p>
            <a:r>
              <a:rPr lang="nl-NL" dirty="0"/>
              <a:t>(2) </a:t>
            </a:r>
            <a:r>
              <a:rPr lang="nl-NL" dirty="0" err="1"/>
              <a:t>Additional</a:t>
            </a:r>
            <a:r>
              <a:rPr lang="nl-NL" dirty="0"/>
              <a:t> research </a:t>
            </a:r>
            <a:r>
              <a:rPr lang="nl-NL" dirty="0" err="1"/>
              <a:t>by</a:t>
            </a:r>
            <a:r>
              <a:rPr lang="nl-NL" dirty="0"/>
              <a:t> research team</a:t>
            </a:r>
          </a:p>
          <a:p>
            <a:r>
              <a:rPr lang="nl-NL" dirty="0"/>
              <a:t>(3) Draft analysis of EU Member </a:t>
            </a:r>
            <a:r>
              <a:rPr lang="nl-NL" dirty="0" err="1"/>
              <a:t>States</a:t>
            </a:r>
            <a:r>
              <a:rPr lang="nl-NL" dirty="0"/>
              <a:t> </a:t>
            </a:r>
            <a:r>
              <a:rPr lang="nl-NL" dirty="0" err="1"/>
              <a:t>law</a:t>
            </a:r>
            <a:endParaRPr lang="nl-NL" dirty="0"/>
          </a:p>
          <a:p>
            <a:r>
              <a:rPr lang="nl-NL" dirty="0"/>
              <a:t>(4) Sent </a:t>
            </a:r>
            <a:r>
              <a:rPr lang="nl-NL" dirty="0" err="1"/>
              <a:t>to</a:t>
            </a:r>
            <a:r>
              <a:rPr lang="nl-NL" dirty="0"/>
              <a:t> </a:t>
            </a:r>
            <a:r>
              <a:rPr lang="nl-NL" dirty="0" err="1"/>
              <a:t>NADOs</a:t>
            </a:r>
            <a:r>
              <a:rPr lang="nl-NL" dirty="0"/>
              <a:t> </a:t>
            </a:r>
            <a:r>
              <a:rPr lang="nl-NL" dirty="0" err="1"/>
              <a:t>for</a:t>
            </a:r>
            <a:r>
              <a:rPr lang="nl-NL" dirty="0"/>
              <a:t> </a:t>
            </a:r>
            <a:r>
              <a:rPr lang="nl-NL" dirty="0" err="1"/>
              <a:t>validation</a:t>
            </a:r>
            <a:endParaRPr lang="nl-NL" dirty="0"/>
          </a:p>
          <a:p>
            <a:r>
              <a:rPr lang="nl-NL" dirty="0"/>
              <a:t>(5) </a:t>
            </a:r>
            <a:r>
              <a:rPr lang="nl-NL" dirty="0" err="1"/>
              <a:t>Revised</a:t>
            </a:r>
            <a:r>
              <a:rPr lang="nl-NL" dirty="0"/>
              <a:t> </a:t>
            </a:r>
            <a:r>
              <a:rPr lang="nl-NL" dirty="0" err="1"/>
              <a:t>and</a:t>
            </a:r>
            <a:r>
              <a:rPr lang="nl-NL" dirty="0"/>
              <a:t> </a:t>
            </a:r>
            <a:r>
              <a:rPr lang="nl-NL" dirty="0" err="1"/>
              <a:t>finalised</a:t>
            </a:r>
            <a:r>
              <a:rPr lang="nl-NL" dirty="0"/>
              <a:t>, </a:t>
            </a:r>
            <a:r>
              <a:rPr lang="nl-NL" dirty="0" err="1"/>
              <a:t>resulting</a:t>
            </a:r>
            <a:r>
              <a:rPr lang="nl-NL" dirty="0"/>
              <a:t> in </a:t>
            </a:r>
            <a:r>
              <a:rPr lang="nl-NL" dirty="0" err="1"/>
              <a:t>chapter</a:t>
            </a:r>
            <a:r>
              <a:rPr lang="nl-NL" dirty="0"/>
              <a:t> 4 of </a:t>
            </a:r>
            <a:r>
              <a:rPr lang="nl-NL" dirty="0" err="1"/>
              <a:t>the</a:t>
            </a:r>
            <a:r>
              <a:rPr lang="nl-NL" dirty="0"/>
              <a:t> report </a:t>
            </a:r>
          </a:p>
        </p:txBody>
      </p:sp>
    </p:spTree>
    <p:extLst>
      <p:ext uri="{BB962C8B-B14F-4D97-AF65-F5344CB8AC3E}">
        <p14:creationId xmlns:p14="http://schemas.microsoft.com/office/powerpoint/2010/main" val="2124238478"/>
      </p:ext>
    </p:extLst>
  </p:cSld>
  <p:clrMapOvr>
    <a:masterClrMapping/>
  </p:clrMapOvr>
</p:sld>
</file>

<file path=ppt/theme/theme1.xml><?xml version="1.0" encoding="utf-8"?>
<a:theme xmlns:a="http://schemas.openxmlformats.org/drawingml/2006/main" name="Berlijn">
  <a:themeElements>
    <a:clrScheme name="Berlij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j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j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TM04033917[[fn=Berlijn]]</Template>
  <TotalTime>85</TotalTime>
  <Words>4723</Words>
  <Application>Microsoft Office PowerPoint</Application>
  <PresentationFormat>Breedbeeld</PresentationFormat>
  <Paragraphs>270</Paragraphs>
  <Slides>64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64</vt:i4>
      </vt:variant>
    </vt:vector>
  </HeadingPairs>
  <TitlesOfParts>
    <vt:vector size="67" baseType="lpstr">
      <vt:lpstr>Arial</vt:lpstr>
      <vt:lpstr>Trebuchet MS</vt:lpstr>
      <vt:lpstr>Berlijn</vt:lpstr>
      <vt:lpstr>Data Protection  &amp; Anti-Doping</vt:lpstr>
      <vt:lpstr>Topics</vt:lpstr>
      <vt:lpstr>(1) Overview of the report</vt:lpstr>
      <vt:lpstr>(1) Overview of the report</vt:lpstr>
      <vt:lpstr>(1) Overview of the report</vt:lpstr>
      <vt:lpstr>(1) Overview of the report</vt:lpstr>
      <vt:lpstr>(2) Process </vt:lpstr>
      <vt:lpstr>(2) Process </vt:lpstr>
      <vt:lpstr>(2) Process </vt:lpstr>
      <vt:lpstr>(2) Process </vt:lpstr>
      <vt:lpstr>PowerPoint-presentatie</vt:lpstr>
      <vt:lpstr>(2) Process </vt:lpstr>
      <vt:lpstr>(2) Process </vt:lpstr>
      <vt:lpstr>(2) Process </vt:lpstr>
      <vt:lpstr>(3) Main findings</vt:lpstr>
      <vt:lpstr>(3) Main findings</vt:lpstr>
      <vt:lpstr>(3) Main findings</vt:lpstr>
      <vt:lpstr>(3) Main findings</vt:lpstr>
      <vt:lpstr>(3) Main findings</vt:lpstr>
      <vt:lpstr>(3) Main findings</vt:lpstr>
      <vt:lpstr>(3) Main findings</vt:lpstr>
      <vt:lpstr>(3) Main findings</vt:lpstr>
      <vt:lpstr>(3) Main findings</vt:lpstr>
      <vt:lpstr>(3) Main findings</vt:lpstr>
      <vt:lpstr>(3) Main findings</vt:lpstr>
      <vt:lpstr>(3) Main findings</vt:lpstr>
      <vt:lpstr>(3) Main findings</vt:lpstr>
      <vt:lpstr>(3) Main findings</vt:lpstr>
      <vt:lpstr>(3) Main findings</vt:lpstr>
      <vt:lpstr>(3) Main findings</vt:lpstr>
      <vt:lpstr>(3) Main findings</vt:lpstr>
      <vt:lpstr>(3) Main findings</vt:lpstr>
      <vt:lpstr>(3) Main findings</vt:lpstr>
      <vt:lpstr>(3) Main findings</vt:lpstr>
      <vt:lpstr>(3) Main findings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lpstr>(4) 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Protection  &amp; Anti-Doping</dc:title>
  <dc:creator>Computer</dc:creator>
  <cp:lastModifiedBy>Computer</cp:lastModifiedBy>
  <cp:revision>20</cp:revision>
  <dcterms:created xsi:type="dcterms:W3CDTF">2018-01-23T17:17:14Z</dcterms:created>
  <dcterms:modified xsi:type="dcterms:W3CDTF">2018-01-23T19:00:50Z</dcterms:modified>
</cp:coreProperties>
</file>