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7" r:id="rId2"/>
    <p:sldId id="275" r:id="rId3"/>
    <p:sldId id="277" r:id="rId4"/>
    <p:sldId id="279" r:id="rId5"/>
    <p:sldId id="280" r:id="rId6"/>
    <p:sldId id="281" r:id="rId7"/>
    <p:sldId id="328" r:id="rId8"/>
    <p:sldId id="283" r:id="rId9"/>
    <p:sldId id="284" r:id="rId10"/>
    <p:sldId id="285" r:id="rId11"/>
    <p:sldId id="286" r:id="rId12"/>
    <p:sldId id="287" r:id="rId13"/>
    <p:sldId id="288" r:id="rId14"/>
    <p:sldId id="329" r:id="rId15"/>
    <p:sldId id="289" r:id="rId16"/>
    <p:sldId id="290" r:id="rId17"/>
    <p:sldId id="291" r:id="rId18"/>
    <p:sldId id="292" r:id="rId19"/>
    <p:sldId id="293" r:id="rId20"/>
    <p:sldId id="294" r:id="rId21"/>
    <p:sldId id="299" r:id="rId22"/>
    <p:sldId id="300" r:id="rId23"/>
    <p:sldId id="301" r:id="rId24"/>
    <p:sldId id="303" r:id="rId25"/>
    <p:sldId id="330" r:id="rId26"/>
    <p:sldId id="331" r:id="rId27"/>
    <p:sldId id="332" r:id="rId28"/>
    <p:sldId id="333" r:id="rId29"/>
    <p:sldId id="334" r:id="rId30"/>
    <p:sldId id="335" r:id="rId31"/>
    <p:sldId id="336" r:id="rId32"/>
    <p:sldId id="338" r:id="rId33"/>
    <p:sldId id="340" r:id="rId34"/>
    <p:sldId id="342" r:id="rId35"/>
    <p:sldId id="339" r:id="rId36"/>
    <p:sldId id="343" r:id="rId37"/>
    <p:sldId id="304" r:id="rId38"/>
    <p:sldId id="305" r:id="rId39"/>
    <p:sldId id="306" r:id="rId40"/>
    <p:sldId id="307" r:id="rId41"/>
    <p:sldId id="344" r:id="rId42"/>
    <p:sldId id="308" r:id="rId43"/>
    <p:sldId id="361" r:id="rId44"/>
    <p:sldId id="309" r:id="rId45"/>
    <p:sldId id="310" r:id="rId46"/>
    <p:sldId id="359" r:id="rId47"/>
    <p:sldId id="314" r:id="rId48"/>
    <p:sldId id="320" r:id="rId49"/>
    <p:sldId id="321" r:id="rId50"/>
    <p:sldId id="322" r:id="rId51"/>
    <p:sldId id="323" r:id="rId52"/>
    <p:sldId id="324" r:id="rId53"/>
    <p:sldId id="325" r:id="rId54"/>
    <p:sldId id="326" r:id="rId55"/>
    <p:sldId id="317" r:id="rId56"/>
    <p:sldId id="318" r:id="rId57"/>
    <p:sldId id="319" r:id="rId58"/>
    <p:sldId id="327" r:id="rId5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9" autoAdjust="0"/>
    <p:restoredTop sz="94660"/>
  </p:normalViewPr>
  <p:slideViewPr>
    <p:cSldViewPr>
      <p:cViewPr varScale="1">
        <p:scale>
          <a:sx n="110" d="100"/>
          <a:sy n="110"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A79EAC-517E-4C24-8BF6-BB864474D31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111363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A79EAC-517E-4C24-8BF6-BB864474D31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3121327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A79EAC-517E-4C24-8BF6-BB864474D31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161294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A79EAC-517E-4C24-8BF6-BB864474D31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3820261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A79EAC-517E-4C24-8BF6-BB864474D31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3335317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A79EAC-517E-4C24-8BF6-BB864474D317}"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1501951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A79EAC-517E-4C24-8BF6-BB864474D317}"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3478390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A79EAC-517E-4C24-8BF6-BB864474D317}"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224315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A79EAC-517E-4C24-8BF6-BB864474D317}"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1753000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A79EAC-517E-4C24-8BF6-BB864474D317}"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1434662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A79EAC-517E-4C24-8BF6-BB864474D317}"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6FA1E3-E4AF-4859-95B5-331819882AA3}" type="slidenum">
              <a:rPr lang="en-US" smtClean="0"/>
              <a:t>‹#›</a:t>
            </a:fld>
            <a:endParaRPr lang="en-US"/>
          </a:p>
        </p:txBody>
      </p:sp>
    </p:spTree>
    <p:extLst>
      <p:ext uri="{BB962C8B-B14F-4D97-AF65-F5344CB8AC3E}">
        <p14:creationId xmlns:p14="http://schemas.microsoft.com/office/powerpoint/2010/main" val="1569574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A79EAC-517E-4C24-8BF6-BB864474D317}" type="datetimeFigureOut">
              <a:rPr lang="en-US" smtClean="0"/>
              <a:t>5/24/2017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6FA1E3-E4AF-4859-95B5-331819882AA3}" type="slidenum">
              <a:rPr lang="en-US" smtClean="0"/>
              <a:t>‹#›</a:t>
            </a:fld>
            <a:endParaRPr lang="en-US"/>
          </a:p>
        </p:txBody>
      </p:sp>
    </p:spTree>
    <p:extLst>
      <p:ext uri="{BB962C8B-B14F-4D97-AF65-F5344CB8AC3E}">
        <p14:creationId xmlns:p14="http://schemas.microsoft.com/office/powerpoint/2010/main" val="3366755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is.uva.nl/minor-privacy" TargetMode="External"/><Relationship Id="rId2" Type="http://schemas.openxmlformats.org/officeDocument/2006/relationships/hyperlink" Target="http://www.apc2015.net/"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The </a:t>
            </a:r>
            <a:r>
              <a:rPr lang="en-US" dirty="0" err="1"/>
              <a:t>ECtHR’s</a:t>
            </a:r>
            <a:r>
              <a:rPr lang="en-US" dirty="0"/>
              <a:t> case law on data protection</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endParaRPr lang="nl-NL" dirty="0" smtClean="0"/>
          </a:p>
          <a:p>
            <a:pPr marL="0" indent="0">
              <a:buNone/>
            </a:pPr>
            <a:r>
              <a:rPr lang="nl-NL" dirty="0" smtClean="0"/>
              <a:t>Bart van der Sloot</a:t>
            </a:r>
          </a:p>
          <a:p>
            <a:r>
              <a:rPr lang="nl-NL" dirty="0" smtClean="0"/>
              <a:t>Researcher at the </a:t>
            </a:r>
            <a:r>
              <a:rPr lang="nl-NL" dirty="0" err="1" smtClean="0"/>
              <a:t>Institute</a:t>
            </a:r>
            <a:r>
              <a:rPr lang="nl-NL" dirty="0" smtClean="0"/>
              <a:t> </a:t>
            </a:r>
            <a:r>
              <a:rPr lang="nl-NL" dirty="0" err="1" smtClean="0"/>
              <a:t>for</a:t>
            </a:r>
            <a:r>
              <a:rPr lang="nl-NL" dirty="0" smtClean="0"/>
              <a:t> Information </a:t>
            </a:r>
            <a:r>
              <a:rPr lang="nl-NL" dirty="0" err="1" smtClean="0"/>
              <a:t>Law</a:t>
            </a:r>
            <a:r>
              <a:rPr lang="nl-NL" dirty="0" smtClean="0"/>
              <a:t>, University of Amsterdam</a:t>
            </a:r>
          </a:p>
          <a:p>
            <a:r>
              <a:rPr lang="nl-NL" dirty="0" smtClean="0"/>
              <a:t>Researcher at the Netherlands </a:t>
            </a:r>
            <a:r>
              <a:rPr lang="nl-NL" dirty="0" err="1" smtClean="0"/>
              <a:t>Scientific</a:t>
            </a:r>
            <a:r>
              <a:rPr lang="nl-NL" dirty="0" smtClean="0"/>
              <a:t> Council </a:t>
            </a:r>
            <a:r>
              <a:rPr lang="nl-NL" dirty="0" err="1" smtClean="0"/>
              <a:t>for</a:t>
            </a:r>
            <a:r>
              <a:rPr lang="nl-NL" dirty="0" smtClean="0"/>
              <a:t> </a:t>
            </a:r>
            <a:r>
              <a:rPr lang="nl-NL" dirty="0" err="1" smtClean="0"/>
              <a:t>Government</a:t>
            </a:r>
            <a:r>
              <a:rPr lang="nl-NL" dirty="0" smtClean="0"/>
              <a:t> policy (Wetenschappelijke Raad voor Regeringsbeleid)</a:t>
            </a:r>
          </a:p>
          <a:p>
            <a:r>
              <a:rPr lang="nl-NL" dirty="0" err="1" smtClean="0"/>
              <a:t>Coordinator</a:t>
            </a:r>
            <a:r>
              <a:rPr lang="nl-NL" dirty="0" smtClean="0"/>
              <a:t> of the Amsterdam Platform </a:t>
            </a:r>
            <a:r>
              <a:rPr lang="nl-NL" dirty="0" err="1" smtClean="0"/>
              <a:t>for</a:t>
            </a:r>
            <a:r>
              <a:rPr lang="nl-NL" dirty="0" smtClean="0"/>
              <a:t> Privacy Research</a:t>
            </a:r>
          </a:p>
          <a:p>
            <a:pPr lvl="1"/>
            <a:r>
              <a:rPr lang="nl-NL" dirty="0" smtClean="0"/>
              <a:t>Amsterdam Privacy Conference 2015: </a:t>
            </a:r>
            <a:r>
              <a:rPr lang="nl-NL" dirty="0" smtClean="0">
                <a:hlinkClick r:id="rId2"/>
              </a:rPr>
              <a:t>www.apc2015.net</a:t>
            </a:r>
            <a:r>
              <a:rPr lang="nl-NL" dirty="0" smtClean="0"/>
              <a:t> </a:t>
            </a:r>
          </a:p>
          <a:p>
            <a:pPr lvl="1"/>
            <a:r>
              <a:rPr lang="nl-NL" dirty="0" smtClean="0"/>
              <a:t>Minor Privacy Studies: </a:t>
            </a:r>
            <a:r>
              <a:rPr lang="nl-NL" dirty="0" smtClean="0">
                <a:hlinkClick r:id="rId3"/>
              </a:rPr>
              <a:t>www.iis.uva.nl/minor-privacy</a:t>
            </a:r>
            <a:r>
              <a:rPr lang="nl-NL" dirty="0" smtClean="0"/>
              <a:t> </a:t>
            </a:r>
            <a:endParaRPr lang="nl-NL" dirty="0"/>
          </a:p>
        </p:txBody>
      </p:sp>
    </p:spTree>
    <p:extLst>
      <p:ext uri="{BB962C8B-B14F-4D97-AF65-F5344CB8AC3E}">
        <p14:creationId xmlns:p14="http://schemas.microsoft.com/office/powerpoint/2010/main" val="1868776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Ratione</a:t>
            </a:r>
            <a:r>
              <a:rPr lang="nl-NL" dirty="0" smtClean="0"/>
              <a:t> </a:t>
            </a:r>
            <a:r>
              <a:rPr lang="nl-NL" dirty="0" err="1" smtClean="0"/>
              <a:t>Temporis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ARTICLE 32 </a:t>
            </a:r>
            <a:r>
              <a:rPr lang="en-US" dirty="0" smtClean="0"/>
              <a:t>- Jurisdiction </a:t>
            </a:r>
            <a:r>
              <a:rPr lang="en-US" dirty="0"/>
              <a:t>of the Court </a:t>
            </a:r>
          </a:p>
          <a:p>
            <a:pPr marL="0" indent="0">
              <a:buNone/>
            </a:pPr>
            <a:r>
              <a:rPr lang="en-US" dirty="0"/>
              <a:t>1. The jurisdiction of the Court shall extend to all matters concerning the interpretation and application of the Convention and the Protocols thereto which are referred to it as provided in Articles 33, 34, 46 and 47. </a:t>
            </a:r>
          </a:p>
          <a:p>
            <a:pPr marL="0" indent="0">
              <a:buNone/>
            </a:pPr>
            <a:r>
              <a:rPr lang="en-US" dirty="0"/>
              <a:t>2. In the event of dispute as to whether the Court has jurisdiction, the Court shall decide. </a:t>
            </a:r>
            <a:endParaRPr lang="en-US" dirty="0" smtClean="0"/>
          </a:p>
          <a:p>
            <a:pPr marL="0" indent="0">
              <a:buNone/>
            </a:pPr>
            <a:endParaRPr lang="nl-NL" dirty="0"/>
          </a:p>
          <a:p>
            <a:pPr>
              <a:buFontTx/>
              <a:buChar char="-"/>
            </a:pPr>
            <a:r>
              <a:rPr lang="nl-NL" dirty="0" err="1" smtClean="0"/>
              <a:t>Before</a:t>
            </a:r>
            <a:r>
              <a:rPr lang="nl-NL" dirty="0" smtClean="0"/>
              <a:t> entering </a:t>
            </a:r>
            <a:r>
              <a:rPr lang="nl-NL" dirty="0" err="1" smtClean="0"/>
              <a:t>into</a:t>
            </a:r>
            <a:r>
              <a:rPr lang="nl-NL" dirty="0" smtClean="0"/>
              <a:t> force of </a:t>
            </a:r>
            <a:r>
              <a:rPr lang="nl-NL" dirty="0" err="1" smtClean="0"/>
              <a:t>Convention</a:t>
            </a:r>
            <a:endParaRPr lang="nl-NL" dirty="0" smtClean="0"/>
          </a:p>
          <a:p>
            <a:pPr>
              <a:buFontTx/>
              <a:buChar char="-"/>
            </a:pPr>
            <a:r>
              <a:rPr lang="nl-NL" dirty="0" err="1" smtClean="0"/>
              <a:t>Before</a:t>
            </a:r>
            <a:r>
              <a:rPr lang="nl-NL" dirty="0" smtClean="0"/>
              <a:t> </a:t>
            </a:r>
            <a:r>
              <a:rPr lang="nl-NL" dirty="0" err="1" smtClean="0"/>
              <a:t>acceding</a:t>
            </a:r>
            <a:r>
              <a:rPr lang="nl-NL" dirty="0" smtClean="0"/>
              <a:t> </a:t>
            </a:r>
            <a:r>
              <a:rPr lang="nl-NL" dirty="0" err="1" smtClean="0"/>
              <a:t>to</a:t>
            </a:r>
            <a:r>
              <a:rPr lang="nl-NL" dirty="0" smtClean="0"/>
              <a:t> </a:t>
            </a:r>
            <a:r>
              <a:rPr lang="nl-NL" dirty="0" err="1" smtClean="0"/>
              <a:t>Convention</a:t>
            </a:r>
            <a:r>
              <a:rPr lang="nl-NL" dirty="0" smtClean="0"/>
              <a:t> </a:t>
            </a:r>
            <a:r>
              <a:rPr lang="nl-NL" dirty="0" err="1" smtClean="0"/>
              <a:t>by</a:t>
            </a:r>
            <a:r>
              <a:rPr lang="nl-NL" dirty="0" smtClean="0"/>
              <a:t> state</a:t>
            </a:r>
            <a:endParaRPr lang="en-US" dirty="0"/>
          </a:p>
        </p:txBody>
      </p:sp>
      <p:sp>
        <p:nvSpPr>
          <p:cNvPr id="4" name="Slide Number Placeholder 3"/>
          <p:cNvSpPr>
            <a:spLocks noGrp="1"/>
          </p:cNvSpPr>
          <p:nvPr>
            <p:ph type="sldNum" sz="quarter" idx="12"/>
          </p:nvPr>
        </p:nvSpPr>
        <p:spPr/>
        <p:txBody>
          <a:bodyPr/>
          <a:lstStyle/>
          <a:p>
            <a:fld id="{A3897141-28FF-4A18-A636-924BB27167EC}" type="slidenum">
              <a:rPr lang="nl-NL" smtClean="0"/>
              <a:t>10</a:t>
            </a:fld>
            <a:endParaRPr lang="nl-NL"/>
          </a:p>
        </p:txBody>
      </p:sp>
    </p:spTree>
    <p:extLst>
      <p:ext uri="{BB962C8B-B14F-4D97-AF65-F5344CB8AC3E}">
        <p14:creationId xmlns:p14="http://schemas.microsoft.com/office/powerpoint/2010/main" val="2842052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Ratione</a:t>
            </a:r>
            <a:r>
              <a:rPr lang="nl-NL" dirty="0" smtClean="0"/>
              <a:t> </a:t>
            </a:r>
            <a:r>
              <a:rPr lang="nl-NL" dirty="0" err="1" smtClean="0"/>
              <a:t>Loci</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ARTICLE 32 - Jurisdiction of the Court </a:t>
            </a:r>
          </a:p>
          <a:p>
            <a:pPr marL="0" indent="0">
              <a:buNone/>
            </a:pPr>
            <a:r>
              <a:rPr lang="en-US" dirty="0"/>
              <a:t>1. The jurisdiction of the Court shall extend to all matters concerning the interpretation and application of the Convention and the Protocols thereto which are referred to it as provided in Articles 33, 34, 46 and 47. </a:t>
            </a:r>
          </a:p>
          <a:p>
            <a:pPr marL="0" indent="0">
              <a:buNone/>
            </a:pPr>
            <a:r>
              <a:rPr lang="en-US" dirty="0"/>
              <a:t>2. In the event of dispute as to whether the Court has jurisdiction, the Court shall decide. </a:t>
            </a:r>
          </a:p>
          <a:p>
            <a:pPr marL="0" indent="0">
              <a:buNone/>
            </a:pPr>
            <a:endParaRPr lang="nl-NL" dirty="0"/>
          </a:p>
          <a:p>
            <a:pPr>
              <a:buFontTx/>
              <a:buChar char="-"/>
            </a:pPr>
            <a:r>
              <a:rPr lang="nl-NL" dirty="0" err="1" smtClean="0"/>
              <a:t>Colonies</a:t>
            </a:r>
            <a:endParaRPr lang="nl-NL" dirty="0"/>
          </a:p>
          <a:p>
            <a:pPr>
              <a:buFontTx/>
              <a:buChar char="-"/>
            </a:pPr>
            <a:r>
              <a:rPr lang="nl-NL" dirty="0" err="1" smtClean="0"/>
              <a:t>Ambasees</a:t>
            </a:r>
            <a:endParaRPr lang="nl-NL" dirty="0" smtClean="0"/>
          </a:p>
          <a:p>
            <a:pPr>
              <a:buFontTx/>
              <a:buChar char="-"/>
            </a:pPr>
            <a:r>
              <a:rPr lang="nl-NL" dirty="0" smtClean="0"/>
              <a:t>Extra-</a:t>
            </a:r>
            <a:r>
              <a:rPr lang="nl-NL" dirty="0" err="1" smtClean="0"/>
              <a:t>territorial</a:t>
            </a:r>
            <a:r>
              <a:rPr lang="nl-NL" dirty="0" smtClean="0"/>
              <a:t> </a:t>
            </a:r>
            <a:r>
              <a:rPr lang="nl-NL" dirty="0" err="1" smtClean="0"/>
              <a:t>application</a:t>
            </a:r>
            <a:endParaRPr lang="en-US" dirty="0"/>
          </a:p>
        </p:txBody>
      </p:sp>
      <p:sp>
        <p:nvSpPr>
          <p:cNvPr id="4" name="Slide Number Placeholder 3"/>
          <p:cNvSpPr>
            <a:spLocks noGrp="1"/>
          </p:cNvSpPr>
          <p:nvPr>
            <p:ph type="sldNum" sz="quarter" idx="12"/>
          </p:nvPr>
        </p:nvSpPr>
        <p:spPr/>
        <p:txBody>
          <a:bodyPr/>
          <a:lstStyle/>
          <a:p>
            <a:fld id="{A3897141-28FF-4A18-A636-924BB27167EC}" type="slidenum">
              <a:rPr lang="nl-NL" smtClean="0"/>
              <a:t>11</a:t>
            </a:fld>
            <a:endParaRPr lang="nl-NL"/>
          </a:p>
        </p:txBody>
      </p:sp>
    </p:spTree>
    <p:extLst>
      <p:ext uri="{BB962C8B-B14F-4D97-AF65-F5344CB8AC3E}">
        <p14:creationId xmlns:p14="http://schemas.microsoft.com/office/powerpoint/2010/main" val="4143825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Ratione</a:t>
            </a:r>
            <a:r>
              <a:rPr lang="nl-NL" dirty="0" smtClean="0"/>
              <a:t> Personae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ARTICLE 33 </a:t>
            </a:r>
            <a:r>
              <a:rPr lang="en-US" dirty="0" smtClean="0"/>
              <a:t>- </a:t>
            </a:r>
            <a:r>
              <a:rPr lang="en-US" b="1" dirty="0" smtClean="0"/>
              <a:t>Inter-State </a:t>
            </a:r>
            <a:r>
              <a:rPr lang="en-US" b="1" dirty="0"/>
              <a:t>cases </a:t>
            </a:r>
            <a:endParaRPr lang="en-US" dirty="0"/>
          </a:p>
          <a:p>
            <a:pPr marL="0" indent="0">
              <a:buNone/>
            </a:pPr>
            <a:r>
              <a:rPr lang="en-US" dirty="0"/>
              <a:t>Any High Contracting Party may refer to the Court any alleged breach of the provisions of the Convention and the Protocols thereto by another High Contracting Party. </a:t>
            </a:r>
          </a:p>
          <a:p>
            <a:pPr marL="0" indent="0">
              <a:buNone/>
            </a:pPr>
            <a:endParaRPr lang="en-US" b="1" dirty="0" smtClean="0"/>
          </a:p>
          <a:p>
            <a:pPr marL="0" indent="0">
              <a:buNone/>
            </a:pPr>
            <a:r>
              <a:rPr lang="en-US" b="1" dirty="0" smtClean="0"/>
              <a:t>ARTICLE </a:t>
            </a:r>
            <a:r>
              <a:rPr lang="en-US" b="1" dirty="0"/>
              <a:t>34 </a:t>
            </a:r>
            <a:r>
              <a:rPr lang="en-US" dirty="0" smtClean="0"/>
              <a:t>- </a:t>
            </a:r>
            <a:r>
              <a:rPr lang="en-US" b="1" dirty="0" smtClean="0"/>
              <a:t>Individual </a:t>
            </a:r>
            <a:r>
              <a:rPr lang="en-US" b="1" dirty="0"/>
              <a:t>applications </a:t>
            </a:r>
            <a:endParaRPr lang="en-US" dirty="0"/>
          </a:p>
          <a:p>
            <a:pPr marL="0" indent="0">
              <a:buNone/>
            </a:pPr>
            <a:r>
              <a:rPr lang="en-US" dirty="0"/>
              <a:t>The Court may receive applications from any person, nongovernmental </a:t>
            </a:r>
            <a:r>
              <a:rPr lang="en-US" dirty="0" err="1"/>
              <a:t>organisation</a:t>
            </a:r>
            <a:r>
              <a:rPr lang="en-US" dirty="0"/>
              <a:t> or group of individuals claiming to be the victim of a violation by one of the High Contracting Parties of the rights set forth in the Convention or the Protocols thereto. The High Contracting Parties undertake not to hinder in any way the effective exercise of this right. </a:t>
            </a:r>
          </a:p>
        </p:txBody>
      </p:sp>
      <p:sp>
        <p:nvSpPr>
          <p:cNvPr id="4" name="Slide Number Placeholder 3"/>
          <p:cNvSpPr>
            <a:spLocks noGrp="1"/>
          </p:cNvSpPr>
          <p:nvPr>
            <p:ph type="sldNum" sz="quarter" idx="12"/>
          </p:nvPr>
        </p:nvSpPr>
        <p:spPr/>
        <p:txBody>
          <a:bodyPr/>
          <a:lstStyle/>
          <a:p>
            <a:fld id="{A3897141-28FF-4A18-A636-924BB27167EC}" type="slidenum">
              <a:rPr lang="nl-NL" smtClean="0"/>
              <a:t>12</a:t>
            </a:fld>
            <a:endParaRPr lang="nl-NL"/>
          </a:p>
        </p:txBody>
      </p:sp>
    </p:spTree>
    <p:extLst>
      <p:ext uri="{BB962C8B-B14F-4D97-AF65-F5344CB8AC3E}">
        <p14:creationId xmlns:p14="http://schemas.microsoft.com/office/powerpoint/2010/main" val="4160260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Ratione</a:t>
            </a:r>
            <a:r>
              <a:rPr lang="nl-NL" dirty="0" smtClean="0"/>
              <a:t> Personae</a:t>
            </a:r>
            <a:endParaRPr lang="en-US" dirty="0"/>
          </a:p>
        </p:txBody>
      </p:sp>
      <p:sp>
        <p:nvSpPr>
          <p:cNvPr id="3" name="Content Placeholder 2"/>
          <p:cNvSpPr>
            <a:spLocks noGrp="1"/>
          </p:cNvSpPr>
          <p:nvPr>
            <p:ph idx="1"/>
          </p:nvPr>
        </p:nvSpPr>
        <p:spPr>
          <a:xfrm>
            <a:off x="457200" y="1268760"/>
            <a:ext cx="8229600" cy="5544616"/>
          </a:xfrm>
        </p:spPr>
        <p:txBody>
          <a:bodyPr>
            <a:normAutofit fontScale="70000" lnSpcReduction="20000"/>
          </a:bodyPr>
          <a:lstStyle/>
          <a:p>
            <a:pPr marL="0" indent="0">
              <a:buNone/>
            </a:pPr>
            <a:r>
              <a:rPr lang="en-US" i="1" dirty="0" err="1" smtClean="0"/>
              <a:t>Travaux</a:t>
            </a:r>
            <a:r>
              <a:rPr lang="en-US" i="1" dirty="0" smtClean="0"/>
              <a:t> </a:t>
            </a:r>
            <a:r>
              <a:rPr lang="en-US" i="1" dirty="0" err="1" smtClean="0"/>
              <a:t>préparatoires</a:t>
            </a:r>
            <a:endParaRPr lang="en-US" i="1" dirty="0" smtClean="0"/>
          </a:p>
          <a:p>
            <a:pPr marL="0" indent="0">
              <a:buNone/>
            </a:pPr>
            <a:r>
              <a:rPr lang="nl-NL" i="1" dirty="0"/>
              <a:t>	</a:t>
            </a:r>
            <a:r>
              <a:rPr lang="nl-NL" i="1" dirty="0" smtClean="0"/>
              <a:t>- </a:t>
            </a:r>
            <a:r>
              <a:rPr lang="nl-NL" dirty="0" err="1" smtClean="0"/>
              <a:t>Discussion</a:t>
            </a:r>
            <a:r>
              <a:rPr lang="nl-NL" dirty="0" smtClean="0"/>
              <a:t> </a:t>
            </a:r>
            <a:r>
              <a:rPr lang="nl-NL" dirty="0" err="1" smtClean="0"/>
              <a:t>about</a:t>
            </a:r>
            <a:r>
              <a:rPr lang="nl-NL" dirty="0" smtClean="0"/>
              <a:t> </a:t>
            </a:r>
            <a:r>
              <a:rPr lang="nl-NL" dirty="0" err="1" smtClean="0"/>
              <a:t>individual</a:t>
            </a:r>
            <a:r>
              <a:rPr lang="nl-NL" dirty="0" smtClean="0"/>
              <a:t> </a:t>
            </a:r>
            <a:r>
              <a:rPr lang="nl-NL" dirty="0" err="1" smtClean="0"/>
              <a:t>complaints</a:t>
            </a:r>
            <a:endParaRPr lang="nl-NL" dirty="0"/>
          </a:p>
          <a:p>
            <a:pPr marL="0" indent="0">
              <a:buNone/>
            </a:pPr>
            <a:r>
              <a:rPr lang="nl-NL" i="1" dirty="0" smtClean="0"/>
              <a:t>	- </a:t>
            </a:r>
            <a:r>
              <a:rPr lang="nl-NL" dirty="0" err="1" smtClean="0"/>
              <a:t>Discussion</a:t>
            </a:r>
            <a:r>
              <a:rPr lang="nl-NL" dirty="0" smtClean="0"/>
              <a:t> </a:t>
            </a:r>
            <a:r>
              <a:rPr lang="nl-NL" dirty="0" err="1" smtClean="0"/>
              <a:t>about</a:t>
            </a:r>
            <a:r>
              <a:rPr lang="nl-NL" dirty="0" smtClean="0"/>
              <a:t> </a:t>
            </a:r>
            <a:r>
              <a:rPr lang="nl-NL" dirty="0" err="1" smtClean="0"/>
              <a:t>compulsary</a:t>
            </a:r>
            <a:r>
              <a:rPr lang="nl-NL" dirty="0" smtClean="0"/>
              <a:t> </a:t>
            </a:r>
            <a:r>
              <a:rPr lang="nl-NL" dirty="0" err="1" smtClean="0"/>
              <a:t>representation</a:t>
            </a:r>
            <a:endParaRPr lang="nl-NL" dirty="0" smtClean="0"/>
          </a:p>
          <a:p>
            <a:pPr marL="0" indent="0">
              <a:buNone/>
            </a:pPr>
            <a:r>
              <a:rPr lang="nl-NL" i="1" dirty="0"/>
              <a:t>	</a:t>
            </a:r>
            <a:r>
              <a:rPr lang="nl-NL" i="1" dirty="0" smtClean="0"/>
              <a:t>- </a:t>
            </a:r>
            <a:r>
              <a:rPr lang="nl-NL" dirty="0" err="1" smtClean="0"/>
              <a:t>Discussion</a:t>
            </a:r>
            <a:r>
              <a:rPr lang="nl-NL" dirty="0" smtClean="0"/>
              <a:t> </a:t>
            </a:r>
            <a:r>
              <a:rPr lang="nl-NL" dirty="0" err="1" smtClean="0"/>
              <a:t>about</a:t>
            </a:r>
            <a:r>
              <a:rPr lang="nl-NL" dirty="0" smtClean="0"/>
              <a:t> </a:t>
            </a:r>
            <a:r>
              <a:rPr lang="nl-NL" dirty="0" err="1" smtClean="0"/>
              <a:t>one</a:t>
            </a:r>
            <a:r>
              <a:rPr lang="nl-NL" dirty="0" smtClean="0"/>
              <a:t> or </a:t>
            </a:r>
            <a:r>
              <a:rPr lang="nl-NL" dirty="0" err="1" smtClean="0"/>
              <a:t>two</a:t>
            </a:r>
            <a:r>
              <a:rPr lang="nl-NL" dirty="0" smtClean="0"/>
              <a:t> levels</a:t>
            </a:r>
          </a:p>
          <a:p>
            <a:pPr marL="0" indent="0">
              <a:buNone/>
            </a:pPr>
            <a:r>
              <a:rPr lang="nl-NL" dirty="0"/>
              <a:t>	</a:t>
            </a:r>
            <a:r>
              <a:rPr lang="nl-NL" dirty="0" smtClean="0"/>
              <a:t>- </a:t>
            </a:r>
            <a:r>
              <a:rPr lang="nl-NL" dirty="0" err="1" smtClean="0"/>
              <a:t>Discussion</a:t>
            </a:r>
            <a:r>
              <a:rPr lang="nl-NL" dirty="0" smtClean="0"/>
              <a:t> </a:t>
            </a:r>
            <a:r>
              <a:rPr lang="nl-NL" dirty="0" err="1" smtClean="0"/>
              <a:t>about</a:t>
            </a:r>
            <a:r>
              <a:rPr lang="nl-NL" dirty="0" smtClean="0"/>
              <a:t> </a:t>
            </a:r>
            <a:r>
              <a:rPr lang="nl-NL" dirty="0" err="1" smtClean="0"/>
              <a:t>who</a:t>
            </a:r>
            <a:r>
              <a:rPr lang="nl-NL" dirty="0" smtClean="0"/>
              <a:t> </a:t>
            </a:r>
            <a:r>
              <a:rPr lang="nl-NL" dirty="0" err="1" smtClean="0"/>
              <a:t>can</a:t>
            </a:r>
            <a:r>
              <a:rPr lang="nl-NL" dirty="0" smtClean="0"/>
              <a:t> file a </a:t>
            </a:r>
            <a:r>
              <a:rPr lang="nl-NL" dirty="0" err="1" smtClean="0"/>
              <a:t>complaint</a:t>
            </a:r>
            <a:r>
              <a:rPr lang="nl-NL" dirty="0" smtClean="0"/>
              <a:t> </a:t>
            </a:r>
            <a:r>
              <a:rPr lang="nl-NL" dirty="0" err="1" smtClean="0"/>
              <a:t>to</a:t>
            </a:r>
            <a:r>
              <a:rPr lang="nl-NL" dirty="0" smtClean="0"/>
              <a:t> the court</a:t>
            </a:r>
          </a:p>
          <a:p>
            <a:pPr marL="0" indent="0">
              <a:buNone/>
            </a:pPr>
            <a:r>
              <a:rPr lang="nl-NL" i="1" dirty="0"/>
              <a:t>	</a:t>
            </a:r>
            <a:r>
              <a:rPr lang="nl-NL" i="1" dirty="0" smtClean="0"/>
              <a:t>- </a:t>
            </a:r>
            <a:r>
              <a:rPr lang="nl-NL" dirty="0" err="1" smtClean="0"/>
              <a:t>Discussion</a:t>
            </a:r>
            <a:r>
              <a:rPr lang="nl-NL" dirty="0" smtClean="0"/>
              <a:t> </a:t>
            </a:r>
            <a:r>
              <a:rPr lang="nl-NL" dirty="0" err="1" smtClean="0"/>
              <a:t>about</a:t>
            </a:r>
            <a:r>
              <a:rPr lang="nl-NL" dirty="0" smtClean="0"/>
              <a:t> </a:t>
            </a:r>
            <a:r>
              <a:rPr lang="nl-NL" dirty="0" err="1" smtClean="0"/>
              <a:t>penalties</a:t>
            </a:r>
            <a:r>
              <a:rPr lang="nl-NL" dirty="0" smtClean="0"/>
              <a:t> or </a:t>
            </a:r>
            <a:r>
              <a:rPr lang="nl-NL" dirty="0" err="1" smtClean="0"/>
              <a:t>reputation</a:t>
            </a:r>
            <a:endParaRPr lang="en-US" i="1" dirty="0" smtClean="0"/>
          </a:p>
          <a:p>
            <a:pPr marL="0" indent="0">
              <a:buNone/>
            </a:pPr>
            <a:endParaRPr lang="nl-NL" dirty="0" smtClean="0"/>
          </a:p>
          <a:p>
            <a:pPr marL="514350" indent="-514350">
              <a:buAutoNum type="arabicPeriod"/>
            </a:pPr>
            <a:r>
              <a:rPr lang="nl-NL" dirty="0" err="1" smtClean="0"/>
              <a:t>Inter</a:t>
            </a:r>
            <a:r>
              <a:rPr lang="nl-NL" dirty="0" smtClean="0"/>
              <a:t>-state </a:t>
            </a:r>
            <a:r>
              <a:rPr lang="nl-NL" dirty="0" err="1" smtClean="0"/>
              <a:t>complaint</a:t>
            </a:r>
            <a:endParaRPr lang="nl-NL" dirty="0" smtClean="0"/>
          </a:p>
          <a:p>
            <a:pPr marL="400050" lvl="1" indent="0">
              <a:buNone/>
            </a:pPr>
            <a:r>
              <a:rPr lang="nl-NL" dirty="0" smtClean="0"/>
              <a:t>	</a:t>
            </a:r>
            <a:endParaRPr lang="en-US" dirty="0" smtClean="0"/>
          </a:p>
          <a:p>
            <a:pPr marL="0" indent="0">
              <a:buNone/>
            </a:pPr>
            <a:r>
              <a:rPr lang="en-US" dirty="0" smtClean="0"/>
              <a:t>2. Individual Complaint</a:t>
            </a:r>
          </a:p>
          <a:p>
            <a:pPr marL="514350" indent="-514350">
              <a:buAutoNum type="alphaLcPeriod"/>
            </a:pPr>
            <a:r>
              <a:rPr lang="en-US" dirty="0" smtClean="0"/>
              <a:t>Nongovernmental </a:t>
            </a:r>
            <a:r>
              <a:rPr lang="en-US" dirty="0" err="1" smtClean="0"/>
              <a:t>organisation</a:t>
            </a:r>
            <a:endParaRPr lang="en-US" dirty="0"/>
          </a:p>
          <a:p>
            <a:pPr marL="514350" indent="-514350">
              <a:buAutoNum type="alphaLcPeriod"/>
            </a:pPr>
            <a:r>
              <a:rPr lang="nl-NL" dirty="0" err="1" smtClean="0"/>
              <a:t>Groups</a:t>
            </a:r>
            <a:r>
              <a:rPr lang="nl-NL" dirty="0" smtClean="0"/>
              <a:t/>
            </a:r>
            <a:br>
              <a:rPr lang="nl-NL" dirty="0" smtClean="0"/>
            </a:br>
            <a:r>
              <a:rPr lang="nl-NL" dirty="0" smtClean="0"/>
              <a:t>	- </a:t>
            </a:r>
            <a:r>
              <a:rPr lang="nl-NL" sz="2700" dirty="0" smtClean="0"/>
              <a:t>Background WO II</a:t>
            </a:r>
          </a:p>
          <a:p>
            <a:pPr marL="400050" lvl="1" indent="0">
              <a:buNone/>
            </a:pPr>
            <a:r>
              <a:rPr lang="nl-NL" sz="2700" dirty="0" smtClean="0"/>
              <a:t>	-  Court </a:t>
            </a:r>
            <a:r>
              <a:rPr lang="nl-NL" sz="2700" dirty="0" err="1" smtClean="0"/>
              <a:t>requires</a:t>
            </a:r>
            <a:r>
              <a:rPr lang="nl-NL" sz="2700" dirty="0" smtClean="0"/>
              <a:t> </a:t>
            </a:r>
            <a:r>
              <a:rPr lang="nl-NL" sz="2700" dirty="0" err="1" smtClean="0"/>
              <a:t>individual</a:t>
            </a:r>
            <a:r>
              <a:rPr lang="nl-NL" sz="2700" dirty="0" smtClean="0"/>
              <a:t> </a:t>
            </a:r>
            <a:r>
              <a:rPr lang="nl-NL" sz="2700" dirty="0" err="1" smtClean="0"/>
              <a:t>harm</a:t>
            </a:r>
            <a:endParaRPr lang="en-US" sz="2700" dirty="0"/>
          </a:p>
          <a:p>
            <a:pPr marL="514350" indent="-514350">
              <a:buAutoNum type="alphaLcPeriod"/>
            </a:pPr>
            <a:r>
              <a:rPr lang="nl-NL" dirty="0" smtClean="0"/>
              <a:t>Natural persons</a:t>
            </a:r>
            <a:endParaRPr lang="en-US" dirty="0"/>
          </a:p>
        </p:txBody>
      </p:sp>
      <p:sp>
        <p:nvSpPr>
          <p:cNvPr id="4" name="Slide Number Placeholder 3"/>
          <p:cNvSpPr>
            <a:spLocks noGrp="1"/>
          </p:cNvSpPr>
          <p:nvPr>
            <p:ph type="sldNum" sz="quarter" idx="12"/>
          </p:nvPr>
        </p:nvSpPr>
        <p:spPr/>
        <p:txBody>
          <a:bodyPr/>
          <a:lstStyle/>
          <a:p>
            <a:fld id="{A3897141-28FF-4A18-A636-924BB27167EC}" type="slidenum">
              <a:rPr lang="nl-NL" smtClean="0"/>
              <a:t>13</a:t>
            </a:fld>
            <a:endParaRPr lang="nl-NL"/>
          </a:p>
        </p:txBody>
      </p:sp>
    </p:spTree>
    <p:extLst>
      <p:ext uri="{BB962C8B-B14F-4D97-AF65-F5344CB8AC3E}">
        <p14:creationId xmlns:p14="http://schemas.microsoft.com/office/powerpoint/2010/main" val="672295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Ratione</a:t>
            </a:r>
            <a:r>
              <a:rPr lang="nl-NL" dirty="0" smtClean="0"/>
              <a:t> Personae</a:t>
            </a:r>
            <a:endParaRPr lang="nl-NL" dirty="0"/>
          </a:p>
        </p:txBody>
      </p:sp>
      <p:sp>
        <p:nvSpPr>
          <p:cNvPr id="3" name="Tijdelijke aanduiding voor inhoud 2"/>
          <p:cNvSpPr>
            <a:spLocks noGrp="1"/>
          </p:cNvSpPr>
          <p:nvPr>
            <p:ph idx="1"/>
          </p:nvPr>
        </p:nvSpPr>
        <p:spPr/>
        <p:txBody>
          <a:bodyPr/>
          <a:lstStyle/>
          <a:p>
            <a:r>
              <a:rPr lang="nl-NL" dirty="0" err="1" smtClean="0"/>
              <a:t>Originally</a:t>
            </a:r>
            <a:r>
              <a:rPr lang="nl-NL" dirty="0" smtClean="0"/>
              <a:t>, a large </a:t>
            </a:r>
            <a:r>
              <a:rPr lang="nl-NL" dirty="0" err="1" smtClean="0"/>
              <a:t>emphasis</a:t>
            </a:r>
            <a:r>
              <a:rPr lang="nl-NL" dirty="0" smtClean="0"/>
              <a:t> on </a:t>
            </a:r>
            <a:r>
              <a:rPr lang="nl-NL" dirty="0" err="1" smtClean="0"/>
              <a:t>inter</a:t>
            </a:r>
            <a:r>
              <a:rPr lang="nl-NL" dirty="0" smtClean="0"/>
              <a:t>-state </a:t>
            </a:r>
            <a:r>
              <a:rPr lang="nl-NL" dirty="0" err="1" smtClean="0"/>
              <a:t>complaints</a:t>
            </a:r>
            <a:endParaRPr lang="nl-NL" dirty="0" smtClean="0"/>
          </a:p>
          <a:p>
            <a:r>
              <a:rPr lang="nl-NL" dirty="0" smtClean="0"/>
              <a:t>In </a:t>
            </a:r>
            <a:r>
              <a:rPr lang="nl-NL" dirty="0" err="1"/>
              <a:t>p</a:t>
            </a:r>
            <a:r>
              <a:rPr lang="nl-NL" dirty="0" err="1" smtClean="0"/>
              <a:t>ractice</a:t>
            </a:r>
            <a:r>
              <a:rPr lang="nl-NL" dirty="0" smtClean="0"/>
              <a:t>, </a:t>
            </a:r>
            <a:r>
              <a:rPr lang="nl-NL" dirty="0" err="1" smtClean="0"/>
              <a:t>almost</a:t>
            </a:r>
            <a:r>
              <a:rPr lang="nl-NL" dirty="0" smtClean="0"/>
              <a:t> of no relavance</a:t>
            </a:r>
          </a:p>
        </p:txBody>
      </p:sp>
    </p:spTree>
    <p:extLst>
      <p:ext uri="{BB962C8B-B14F-4D97-AF65-F5344CB8AC3E}">
        <p14:creationId xmlns:p14="http://schemas.microsoft.com/office/powerpoint/2010/main" val="3393975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Ratione</a:t>
            </a:r>
            <a:r>
              <a:rPr lang="nl-NL" dirty="0" smtClean="0"/>
              <a:t> Personae</a:t>
            </a:r>
            <a:endParaRPr lang="en-US" dirty="0"/>
          </a:p>
        </p:txBody>
      </p:sp>
      <p:sp>
        <p:nvSpPr>
          <p:cNvPr id="3" name="Content Placeholder 2"/>
          <p:cNvSpPr>
            <a:spLocks noGrp="1"/>
          </p:cNvSpPr>
          <p:nvPr>
            <p:ph idx="1"/>
          </p:nvPr>
        </p:nvSpPr>
        <p:spPr/>
        <p:txBody>
          <a:bodyPr/>
          <a:lstStyle/>
          <a:p>
            <a:pPr marL="400050" lvl="1" indent="0">
              <a:buNone/>
            </a:pPr>
            <a:r>
              <a:rPr lang="en-US" dirty="0" smtClean="0"/>
              <a:t>Nongovernmental </a:t>
            </a:r>
            <a:r>
              <a:rPr lang="en-US" dirty="0" err="1" smtClean="0"/>
              <a:t>organisation</a:t>
            </a:r>
            <a:endParaRPr lang="en-US" dirty="0" smtClean="0"/>
          </a:p>
          <a:p>
            <a:pPr marL="400050" lvl="1" indent="0">
              <a:buNone/>
            </a:pPr>
            <a:r>
              <a:rPr lang="en-US" dirty="0"/>
              <a:t>	</a:t>
            </a:r>
            <a:r>
              <a:rPr lang="nl-NL" dirty="0" smtClean="0"/>
              <a:t>- </a:t>
            </a:r>
            <a:r>
              <a:rPr lang="nl-NL" dirty="0"/>
              <a:t>Background </a:t>
            </a:r>
            <a:r>
              <a:rPr lang="nl-NL" dirty="0" err="1"/>
              <a:t>general</a:t>
            </a:r>
            <a:r>
              <a:rPr lang="nl-NL" dirty="0"/>
              <a:t> </a:t>
            </a:r>
            <a:r>
              <a:rPr lang="nl-NL" dirty="0" err="1"/>
              <a:t>duties</a:t>
            </a:r>
            <a:r>
              <a:rPr lang="nl-NL" dirty="0"/>
              <a:t> of care</a:t>
            </a:r>
          </a:p>
          <a:p>
            <a:pPr marL="400050" lvl="1" indent="0">
              <a:buNone/>
            </a:pPr>
            <a:r>
              <a:rPr lang="nl-NL" dirty="0"/>
              <a:t>	</a:t>
            </a:r>
            <a:r>
              <a:rPr lang="nl-NL" dirty="0" smtClean="0"/>
              <a:t>- Special status of 8 ECHR</a:t>
            </a:r>
          </a:p>
          <a:p>
            <a:pPr marL="400050" lvl="1" indent="0">
              <a:buNone/>
            </a:pPr>
            <a:r>
              <a:rPr lang="nl-NL" dirty="0"/>
              <a:t>	</a:t>
            </a:r>
            <a:r>
              <a:rPr lang="nl-NL" dirty="0" smtClean="0"/>
              <a:t>- </a:t>
            </a:r>
            <a:r>
              <a:rPr lang="nl-NL" dirty="0" err="1" smtClean="0"/>
              <a:t>From</a:t>
            </a:r>
            <a:r>
              <a:rPr lang="nl-NL" dirty="0" smtClean="0"/>
              <a:t> 2002 </a:t>
            </a:r>
            <a:r>
              <a:rPr lang="nl-NL" dirty="0" err="1" smtClean="0"/>
              <a:t>onward</a:t>
            </a:r>
            <a:r>
              <a:rPr lang="nl-NL" dirty="0" smtClean="0"/>
              <a:t>, </a:t>
            </a:r>
            <a:r>
              <a:rPr lang="nl-NL" dirty="0" err="1" smtClean="0"/>
              <a:t>slight</a:t>
            </a:r>
            <a:r>
              <a:rPr lang="nl-NL" dirty="0" smtClean="0"/>
              <a:t> </a:t>
            </a:r>
            <a:r>
              <a:rPr lang="nl-NL" dirty="0" err="1" smtClean="0"/>
              <a:t>relaxation</a:t>
            </a:r>
            <a:endParaRPr lang="en-US" dirty="0" smtClean="0"/>
          </a:p>
          <a:p>
            <a:pPr marL="0" lvl="1" indent="0">
              <a:buNone/>
            </a:pPr>
            <a:r>
              <a:rPr lang="nl-NL" dirty="0" smtClean="0"/>
              <a:t>	- </a:t>
            </a:r>
            <a:r>
              <a:rPr lang="nl-NL" dirty="0" err="1" smtClean="0"/>
              <a:t>Exception</a:t>
            </a:r>
            <a:r>
              <a:rPr lang="nl-NL" dirty="0" smtClean="0"/>
              <a:t> </a:t>
            </a:r>
            <a:r>
              <a:rPr lang="nl-NL" dirty="0" err="1" smtClean="0"/>
              <a:t>for</a:t>
            </a:r>
            <a:r>
              <a:rPr lang="nl-NL" dirty="0" smtClean="0"/>
              <a:t> cases </a:t>
            </a:r>
            <a:r>
              <a:rPr lang="nl-NL" dirty="0" err="1" smtClean="0"/>
              <a:t>revolving</a:t>
            </a:r>
            <a:r>
              <a:rPr lang="nl-NL" dirty="0" smtClean="0"/>
              <a:t> </a:t>
            </a:r>
            <a:r>
              <a:rPr lang="nl-NL" dirty="0" err="1" smtClean="0"/>
              <a:t>around</a:t>
            </a:r>
            <a:r>
              <a:rPr lang="nl-NL" dirty="0"/>
              <a:t> </a:t>
            </a:r>
            <a:r>
              <a:rPr lang="nl-NL" dirty="0" smtClean="0"/>
              <a:t>Big 	Data/</a:t>
            </a:r>
            <a:r>
              <a:rPr lang="nl-NL" dirty="0" err="1" smtClean="0"/>
              <a:t>mass</a:t>
            </a:r>
            <a:r>
              <a:rPr lang="nl-NL" dirty="0" smtClean="0"/>
              <a:t> surveillance</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A3897141-28FF-4A18-A636-924BB27167EC}" type="slidenum">
              <a:rPr lang="nl-NL" smtClean="0"/>
              <a:t>15</a:t>
            </a:fld>
            <a:endParaRPr lang="nl-NL"/>
          </a:p>
        </p:txBody>
      </p:sp>
    </p:spTree>
    <p:extLst>
      <p:ext uri="{BB962C8B-B14F-4D97-AF65-F5344CB8AC3E}">
        <p14:creationId xmlns:p14="http://schemas.microsoft.com/office/powerpoint/2010/main" val="2885763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smtClean="0"/>
              <a:t>Ratione</a:t>
            </a:r>
            <a:r>
              <a:rPr lang="nl-NL" dirty="0" smtClean="0"/>
              <a:t> personae</a:t>
            </a:r>
            <a:endParaRPr lang="nl-NL" dirty="0"/>
          </a:p>
        </p:txBody>
      </p:sp>
      <p:sp>
        <p:nvSpPr>
          <p:cNvPr id="3" name="Content Placeholder 2"/>
          <p:cNvSpPr>
            <a:spLocks noGrp="1"/>
          </p:cNvSpPr>
          <p:nvPr>
            <p:ph idx="1"/>
          </p:nvPr>
        </p:nvSpPr>
        <p:spPr>
          <a:xfrm>
            <a:off x="457200" y="1268760"/>
            <a:ext cx="8229600" cy="5328592"/>
          </a:xfrm>
        </p:spPr>
        <p:txBody>
          <a:bodyPr>
            <a:normAutofit fontScale="62500" lnSpcReduction="20000"/>
          </a:bodyPr>
          <a:lstStyle/>
          <a:p>
            <a:r>
              <a:rPr lang="nl-NL" dirty="0" err="1" smtClean="0"/>
              <a:t>Scientology</a:t>
            </a:r>
            <a:r>
              <a:rPr lang="nl-NL" dirty="0" smtClean="0"/>
              <a:t>: </a:t>
            </a:r>
          </a:p>
          <a:p>
            <a:r>
              <a:rPr lang="en-US" dirty="0" smtClean="0"/>
              <a:t>It </a:t>
            </a:r>
            <a:r>
              <a:rPr lang="en-US" dirty="0"/>
              <a:t>is true that under Article 9 of the Convention a church is capable of possessing and exercising the right to freedom of religion in its own capacity as a representative of its members and the entire functioning of churches depends on respect for this </a:t>
            </a:r>
            <a:r>
              <a:rPr lang="en-US" dirty="0" smtClean="0"/>
              <a:t>right. </a:t>
            </a:r>
            <a:r>
              <a:rPr lang="en-US" dirty="0"/>
              <a:t>However, unlike Article 9, </a:t>
            </a:r>
            <a:r>
              <a:rPr lang="nl-NL" dirty="0"/>
              <a:t> </a:t>
            </a:r>
            <a:r>
              <a:rPr lang="en-US" dirty="0" smtClean="0"/>
              <a:t>Article </a:t>
            </a:r>
            <a:r>
              <a:rPr lang="en-US" dirty="0"/>
              <a:t>8 of the Convention has more an individual than a collective character, the essential object of Article 8 of the Convention being to protect the individual against arbitrary action by the public </a:t>
            </a:r>
            <a:r>
              <a:rPr lang="en-US" dirty="0" smtClean="0"/>
              <a:t>authorities.</a:t>
            </a:r>
            <a:endParaRPr lang="nl-NL" dirty="0"/>
          </a:p>
          <a:p>
            <a:r>
              <a:rPr lang="en-US" dirty="0" smtClean="0"/>
              <a:t>The </a:t>
            </a:r>
            <a:r>
              <a:rPr lang="en-US" dirty="0"/>
              <a:t>Commission has held in the case of Open Door and Dublin Well Woman against Ireland that a company, namely the Open Door Counselling Ltd., could not complain on behalf of their clients, or women in general and, thus, had no personal right to respect for private life within the meaning of Article 8 of the </a:t>
            </a:r>
            <a:r>
              <a:rPr lang="en-US" dirty="0" smtClean="0"/>
              <a:t>Convention. </a:t>
            </a:r>
          </a:p>
          <a:p>
            <a:r>
              <a:rPr lang="en-US" dirty="0" smtClean="0"/>
              <a:t>On </a:t>
            </a:r>
            <a:r>
              <a:rPr lang="en-US" dirty="0"/>
              <a:t>the other hand, where a search was directed solely against business activities, the Court did not invoke such a consideration as a ground for excluding the applicability of Article 8 under the heading of "private life</a:t>
            </a:r>
            <a:r>
              <a:rPr lang="en-US" dirty="0" smtClean="0"/>
              <a:t>".    The </a:t>
            </a:r>
            <a:r>
              <a:rPr lang="en-US" dirty="0"/>
              <a:t>Commission does not find it necessary in the present case to examine exhaustively to what extent a legal person may invoke the right to respect for private life within the meaning of Article 8 of the Convention</a:t>
            </a:r>
            <a:r>
              <a:rPr lang="en-US" dirty="0" smtClean="0"/>
              <a:t>.</a:t>
            </a:r>
            <a:endParaRPr lang="nl-NL" dirty="0"/>
          </a:p>
          <a:p>
            <a:endParaRPr lang="nl-NL" dirty="0"/>
          </a:p>
        </p:txBody>
      </p:sp>
      <p:sp>
        <p:nvSpPr>
          <p:cNvPr id="4" name="Slide Number Placeholder 3"/>
          <p:cNvSpPr>
            <a:spLocks noGrp="1"/>
          </p:cNvSpPr>
          <p:nvPr>
            <p:ph type="sldNum" sz="quarter" idx="12"/>
          </p:nvPr>
        </p:nvSpPr>
        <p:spPr/>
        <p:txBody>
          <a:bodyPr/>
          <a:lstStyle/>
          <a:p>
            <a:fld id="{A3897141-28FF-4A18-A636-924BB27167EC}" type="slidenum">
              <a:rPr lang="nl-NL" smtClean="0"/>
              <a:t>16</a:t>
            </a:fld>
            <a:endParaRPr lang="nl-NL"/>
          </a:p>
        </p:txBody>
      </p:sp>
    </p:spTree>
    <p:extLst>
      <p:ext uri="{BB962C8B-B14F-4D97-AF65-F5344CB8AC3E}">
        <p14:creationId xmlns:p14="http://schemas.microsoft.com/office/powerpoint/2010/main" val="28772567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smtClean="0"/>
              <a:t>Ratione</a:t>
            </a:r>
            <a:r>
              <a:rPr lang="nl-NL" dirty="0" smtClean="0"/>
              <a:t> personae</a:t>
            </a:r>
            <a:endParaRPr lang="nl-NL" dirty="0"/>
          </a:p>
        </p:txBody>
      </p:sp>
      <p:sp>
        <p:nvSpPr>
          <p:cNvPr id="3" name="Content Placeholder 2"/>
          <p:cNvSpPr>
            <a:spLocks noGrp="1"/>
          </p:cNvSpPr>
          <p:nvPr>
            <p:ph idx="1"/>
          </p:nvPr>
        </p:nvSpPr>
        <p:spPr>
          <a:xfrm>
            <a:off x="457200" y="1700808"/>
            <a:ext cx="8229600" cy="4608512"/>
          </a:xfrm>
        </p:spPr>
        <p:txBody>
          <a:bodyPr>
            <a:normAutofit fontScale="70000" lnSpcReduction="20000"/>
          </a:bodyPr>
          <a:lstStyle/>
          <a:p>
            <a:pPr marL="0" indent="0">
              <a:buNone/>
            </a:pPr>
            <a:r>
              <a:rPr lang="nl-NL" dirty="0" err="1" smtClean="0"/>
              <a:t>Herbecq</a:t>
            </a:r>
            <a:r>
              <a:rPr lang="nl-NL" dirty="0" smtClean="0"/>
              <a:t>: </a:t>
            </a:r>
          </a:p>
          <a:p>
            <a:pPr marL="0" indent="0">
              <a:buNone/>
            </a:pPr>
            <a:endParaRPr lang="nl-NL" sz="2200" dirty="0"/>
          </a:p>
          <a:p>
            <a:pPr marL="0" indent="0">
              <a:buNone/>
            </a:pPr>
            <a:r>
              <a:rPr lang="en-US" dirty="0" smtClean="0"/>
              <a:t>In </a:t>
            </a:r>
            <a:r>
              <a:rPr lang="en-US" dirty="0"/>
              <a:t>this connection the Commission recalls its case-law to the effect </a:t>
            </a:r>
            <a:r>
              <a:rPr lang="en-US" dirty="0" smtClean="0"/>
              <a:t>that someone </a:t>
            </a:r>
            <a:r>
              <a:rPr lang="en-US" dirty="0"/>
              <a:t>who is unable to demonstrate that he is personally affected by the </a:t>
            </a:r>
            <a:r>
              <a:rPr lang="en-US" dirty="0" smtClean="0"/>
              <a:t>application of </a:t>
            </a:r>
            <a:r>
              <a:rPr lang="en-US" dirty="0"/>
              <a:t>the law which he </a:t>
            </a:r>
            <a:r>
              <a:rPr lang="en-US" dirty="0" smtClean="0"/>
              <a:t>criticizes cannot </a:t>
            </a:r>
            <a:r>
              <a:rPr lang="en-US" dirty="0"/>
              <a:t>claim to be a victim of a violation of </a:t>
            </a:r>
            <a:r>
              <a:rPr lang="en-US" dirty="0" smtClean="0"/>
              <a:t>the Convention </a:t>
            </a:r>
            <a:r>
              <a:rPr lang="en-US" dirty="0"/>
              <a:t>m that </a:t>
            </a:r>
            <a:r>
              <a:rPr lang="en-US" dirty="0" smtClean="0"/>
              <a:t>regard. The </a:t>
            </a:r>
            <a:r>
              <a:rPr lang="en-US" dirty="0"/>
              <a:t>applicant association itself cannot be the subject of any surveillance </a:t>
            </a:r>
            <a:r>
              <a:rPr lang="en-US" dirty="0" smtClean="0"/>
              <a:t>measure using </a:t>
            </a:r>
            <a:r>
              <a:rPr lang="en-US" dirty="0"/>
              <a:t>photographic equipment Its arguments cannot change this </a:t>
            </a:r>
            <a:r>
              <a:rPr lang="en-US" dirty="0" smtClean="0"/>
              <a:t>fact.</a:t>
            </a:r>
          </a:p>
          <a:p>
            <a:pPr marL="0" indent="0">
              <a:buNone/>
            </a:pPr>
            <a:endParaRPr lang="en-US" dirty="0" smtClean="0"/>
          </a:p>
          <a:p>
            <a:pPr marL="0" indent="0">
              <a:buNone/>
            </a:pPr>
            <a:r>
              <a:rPr lang="en-US" dirty="0" smtClean="0"/>
              <a:t>However</a:t>
            </a:r>
            <a:r>
              <a:rPr lang="en-US" dirty="0"/>
              <a:t>, </a:t>
            </a:r>
            <a:r>
              <a:rPr lang="en-US" dirty="0" smtClean="0"/>
              <a:t>the Commission </a:t>
            </a:r>
            <a:r>
              <a:rPr lang="en-US" dirty="0"/>
              <a:t>points out that there is nothing to prevent an association from acting </a:t>
            </a:r>
            <a:r>
              <a:rPr lang="en-US" dirty="0" smtClean="0"/>
              <a:t>on behalf </a:t>
            </a:r>
            <a:r>
              <a:rPr lang="en-US" dirty="0"/>
              <a:t>of a certain number of individuals, on condition that it identifies them and </a:t>
            </a:r>
            <a:r>
              <a:rPr lang="en-US" dirty="0" smtClean="0"/>
              <a:t>shows that it </a:t>
            </a:r>
            <a:r>
              <a:rPr lang="en-US" dirty="0"/>
              <a:t>has r</a:t>
            </a:r>
            <a:r>
              <a:rPr lang="en-US" dirty="0" smtClean="0"/>
              <a:t>eceived </a:t>
            </a:r>
            <a:r>
              <a:rPr lang="en-US" dirty="0"/>
              <a:t>specific instructions from each of </a:t>
            </a:r>
            <a:r>
              <a:rPr lang="en-US" dirty="0" smtClean="0"/>
              <a:t>them. It </a:t>
            </a:r>
            <a:r>
              <a:rPr lang="en-US" dirty="0"/>
              <a:t>follows that the applicant association </a:t>
            </a:r>
            <a:r>
              <a:rPr lang="en-US" dirty="0" smtClean="0"/>
              <a:t>cannot </a:t>
            </a:r>
            <a:r>
              <a:rPr lang="en-US" dirty="0"/>
              <a:t>claim to be a victim, as such, </a:t>
            </a:r>
            <a:r>
              <a:rPr lang="en-US" dirty="0" smtClean="0"/>
              <a:t>of </a:t>
            </a:r>
            <a:r>
              <a:rPr lang="en-US" dirty="0"/>
              <a:t>t</a:t>
            </a:r>
            <a:r>
              <a:rPr lang="en-US" dirty="0" smtClean="0"/>
              <a:t>he </a:t>
            </a:r>
            <a:r>
              <a:rPr lang="en-US" dirty="0"/>
              <a:t>alleged violations of Articles 8 and 13 of the Convention</a:t>
            </a:r>
            <a:endParaRPr lang="nl-NL" dirty="0"/>
          </a:p>
        </p:txBody>
      </p:sp>
      <p:sp>
        <p:nvSpPr>
          <p:cNvPr id="4" name="Slide Number Placeholder 3"/>
          <p:cNvSpPr>
            <a:spLocks noGrp="1"/>
          </p:cNvSpPr>
          <p:nvPr>
            <p:ph type="sldNum" sz="quarter" idx="12"/>
          </p:nvPr>
        </p:nvSpPr>
        <p:spPr/>
        <p:txBody>
          <a:bodyPr/>
          <a:lstStyle/>
          <a:p>
            <a:fld id="{A3897141-28FF-4A18-A636-924BB27167EC}" type="slidenum">
              <a:rPr lang="nl-NL" smtClean="0"/>
              <a:t>17</a:t>
            </a:fld>
            <a:endParaRPr lang="nl-NL"/>
          </a:p>
        </p:txBody>
      </p:sp>
    </p:spTree>
    <p:extLst>
      <p:ext uri="{BB962C8B-B14F-4D97-AF65-F5344CB8AC3E}">
        <p14:creationId xmlns:p14="http://schemas.microsoft.com/office/powerpoint/2010/main" val="3262096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a:bodyPr>
          <a:lstStyle/>
          <a:p>
            <a:r>
              <a:rPr lang="nl-NL" dirty="0" err="1" smtClean="0"/>
              <a:t>Ratione</a:t>
            </a:r>
            <a:r>
              <a:rPr lang="nl-NL" dirty="0" smtClean="0"/>
              <a:t> personae</a:t>
            </a:r>
            <a:endParaRPr lang="nl-NL" dirty="0"/>
          </a:p>
        </p:txBody>
      </p:sp>
      <p:sp>
        <p:nvSpPr>
          <p:cNvPr id="3" name="Content Placeholder 2"/>
          <p:cNvSpPr>
            <a:spLocks noGrp="1"/>
          </p:cNvSpPr>
          <p:nvPr>
            <p:ph idx="1"/>
          </p:nvPr>
        </p:nvSpPr>
        <p:spPr>
          <a:xfrm>
            <a:off x="457200" y="1556792"/>
            <a:ext cx="8229600" cy="5112568"/>
          </a:xfrm>
        </p:spPr>
        <p:txBody>
          <a:bodyPr>
            <a:normAutofit fontScale="92500" lnSpcReduction="10000"/>
          </a:bodyPr>
          <a:lstStyle/>
          <a:p>
            <a:r>
              <a:rPr lang="nl-NL" dirty="0" err="1" smtClean="0"/>
              <a:t>Enlarged</a:t>
            </a:r>
            <a:r>
              <a:rPr lang="nl-NL" dirty="0" smtClean="0"/>
              <a:t> scope of ‘home’ </a:t>
            </a:r>
            <a:r>
              <a:rPr lang="nl-NL" dirty="0" err="1" smtClean="0"/>
              <a:t>and</a:t>
            </a:r>
            <a:r>
              <a:rPr lang="nl-NL" dirty="0" smtClean="0"/>
              <a:t> ‘private life’</a:t>
            </a:r>
          </a:p>
          <a:p>
            <a:r>
              <a:rPr lang="nl-NL" dirty="0" err="1" smtClean="0"/>
              <a:t>Stes</a:t>
            </a:r>
            <a:r>
              <a:rPr lang="nl-NL" dirty="0" smtClean="0"/>
              <a:t> </a:t>
            </a:r>
            <a:r>
              <a:rPr lang="nl-NL" dirty="0" err="1" smtClean="0"/>
              <a:t>Colas</a:t>
            </a:r>
            <a:r>
              <a:rPr lang="nl-NL" dirty="0" smtClean="0"/>
              <a:t> (2002): </a:t>
            </a:r>
            <a:r>
              <a:rPr lang="en-US" dirty="0"/>
              <a:t>The Court reiterates that the Convention is a living instrument which must be interpreted in the light of present-day </a:t>
            </a:r>
            <a:r>
              <a:rPr lang="en-US" dirty="0" smtClean="0"/>
              <a:t>conditions. [] Building </a:t>
            </a:r>
            <a:r>
              <a:rPr lang="en-US" dirty="0"/>
              <a:t>on its dynamic interpretation of the Convention, the Court considers that the time has come to hold that in certain circumstances the rights guaranteed by Article 8 of the Convention may be construed as including the right to respect for a company's registered office, branches or other business </a:t>
            </a:r>
            <a:r>
              <a:rPr lang="en-US" dirty="0" smtClean="0"/>
              <a:t>premises. </a:t>
            </a:r>
          </a:p>
        </p:txBody>
      </p:sp>
      <p:sp>
        <p:nvSpPr>
          <p:cNvPr id="4" name="Slide Number Placeholder 3"/>
          <p:cNvSpPr>
            <a:spLocks noGrp="1"/>
          </p:cNvSpPr>
          <p:nvPr>
            <p:ph type="sldNum" sz="quarter" idx="12"/>
          </p:nvPr>
        </p:nvSpPr>
        <p:spPr/>
        <p:txBody>
          <a:bodyPr/>
          <a:lstStyle/>
          <a:p>
            <a:fld id="{A3897141-28FF-4A18-A636-924BB27167EC}" type="slidenum">
              <a:rPr lang="nl-NL" smtClean="0"/>
              <a:t>18</a:t>
            </a:fld>
            <a:endParaRPr lang="nl-NL"/>
          </a:p>
        </p:txBody>
      </p:sp>
    </p:spTree>
    <p:extLst>
      <p:ext uri="{BB962C8B-B14F-4D97-AF65-F5344CB8AC3E}">
        <p14:creationId xmlns:p14="http://schemas.microsoft.com/office/powerpoint/2010/main" val="38015479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Ratione</a:t>
            </a:r>
            <a:r>
              <a:rPr lang="nl-NL" dirty="0" smtClean="0"/>
              <a:t> </a:t>
            </a:r>
            <a:r>
              <a:rPr lang="nl-NL" dirty="0" err="1" smtClean="0"/>
              <a:t>Peronae</a:t>
            </a:r>
            <a:endParaRPr lang="en-US" dirty="0"/>
          </a:p>
        </p:txBody>
      </p:sp>
      <p:sp>
        <p:nvSpPr>
          <p:cNvPr id="3" name="Content Placeholder 2"/>
          <p:cNvSpPr>
            <a:spLocks noGrp="1"/>
          </p:cNvSpPr>
          <p:nvPr>
            <p:ph idx="1"/>
          </p:nvPr>
        </p:nvSpPr>
        <p:spPr/>
        <p:txBody>
          <a:bodyPr/>
          <a:lstStyle/>
          <a:p>
            <a:r>
              <a:rPr lang="nl-NL" dirty="0" err="1" smtClean="0"/>
              <a:t>Groups</a:t>
            </a:r>
            <a:endParaRPr lang="nl-NL" dirty="0" smtClean="0"/>
          </a:p>
          <a:p>
            <a:pPr lvl="1"/>
            <a:r>
              <a:rPr lang="nl-NL" dirty="0" smtClean="0"/>
              <a:t>Ratio WO II </a:t>
            </a:r>
          </a:p>
          <a:p>
            <a:pPr lvl="1"/>
            <a:r>
              <a:rPr lang="nl-NL" dirty="0" smtClean="0"/>
              <a:t>Court </a:t>
            </a:r>
            <a:r>
              <a:rPr lang="nl-NL" dirty="0" err="1" smtClean="0"/>
              <a:t>requires</a:t>
            </a:r>
            <a:r>
              <a:rPr lang="nl-NL" dirty="0" smtClean="0"/>
              <a:t> </a:t>
            </a:r>
            <a:r>
              <a:rPr lang="nl-NL" dirty="0" err="1" smtClean="0"/>
              <a:t>individual</a:t>
            </a:r>
            <a:r>
              <a:rPr lang="nl-NL" dirty="0" smtClean="0"/>
              <a:t> </a:t>
            </a:r>
            <a:r>
              <a:rPr lang="nl-NL" dirty="0" err="1" smtClean="0"/>
              <a:t>harm</a:t>
            </a:r>
            <a:endParaRPr lang="nl-NL" dirty="0" smtClean="0"/>
          </a:p>
          <a:p>
            <a:pPr lvl="1"/>
            <a:r>
              <a:rPr lang="nl-NL" dirty="0" err="1" smtClean="0"/>
              <a:t>Slight</a:t>
            </a:r>
            <a:r>
              <a:rPr lang="nl-NL" dirty="0" smtClean="0"/>
              <a:t> </a:t>
            </a:r>
            <a:r>
              <a:rPr lang="nl-NL" dirty="0" err="1" smtClean="0"/>
              <a:t>relexation</a:t>
            </a:r>
            <a:r>
              <a:rPr lang="nl-NL" dirty="0" smtClean="0"/>
              <a:t> in </a:t>
            </a:r>
            <a:r>
              <a:rPr lang="nl-NL" dirty="0" err="1" smtClean="0"/>
              <a:t>latest</a:t>
            </a:r>
            <a:r>
              <a:rPr lang="nl-NL" dirty="0" smtClean="0"/>
              <a:t> case-</a:t>
            </a:r>
            <a:r>
              <a:rPr lang="nl-NL" dirty="0" err="1" smtClean="0"/>
              <a:t>law</a:t>
            </a:r>
            <a:r>
              <a:rPr lang="nl-NL" dirty="0" smtClean="0"/>
              <a:t> – </a:t>
            </a:r>
            <a:r>
              <a:rPr lang="nl-NL" dirty="0" err="1" smtClean="0"/>
              <a:t>individuals</a:t>
            </a:r>
            <a:r>
              <a:rPr lang="nl-NL" dirty="0" smtClean="0"/>
              <a:t> </a:t>
            </a:r>
            <a:r>
              <a:rPr lang="nl-NL" dirty="0" err="1" smtClean="0"/>
              <a:t>can</a:t>
            </a:r>
            <a:r>
              <a:rPr lang="nl-NL" dirty="0" smtClean="0"/>
              <a:t> </a:t>
            </a:r>
            <a:r>
              <a:rPr lang="nl-NL" dirty="0" err="1" smtClean="0"/>
              <a:t>be</a:t>
            </a:r>
            <a:r>
              <a:rPr lang="nl-NL" dirty="0" smtClean="0"/>
              <a:t> </a:t>
            </a:r>
            <a:r>
              <a:rPr lang="nl-NL" dirty="0" err="1" smtClean="0"/>
              <a:t>inidividually</a:t>
            </a:r>
            <a:r>
              <a:rPr lang="nl-NL" dirty="0" smtClean="0"/>
              <a:t> </a:t>
            </a:r>
            <a:r>
              <a:rPr lang="nl-NL" dirty="0" err="1" smtClean="0"/>
              <a:t>harmed</a:t>
            </a:r>
            <a:r>
              <a:rPr lang="nl-NL" dirty="0" smtClean="0"/>
              <a:t> </a:t>
            </a:r>
            <a:r>
              <a:rPr lang="nl-NL" dirty="0" err="1" smtClean="0"/>
              <a:t>by</a:t>
            </a:r>
            <a:r>
              <a:rPr lang="nl-NL" dirty="0" smtClean="0"/>
              <a:t> </a:t>
            </a:r>
            <a:r>
              <a:rPr lang="nl-NL" dirty="0" err="1" smtClean="0"/>
              <a:t>harming</a:t>
            </a:r>
            <a:r>
              <a:rPr lang="nl-NL" dirty="0" smtClean="0"/>
              <a:t> the </a:t>
            </a:r>
            <a:r>
              <a:rPr lang="nl-NL" dirty="0" err="1" smtClean="0"/>
              <a:t>group</a:t>
            </a:r>
            <a:r>
              <a:rPr lang="nl-NL" dirty="0" smtClean="0"/>
              <a:t> as </a:t>
            </a:r>
            <a:r>
              <a:rPr lang="nl-NL" dirty="0" err="1" smtClean="0"/>
              <a:t>such</a:t>
            </a:r>
            <a:r>
              <a:rPr lang="nl-NL" dirty="0" smtClean="0"/>
              <a:t> (</a:t>
            </a:r>
            <a:r>
              <a:rPr lang="nl-NL" dirty="0" err="1" smtClean="0"/>
              <a:t>minority</a:t>
            </a:r>
            <a:r>
              <a:rPr lang="nl-NL" dirty="0" smtClean="0"/>
              <a:t> </a:t>
            </a:r>
            <a:r>
              <a:rPr lang="nl-NL" dirty="0" err="1" smtClean="0"/>
              <a:t>rights</a:t>
            </a:r>
            <a:r>
              <a:rPr lang="nl-NL" dirty="0" smtClean="0"/>
              <a:t>)</a:t>
            </a:r>
            <a:endParaRPr lang="en-US" dirty="0"/>
          </a:p>
        </p:txBody>
      </p:sp>
      <p:sp>
        <p:nvSpPr>
          <p:cNvPr id="4" name="Slide Number Placeholder 3"/>
          <p:cNvSpPr>
            <a:spLocks noGrp="1"/>
          </p:cNvSpPr>
          <p:nvPr>
            <p:ph type="sldNum" sz="quarter" idx="12"/>
          </p:nvPr>
        </p:nvSpPr>
        <p:spPr/>
        <p:txBody>
          <a:bodyPr/>
          <a:lstStyle/>
          <a:p>
            <a:fld id="{A3897141-28FF-4A18-A636-924BB27167EC}" type="slidenum">
              <a:rPr lang="nl-NL" smtClean="0"/>
              <a:t>19</a:t>
            </a:fld>
            <a:endParaRPr lang="nl-NL"/>
          </a:p>
        </p:txBody>
      </p:sp>
    </p:spTree>
    <p:extLst>
      <p:ext uri="{BB962C8B-B14F-4D97-AF65-F5344CB8AC3E}">
        <p14:creationId xmlns:p14="http://schemas.microsoft.com/office/powerpoint/2010/main" val="3913483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Overview</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sz="3300" dirty="0" smtClean="0"/>
              <a:t>(1</a:t>
            </a:r>
            <a:r>
              <a:rPr lang="nl-NL" sz="3300" dirty="0"/>
              <a:t>) </a:t>
            </a:r>
            <a:r>
              <a:rPr lang="nl-NL" sz="3300" dirty="0" err="1"/>
              <a:t>Overview</a:t>
            </a:r>
            <a:r>
              <a:rPr lang="nl-NL" sz="3300" dirty="0"/>
              <a:t> of the </a:t>
            </a:r>
            <a:r>
              <a:rPr lang="nl-NL" sz="3300" dirty="0" err="1"/>
              <a:t>ECtHR’s</a:t>
            </a:r>
            <a:r>
              <a:rPr lang="nl-NL" sz="3300" dirty="0"/>
              <a:t> case </a:t>
            </a:r>
            <a:r>
              <a:rPr lang="nl-NL" sz="3300" dirty="0" err="1"/>
              <a:t>law</a:t>
            </a:r>
            <a:r>
              <a:rPr lang="nl-NL" sz="3300" dirty="0"/>
              <a:t> on </a:t>
            </a:r>
            <a:r>
              <a:rPr lang="nl-NL" sz="3300" dirty="0" err="1"/>
              <a:t>Article</a:t>
            </a:r>
            <a:r>
              <a:rPr lang="nl-NL" sz="3300" dirty="0"/>
              <a:t> 8 </a:t>
            </a:r>
            <a:r>
              <a:rPr lang="nl-NL" sz="3300" dirty="0" smtClean="0"/>
              <a:t>ECHR</a:t>
            </a:r>
          </a:p>
          <a:p>
            <a:endParaRPr lang="nl-NL" sz="3300" dirty="0" smtClean="0"/>
          </a:p>
          <a:p>
            <a:pPr marL="0" indent="0">
              <a:buNone/>
            </a:pPr>
            <a:r>
              <a:rPr lang="nl-NL" sz="3300" dirty="0" smtClean="0"/>
              <a:t>	</a:t>
            </a:r>
            <a:r>
              <a:rPr lang="nl-NL" sz="3300" i="1" dirty="0" smtClean="0"/>
              <a:t>Break</a:t>
            </a:r>
            <a:endParaRPr lang="nl-NL" sz="3300" dirty="0" smtClean="0"/>
          </a:p>
          <a:p>
            <a:pPr marL="0" indent="0">
              <a:buNone/>
            </a:pPr>
            <a:endParaRPr lang="nl-NL" sz="3300" dirty="0" smtClean="0"/>
          </a:p>
          <a:p>
            <a:r>
              <a:rPr lang="nl-NL" sz="3300" dirty="0" smtClean="0"/>
              <a:t>(2) </a:t>
            </a:r>
            <a:r>
              <a:rPr lang="nl-NL" sz="3300" dirty="0"/>
              <a:t>Interactive </a:t>
            </a:r>
            <a:r>
              <a:rPr lang="nl-NL" sz="3300" dirty="0" err="1" smtClean="0"/>
              <a:t>discussion</a:t>
            </a:r>
            <a:endParaRPr lang="nl-NL" sz="3300" dirty="0" smtClean="0"/>
          </a:p>
          <a:p>
            <a:pPr marL="457200" lvl="1" indent="0">
              <a:buNone/>
            </a:pPr>
            <a:endParaRPr lang="nl-NL" sz="3300" i="1" dirty="0" smtClean="0"/>
          </a:p>
          <a:p>
            <a:pPr marL="457200" lvl="1" indent="0">
              <a:buNone/>
            </a:pPr>
            <a:r>
              <a:rPr lang="nl-NL" sz="3300" i="1" dirty="0" smtClean="0"/>
              <a:t>	Break</a:t>
            </a:r>
          </a:p>
          <a:p>
            <a:endParaRPr lang="nl-NL" sz="3300" dirty="0"/>
          </a:p>
          <a:p>
            <a:r>
              <a:rPr lang="nl-NL" sz="3300" dirty="0" smtClean="0"/>
              <a:t>(3) The </a:t>
            </a:r>
            <a:r>
              <a:rPr lang="nl-NL" sz="3300" dirty="0" err="1" smtClean="0"/>
              <a:t>ECtHR’s</a:t>
            </a:r>
            <a:r>
              <a:rPr lang="nl-NL" sz="3300" dirty="0" smtClean="0"/>
              <a:t> case </a:t>
            </a:r>
            <a:r>
              <a:rPr lang="nl-NL" sz="3300" dirty="0" err="1" smtClean="0"/>
              <a:t>law</a:t>
            </a:r>
            <a:r>
              <a:rPr lang="nl-NL" sz="3300" dirty="0" smtClean="0"/>
              <a:t> on data </a:t>
            </a:r>
            <a:r>
              <a:rPr lang="nl-NL" sz="3300" dirty="0" err="1" smtClean="0"/>
              <a:t>protection</a:t>
            </a:r>
            <a:r>
              <a:rPr lang="nl-NL" sz="3300" dirty="0" smtClean="0"/>
              <a:t>, </a:t>
            </a:r>
            <a:r>
              <a:rPr lang="nl-NL" sz="3300" dirty="0" err="1" smtClean="0"/>
              <a:t>especially</a:t>
            </a:r>
            <a:r>
              <a:rPr lang="nl-NL" sz="3300" dirty="0" smtClean="0"/>
              <a:t> in the </a:t>
            </a:r>
            <a:r>
              <a:rPr lang="nl-NL" sz="3300" dirty="0" err="1" smtClean="0"/>
              <a:t>age</a:t>
            </a:r>
            <a:r>
              <a:rPr lang="nl-NL" sz="3300" dirty="0" smtClean="0"/>
              <a:t> of Big Data</a:t>
            </a:r>
          </a:p>
          <a:p>
            <a:pPr marL="0" indent="0">
              <a:buNone/>
            </a:pPr>
            <a:endParaRPr lang="nl-NL" dirty="0"/>
          </a:p>
        </p:txBody>
      </p:sp>
    </p:spTree>
    <p:extLst>
      <p:ext uri="{BB962C8B-B14F-4D97-AF65-F5344CB8AC3E}">
        <p14:creationId xmlns:p14="http://schemas.microsoft.com/office/powerpoint/2010/main" val="3530673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Ratione</a:t>
            </a:r>
            <a:r>
              <a:rPr lang="nl-NL" dirty="0" smtClean="0"/>
              <a:t> personae</a:t>
            </a:r>
            <a:endParaRPr lang="en-US" dirty="0"/>
          </a:p>
        </p:txBody>
      </p:sp>
      <p:sp>
        <p:nvSpPr>
          <p:cNvPr id="3" name="Content Placeholder 2"/>
          <p:cNvSpPr>
            <a:spLocks noGrp="1"/>
          </p:cNvSpPr>
          <p:nvPr>
            <p:ph idx="1"/>
          </p:nvPr>
        </p:nvSpPr>
        <p:spPr/>
        <p:txBody>
          <a:bodyPr/>
          <a:lstStyle/>
          <a:p>
            <a:r>
              <a:rPr lang="nl-NL" dirty="0" smtClean="0"/>
              <a:t>Natural persons</a:t>
            </a:r>
          </a:p>
          <a:p>
            <a:pPr lvl="1"/>
            <a:r>
              <a:rPr lang="nl-NL" dirty="0" smtClean="0"/>
              <a:t>Direct </a:t>
            </a:r>
            <a:r>
              <a:rPr lang="nl-NL" dirty="0" err="1" smtClean="0"/>
              <a:t>complaint</a:t>
            </a:r>
            <a:r>
              <a:rPr lang="nl-NL" dirty="0" smtClean="0"/>
              <a:t> </a:t>
            </a:r>
            <a:r>
              <a:rPr lang="nl-NL" dirty="0" err="1" smtClean="0"/>
              <a:t>to</a:t>
            </a:r>
            <a:r>
              <a:rPr lang="nl-NL" dirty="0" smtClean="0"/>
              <a:t> court</a:t>
            </a:r>
          </a:p>
          <a:p>
            <a:pPr lvl="1"/>
            <a:r>
              <a:rPr lang="nl-NL" dirty="0"/>
              <a:t>Locus </a:t>
            </a:r>
            <a:r>
              <a:rPr lang="nl-NL" dirty="0" err="1" smtClean="0"/>
              <a:t>Standi</a:t>
            </a:r>
            <a:endParaRPr lang="nl-NL" dirty="0" smtClean="0"/>
          </a:p>
          <a:p>
            <a:pPr lvl="1"/>
            <a:r>
              <a:rPr lang="nl-NL" dirty="0" err="1" smtClean="0"/>
              <a:t>Indivdiual</a:t>
            </a:r>
            <a:r>
              <a:rPr lang="nl-NL" dirty="0" smtClean="0"/>
              <a:t> Harm</a:t>
            </a:r>
          </a:p>
          <a:p>
            <a:pPr lvl="2"/>
            <a:r>
              <a:rPr lang="nl-NL" dirty="0" smtClean="0"/>
              <a:t>In abstracto</a:t>
            </a:r>
          </a:p>
          <a:p>
            <a:pPr lvl="2"/>
            <a:r>
              <a:rPr lang="nl-NL" dirty="0" err="1" smtClean="0"/>
              <a:t>Hypothetical</a:t>
            </a:r>
            <a:endParaRPr lang="nl-NL" dirty="0" smtClean="0"/>
          </a:p>
          <a:p>
            <a:pPr lvl="2"/>
            <a:r>
              <a:rPr lang="nl-NL" dirty="0" err="1" smtClean="0"/>
              <a:t>Actio</a:t>
            </a:r>
            <a:r>
              <a:rPr lang="nl-NL" dirty="0" smtClean="0"/>
              <a:t> </a:t>
            </a:r>
            <a:r>
              <a:rPr lang="nl-NL" dirty="0" err="1" smtClean="0"/>
              <a:t>Popularis</a:t>
            </a:r>
            <a:endParaRPr lang="nl-NL" dirty="0" smtClean="0"/>
          </a:p>
          <a:p>
            <a:pPr lvl="2"/>
            <a:r>
              <a:rPr lang="nl-NL" dirty="0" smtClean="0"/>
              <a:t>De </a:t>
            </a:r>
            <a:r>
              <a:rPr lang="nl-NL" dirty="0" err="1" smtClean="0"/>
              <a:t>minimis</a:t>
            </a:r>
            <a:r>
              <a:rPr lang="nl-NL" dirty="0" smtClean="0"/>
              <a:t> </a:t>
            </a:r>
            <a:r>
              <a:rPr lang="nl-NL" dirty="0" err="1" smtClean="0"/>
              <a:t>rule</a:t>
            </a:r>
            <a:endParaRPr lang="en-US" dirty="0" smtClean="0"/>
          </a:p>
        </p:txBody>
      </p:sp>
      <p:sp>
        <p:nvSpPr>
          <p:cNvPr id="4" name="Slide Number Placeholder 3"/>
          <p:cNvSpPr>
            <a:spLocks noGrp="1"/>
          </p:cNvSpPr>
          <p:nvPr>
            <p:ph type="sldNum" sz="quarter" idx="12"/>
          </p:nvPr>
        </p:nvSpPr>
        <p:spPr/>
        <p:txBody>
          <a:bodyPr/>
          <a:lstStyle/>
          <a:p>
            <a:fld id="{A3897141-28FF-4A18-A636-924BB27167EC}" type="slidenum">
              <a:rPr lang="nl-NL" smtClean="0"/>
              <a:t>20</a:t>
            </a:fld>
            <a:endParaRPr lang="nl-NL"/>
          </a:p>
        </p:txBody>
      </p:sp>
    </p:spTree>
    <p:extLst>
      <p:ext uri="{BB962C8B-B14F-4D97-AF65-F5344CB8AC3E}">
        <p14:creationId xmlns:p14="http://schemas.microsoft.com/office/powerpoint/2010/main" val="1281505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Ratione</a:t>
            </a:r>
            <a:r>
              <a:rPr lang="nl-NL" dirty="0" smtClean="0"/>
              <a:t> </a:t>
            </a:r>
            <a:r>
              <a:rPr lang="nl-NL" dirty="0" err="1" smtClean="0"/>
              <a:t>materiae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UN Declaration Human Rights </a:t>
            </a:r>
            <a:r>
              <a:rPr lang="en-US" dirty="0" smtClean="0"/>
              <a:t>- Article </a:t>
            </a:r>
            <a:r>
              <a:rPr lang="en-US" dirty="0"/>
              <a:t>12:</a:t>
            </a:r>
          </a:p>
          <a:p>
            <a:pPr marL="0" indent="0">
              <a:buNone/>
            </a:pPr>
            <a:r>
              <a:rPr lang="en-US" dirty="0"/>
              <a:t>No one shall be subjected to arbitrary interference with his privacy, family, home or correspondence, nor to attacks upon his </a:t>
            </a:r>
            <a:r>
              <a:rPr lang="en-US" dirty="0" err="1"/>
              <a:t>honour</a:t>
            </a:r>
            <a:r>
              <a:rPr lang="en-US" dirty="0"/>
              <a:t> and reputation. Everyone has the right to the protection of the law against such interference or attacks.</a:t>
            </a:r>
          </a:p>
          <a:p>
            <a:pPr marL="0" indent="0">
              <a:buNone/>
            </a:pPr>
            <a:endParaRPr lang="nl-NL" dirty="0" smtClean="0"/>
          </a:p>
          <a:p>
            <a:pPr marL="0" indent="0">
              <a:buNone/>
            </a:pPr>
            <a:r>
              <a:rPr lang="nl-NL" dirty="0" smtClean="0"/>
              <a:t>European </a:t>
            </a:r>
            <a:r>
              <a:rPr lang="nl-NL" dirty="0" err="1" smtClean="0"/>
              <a:t>Convention</a:t>
            </a:r>
            <a:r>
              <a:rPr lang="nl-NL" dirty="0" smtClean="0"/>
              <a:t> on Human </a:t>
            </a:r>
            <a:r>
              <a:rPr lang="nl-NL" dirty="0" err="1" smtClean="0"/>
              <a:t>Rights</a:t>
            </a:r>
            <a:r>
              <a:rPr lang="nl-NL" dirty="0"/>
              <a:t> </a:t>
            </a:r>
            <a:r>
              <a:rPr lang="nl-NL" dirty="0" smtClean="0"/>
              <a:t>- </a:t>
            </a:r>
            <a:r>
              <a:rPr lang="en-US" dirty="0" smtClean="0"/>
              <a:t>ARTICLE </a:t>
            </a:r>
            <a:r>
              <a:rPr lang="en-US" dirty="0"/>
              <a:t>8  </a:t>
            </a:r>
            <a:r>
              <a:rPr lang="en-US" dirty="0" smtClean="0"/>
              <a:t>Right </a:t>
            </a:r>
            <a:r>
              <a:rPr lang="en-US" dirty="0"/>
              <a:t>to respect for private and family life </a:t>
            </a:r>
          </a:p>
          <a:p>
            <a:pPr marL="0" indent="0">
              <a:buNone/>
            </a:pPr>
            <a:r>
              <a:rPr lang="en-US" dirty="0"/>
              <a:t>1. Everyone has the right to respect for his private and family life, his home and his correspondence. </a:t>
            </a:r>
          </a:p>
        </p:txBody>
      </p:sp>
      <p:sp>
        <p:nvSpPr>
          <p:cNvPr id="4" name="Slide Number Placeholder 3"/>
          <p:cNvSpPr>
            <a:spLocks noGrp="1"/>
          </p:cNvSpPr>
          <p:nvPr>
            <p:ph type="sldNum" sz="quarter" idx="12"/>
          </p:nvPr>
        </p:nvSpPr>
        <p:spPr/>
        <p:txBody>
          <a:bodyPr/>
          <a:lstStyle/>
          <a:p>
            <a:fld id="{A3897141-28FF-4A18-A636-924BB27167EC}" type="slidenum">
              <a:rPr lang="nl-NL" smtClean="0"/>
              <a:t>21</a:t>
            </a:fld>
            <a:endParaRPr lang="nl-NL"/>
          </a:p>
        </p:txBody>
      </p:sp>
    </p:spTree>
    <p:extLst>
      <p:ext uri="{BB962C8B-B14F-4D97-AF65-F5344CB8AC3E}">
        <p14:creationId xmlns:p14="http://schemas.microsoft.com/office/powerpoint/2010/main" val="26896914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lstStyle/>
          <a:p>
            <a:r>
              <a:rPr lang="nl-NL" dirty="0" err="1" smtClean="0"/>
              <a:t>Terms</a:t>
            </a:r>
            <a:endParaRPr lang="nl-NL" dirty="0" smtClean="0"/>
          </a:p>
          <a:p>
            <a:pPr lvl="1"/>
            <a:r>
              <a:rPr lang="nl-NL" dirty="0" smtClean="0"/>
              <a:t>Family life</a:t>
            </a:r>
          </a:p>
          <a:p>
            <a:pPr lvl="1"/>
            <a:r>
              <a:rPr lang="nl-NL" dirty="0" smtClean="0"/>
              <a:t>Private life</a:t>
            </a:r>
          </a:p>
          <a:p>
            <a:pPr lvl="1"/>
            <a:r>
              <a:rPr lang="nl-NL" dirty="0" smtClean="0"/>
              <a:t>Home</a:t>
            </a:r>
          </a:p>
          <a:p>
            <a:pPr lvl="1"/>
            <a:r>
              <a:rPr lang="nl-NL" dirty="0" smtClean="0"/>
              <a:t>Communication</a:t>
            </a:r>
          </a:p>
        </p:txBody>
      </p:sp>
      <p:sp>
        <p:nvSpPr>
          <p:cNvPr id="4" name="Slide Number Placeholder 3"/>
          <p:cNvSpPr>
            <a:spLocks noGrp="1"/>
          </p:cNvSpPr>
          <p:nvPr>
            <p:ph type="sldNum" sz="quarter" idx="12"/>
          </p:nvPr>
        </p:nvSpPr>
        <p:spPr/>
        <p:txBody>
          <a:bodyPr/>
          <a:lstStyle/>
          <a:p>
            <a:fld id="{A3897141-28FF-4A18-A636-924BB27167EC}" type="slidenum">
              <a:rPr lang="nl-NL" smtClean="0"/>
              <a:t>22</a:t>
            </a:fld>
            <a:endParaRPr lang="nl-NL"/>
          </a:p>
        </p:txBody>
      </p:sp>
    </p:spTree>
    <p:extLst>
      <p:ext uri="{BB962C8B-B14F-4D97-AF65-F5344CB8AC3E}">
        <p14:creationId xmlns:p14="http://schemas.microsoft.com/office/powerpoint/2010/main" val="12138147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normAutofit/>
          </a:bodyPr>
          <a:lstStyle/>
          <a:p>
            <a:r>
              <a:rPr lang="nl-NL" sz="3600" dirty="0" err="1" smtClean="0"/>
              <a:t>Ratione</a:t>
            </a:r>
            <a:r>
              <a:rPr lang="nl-NL" sz="3600" dirty="0" smtClean="0"/>
              <a:t> </a:t>
            </a:r>
            <a:r>
              <a:rPr lang="nl-NL" sz="3600" dirty="0" err="1" smtClean="0"/>
              <a:t>materiae</a:t>
            </a:r>
            <a:endParaRPr lang="nl-NL" sz="3600" dirty="0"/>
          </a:p>
        </p:txBody>
      </p:sp>
      <p:sp>
        <p:nvSpPr>
          <p:cNvPr id="3" name="Content Placeholder 2"/>
          <p:cNvSpPr>
            <a:spLocks noGrp="1"/>
          </p:cNvSpPr>
          <p:nvPr>
            <p:ph idx="1"/>
          </p:nvPr>
        </p:nvSpPr>
        <p:spPr>
          <a:xfrm>
            <a:off x="323528" y="1268760"/>
            <a:ext cx="8496944" cy="5400600"/>
          </a:xfrm>
        </p:spPr>
        <p:txBody>
          <a:bodyPr>
            <a:normAutofit/>
          </a:bodyPr>
          <a:lstStyle/>
          <a:p>
            <a:pPr marL="0" indent="0">
              <a:buNone/>
            </a:pPr>
            <a:endParaRPr lang="nl-NL" dirty="0" smtClean="0"/>
          </a:p>
          <a:p>
            <a:pPr marL="0" indent="0">
              <a:buNone/>
            </a:pPr>
            <a:r>
              <a:rPr lang="nl-NL" dirty="0" smtClean="0"/>
              <a:t>X/ICELAND: T</a:t>
            </a:r>
            <a:r>
              <a:rPr lang="en-US" dirty="0" smtClean="0"/>
              <a:t>he </a:t>
            </a:r>
            <a:r>
              <a:rPr lang="en-US" dirty="0"/>
              <a:t>right to respect for private life does not end there. It comprises also, to a certain degree, the </a:t>
            </a:r>
            <a:r>
              <a:rPr lang="en-US" b="1" dirty="0"/>
              <a:t>right to establish and to develop relationships with other human beings</a:t>
            </a:r>
            <a:r>
              <a:rPr lang="en-US" dirty="0"/>
              <a:t>, especially in the emotional field for the development and </a:t>
            </a:r>
            <a:r>
              <a:rPr lang="en-US" dirty="0" smtClean="0"/>
              <a:t>fulfillment </a:t>
            </a:r>
            <a:r>
              <a:rPr lang="en-US" dirty="0"/>
              <a:t>of one's own personality. </a:t>
            </a:r>
            <a:endParaRPr lang="en-US" dirty="0" smtClean="0"/>
          </a:p>
          <a:p>
            <a:pPr marL="0" indent="0">
              <a:buNone/>
            </a:pPr>
            <a:endParaRPr lang="en-US" sz="1500" dirty="0"/>
          </a:p>
        </p:txBody>
      </p:sp>
      <p:sp>
        <p:nvSpPr>
          <p:cNvPr id="4" name="Slide Number Placeholder 3"/>
          <p:cNvSpPr>
            <a:spLocks noGrp="1"/>
          </p:cNvSpPr>
          <p:nvPr>
            <p:ph type="sldNum" sz="quarter" idx="12"/>
          </p:nvPr>
        </p:nvSpPr>
        <p:spPr/>
        <p:txBody>
          <a:bodyPr/>
          <a:lstStyle/>
          <a:p>
            <a:fld id="{A3897141-28FF-4A18-A636-924BB27167EC}" type="slidenum">
              <a:rPr lang="nl-NL" smtClean="0"/>
              <a:t>23</a:t>
            </a:fld>
            <a:endParaRPr lang="nl-NL"/>
          </a:p>
        </p:txBody>
      </p:sp>
    </p:spTree>
    <p:extLst>
      <p:ext uri="{BB962C8B-B14F-4D97-AF65-F5344CB8AC3E}">
        <p14:creationId xmlns:p14="http://schemas.microsoft.com/office/powerpoint/2010/main" val="2277415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smtClean="0"/>
              <a:t>Ratione</a:t>
            </a:r>
            <a:r>
              <a:rPr lang="nl-NL" dirty="0" smtClean="0"/>
              <a:t> </a:t>
            </a:r>
            <a:r>
              <a:rPr lang="nl-NL" dirty="0" err="1" smtClean="0"/>
              <a:t>materiae</a:t>
            </a:r>
            <a:endParaRPr lang="nl-NL" dirty="0"/>
          </a:p>
        </p:txBody>
      </p:sp>
      <p:sp>
        <p:nvSpPr>
          <p:cNvPr id="3" name="Content Placeholder 2"/>
          <p:cNvSpPr>
            <a:spLocks noGrp="1"/>
          </p:cNvSpPr>
          <p:nvPr>
            <p:ph idx="1"/>
          </p:nvPr>
        </p:nvSpPr>
        <p:spPr>
          <a:xfrm>
            <a:off x="457200" y="1600200"/>
            <a:ext cx="8229600" cy="4781128"/>
          </a:xfrm>
        </p:spPr>
        <p:txBody>
          <a:bodyPr>
            <a:normAutofit fontScale="55000" lnSpcReduction="20000"/>
          </a:bodyPr>
          <a:lstStyle/>
          <a:p>
            <a:pPr marL="0" indent="0">
              <a:buNone/>
            </a:pPr>
            <a:r>
              <a:rPr lang="nl-NL" dirty="0" err="1" smtClean="0"/>
              <a:t>Article</a:t>
            </a:r>
            <a:r>
              <a:rPr lang="nl-NL" dirty="0" smtClean="0"/>
              <a:t> 8 </a:t>
            </a:r>
            <a:r>
              <a:rPr lang="nl-NL" dirty="0" err="1" smtClean="0"/>
              <a:t>includes</a:t>
            </a:r>
            <a:r>
              <a:rPr lang="nl-NL" dirty="0" smtClean="0"/>
              <a:t> </a:t>
            </a:r>
            <a:r>
              <a:rPr lang="nl-NL" dirty="0" err="1" smtClean="0"/>
              <a:t>freedoms</a:t>
            </a:r>
            <a:r>
              <a:rPr lang="nl-NL" dirty="0" smtClean="0"/>
              <a:t> </a:t>
            </a:r>
            <a:r>
              <a:rPr lang="nl-NL" dirty="0" err="1" smtClean="0"/>
              <a:t>contained</a:t>
            </a:r>
            <a:r>
              <a:rPr lang="nl-NL" dirty="0" smtClean="0"/>
              <a:t> in </a:t>
            </a:r>
            <a:r>
              <a:rPr lang="nl-NL" dirty="0" err="1" smtClean="0"/>
              <a:t>other</a:t>
            </a:r>
            <a:r>
              <a:rPr lang="nl-NL" dirty="0" smtClean="0"/>
              <a:t> </a:t>
            </a:r>
            <a:r>
              <a:rPr lang="nl-NL" dirty="0" err="1" smtClean="0"/>
              <a:t>provisions</a:t>
            </a:r>
            <a:r>
              <a:rPr lang="nl-NL" dirty="0" smtClean="0"/>
              <a:t> of the </a:t>
            </a:r>
            <a:r>
              <a:rPr lang="nl-NL" dirty="0" err="1" smtClean="0"/>
              <a:t>Convention</a:t>
            </a:r>
            <a:endParaRPr lang="nl-NL" dirty="0" smtClean="0"/>
          </a:p>
          <a:p>
            <a:r>
              <a:rPr lang="nl-NL" dirty="0" err="1" smtClean="0"/>
              <a:t>Bodily</a:t>
            </a:r>
            <a:r>
              <a:rPr lang="nl-NL" dirty="0" smtClean="0"/>
              <a:t> </a:t>
            </a:r>
            <a:r>
              <a:rPr lang="nl-NL" dirty="0" err="1" smtClean="0"/>
              <a:t>integrity</a:t>
            </a:r>
            <a:endParaRPr lang="nl-NL" dirty="0" smtClean="0"/>
          </a:p>
          <a:p>
            <a:r>
              <a:rPr lang="nl-NL" dirty="0" err="1" smtClean="0"/>
              <a:t>Marry</a:t>
            </a:r>
            <a:r>
              <a:rPr lang="nl-NL" dirty="0" smtClean="0"/>
              <a:t> </a:t>
            </a:r>
            <a:r>
              <a:rPr lang="nl-NL" dirty="0" err="1" smtClean="0"/>
              <a:t>and</a:t>
            </a:r>
            <a:r>
              <a:rPr lang="nl-NL" dirty="0" smtClean="0"/>
              <a:t> found a family</a:t>
            </a:r>
          </a:p>
          <a:p>
            <a:r>
              <a:rPr lang="nl-NL" dirty="0" err="1" smtClean="0"/>
              <a:t>Honour</a:t>
            </a:r>
            <a:r>
              <a:rPr lang="nl-NL" dirty="0" smtClean="0"/>
              <a:t> </a:t>
            </a:r>
            <a:r>
              <a:rPr lang="nl-NL" dirty="0" err="1" smtClean="0"/>
              <a:t>and</a:t>
            </a:r>
            <a:r>
              <a:rPr lang="nl-NL" dirty="0" smtClean="0"/>
              <a:t> </a:t>
            </a:r>
            <a:r>
              <a:rPr lang="nl-NL" dirty="0" err="1" smtClean="0"/>
              <a:t>reputation</a:t>
            </a:r>
            <a:endParaRPr lang="nl-NL" dirty="0" smtClean="0"/>
          </a:p>
          <a:p>
            <a:r>
              <a:rPr lang="nl-NL" dirty="0" smtClean="0"/>
              <a:t>Fair trial</a:t>
            </a:r>
          </a:p>
          <a:p>
            <a:pPr marL="0" indent="0">
              <a:buNone/>
            </a:pPr>
            <a:endParaRPr lang="nl-NL" dirty="0" smtClean="0"/>
          </a:p>
          <a:p>
            <a:pPr marL="0" indent="0">
              <a:buNone/>
            </a:pPr>
            <a:r>
              <a:rPr lang="nl-NL" dirty="0" err="1" smtClean="0"/>
              <a:t>Incorporates</a:t>
            </a:r>
            <a:r>
              <a:rPr lang="nl-NL" dirty="0" smtClean="0"/>
              <a:t> </a:t>
            </a:r>
            <a:r>
              <a:rPr lang="nl-NL" dirty="0" err="1" smtClean="0"/>
              <a:t>freedoms</a:t>
            </a:r>
            <a:r>
              <a:rPr lang="nl-NL" dirty="0" smtClean="0"/>
              <a:t> </a:t>
            </a:r>
            <a:r>
              <a:rPr lang="nl-NL" dirty="0" err="1" smtClean="0"/>
              <a:t>explicitly</a:t>
            </a:r>
            <a:r>
              <a:rPr lang="nl-NL" dirty="0" smtClean="0"/>
              <a:t> </a:t>
            </a:r>
            <a:r>
              <a:rPr lang="nl-NL" dirty="0" err="1" smtClean="0"/>
              <a:t>left</a:t>
            </a:r>
            <a:r>
              <a:rPr lang="nl-NL" dirty="0" smtClean="0"/>
              <a:t> out of the </a:t>
            </a:r>
            <a:r>
              <a:rPr lang="nl-NL" dirty="0" err="1" smtClean="0"/>
              <a:t>Convention</a:t>
            </a:r>
            <a:endParaRPr lang="nl-NL" dirty="0" smtClean="0"/>
          </a:p>
          <a:p>
            <a:r>
              <a:rPr lang="nl-NL" dirty="0" smtClean="0"/>
              <a:t>Right </a:t>
            </a:r>
            <a:r>
              <a:rPr lang="nl-NL" dirty="0" err="1" smtClean="0"/>
              <a:t>to</a:t>
            </a:r>
            <a:r>
              <a:rPr lang="nl-NL" dirty="0" smtClean="0"/>
              <a:t> property</a:t>
            </a:r>
          </a:p>
          <a:p>
            <a:r>
              <a:rPr lang="nl-NL" dirty="0" smtClean="0"/>
              <a:t>Right </a:t>
            </a:r>
            <a:r>
              <a:rPr lang="nl-NL" dirty="0" err="1" smtClean="0"/>
              <a:t>to</a:t>
            </a:r>
            <a:r>
              <a:rPr lang="nl-NL" dirty="0" smtClean="0"/>
              <a:t> </a:t>
            </a:r>
            <a:r>
              <a:rPr lang="nl-NL" dirty="0" err="1" smtClean="0"/>
              <a:t>education</a:t>
            </a:r>
            <a:endParaRPr lang="nl-NL" dirty="0" smtClean="0"/>
          </a:p>
          <a:p>
            <a:r>
              <a:rPr lang="nl-NL" dirty="0" smtClean="0"/>
              <a:t>Right </a:t>
            </a:r>
            <a:r>
              <a:rPr lang="nl-NL" dirty="0" err="1" smtClean="0"/>
              <a:t>to</a:t>
            </a:r>
            <a:r>
              <a:rPr lang="nl-NL" dirty="0" smtClean="0"/>
              <a:t> </a:t>
            </a:r>
            <a:r>
              <a:rPr lang="nl-NL" dirty="0" err="1" smtClean="0"/>
              <a:t>residence</a:t>
            </a:r>
            <a:r>
              <a:rPr lang="nl-NL" dirty="0" smtClean="0"/>
              <a:t> permit</a:t>
            </a:r>
          </a:p>
          <a:p>
            <a:r>
              <a:rPr lang="nl-NL" dirty="0" err="1"/>
              <a:t>Personality</a:t>
            </a:r>
            <a:r>
              <a:rPr lang="nl-NL" dirty="0"/>
              <a:t> </a:t>
            </a:r>
            <a:r>
              <a:rPr lang="nl-NL" dirty="0" smtClean="0"/>
              <a:t>right</a:t>
            </a:r>
          </a:p>
          <a:p>
            <a:pPr marL="0" indent="0">
              <a:buNone/>
            </a:pPr>
            <a:endParaRPr lang="nl-NL" dirty="0"/>
          </a:p>
          <a:p>
            <a:pPr marL="0" indent="0">
              <a:buNone/>
            </a:pPr>
            <a:r>
              <a:rPr lang="nl-NL" dirty="0" err="1" smtClean="0"/>
              <a:t>Includes</a:t>
            </a:r>
            <a:r>
              <a:rPr lang="nl-NL" dirty="0" smtClean="0"/>
              <a:t> </a:t>
            </a:r>
            <a:r>
              <a:rPr lang="nl-NL" dirty="0" err="1" smtClean="0"/>
              <a:t>newly</a:t>
            </a:r>
            <a:r>
              <a:rPr lang="nl-NL" dirty="0" smtClean="0"/>
              <a:t> </a:t>
            </a:r>
            <a:r>
              <a:rPr lang="nl-NL" dirty="0" err="1" smtClean="0"/>
              <a:t>developed</a:t>
            </a:r>
            <a:r>
              <a:rPr lang="nl-NL" dirty="0" smtClean="0"/>
              <a:t> </a:t>
            </a:r>
            <a:r>
              <a:rPr lang="nl-NL" dirty="0" err="1" smtClean="0"/>
              <a:t>rights</a:t>
            </a:r>
            <a:r>
              <a:rPr lang="nl-NL" dirty="0" smtClean="0"/>
              <a:t> </a:t>
            </a:r>
            <a:r>
              <a:rPr lang="nl-NL" dirty="0" err="1" smtClean="0"/>
              <a:t>and</a:t>
            </a:r>
            <a:r>
              <a:rPr lang="nl-NL" dirty="0" smtClean="0"/>
              <a:t> </a:t>
            </a:r>
            <a:r>
              <a:rPr lang="nl-NL" dirty="0" err="1" smtClean="0"/>
              <a:t>freedoms</a:t>
            </a:r>
            <a:r>
              <a:rPr lang="nl-NL" dirty="0" smtClean="0"/>
              <a:t>:</a:t>
            </a:r>
          </a:p>
          <a:p>
            <a:r>
              <a:rPr lang="nl-NL" dirty="0" smtClean="0"/>
              <a:t>Right </a:t>
            </a:r>
            <a:r>
              <a:rPr lang="nl-NL" dirty="0" err="1" smtClean="0"/>
              <a:t>to</a:t>
            </a:r>
            <a:r>
              <a:rPr lang="nl-NL" dirty="0" smtClean="0"/>
              <a:t> a name</a:t>
            </a:r>
          </a:p>
          <a:p>
            <a:r>
              <a:rPr lang="nl-NL" dirty="0" err="1" smtClean="0"/>
              <a:t>Minority</a:t>
            </a:r>
            <a:r>
              <a:rPr lang="nl-NL" dirty="0" smtClean="0"/>
              <a:t> </a:t>
            </a:r>
            <a:r>
              <a:rPr lang="nl-NL" dirty="0" err="1" smtClean="0"/>
              <a:t>rights</a:t>
            </a:r>
            <a:endParaRPr lang="nl-NL" dirty="0" smtClean="0"/>
          </a:p>
          <a:p>
            <a:r>
              <a:rPr lang="nl-NL" dirty="0" err="1" smtClean="0"/>
              <a:t>Environmental</a:t>
            </a:r>
            <a:r>
              <a:rPr lang="nl-NL" dirty="0" smtClean="0"/>
              <a:t> </a:t>
            </a:r>
            <a:r>
              <a:rPr lang="nl-NL" dirty="0" err="1" smtClean="0"/>
              <a:t>rights</a:t>
            </a:r>
            <a:endParaRPr lang="nl-NL" dirty="0" smtClean="0"/>
          </a:p>
          <a:p>
            <a:r>
              <a:rPr lang="nl-NL" dirty="0" smtClean="0"/>
              <a:t>Data </a:t>
            </a:r>
            <a:r>
              <a:rPr lang="nl-NL" dirty="0" err="1" smtClean="0"/>
              <a:t>protection</a:t>
            </a:r>
            <a:endParaRPr lang="nl-NL" dirty="0"/>
          </a:p>
        </p:txBody>
      </p:sp>
      <p:sp>
        <p:nvSpPr>
          <p:cNvPr id="4" name="Slide Number Placeholder 3"/>
          <p:cNvSpPr>
            <a:spLocks noGrp="1"/>
          </p:cNvSpPr>
          <p:nvPr>
            <p:ph type="sldNum" sz="quarter" idx="12"/>
          </p:nvPr>
        </p:nvSpPr>
        <p:spPr/>
        <p:txBody>
          <a:bodyPr/>
          <a:lstStyle/>
          <a:p>
            <a:fld id="{A3897141-28FF-4A18-A636-924BB27167EC}" type="slidenum">
              <a:rPr lang="nl-NL" smtClean="0"/>
              <a:t>24</a:t>
            </a:fld>
            <a:endParaRPr lang="nl-NL"/>
          </a:p>
        </p:txBody>
      </p:sp>
    </p:spTree>
    <p:extLst>
      <p:ext uri="{BB962C8B-B14F-4D97-AF65-F5344CB8AC3E}">
        <p14:creationId xmlns:p14="http://schemas.microsoft.com/office/powerpoint/2010/main" val="17504340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Bodily</a:t>
            </a:r>
            <a:r>
              <a:rPr lang="nl-NL" dirty="0" smtClean="0"/>
              <a:t> </a:t>
            </a:r>
            <a:r>
              <a:rPr lang="nl-NL" dirty="0" err="1" smtClean="0"/>
              <a:t>integrity</a:t>
            </a:r>
            <a:endParaRPr lang="nl-NL" dirty="0"/>
          </a:p>
        </p:txBody>
      </p:sp>
      <p:sp>
        <p:nvSpPr>
          <p:cNvPr id="3" name="Tijdelijke aanduiding voor inhoud 2"/>
          <p:cNvSpPr>
            <a:spLocks noGrp="1"/>
          </p:cNvSpPr>
          <p:nvPr>
            <p:ph idx="1"/>
          </p:nvPr>
        </p:nvSpPr>
        <p:spPr>
          <a:xfrm>
            <a:off x="457200" y="1600200"/>
            <a:ext cx="8229600" cy="4997152"/>
          </a:xfrm>
        </p:spPr>
        <p:txBody>
          <a:bodyPr>
            <a:normAutofit fontScale="47500" lnSpcReduction="20000"/>
          </a:bodyPr>
          <a:lstStyle/>
          <a:p>
            <a:pPr marL="0" indent="0">
              <a:buNone/>
            </a:pPr>
            <a:r>
              <a:rPr lang="en-US" dirty="0"/>
              <a:t>ARTICLE </a:t>
            </a:r>
            <a:r>
              <a:rPr lang="en-US" dirty="0" smtClean="0"/>
              <a:t>2 Right </a:t>
            </a:r>
            <a:r>
              <a:rPr lang="en-US" dirty="0"/>
              <a:t>to life</a:t>
            </a:r>
          </a:p>
          <a:p>
            <a:pPr marL="0" indent="0">
              <a:buNone/>
            </a:pPr>
            <a:r>
              <a:rPr lang="en-US" dirty="0"/>
              <a:t>1.  Everyone’s right to life shall be protected by law. No one </a:t>
            </a:r>
            <a:r>
              <a:rPr lang="en-US" dirty="0" smtClean="0"/>
              <a:t> shall </a:t>
            </a:r>
            <a:r>
              <a:rPr lang="en-US" dirty="0"/>
              <a:t>be deprived of his life intentionally save in the execution of </a:t>
            </a:r>
            <a:r>
              <a:rPr lang="en-US" dirty="0" smtClean="0"/>
              <a:t> a </a:t>
            </a:r>
            <a:r>
              <a:rPr lang="en-US" dirty="0"/>
              <a:t>sentence of a court following his conviction of a crime for which </a:t>
            </a:r>
            <a:r>
              <a:rPr lang="en-US" dirty="0" smtClean="0"/>
              <a:t> this </a:t>
            </a:r>
            <a:r>
              <a:rPr lang="en-US" dirty="0"/>
              <a:t>penalty is provided by law.</a:t>
            </a:r>
          </a:p>
          <a:p>
            <a:pPr marL="0" indent="0">
              <a:buNone/>
            </a:pPr>
            <a:r>
              <a:rPr lang="en-US" dirty="0"/>
              <a:t>2.  Deprivation of life shall not be regarded as inflicted in </a:t>
            </a:r>
            <a:r>
              <a:rPr lang="en-US" dirty="0" smtClean="0"/>
              <a:t> contravention </a:t>
            </a:r>
            <a:r>
              <a:rPr lang="en-US" dirty="0"/>
              <a:t>of this Article when it results from the use of force </a:t>
            </a:r>
            <a:r>
              <a:rPr lang="en-US" dirty="0" smtClean="0"/>
              <a:t> which </a:t>
            </a:r>
            <a:r>
              <a:rPr lang="en-US" dirty="0"/>
              <a:t>is no more than absolutely necessary</a:t>
            </a:r>
            <a:r>
              <a:rPr lang="en-US" dirty="0" smtClean="0"/>
              <a:t>: (</a:t>
            </a:r>
            <a:r>
              <a:rPr lang="en-US" dirty="0"/>
              <a:t>a) in </a:t>
            </a:r>
            <a:r>
              <a:rPr lang="en-US" dirty="0" err="1"/>
              <a:t>defence</a:t>
            </a:r>
            <a:r>
              <a:rPr lang="en-US" dirty="0"/>
              <a:t> of any person from unlawful violence</a:t>
            </a:r>
            <a:r>
              <a:rPr lang="en-US" dirty="0" smtClean="0"/>
              <a:t>; (</a:t>
            </a:r>
            <a:r>
              <a:rPr lang="en-US" dirty="0"/>
              <a:t>b) in order to effect a lawful arrest or to prevent the escape </a:t>
            </a:r>
            <a:r>
              <a:rPr lang="en-US" dirty="0" smtClean="0"/>
              <a:t> of </a:t>
            </a:r>
            <a:r>
              <a:rPr lang="en-US" dirty="0"/>
              <a:t>a person lawfully detained</a:t>
            </a:r>
            <a:r>
              <a:rPr lang="en-US" dirty="0" smtClean="0"/>
              <a:t>; (</a:t>
            </a:r>
            <a:r>
              <a:rPr lang="en-US" dirty="0"/>
              <a:t>c) in action lawfully taken for the purpose of quelling a riot </a:t>
            </a:r>
            <a:r>
              <a:rPr lang="en-US" dirty="0" smtClean="0"/>
              <a:t> or </a:t>
            </a:r>
            <a:r>
              <a:rPr lang="en-US" dirty="0"/>
              <a:t>insurrection.</a:t>
            </a:r>
          </a:p>
          <a:p>
            <a:pPr marL="0" indent="0">
              <a:buNone/>
            </a:pPr>
            <a:endParaRPr lang="en-US" dirty="0" smtClean="0"/>
          </a:p>
          <a:p>
            <a:pPr marL="0" indent="0">
              <a:buNone/>
            </a:pPr>
            <a:r>
              <a:rPr lang="en-US" dirty="0" smtClean="0"/>
              <a:t>ARTICLE 3 Prohibition </a:t>
            </a:r>
            <a:r>
              <a:rPr lang="en-US" dirty="0"/>
              <a:t>of torture</a:t>
            </a:r>
          </a:p>
          <a:p>
            <a:pPr marL="0" indent="0">
              <a:buNone/>
            </a:pPr>
            <a:r>
              <a:rPr lang="en-US" dirty="0"/>
              <a:t>No one shall be subjected to torture or to inhuman or degrading </a:t>
            </a:r>
            <a:r>
              <a:rPr lang="en-US" dirty="0" smtClean="0"/>
              <a:t> treatment </a:t>
            </a:r>
            <a:r>
              <a:rPr lang="en-US" dirty="0"/>
              <a:t>or punishment.</a:t>
            </a:r>
          </a:p>
          <a:p>
            <a:pPr marL="0" indent="0">
              <a:buNone/>
            </a:pPr>
            <a:endParaRPr lang="en-US" dirty="0" smtClean="0"/>
          </a:p>
          <a:p>
            <a:pPr marL="0" indent="0">
              <a:buNone/>
            </a:pPr>
            <a:r>
              <a:rPr lang="en-US" dirty="0" smtClean="0"/>
              <a:t>ARTICLE 4 Prohibition </a:t>
            </a:r>
            <a:r>
              <a:rPr lang="en-US" dirty="0"/>
              <a:t>of slavery and forced </a:t>
            </a:r>
            <a:r>
              <a:rPr lang="en-US" dirty="0" err="1" smtClean="0"/>
              <a:t>labour</a:t>
            </a:r>
            <a:endParaRPr lang="en-US" dirty="0"/>
          </a:p>
          <a:p>
            <a:pPr marL="0" indent="0">
              <a:buNone/>
            </a:pPr>
            <a:r>
              <a:rPr lang="en-US" dirty="0" smtClean="0"/>
              <a:t>1</a:t>
            </a:r>
            <a:r>
              <a:rPr lang="en-US" dirty="0"/>
              <a:t>.  No one shall be held in slavery or servitude.</a:t>
            </a:r>
          </a:p>
          <a:p>
            <a:pPr marL="0" indent="0">
              <a:buNone/>
            </a:pPr>
            <a:r>
              <a:rPr lang="en-US" dirty="0"/>
              <a:t>2.  No one shall be required to perform forced or compulsory </a:t>
            </a:r>
            <a:r>
              <a:rPr lang="en-US" dirty="0" err="1" smtClean="0"/>
              <a:t>labour</a:t>
            </a:r>
            <a:r>
              <a:rPr lang="en-US" dirty="0"/>
              <a:t>.</a:t>
            </a:r>
          </a:p>
          <a:p>
            <a:pPr marL="0" indent="0">
              <a:buNone/>
            </a:pPr>
            <a:r>
              <a:rPr lang="en-US" dirty="0"/>
              <a:t>3.  For the purpose of this Article the term “forced or compulsory </a:t>
            </a:r>
            <a:r>
              <a:rPr lang="en-US" dirty="0" err="1" smtClean="0"/>
              <a:t>labour</a:t>
            </a:r>
            <a:r>
              <a:rPr lang="en-US" dirty="0"/>
              <a:t>” shall not include:</a:t>
            </a:r>
          </a:p>
          <a:p>
            <a:pPr marL="0" indent="0">
              <a:buNone/>
            </a:pPr>
            <a:r>
              <a:rPr lang="en-US" dirty="0"/>
              <a:t>(a) any work required to be done in the ordinary course of </a:t>
            </a:r>
            <a:r>
              <a:rPr lang="en-US" dirty="0" smtClean="0"/>
              <a:t> detention </a:t>
            </a:r>
            <a:r>
              <a:rPr lang="en-US" dirty="0"/>
              <a:t>imposed according to the provisions of Article 5 </a:t>
            </a:r>
            <a:r>
              <a:rPr lang="en-US" dirty="0" smtClean="0"/>
              <a:t>of </a:t>
            </a:r>
            <a:r>
              <a:rPr lang="en-US" dirty="0"/>
              <a:t>this Convention or during conditional release </a:t>
            </a:r>
            <a:r>
              <a:rPr lang="en-US" dirty="0" smtClean="0"/>
              <a:t>from such </a:t>
            </a:r>
            <a:r>
              <a:rPr lang="en-US" dirty="0"/>
              <a:t>detention;</a:t>
            </a:r>
          </a:p>
          <a:p>
            <a:pPr marL="0" indent="0">
              <a:buNone/>
            </a:pPr>
            <a:r>
              <a:rPr lang="en-US" dirty="0"/>
              <a:t>(b) any service of a military character or, in case of </a:t>
            </a:r>
            <a:r>
              <a:rPr lang="en-US" dirty="0" smtClean="0"/>
              <a:t> conscientious </a:t>
            </a:r>
            <a:r>
              <a:rPr lang="en-US" dirty="0"/>
              <a:t>objectors in countries where they are </a:t>
            </a:r>
            <a:r>
              <a:rPr lang="en-US" dirty="0" smtClean="0"/>
              <a:t> </a:t>
            </a:r>
            <a:r>
              <a:rPr lang="en-US" dirty="0" err="1" smtClean="0"/>
              <a:t>recognised</a:t>
            </a:r>
            <a:r>
              <a:rPr lang="en-US" dirty="0"/>
              <a:t>, service exacted instead of compulsory </a:t>
            </a:r>
            <a:r>
              <a:rPr lang="en-US" dirty="0" smtClean="0"/>
              <a:t> military </a:t>
            </a:r>
            <a:r>
              <a:rPr lang="en-US" dirty="0"/>
              <a:t>service;</a:t>
            </a:r>
          </a:p>
          <a:p>
            <a:pPr marL="0" indent="0">
              <a:buNone/>
            </a:pPr>
            <a:r>
              <a:rPr lang="en-US" dirty="0"/>
              <a:t>(c) any service exacted in case of an emergency or calamity </a:t>
            </a:r>
            <a:r>
              <a:rPr lang="en-US" dirty="0" smtClean="0"/>
              <a:t> threatening </a:t>
            </a:r>
            <a:r>
              <a:rPr lang="en-US" dirty="0"/>
              <a:t>the life or well-being of the com-munity;</a:t>
            </a:r>
          </a:p>
          <a:p>
            <a:pPr marL="0" indent="0">
              <a:buNone/>
            </a:pPr>
            <a:r>
              <a:rPr lang="en-US" dirty="0"/>
              <a:t>(d) any work or service which forms part of normal civic </a:t>
            </a:r>
            <a:r>
              <a:rPr lang="en-US" dirty="0" smtClean="0"/>
              <a:t> obligations</a:t>
            </a:r>
            <a:r>
              <a:rPr lang="en-US" dirty="0"/>
              <a:t>.</a:t>
            </a:r>
            <a:endParaRPr lang="nl-NL" dirty="0"/>
          </a:p>
        </p:txBody>
      </p:sp>
    </p:spTree>
    <p:extLst>
      <p:ext uri="{BB962C8B-B14F-4D97-AF65-F5344CB8AC3E}">
        <p14:creationId xmlns:p14="http://schemas.microsoft.com/office/powerpoint/2010/main" val="3262329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t>
            </a:r>
            <a:r>
              <a:rPr lang="nl-NL" dirty="0" err="1" smtClean="0"/>
              <a:t>marry</a:t>
            </a:r>
            <a:r>
              <a:rPr lang="nl-NL" dirty="0" smtClean="0"/>
              <a:t> </a:t>
            </a:r>
            <a:r>
              <a:rPr lang="nl-NL" dirty="0" err="1" smtClean="0"/>
              <a:t>and</a:t>
            </a:r>
            <a:r>
              <a:rPr lang="nl-NL" dirty="0" smtClean="0"/>
              <a:t> found a family</a:t>
            </a:r>
            <a:endParaRPr lang="nl-NL" dirty="0"/>
          </a:p>
        </p:txBody>
      </p:sp>
      <p:sp>
        <p:nvSpPr>
          <p:cNvPr id="3" name="Tijdelijke aanduiding voor inhoud 2"/>
          <p:cNvSpPr>
            <a:spLocks noGrp="1"/>
          </p:cNvSpPr>
          <p:nvPr>
            <p:ph idx="1"/>
          </p:nvPr>
        </p:nvSpPr>
        <p:spPr/>
        <p:txBody>
          <a:bodyPr/>
          <a:lstStyle/>
          <a:p>
            <a:pPr marL="0" indent="0">
              <a:buNone/>
            </a:pPr>
            <a:r>
              <a:rPr lang="en-US" dirty="0"/>
              <a:t>ARTICLE </a:t>
            </a:r>
            <a:r>
              <a:rPr lang="en-US" dirty="0" smtClean="0"/>
              <a:t>12 Right </a:t>
            </a:r>
            <a:r>
              <a:rPr lang="en-US" dirty="0"/>
              <a:t>to marry</a:t>
            </a:r>
          </a:p>
          <a:p>
            <a:pPr marL="0" indent="0">
              <a:buNone/>
            </a:pPr>
            <a:endParaRPr lang="en-US" dirty="0" smtClean="0"/>
          </a:p>
          <a:p>
            <a:pPr marL="0" indent="0">
              <a:buNone/>
            </a:pPr>
            <a:r>
              <a:rPr lang="en-US" dirty="0" smtClean="0"/>
              <a:t>Men </a:t>
            </a:r>
            <a:r>
              <a:rPr lang="en-US" dirty="0"/>
              <a:t>and women of marriageable age have the right to marry and </a:t>
            </a:r>
            <a:r>
              <a:rPr lang="en-US" dirty="0" smtClean="0"/>
              <a:t>to </a:t>
            </a:r>
            <a:r>
              <a:rPr lang="en-US" dirty="0"/>
              <a:t>found a family, according to the national laws governing the </a:t>
            </a:r>
            <a:r>
              <a:rPr lang="en-US" dirty="0" smtClean="0"/>
              <a:t>exercise </a:t>
            </a:r>
            <a:r>
              <a:rPr lang="en-US" dirty="0"/>
              <a:t>of this right.</a:t>
            </a:r>
            <a:endParaRPr lang="nl-NL" dirty="0"/>
          </a:p>
        </p:txBody>
      </p:sp>
    </p:spTree>
    <p:extLst>
      <p:ext uri="{BB962C8B-B14F-4D97-AF65-F5344CB8AC3E}">
        <p14:creationId xmlns:p14="http://schemas.microsoft.com/office/powerpoint/2010/main" val="1580772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t>
            </a:r>
            <a:r>
              <a:rPr lang="nl-NL" dirty="0" err="1" smtClean="0"/>
              <a:t>honour</a:t>
            </a:r>
            <a:r>
              <a:rPr lang="nl-NL" dirty="0" smtClean="0"/>
              <a:t> </a:t>
            </a:r>
            <a:r>
              <a:rPr lang="nl-NL" dirty="0" err="1" smtClean="0"/>
              <a:t>and</a:t>
            </a:r>
            <a:r>
              <a:rPr lang="nl-NL" dirty="0" smtClean="0"/>
              <a:t> </a:t>
            </a:r>
            <a:r>
              <a:rPr lang="nl-NL" dirty="0" err="1" smtClean="0"/>
              <a:t>reputation</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ARTICLE 10 </a:t>
            </a:r>
            <a:r>
              <a:rPr lang="nl-NL" b="1" dirty="0" err="1" smtClean="0"/>
              <a:t>Freedom</a:t>
            </a:r>
            <a:r>
              <a:rPr lang="nl-NL" b="1" dirty="0" smtClean="0"/>
              <a:t> </a:t>
            </a:r>
            <a:r>
              <a:rPr lang="nl-NL" b="1" dirty="0"/>
              <a:t>of </a:t>
            </a:r>
            <a:r>
              <a:rPr lang="nl-NL" b="1" dirty="0" err="1"/>
              <a:t>expression</a:t>
            </a:r>
            <a:r>
              <a:rPr lang="nl-NL" b="1" dirty="0"/>
              <a:t> </a:t>
            </a:r>
            <a:endParaRPr lang="nl-NL" dirty="0"/>
          </a:p>
          <a:p>
            <a:r>
              <a:rPr lang="en-US" dirty="0"/>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p>
          <a:p>
            <a:r>
              <a:rPr lang="en-US" dirty="0"/>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 </a:t>
            </a:r>
            <a:endParaRPr lang="nl-NL" dirty="0"/>
          </a:p>
        </p:txBody>
      </p:sp>
    </p:spTree>
    <p:extLst>
      <p:ext uri="{BB962C8B-B14F-4D97-AF65-F5344CB8AC3E}">
        <p14:creationId xmlns:p14="http://schemas.microsoft.com/office/powerpoint/2010/main" val="1857179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 fair trial</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b="1" dirty="0"/>
              <a:t>ARTICLE 6 </a:t>
            </a:r>
            <a:r>
              <a:rPr lang="nl-NL" dirty="0"/>
              <a:t> </a:t>
            </a:r>
            <a:r>
              <a:rPr lang="en-US" b="1" dirty="0" smtClean="0"/>
              <a:t>Right </a:t>
            </a:r>
            <a:r>
              <a:rPr lang="en-US" b="1" dirty="0"/>
              <a:t>to a fair trial </a:t>
            </a:r>
            <a:endParaRPr lang="en-US" dirty="0"/>
          </a:p>
          <a:p>
            <a:pPr marL="0" indent="0">
              <a:buNone/>
            </a:pPr>
            <a:r>
              <a:rPr lang="en-US" dirty="0"/>
              <a:t>1. In the determination of his civil rights and obligations or of any criminal charge against him, everyone is entitled to a fair and public hearing within a reasonable time by an independent and impartial tribunal established by law. Judgment shall be pronounced publicly but the 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 </a:t>
            </a:r>
          </a:p>
          <a:p>
            <a:pPr marL="0" indent="0">
              <a:buNone/>
            </a:pPr>
            <a:r>
              <a:rPr lang="en-US" dirty="0"/>
              <a:t>2. Everyone charged with a criminal offence shall be presumed innocent until proved guilty according to law. </a:t>
            </a:r>
          </a:p>
          <a:p>
            <a:pPr marL="0" indent="0">
              <a:buNone/>
            </a:pPr>
            <a:r>
              <a:rPr lang="en-US" dirty="0"/>
              <a:t>3. Everyone charged with a criminal offence has the following minimum rights: </a:t>
            </a:r>
          </a:p>
          <a:p>
            <a:pPr marL="0" indent="0">
              <a:buNone/>
            </a:pPr>
            <a:r>
              <a:rPr lang="en-US" dirty="0"/>
              <a:t>(a) to be informed promptly, in a language which he understands and in detail, of the nature and cause of the accusation against him; </a:t>
            </a:r>
          </a:p>
          <a:p>
            <a:pPr marL="0" indent="0">
              <a:buNone/>
            </a:pPr>
            <a:r>
              <a:rPr lang="en-US" dirty="0"/>
              <a:t>(b) to have adequate time and facilities for the preparation of his </a:t>
            </a:r>
            <a:r>
              <a:rPr lang="en-US" dirty="0" err="1"/>
              <a:t>defence</a:t>
            </a:r>
            <a:r>
              <a:rPr lang="en-US" dirty="0"/>
              <a:t>; </a:t>
            </a:r>
          </a:p>
          <a:p>
            <a:pPr marL="0" indent="0">
              <a:buNone/>
            </a:pPr>
            <a:r>
              <a:rPr lang="en-US" dirty="0"/>
              <a:t>(c) to defend himself in person or through legal assistance of his own choosing or, if he has not sufficient means to pay for legal assistance, to be given it free when the interests of justice so require; </a:t>
            </a:r>
          </a:p>
          <a:p>
            <a:pPr marL="0" indent="0">
              <a:buNone/>
            </a:pPr>
            <a:r>
              <a:rPr lang="en-US" dirty="0"/>
              <a:t>(d) to examine or have examined witnesses against him and to obtain the attendance and examination of witnesses on his behalf under the same conditions as witnesses against him; </a:t>
            </a:r>
          </a:p>
          <a:p>
            <a:pPr marL="0" indent="0">
              <a:buNone/>
            </a:pPr>
            <a:r>
              <a:rPr lang="en-US" dirty="0"/>
              <a:t>(</a:t>
            </a:r>
            <a:r>
              <a:rPr lang="en-US" dirty="0" smtClean="0"/>
              <a:t>e</a:t>
            </a:r>
            <a:r>
              <a:rPr lang="en-US" dirty="0"/>
              <a:t>) to have the free assistance of an interpreter if he cannot understand or speak the language used in court.</a:t>
            </a:r>
            <a:endParaRPr lang="nl-NL" dirty="0"/>
          </a:p>
        </p:txBody>
      </p:sp>
    </p:spTree>
    <p:extLst>
      <p:ext uri="{BB962C8B-B14F-4D97-AF65-F5344CB8AC3E}">
        <p14:creationId xmlns:p14="http://schemas.microsoft.com/office/powerpoint/2010/main" val="1433401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property</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ARTICLE 1 </a:t>
            </a:r>
            <a:r>
              <a:rPr lang="nl-NL" b="1" dirty="0" smtClean="0"/>
              <a:t>First Protocol </a:t>
            </a:r>
            <a:r>
              <a:rPr lang="nl-NL" b="1" dirty="0" err="1" smtClean="0"/>
              <a:t>Protection</a:t>
            </a:r>
            <a:r>
              <a:rPr lang="nl-NL" b="1" dirty="0" smtClean="0"/>
              <a:t> </a:t>
            </a:r>
            <a:r>
              <a:rPr lang="nl-NL" b="1" dirty="0"/>
              <a:t>of property </a:t>
            </a:r>
            <a:endParaRPr lang="nl-NL" dirty="0"/>
          </a:p>
          <a:p>
            <a:pPr marL="0" indent="0">
              <a:buNone/>
            </a:pPr>
            <a:r>
              <a:rPr lang="en-US" dirty="0"/>
              <a:t>Every natural or legal person is entitled to the peaceful enjoyment of his possessions. No one shall be deprived of his possessions except in the public interest and subject to the conditions provided for by law and by the general principles of international law. </a:t>
            </a:r>
            <a:r>
              <a:rPr lang="en-US" dirty="0" smtClean="0"/>
              <a:t>The </a:t>
            </a:r>
            <a:r>
              <a:rPr lang="en-US" dirty="0"/>
              <a:t>preceding provisions shall not, however, in any way impair the right of a State to enforce such laws as it deems necessary to control the use of property in accordance with the general interest or to secure the payment of taxes or other contributions or penalties.</a:t>
            </a:r>
            <a:endParaRPr lang="nl-NL" dirty="0"/>
          </a:p>
        </p:txBody>
      </p:sp>
    </p:spTree>
    <p:extLst>
      <p:ext uri="{BB962C8B-B14F-4D97-AF65-F5344CB8AC3E}">
        <p14:creationId xmlns:p14="http://schemas.microsoft.com/office/powerpoint/2010/main" val="24594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 </a:t>
            </a:r>
            <a:r>
              <a:rPr lang="nl-NL" dirty="0" err="1"/>
              <a:t>Overview</a:t>
            </a:r>
            <a:r>
              <a:rPr lang="nl-NL" dirty="0"/>
              <a:t> of the </a:t>
            </a:r>
            <a:r>
              <a:rPr lang="nl-NL" dirty="0" err="1"/>
              <a:t>ECtHR’s</a:t>
            </a:r>
            <a:r>
              <a:rPr lang="nl-NL" dirty="0"/>
              <a:t> case </a:t>
            </a:r>
            <a:r>
              <a:rPr lang="nl-NL" dirty="0" err="1"/>
              <a:t>law</a:t>
            </a:r>
            <a:r>
              <a:rPr lang="nl-NL" dirty="0"/>
              <a:t> on </a:t>
            </a:r>
            <a:r>
              <a:rPr lang="nl-NL" dirty="0" err="1"/>
              <a:t>Article</a:t>
            </a:r>
            <a:r>
              <a:rPr lang="nl-NL" dirty="0"/>
              <a:t> 8 ECHR</a:t>
            </a:r>
          </a:p>
        </p:txBody>
      </p:sp>
      <p:sp>
        <p:nvSpPr>
          <p:cNvPr id="3" name="Tijdelijke aanduiding voor inhoud 2"/>
          <p:cNvSpPr>
            <a:spLocks noGrp="1"/>
          </p:cNvSpPr>
          <p:nvPr>
            <p:ph idx="1"/>
          </p:nvPr>
        </p:nvSpPr>
        <p:spPr/>
        <p:txBody>
          <a:bodyPr/>
          <a:lstStyle/>
          <a:p>
            <a:pPr marL="0" indent="0">
              <a:buNone/>
            </a:pPr>
            <a:endParaRPr lang="nl-NL" dirty="0"/>
          </a:p>
        </p:txBody>
      </p:sp>
    </p:spTree>
    <p:extLst>
      <p:ext uri="{BB962C8B-B14F-4D97-AF65-F5344CB8AC3E}">
        <p14:creationId xmlns:p14="http://schemas.microsoft.com/office/powerpoint/2010/main" val="29340124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t>
            </a:r>
            <a:r>
              <a:rPr lang="nl-NL" dirty="0" err="1" smtClean="0"/>
              <a:t>Education</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a:t>ARTICLE 2 </a:t>
            </a:r>
            <a:r>
              <a:rPr lang="nl-NL" b="1" dirty="0" smtClean="0"/>
              <a:t>First Protocol Right </a:t>
            </a:r>
            <a:r>
              <a:rPr lang="nl-NL" b="1" dirty="0" err="1"/>
              <a:t>to</a:t>
            </a:r>
            <a:r>
              <a:rPr lang="nl-NL" b="1" dirty="0"/>
              <a:t> </a:t>
            </a:r>
            <a:r>
              <a:rPr lang="nl-NL" b="1" dirty="0" err="1"/>
              <a:t>education</a:t>
            </a:r>
            <a:r>
              <a:rPr lang="nl-NL" b="1" dirty="0"/>
              <a:t> </a:t>
            </a:r>
            <a:endParaRPr lang="nl-NL" dirty="0"/>
          </a:p>
          <a:p>
            <a:pPr marL="0" indent="0">
              <a:buNone/>
            </a:pPr>
            <a:r>
              <a:rPr lang="en-US" dirty="0"/>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 </a:t>
            </a:r>
            <a:endParaRPr lang="nl-NL" dirty="0"/>
          </a:p>
        </p:txBody>
      </p:sp>
    </p:spTree>
    <p:extLst>
      <p:ext uri="{BB962C8B-B14F-4D97-AF65-F5344CB8AC3E}">
        <p14:creationId xmlns:p14="http://schemas.microsoft.com/office/powerpoint/2010/main" val="3353534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t>
            </a:r>
            <a:r>
              <a:rPr lang="nl-NL" dirty="0" err="1" smtClean="0"/>
              <a:t>nationality</a:t>
            </a:r>
            <a:r>
              <a:rPr lang="nl-NL" dirty="0" smtClean="0"/>
              <a:t> </a:t>
            </a:r>
            <a:endParaRPr lang="nl-NL" dirty="0"/>
          </a:p>
        </p:txBody>
      </p:sp>
      <p:sp>
        <p:nvSpPr>
          <p:cNvPr id="3" name="Tijdelijke aanduiding voor inhoud 2"/>
          <p:cNvSpPr>
            <a:spLocks noGrp="1"/>
          </p:cNvSpPr>
          <p:nvPr>
            <p:ph idx="1"/>
          </p:nvPr>
        </p:nvSpPr>
        <p:spPr/>
        <p:txBody>
          <a:bodyPr/>
          <a:lstStyle/>
          <a:p>
            <a:pPr marL="0" indent="0">
              <a:buNone/>
            </a:pPr>
            <a:r>
              <a:rPr lang="en-US" b="1" dirty="0"/>
              <a:t>Article </a:t>
            </a:r>
            <a:r>
              <a:rPr lang="en-US" b="1" dirty="0" smtClean="0"/>
              <a:t>15 UDHR</a:t>
            </a:r>
            <a:endParaRPr lang="en-US" b="1" dirty="0"/>
          </a:p>
          <a:p>
            <a:pPr marL="0" indent="0">
              <a:buNone/>
            </a:pPr>
            <a:endParaRPr lang="en-US" dirty="0" smtClean="0"/>
          </a:p>
          <a:p>
            <a:pPr marL="0" indent="0">
              <a:buNone/>
            </a:pPr>
            <a:r>
              <a:rPr lang="en-US" dirty="0" smtClean="0"/>
              <a:t>(</a:t>
            </a:r>
            <a:r>
              <a:rPr lang="en-US" dirty="0"/>
              <a:t>1) Everyone has the right to a nationality.</a:t>
            </a:r>
          </a:p>
          <a:p>
            <a:pPr marL="0" indent="0">
              <a:buNone/>
            </a:pPr>
            <a:r>
              <a:rPr lang="en-US" dirty="0"/>
              <a:t>(2) No one shall be arbitrarily deprived of his nationality nor denied the right to change his nationality.</a:t>
            </a:r>
          </a:p>
          <a:p>
            <a:endParaRPr lang="nl-NL" dirty="0"/>
          </a:p>
        </p:txBody>
      </p:sp>
    </p:spTree>
    <p:extLst>
      <p:ext uri="{BB962C8B-B14F-4D97-AF65-F5344CB8AC3E}">
        <p14:creationId xmlns:p14="http://schemas.microsoft.com/office/powerpoint/2010/main" val="1287623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t>
            </a:r>
            <a:r>
              <a:rPr lang="nl-NL" dirty="0" err="1" smtClean="0"/>
              <a:t>personality</a:t>
            </a:r>
            <a:endParaRPr lang="nl-NL" dirty="0"/>
          </a:p>
        </p:txBody>
      </p:sp>
      <p:sp>
        <p:nvSpPr>
          <p:cNvPr id="3" name="Tijdelijke aanduiding voor inhoud 2"/>
          <p:cNvSpPr>
            <a:spLocks noGrp="1"/>
          </p:cNvSpPr>
          <p:nvPr>
            <p:ph idx="1"/>
          </p:nvPr>
        </p:nvSpPr>
        <p:spPr/>
        <p:txBody>
          <a:bodyPr>
            <a:normAutofit fontScale="40000" lnSpcReduction="20000"/>
          </a:bodyPr>
          <a:lstStyle/>
          <a:p>
            <a:pPr marL="0" indent="0">
              <a:buNone/>
            </a:pPr>
            <a:r>
              <a:rPr lang="en-US" b="1" dirty="0"/>
              <a:t>Article </a:t>
            </a:r>
            <a:r>
              <a:rPr lang="en-US" b="1" dirty="0" smtClean="0"/>
              <a:t>22 UDHR</a:t>
            </a:r>
            <a:endParaRPr lang="en-US" b="1" dirty="0"/>
          </a:p>
          <a:p>
            <a:pPr marL="0" indent="0">
              <a:buNone/>
            </a:pPr>
            <a:r>
              <a:rPr lang="en-US" dirty="0"/>
              <a:t>Everyone, as a member of society, has the right to social security and is entitled to realization, through national effort and international co-operation and in accordance with the organization and resources of each State, of the economic, social and cultural rights indispensable for his dignity and the </a:t>
            </a:r>
            <a:r>
              <a:rPr lang="en-US" b="1" dirty="0"/>
              <a:t>free development of his personality</a:t>
            </a:r>
            <a:r>
              <a:rPr lang="en-US" dirty="0" smtClean="0"/>
              <a:t>.</a:t>
            </a:r>
            <a:endParaRPr lang="en-US" dirty="0"/>
          </a:p>
          <a:p>
            <a:pPr marL="0" indent="0">
              <a:buNone/>
            </a:pPr>
            <a:endParaRPr lang="en-US" b="1" dirty="0" smtClean="0"/>
          </a:p>
          <a:p>
            <a:pPr marL="0" indent="0">
              <a:buNone/>
            </a:pPr>
            <a:r>
              <a:rPr lang="en-US" b="1" dirty="0" smtClean="0"/>
              <a:t>Article 26 UDHR</a:t>
            </a:r>
            <a:endParaRPr lang="en-US" b="1" dirty="0"/>
          </a:p>
          <a:p>
            <a:pPr marL="0" indent="0">
              <a:buNone/>
            </a:pPr>
            <a:r>
              <a:rPr lang="en-US" dirty="0"/>
              <a:t>(1) Everyone has the right to education. Education shall be free, at least in the elementary and fundamental stages. Elementary education shall be compulsory. Technical and professional education shall be made generally available </a:t>
            </a:r>
            <a:r>
              <a:rPr lang="en-US" dirty="0" smtClean="0"/>
              <a:t>and higher </a:t>
            </a:r>
            <a:r>
              <a:rPr lang="en-US" dirty="0"/>
              <a:t>education shall be equally accessible to all on the basis of merit.</a:t>
            </a:r>
          </a:p>
          <a:p>
            <a:pPr marL="0" indent="0">
              <a:buNone/>
            </a:pPr>
            <a:r>
              <a:rPr lang="en-US" dirty="0"/>
              <a:t>(2) Education shall be directed to </a:t>
            </a:r>
            <a:r>
              <a:rPr lang="en-US" b="1" dirty="0"/>
              <a:t>the full development of the human personality </a:t>
            </a:r>
            <a:r>
              <a:rPr lang="en-US" dirty="0"/>
              <a:t>and to the strengthening of respect for human rights and fundamental freedoms. It shall promote understanding, tolerance and friendship among all nations, racial or religious groups, and shall further the activities of the United Nations for the maintenance of peace.</a:t>
            </a:r>
          </a:p>
          <a:p>
            <a:pPr marL="0" indent="0">
              <a:buNone/>
            </a:pPr>
            <a:r>
              <a:rPr lang="en-US" dirty="0"/>
              <a:t>(3) Parents have a prior right to choose the kind of education that shall be given to their children.</a:t>
            </a:r>
          </a:p>
          <a:p>
            <a:pPr marL="0" indent="0">
              <a:buNone/>
            </a:pPr>
            <a:endParaRPr lang="en-US" b="1" dirty="0" smtClean="0"/>
          </a:p>
          <a:p>
            <a:pPr marL="0" indent="0">
              <a:buNone/>
            </a:pPr>
            <a:r>
              <a:rPr lang="en-US" b="1" dirty="0" smtClean="0"/>
              <a:t>Article 29 UDHR</a:t>
            </a:r>
            <a:endParaRPr lang="en-US" b="1" dirty="0"/>
          </a:p>
          <a:p>
            <a:pPr marL="0" indent="0">
              <a:buNone/>
            </a:pPr>
            <a:r>
              <a:rPr lang="en-US" dirty="0"/>
              <a:t>(1) Everyone has duties to the community in which alone the free and </a:t>
            </a:r>
            <a:r>
              <a:rPr lang="en-US" b="1" dirty="0"/>
              <a:t>full development of his personality </a:t>
            </a:r>
            <a:r>
              <a:rPr lang="en-US" dirty="0"/>
              <a:t>is possible.</a:t>
            </a:r>
          </a:p>
          <a:p>
            <a:pPr marL="0" indent="0">
              <a:buNone/>
            </a:pPr>
            <a:r>
              <a:rPr lang="en-US" dirty="0"/>
              <a:t>(2) In the exercise of his rights and freedoms, everyone shall be subject only to such limitations as are determined by law solely for the purpose of securing due recognition and respect for the rights and freedoms of others and of meeting the just requirements of morality, public order and the general welfare in a democratic society.</a:t>
            </a:r>
          </a:p>
          <a:p>
            <a:pPr marL="0" indent="0">
              <a:buNone/>
            </a:pPr>
            <a:r>
              <a:rPr lang="en-US" dirty="0"/>
              <a:t>(3) These rights and freedoms may in no case be exercised contrary to the purposes and principles of the United Nations.</a:t>
            </a:r>
          </a:p>
          <a:p>
            <a:endParaRPr lang="en-US" dirty="0">
              <a:effectLst/>
            </a:endParaRPr>
          </a:p>
        </p:txBody>
      </p:sp>
    </p:spTree>
    <p:extLst>
      <p:ext uri="{BB962C8B-B14F-4D97-AF65-F5344CB8AC3E}">
        <p14:creationId xmlns:p14="http://schemas.microsoft.com/office/powerpoint/2010/main" val="12293595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Minority</a:t>
            </a:r>
            <a:r>
              <a:rPr lang="nl-NL" dirty="0" smtClean="0"/>
              <a:t> </a:t>
            </a:r>
            <a:r>
              <a:rPr lang="nl-NL" dirty="0" err="1" smtClean="0"/>
              <a:t>rights</a:t>
            </a:r>
            <a:endParaRPr lang="nl-NL" dirty="0"/>
          </a:p>
        </p:txBody>
      </p:sp>
      <p:sp>
        <p:nvSpPr>
          <p:cNvPr id="3" name="Tijdelijke aanduiding voor inhoud 2"/>
          <p:cNvSpPr>
            <a:spLocks noGrp="1"/>
          </p:cNvSpPr>
          <p:nvPr>
            <p:ph idx="1"/>
          </p:nvPr>
        </p:nvSpPr>
        <p:spPr/>
        <p:txBody>
          <a:bodyPr>
            <a:normAutofit fontScale="62500" lnSpcReduction="20000"/>
          </a:bodyPr>
          <a:lstStyle/>
          <a:p>
            <a:pPr marL="0" indent="0">
              <a:buNone/>
            </a:pPr>
            <a:r>
              <a:rPr lang="en-US" dirty="0"/>
              <a:t>In the early jurisprudence of the former Commission and the Court, it was held that a second home, a building site, a professional working place, a temporary shelter or other unconventional houses did not fall under the scope of ‘home’. For example, with regard to the search of a person’s car, which functioned as his home, the Commission held: ‘[] la Commission </a:t>
            </a:r>
            <a:r>
              <a:rPr lang="en-US" dirty="0" err="1"/>
              <a:t>estime</a:t>
            </a:r>
            <a:r>
              <a:rPr lang="en-US" dirty="0"/>
              <a:t> </a:t>
            </a:r>
            <a:r>
              <a:rPr lang="en-US" dirty="0" err="1"/>
              <a:t>que</a:t>
            </a:r>
            <a:r>
              <a:rPr lang="en-US" dirty="0"/>
              <a:t> le domicile – “home” – </a:t>
            </a:r>
            <a:r>
              <a:rPr lang="en-US" dirty="0" err="1"/>
              <a:t>dans</a:t>
            </a:r>
            <a:r>
              <a:rPr lang="en-US" dirty="0"/>
              <a:t> le </a:t>
            </a:r>
            <a:r>
              <a:rPr lang="en-US" dirty="0" err="1"/>
              <a:t>texte</a:t>
            </a:r>
            <a:r>
              <a:rPr lang="en-US" dirty="0"/>
              <a:t> </a:t>
            </a:r>
            <a:r>
              <a:rPr lang="en-US" dirty="0" err="1"/>
              <a:t>anglais</a:t>
            </a:r>
            <a:r>
              <a:rPr lang="en-US" dirty="0"/>
              <a:t> de </a:t>
            </a:r>
            <a:r>
              <a:rPr lang="en-US" dirty="0" err="1"/>
              <a:t>l’article</a:t>
            </a:r>
            <a:r>
              <a:rPr lang="en-US" dirty="0"/>
              <a:t> 8 (art. 8)- </a:t>
            </a:r>
            <a:r>
              <a:rPr lang="en-US" dirty="0" err="1"/>
              <a:t>est</a:t>
            </a:r>
            <a:r>
              <a:rPr lang="en-US" dirty="0"/>
              <a:t> </a:t>
            </a:r>
            <a:r>
              <a:rPr lang="en-US" dirty="0" err="1"/>
              <a:t>une</a:t>
            </a:r>
            <a:r>
              <a:rPr lang="en-US" dirty="0"/>
              <a:t> notion </a:t>
            </a:r>
            <a:r>
              <a:rPr lang="en-US" dirty="0" err="1"/>
              <a:t>précise</a:t>
            </a:r>
            <a:r>
              <a:rPr lang="en-US" dirty="0"/>
              <a:t> qui ne </a:t>
            </a:r>
            <a:r>
              <a:rPr lang="en-US" dirty="0" err="1"/>
              <a:t>pourrait</a:t>
            </a:r>
            <a:r>
              <a:rPr lang="en-US" dirty="0"/>
              <a:t> </a:t>
            </a:r>
            <a:r>
              <a:rPr lang="en-US" dirty="0" err="1"/>
              <a:t>être</a:t>
            </a:r>
            <a:r>
              <a:rPr lang="en-US" dirty="0"/>
              <a:t> </a:t>
            </a:r>
            <a:r>
              <a:rPr lang="en-US" dirty="0" err="1"/>
              <a:t>étendue</a:t>
            </a:r>
            <a:r>
              <a:rPr lang="en-US" dirty="0"/>
              <a:t> </a:t>
            </a:r>
            <a:r>
              <a:rPr lang="en-US" dirty="0" err="1"/>
              <a:t>arbitrairement</a:t>
            </a:r>
            <a:r>
              <a:rPr lang="en-US" dirty="0"/>
              <a:t> et </a:t>
            </a:r>
            <a:r>
              <a:rPr lang="en-US" dirty="0" err="1"/>
              <a:t>que</a:t>
            </a:r>
            <a:r>
              <a:rPr lang="en-US" dirty="0"/>
              <a:t>, par </a:t>
            </a:r>
            <a:r>
              <a:rPr lang="en-US" dirty="0" err="1"/>
              <a:t>conséquent</a:t>
            </a:r>
            <a:r>
              <a:rPr lang="en-US" dirty="0"/>
              <a:t>, la </a:t>
            </a:r>
            <a:r>
              <a:rPr lang="en-US" dirty="0" err="1"/>
              <a:t>fouille</a:t>
            </a:r>
            <a:r>
              <a:rPr lang="en-US" dirty="0"/>
              <a:t> de la </a:t>
            </a:r>
            <a:r>
              <a:rPr lang="en-US" dirty="0" err="1"/>
              <a:t>voiture</a:t>
            </a:r>
            <a:r>
              <a:rPr lang="en-US" dirty="0"/>
              <a:t> </a:t>
            </a:r>
            <a:r>
              <a:rPr lang="en-US" dirty="0" err="1"/>
              <a:t>en</a:t>
            </a:r>
            <a:r>
              <a:rPr lang="en-US" dirty="0"/>
              <a:t> </a:t>
            </a:r>
            <a:r>
              <a:rPr lang="en-US" dirty="0" err="1"/>
              <a:t>stationnement</a:t>
            </a:r>
            <a:r>
              <a:rPr lang="en-US" dirty="0"/>
              <a:t> </a:t>
            </a:r>
            <a:r>
              <a:rPr lang="en-US" dirty="0" err="1"/>
              <a:t>dans</a:t>
            </a:r>
            <a:r>
              <a:rPr lang="en-US" dirty="0"/>
              <a:t> les </a:t>
            </a:r>
            <a:r>
              <a:rPr lang="en-US" dirty="0" err="1"/>
              <a:t>circonstances</a:t>
            </a:r>
            <a:r>
              <a:rPr lang="en-US" dirty="0"/>
              <a:t> de la </a:t>
            </a:r>
            <a:r>
              <a:rPr lang="en-US" dirty="0" err="1"/>
              <a:t>présente</a:t>
            </a:r>
            <a:r>
              <a:rPr lang="en-US" dirty="0"/>
              <a:t> affaire, ne </a:t>
            </a:r>
            <a:r>
              <a:rPr lang="en-US" dirty="0" err="1"/>
              <a:t>saurait</a:t>
            </a:r>
            <a:r>
              <a:rPr lang="en-US" dirty="0"/>
              <a:t> </a:t>
            </a:r>
            <a:r>
              <a:rPr lang="en-US" dirty="0" err="1"/>
              <a:t>être</a:t>
            </a:r>
            <a:r>
              <a:rPr lang="en-US" dirty="0"/>
              <a:t> </a:t>
            </a:r>
            <a:r>
              <a:rPr lang="en-US" dirty="0" err="1"/>
              <a:t>assimilée</a:t>
            </a:r>
            <a:r>
              <a:rPr lang="en-US" dirty="0"/>
              <a:t> à </a:t>
            </a:r>
            <a:r>
              <a:rPr lang="en-US" dirty="0" err="1"/>
              <a:t>une</a:t>
            </a:r>
            <a:r>
              <a:rPr lang="en-US" dirty="0"/>
              <a:t> </a:t>
            </a:r>
            <a:r>
              <a:rPr lang="en-US" dirty="0" err="1"/>
              <a:t>fouille</a:t>
            </a:r>
            <a:r>
              <a:rPr lang="en-US" dirty="0"/>
              <a:t> </a:t>
            </a:r>
            <a:r>
              <a:rPr lang="en-US" dirty="0" err="1"/>
              <a:t>dimiciliaire</a:t>
            </a:r>
            <a:r>
              <a:rPr lang="en-US" dirty="0"/>
              <a:t> qui entre </a:t>
            </a:r>
            <a:r>
              <a:rPr lang="en-US" dirty="0" err="1"/>
              <a:t>dans</a:t>
            </a:r>
            <a:r>
              <a:rPr lang="en-US" dirty="0"/>
              <a:t> le </a:t>
            </a:r>
            <a:r>
              <a:rPr lang="en-US" dirty="0" err="1"/>
              <a:t>domaine</a:t>
            </a:r>
            <a:r>
              <a:rPr lang="en-US" dirty="0"/>
              <a:t> </a:t>
            </a:r>
            <a:r>
              <a:rPr lang="en-US" dirty="0" err="1"/>
              <a:t>d’application</a:t>
            </a:r>
            <a:r>
              <a:rPr lang="en-US" dirty="0"/>
              <a:t> de </a:t>
            </a:r>
            <a:r>
              <a:rPr lang="en-US" dirty="0" err="1"/>
              <a:t>l’article</a:t>
            </a:r>
            <a:r>
              <a:rPr lang="en-US" dirty="0"/>
              <a:t> 8 (art. 8</a:t>
            </a:r>
            <a:r>
              <a:rPr lang="en-US" dirty="0" smtClean="0"/>
              <a:t>).’ </a:t>
            </a:r>
            <a:r>
              <a:rPr lang="en-US" dirty="0"/>
              <a:t>However, like the Declaration, the Convention is drafted in two official languages, English and French, and like the Universal Declaration on Human Rights, the French version of the European Convention does not refer to ‘</a:t>
            </a:r>
            <a:r>
              <a:rPr lang="en-US" dirty="0" err="1"/>
              <a:t>maison</a:t>
            </a:r>
            <a:r>
              <a:rPr lang="en-US" dirty="0"/>
              <a:t>’, ‘chez’ or ‘</a:t>
            </a:r>
            <a:r>
              <a:rPr lang="en-US" dirty="0" err="1"/>
              <a:t>residance</a:t>
            </a:r>
            <a:r>
              <a:rPr lang="en-US" dirty="0"/>
              <a:t>’ but rather to the concept ‘domicile’. Domicile has a broader scope than the concept of ‘home’ and might, for example, be used to refer to professional dwellings. In its more recent case law, it is the concept of ‘domicile’, rather than ‘home’, that is increasingly referred to by the Court.</a:t>
            </a:r>
          </a:p>
          <a:p>
            <a:endParaRPr lang="nl-NL" dirty="0"/>
          </a:p>
        </p:txBody>
      </p:sp>
    </p:spTree>
    <p:extLst>
      <p:ext uri="{BB962C8B-B14F-4D97-AF65-F5344CB8AC3E}">
        <p14:creationId xmlns:p14="http://schemas.microsoft.com/office/powerpoint/2010/main" val="37281694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Minority</a:t>
            </a:r>
            <a:r>
              <a:rPr lang="nl-NL" dirty="0"/>
              <a:t> </a:t>
            </a:r>
            <a:r>
              <a:rPr lang="nl-NL" dirty="0" err="1"/>
              <a:t>rights</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en-US" dirty="0"/>
              <a:t>This line has had specific consequences for </a:t>
            </a:r>
            <a:r>
              <a:rPr lang="en-US" dirty="0" err="1"/>
              <a:t>Romas</a:t>
            </a:r>
            <a:r>
              <a:rPr lang="en-US" dirty="0"/>
              <a:t> and Gypsies, which the Court regards as vulnerable groups in need of special protection. For example, the Court has stressed in reference to an applicant that the ‘[] occupation of her caravan is an integral part of her ethnic identity as a Gypsy, reflecting the long tradition of that minority of following a travelling lifestyle. This is the case even though, under the pressure of development and diverse policies or by their own choice, many Gypsies no longer live a wholly nomadic existence and increasingly settle for long periods in one place in order to facilitate, for example, the education of their children. Measures affecting the applicant’s stationing of her caravans therefore have an impact going beyond the right to respect for her home. They also affect her ability to maintain her identity as a Gypsy and to lead her private and family life in accordance with that tradition</a:t>
            </a:r>
            <a:r>
              <a:rPr lang="en-US" dirty="0" smtClean="0"/>
              <a:t>.’</a:t>
            </a:r>
            <a:endParaRPr lang="en-US" dirty="0"/>
          </a:p>
        </p:txBody>
      </p:sp>
    </p:spTree>
    <p:extLst>
      <p:ext uri="{BB962C8B-B14F-4D97-AF65-F5344CB8AC3E}">
        <p14:creationId xmlns:p14="http://schemas.microsoft.com/office/powerpoint/2010/main" val="27964310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 clean environment</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en-US" dirty="0"/>
              <a:t>In an early case from 1986, regarding the level of noise caused by airports in the vicinity of an individual’s house, the Commission has previously held that Article 8 ECHR ‘cannot be interpreted so as to apply only with regard to direct measures taken by the authorities against the privacy and/or home of an individual. It may also cover indirect intrusions which are unavoidable consequences of measures not at all directed against private individuals. In this context it has to be noted that a State has not only to respect but also to protect the rights guaranteed by Article 8 para. 1. Considerable noise nuisance can undoubtedly affect the physical well-being of a person and thus interfere with his private life. It may also deprive a person of the possibility of enjoying the amenities of his home</a:t>
            </a:r>
            <a:r>
              <a:rPr lang="en-US" dirty="0" smtClean="0"/>
              <a:t>. In </a:t>
            </a:r>
            <a:r>
              <a:rPr lang="en-US" dirty="0"/>
              <a:t>subsequent case law, it was accepted that similarly, noise nuisance may be produced by nuclear power plants working day and night in a rural </a:t>
            </a:r>
            <a:r>
              <a:rPr lang="en-US" dirty="0" smtClean="0"/>
              <a:t>area </a:t>
            </a:r>
            <a:r>
              <a:rPr lang="en-US" dirty="0"/>
              <a:t>and by nightclubs near someone’s </a:t>
            </a:r>
            <a:r>
              <a:rPr lang="en-US" dirty="0" smtClean="0"/>
              <a:t>home.</a:t>
            </a:r>
            <a:endParaRPr lang="en-US" dirty="0"/>
          </a:p>
          <a:p>
            <a:endParaRPr lang="nl-NL" dirty="0"/>
          </a:p>
        </p:txBody>
      </p:sp>
    </p:spTree>
    <p:extLst>
      <p:ext uri="{BB962C8B-B14F-4D97-AF65-F5344CB8AC3E}">
        <p14:creationId xmlns:p14="http://schemas.microsoft.com/office/powerpoint/2010/main" val="2950189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Right </a:t>
            </a:r>
            <a:r>
              <a:rPr lang="nl-NL" dirty="0" err="1"/>
              <a:t>to</a:t>
            </a:r>
            <a:r>
              <a:rPr lang="nl-NL" dirty="0"/>
              <a:t> a clean environment</a:t>
            </a:r>
          </a:p>
        </p:txBody>
      </p:sp>
      <p:sp>
        <p:nvSpPr>
          <p:cNvPr id="3" name="Tijdelijke aanduiding voor inhoud 2"/>
          <p:cNvSpPr>
            <a:spLocks noGrp="1"/>
          </p:cNvSpPr>
          <p:nvPr>
            <p:ph idx="1"/>
          </p:nvPr>
        </p:nvSpPr>
        <p:spPr/>
        <p:txBody>
          <a:bodyPr>
            <a:normAutofit fontScale="77500" lnSpcReduction="20000"/>
          </a:bodyPr>
          <a:lstStyle/>
          <a:p>
            <a:pPr marL="0" indent="0">
              <a:buNone/>
            </a:pPr>
            <a:r>
              <a:rPr lang="en-US" dirty="0"/>
              <a:t>Although the Court has not yet been willing to guarantee the right to preservation of the natural environment as such under the scope of Article 8 </a:t>
            </a:r>
            <a:r>
              <a:rPr lang="en-US" dirty="0" smtClean="0"/>
              <a:t>ECHR, </a:t>
            </a:r>
            <a:r>
              <a:rPr lang="en-US" dirty="0"/>
              <a:t>gradually building on the notion of protection against noise pollution, the former Commission and the Court have been willing to discuss more and broader effects on the general living environment, such as radiation and vibrations emitted by a </a:t>
            </a:r>
            <a:r>
              <a:rPr lang="en-US" dirty="0" smtClean="0"/>
              <a:t>transformer, </a:t>
            </a:r>
            <a:r>
              <a:rPr lang="en-US" dirty="0"/>
              <a:t>electro </a:t>
            </a:r>
            <a:r>
              <a:rPr lang="en-US" dirty="0" smtClean="0"/>
              <a:t>smog </a:t>
            </a:r>
            <a:r>
              <a:rPr lang="en-US" dirty="0"/>
              <a:t>and air pollution, smog and </a:t>
            </a:r>
            <a:r>
              <a:rPr lang="en-US" dirty="0" smtClean="0"/>
              <a:t>fumes. Although </a:t>
            </a:r>
            <a:r>
              <a:rPr lang="en-US" dirty="0"/>
              <a:t>the Court has accepted that environmental pollution must reach a minimum level of severity, it has also specified that this is a relative concept which depends on all circumstances of the case, such as the intensity and duration of the nuisance and its physical or mental effects on the individual’s health or quality of </a:t>
            </a:r>
            <a:r>
              <a:rPr lang="en-US" dirty="0" smtClean="0"/>
              <a:t>life.</a:t>
            </a:r>
            <a:endParaRPr lang="nl-NL" dirty="0"/>
          </a:p>
        </p:txBody>
      </p:sp>
    </p:spTree>
    <p:extLst>
      <p:ext uri="{BB962C8B-B14F-4D97-AF65-F5344CB8AC3E}">
        <p14:creationId xmlns:p14="http://schemas.microsoft.com/office/powerpoint/2010/main" val="2202410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Data </a:t>
            </a:r>
            <a:r>
              <a:rPr lang="nl-NL" dirty="0" err="1" smtClean="0"/>
              <a:t>Protection</a:t>
            </a:r>
            <a:endParaRPr lang="en-US" dirty="0"/>
          </a:p>
        </p:txBody>
      </p:sp>
      <p:sp>
        <p:nvSpPr>
          <p:cNvPr id="3" name="Content Placeholder 2"/>
          <p:cNvSpPr>
            <a:spLocks noGrp="1"/>
          </p:cNvSpPr>
          <p:nvPr>
            <p:ph idx="1"/>
          </p:nvPr>
        </p:nvSpPr>
        <p:spPr/>
        <p:txBody>
          <a:bodyPr/>
          <a:lstStyle/>
          <a:p>
            <a:r>
              <a:rPr lang="nl-NL" dirty="0" smtClean="0"/>
              <a:t>Data </a:t>
            </a:r>
            <a:r>
              <a:rPr lang="nl-NL" dirty="0" err="1" smtClean="0"/>
              <a:t>Protection</a:t>
            </a:r>
            <a:endParaRPr lang="nl-NL" dirty="0" smtClean="0"/>
          </a:p>
          <a:p>
            <a:pPr lvl="1"/>
            <a:r>
              <a:rPr lang="nl-NL" dirty="0" err="1" smtClean="0"/>
              <a:t>Not</a:t>
            </a:r>
            <a:r>
              <a:rPr lang="nl-NL" dirty="0" smtClean="0"/>
              <a:t> </a:t>
            </a:r>
            <a:r>
              <a:rPr lang="nl-NL" dirty="0" err="1" smtClean="0"/>
              <a:t>contained</a:t>
            </a:r>
            <a:r>
              <a:rPr lang="nl-NL" dirty="0" smtClean="0"/>
              <a:t> in </a:t>
            </a:r>
            <a:r>
              <a:rPr lang="nl-NL" dirty="0" err="1" smtClean="0"/>
              <a:t>convention</a:t>
            </a:r>
            <a:endParaRPr lang="nl-NL" dirty="0" smtClean="0"/>
          </a:p>
          <a:p>
            <a:pPr lvl="1"/>
            <a:r>
              <a:rPr lang="nl-NL" dirty="0" err="1" smtClean="0"/>
              <a:t>Slowly</a:t>
            </a:r>
            <a:r>
              <a:rPr lang="nl-NL" dirty="0" smtClean="0"/>
              <a:t> </a:t>
            </a:r>
            <a:r>
              <a:rPr lang="nl-NL" dirty="0" err="1" smtClean="0"/>
              <a:t>accepted</a:t>
            </a:r>
            <a:r>
              <a:rPr lang="nl-NL" dirty="0" smtClean="0"/>
              <a:t> </a:t>
            </a:r>
            <a:r>
              <a:rPr lang="nl-NL" dirty="0" err="1" smtClean="0"/>
              <a:t>under</a:t>
            </a:r>
            <a:r>
              <a:rPr lang="nl-NL" dirty="0" smtClean="0"/>
              <a:t> the </a:t>
            </a:r>
            <a:r>
              <a:rPr lang="nl-NL" dirty="0" err="1" smtClean="0"/>
              <a:t>procedural</a:t>
            </a:r>
            <a:r>
              <a:rPr lang="nl-NL" dirty="0" smtClean="0"/>
              <a:t> </a:t>
            </a:r>
            <a:r>
              <a:rPr lang="nl-NL" dirty="0" err="1" smtClean="0"/>
              <a:t>provisions</a:t>
            </a:r>
            <a:endParaRPr lang="nl-NL" dirty="0" smtClean="0"/>
          </a:p>
          <a:p>
            <a:pPr lvl="1"/>
            <a:r>
              <a:rPr lang="nl-NL" dirty="0" err="1" smtClean="0"/>
              <a:t>Now</a:t>
            </a:r>
            <a:r>
              <a:rPr lang="nl-NL" dirty="0" smtClean="0"/>
              <a:t> </a:t>
            </a:r>
            <a:r>
              <a:rPr lang="nl-NL" dirty="0" err="1" smtClean="0"/>
              <a:t>primarily</a:t>
            </a:r>
            <a:r>
              <a:rPr lang="nl-NL" dirty="0" smtClean="0"/>
              <a:t> </a:t>
            </a:r>
            <a:r>
              <a:rPr lang="nl-NL" dirty="0" err="1" smtClean="0"/>
              <a:t>discussed</a:t>
            </a:r>
            <a:r>
              <a:rPr lang="nl-NL" dirty="0" smtClean="0"/>
              <a:t> </a:t>
            </a:r>
            <a:r>
              <a:rPr lang="nl-NL" dirty="0" err="1" smtClean="0"/>
              <a:t>under</a:t>
            </a:r>
            <a:r>
              <a:rPr lang="nl-NL" dirty="0" smtClean="0"/>
              <a:t> </a:t>
            </a:r>
            <a:r>
              <a:rPr lang="nl-NL" dirty="0" err="1" smtClean="0"/>
              <a:t>Article</a:t>
            </a:r>
            <a:r>
              <a:rPr lang="nl-NL" dirty="0" smtClean="0"/>
              <a:t> 8 ECHR</a:t>
            </a:r>
          </a:p>
          <a:p>
            <a:pPr lvl="1"/>
            <a:r>
              <a:rPr lang="nl-NL" dirty="0" err="1" smtClean="0"/>
              <a:t>Although</a:t>
            </a:r>
            <a:r>
              <a:rPr lang="nl-NL" dirty="0" smtClean="0"/>
              <a:t> </a:t>
            </a:r>
            <a:r>
              <a:rPr lang="nl-NL" dirty="0" err="1" smtClean="0"/>
              <a:t>accepted</a:t>
            </a:r>
            <a:r>
              <a:rPr lang="nl-NL" dirty="0" smtClean="0"/>
              <a:t> </a:t>
            </a:r>
            <a:r>
              <a:rPr lang="nl-NL" dirty="0" err="1" smtClean="0"/>
              <a:t>to</a:t>
            </a:r>
            <a:r>
              <a:rPr lang="nl-NL" dirty="0" smtClean="0"/>
              <a:t> a large </a:t>
            </a:r>
            <a:r>
              <a:rPr lang="nl-NL" dirty="0" err="1" smtClean="0"/>
              <a:t>extent</a:t>
            </a:r>
            <a:r>
              <a:rPr lang="nl-NL" dirty="0" smtClean="0"/>
              <a:t>, </a:t>
            </a:r>
            <a:r>
              <a:rPr lang="nl-NL" dirty="0" err="1" smtClean="0"/>
              <a:t>there</a:t>
            </a:r>
            <a:r>
              <a:rPr lang="nl-NL" dirty="0" smtClean="0"/>
              <a:t> </a:t>
            </a:r>
            <a:r>
              <a:rPr lang="nl-NL" dirty="0" err="1" smtClean="0"/>
              <a:t>remains</a:t>
            </a:r>
            <a:r>
              <a:rPr lang="nl-NL" dirty="0" smtClean="0"/>
              <a:t> a </a:t>
            </a:r>
            <a:r>
              <a:rPr lang="nl-NL" dirty="0" err="1" smtClean="0"/>
              <a:t>difference</a:t>
            </a:r>
            <a:r>
              <a:rPr lang="nl-NL" dirty="0" smtClean="0"/>
              <a:t> in </a:t>
            </a:r>
            <a:r>
              <a:rPr lang="nl-NL" dirty="0" err="1" smtClean="0"/>
              <a:t>protection</a:t>
            </a:r>
            <a:r>
              <a:rPr lang="nl-NL" dirty="0" smtClean="0"/>
              <a:t> </a:t>
            </a:r>
            <a:r>
              <a:rPr lang="nl-NL" dirty="0" err="1" smtClean="0"/>
              <a:t>between</a:t>
            </a:r>
            <a:r>
              <a:rPr lang="nl-NL" dirty="0" smtClean="0"/>
              <a:t>:</a:t>
            </a:r>
          </a:p>
          <a:p>
            <a:pPr lvl="2"/>
            <a:r>
              <a:rPr lang="nl-NL" dirty="0" smtClean="0"/>
              <a:t>Private data/privacy </a:t>
            </a:r>
            <a:r>
              <a:rPr lang="nl-NL" dirty="0" err="1" smtClean="0"/>
              <a:t>sensitive</a:t>
            </a:r>
            <a:r>
              <a:rPr lang="nl-NL" dirty="0" smtClean="0"/>
              <a:t> data </a:t>
            </a:r>
            <a:r>
              <a:rPr lang="nl-NL" dirty="0" err="1" smtClean="0"/>
              <a:t>and</a:t>
            </a:r>
            <a:r>
              <a:rPr lang="nl-NL" dirty="0" smtClean="0"/>
              <a:t> personal data</a:t>
            </a:r>
          </a:p>
          <a:p>
            <a:pPr lvl="2"/>
            <a:r>
              <a:rPr lang="nl-NL" dirty="0" smtClean="0"/>
              <a:t>Personal data </a:t>
            </a:r>
            <a:r>
              <a:rPr lang="nl-NL" dirty="0" err="1" smtClean="0"/>
              <a:t>and</a:t>
            </a:r>
            <a:r>
              <a:rPr lang="nl-NL" dirty="0" smtClean="0"/>
              <a:t> meta data</a:t>
            </a:r>
            <a:endParaRPr lang="en-US" dirty="0"/>
          </a:p>
        </p:txBody>
      </p:sp>
      <p:sp>
        <p:nvSpPr>
          <p:cNvPr id="4" name="Slide Number Placeholder 3"/>
          <p:cNvSpPr>
            <a:spLocks noGrp="1"/>
          </p:cNvSpPr>
          <p:nvPr>
            <p:ph type="sldNum" sz="quarter" idx="12"/>
          </p:nvPr>
        </p:nvSpPr>
        <p:spPr/>
        <p:txBody>
          <a:bodyPr/>
          <a:lstStyle/>
          <a:p>
            <a:fld id="{A3897141-28FF-4A18-A636-924BB27167EC}" type="slidenum">
              <a:rPr lang="nl-NL" smtClean="0"/>
              <a:t>37</a:t>
            </a:fld>
            <a:endParaRPr lang="nl-NL"/>
          </a:p>
        </p:txBody>
      </p:sp>
    </p:spTree>
    <p:extLst>
      <p:ext uri="{BB962C8B-B14F-4D97-AF65-F5344CB8AC3E}">
        <p14:creationId xmlns:p14="http://schemas.microsoft.com/office/powerpoint/2010/main" val="21508988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Prescribed</a:t>
            </a:r>
            <a:r>
              <a:rPr lang="nl-NL" dirty="0" smtClean="0"/>
              <a:t> </a:t>
            </a:r>
            <a:r>
              <a:rPr lang="nl-NL" dirty="0" err="1" smtClean="0"/>
              <a:t>by</a:t>
            </a:r>
            <a:r>
              <a:rPr lang="nl-NL" dirty="0" smtClean="0"/>
              <a:t> </a:t>
            </a:r>
            <a:r>
              <a:rPr lang="nl-NL" dirty="0" err="1" smtClean="0"/>
              <a:t>law</a:t>
            </a:r>
            <a:endParaRPr lang="en-US" dirty="0"/>
          </a:p>
        </p:txBody>
      </p:sp>
      <p:sp>
        <p:nvSpPr>
          <p:cNvPr id="3" name="Content Placeholder 2"/>
          <p:cNvSpPr>
            <a:spLocks noGrp="1"/>
          </p:cNvSpPr>
          <p:nvPr>
            <p:ph idx="1"/>
          </p:nvPr>
        </p:nvSpPr>
        <p:spPr/>
        <p:txBody>
          <a:bodyPr/>
          <a:lstStyle/>
          <a:p>
            <a:r>
              <a:rPr lang="nl-NL" dirty="0" smtClean="0"/>
              <a:t>Legal basis</a:t>
            </a:r>
          </a:p>
          <a:p>
            <a:r>
              <a:rPr lang="nl-NL" dirty="0" err="1" smtClean="0"/>
              <a:t>Foreseable</a:t>
            </a:r>
            <a:endParaRPr lang="nl-NL" dirty="0" smtClean="0"/>
          </a:p>
          <a:p>
            <a:r>
              <a:rPr lang="nl-NL" dirty="0" err="1" smtClean="0"/>
              <a:t>Accessible</a:t>
            </a:r>
            <a:endParaRPr lang="nl-NL" dirty="0" smtClean="0"/>
          </a:p>
          <a:p>
            <a:r>
              <a:rPr lang="nl-NL" b="1" dirty="0" err="1" smtClean="0"/>
              <a:t>Quality</a:t>
            </a:r>
            <a:r>
              <a:rPr lang="nl-NL" b="1" dirty="0" smtClean="0"/>
              <a:t> of the </a:t>
            </a:r>
            <a:r>
              <a:rPr lang="nl-NL" b="1" dirty="0" err="1" smtClean="0"/>
              <a:t>law</a:t>
            </a:r>
            <a:endParaRPr lang="en-US" b="1" dirty="0"/>
          </a:p>
        </p:txBody>
      </p:sp>
      <p:sp>
        <p:nvSpPr>
          <p:cNvPr id="4" name="Slide Number Placeholder 3"/>
          <p:cNvSpPr>
            <a:spLocks noGrp="1"/>
          </p:cNvSpPr>
          <p:nvPr>
            <p:ph type="sldNum" sz="quarter" idx="12"/>
          </p:nvPr>
        </p:nvSpPr>
        <p:spPr/>
        <p:txBody>
          <a:bodyPr/>
          <a:lstStyle/>
          <a:p>
            <a:fld id="{A3897141-28FF-4A18-A636-924BB27167EC}" type="slidenum">
              <a:rPr lang="nl-NL" smtClean="0"/>
              <a:t>38</a:t>
            </a:fld>
            <a:endParaRPr lang="nl-NL"/>
          </a:p>
        </p:txBody>
      </p:sp>
    </p:spTree>
    <p:extLst>
      <p:ext uri="{BB962C8B-B14F-4D97-AF65-F5344CB8AC3E}">
        <p14:creationId xmlns:p14="http://schemas.microsoft.com/office/powerpoint/2010/main" val="3312769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Legitimate</a:t>
            </a:r>
            <a:r>
              <a:rPr lang="nl-NL" dirty="0" smtClean="0"/>
              <a:t> </a:t>
            </a:r>
            <a:r>
              <a:rPr lang="nl-NL" dirty="0" err="1" smtClean="0"/>
              <a:t>aim</a:t>
            </a:r>
            <a:endParaRPr lang="en-US" dirty="0"/>
          </a:p>
        </p:txBody>
      </p:sp>
      <p:sp>
        <p:nvSpPr>
          <p:cNvPr id="3" name="Content Placeholder 2"/>
          <p:cNvSpPr>
            <a:spLocks noGrp="1"/>
          </p:cNvSpPr>
          <p:nvPr>
            <p:ph idx="1"/>
          </p:nvPr>
        </p:nvSpPr>
        <p:spPr/>
        <p:txBody>
          <a:bodyPr>
            <a:normAutofit/>
          </a:bodyPr>
          <a:lstStyle/>
          <a:p>
            <a:pPr marL="0" indent="0">
              <a:buNone/>
            </a:pPr>
            <a:r>
              <a:rPr lang="en-US" dirty="0"/>
              <a:t>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 </a:t>
            </a:r>
          </a:p>
        </p:txBody>
      </p:sp>
      <p:sp>
        <p:nvSpPr>
          <p:cNvPr id="4" name="Slide Number Placeholder 3"/>
          <p:cNvSpPr>
            <a:spLocks noGrp="1"/>
          </p:cNvSpPr>
          <p:nvPr>
            <p:ph type="sldNum" sz="quarter" idx="12"/>
          </p:nvPr>
        </p:nvSpPr>
        <p:spPr/>
        <p:txBody>
          <a:bodyPr/>
          <a:lstStyle/>
          <a:p>
            <a:fld id="{A3897141-28FF-4A18-A636-924BB27167EC}" type="slidenum">
              <a:rPr lang="nl-NL" smtClean="0"/>
              <a:t>39</a:t>
            </a:fld>
            <a:endParaRPr lang="nl-NL"/>
          </a:p>
        </p:txBody>
      </p:sp>
    </p:spTree>
    <p:extLst>
      <p:ext uri="{BB962C8B-B14F-4D97-AF65-F5344CB8AC3E}">
        <p14:creationId xmlns:p14="http://schemas.microsoft.com/office/powerpoint/2010/main" val="2484403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ECHR</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en-US" dirty="0" smtClean="0"/>
              <a:t>European Convention on Human Rights of the Council of Europe (1950)</a:t>
            </a:r>
          </a:p>
          <a:p>
            <a:pPr marL="0" indent="0">
              <a:buNone/>
            </a:pPr>
            <a:r>
              <a:rPr lang="en-US" dirty="0" smtClean="0"/>
              <a:t>ARTICLE 8 - Right to respect for private and family life</a:t>
            </a:r>
          </a:p>
          <a:p>
            <a:pPr marL="0" indent="0">
              <a:buNone/>
            </a:pPr>
            <a:r>
              <a:rPr lang="en-US" dirty="0" smtClean="0"/>
              <a:t>1. Everyone has the right to respect for his private and family life, his home and his correspondence.</a:t>
            </a:r>
          </a:p>
          <a:p>
            <a:pPr marL="0" indent="0">
              <a:buNone/>
            </a:pPr>
            <a:r>
              <a:rPr lang="en-US" dirty="0" smtClean="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p>
          <a:p>
            <a:endParaRPr lang="nl-NL" dirty="0"/>
          </a:p>
        </p:txBody>
      </p:sp>
      <p:sp>
        <p:nvSpPr>
          <p:cNvPr id="4" name="Slide Number Placeholder 3"/>
          <p:cNvSpPr>
            <a:spLocks noGrp="1"/>
          </p:cNvSpPr>
          <p:nvPr>
            <p:ph type="sldNum" sz="quarter" idx="12"/>
          </p:nvPr>
        </p:nvSpPr>
        <p:spPr/>
        <p:txBody>
          <a:bodyPr/>
          <a:lstStyle/>
          <a:p>
            <a:fld id="{A3897141-28FF-4A18-A636-924BB27167EC}" type="slidenum">
              <a:rPr lang="nl-NL" smtClean="0"/>
              <a:t>4</a:t>
            </a:fld>
            <a:endParaRPr lang="nl-NL"/>
          </a:p>
        </p:txBody>
      </p:sp>
    </p:spTree>
    <p:extLst>
      <p:ext uri="{BB962C8B-B14F-4D97-AF65-F5344CB8AC3E}">
        <p14:creationId xmlns:p14="http://schemas.microsoft.com/office/powerpoint/2010/main" val="158572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Necessary</a:t>
            </a:r>
            <a:r>
              <a:rPr lang="nl-NL" dirty="0" smtClean="0"/>
              <a:t> in a </a:t>
            </a:r>
            <a:r>
              <a:rPr lang="nl-NL" dirty="0" err="1" smtClean="0"/>
              <a:t>democratic</a:t>
            </a:r>
            <a:r>
              <a:rPr lang="nl-NL" dirty="0" smtClean="0"/>
              <a:t> society</a:t>
            </a:r>
            <a:endParaRPr lang="en-US" dirty="0"/>
          </a:p>
        </p:txBody>
      </p:sp>
      <p:sp>
        <p:nvSpPr>
          <p:cNvPr id="3" name="Content Placeholder 2"/>
          <p:cNvSpPr>
            <a:spLocks noGrp="1"/>
          </p:cNvSpPr>
          <p:nvPr>
            <p:ph idx="1"/>
          </p:nvPr>
        </p:nvSpPr>
        <p:spPr/>
        <p:txBody>
          <a:bodyPr>
            <a:noAutofit/>
          </a:bodyPr>
          <a:lstStyle/>
          <a:p>
            <a:r>
              <a:rPr lang="nl-NL" sz="2400" dirty="0" err="1" smtClean="0"/>
              <a:t>Necessity</a:t>
            </a:r>
            <a:r>
              <a:rPr lang="nl-NL" sz="2400" dirty="0" smtClean="0"/>
              <a:t> test</a:t>
            </a:r>
          </a:p>
          <a:p>
            <a:r>
              <a:rPr lang="nl-NL" sz="2400" dirty="0" err="1" smtClean="0"/>
              <a:t>Balancing</a:t>
            </a:r>
            <a:r>
              <a:rPr lang="nl-NL" sz="2400" dirty="0" smtClean="0"/>
              <a:t> test</a:t>
            </a:r>
            <a:r>
              <a:rPr lang="en-US" sz="2400" dirty="0" smtClean="0"/>
              <a:t>: ‘Establishing </a:t>
            </a:r>
            <a:r>
              <a:rPr lang="en-US" sz="2400" dirty="0"/>
              <a:t>that the measure is necessary in a democratic society involves showing that </a:t>
            </a:r>
            <a:r>
              <a:rPr lang="en-US" sz="2400" dirty="0" smtClean="0"/>
              <a:t>the action </a:t>
            </a:r>
            <a:r>
              <a:rPr lang="en-US" sz="2400" dirty="0"/>
              <a:t>taken is in response to a pressing social need, and that the interference with the </a:t>
            </a:r>
            <a:r>
              <a:rPr lang="en-US" sz="2400" dirty="0" smtClean="0"/>
              <a:t>rights protected </a:t>
            </a:r>
            <a:r>
              <a:rPr lang="en-US" sz="2400" dirty="0"/>
              <a:t>is no greater than is necessary to address that pressing social need. The latter </a:t>
            </a:r>
            <a:r>
              <a:rPr lang="en-US" sz="2400" dirty="0" smtClean="0"/>
              <a:t>requirement is </a:t>
            </a:r>
            <a:r>
              <a:rPr lang="en-US" sz="2400" dirty="0"/>
              <a:t>referred to as the test of proportionality. This test requires the Court to balance </a:t>
            </a:r>
            <a:r>
              <a:rPr lang="en-US" sz="2400" dirty="0" smtClean="0"/>
              <a:t>the severity </a:t>
            </a:r>
            <a:r>
              <a:rPr lang="en-US" sz="2400" dirty="0"/>
              <a:t>of the restriction placed on the individual against the importance of the </a:t>
            </a:r>
            <a:r>
              <a:rPr lang="en-US" sz="2400" dirty="0" smtClean="0"/>
              <a:t>public </a:t>
            </a:r>
            <a:r>
              <a:rPr lang="nl-NL" sz="2400" dirty="0" smtClean="0"/>
              <a:t>interest.’</a:t>
            </a:r>
            <a:endParaRPr lang="nl-NL" sz="2400" dirty="0"/>
          </a:p>
        </p:txBody>
      </p:sp>
      <p:sp>
        <p:nvSpPr>
          <p:cNvPr id="4" name="Slide Number Placeholder 3"/>
          <p:cNvSpPr>
            <a:spLocks noGrp="1"/>
          </p:cNvSpPr>
          <p:nvPr>
            <p:ph type="sldNum" sz="quarter" idx="12"/>
          </p:nvPr>
        </p:nvSpPr>
        <p:spPr/>
        <p:txBody>
          <a:bodyPr/>
          <a:lstStyle/>
          <a:p>
            <a:fld id="{A3897141-28FF-4A18-A636-924BB27167EC}" type="slidenum">
              <a:rPr lang="nl-NL" smtClean="0"/>
              <a:t>40</a:t>
            </a:fld>
            <a:endParaRPr lang="nl-NL"/>
          </a:p>
        </p:txBody>
      </p:sp>
    </p:spTree>
    <p:extLst>
      <p:ext uri="{BB962C8B-B14F-4D97-AF65-F5344CB8AC3E}">
        <p14:creationId xmlns:p14="http://schemas.microsoft.com/office/powerpoint/2010/main" val="42790445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a:t>
            </a:r>
            <a:r>
              <a:rPr lang="nl-NL" dirty="0"/>
              <a:t>Interactive </a:t>
            </a:r>
            <a:r>
              <a:rPr lang="nl-NL" dirty="0" err="1"/>
              <a:t>discussion</a:t>
            </a:r>
            <a:endParaRPr lang="nl-NL" dirty="0"/>
          </a:p>
        </p:txBody>
      </p:sp>
      <p:sp>
        <p:nvSpPr>
          <p:cNvPr id="3" name="Tijdelijke aanduiding voor inhoud 2"/>
          <p:cNvSpPr>
            <a:spLocks noGrp="1"/>
          </p:cNvSpPr>
          <p:nvPr>
            <p:ph idx="1"/>
          </p:nvPr>
        </p:nvSpPr>
        <p:spPr/>
        <p:txBody>
          <a:bodyPr/>
          <a:lstStyle/>
          <a:p>
            <a:pPr marL="0" indent="0">
              <a:buNone/>
            </a:pPr>
            <a:endParaRPr lang="nl-NL" dirty="0"/>
          </a:p>
        </p:txBody>
      </p:sp>
    </p:spTree>
    <p:extLst>
      <p:ext uri="{BB962C8B-B14F-4D97-AF65-F5344CB8AC3E}">
        <p14:creationId xmlns:p14="http://schemas.microsoft.com/office/powerpoint/2010/main" val="11845299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600" dirty="0" smtClean="0"/>
              <a:t>(3) </a:t>
            </a:r>
            <a:r>
              <a:rPr lang="nl-NL" sz="3600" dirty="0"/>
              <a:t>The </a:t>
            </a:r>
            <a:r>
              <a:rPr lang="nl-NL" sz="3600" dirty="0" err="1"/>
              <a:t>ECtHR’s</a:t>
            </a:r>
            <a:r>
              <a:rPr lang="nl-NL" sz="3600" dirty="0"/>
              <a:t> case </a:t>
            </a:r>
            <a:r>
              <a:rPr lang="nl-NL" sz="3600" dirty="0" err="1"/>
              <a:t>law</a:t>
            </a:r>
            <a:r>
              <a:rPr lang="nl-NL" sz="3600" dirty="0"/>
              <a:t> on data </a:t>
            </a:r>
            <a:r>
              <a:rPr lang="nl-NL" sz="3600" dirty="0" err="1"/>
              <a:t>protection</a:t>
            </a:r>
            <a:r>
              <a:rPr lang="nl-NL" sz="3600" dirty="0"/>
              <a:t>, </a:t>
            </a:r>
            <a:r>
              <a:rPr lang="nl-NL" sz="3600" dirty="0" err="1"/>
              <a:t>especially</a:t>
            </a:r>
            <a:r>
              <a:rPr lang="nl-NL" sz="3600" dirty="0"/>
              <a:t> in the </a:t>
            </a:r>
            <a:r>
              <a:rPr lang="nl-NL" sz="3600" dirty="0" err="1"/>
              <a:t>age</a:t>
            </a:r>
            <a:r>
              <a:rPr lang="nl-NL" sz="3600" dirty="0"/>
              <a:t> of Big Data</a:t>
            </a:r>
          </a:p>
        </p:txBody>
      </p:sp>
      <p:sp>
        <p:nvSpPr>
          <p:cNvPr id="3" name="Tijdelijke aanduiding voor inhoud 2"/>
          <p:cNvSpPr>
            <a:spLocks noGrp="1"/>
          </p:cNvSpPr>
          <p:nvPr>
            <p:ph idx="1"/>
          </p:nvPr>
        </p:nvSpPr>
        <p:spPr/>
        <p:txBody>
          <a:bodyPr/>
          <a:lstStyle/>
          <a:p>
            <a:endParaRPr lang="nl-NL" dirty="0" smtClean="0"/>
          </a:p>
        </p:txBody>
      </p:sp>
    </p:spTree>
    <p:extLst>
      <p:ext uri="{BB962C8B-B14F-4D97-AF65-F5344CB8AC3E}">
        <p14:creationId xmlns:p14="http://schemas.microsoft.com/office/powerpoint/2010/main" val="30657446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Data </a:t>
            </a:r>
            <a:r>
              <a:rPr lang="nl-NL" dirty="0" err="1"/>
              <a:t>protection</a:t>
            </a:r>
            <a:r>
              <a:rPr lang="nl-NL" dirty="0"/>
              <a:t> </a:t>
            </a:r>
            <a:r>
              <a:rPr lang="nl-NL" dirty="0" err="1"/>
              <a:t>under</a:t>
            </a:r>
            <a:r>
              <a:rPr lang="nl-NL" dirty="0"/>
              <a:t> </a:t>
            </a:r>
            <a:r>
              <a:rPr lang="nl-NL" dirty="0" err="1"/>
              <a:t>Article</a:t>
            </a:r>
            <a:r>
              <a:rPr lang="nl-NL" dirty="0"/>
              <a:t> 8 ECHR</a:t>
            </a:r>
          </a:p>
        </p:txBody>
      </p:sp>
      <p:sp>
        <p:nvSpPr>
          <p:cNvPr id="3" name="Tijdelijke aanduiding voor inhoud 2"/>
          <p:cNvSpPr>
            <a:spLocks noGrp="1"/>
          </p:cNvSpPr>
          <p:nvPr>
            <p:ph idx="1"/>
          </p:nvPr>
        </p:nvSpPr>
        <p:spPr/>
        <p:txBody>
          <a:bodyPr>
            <a:normAutofit fontScale="62500" lnSpcReduction="20000"/>
          </a:bodyPr>
          <a:lstStyle/>
          <a:p>
            <a:r>
              <a:rPr lang="en-US" dirty="0"/>
              <a:t>Moreover, following the line that private life also protects one’s public and professional life, the Court </a:t>
            </a:r>
            <a:r>
              <a:rPr lang="en-US" dirty="0" smtClean="0"/>
              <a:t> has </a:t>
            </a:r>
            <a:r>
              <a:rPr lang="en-US" dirty="0"/>
              <a:t>been willing to apply Article 8 ECHR on public data and on professional communications</a:t>
            </a:r>
            <a:r>
              <a:rPr lang="en-US" dirty="0" smtClean="0"/>
              <a:t>, which has </a:t>
            </a:r>
            <a:r>
              <a:rPr lang="en-US" dirty="0"/>
              <a:t>allowed it to find that the systematic collection and storing of data by security services on particular </a:t>
            </a:r>
            <a:r>
              <a:rPr lang="en-US" dirty="0" smtClean="0"/>
              <a:t>individuals </a:t>
            </a:r>
            <a:r>
              <a:rPr lang="en-US" dirty="0"/>
              <a:t>constituted an interference with these persons’ private lives, even if that data was collected </a:t>
            </a:r>
            <a:r>
              <a:rPr lang="en-US" dirty="0" smtClean="0"/>
              <a:t>in </a:t>
            </a:r>
            <a:r>
              <a:rPr lang="en-US" dirty="0"/>
              <a:t>a public place or concerned exclusively the person’s professional or public </a:t>
            </a:r>
            <a:r>
              <a:rPr lang="en-US" dirty="0" smtClean="0"/>
              <a:t>activities. Likewise</a:t>
            </a:r>
            <a:r>
              <a:rPr lang="en-US" dirty="0"/>
              <a:t>, a GPS </a:t>
            </a:r>
            <a:r>
              <a:rPr lang="en-US" dirty="0" smtClean="0"/>
              <a:t>device </a:t>
            </a:r>
            <a:r>
              <a:rPr lang="en-US" dirty="0"/>
              <a:t>attached to a person’s car, collecting and storing data concerning that person’s whereabouts and </a:t>
            </a:r>
            <a:r>
              <a:rPr lang="en-US" dirty="0" smtClean="0"/>
              <a:t>movements </a:t>
            </a:r>
            <a:r>
              <a:rPr lang="en-US" dirty="0"/>
              <a:t>in the public sphere, was also found to interference with Article 8 </a:t>
            </a:r>
            <a:r>
              <a:rPr lang="en-US" dirty="0" smtClean="0"/>
              <a:t>ECHR. As </a:t>
            </a:r>
            <a:r>
              <a:rPr lang="en-US" dirty="0"/>
              <a:t>a final example, </a:t>
            </a:r>
            <a:r>
              <a:rPr lang="en-US" dirty="0" smtClean="0"/>
              <a:t>large </a:t>
            </a:r>
            <a:r>
              <a:rPr lang="en-US" dirty="0"/>
              <a:t>surveillance systems, collecting the personal data of potentially all citizens of the state, is accepted as </a:t>
            </a:r>
            <a:r>
              <a:rPr lang="en-US" dirty="0" smtClean="0"/>
              <a:t>an </a:t>
            </a:r>
            <a:r>
              <a:rPr lang="en-US" dirty="0"/>
              <a:t>issue falling under the right to </a:t>
            </a:r>
            <a:r>
              <a:rPr lang="en-US" dirty="0" smtClean="0"/>
              <a:t>privacy. Consequently</a:t>
            </a:r>
            <a:r>
              <a:rPr lang="en-US" dirty="0"/>
              <a:t>, though not all principles embodied under the </a:t>
            </a:r>
            <a:r>
              <a:rPr lang="en-US" dirty="0" smtClean="0"/>
              <a:t>European </a:t>
            </a:r>
            <a:r>
              <a:rPr lang="en-US" dirty="0"/>
              <a:t>Data Protection Directive are accepted under the </a:t>
            </a:r>
            <a:r>
              <a:rPr lang="en-US" dirty="0" smtClean="0"/>
              <a:t>Convention, a </a:t>
            </a:r>
            <a:r>
              <a:rPr lang="en-US" dirty="0"/>
              <a:t>number of principles of the </a:t>
            </a:r>
            <a:r>
              <a:rPr lang="en-US" dirty="0" smtClean="0"/>
              <a:t>right </a:t>
            </a:r>
            <a:r>
              <a:rPr lang="en-US" dirty="0"/>
              <a:t>to data protection are guaranteed under the scope of Article 8 ECHR. The protection of personal data </a:t>
            </a:r>
            <a:r>
              <a:rPr lang="en-US" dirty="0" smtClean="0"/>
              <a:t>is </a:t>
            </a:r>
            <a:r>
              <a:rPr lang="en-US" dirty="0"/>
              <a:t>yet another classic difference between the right to privacy and personality </a:t>
            </a:r>
            <a:r>
              <a:rPr lang="en-US" dirty="0" smtClean="0"/>
              <a:t>rights.</a:t>
            </a:r>
            <a:endParaRPr lang="nl-NL" dirty="0"/>
          </a:p>
        </p:txBody>
      </p:sp>
    </p:spTree>
    <p:extLst>
      <p:ext uri="{BB962C8B-B14F-4D97-AF65-F5344CB8AC3E}">
        <p14:creationId xmlns:p14="http://schemas.microsoft.com/office/powerpoint/2010/main" val="5634352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Principles</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a:t>Personal data, </a:t>
            </a:r>
            <a:r>
              <a:rPr lang="nl-NL" dirty="0" err="1"/>
              <a:t>if</a:t>
            </a:r>
            <a:r>
              <a:rPr lang="nl-NL" dirty="0"/>
              <a:t> de </a:t>
            </a:r>
            <a:r>
              <a:rPr lang="nl-NL" dirty="0" err="1"/>
              <a:t>minimis</a:t>
            </a:r>
            <a:r>
              <a:rPr lang="nl-NL" dirty="0"/>
              <a:t> </a:t>
            </a:r>
            <a:r>
              <a:rPr lang="nl-NL" dirty="0" err="1"/>
              <a:t>rule</a:t>
            </a:r>
            <a:r>
              <a:rPr lang="nl-NL" dirty="0"/>
              <a:t> is met (art 2a </a:t>
            </a:r>
            <a:r>
              <a:rPr lang="nl-NL" dirty="0" smtClean="0"/>
              <a:t>DPD) &gt; hang ups are ‘private life’ </a:t>
            </a:r>
            <a:r>
              <a:rPr lang="nl-NL" dirty="0" err="1" smtClean="0"/>
              <a:t>and</a:t>
            </a:r>
            <a:r>
              <a:rPr lang="nl-NL" dirty="0" smtClean="0"/>
              <a:t> ‘</a:t>
            </a:r>
            <a:r>
              <a:rPr lang="nl-NL" dirty="0" err="1" smtClean="0"/>
              <a:t>correspondence</a:t>
            </a:r>
            <a:r>
              <a:rPr lang="nl-NL" dirty="0" smtClean="0"/>
              <a:t>’ </a:t>
            </a:r>
            <a:endParaRPr lang="nl-NL" dirty="0"/>
          </a:p>
          <a:p>
            <a:r>
              <a:rPr lang="nl-NL" dirty="0"/>
              <a:t>Special </a:t>
            </a:r>
            <a:r>
              <a:rPr lang="nl-NL" dirty="0" err="1"/>
              <a:t>category</a:t>
            </a:r>
            <a:r>
              <a:rPr lang="nl-NL" dirty="0"/>
              <a:t> </a:t>
            </a:r>
            <a:r>
              <a:rPr lang="nl-NL" dirty="0" err="1"/>
              <a:t>for</a:t>
            </a:r>
            <a:r>
              <a:rPr lang="nl-NL" dirty="0"/>
              <a:t> </a:t>
            </a:r>
            <a:r>
              <a:rPr lang="nl-NL" dirty="0" err="1"/>
              <a:t>sensitive</a:t>
            </a:r>
            <a:r>
              <a:rPr lang="nl-NL" dirty="0"/>
              <a:t> data (art. 8 DPD</a:t>
            </a:r>
            <a:r>
              <a:rPr lang="nl-NL" dirty="0" smtClean="0"/>
              <a:t>) &gt; Privacy </a:t>
            </a:r>
            <a:r>
              <a:rPr lang="nl-NL" dirty="0" err="1" smtClean="0"/>
              <a:t>sensitive</a:t>
            </a:r>
            <a:r>
              <a:rPr lang="nl-NL" dirty="0" smtClean="0"/>
              <a:t> (8 ECHR), </a:t>
            </a:r>
            <a:r>
              <a:rPr lang="nl-NL" dirty="0" err="1" smtClean="0"/>
              <a:t>religion</a:t>
            </a:r>
            <a:r>
              <a:rPr lang="nl-NL" dirty="0" smtClean="0"/>
              <a:t> (9 ECHR), </a:t>
            </a:r>
            <a:r>
              <a:rPr lang="nl-NL" dirty="0" err="1" smtClean="0"/>
              <a:t>medical</a:t>
            </a:r>
            <a:r>
              <a:rPr lang="nl-NL" dirty="0" smtClean="0"/>
              <a:t> data (8 ECHR)</a:t>
            </a:r>
            <a:endParaRPr lang="nl-NL" dirty="0"/>
          </a:p>
          <a:p>
            <a:r>
              <a:rPr lang="nl-NL" dirty="0" err="1"/>
              <a:t>Legitimate</a:t>
            </a:r>
            <a:r>
              <a:rPr lang="nl-NL" dirty="0"/>
              <a:t> </a:t>
            </a:r>
            <a:r>
              <a:rPr lang="nl-NL" dirty="0" err="1"/>
              <a:t>grounds</a:t>
            </a:r>
            <a:r>
              <a:rPr lang="nl-NL" dirty="0"/>
              <a:t> (arts 6 </a:t>
            </a:r>
            <a:r>
              <a:rPr lang="nl-NL" dirty="0" err="1"/>
              <a:t>and</a:t>
            </a:r>
            <a:r>
              <a:rPr lang="nl-NL" dirty="0"/>
              <a:t> 7 DPD</a:t>
            </a:r>
            <a:r>
              <a:rPr lang="nl-NL" dirty="0" smtClean="0"/>
              <a:t>) &gt; </a:t>
            </a:r>
            <a:r>
              <a:rPr lang="nl-NL" dirty="0" err="1" smtClean="0"/>
              <a:t>Paragraph</a:t>
            </a:r>
            <a:r>
              <a:rPr lang="nl-NL" dirty="0" smtClean="0"/>
              <a:t> 2 of 8, 9, 10 </a:t>
            </a:r>
            <a:r>
              <a:rPr lang="nl-NL" dirty="0" err="1" smtClean="0"/>
              <a:t>and</a:t>
            </a:r>
            <a:r>
              <a:rPr lang="nl-NL" dirty="0" smtClean="0"/>
              <a:t> 11 ECHR</a:t>
            </a:r>
            <a:endParaRPr lang="nl-NL" dirty="0"/>
          </a:p>
          <a:p>
            <a:r>
              <a:rPr lang="nl-NL" dirty="0" err="1"/>
              <a:t>Transparancy</a:t>
            </a:r>
            <a:r>
              <a:rPr lang="nl-NL" dirty="0"/>
              <a:t> (arts. 10 </a:t>
            </a:r>
            <a:r>
              <a:rPr lang="nl-NL" dirty="0" err="1"/>
              <a:t>and</a:t>
            </a:r>
            <a:r>
              <a:rPr lang="nl-NL" dirty="0"/>
              <a:t> 11 DPD</a:t>
            </a:r>
            <a:r>
              <a:rPr lang="nl-NL" dirty="0" smtClean="0"/>
              <a:t>) &gt; Art. 10 ECHR</a:t>
            </a:r>
            <a:endParaRPr lang="nl-NL" dirty="0"/>
          </a:p>
          <a:p>
            <a:r>
              <a:rPr lang="nl-NL" dirty="0" err="1"/>
              <a:t>Subjective</a:t>
            </a:r>
            <a:r>
              <a:rPr lang="nl-NL" dirty="0"/>
              <a:t> </a:t>
            </a:r>
            <a:r>
              <a:rPr lang="nl-NL" dirty="0" err="1"/>
              <a:t>rights</a:t>
            </a:r>
            <a:r>
              <a:rPr lang="nl-NL" dirty="0"/>
              <a:t> (arts. 12, 14 </a:t>
            </a:r>
            <a:r>
              <a:rPr lang="nl-NL" dirty="0" err="1"/>
              <a:t>and</a:t>
            </a:r>
            <a:r>
              <a:rPr lang="nl-NL" dirty="0"/>
              <a:t> 15 DPD</a:t>
            </a:r>
            <a:r>
              <a:rPr lang="nl-NL" dirty="0" smtClean="0"/>
              <a:t>) &gt; Right </a:t>
            </a:r>
            <a:r>
              <a:rPr lang="nl-NL" dirty="0" err="1" smtClean="0"/>
              <a:t>to</a:t>
            </a:r>
            <a:r>
              <a:rPr lang="nl-NL" dirty="0" smtClean="0"/>
              <a:t> access </a:t>
            </a:r>
            <a:r>
              <a:rPr lang="nl-NL" dirty="0" err="1" smtClean="0"/>
              <a:t>and</a:t>
            </a:r>
            <a:r>
              <a:rPr lang="nl-NL" dirty="0" smtClean="0"/>
              <a:t> correct data (10 </a:t>
            </a:r>
            <a:r>
              <a:rPr lang="nl-NL" dirty="0" err="1" smtClean="0"/>
              <a:t>and</a:t>
            </a:r>
            <a:r>
              <a:rPr lang="nl-NL" dirty="0" smtClean="0"/>
              <a:t> 13 ECHR, </a:t>
            </a:r>
            <a:r>
              <a:rPr lang="nl-NL" dirty="0" err="1" smtClean="0"/>
              <a:t>partially</a:t>
            </a:r>
            <a:r>
              <a:rPr lang="nl-NL" dirty="0" smtClean="0"/>
              <a:t> 8 ECHR &gt;right </a:t>
            </a:r>
            <a:r>
              <a:rPr lang="nl-NL" dirty="0" err="1" smtClean="0"/>
              <a:t>to</a:t>
            </a:r>
            <a:r>
              <a:rPr lang="nl-NL" dirty="0" smtClean="0"/>
              <a:t> </a:t>
            </a:r>
            <a:r>
              <a:rPr lang="nl-NL" dirty="0" err="1" smtClean="0"/>
              <a:t>reputation</a:t>
            </a:r>
            <a:r>
              <a:rPr lang="nl-NL" dirty="0" smtClean="0"/>
              <a:t>).</a:t>
            </a:r>
            <a:endParaRPr lang="nl-NL" dirty="0"/>
          </a:p>
          <a:p>
            <a:r>
              <a:rPr lang="nl-NL" dirty="0"/>
              <a:t>Fair proces (art. 6 DPD</a:t>
            </a:r>
            <a:r>
              <a:rPr lang="nl-NL" dirty="0" smtClean="0"/>
              <a:t>) &gt; Right </a:t>
            </a:r>
            <a:r>
              <a:rPr lang="nl-NL" dirty="0" err="1" smtClean="0"/>
              <a:t>to</a:t>
            </a:r>
            <a:r>
              <a:rPr lang="nl-NL" dirty="0" smtClean="0"/>
              <a:t> a fair trial (arts. 5 </a:t>
            </a:r>
            <a:r>
              <a:rPr lang="nl-NL" dirty="0" err="1" smtClean="0"/>
              <a:t>and</a:t>
            </a:r>
            <a:r>
              <a:rPr lang="nl-NL" dirty="0" smtClean="0"/>
              <a:t> 6 ECHR)</a:t>
            </a:r>
            <a:endParaRPr lang="nl-NL" dirty="0"/>
          </a:p>
        </p:txBody>
      </p:sp>
    </p:spTree>
    <p:extLst>
      <p:ext uri="{BB962C8B-B14F-4D97-AF65-F5344CB8AC3E}">
        <p14:creationId xmlns:p14="http://schemas.microsoft.com/office/powerpoint/2010/main" val="13655190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Literature</a:t>
            </a:r>
            <a:r>
              <a:rPr lang="nl-NL" dirty="0" smtClean="0"/>
              <a:t>:</a:t>
            </a:r>
            <a:endParaRPr lang="nl-NL" dirty="0"/>
          </a:p>
        </p:txBody>
      </p:sp>
      <p:sp>
        <p:nvSpPr>
          <p:cNvPr id="3" name="Tijdelijke aanduiding voor inhoud 2"/>
          <p:cNvSpPr>
            <a:spLocks noGrp="1"/>
          </p:cNvSpPr>
          <p:nvPr>
            <p:ph idx="1"/>
          </p:nvPr>
        </p:nvSpPr>
        <p:spPr/>
        <p:txBody>
          <a:bodyPr/>
          <a:lstStyle/>
          <a:p>
            <a:r>
              <a:rPr lang="nl-NL" dirty="0" smtClean="0"/>
              <a:t>See De Hert/</a:t>
            </a:r>
            <a:r>
              <a:rPr lang="nl-NL" dirty="0" err="1" smtClean="0"/>
              <a:t>Gutwirth</a:t>
            </a:r>
            <a:r>
              <a:rPr lang="nl-NL" dirty="0" smtClean="0"/>
              <a:t>: </a:t>
            </a:r>
            <a:r>
              <a:rPr lang="en-US" dirty="0"/>
              <a:t>Data protection in the case law of Strasbourg </a:t>
            </a:r>
            <a:r>
              <a:rPr lang="en-US" dirty="0" smtClean="0"/>
              <a:t>and Luxemburg </a:t>
            </a:r>
            <a:r>
              <a:rPr lang="en-US" dirty="0"/>
              <a:t>: </a:t>
            </a:r>
            <a:r>
              <a:rPr lang="en-US" dirty="0" err="1"/>
              <a:t>constitutionalisation</a:t>
            </a:r>
            <a:r>
              <a:rPr lang="en-US" dirty="0"/>
              <a:t> in action</a:t>
            </a:r>
          </a:p>
          <a:p>
            <a:endParaRPr lang="nl-NL" dirty="0" smtClean="0"/>
          </a:p>
          <a:p>
            <a:r>
              <a:rPr lang="nl-NL" dirty="0"/>
              <a:t>See </a:t>
            </a:r>
            <a:r>
              <a:rPr lang="nl-NL" dirty="0" smtClean="0"/>
              <a:t>ECHR: </a:t>
            </a:r>
            <a:r>
              <a:rPr lang="nl-NL" dirty="0" err="1" smtClean="0"/>
              <a:t>Factsheet</a:t>
            </a:r>
            <a:r>
              <a:rPr lang="nl-NL" dirty="0" smtClean="0"/>
              <a:t> </a:t>
            </a:r>
            <a:r>
              <a:rPr lang="nl-NL" dirty="0"/>
              <a:t>- Data </a:t>
            </a:r>
            <a:r>
              <a:rPr lang="nl-NL" dirty="0" err="1"/>
              <a:t>protection</a:t>
            </a:r>
            <a:endParaRPr lang="nl-NL" dirty="0"/>
          </a:p>
          <a:p>
            <a:endParaRPr lang="nl-NL" dirty="0"/>
          </a:p>
        </p:txBody>
      </p:sp>
    </p:spTree>
    <p:extLst>
      <p:ext uri="{BB962C8B-B14F-4D97-AF65-F5344CB8AC3E}">
        <p14:creationId xmlns:p14="http://schemas.microsoft.com/office/powerpoint/2010/main" val="2308021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Special points</a:t>
            </a:r>
            <a:endParaRPr lang="nl-NL" dirty="0"/>
          </a:p>
        </p:txBody>
      </p:sp>
      <p:sp>
        <p:nvSpPr>
          <p:cNvPr id="3" name="Tijdelijke aanduiding voor inhoud 2"/>
          <p:cNvSpPr>
            <a:spLocks noGrp="1"/>
          </p:cNvSpPr>
          <p:nvPr>
            <p:ph idx="1"/>
          </p:nvPr>
        </p:nvSpPr>
        <p:spPr/>
        <p:txBody>
          <a:bodyPr/>
          <a:lstStyle/>
          <a:p>
            <a:r>
              <a:rPr lang="nl-NL" dirty="0" smtClean="0"/>
              <a:t> </a:t>
            </a:r>
            <a:r>
              <a:rPr lang="nl-NL" dirty="0" err="1"/>
              <a:t>Combating</a:t>
            </a:r>
            <a:r>
              <a:rPr lang="nl-NL" b="1" dirty="0"/>
              <a:t> </a:t>
            </a:r>
            <a:r>
              <a:rPr lang="nl-NL" dirty="0" err="1"/>
              <a:t>terrorism</a:t>
            </a:r>
            <a:r>
              <a:rPr lang="nl-NL" dirty="0"/>
              <a:t> </a:t>
            </a:r>
            <a:endParaRPr lang="nl-NL" dirty="0" smtClean="0"/>
          </a:p>
          <a:p>
            <a:r>
              <a:rPr lang="nl-NL" dirty="0"/>
              <a:t>Telephone </a:t>
            </a:r>
            <a:r>
              <a:rPr lang="nl-NL" dirty="0" err="1"/>
              <a:t>tapping</a:t>
            </a:r>
            <a:r>
              <a:rPr lang="nl-NL" dirty="0"/>
              <a:t> </a:t>
            </a:r>
            <a:endParaRPr lang="nl-NL" dirty="0" smtClean="0"/>
          </a:p>
          <a:p>
            <a:r>
              <a:rPr lang="nl-NL" dirty="0" err="1" smtClean="0"/>
              <a:t>Secret</a:t>
            </a:r>
            <a:r>
              <a:rPr lang="nl-NL" dirty="0" smtClean="0"/>
              <a:t> </a:t>
            </a:r>
            <a:r>
              <a:rPr lang="nl-NL" dirty="0"/>
              <a:t>services </a:t>
            </a:r>
            <a:endParaRPr lang="nl-NL" dirty="0" smtClean="0"/>
          </a:p>
          <a:p>
            <a:r>
              <a:rPr lang="nl-NL" dirty="0" err="1"/>
              <a:t>Bugging</a:t>
            </a:r>
            <a:r>
              <a:rPr lang="nl-NL" dirty="0"/>
              <a:t> of a flat </a:t>
            </a:r>
            <a:endParaRPr lang="nl-NL" dirty="0" smtClean="0"/>
          </a:p>
          <a:p>
            <a:r>
              <a:rPr lang="en-US" dirty="0"/>
              <a:t>Files and access to data </a:t>
            </a:r>
            <a:endParaRPr lang="en-US" dirty="0" smtClean="0"/>
          </a:p>
          <a:p>
            <a:r>
              <a:rPr lang="nl-NL" dirty="0" err="1"/>
              <a:t>Medical</a:t>
            </a:r>
            <a:r>
              <a:rPr lang="nl-NL" dirty="0"/>
              <a:t> data </a:t>
            </a:r>
            <a:endParaRPr lang="nl-NL" dirty="0" smtClean="0"/>
          </a:p>
          <a:p>
            <a:r>
              <a:rPr lang="nl-NL" dirty="0" err="1" smtClean="0"/>
              <a:t>Employment</a:t>
            </a:r>
            <a:r>
              <a:rPr lang="nl-NL" dirty="0" smtClean="0"/>
              <a:t> </a:t>
            </a:r>
            <a:r>
              <a:rPr lang="nl-NL" dirty="0"/>
              <a:t>context </a:t>
            </a:r>
          </a:p>
        </p:txBody>
      </p:sp>
    </p:spTree>
    <p:extLst>
      <p:ext uri="{BB962C8B-B14F-4D97-AF65-F5344CB8AC3E}">
        <p14:creationId xmlns:p14="http://schemas.microsoft.com/office/powerpoint/2010/main" val="2101099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Article</a:t>
            </a:r>
            <a:r>
              <a:rPr lang="nl-NL" dirty="0" smtClean="0"/>
              <a:t> 8 ECHR</a:t>
            </a:r>
            <a:endParaRPr lang="nl-NL" dirty="0"/>
          </a:p>
        </p:txBody>
      </p:sp>
      <p:sp>
        <p:nvSpPr>
          <p:cNvPr id="3" name="Tijdelijke aanduiding voor inhoud 2"/>
          <p:cNvSpPr>
            <a:spLocks noGrp="1"/>
          </p:cNvSpPr>
          <p:nvPr>
            <p:ph idx="1"/>
          </p:nvPr>
        </p:nvSpPr>
        <p:spPr>
          <a:xfrm>
            <a:off x="457200" y="1600200"/>
            <a:ext cx="8229600" cy="4853136"/>
          </a:xfrm>
        </p:spPr>
        <p:txBody>
          <a:bodyPr>
            <a:normAutofit fontScale="70000" lnSpcReduction="20000"/>
          </a:bodyPr>
          <a:lstStyle/>
          <a:p>
            <a:r>
              <a:rPr lang="nl-NL" dirty="0" smtClean="0"/>
              <a:t>(A) </a:t>
            </a:r>
            <a:r>
              <a:rPr lang="nl-NL" dirty="0" err="1" smtClean="0"/>
              <a:t>Individual</a:t>
            </a:r>
            <a:r>
              <a:rPr lang="nl-NL" dirty="0" smtClean="0"/>
              <a:t> right (</a:t>
            </a:r>
            <a:r>
              <a:rPr lang="nl-NL" dirty="0" err="1" smtClean="0"/>
              <a:t>subjective</a:t>
            </a:r>
            <a:r>
              <a:rPr lang="nl-NL" dirty="0" smtClean="0"/>
              <a:t> right of </a:t>
            </a:r>
            <a:r>
              <a:rPr lang="nl-NL" dirty="0" err="1" smtClean="0"/>
              <a:t>natural</a:t>
            </a:r>
            <a:r>
              <a:rPr lang="nl-NL" dirty="0" smtClean="0"/>
              <a:t> persons)</a:t>
            </a:r>
          </a:p>
          <a:p>
            <a:pPr lvl="2"/>
            <a:r>
              <a:rPr lang="nl-NL" dirty="0" err="1" smtClean="0"/>
              <a:t>ECtHR</a:t>
            </a:r>
            <a:r>
              <a:rPr lang="nl-NL" dirty="0" smtClean="0"/>
              <a:t> </a:t>
            </a:r>
            <a:r>
              <a:rPr lang="nl-NL" dirty="0" err="1" smtClean="0"/>
              <a:t>rejects</a:t>
            </a:r>
            <a:r>
              <a:rPr lang="nl-NL" dirty="0" smtClean="0"/>
              <a:t>: Class action/</a:t>
            </a:r>
            <a:r>
              <a:rPr lang="nl-NL" dirty="0" err="1" smtClean="0"/>
              <a:t>actio</a:t>
            </a:r>
            <a:r>
              <a:rPr lang="nl-NL" dirty="0" smtClean="0"/>
              <a:t> </a:t>
            </a:r>
            <a:r>
              <a:rPr lang="nl-NL" dirty="0" err="1" smtClean="0"/>
              <a:t>popularis</a:t>
            </a:r>
            <a:endParaRPr lang="nl-NL" dirty="0" smtClean="0"/>
          </a:p>
          <a:p>
            <a:pPr lvl="2"/>
            <a:r>
              <a:rPr lang="nl-NL" dirty="0" err="1" smtClean="0"/>
              <a:t>ECtHR</a:t>
            </a:r>
            <a:r>
              <a:rPr lang="nl-NL" dirty="0" smtClean="0"/>
              <a:t> </a:t>
            </a:r>
            <a:r>
              <a:rPr lang="nl-NL" dirty="0" err="1" smtClean="0"/>
              <a:t>rejects</a:t>
            </a:r>
            <a:r>
              <a:rPr lang="nl-NL" dirty="0" smtClean="0"/>
              <a:t>: Legal persons as </a:t>
            </a:r>
            <a:r>
              <a:rPr lang="nl-NL" dirty="0" err="1" smtClean="0"/>
              <a:t>claimants</a:t>
            </a:r>
            <a:endParaRPr lang="nl-NL" dirty="0" smtClean="0"/>
          </a:p>
          <a:p>
            <a:r>
              <a:rPr lang="nl-NL" dirty="0" smtClean="0"/>
              <a:t>(B) </a:t>
            </a:r>
            <a:r>
              <a:rPr lang="nl-NL" dirty="0" err="1" smtClean="0"/>
              <a:t>Individual</a:t>
            </a:r>
            <a:r>
              <a:rPr lang="nl-NL" dirty="0" smtClean="0"/>
              <a:t> interest</a:t>
            </a:r>
          </a:p>
          <a:p>
            <a:pPr lvl="2"/>
            <a:r>
              <a:rPr lang="nl-NL" dirty="0" err="1" smtClean="0"/>
              <a:t>ECtHR</a:t>
            </a:r>
            <a:r>
              <a:rPr lang="nl-NL" dirty="0" smtClean="0"/>
              <a:t> </a:t>
            </a:r>
            <a:r>
              <a:rPr lang="nl-NL" dirty="0" err="1" smtClean="0"/>
              <a:t>rejects</a:t>
            </a:r>
            <a:r>
              <a:rPr lang="nl-NL" dirty="0" smtClean="0"/>
              <a:t>: In abstracto claims</a:t>
            </a:r>
          </a:p>
          <a:p>
            <a:pPr lvl="2"/>
            <a:r>
              <a:rPr lang="nl-NL" dirty="0" err="1"/>
              <a:t>ECtHR</a:t>
            </a:r>
            <a:r>
              <a:rPr lang="nl-NL" dirty="0"/>
              <a:t> </a:t>
            </a:r>
            <a:r>
              <a:rPr lang="nl-NL" dirty="0" err="1"/>
              <a:t>rejects</a:t>
            </a:r>
            <a:r>
              <a:rPr lang="nl-NL" dirty="0"/>
              <a:t>: </a:t>
            </a:r>
            <a:r>
              <a:rPr lang="nl-NL" dirty="0" smtClean="0"/>
              <a:t>A-priori cases</a:t>
            </a:r>
          </a:p>
          <a:p>
            <a:pPr lvl="2"/>
            <a:r>
              <a:rPr lang="nl-NL" dirty="0" err="1"/>
              <a:t>ECtHR</a:t>
            </a:r>
            <a:r>
              <a:rPr lang="nl-NL" dirty="0"/>
              <a:t> </a:t>
            </a:r>
            <a:r>
              <a:rPr lang="nl-NL" dirty="0" err="1"/>
              <a:t>rejects</a:t>
            </a:r>
            <a:r>
              <a:rPr lang="nl-NL" dirty="0"/>
              <a:t>: </a:t>
            </a:r>
            <a:r>
              <a:rPr lang="nl-NL" dirty="0" err="1" smtClean="0"/>
              <a:t>Hypothetical</a:t>
            </a:r>
            <a:r>
              <a:rPr lang="nl-NL" dirty="0" smtClean="0"/>
              <a:t> </a:t>
            </a:r>
            <a:r>
              <a:rPr lang="nl-NL" dirty="0" err="1" smtClean="0"/>
              <a:t>complaints</a:t>
            </a:r>
            <a:endParaRPr lang="nl-NL" dirty="0" smtClean="0"/>
          </a:p>
          <a:p>
            <a:pPr lvl="2"/>
            <a:r>
              <a:rPr lang="nl-NL" dirty="0" err="1"/>
              <a:t>ECtHR</a:t>
            </a:r>
            <a:r>
              <a:rPr lang="nl-NL" dirty="0"/>
              <a:t> </a:t>
            </a:r>
            <a:r>
              <a:rPr lang="nl-NL" dirty="0" err="1"/>
              <a:t>rejects</a:t>
            </a:r>
            <a:r>
              <a:rPr lang="nl-NL" dirty="0"/>
              <a:t>: </a:t>
            </a:r>
            <a:r>
              <a:rPr lang="nl-NL" dirty="0" smtClean="0"/>
              <a:t>claims </a:t>
            </a:r>
            <a:r>
              <a:rPr lang="nl-NL" dirty="0" err="1" smtClean="0"/>
              <a:t>about</a:t>
            </a:r>
            <a:r>
              <a:rPr lang="nl-NL" dirty="0" smtClean="0"/>
              <a:t> </a:t>
            </a:r>
            <a:r>
              <a:rPr lang="nl-NL" dirty="0" err="1" smtClean="0"/>
              <a:t>minimal</a:t>
            </a:r>
            <a:r>
              <a:rPr lang="nl-NL" dirty="0" smtClean="0"/>
              <a:t> </a:t>
            </a:r>
            <a:r>
              <a:rPr lang="nl-NL" dirty="0" err="1" smtClean="0"/>
              <a:t>harm</a:t>
            </a:r>
            <a:r>
              <a:rPr lang="nl-NL" dirty="0" smtClean="0"/>
              <a:t> (De </a:t>
            </a:r>
            <a:r>
              <a:rPr lang="nl-NL" dirty="0" err="1" smtClean="0"/>
              <a:t>minimis</a:t>
            </a:r>
            <a:r>
              <a:rPr lang="nl-NL" dirty="0" smtClean="0"/>
              <a:t> </a:t>
            </a:r>
            <a:r>
              <a:rPr lang="nl-NL" dirty="0" err="1" smtClean="0"/>
              <a:t>rule</a:t>
            </a:r>
            <a:r>
              <a:rPr lang="nl-NL" dirty="0" smtClean="0"/>
              <a:t>)</a:t>
            </a:r>
          </a:p>
          <a:p>
            <a:pPr lvl="2"/>
            <a:r>
              <a:rPr lang="nl-NL" dirty="0" err="1"/>
              <a:t>ECtHR</a:t>
            </a:r>
            <a:r>
              <a:rPr lang="nl-NL" dirty="0"/>
              <a:t> </a:t>
            </a:r>
            <a:r>
              <a:rPr lang="nl-NL" dirty="0" err="1"/>
              <a:t>rejects</a:t>
            </a:r>
            <a:r>
              <a:rPr lang="nl-NL" dirty="0"/>
              <a:t>: </a:t>
            </a:r>
            <a:r>
              <a:rPr lang="nl-NL" dirty="0" smtClean="0"/>
              <a:t>claims </a:t>
            </a:r>
            <a:r>
              <a:rPr lang="nl-NL" dirty="0" err="1" smtClean="0"/>
              <a:t>about</a:t>
            </a:r>
            <a:r>
              <a:rPr lang="nl-NL" dirty="0" smtClean="0"/>
              <a:t> </a:t>
            </a:r>
            <a:r>
              <a:rPr lang="nl-NL" dirty="0" err="1" smtClean="0"/>
              <a:t>societal</a:t>
            </a:r>
            <a:r>
              <a:rPr lang="nl-NL" dirty="0" smtClean="0"/>
              <a:t> </a:t>
            </a:r>
            <a:r>
              <a:rPr lang="nl-NL" dirty="0" err="1" smtClean="0"/>
              <a:t>interests</a:t>
            </a:r>
            <a:r>
              <a:rPr lang="nl-NL" dirty="0" smtClean="0"/>
              <a:t> &gt; </a:t>
            </a:r>
            <a:r>
              <a:rPr lang="nl-NL" dirty="0" err="1" smtClean="0"/>
              <a:t>only</a:t>
            </a:r>
            <a:r>
              <a:rPr lang="nl-NL" dirty="0" smtClean="0"/>
              <a:t> </a:t>
            </a:r>
            <a:r>
              <a:rPr lang="nl-NL" dirty="0" err="1" smtClean="0"/>
              <a:t>individual</a:t>
            </a:r>
            <a:r>
              <a:rPr lang="nl-NL" dirty="0" smtClean="0"/>
              <a:t> </a:t>
            </a:r>
            <a:r>
              <a:rPr lang="nl-NL" dirty="0" err="1" smtClean="0"/>
              <a:t>interests</a:t>
            </a:r>
            <a:r>
              <a:rPr lang="nl-NL" dirty="0" smtClean="0"/>
              <a:t>: </a:t>
            </a:r>
            <a:r>
              <a:rPr lang="nl-NL" dirty="0" err="1" smtClean="0"/>
              <a:t>autonomy</a:t>
            </a:r>
            <a:r>
              <a:rPr lang="nl-NL" dirty="0" smtClean="0"/>
              <a:t>, </a:t>
            </a:r>
            <a:r>
              <a:rPr lang="nl-NL" dirty="0" err="1" smtClean="0"/>
              <a:t>freedom</a:t>
            </a:r>
            <a:r>
              <a:rPr lang="nl-NL" dirty="0" smtClean="0"/>
              <a:t>, </a:t>
            </a:r>
            <a:r>
              <a:rPr lang="nl-NL" dirty="0" err="1" smtClean="0"/>
              <a:t>dignity</a:t>
            </a:r>
            <a:endParaRPr lang="nl-NL" dirty="0" smtClean="0"/>
          </a:p>
          <a:p>
            <a:r>
              <a:rPr lang="nl-NL" dirty="0" smtClean="0"/>
              <a:t>(C) </a:t>
            </a:r>
            <a:r>
              <a:rPr lang="nl-NL" dirty="0" err="1" smtClean="0"/>
              <a:t>Balancing</a:t>
            </a:r>
            <a:r>
              <a:rPr lang="nl-NL" dirty="0" smtClean="0"/>
              <a:t> of </a:t>
            </a:r>
            <a:r>
              <a:rPr lang="nl-NL" dirty="0" err="1" smtClean="0"/>
              <a:t>interests</a:t>
            </a:r>
            <a:endParaRPr lang="nl-NL" dirty="0"/>
          </a:p>
          <a:p>
            <a:pPr lvl="2"/>
            <a:r>
              <a:rPr lang="nl-NL" dirty="0" err="1"/>
              <a:t>ECtHR</a:t>
            </a:r>
            <a:r>
              <a:rPr lang="nl-NL" dirty="0"/>
              <a:t> approaches privacy </a:t>
            </a:r>
            <a:r>
              <a:rPr lang="nl-NL" dirty="0" err="1"/>
              <a:t>and</a:t>
            </a:r>
            <a:r>
              <a:rPr lang="nl-NL" dirty="0"/>
              <a:t> </a:t>
            </a:r>
            <a:r>
              <a:rPr lang="nl-NL" dirty="0" err="1"/>
              <a:t>societal</a:t>
            </a:r>
            <a:r>
              <a:rPr lang="nl-NL" dirty="0"/>
              <a:t> </a:t>
            </a:r>
            <a:r>
              <a:rPr lang="nl-NL" dirty="0" err="1"/>
              <a:t>interests</a:t>
            </a:r>
            <a:r>
              <a:rPr lang="nl-NL" dirty="0"/>
              <a:t> as </a:t>
            </a:r>
            <a:r>
              <a:rPr lang="nl-NL" dirty="0" err="1"/>
              <a:t>relative</a:t>
            </a:r>
            <a:endParaRPr lang="nl-NL" dirty="0"/>
          </a:p>
          <a:p>
            <a:pPr lvl="2"/>
            <a:r>
              <a:rPr lang="nl-NL" dirty="0" err="1"/>
              <a:t>Those</a:t>
            </a:r>
            <a:r>
              <a:rPr lang="nl-NL" dirty="0"/>
              <a:t> </a:t>
            </a:r>
            <a:r>
              <a:rPr lang="nl-NL" dirty="0" err="1"/>
              <a:t>interests</a:t>
            </a:r>
            <a:r>
              <a:rPr lang="nl-NL" dirty="0"/>
              <a:t> are </a:t>
            </a:r>
            <a:r>
              <a:rPr lang="nl-NL" dirty="0" err="1"/>
              <a:t>balanced</a:t>
            </a:r>
            <a:r>
              <a:rPr lang="nl-NL" dirty="0"/>
              <a:t> </a:t>
            </a:r>
            <a:r>
              <a:rPr lang="nl-NL" dirty="0" err="1"/>
              <a:t>and</a:t>
            </a:r>
            <a:r>
              <a:rPr lang="nl-NL" dirty="0"/>
              <a:t> </a:t>
            </a:r>
            <a:r>
              <a:rPr lang="nl-NL" dirty="0" err="1"/>
              <a:t>wheighed</a:t>
            </a:r>
            <a:r>
              <a:rPr lang="nl-NL" dirty="0"/>
              <a:t> in concrete cases</a:t>
            </a:r>
          </a:p>
          <a:p>
            <a:r>
              <a:rPr lang="nl-NL" dirty="0" smtClean="0"/>
              <a:t>(D) </a:t>
            </a:r>
            <a:r>
              <a:rPr lang="nl-NL" dirty="0"/>
              <a:t>Focus on </a:t>
            </a:r>
            <a:r>
              <a:rPr lang="nl-NL" dirty="0" err="1"/>
              <a:t>legal</a:t>
            </a:r>
            <a:r>
              <a:rPr lang="nl-NL" dirty="0"/>
              <a:t> </a:t>
            </a:r>
            <a:r>
              <a:rPr lang="nl-NL" dirty="0" err="1" smtClean="0"/>
              <a:t>regulation</a:t>
            </a:r>
            <a:endParaRPr lang="nl-NL" b="1" dirty="0"/>
          </a:p>
          <a:p>
            <a:pPr lvl="2"/>
            <a:r>
              <a:rPr lang="nl-NL" dirty="0" smtClean="0"/>
              <a:t>First </a:t>
            </a:r>
            <a:r>
              <a:rPr lang="nl-NL" dirty="0" err="1"/>
              <a:t>documents</a:t>
            </a:r>
            <a:r>
              <a:rPr lang="nl-NL" dirty="0"/>
              <a:t> </a:t>
            </a:r>
            <a:r>
              <a:rPr lang="nl-NL" dirty="0" err="1"/>
              <a:t>were</a:t>
            </a:r>
            <a:r>
              <a:rPr lang="nl-NL" dirty="0"/>
              <a:t> </a:t>
            </a:r>
            <a:r>
              <a:rPr lang="nl-NL" dirty="0" err="1"/>
              <a:t>mainly</a:t>
            </a:r>
            <a:r>
              <a:rPr lang="nl-NL" dirty="0"/>
              <a:t> codes of </a:t>
            </a:r>
            <a:r>
              <a:rPr lang="nl-NL" dirty="0" err="1"/>
              <a:t>conduct</a:t>
            </a:r>
            <a:r>
              <a:rPr lang="nl-NL" dirty="0"/>
              <a:t>, </a:t>
            </a:r>
            <a:r>
              <a:rPr lang="nl-NL" dirty="0" err="1"/>
              <a:t>with</a:t>
            </a:r>
            <a:r>
              <a:rPr lang="nl-NL" dirty="0"/>
              <a:t> </a:t>
            </a:r>
            <a:r>
              <a:rPr lang="nl-NL" dirty="0" err="1"/>
              <a:t>only</a:t>
            </a:r>
            <a:r>
              <a:rPr lang="nl-NL" dirty="0"/>
              <a:t> </a:t>
            </a:r>
            <a:r>
              <a:rPr lang="nl-NL" dirty="0" err="1"/>
              <a:t>marginal</a:t>
            </a:r>
            <a:r>
              <a:rPr lang="nl-NL" dirty="0"/>
              <a:t> </a:t>
            </a:r>
            <a:r>
              <a:rPr lang="nl-NL" dirty="0" err="1"/>
              <a:t>legal</a:t>
            </a:r>
            <a:r>
              <a:rPr lang="nl-NL" dirty="0"/>
              <a:t> </a:t>
            </a:r>
            <a:r>
              <a:rPr lang="nl-NL" dirty="0" err="1"/>
              <a:t>enforcement</a:t>
            </a:r>
            <a:endParaRPr lang="nl-NL" dirty="0"/>
          </a:p>
          <a:p>
            <a:pPr lvl="2"/>
            <a:r>
              <a:rPr lang="nl-NL" dirty="0" err="1"/>
              <a:t>Now</a:t>
            </a:r>
            <a:r>
              <a:rPr lang="nl-NL" dirty="0"/>
              <a:t>, </a:t>
            </a:r>
            <a:r>
              <a:rPr lang="nl-NL" dirty="0" err="1"/>
              <a:t>there</a:t>
            </a:r>
            <a:r>
              <a:rPr lang="nl-NL" dirty="0"/>
              <a:t> is </a:t>
            </a:r>
            <a:r>
              <a:rPr lang="nl-NL" dirty="0" err="1"/>
              <a:t>an</a:t>
            </a:r>
            <a:r>
              <a:rPr lang="nl-NL" dirty="0"/>
              <a:t> </a:t>
            </a:r>
            <a:r>
              <a:rPr lang="nl-NL" dirty="0" err="1"/>
              <a:t>increased</a:t>
            </a:r>
            <a:r>
              <a:rPr lang="nl-NL" dirty="0"/>
              <a:t> focus on </a:t>
            </a:r>
            <a:r>
              <a:rPr lang="nl-NL" dirty="0" err="1"/>
              <a:t>legal</a:t>
            </a:r>
            <a:r>
              <a:rPr lang="nl-NL" dirty="0"/>
              <a:t> </a:t>
            </a:r>
            <a:r>
              <a:rPr lang="nl-NL" dirty="0" err="1"/>
              <a:t>regulation</a:t>
            </a:r>
            <a:r>
              <a:rPr lang="nl-NL" dirty="0"/>
              <a:t> </a:t>
            </a:r>
            <a:r>
              <a:rPr lang="nl-NL" dirty="0" err="1"/>
              <a:t>and</a:t>
            </a:r>
            <a:r>
              <a:rPr lang="nl-NL" dirty="0"/>
              <a:t> </a:t>
            </a:r>
            <a:r>
              <a:rPr lang="nl-NL" dirty="0" err="1" smtClean="0"/>
              <a:t>sanctions</a:t>
            </a:r>
            <a:endParaRPr lang="nl-NL" dirty="0"/>
          </a:p>
        </p:txBody>
      </p:sp>
    </p:spTree>
    <p:extLst>
      <p:ext uri="{BB962C8B-B14F-4D97-AF65-F5344CB8AC3E}">
        <p14:creationId xmlns:p14="http://schemas.microsoft.com/office/powerpoint/2010/main" val="4087461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Big Data</a:t>
            </a:r>
            <a:endParaRPr lang="nl-NL" dirty="0"/>
          </a:p>
        </p:txBody>
      </p:sp>
      <p:sp>
        <p:nvSpPr>
          <p:cNvPr id="3" name="Tijdelijke aanduiding voor inhoud 2"/>
          <p:cNvSpPr>
            <a:spLocks noGrp="1"/>
          </p:cNvSpPr>
          <p:nvPr>
            <p:ph idx="1"/>
          </p:nvPr>
        </p:nvSpPr>
        <p:spPr/>
        <p:txBody>
          <a:bodyPr/>
          <a:lstStyle/>
          <a:p>
            <a:r>
              <a:rPr lang="nl-NL" dirty="0" smtClean="0"/>
              <a:t>Massive </a:t>
            </a:r>
            <a:r>
              <a:rPr lang="nl-NL" dirty="0" err="1" smtClean="0"/>
              <a:t>amounts</a:t>
            </a:r>
            <a:r>
              <a:rPr lang="nl-NL" dirty="0" smtClean="0"/>
              <a:t> of data </a:t>
            </a:r>
            <a:r>
              <a:rPr lang="nl-NL" dirty="0" err="1" smtClean="0"/>
              <a:t>stored</a:t>
            </a:r>
            <a:endParaRPr lang="nl-NL" dirty="0" smtClean="0"/>
          </a:p>
          <a:p>
            <a:r>
              <a:rPr lang="nl-NL" dirty="0" err="1" smtClean="0"/>
              <a:t>By</a:t>
            </a:r>
            <a:r>
              <a:rPr lang="nl-NL" dirty="0" smtClean="0"/>
              <a:t> </a:t>
            </a:r>
            <a:r>
              <a:rPr lang="nl-NL" dirty="0" err="1" smtClean="0"/>
              <a:t>citizens</a:t>
            </a:r>
            <a:r>
              <a:rPr lang="nl-NL" dirty="0" smtClean="0"/>
              <a:t> (</a:t>
            </a:r>
            <a:r>
              <a:rPr lang="nl-NL" dirty="0" err="1" smtClean="0"/>
              <a:t>smartphones</a:t>
            </a:r>
            <a:r>
              <a:rPr lang="nl-NL" dirty="0" smtClean="0"/>
              <a:t>), </a:t>
            </a:r>
            <a:r>
              <a:rPr lang="nl-NL" dirty="0" err="1" smtClean="0"/>
              <a:t>businesses</a:t>
            </a:r>
            <a:r>
              <a:rPr lang="nl-NL" dirty="0" smtClean="0"/>
              <a:t> (cookies) </a:t>
            </a:r>
            <a:r>
              <a:rPr lang="nl-NL" dirty="0" err="1" smtClean="0"/>
              <a:t>and</a:t>
            </a:r>
            <a:r>
              <a:rPr lang="nl-NL" dirty="0" smtClean="0"/>
              <a:t> </a:t>
            </a:r>
            <a:r>
              <a:rPr lang="nl-NL" dirty="0" err="1" smtClean="0"/>
              <a:t>states</a:t>
            </a:r>
            <a:r>
              <a:rPr lang="nl-NL" dirty="0" smtClean="0"/>
              <a:t> (covert </a:t>
            </a:r>
            <a:r>
              <a:rPr lang="nl-NL" dirty="0" err="1" smtClean="0"/>
              <a:t>surveillence</a:t>
            </a:r>
            <a:r>
              <a:rPr lang="nl-NL" dirty="0" smtClean="0"/>
              <a:t>)</a:t>
            </a:r>
          </a:p>
          <a:p>
            <a:r>
              <a:rPr lang="nl-NL" dirty="0" err="1" smtClean="0"/>
              <a:t>Use</a:t>
            </a:r>
            <a:r>
              <a:rPr lang="nl-NL" dirty="0" smtClean="0"/>
              <a:t>/goal </a:t>
            </a:r>
            <a:r>
              <a:rPr lang="nl-NL" dirty="0" err="1" smtClean="0"/>
              <a:t>only</a:t>
            </a:r>
            <a:r>
              <a:rPr lang="nl-NL" dirty="0" smtClean="0"/>
              <a:t> </a:t>
            </a:r>
            <a:r>
              <a:rPr lang="nl-NL" dirty="0" err="1" smtClean="0"/>
              <a:t>clear</a:t>
            </a:r>
            <a:r>
              <a:rPr lang="nl-NL" dirty="0" smtClean="0"/>
              <a:t> </a:t>
            </a:r>
            <a:r>
              <a:rPr lang="nl-NL" dirty="0" err="1" smtClean="0"/>
              <a:t>after</a:t>
            </a:r>
            <a:r>
              <a:rPr lang="nl-NL" dirty="0" smtClean="0"/>
              <a:t> processing</a:t>
            </a:r>
          </a:p>
          <a:p>
            <a:r>
              <a:rPr lang="nl-NL" dirty="0" err="1" smtClean="0"/>
              <a:t>Not</a:t>
            </a:r>
            <a:r>
              <a:rPr lang="nl-NL" dirty="0" smtClean="0"/>
              <a:t> </a:t>
            </a:r>
            <a:r>
              <a:rPr lang="nl-NL" dirty="0" err="1" smtClean="0"/>
              <a:t>targeted</a:t>
            </a:r>
            <a:r>
              <a:rPr lang="nl-NL" dirty="0" smtClean="0"/>
              <a:t> at </a:t>
            </a:r>
            <a:r>
              <a:rPr lang="nl-NL" dirty="0" err="1" smtClean="0"/>
              <a:t>specific</a:t>
            </a:r>
            <a:r>
              <a:rPr lang="nl-NL" dirty="0" smtClean="0"/>
              <a:t> </a:t>
            </a:r>
            <a:r>
              <a:rPr lang="nl-NL" dirty="0" err="1" smtClean="0"/>
              <a:t>individuals</a:t>
            </a:r>
            <a:endParaRPr lang="nl-NL" dirty="0" smtClean="0"/>
          </a:p>
          <a:p>
            <a:r>
              <a:rPr lang="nl-NL" dirty="0" smtClean="0"/>
              <a:t>Data </a:t>
            </a:r>
            <a:r>
              <a:rPr lang="nl-NL" dirty="0" err="1" smtClean="0"/>
              <a:t>mostly</a:t>
            </a:r>
            <a:r>
              <a:rPr lang="nl-NL" dirty="0" smtClean="0"/>
              <a:t> </a:t>
            </a:r>
            <a:r>
              <a:rPr lang="nl-NL" dirty="0" err="1" smtClean="0"/>
              <a:t>aggregated</a:t>
            </a:r>
            <a:r>
              <a:rPr lang="nl-NL" dirty="0" smtClean="0"/>
              <a:t> – </a:t>
            </a:r>
            <a:r>
              <a:rPr lang="nl-NL" dirty="0" err="1" smtClean="0"/>
              <a:t>group</a:t>
            </a:r>
            <a:r>
              <a:rPr lang="nl-NL" dirty="0" smtClean="0"/>
              <a:t> </a:t>
            </a:r>
            <a:r>
              <a:rPr lang="nl-NL" dirty="0" err="1" smtClean="0"/>
              <a:t>profiles</a:t>
            </a:r>
            <a:r>
              <a:rPr lang="nl-NL" dirty="0" smtClean="0"/>
              <a:t> </a:t>
            </a:r>
            <a:r>
              <a:rPr lang="nl-NL" dirty="0" err="1" smtClean="0"/>
              <a:t>and</a:t>
            </a:r>
            <a:r>
              <a:rPr lang="nl-NL" dirty="0" smtClean="0"/>
              <a:t> </a:t>
            </a:r>
            <a:r>
              <a:rPr lang="en-GB" dirty="0" smtClean="0"/>
              <a:t>statistical</a:t>
            </a:r>
            <a:r>
              <a:rPr lang="nl-NL" dirty="0" smtClean="0"/>
              <a:t> </a:t>
            </a:r>
            <a:r>
              <a:rPr lang="nl-NL" dirty="0" err="1" smtClean="0"/>
              <a:t>patterns</a:t>
            </a:r>
            <a:endParaRPr lang="nl-NL" dirty="0" smtClean="0"/>
          </a:p>
          <a:p>
            <a:r>
              <a:rPr lang="nl-NL" dirty="0" smtClean="0"/>
              <a:t>Datasets shared, </a:t>
            </a:r>
            <a:r>
              <a:rPr lang="nl-NL" dirty="0" err="1" smtClean="0"/>
              <a:t>connected</a:t>
            </a:r>
            <a:r>
              <a:rPr lang="nl-NL" dirty="0" smtClean="0"/>
              <a:t> </a:t>
            </a:r>
            <a:r>
              <a:rPr lang="nl-NL" dirty="0" err="1" smtClean="0"/>
              <a:t>and</a:t>
            </a:r>
            <a:r>
              <a:rPr lang="nl-NL" dirty="0" smtClean="0"/>
              <a:t> </a:t>
            </a:r>
            <a:r>
              <a:rPr lang="nl-NL" dirty="0" err="1" smtClean="0"/>
              <a:t>harvested</a:t>
            </a:r>
            <a:endParaRPr lang="nl-NL" dirty="0"/>
          </a:p>
        </p:txBody>
      </p:sp>
    </p:spTree>
    <p:extLst>
      <p:ext uri="{BB962C8B-B14F-4D97-AF65-F5344CB8AC3E}">
        <p14:creationId xmlns:p14="http://schemas.microsoft.com/office/powerpoint/2010/main" val="36084694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1143000"/>
          </a:xfrm>
        </p:spPr>
        <p:txBody>
          <a:bodyPr/>
          <a:lstStyle/>
          <a:p>
            <a:r>
              <a:rPr lang="nl-NL" dirty="0" smtClean="0"/>
              <a:t>Big Data</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92500" lnSpcReduction="10000"/>
          </a:bodyPr>
          <a:lstStyle/>
          <a:p>
            <a:r>
              <a:rPr lang="nl-NL" dirty="0" smtClean="0"/>
              <a:t>Data </a:t>
            </a:r>
            <a:r>
              <a:rPr lang="nl-NL" dirty="0" err="1" smtClean="0"/>
              <a:t>protection</a:t>
            </a:r>
            <a:r>
              <a:rPr lang="nl-NL" dirty="0" smtClean="0"/>
              <a:t> </a:t>
            </a:r>
            <a:r>
              <a:rPr lang="nl-NL" dirty="0" err="1" smtClean="0"/>
              <a:t>rules</a:t>
            </a:r>
            <a:endParaRPr lang="nl-NL" dirty="0" smtClean="0"/>
          </a:p>
          <a:p>
            <a:endParaRPr lang="nl-NL" dirty="0" smtClean="0"/>
          </a:p>
          <a:p>
            <a:r>
              <a:rPr lang="nl-NL" dirty="0" smtClean="0"/>
              <a:t>Personal /</a:t>
            </a:r>
            <a:r>
              <a:rPr lang="nl-NL" dirty="0" err="1" smtClean="0"/>
              <a:t>sensitive</a:t>
            </a:r>
            <a:r>
              <a:rPr lang="nl-NL" dirty="0" smtClean="0"/>
              <a:t> data – </a:t>
            </a:r>
            <a:r>
              <a:rPr lang="nl-NL" dirty="0" err="1" smtClean="0"/>
              <a:t>anonimous</a:t>
            </a:r>
            <a:r>
              <a:rPr lang="nl-NL" dirty="0" smtClean="0"/>
              <a:t>/ </a:t>
            </a:r>
            <a:r>
              <a:rPr lang="nl-NL" dirty="0" err="1" smtClean="0"/>
              <a:t>metadata</a:t>
            </a:r>
            <a:r>
              <a:rPr lang="nl-NL" dirty="0" smtClean="0"/>
              <a:t> </a:t>
            </a:r>
          </a:p>
          <a:p>
            <a:pPr marL="457200" lvl="1" indent="0">
              <a:buNone/>
            </a:pPr>
            <a:r>
              <a:rPr lang="nl-NL" dirty="0" smtClean="0"/>
              <a:t>&gt; move </a:t>
            </a:r>
            <a:r>
              <a:rPr lang="nl-NL" dirty="0" err="1" smtClean="0"/>
              <a:t>towards</a:t>
            </a:r>
            <a:r>
              <a:rPr lang="nl-NL" dirty="0" smtClean="0"/>
              <a:t> </a:t>
            </a:r>
            <a:r>
              <a:rPr lang="nl-NL" dirty="0" err="1" smtClean="0"/>
              <a:t>circular</a:t>
            </a:r>
            <a:r>
              <a:rPr lang="nl-NL" dirty="0" smtClean="0"/>
              <a:t> data </a:t>
            </a:r>
            <a:r>
              <a:rPr lang="nl-NL" dirty="0" err="1" smtClean="0"/>
              <a:t>streams</a:t>
            </a:r>
            <a:endParaRPr lang="nl-NL" dirty="0" smtClean="0"/>
          </a:p>
          <a:p>
            <a:r>
              <a:rPr lang="nl-NL" dirty="0" smtClean="0"/>
              <a:t>Data </a:t>
            </a:r>
            <a:r>
              <a:rPr lang="nl-NL" dirty="0" err="1" smtClean="0"/>
              <a:t>minimisation</a:t>
            </a:r>
            <a:r>
              <a:rPr lang="nl-NL" dirty="0" smtClean="0"/>
              <a:t> </a:t>
            </a:r>
          </a:p>
          <a:p>
            <a:pPr marL="457200" lvl="1" indent="0">
              <a:buNone/>
            </a:pPr>
            <a:r>
              <a:rPr lang="nl-NL" dirty="0" smtClean="0"/>
              <a:t>&gt; move </a:t>
            </a:r>
            <a:r>
              <a:rPr lang="nl-NL" dirty="0" err="1" smtClean="0"/>
              <a:t>towards</a:t>
            </a:r>
            <a:r>
              <a:rPr lang="nl-NL" dirty="0" smtClean="0"/>
              <a:t> maximum </a:t>
            </a:r>
            <a:r>
              <a:rPr lang="nl-NL" dirty="0" err="1" smtClean="0"/>
              <a:t>gathering</a:t>
            </a:r>
            <a:r>
              <a:rPr lang="nl-NL" dirty="0" smtClean="0"/>
              <a:t> of data</a:t>
            </a:r>
          </a:p>
          <a:p>
            <a:r>
              <a:rPr lang="nl-NL" dirty="0" err="1" smtClean="0"/>
              <a:t>Purpose</a:t>
            </a:r>
            <a:r>
              <a:rPr lang="nl-NL" dirty="0" smtClean="0"/>
              <a:t> </a:t>
            </a:r>
            <a:r>
              <a:rPr lang="nl-NL" dirty="0" err="1" smtClean="0"/>
              <a:t>limitation</a:t>
            </a:r>
            <a:r>
              <a:rPr lang="nl-NL" dirty="0" smtClean="0"/>
              <a:t> </a:t>
            </a:r>
          </a:p>
          <a:p>
            <a:pPr marL="457200" lvl="1" indent="0">
              <a:buNone/>
            </a:pPr>
            <a:r>
              <a:rPr lang="nl-NL" dirty="0" smtClean="0"/>
              <a:t>&gt; move </a:t>
            </a:r>
            <a:r>
              <a:rPr lang="nl-NL" dirty="0" err="1" smtClean="0"/>
              <a:t>towards</a:t>
            </a:r>
            <a:r>
              <a:rPr lang="nl-NL" dirty="0" smtClean="0"/>
              <a:t> re-</a:t>
            </a:r>
            <a:r>
              <a:rPr lang="nl-NL" dirty="0" err="1" smtClean="0"/>
              <a:t>use</a:t>
            </a:r>
            <a:r>
              <a:rPr lang="nl-NL" dirty="0" smtClean="0"/>
              <a:t>/</a:t>
            </a:r>
            <a:r>
              <a:rPr lang="nl-NL" dirty="0" err="1" smtClean="0"/>
              <a:t>secondary</a:t>
            </a:r>
            <a:r>
              <a:rPr lang="nl-NL" dirty="0" smtClean="0"/>
              <a:t> </a:t>
            </a:r>
            <a:r>
              <a:rPr lang="nl-NL" dirty="0" err="1" smtClean="0"/>
              <a:t>use</a:t>
            </a:r>
            <a:endParaRPr lang="nl-NL" dirty="0" smtClean="0"/>
          </a:p>
          <a:p>
            <a:r>
              <a:rPr lang="nl-NL" dirty="0" smtClean="0"/>
              <a:t>Safety </a:t>
            </a:r>
            <a:r>
              <a:rPr lang="nl-NL" dirty="0" err="1" smtClean="0"/>
              <a:t>and</a:t>
            </a:r>
            <a:r>
              <a:rPr lang="nl-NL" dirty="0" smtClean="0"/>
              <a:t> </a:t>
            </a:r>
            <a:r>
              <a:rPr lang="nl-NL" dirty="0" err="1" smtClean="0"/>
              <a:t>confidentiality</a:t>
            </a:r>
            <a:r>
              <a:rPr lang="nl-NL" dirty="0" smtClean="0"/>
              <a:t> </a:t>
            </a:r>
          </a:p>
          <a:p>
            <a:pPr marL="457200" lvl="1" indent="0">
              <a:buNone/>
            </a:pPr>
            <a:r>
              <a:rPr lang="nl-NL" dirty="0" smtClean="0"/>
              <a:t>&gt; move </a:t>
            </a:r>
            <a:r>
              <a:rPr lang="nl-NL" dirty="0" err="1" smtClean="0"/>
              <a:t>towards</a:t>
            </a:r>
            <a:r>
              <a:rPr lang="nl-NL" dirty="0" smtClean="0"/>
              <a:t> </a:t>
            </a:r>
            <a:r>
              <a:rPr lang="nl-NL" dirty="0" err="1" smtClean="0"/>
              <a:t>sharing</a:t>
            </a:r>
            <a:r>
              <a:rPr lang="nl-NL" dirty="0" smtClean="0"/>
              <a:t> data </a:t>
            </a:r>
            <a:r>
              <a:rPr lang="nl-NL" dirty="0" err="1" smtClean="0"/>
              <a:t>and</a:t>
            </a:r>
            <a:r>
              <a:rPr lang="nl-NL" dirty="0" smtClean="0"/>
              <a:t> open data</a:t>
            </a:r>
          </a:p>
          <a:p>
            <a:endParaRPr lang="nl-NL" dirty="0" smtClean="0"/>
          </a:p>
          <a:p>
            <a:endParaRPr lang="nl-NL" dirty="0"/>
          </a:p>
        </p:txBody>
      </p:sp>
    </p:spTree>
    <p:extLst>
      <p:ext uri="{BB962C8B-B14F-4D97-AF65-F5344CB8AC3E}">
        <p14:creationId xmlns:p14="http://schemas.microsoft.com/office/powerpoint/2010/main" val="3454645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Charter</a:t>
            </a:r>
            <a:endParaRPr lang="nl-NL" dirty="0"/>
          </a:p>
        </p:txBody>
      </p:sp>
      <p:sp>
        <p:nvSpPr>
          <p:cNvPr id="3" name="Content Placeholder 2"/>
          <p:cNvSpPr>
            <a:spLocks noGrp="1"/>
          </p:cNvSpPr>
          <p:nvPr>
            <p:ph idx="1"/>
          </p:nvPr>
        </p:nvSpPr>
        <p:spPr>
          <a:xfrm>
            <a:off x="457200" y="1600200"/>
            <a:ext cx="8229600" cy="5141168"/>
          </a:xfrm>
          <a:solidFill>
            <a:schemeClr val="bg1"/>
          </a:solidFill>
        </p:spPr>
        <p:txBody>
          <a:bodyPr>
            <a:normAutofit fontScale="70000" lnSpcReduction="20000"/>
          </a:bodyPr>
          <a:lstStyle/>
          <a:p>
            <a:pPr marL="0" indent="0">
              <a:buNone/>
            </a:pPr>
            <a:r>
              <a:rPr lang="nl-NL" dirty="0" smtClean="0"/>
              <a:t>Charter </a:t>
            </a:r>
            <a:r>
              <a:rPr lang="nl-NL" dirty="0"/>
              <a:t>of </a:t>
            </a:r>
            <a:r>
              <a:rPr lang="nl-NL" dirty="0" err="1"/>
              <a:t>Fundamental</a:t>
            </a:r>
            <a:r>
              <a:rPr lang="nl-NL" dirty="0"/>
              <a:t> </a:t>
            </a:r>
            <a:r>
              <a:rPr lang="en-US" dirty="0"/>
              <a:t>Rights of the European </a:t>
            </a:r>
            <a:r>
              <a:rPr lang="en-US" dirty="0" smtClean="0"/>
              <a:t>Union (2000)</a:t>
            </a:r>
            <a:br>
              <a:rPr lang="en-US" dirty="0" smtClean="0"/>
            </a:br>
            <a:endParaRPr lang="en-US" dirty="0" smtClean="0"/>
          </a:p>
          <a:p>
            <a:pPr marL="0" indent="0">
              <a:buNone/>
            </a:pPr>
            <a:r>
              <a:rPr lang="en-US" dirty="0" smtClean="0"/>
              <a:t>Article 7 Respect </a:t>
            </a:r>
            <a:r>
              <a:rPr lang="en-US" dirty="0"/>
              <a:t>for private and family </a:t>
            </a:r>
            <a:r>
              <a:rPr lang="en-US" dirty="0" smtClean="0"/>
              <a:t>life </a:t>
            </a:r>
          </a:p>
          <a:p>
            <a:pPr marL="0" indent="0">
              <a:buNone/>
            </a:pPr>
            <a:r>
              <a:rPr lang="en-US" dirty="0" smtClean="0"/>
              <a:t>Everyone </a:t>
            </a:r>
            <a:r>
              <a:rPr lang="en-US" dirty="0"/>
              <a:t>has the right to respect for his or her private and </a:t>
            </a:r>
            <a:r>
              <a:rPr lang="en-US" dirty="0" smtClean="0"/>
              <a:t>family life</a:t>
            </a:r>
            <a:r>
              <a:rPr lang="en-US" dirty="0"/>
              <a:t>, </a:t>
            </a:r>
            <a:r>
              <a:rPr lang="en-US" dirty="0" smtClean="0"/>
              <a:t>home </a:t>
            </a:r>
            <a:r>
              <a:rPr lang="en-US" dirty="0"/>
              <a:t>and </a:t>
            </a:r>
            <a:r>
              <a:rPr lang="en-US" dirty="0" smtClean="0"/>
              <a:t>communications.</a:t>
            </a:r>
          </a:p>
          <a:p>
            <a:pPr marL="0" indent="0">
              <a:buNone/>
            </a:pPr>
            <a:endParaRPr lang="en-US" dirty="0"/>
          </a:p>
          <a:p>
            <a:pPr marL="0" indent="0">
              <a:buNone/>
            </a:pPr>
            <a:r>
              <a:rPr lang="en-US" dirty="0" smtClean="0"/>
              <a:t>Article 8 Protection </a:t>
            </a:r>
            <a:r>
              <a:rPr lang="en-US" dirty="0"/>
              <a:t>of personal </a:t>
            </a:r>
            <a:r>
              <a:rPr lang="en-US" dirty="0" smtClean="0"/>
              <a:t>data</a:t>
            </a:r>
          </a:p>
          <a:p>
            <a:pPr marL="0" indent="0">
              <a:buNone/>
            </a:pPr>
            <a:r>
              <a:rPr lang="en-US" dirty="0" smtClean="0"/>
              <a:t>1. Everyone </a:t>
            </a:r>
            <a:r>
              <a:rPr lang="en-US" dirty="0"/>
              <a:t>has the right to the protection of personal data </a:t>
            </a:r>
            <a:r>
              <a:rPr lang="en-US" dirty="0" smtClean="0"/>
              <a:t>concerning </a:t>
            </a:r>
            <a:r>
              <a:rPr lang="en-US" dirty="0"/>
              <a:t>him or her</a:t>
            </a:r>
            <a:r>
              <a:rPr lang="en-US" dirty="0" smtClean="0"/>
              <a:t>. </a:t>
            </a:r>
          </a:p>
          <a:p>
            <a:pPr marL="0" indent="0">
              <a:buNone/>
            </a:pPr>
            <a:r>
              <a:rPr lang="en-US" dirty="0" smtClean="0"/>
              <a:t>2</a:t>
            </a:r>
            <a:r>
              <a:rPr lang="en-US" dirty="0"/>
              <a:t>. Such data must be processed fairly for specified purposes </a:t>
            </a:r>
            <a:r>
              <a:rPr lang="en-US" dirty="0" smtClean="0"/>
              <a:t>and on the </a:t>
            </a:r>
            <a:r>
              <a:rPr lang="en-US" dirty="0"/>
              <a:t>basis of the consent of </a:t>
            </a:r>
            <a:r>
              <a:rPr lang="en-US" dirty="0" smtClean="0"/>
              <a:t>the person </a:t>
            </a:r>
            <a:r>
              <a:rPr lang="en-US" dirty="0"/>
              <a:t>concerned or </a:t>
            </a:r>
            <a:r>
              <a:rPr lang="en-US" dirty="0" smtClean="0"/>
              <a:t>some other legitimate </a:t>
            </a:r>
            <a:r>
              <a:rPr lang="en-US" dirty="0"/>
              <a:t>basis laid down by law. Everyone </a:t>
            </a:r>
            <a:r>
              <a:rPr lang="en-US" dirty="0" smtClean="0"/>
              <a:t>has the </a:t>
            </a:r>
            <a:r>
              <a:rPr lang="en-US" dirty="0"/>
              <a:t>right of access </a:t>
            </a:r>
            <a:r>
              <a:rPr lang="en-US" dirty="0" smtClean="0"/>
              <a:t>to data </a:t>
            </a:r>
            <a:r>
              <a:rPr lang="en-US" dirty="0"/>
              <a:t>which has been collected </a:t>
            </a:r>
            <a:r>
              <a:rPr lang="en-US" dirty="0" smtClean="0"/>
              <a:t>concerning </a:t>
            </a:r>
            <a:r>
              <a:rPr lang="en-US" dirty="0"/>
              <a:t>him or her, and the right </a:t>
            </a:r>
            <a:r>
              <a:rPr lang="en-US" dirty="0" smtClean="0"/>
              <a:t>to </a:t>
            </a:r>
            <a:r>
              <a:rPr lang="en-US" dirty="0"/>
              <a:t>have it </a:t>
            </a:r>
            <a:r>
              <a:rPr lang="en-US" dirty="0" smtClean="0"/>
              <a:t>rectified.</a:t>
            </a:r>
          </a:p>
          <a:p>
            <a:pPr marL="0" indent="0">
              <a:buNone/>
            </a:pPr>
            <a:r>
              <a:rPr lang="en-US" dirty="0" smtClean="0"/>
              <a:t>3</a:t>
            </a:r>
            <a:r>
              <a:rPr lang="en-US" dirty="0"/>
              <a:t>. Compliance with these rules shall be subject to control by </a:t>
            </a:r>
            <a:r>
              <a:rPr lang="en-US" dirty="0" smtClean="0"/>
              <a:t>an independent </a:t>
            </a:r>
            <a:r>
              <a:rPr lang="en-US" dirty="0"/>
              <a:t>authority.</a:t>
            </a:r>
          </a:p>
        </p:txBody>
      </p:sp>
      <p:sp>
        <p:nvSpPr>
          <p:cNvPr id="4" name="Slide Number Placeholder 3"/>
          <p:cNvSpPr>
            <a:spLocks noGrp="1"/>
          </p:cNvSpPr>
          <p:nvPr>
            <p:ph type="sldNum" sz="quarter" idx="12"/>
          </p:nvPr>
        </p:nvSpPr>
        <p:spPr/>
        <p:txBody>
          <a:bodyPr/>
          <a:lstStyle/>
          <a:p>
            <a:fld id="{A3897141-28FF-4A18-A636-924BB27167EC}" type="slidenum">
              <a:rPr lang="nl-NL" smtClean="0"/>
              <a:t>5</a:t>
            </a:fld>
            <a:endParaRPr lang="nl-NL"/>
          </a:p>
        </p:txBody>
      </p:sp>
    </p:spTree>
    <p:extLst>
      <p:ext uri="{BB962C8B-B14F-4D97-AF65-F5344CB8AC3E}">
        <p14:creationId xmlns:p14="http://schemas.microsoft.com/office/powerpoint/2010/main" val="12406688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Big Data</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1. </a:t>
            </a:r>
            <a:r>
              <a:rPr lang="nl-NL" dirty="0" err="1" smtClean="0"/>
              <a:t>Individual</a:t>
            </a:r>
            <a:r>
              <a:rPr lang="nl-NL" dirty="0" smtClean="0"/>
              <a:t> right</a:t>
            </a:r>
          </a:p>
          <a:p>
            <a:pPr lvl="2"/>
            <a:r>
              <a:rPr lang="nl-NL" dirty="0" err="1" smtClean="0"/>
              <a:t>Unaware</a:t>
            </a:r>
            <a:r>
              <a:rPr lang="nl-NL" dirty="0" smtClean="0"/>
              <a:t> of </a:t>
            </a:r>
            <a:r>
              <a:rPr lang="nl-NL" dirty="0" err="1" smtClean="0"/>
              <a:t>potential</a:t>
            </a:r>
            <a:r>
              <a:rPr lang="nl-NL" dirty="0" smtClean="0"/>
              <a:t> </a:t>
            </a:r>
            <a:r>
              <a:rPr lang="nl-NL" dirty="0" err="1" smtClean="0"/>
              <a:t>violation</a:t>
            </a:r>
            <a:endParaRPr lang="nl-NL" dirty="0" smtClean="0"/>
          </a:p>
          <a:p>
            <a:pPr lvl="2"/>
            <a:r>
              <a:rPr lang="nl-NL" dirty="0" err="1" smtClean="0"/>
              <a:t>Unable</a:t>
            </a:r>
            <a:r>
              <a:rPr lang="nl-NL" dirty="0" smtClean="0"/>
              <a:t> </a:t>
            </a:r>
            <a:r>
              <a:rPr lang="nl-NL" dirty="0" err="1" smtClean="0"/>
              <a:t>to</a:t>
            </a:r>
            <a:r>
              <a:rPr lang="nl-NL" dirty="0" smtClean="0"/>
              <a:t> claim right (in practical sense)</a:t>
            </a:r>
          </a:p>
          <a:p>
            <a:pPr lvl="2"/>
            <a:r>
              <a:rPr lang="nl-NL" dirty="0" err="1" smtClean="0"/>
              <a:t>To</a:t>
            </a:r>
            <a:r>
              <a:rPr lang="nl-NL" dirty="0" smtClean="0"/>
              <a:t> </a:t>
            </a:r>
            <a:r>
              <a:rPr lang="nl-NL" dirty="0" err="1" smtClean="0"/>
              <a:t>complicated</a:t>
            </a:r>
            <a:r>
              <a:rPr lang="nl-NL" dirty="0" smtClean="0"/>
              <a:t> </a:t>
            </a:r>
            <a:r>
              <a:rPr lang="nl-NL" dirty="0" err="1" smtClean="0"/>
              <a:t>to</a:t>
            </a:r>
            <a:r>
              <a:rPr lang="nl-NL" dirty="0" smtClean="0"/>
              <a:t> </a:t>
            </a:r>
            <a:r>
              <a:rPr lang="nl-NL" dirty="0" err="1" smtClean="0"/>
              <a:t>give</a:t>
            </a:r>
            <a:r>
              <a:rPr lang="nl-NL" dirty="0" smtClean="0"/>
              <a:t> a </a:t>
            </a:r>
            <a:r>
              <a:rPr lang="nl-NL" dirty="0" err="1" smtClean="0"/>
              <a:t>realistic</a:t>
            </a:r>
            <a:r>
              <a:rPr lang="nl-NL" dirty="0" smtClean="0"/>
              <a:t> form of consent</a:t>
            </a:r>
          </a:p>
          <a:p>
            <a:r>
              <a:rPr lang="nl-NL" dirty="0" smtClean="0"/>
              <a:t>2. </a:t>
            </a:r>
            <a:r>
              <a:rPr lang="nl-NL" dirty="0" err="1" smtClean="0"/>
              <a:t>Individual</a:t>
            </a:r>
            <a:r>
              <a:rPr lang="nl-NL" dirty="0" smtClean="0"/>
              <a:t> interest</a:t>
            </a:r>
          </a:p>
          <a:p>
            <a:pPr lvl="2"/>
            <a:r>
              <a:rPr lang="nl-NL" dirty="0" err="1" smtClean="0"/>
              <a:t>Individual</a:t>
            </a:r>
            <a:r>
              <a:rPr lang="nl-NL" dirty="0" smtClean="0"/>
              <a:t> interest vague </a:t>
            </a:r>
            <a:r>
              <a:rPr lang="nl-NL" dirty="0" err="1" smtClean="0"/>
              <a:t>and</a:t>
            </a:r>
            <a:r>
              <a:rPr lang="nl-NL" dirty="0" smtClean="0"/>
              <a:t> abstract</a:t>
            </a:r>
          </a:p>
          <a:p>
            <a:pPr lvl="2"/>
            <a:r>
              <a:rPr lang="nl-NL" dirty="0" err="1" smtClean="0"/>
              <a:t>Societal</a:t>
            </a:r>
            <a:r>
              <a:rPr lang="nl-NL" dirty="0" smtClean="0"/>
              <a:t> interest at </a:t>
            </a:r>
            <a:r>
              <a:rPr lang="nl-NL" dirty="0" err="1" smtClean="0"/>
              <a:t>stake</a:t>
            </a:r>
            <a:r>
              <a:rPr lang="nl-NL" dirty="0" smtClean="0"/>
              <a:t>?</a:t>
            </a:r>
          </a:p>
          <a:p>
            <a:r>
              <a:rPr lang="nl-NL" dirty="0" smtClean="0"/>
              <a:t>3. </a:t>
            </a:r>
            <a:r>
              <a:rPr lang="nl-NL" dirty="0" err="1" smtClean="0"/>
              <a:t>Balanced</a:t>
            </a:r>
            <a:r>
              <a:rPr lang="nl-NL" dirty="0" smtClean="0"/>
              <a:t> </a:t>
            </a:r>
            <a:r>
              <a:rPr lang="nl-NL" dirty="0" err="1" smtClean="0"/>
              <a:t>against</a:t>
            </a:r>
            <a:r>
              <a:rPr lang="nl-NL" dirty="0" smtClean="0"/>
              <a:t> </a:t>
            </a:r>
            <a:r>
              <a:rPr lang="nl-NL" dirty="0" err="1" smtClean="0"/>
              <a:t>each</a:t>
            </a:r>
            <a:r>
              <a:rPr lang="nl-NL" dirty="0" smtClean="0"/>
              <a:t> </a:t>
            </a:r>
            <a:r>
              <a:rPr lang="nl-NL" dirty="0" err="1" smtClean="0"/>
              <a:t>other</a:t>
            </a:r>
            <a:endParaRPr lang="nl-NL" dirty="0" smtClean="0"/>
          </a:p>
          <a:p>
            <a:pPr lvl="2"/>
            <a:r>
              <a:rPr lang="nl-NL" dirty="0" err="1" smtClean="0"/>
              <a:t>Societal</a:t>
            </a:r>
            <a:r>
              <a:rPr lang="nl-NL" dirty="0" smtClean="0"/>
              <a:t> </a:t>
            </a:r>
            <a:r>
              <a:rPr lang="nl-NL" dirty="0" err="1" smtClean="0"/>
              <a:t>interests</a:t>
            </a:r>
            <a:r>
              <a:rPr lang="nl-NL" dirty="0" smtClean="0"/>
              <a:t> vague </a:t>
            </a:r>
            <a:r>
              <a:rPr lang="nl-NL" dirty="0" err="1" smtClean="0"/>
              <a:t>and</a:t>
            </a:r>
            <a:r>
              <a:rPr lang="nl-NL" dirty="0" smtClean="0"/>
              <a:t> abstract</a:t>
            </a:r>
          </a:p>
          <a:p>
            <a:pPr lvl="2"/>
            <a:r>
              <a:rPr lang="nl-NL" dirty="0" smtClean="0"/>
              <a:t>Absolute </a:t>
            </a:r>
            <a:r>
              <a:rPr lang="nl-NL" dirty="0" err="1" smtClean="0"/>
              <a:t>norms</a:t>
            </a:r>
            <a:r>
              <a:rPr lang="nl-NL" dirty="0" smtClean="0"/>
              <a:t>?</a:t>
            </a:r>
          </a:p>
          <a:p>
            <a:r>
              <a:rPr lang="nl-NL" dirty="0" smtClean="0"/>
              <a:t>4. Legal </a:t>
            </a:r>
            <a:r>
              <a:rPr lang="nl-NL" dirty="0" err="1" smtClean="0"/>
              <a:t>regulation</a:t>
            </a:r>
            <a:endParaRPr lang="nl-NL" dirty="0" smtClean="0"/>
          </a:p>
          <a:p>
            <a:pPr lvl="2"/>
            <a:r>
              <a:rPr lang="nl-NL" dirty="0" err="1" smtClean="0"/>
              <a:t>Terrorial</a:t>
            </a:r>
            <a:r>
              <a:rPr lang="nl-NL" dirty="0" smtClean="0"/>
              <a:t> </a:t>
            </a:r>
            <a:r>
              <a:rPr lang="nl-NL" dirty="0" err="1" smtClean="0"/>
              <a:t>problem</a:t>
            </a:r>
            <a:r>
              <a:rPr lang="nl-NL" dirty="0" smtClean="0"/>
              <a:t>/</a:t>
            </a:r>
            <a:r>
              <a:rPr lang="nl-NL" dirty="0" err="1" smtClean="0"/>
              <a:t>lack</a:t>
            </a:r>
            <a:r>
              <a:rPr lang="nl-NL" dirty="0" smtClean="0"/>
              <a:t> of shared </a:t>
            </a:r>
            <a:r>
              <a:rPr lang="nl-NL" dirty="0" err="1" smtClean="0"/>
              <a:t>values</a:t>
            </a:r>
            <a:endParaRPr lang="nl-NL" dirty="0" smtClean="0"/>
          </a:p>
          <a:p>
            <a:pPr lvl="2"/>
            <a:r>
              <a:rPr lang="nl-NL" dirty="0" err="1" smtClean="0"/>
              <a:t>Societal</a:t>
            </a:r>
            <a:r>
              <a:rPr lang="nl-NL" dirty="0" smtClean="0"/>
              <a:t> </a:t>
            </a:r>
            <a:r>
              <a:rPr lang="nl-NL" dirty="0" err="1" smtClean="0"/>
              <a:t>interests</a:t>
            </a:r>
            <a:r>
              <a:rPr lang="nl-NL" dirty="0" smtClean="0"/>
              <a:t> &gt; </a:t>
            </a:r>
            <a:r>
              <a:rPr lang="nl-NL" dirty="0" err="1" smtClean="0"/>
              <a:t>political</a:t>
            </a:r>
            <a:r>
              <a:rPr lang="nl-NL" dirty="0" smtClean="0"/>
              <a:t> </a:t>
            </a:r>
            <a:r>
              <a:rPr lang="nl-NL" dirty="0" err="1" smtClean="0"/>
              <a:t>realm</a:t>
            </a:r>
            <a:endParaRPr lang="nl-NL" dirty="0" smtClean="0"/>
          </a:p>
        </p:txBody>
      </p:sp>
    </p:spTree>
    <p:extLst>
      <p:ext uri="{BB962C8B-B14F-4D97-AF65-F5344CB8AC3E}">
        <p14:creationId xmlns:p14="http://schemas.microsoft.com/office/powerpoint/2010/main" val="30786541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Privacy as </a:t>
            </a:r>
            <a:r>
              <a:rPr lang="nl-NL" dirty="0" err="1" smtClean="0"/>
              <a:t>societal</a:t>
            </a:r>
            <a:r>
              <a:rPr lang="nl-NL" dirty="0" smtClean="0"/>
              <a:t> interest</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Privacy is </a:t>
            </a:r>
            <a:r>
              <a:rPr lang="nl-NL" dirty="0" err="1" smtClean="0"/>
              <a:t>also</a:t>
            </a:r>
            <a:r>
              <a:rPr lang="nl-NL" dirty="0" smtClean="0"/>
              <a:t> a </a:t>
            </a:r>
            <a:r>
              <a:rPr lang="nl-NL" dirty="0" err="1" smtClean="0"/>
              <a:t>societal</a:t>
            </a:r>
            <a:r>
              <a:rPr lang="nl-NL" dirty="0" smtClean="0"/>
              <a:t> interest</a:t>
            </a:r>
          </a:p>
          <a:p>
            <a:r>
              <a:rPr lang="nl-NL" dirty="0" smtClean="0"/>
              <a:t>It is </a:t>
            </a:r>
            <a:r>
              <a:rPr lang="nl-NL" dirty="0" err="1" smtClean="0"/>
              <a:t>constitutive</a:t>
            </a:r>
            <a:r>
              <a:rPr lang="nl-NL" dirty="0" smtClean="0"/>
              <a:t> </a:t>
            </a:r>
            <a:r>
              <a:rPr lang="nl-NL" dirty="0" err="1" smtClean="0"/>
              <a:t>for</a:t>
            </a:r>
            <a:endParaRPr lang="nl-NL" dirty="0" smtClean="0"/>
          </a:p>
          <a:p>
            <a:pPr lvl="1"/>
            <a:r>
              <a:rPr lang="nl-NL" dirty="0" err="1" smtClean="0"/>
              <a:t>Friendships</a:t>
            </a:r>
            <a:endParaRPr lang="nl-NL" dirty="0" smtClean="0"/>
          </a:p>
          <a:p>
            <a:pPr lvl="1"/>
            <a:r>
              <a:rPr lang="nl-NL" dirty="0" smtClean="0"/>
              <a:t>Trust in the </a:t>
            </a:r>
            <a:r>
              <a:rPr lang="nl-NL" dirty="0" err="1" smtClean="0"/>
              <a:t>government</a:t>
            </a:r>
            <a:r>
              <a:rPr lang="nl-NL" dirty="0" smtClean="0"/>
              <a:t> </a:t>
            </a:r>
            <a:r>
              <a:rPr lang="nl-NL" dirty="0" err="1" smtClean="0"/>
              <a:t>and</a:t>
            </a:r>
            <a:r>
              <a:rPr lang="nl-NL" dirty="0" smtClean="0"/>
              <a:t> </a:t>
            </a:r>
            <a:r>
              <a:rPr lang="nl-NL" dirty="0" err="1" smtClean="0"/>
              <a:t>legitimacy</a:t>
            </a:r>
            <a:r>
              <a:rPr lang="nl-NL" dirty="0" smtClean="0"/>
              <a:t> of the state</a:t>
            </a:r>
          </a:p>
          <a:p>
            <a:pPr lvl="1"/>
            <a:r>
              <a:rPr lang="nl-NL" dirty="0" err="1" smtClean="0"/>
              <a:t>Democracy</a:t>
            </a:r>
            <a:r>
              <a:rPr lang="nl-NL" dirty="0" smtClean="0"/>
              <a:t> &gt; </a:t>
            </a:r>
            <a:r>
              <a:rPr lang="nl-NL" dirty="0" err="1" smtClean="0"/>
              <a:t>secrecy</a:t>
            </a:r>
            <a:r>
              <a:rPr lang="nl-NL" dirty="0" smtClean="0"/>
              <a:t> of </a:t>
            </a:r>
            <a:r>
              <a:rPr lang="nl-NL" dirty="0" err="1" smtClean="0"/>
              <a:t>ballot</a:t>
            </a:r>
            <a:endParaRPr lang="nl-NL" dirty="0" smtClean="0"/>
          </a:p>
          <a:p>
            <a:pPr lvl="1"/>
            <a:r>
              <a:rPr lang="nl-NL" dirty="0" smtClean="0"/>
              <a:t>The </a:t>
            </a:r>
            <a:r>
              <a:rPr lang="nl-NL" dirty="0" err="1" smtClean="0"/>
              <a:t>legal</a:t>
            </a:r>
            <a:r>
              <a:rPr lang="nl-NL" dirty="0" smtClean="0"/>
              <a:t> domain &gt; </a:t>
            </a:r>
            <a:r>
              <a:rPr lang="nl-NL" dirty="0" err="1" smtClean="0"/>
              <a:t>confidentiality</a:t>
            </a:r>
            <a:r>
              <a:rPr lang="nl-NL" dirty="0" smtClean="0"/>
              <a:t> </a:t>
            </a:r>
            <a:r>
              <a:rPr lang="nl-NL" dirty="0" err="1" smtClean="0"/>
              <a:t>between</a:t>
            </a:r>
            <a:r>
              <a:rPr lang="nl-NL" dirty="0" smtClean="0"/>
              <a:t> </a:t>
            </a:r>
            <a:r>
              <a:rPr lang="nl-NL" dirty="0" err="1" smtClean="0"/>
              <a:t>lawyer</a:t>
            </a:r>
            <a:r>
              <a:rPr lang="nl-NL" dirty="0" smtClean="0"/>
              <a:t> </a:t>
            </a:r>
            <a:r>
              <a:rPr lang="nl-NL" dirty="0" err="1" smtClean="0"/>
              <a:t>and</a:t>
            </a:r>
            <a:r>
              <a:rPr lang="nl-NL" dirty="0" smtClean="0"/>
              <a:t> </a:t>
            </a:r>
            <a:r>
              <a:rPr lang="nl-NL" dirty="0" err="1" smtClean="0"/>
              <a:t>client</a:t>
            </a:r>
            <a:endParaRPr lang="nl-NL" dirty="0" smtClean="0"/>
          </a:p>
          <a:p>
            <a:pPr lvl="1"/>
            <a:r>
              <a:rPr lang="nl-NL" dirty="0" err="1" smtClean="0"/>
              <a:t>Journalism</a:t>
            </a:r>
            <a:r>
              <a:rPr lang="nl-NL" dirty="0" smtClean="0"/>
              <a:t> &gt; </a:t>
            </a:r>
            <a:r>
              <a:rPr lang="nl-NL" dirty="0" err="1" smtClean="0"/>
              <a:t>confidentiality</a:t>
            </a:r>
            <a:r>
              <a:rPr lang="nl-NL" dirty="0" smtClean="0"/>
              <a:t> sources </a:t>
            </a:r>
            <a:r>
              <a:rPr lang="nl-NL" dirty="0" err="1" smtClean="0"/>
              <a:t>and</a:t>
            </a:r>
            <a:r>
              <a:rPr lang="nl-NL" dirty="0" smtClean="0"/>
              <a:t> </a:t>
            </a:r>
            <a:r>
              <a:rPr lang="nl-NL" dirty="0" err="1" smtClean="0"/>
              <a:t>journalists</a:t>
            </a:r>
            <a:endParaRPr lang="nl-NL" dirty="0" smtClean="0"/>
          </a:p>
          <a:p>
            <a:pPr lvl="1"/>
            <a:r>
              <a:rPr lang="nl-NL" dirty="0" err="1" smtClean="0"/>
              <a:t>Medical</a:t>
            </a:r>
            <a:r>
              <a:rPr lang="nl-NL" dirty="0" smtClean="0"/>
              <a:t> sector &gt; </a:t>
            </a:r>
            <a:r>
              <a:rPr lang="nl-NL" dirty="0" err="1" smtClean="0"/>
              <a:t>confidentiality</a:t>
            </a:r>
            <a:r>
              <a:rPr lang="nl-NL" dirty="0" smtClean="0"/>
              <a:t> doctor </a:t>
            </a:r>
            <a:r>
              <a:rPr lang="nl-NL" dirty="0" err="1" smtClean="0"/>
              <a:t>and</a:t>
            </a:r>
            <a:r>
              <a:rPr lang="nl-NL" dirty="0" smtClean="0"/>
              <a:t> </a:t>
            </a:r>
            <a:r>
              <a:rPr lang="nl-NL" dirty="0" err="1" smtClean="0"/>
              <a:t>patient</a:t>
            </a:r>
            <a:endParaRPr lang="nl-NL" dirty="0"/>
          </a:p>
        </p:txBody>
      </p:sp>
    </p:spTree>
    <p:extLst>
      <p:ext uri="{BB962C8B-B14F-4D97-AF65-F5344CB8AC3E}">
        <p14:creationId xmlns:p14="http://schemas.microsoft.com/office/powerpoint/2010/main" val="23907853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Privacy as </a:t>
            </a:r>
            <a:r>
              <a:rPr lang="nl-NL" dirty="0" err="1" smtClean="0"/>
              <a:t>societal</a:t>
            </a:r>
            <a:r>
              <a:rPr lang="nl-NL" dirty="0" smtClean="0"/>
              <a:t> interest</a:t>
            </a:r>
            <a:endParaRPr lang="nl-NL" dirty="0"/>
          </a:p>
        </p:txBody>
      </p:sp>
      <p:sp>
        <p:nvSpPr>
          <p:cNvPr id="3" name="Tijdelijke aanduiding voor inhoud 2"/>
          <p:cNvSpPr>
            <a:spLocks noGrp="1"/>
          </p:cNvSpPr>
          <p:nvPr>
            <p:ph idx="1"/>
          </p:nvPr>
        </p:nvSpPr>
        <p:spPr>
          <a:xfrm>
            <a:off x="457200" y="1600200"/>
            <a:ext cx="8229600" cy="4853136"/>
          </a:xfrm>
        </p:spPr>
        <p:txBody>
          <a:bodyPr>
            <a:normAutofit fontScale="85000" lnSpcReduction="20000"/>
          </a:bodyPr>
          <a:lstStyle/>
          <a:p>
            <a:pPr marL="0" indent="0">
              <a:buNone/>
            </a:pPr>
            <a:r>
              <a:rPr lang="en-US" dirty="0"/>
              <a:t>Anita </a:t>
            </a:r>
            <a:r>
              <a:rPr lang="en-US" dirty="0" smtClean="0"/>
              <a:t>Allen: </a:t>
            </a:r>
            <a:r>
              <a:rPr lang="en-US" dirty="0"/>
              <a:t>‘First, confidentiality encourages </a:t>
            </a:r>
            <a:r>
              <a:rPr lang="en-US" b="1" dirty="0"/>
              <a:t>seeking medical care</a:t>
            </a:r>
            <a:r>
              <a:rPr lang="en-US" dirty="0"/>
              <a:t>. Individuals will be more inclined to seek medical attention if they believe they can do so on a confidential basis. It is reassuring to believe others will not be told without permission that one is unwell or declining, has abused illegal drugs, been unfaithful to one ’s partner, obtained an abortion, or enlarged one ’s breasts. […] Second, confidentiality contributes to </a:t>
            </a:r>
            <a:r>
              <a:rPr lang="en-US" b="1" dirty="0"/>
              <a:t>full and frank disclosures</a:t>
            </a:r>
            <a:r>
              <a:rPr lang="en-US" dirty="0"/>
              <a:t>. Individuals seeking care will be more open and honest if they believe the facts and impressions reported to health providers will remain confidential. It may be easier to speak freely about embarrassing symptoms if one believes the content of what one says will not be broadcast to the world at large.’</a:t>
            </a:r>
            <a:r>
              <a:rPr lang="nl-NL" dirty="0"/>
              <a:t> </a:t>
            </a:r>
            <a:endParaRPr lang="nl-NL" dirty="0" smtClean="0"/>
          </a:p>
        </p:txBody>
      </p:sp>
    </p:spTree>
    <p:extLst>
      <p:ext uri="{BB962C8B-B14F-4D97-AF65-F5344CB8AC3E}">
        <p14:creationId xmlns:p14="http://schemas.microsoft.com/office/powerpoint/2010/main" val="25618103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Privacy as </a:t>
            </a:r>
            <a:r>
              <a:rPr lang="nl-NL" dirty="0" err="1" smtClean="0"/>
              <a:t>societal</a:t>
            </a:r>
            <a:r>
              <a:rPr lang="nl-NL" dirty="0" smtClean="0"/>
              <a:t> interest</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2400" dirty="0" smtClean="0"/>
              <a:t>1. Privacy </a:t>
            </a:r>
            <a:r>
              <a:rPr lang="nl-NL" sz="2400" dirty="0" err="1" smtClean="0"/>
              <a:t>should</a:t>
            </a:r>
            <a:r>
              <a:rPr lang="nl-NL" sz="2400" dirty="0" smtClean="0"/>
              <a:t> </a:t>
            </a:r>
            <a:r>
              <a:rPr lang="nl-NL" sz="2400" dirty="0" err="1" smtClean="0"/>
              <a:t>not</a:t>
            </a:r>
            <a:r>
              <a:rPr lang="nl-NL" sz="2400" dirty="0" smtClean="0"/>
              <a:t> </a:t>
            </a:r>
            <a:r>
              <a:rPr lang="nl-NL" sz="2400" dirty="0" err="1" smtClean="0"/>
              <a:t>only</a:t>
            </a:r>
            <a:r>
              <a:rPr lang="nl-NL" sz="2400" dirty="0" smtClean="0"/>
              <a:t> </a:t>
            </a:r>
            <a:r>
              <a:rPr lang="nl-NL" sz="2400" dirty="0" err="1" smtClean="0"/>
              <a:t>be</a:t>
            </a:r>
            <a:r>
              <a:rPr lang="nl-NL" sz="2400" dirty="0" smtClean="0"/>
              <a:t> </a:t>
            </a:r>
            <a:r>
              <a:rPr lang="nl-NL" sz="2400" dirty="0" err="1" smtClean="0"/>
              <a:t>regarded</a:t>
            </a:r>
            <a:r>
              <a:rPr lang="nl-NL" sz="2400" dirty="0" smtClean="0"/>
              <a:t> as </a:t>
            </a:r>
            <a:r>
              <a:rPr lang="nl-NL" sz="2400" dirty="0" err="1" smtClean="0"/>
              <a:t>an</a:t>
            </a:r>
            <a:r>
              <a:rPr lang="nl-NL" sz="2400" dirty="0" smtClean="0"/>
              <a:t> </a:t>
            </a:r>
            <a:r>
              <a:rPr lang="nl-NL" sz="2400" dirty="0" err="1" smtClean="0"/>
              <a:t>individual</a:t>
            </a:r>
            <a:r>
              <a:rPr lang="nl-NL" sz="2400" dirty="0" smtClean="0"/>
              <a:t> right:</a:t>
            </a:r>
            <a:br>
              <a:rPr lang="nl-NL" sz="2400" dirty="0" smtClean="0"/>
            </a:br>
            <a:endParaRPr lang="nl-NL" sz="2400" dirty="0" smtClean="0"/>
          </a:p>
          <a:p>
            <a:pPr lvl="1"/>
            <a:r>
              <a:rPr lang="nl-NL" sz="2400" dirty="0" err="1" smtClean="0"/>
              <a:t>Duties</a:t>
            </a:r>
            <a:r>
              <a:rPr lang="nl-NL" sz="2400" dirty="0" smtClean="0"/>
              <a:t> of </a:t>
            </a:r>
            <a:r>
              <a:rPr lang="nl-NL" sz="2400" dirty="0" err="1" smtClean="0"/>
              <a:t>states</a:t>
            </a:r>
            <a:r>
              <a:rPr lang="nl-NL" sz="2400" dirty="0" smtClean="0"/>
              <a:t> </a:t>
            </a:r>
            <a:r>
              <a:rPr lang="nl-NL" sz="2400" dirty="0" err="1" smtClean="0"/>
              <a:t>and</a:t>
            </a:r>
            <a:r>
              <a:rPr lang="nl-NL" sz="2400" dirty="0" smtClean="0"/>
              <a:t> data controllers </a:t>
            </a:r>
            <a:r>
              <a:rPr lang="nl-NL" sz="2400" dirty="0" err="1" smtClean="0"/>
              <a:t>to</a:t>
            </a:r>
            <a:r>
              <a:rPr lang="nl-NL" sz="2400" dirty="0" smtClean="0"/>
              <a:t> </a:t>
            </a:r>
            <a:r>
              <a:rPr lang="nl-NL" sz="2400" dirty="0" err="1" smtClean="0"/>
              <a:t>protect</a:t>
            </a:r>
            <a:r>
              <a:rPr lang="nl-NL" sz="2400" dirty="0" smtClean="0"/>
              <a:t> the privacy</a:t>
            </a:r>
          </a:p>
          <a:p>
            <a:pPr lvl="1"/>
            <a:r>
              <a:rPr lang="nl-NL" sz="2400" dirty="0" smtClean="0"/>
              <a:t>Class actions </a:t>
            </a:r>
            <a:r>
              <a:rPr lang="nl-NL" sz="2400" dirty="0" err="1" smtClean="0"/>
              <a:t>by</a:t>
            </a:r>
            <a:r>
              <a:rPr lang="nl-NL" sz="2400" dirty="0" smtClean="0"/>
              <a:t> </a:t>
            </a:r>
            <a:r>
              <a:rPr lang="nl-NL" sz="2400" dirty="0" err="1" smtClean="0"/>
              <a:t>groups</a:t>
            </a:r>
            <a:r>
              <a:rPr lang="nl-NL" sz="2400" dirty="0" smtClean="0"/>
              <a:t> </a:t>
            </a:r>
            <a:r>
              <a:rPr lang="nl-NL" sz="2400" dirty="0" err="1" smtClean="0"/>
              <a:t>and</a:t>
            </a:r>
            <a:r>
              <a:rPr lang="nl-NL" sz="2400" dirty="0" smtClean="0"/>
              <a:t> </a:t>
            </a:r>
            <a:r>
              <a:rPr lang="nl-NL" sz="2400" dirty="0" err="1" smtClean="0"/>
              <a:t>civil</a:t>
            </a:r>
            <a:r>
              <a:rPr lang="nl-NL" sz="2400" dirty="0" smtClean="0"/>
              <a:t> society </a:t>
            </a:r>
            <a:r>
              <a:rPr lang="nl-NL" sz="2400" dirty="0" err="1" smtClean="0"/>
              <a:t>and</a:t>
            </a:r>
            <a:r>
              <a:rPr lang="nl-NL" sz="2400" dirty="0" smtClean="0"/>
              <a:t> </a:t>
            </a:r>
            <a:r>
              <a:rPr lang="nl-NL" sz="2400" dirty="0" err="1" smtClean="0"/>
              <a:t>enforcement</a:t>
            </a:r>
            <a:r>
              <a:rPr lang="nl-NL" sz="2400" dirty="0" smtClean="0"/>
              <a:t> </a:t>
            </a:r>
            <a:r>
              <a:rPr lang="nl-NL" sz="2400" dirty="0" err="1" smtClean="0"/>
              <a:t>by</a:t>
            </a:r>
            <a:r>
              <a:rPr lang="nl-NL" sz="2400" dirty="0" smtClean="0"/>
              <a:t> </a:t>
            </a:r>
            <a:r>
              <a:rPr lang="nl-NL" sz="2400" dirty="0" err="1" smtClean="0"/>
              <a:t>DPAs</a:t>
            </a:r>
            <a:endParaRPr lang="nl-NL" sz="2400" dirty="0" smtClean="0"/>
          </a:p>
          <a:p>
            <a:pPr marL="0" indent="0">
              <a:buNone/>
            </a:pPr>
            <a:endParaRPr lang="nl-NL" sz="2400" dirty="0" smtClean="0"/>
          </a:p>
          <a:p>
            <a:pPr marL="0" indent="0">
              <a:buNone/>
            </a:pPr>
            <a:r>
              <a:rPr lang="nl-NL" sz="2400" dirty="0" smtClean="0"/>
              <a:t>2. Privacy </a:t>
            </a:r>
            <a:r>
              <a:rPr lang="nl-NL" sz="2400" dirty="0" err="1" smtClean="0"/>
              <a:t>should</a:t>
            </a:r>
            <a:r>
              <a:rPr lang="nl-NL" sz="2400" dirty="0" smtClean="0"/>
              <a:t> </a:t>
            </a:r>
            <a:r>
              <a:rPr lang="nl-NL" sz="2400" dirty="0" err="1" smtClean="0"/>
              <a:t>not</a:t>
            </a:r>
            <a:r>
              <a:rPr lang="nl-NL" sz="2400" dirty="0" smtClean="0"/>
              <a:t> </a:t>
            </a:r>
            <a:r>
              <a:rPr lang="nl-NL" sz="2400" dirty="0" err="1" smtClean="0"/>
              <a:t>only</a:t>
            </a:r>
            <a:r>
              <a:rPr lang="nl-NL" sz="2400" dirty="0" smtClean="0"/>
              <a:t> </a:t>
            </a:r>
            <a:r>
              <a:rPr lang="nl-NL" sz="2400" dirty="0" err="1" smtClean="0"/>
              <a:t>be</a:t>
            </a:r>
            <a:r>
              <a:rPr lang="nl-NL" sz="2400" dirty="0" smtClean="0"/>
              <a:t> </a:t>
            </a:r>
            <a:r>
              <a:rPr lang="nl-NL" sz="2400" dirty="0" err="1" smtClean="0"/>
              <a:t>about</a:t>
            </a:r>
            <a:r>
              <a:rPr lang="nl-NL" sz="2400" dirty="0" smtClean="0"/>
              <a:t> </a:t>
            </a:r>
            <a:r>
              <a:rPr lang="nl-NL" sz="2400" dirty="0" err="1" smtClean="0"/>
              <a:t>consequences</a:t>
            </a:r>
            <a:r>
              <a:rPr lang="nl-NL" sz="2400" dirty="0" smtClean="0"/>
              <a:t> </a:t>
            </a:r>
            <a:r>
              <a:rPr lang="nl-NL" sz="2400" dirty="0" err="1" smtClean="0"/>
              <a:t>for</a:t>
            </a:r>
            <a:r>
              <a:rPr lang="nl-NL" sz="2400" dirty="0" smtClean="0"/>
              <a:t> the </a:t>
            </a:r>
            <a:r>
              <a:rPr lang="nl-NL" sz="2400" dirty="0" err="1" smtClean="0"/>
              <a:t>citizen</a:t>
            </a:r>
            <a:r>
              <a:rPr lang="nl-NL" sz="2400" dirty="0" smtClean="0"/>
              <a:t>:</a:t>
            </a:r>
          </a:p>
          <a:p>
            <a:pPr marL="457200" lvl="1" indent="0">
              <a:buNone/>
            </a:pPr>
            <a:endParaRPr lang="nl-NL" sz="2400" dirty="0" smtClean="0"/>
          </a:p>
          <a:p>
            <a:pPr lvl="1"/>
            <a:r>
              <a:rPr lang="nl-NL" sz="2400" dirty="0" err="1" smtClean="0"/>
              <a:t>Intentions</a:t>
            </a:r>
            <a:r>
              <a:rPr lang="nl-NL" sz="2400" dirty="0" smtClean="0"/>
              <a:t> </a:t>
            </a:r>
            <a:r>
              <a:rPr lang="nl-NL" sz="2400" dirty="0" err="1" smtClean="0"/>
              <a:t>and</a:t>
            </a:r>
            <a:r>
              <a:rPr lang="nl-NL" sz="2400" dirty="0" smtClean="0"/>
              <a:t> </a:t>
            </a:r>
            <a:r>
              <a:rPr lang="nl-NL" sz="2400" dirty="0" err="1" smtClean="0"/>
              <a:t>duties</a:t>
            </a:r>
            <a:r>
              <a:rPr lang="nl-NL" sz="2400" dirty="0" smtClean="0"/>
              <a:t> of care </a:t>
            </a:r>
            <a:r>
              <a:rPr lang="nl-NL" sz="2400" dirty="0" err="1" smtClean="0"/>
              <a:t>for</a:t>
            </a:r>
            <a:r>
              <a:rPr lang="nl-NL" sz="2400" dirty="0" smtClean="0"/>
              <a:t> state </a:t>
            </a:r>
            <a:r>
              <a:rPr lang="nl-NL" sz="2400" dirty="0" err="1" smtClean="0"/>
              <a:t>and</a:t>
            </a:r>
            <a:r>
              <a:rPr lang="nl-NL" sz="2400" dirty="0" smtClean="0"/>
              <a:t> data controllers</a:t>
            </a:r>
          </a:p>
          <a:p>
            <a:pPr lvl="1"/>
            <a:r>
              <a:rPr lang="nl-NL" sz="2400" dirty="0" err="1" smtClean="0"/>
              <a:t>Societal</a:t>
            </a:r>
            <a:r>
              <a:rPr lang="nl-NL" sz="2400" dirty="0" smtClean="0"/>
              <a:t> </a:t>
            </a:r>
            <a:r>
              <a:rPr lang="nl-NL" sz="2400" dirty="0" err="1" smtClean="0"/>
              <a:t>interests</a:t>
            </a:r>
            <a:r>
              <a:rPr lang="nl-NL" sz="2400" dirty="0" smtClean="0"/>
              <a:t> </a:t>
            </a:r>
            <a:r>
              <a:rPr lang="nl-NL" sz="2400" dirty="0" err="1" smtClean="0"/>
              <a:t>involved</a:t>
            </a:r>
            <a:r>
              <a:rPr lang="nl-NL" sz="2400" dirty="0" smtClean="0"/>
              <a:t> </a:t>
            </a:r>
            <a:r>
              <a:rPr lang="nl-NL" sz="2400" dirty="0" err="1" smtClean="0"/>
              <a:t>with</a:t>
            </a:r>
            <a:r>
              <a:rPr lang="nl-NL" sz="2400" dirty="0" smtClean="0"/>
              <a:t> privacy </a:t>
            </a:r>
            <a:r>
              <a:rPr lang="nl-NL" sz="2400" dirty="0" err="1" smtClean="0"/>
              <a:t>and</a:t>
            </a:r>
            <a:r>
              <a:rPr lang="nl-NL" sz="2400" dirty="0" smtClean="0"/>
              <a:t> data </a:t>
            </a:r>
            <a:r>
              <a:rPr lang="nl-NL" sz="2400" dirty="0" err="1" smtClean="0"/>
              <a:t>protection</a:t>
            </a:r>
            <a:endParaRPr lang="nl-NL" sz="2400" dirty="0" smtClean="0"/>
          </a:p>
        </p:txBody>
      </p:sp>
    </p:spTree>
    <p:extLst>
      <p:ext uri="{BB962C8B-B14F-4D97-AF65-F5344CB8AC3E}">
        <p14:creationId xmlns:p14="http://schemas.microsoft.com/office/powerpoint/2010/main" val="22879756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Privacy as </a:t>
            </a:r>
            <a:r>
              <a:rPr lang="nl-NL" dirty="0" err="1" smtClean="0"/>
              <a:t>societal</a:t>
            </a:r>
            <a:r>
              <a:rPr lang="nl-NL" dirty="0" smtClean="0"/>
              <a:t> interest</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sz="3300" dirty="0" smtClean="0"/>
              <a:t>3. Cases </a:t>
            </a:r>
            <a:r>
              <a:rPr lang="nl-NL" sz="3300" dirty="0" err="1" smtClean="0"/>
              <a:t>should</a:t>
            </a:r>
            <a:r>
              <a:rPr lang="nl-NL" sz="3300" dirty="0" smtClean="0"/>
              <a:t> </a:t>
            </a:r>
            <a:r>
              <a:rPr lang="nl-NL" sz="3300" dirty="0" err="1" smtClean="0"/>
              <a:t>not</a:t>
            </a:r>
            <a:r>
              <a:rPr lang="nl-NL" sz="3300" dirty="0" smtClean="0"/>
              <a:t> </a:t>
            </a:r>
            <a:r>
              <a:rPr lang="nl-NL" sz="3300" dirty="0" err="1" smtClean="0"/>
              <a:t>only</a:t>
            </a:r>
            <a:r>
              <a:rPr lang="nl-NL" sz="3300" dirty="0" smtClean="0"/>
              <a:t> </a:t>
            </a:r>
            <a:r>
              <a:rPr lang="nl-NL" sz="3300" dirty="0" err="1" smtClean="0"/>
              <a:t>be</a:t>
            </a:r>
            <a:r>
              <a:rPr lang="nl-NL" sz="3300" dirty="0" smtClean="0"/>
              <a:t> </a:t>
            </a:r>
            <a:r>
              <a:rPr lang="nl-NL" sz="3300" dirty="0" err="1" smtClean="0"/>
              <a:t>resolved</a:t>
            </a:r>
            <a:r>
              <a:rPr lang="nl-NL" sz="3300" dirty="0" smtClean="0"/>
              <a:t> </a:t>
            </a:r>
            <a:r>
              <a:rPr lang="nl-NL" sz="3300" dirty="0" err="1" smtClean="0"/>
              <a:t>by</a:t>
            </a:r>
            <a:r>
              <a:rPr lang="nl-NL" sz="3300" dirty="0" smtClean="0"/>
              <a:t> </a:t>
            </a:r>
            <a:r>
              <a:rPr lang="nl-NL" sz="3300" dirty="0" err="1" smtClean="0"/>
              <a:t>balancing</a:t>
            </a:r>
            <a:r>
              <a:rPr lang="nl-NL" sz="3300" dirty="0" smtClean="0"/>
              <a:t> </a:t>
            </a:r>
            <a:r>
              <a:rPr lang="nl-NL" sz="3300" dirty="0" err="1" smtClean="0"/>
              <a:t>interests</a:t>
            </a:r>
            <a:r>
              <a:rPr lang="nl-NL" sz="3300" dirty="0" smtClean="0"/>
              <a:t>:</a:t>
            </a:r>
          </a:p>
          <a:p>
            <a:pPr marL="0" indent="0">
              <a:buNone/>
            </a:pPr>
            <a:endParaRPr lang="nl-NL" sz="3300" dirty="0" smtClean="0"/>
          </a:p>
          <a:p>
            <a:pPr lvl="1"/>
            <a:r>
              <a:rPr lang="nl-NL" sz="3300" dirty="0" err="1" smtClean="0"/>
              <a:t>Instrinsic</a:t>
            </a:r>
            <a:r>
              <a:rPr lang="nl-NL" sz="3300" dirty="0" smtClean="0"/>
              <a:t> </a:t>
            </a:r>
            <a:r>
              <a:rPr lang="nl-NL" sz="3300" dirty="0" err="1" smtClean="0"/>
              <a:t>assessement</a:t>
            </a:r>
            <a:r>
              <a:rPr lang="nl-NL" sz="3300" dirty="0" smtClean="0"/>
              <a:t> of the </a:t>
            </a:r>
            <a:r>
              <a:rPr lang="nl-NL" sz="3300" dirty="0" err="1" smtClean="0"/>
              <a:t>quality</a:t>
            </a:r>
            <a:r>
              <a:rPr lang="nl-NL" sz="3300" dirty="0" smtClean="0"/>
              <a:t> of </a:t>
            </a:r>
            <a:r>
              <a:rPr lang="nl-NL" sz="3300" dirty="0" err="1" smtClean="0"/>
              <a:t>laws</a:t>
            </a:r>
            <a:r>
              <a:rPr lang="nl-NL" sz="3300" dirty="0" smtClean="0"/>
              <a:t>, </a:t>
            </a:r>
            <a:r>
              <a:rPr lang="nl-NL" sz="3300" dirty="0" err="1" smtClean="0"/>
              <a:t>policies</a:t>
            </a:r>
            <a:r>
              <a:rPr lang="nl-NL" sz="3300" dirty="0" smtClean="0"/>
              <a:t> </a:t>
            </a:r>
            <a:r>
              <a:rPr lang="nl-NL" sz="3300" dirty="0" err="1" smtClean="0"/>
              <a:t>and</a:t>
            </a:r>
            <a:r>
              <a:rPr lang="nl-NL" sz="3300" dirty="0" smtClean="0"/>
              <a:t> research </a:t>
            </a:r>
            <a:r>
              <a:rPr lang="nl-NL" sz="3300" dirty="0" err="1" smtClean="0"/>
              <a:t>proposals</a:t>
            </a:r>
            <a:endParaRPr lang="nl-NL" sz="3300" dirty="0" smtClean="0"/>
          </a:p>
          <a:p>
            <a:pPr lvl="1"/>
            <a:r>
              <a:rPr lang="nl-NL" sz="3300" dirty="0" smtClean="0"/>
              <a:t>Absolute </a:t>
            </a:r>
            <a:r>
              <a:rPr lang="nl-NL" sz="3300" dirty="0" err="1" smtClean="0"/>
              <a:t>prohibitions</a:t>
            </a:r>
            <a:r>
              <a:rPr lang="nl-NL" sz="3300" dirty="0" smtClean="0"/>
              <a:t> on </a:t>
            </a:r>
            <a:r>
              <a:rPr lang="nl-NL" sz="3300" dirty="0" err="1" smtClean="0"/>
              <a:t>certain</a:t>
            </a:r>
            <a:r>
              <a:rPr lang="nl-NL" sz="3300" dirty="0" smtClean="0"/>
              <a:t> </a:t>
            </a:r>
            <a:r>
              <a:rPr lang="nl-NL" sz="3300" dirty="0" err="1" smtClean="0"/>
              <a:t>uses</a:t>
            </a:r>
            <a:r>
              <a:rPr lang="nl-NL" sz="3300" dirty="0" smtClean="0"/>
              <a:t> </a:t>
            </a:r>
            <a:r>
              <a:rPr lang="nl-NL" sz="3300" dirty="0" err="1" smtClean="0"/>
              <a:t>and</a:t>
            </a:r>
            <a:r>
              <a:rPr lang="nl-NL" sz="3300" dirty="0" smtClean="0"/>
              <a:t> </a:t>
            </a:r>
            <a:r>
              <a:rPr lang="nl-NL" sz="3300" dirty="0" err="1" smtClean="0"/>
              <a:t>practices</a:t>
            </a:r>
            <a:endParaRPr lang="nl-NL" sz="3300" dirty="0" smtClean="0"/>
          </a:p>
          <a:p>
            <a:pPr marL="0" indent="0">
              <a:buNone/>
            </a:pPr>
            <a:r>
              <a:rPr lang="nl-NL" sz="3300" dirty="0" smtClean="0"/>
              <a:t>	</a:t>
            </a:r>
          </a:p>
          <a:p>
            <a:pPr marL="0" indent="0">
              <a:buNone/>
            </a:pPr>
            <a:r>
              <a:rPr lang="nl-NL" sz="3300" dirty="0" smtClean="0"/>
              <a:t>4. Privacy </a:t>
            </a:r>
            <a:r>
              <a:rPr lang="nl-NL" sz="3300" dirty="0" err="1" smtClean="0"/>
              <a:t>should</a:t>
            </a:r>
            <a:r>
              <a:rPr lang="nl-NL" sz="3300" dirty="0" smtClean="0"/>
              <a:t> </a:t>
            </a:r>
            <a:r>
              <a:rPr lang="nl-NL" sz="3300" dirty="0" err="1" smtClean="0"/>
              <a:t>not</a:t>
            </a:r>
            <a:r>
              <a:rPr lang="nl-NL" sz="3300" dirty="0" smtClean="0"/>
              <a:t> </a:t>
            </a:r>
            <a:r>
              <a:rPr lang="nl-NL" sz="3300" dirty="0" err="1" smtClean="0"/>
              <a:t>only</a:t>
            </a:r>
            <a:r>
              <a:rPr lang="nl-NL" sz="3300" dirty="0" smtClean="0"/>
              <a:t> </a:t>
            </a:r>
            <a:r>
              <a:rPr lang="nl-NL" sz="3300" dirty="0" err="1" smtClean="0"/>
              <a:t>be</a:t>
            </a:r>
            <a:r>
              <a:rPr lang="nl-NL" sz="3300" dirty="0" smtClean="0"/>
              <a:t> </a:t>
            </a:r>
            <a:r>
              <a:rPr lang="nl-NL" sz="3300" dirty="0" err="1" smtClean="0"/>
              <a:t>regulated</a:t>
            </a:r>
            <a:r>
              <a:rPr lang="nl-NL" sz="3300" dirty="0" smtClean="0"/>
              <a:t> </a:t>
            </a:r>
            <a:r>
              <a:rPr lang="nl-NL" sz="3300" dirty="0" err="1" smtClean="0"/>
              <a:t>through</a:t>
            </a:r>
            <a:r>
              <a:rPr lang="nl-NL" sz="3300" dirty="0" smtClean="0"/>
              <a:t> black letter </a:t>
            </a:r>
            <a:r>
              <a:rPr lang="nl-NL" sz="3300" dirty="0" err="1" smtClean="0"/>
              <a:t>law</a:t>
            </a:r>
            <a:r>
              <a:rPr lang="nl-NL" sz="3300" dirty="0" smtClean="0"/>
              <a:t>:</a:t>
            </a:r>
          </a:p>
          <a:p>
            <a:pPr marL="0" indent="0">
              <a:buNone/>
            </a:pPr>
            <a:endParaRPr lang="nl-NL" sz="3300" dirty="0" smtClean="0"/>
          </a:p>
          <a:p>
            <a:pPr lvl="1"/>
            <a:r>
              <a:rPr lang="nl-NL" sz="3300" dirty="0" err="1" smtClean="0"/>
              <a:t>focussing</a:t>
            </a:r>
            <a:r>
              <a:rPr lang="nl-NL" sz="3300" dirty="0" smtClean="0"/>
              <a:t> on </a:t>
            </a:r>
            <a:r>
              <a:rPr lang="nl-NL" sz="3300" dirty="0" err="1" smtClean="0"/>
              <a:t>guidelines</a:t>
            </a:r>
            <a:r>
              <a:rPr lang="nl-NL" sz="3300" dirty="0" smtClean="0"/>
              <a:t>, codes of </a:t>
            </a:r>
            <a:r>
              <a:rPr lang="nl-NL" sz="3300" dirty="0" err="1" smtClean="0"/>
              <a:t>conduct</a:t>
            </a:r>
            <a:r>
              <a:rPr lang="nl-NL" sz="3300" dirty="0" smtClean="0"/>
              <a:t> </a:t>
            </a:r>
            <a:r>
              <a:rPr lang="nl-NL" sz="3300" dirty="0" err="1" smtClean="0"/>
              <a:t>and</a:t>
            </a:r>
            <a:r>
              <a:rPr lang="nl-NL" sz="3300" dirty="0" smtClean="0"/>
              <a:t> soft </a:t>
            </a:r>
            <a:r>
              <a:rPr lang="nl-NL" sz="3300" dirty="0" err="1" smtClean="0"/>
              <a:t>law</a:t>
            </a:r>
            <a:endParaRPr lang="nl-NL" sz="3300" dirty="0" smtClean="0"/>
          </a:p>
          <a:p>
            <a:pPr lvl="1"/>
            <a:r>
              <a:rPr lang="nl-NL" sz="3300" dirty="0" err="1" smtClean="0"/>
              <a:t>Regulation</a:t>
            </a:r>
            <a:r>
              <a:rPr lang="nl-NL" sz="3300" dirty="0" smtClean="0"/>
              <a:t> </a:t>
            </a:r>
            <a:r>
              <a:rPr lang="nl-NL" sz="3300" dirty="0" err="1" smtClean="0"/>
              <a:t>through</a:t>
            </a:r>
            <a:r>
              <a:rPr lang="nl-NL" sz="3300" dirty="0" smtClean="0"/>
              <a:t> </a:t>
            </a:r>
            <a:r>
              <a:rPr lang="nl-NL" sz="3300" dirty="0" err="1" smtClean="0"/>
              <a:t>reputation</a:t>
            </a:r>
            <a:endParaRPr lang="nl-NL" sz="3300" dirty="0" smtClean="0"/>
          </a:p>
        </p:txBody>
      </p:sp>
    </p:spTree>
    <p:extLst>
      <p:ext uri="{BB962C8B-B14F-4D97-AF65-F5344CB8AC3E}">
        <p14:creationId xmlns:p14="http://schemas.microsoft.com/office/powerpoint/2010/main" val="402072435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The </a:t>
            </a:r>
            <a:r>
              <a:rPr lang="nl-NL" dirty="0" err="1" smtClean="0"/>
              <a:t>ECtHR’s</a:t>
            </a:r>
            <a:r>
              <a:rPr lang="nl-NL" dirty="0" smtClean="0"/>
              <a:t> approach </a:t>
            </a:r>
            <a:r>
              <a:rPr lang="nl-NL" dirty="0" err="1" smtClean="0"/>
              <a:t>to</a:t>
            </a:r>
            <a:r>
              <a:rPr lang="nl-NL" dirty="0" smtClean="0"/>
              <a:t> Big Data/</a:t>
            </a:r>
            <a:r>
              <a:rPr lang="nl-NL" dirty="0" err="1" smtClean="0"/>
              <a:t>mass</a:t>
            </a:r>
            <a:r>
              <a:rPr lang="nl-NL" dirty="0" smtClean="0"/>
              <a:t> surveillance </a:t>
            </a:r>
            <a:endParaRPr lang="nl-NL" dirty="0"/>
          </a:p>
        </p:txBody>
      </p:sp>
      <p:sp>
        <p:nvSpPr>
          <p:cNvPr id="3" name="Tijdelijke aanduiding voor inhoud 2"/>
          <p:cNvSpPr>
            <a:spLocks noGrp="1"/>
          </p:cNvSpPr>
          <p:nvPr>
            <p:ph idx="1"/>
          </p:nvPr>
        </p:nvSpPr>
        <p:spPr>
          <a:xfrm>
            <a:off x="457200" y="1484784"/>
            <a:ext cx="8229600" cy="4968552"/>
          </a:xfrm>
        </p:spPr>
        <p:txBody>
          <a:bodyPr>
            <a:normAutofit fontScale="85000" lnSpcReduction="20000"/>
          </a:bodyPr>
          <a:lstStyle/>
          <a:p>
            <a:r>
              <a:rPr lang="nl-NL" dirty="0" smtClean="0"/>
              <a:t>The </a:t>
            </a:r>
            <a:r>
              <a:rPr lang="nl-NL" dirty="0" err="1" smtClean="0"/>
              <a:t>ECtHR</a:t>
            </a:r>
            <a:r>
              <a:rPr lang="nl-NL" dirty="0" smtClean="0"/>
              <a:t> </a:t>
            </a:r>
            <a:r>
              <a:rPr lang="nl-NL" dirty="0" err="1" smtClean="0"/>
              <a:t>leaves</a:t>
            </a:r>
            <a:r>
              <a:rPr lang="nl-NL" dirty="0" smtClean="0"/>
              <a:t> </a:t>
            </a:r>
            <a:r>
              <a:rPr lang="nl-NL" dirty="0" err="1" smtClean="0"/>
              <a:t>its</a:t>
            </a:r>
            <a:r>
              <a:rPr lang="nl-NL" dirty="0" smtClean="0"/>
              <a:t> </a:t>
            </a:r>
            <a:r>
              <a:rPr lang="nl-NL" dirty="0" err="1" smtClean="0"/>
              <a:t>own</a:t>
            </a:r>
            <a:r>
              <a:rPr lang="nl-NL" dirty="0" smtClean="0"/>
              <a:t> focus on </a:t>
            </a:r>
            <a:r>
              <a:rPr lang="nl-NL" dirty="0" err="1" smtClean="0"/>
              <a:t>individual</a:t>
            </a:r>
            <a:r>
              <a:rPr lang="nl-NL" dirty="0" smtClean="0"/>
              <a:t> </a:t>
            </a:r>
            <a:r>
              <a:rPr lang="nl-NL" dirty="0" err="1" smtClean="0"/>
              <a:t>rights</a:t>
            </a:r>
            <a:r>
              <a:rPr lang="nl-NL" dirty="0" smtClean="0"/>
              <a:t> </a:t>
            </a:r>
            <a:r>
              <a:rPr lang="nl-NL" dirty="0" err="1" smtClean="0"/>
              <a:t>and</a:t>
            </a:r>
            <a:r>
              <a:rPr lang="nl-NL" dirty="0" smtClean="0"/>
              <a:t> personal </a:t>
            </a:r>
            <a:r>
              <a:rPr lang="nl-NL" dirty="0" err="1" smtClean="0"/>
              <a:t>interests</a:t>
            </a:r>
            <a:r>
              <a:rPr lang="nl-NL" dirty="0" smtClean="0"/>
              <a:t> in order </a:t>
            </a:r>
            <a:r>
              <a:rPr lang="nl-NL" dirty="0" err="1" smtClean="0"/>
              <a:t>to</a:t>
            </a:r>
            <a:r>
              <a:rPr lang="nl-NL" dirty="0" smtClean="0"/>
              <a:t> </a:t>
            </a:r>
            <a:r>
              <a:rPr lang="nl-NL" dirty="0" err="1" smtClean="0"/>
              <a:t>be</a:t>
            </a:r>
            <a:r>
              <a:rPr lang="nl-NL" dirty="0" smtClean="0"/>
              <a:t> </a:t>
            </a:r>
            <a:r>
              <a:rPr lang="nl-NL" dirty="0" err="1" smtClean="0"/>
              <a:t>able</a:t>
            </a:r>
            <a:r>
              <a:rPr lang="nl-NL" dirty="0" smtClean="0"/>
              <a:t> </a:t>
            </a:r>
            <a:r>
              <a:rPr lang="nl-NL" dirty="0" err="1" smtClean="0"/>
              <a:t>to</a:t>
            </a:r>
            <a:r>
              <a:rPr lang="nl-NL" dirty="0" smtClean="0"/>
              <a:t> </a:t>
            </a:r>
            <a:r>
              <a:rPr lang="nl-NL" dirty="0" err="1" smtClean="0"/>
              <a:t>assess</a:t>
            </a:r>
            <a:r>
              <a:rPr lang="nl-NL" dirty="0" smtClean="0"/>
              <a:t> cases </a:t>
            </a:r>
            <a:r>
              <a:rPr lang="nl-NL" dirty="0" err="1" smtClean="0"/>
              <a:t>concerning</a:t>
            </a:r>
            <a:r>
              <a:rPr lang="nl-NL" dirty="0" smtClean="0"/>
              <a:t> </a:t>
            </a:r>
            <a:r>
              <a:rPr lang="nl-NL" dirty="0" err="1" smtClean="0"/>
              <a:t>mass</a:t>
            </a:r>
            <a:r>
              <a:rPr lang="nl-NL" dirty="0" smtClean="0"/>
              <a:t> </a:t>
            </a:r>
            <a:r>
              <a:rPr lang="nl-NL" dirty="0" err="1" smtClean="0"/>
              <a:t>suveillance</a:t>
            </a:r>
            <a:r>
              <a:rPr lang="nl-NL" dirty="0" smtClean="0"/>
              <a:t> </a:t>
            </a:r>
            <a:r>
              <a:rPr lang="nl-NL" dirty="0" err="1" smtClean="0"/>
              <a:t>under</a:t>
            </a:r>
            <a:r>
              <a:rPr lang="nl-NL" dirty="0" smtClean="0"/>
              <a:t> </a:t>
            </a:r>
            <a:r>
              <a:rPr lang="nl-NL" dirty="0" err="1" smtClean="0"/>
              <a:t>Article</a:t>
            </a:r>
            <a:r>
              <a:rPr lang="nl-NL" dirty="0" smtClean="0"/>
              <a:t> 8 ECHR:</a:t>
            </a:r>
            <a:br>
              <a:rPr lang="nl-NL" dirty="0" smtClean="0"/>
            </a:br>
            <a:endParaRPr lang="nl-NL" dirty="0"/>
          </a:p>
          <a:p>
            <a:r>
              <a:rPr lang="nl-NL" dirty="0" smtClean="0"/>
              <a:t>In </a:t>
            </a:r>
            <a:r>
              <a:rPr lang="nl-NL" dirty="0" err="1" smtClean="0"/>
              <a:t>those</a:t>
            </a:r>
            <a:r>
              <a:rPr lang="nl-NL" dirty="0" smtClean="0"/>
              <a:t> cases </a:t>
            </a:r>
            <a:r>
              <a:rPr lang="nl-NL" dirty="0" err="1" smtClean="0"/>
              <a:t>specifically</a:t>
            </a:r>
            <a:r>
              <a:rPr lang="nl-NL" dirty="0" smtClean="0"/>
              <a:t> </a:t>
            </a:r>
            <a:r>
              <a:rPr lang="nl-NL" dirty="0" err="1" smtClean="0"/>
              <a:t>it</a:t>
            </a:r>
            <a:r>
              <a:rPr lang="nl-NL" dirty="0" smtClean="0"/>
              <a:t> </a:t>
            </a:r>
            <a:r>
              <a:rPr lang="nl-NL" b="1" u="sng" dirty="0" smtClean="0"/>
              <a:t>does</a:t>
            </a:r>
            <a:r>
              <a:rPr lang="nl-NL" dirty="0" smtClean="0"/>
              <a:t> accept:</a:t>
            </a:r>
          </a:p>
          <a:p>
            <a:pPr lvl="1"/>
            <a:r>
              <a:rPr lang="nl-NL" dirty="0" err="1" smtClean="0"/>
              <a:t>Hypothetical</a:t>
            </a:r>
            <a:r>
              <a:rPr lang="nl-NL" dirty="0" smtClean="0"/>
              <a:t> </a:t>
            </a:r>
            <a:r>
              <a:rPr lang="nl-NL" dirty="0" err="1" smtClean="0"/>
              <a:t>complaints</a:t>
            </a:r>
            <a:r>
              <a:rPr lang="nl-NL" dirty="0" smtClean="0"/>
              <a:t>: </a:t>
            </a:r>
            <a:r>
              <a:rPr lang="nl-NL" dirty="0" err="1" smtClean="0"/>
              <a:t>reasonable</a:t>
            </a:r>
            <a:r>
              <a:rPr lang="nl-NL" dirty="0" smtClean="0"/>
              <a:t> </a:t>
            </a:r>
            <a:r>
              <a:rPr lang="nl-NL" dirty="0" err="1" smtClean="0"/>
              <a:t>likelihood</a:t>
            </a:r>
            <a:endParaRPr lang="nl-NL" dirty="0" smtClean="0"/>
          </a:p>
          <a:p>
            <a:pPr lvl="1"/>
            <a:r>
              <a:rPr lang="nl-NL" dirty="0" smtClean="0"/>
              <a:t>A-Priori cases: </a:t>
            </a:r>
            <a:r>
              <a:rPr lang="nl-NL" dirty="0" err="1" smtClean="0"/>
              <a:t>chilling</a:t>
            </a:r>
            <a:r>
              <a:rPr lang="nl-NL" dirty="0" smtClean="0"/>
              <a:t> effect</a:t>
            </a:r>
          </a:p>
          <a:p>
            <a:pPr lvl="1"/>
            <a:r>
              <a:rPr lang="nl-NL" dirty="0" smtClean="0"/>
              <a:t>In abstracto claims: the </a:t>
            </a:r>
            <a:r>
              <a:rPr lang="nl-NL" dirty="0" err="1" smtClean="0"/>
              <a:t>mere</a:t>
            </a:r>
            <a:r>
              <a:rPr lang="nl-NL" dirty="0" smtClean="0"/>
              <a:t> </a:t>
            </a:r>
            <a:r>
              <a:rPr lang="nl-NL" dirty="0" err="1" smtClean="0"/>
              <a:t>existence</a:t>
            </a:r>
            <a:r>
              <a:rPr lang="nl-NL" dirty="0" smtClean="0"/>
              <a:t> of a </a:t>
            </a:r>
            <a:r>
              <a:rPr lang="nl-NL" dirty="0" err="1" smtClean="0"/>
              <a:t>law</a:t>
            </a:r>
            <a:endParaRPr lang="nl-NL" dirty="0" smtClean="0"/>
          </a:p>
          <a:p>
            <a:pPr lvl="1"/>
            <a:r>
              <a:rPr lang="nl-NL" dirty="0" smtClean="0"/>
              <a:t>Legal persons as </a:t>
            </a:r>
            <a:r>
              <a:rPr lang="nl-NL" dirty="0" err="1" smtClean="0"/>
              <a:t>claimants</a:t>
            </a:r>
            <a:endParaRPr lang="nl-NL" dirty="0" smtClean="0"/>
          </a:p>
          <a:p>
            <a:pPr lvl="1"/>
            <a:r>
              <a:rPr lang="nl-NL" dirty="0" smtClean="0"/>
              <a:t>Class actions</a:t>
            </a:r>
          </a:p>
          <a:p>
            <a:pPr lvl="1"/>
            <a:r>
              <a:rPr lang="nl-NL" dirty="0" err="1" smtClean="0"/>
              <a:t>Societal</a:t>
            </a:r>
            <a:r>
              <a:rPr lang="nl-NL" dirty="0" smtClean="0"/>
              <a:t> interest</a:t>
            </a:r>
          </a:p>
          <a:p>
            <a:pPr lvl="1"/>
            <a:r>
              <a:rPr lang="nl-NL" dirty="0" err="1" smtClean="0"/>
              <a:t>And</a:t>
            </a:r>
            <a:r>
              <a:rPr lang="nl-NL" dirty="0" smtClean="0"/>
              <a:t> does </a:t>
            </a:r>
            <a:r>
              <a:rPr lang="nl-NL" dirty="0" err="1" smtClean="0"/>
              <a:t>not</a:t>
            </a:r>
            <a:r>
              <a:rPr lang="nl-NL" dirty="0" smtClean="0"/>
              <a:t> </a:t>
            </a:r>
            <a:r>
              <a:rPr lang="nl-NL" dirty="0" err="1" smtClean="0"/>
              <a:t>engage</a:t>
            </a:r>
            <a:r>
              <a:rPr lang="nl-NL" dirty="0" smtClean="0"/>
              <a:t> in a </a:t>
            </a:r>
            <a:r>
              <a:rPr lang="nl-NL" dirty="0" err="1" smtClean="0"/>
              <a:t>balancing</a:t>
            </a:r>
            <a:r>
              <a:rPr lang="nl-NL" dirty="0" smtClean="0"/>
              <a:t> of </a:t>
            </a:r>
            <a:r>
              <a:rPr lang="nl-NL" dirty="0" err="1" smtClean="0"/>
              <a:t>interests</a:t>
            </a:r>
            <a:r>
              <a:rPr lang="nl-NL" dirty="0" smtClean="0"/>
              <a:t>, but </a:t>
            </a:r>
            <a:r>
              <a:rPr lang="nl-NL" dirty="0" err="1" smtClean="0"/>
              <a:t>uses</a:t>
            </a:r>
            <a:r>
              <a:rPr lang="nl-NL" dirty="0" smtClean="0"/>
              <a:t> a </a:t>
            </a:r>
            <a:r>
              <a:rPr lang="nl-NL" dirty="0" err="1" smtClean="0"/>
              <a:t>mere</a:t>
            </a:r>
            <a:r>
              <a:rPr lang="nl-NL" dirty="0" smtClean="0"/>
              <a:t> </a:t>
            </a:r>
            <a:r>
              <a:rPr lang="nl-NL" dirty="0" err="1" smtClean="0"/>
              <a:t>legal</a:t>
            </a:r>
            <a:r>
              <a:rPr lang="nl-NL" dirty="0" smtClean="0"/>
              <a:t> test – is the </a:t>
            </a:r>
            <a:r>
              <a:rPr lang="nl-NL" dirty="0" err="1" smtClean="0"/>
              <a:t>mass</a:t>
            </a:r>
            <a:r>
              <a:rPr lang="nl-NL" dirty="0" smtClean="0"/>
              <a:t> surveillance program </a:t>
            </a:r>
            <a:r>
              <a:rPr lang="nl-NL" dirty="0" err="1" smtClean="0"/>
              <a:t>prescribed</a:t>
            </a:r>
            <a:r>
              <a:rPr lang="nl-NL" dirty="0" smtClean="0"/>
              <a:t> </a:t>
            </a:r>
            <a:r>
              <a:rPr lang="nl-NL" dirty="0" err="1" smtClean="0"/>
              <a:t>by</a:t>
            </a:r>
            <a:r>
              <a:rPr lang="nl-NL" dirty="0" smtClean="0"/>
              <a:t> </a:t>
            </a:r>
            <a:r>
              <a:rPr lang="nl-NL" dirty="0" err="1" smtClean="0"/>
              <a:t>law</a:t>
            </a:r>
            <a:r>
              <a:rPr lang="nl-NL" dirty="0" smtClean="0"/>
              <a:t>? (</a:t>
            </a:r>
            <a:r>
              <a:rPr lang="nl-NL" dirty="0" err="1" smtClean="0"/>
              <a:t>Quality</a:t>
            </a:r>
            <a:r>
              <a:rPr lang="nl-NL" dirty="0" smtClean="0"/>
              <a:t> of the </a:t>
            </a:r>
            <a:r>
              <a:rPr lang="nl-NL" dirty="0" err="1" smtClean="0"/>
              <a:t>law</a:t>
            </a:r>
            <a:r>
              <a:rPr lang="nl-NL" smtClean="0"/>
              <a:t>)</a:t>
            </a:r>
            <a:endParaRPr lang="nl-NL" dirty="0"/>
          </a:p>
        </p:txBody>
      </p:sp>
    </p:spTree>
    <p:extLst>
      <p:ext uri="{BB962C8B-B14F-4D97-AF65-F5344CB8AC3E}">
        <p14:creationId xmlns:p14="http://schemas.microsoft.com/office/powerpoint/2010/main" val="33279311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The </a:t>
            </a:r>
            <a:r>
              <a:rPr lang="nl-NL" dirty="0" err="1" smtClean="0"/>
              <a:t>ECtHR’s</a:t>
            </a:r>
            <a:r>
              <a:rPr lang="nl-NL" dirty="0" smtClean="0"/>
              <a:t> approach </a:t>
            </a:r>
            <a:r>
              <a:rPr lang="nl-NL" dirty="0" err="1" smtClean="0"/>
              <a:t>to</a:t>
            </a:r>
            <a:r>
              <a:rPr lang="nl-NL" dirty="0" smtClean="0"/>
              <a:t> Big Data/</a:t>
            </a:r>
            <a:r>
              <a:rPr lang="nl-NL" dirty="0" err="1" smtClean="0"/>
              <a:t>mass</a:t>
            </a:r>
            <a:r>
              <a:rPr lang="nl-NL" dirty="0" smtClean="0"/>
              <a:t> surveillance </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In these types of cases, </a:t>
            </a:r>
            <a:r>
              <a:rPr lang="nl-NL" dirty="0" err="1" smtClean="0"/>
              <a:t>what</a:t>
            </a:r>
            <a:r>
              <a:rPr lang="nl-NL" dirty="0" smtClean="0"/>
              <a:t> is at </a:t>
            </a:r>
            <a:r>
              <a:rPr lang="nl-NL" dirty="0" err="1" smtClean="0"/>
              <a:t>stake</a:t>
            </a:r>
            <a:r>
              <a:rPr lang="nl-NL" dirty="0" smtClean="0"/>
              <a:t> is:</a:t>
            </a:r>
          </a:p>
          <a:p>
            <a:endParaRPr lang="nl-NL" dirty="0"/>
          </a:p>
          <a:p>
            <a:r>
              <a:rPr lang="nl-NL" dirty="0" err="1" smtClean="0"/>
              <a:t>Not</a:t>
            </a:r>
            <a:r>
              <a:rPr lang="nl-NL" dirty="0" smtClean="0"/>
              <a:t> </a:t>
            </a:r>
            <a:r>
              <a:rPr lang="nl-NL" dirty="0" err="1" smtClean="0"/>
              <a:t>an</a:t>
            </a:r>
            <a:r>
              <a:rPr lang="nl-NL" dirty="0" smtClean="0"/>
              <a:t> </a:t>
            </a:r>
            <a:r>
              <a:rPr lang="nl-NL" dirty="0" err="1" smtClean="0"/>
              <a:t>individual</a:t>
            </a:r>
            <a:r>
              <a:rPr lang="nl-NL" dirty="0" smtClean="0"/>
              <a:t> right, but a </a:t>
            </a:r>
            <a:r>
              <a:rPr lang="nl-NL" dirty="0" err="1" smtClean="0"/>
              <a:t>general</a:t>
            </a:r>
            <a:r>
              <a:rPr lang="nl-NL" dirty="0" smtClean="0"/>
              <a:t> right</a:t>
            </a:r>
            <a:br>
              <a:rPr lang="nl-NL" dirty="0" smtClean="0"/>
            </a:br>
            <a:endParaRPr lang="nl-NL" dirty="0" smtClean="0"/>
          </a:p>
          <a:p>
            <a:r>
              <a:rPr lang="nl-NL" dirty="0" err="1" smtClean="0"/>
              <a:t>Not</a:t>
            </a:r>
            <a:r>
              <a:rPr lang="nl-NL" dirty="0" smtClean="0"/>
              <a:t> </a:t>
            </a:r>
            <a:r>
              <a:rPr lang="nl-NL" dirty="0" err="1" smtClean="0"/>
              <a:t>an</a:t>
            </a:r>
            <a:r>
              <a:rPr lang="nl-NL" dirty="0" smtClean="0"/>
              <a:t> </a:t>
            </a:r>
            <a:r>
              <a:rPr lang="nl-NL" dirty="0" err="1" smtClean="0"/>
              <a:t>individual</a:t>
            </a:r>
            <a:r>
              <a:rPr lang="nl-NL" dirty="0" smtClean="0"/>
              <a:t> interest, but a </a:t>
            </a:r>
            <a:r>
              <a:rPr lang="nl-NL" dirty="0" err="1" smtClean="0"/>
              <a:t>general</a:t>
            </a:r>
            <a:r>
              <a:rPr lang="nl-NL" dirty="0" smtClean="0"/>
              <a:t> interest</a:t>
            </a:r>
            <a:br>
              <a:rPr lang="nl-NL" dirty="0" smtClean="0"/>
            </a:br>
            <a:endParaRPr lang="nl-NL" dirty="0" smtClean="0"/>
          </a:p>
          <a:p>
            <a:r>
              <a:rPr lang="nl-NL" dirty="0" err="1" smtClean="0"/>
              <a:t>Not</a:t>
            </a:r>
            <a:r>
              <a:rPr lang="nl-NL" dirty="0" smtClean="0"/>
              <a:t> a </a:t>
            </a:r>
            <a:r>
              <a:rPr lang="nl-NL" dirty="0" err="1" smtClean="0"/>
              <a:t>balancing</a:t>
            </a:r>
            <a:r>
              <a:rPr lang="nl-NL" dirty="0" smtClean="0"/>
              <a:t> of </a:t>
            </a:r>
            <a:r>
              <a:rPr lang="nl-NL" dirty="0" err="1" smtClean="0"/>
              <a:t>interests</a:t>
            </a:r>
            <a:r>
              <a:rPr lang="nl-NL" dirty="0" smtClean="0"/>
              <a:t>, but a pure </a:t>
            </a:r>
            <a:r>
              <a:rPr lang="nl-NL" dirty="0" err="1" smtClean="0"/>
              <a:t>legal</a:t>
            </a:r>
            <a:r>
              <a:rPr lang="nl-NL" dirty="0" smtClean="0"/>
              <a:t> </a:t>
            </a:r>
            <a:r>
              <a:rPr lang="nl-NL" dirty="0" err="1" smtClean="0"/>
              <a:t>assessement</a:t>
            </a:r>
            <a:endParaRPr lang="nl-NL" dirty="0" smtClean="0"/>
          </a:p>
          <a:p>
            <a:endParaRPr lang="nl-NL" dirty="0"/>
          </a:p>
          <a:p>
            <a:endParaRPr lang="nl-NL" dirty="0"/>
          </a:p>
        </p:txBody>
      </p:sp>
    </p:spTree>
    <p:extLst>
      <p:ext uri="{BB962C8B-B14F-4D97-AF65-F5344CB8AC3E}">
        <p14:creationId xmlns:p14="http://schemas.microsoft.com/office/powerpoint/2010/main" val="27643962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Is the Human </a:t>
            </a:r>
            <a:r>
              <a:rPr lang="nl-NL" dirty="0" err="1" smtClean="0"/>
              <a:t>Rights</a:t>
            </a:r>
            <a:r>
              <a:rPr lang="nl-NL" dirty="0" smtClean="0"/>
              <a:t> </a:t>
            </a:r>
            <a:r>
              <a:rPr lang="nl-NL" dirty="0" err="1" smtClean="0"/>
              <a:t>framework</a:t>
            </a:r>
            <a:r>
              <a:rPr lang="nl-NL" dirty="0" smtClean="0"/>
              <a:t> </a:t>
            </a:r>
            <a:r>
              <a:rPr lang="nl-NL" dirty="0" err="1" smtClean="0"/>
              <a:t>still</a:t>
            </a:r>
            <a:r>
              <a:rPr lang="nl-NL" dirty="0" smtClean="0"/>
              <a:t> fit </a:t>
            </a:r>
            <a:r>
              <a:rPr lang="nl-NL" dirty="0" err="1" smtClean="0"/>
              <a:t>for</a:t>
            </a:r>
            <a:r>
              <a:rPr lang="nl-NL" dirty="0" smtClean="0"/>
              <a:t> the Big Data era?</a:t>
            </a:r>
            <a:endParaRPr lang="nl-NL" dirty="0"/>
          </a:p>
        </p:txBody>
      </p:sp>
      <p:sp>
        <p:nvSpPr>
          <p:cNvPr id="3" name="Tijdelijke aanduiding voor inhoud 2"/>
          <p:cNvSpPr>
            <a:spLocks noGrp="1"/>
          </p:cNvSpPr>
          <p:nvPr>
            <p:ph idx="1"/>
          </p:nvPr>
        </p:nvSpPr>
        <p:spPr>
          <a:xfrm>
            <a:off x="457200" y="1600200"/>
            <a:ext cx="8229600" cy="4997152"/>
          </a:xfrm>
        </p:spPr>
        <p:txBody>
          <a:bodyPr>
            <a:noAutofit/>
          </a:bodyPr>
          <a:lstStyle/>
          <a:p>
            <a:pPr marL="0" indent="0">
              <a:buNone/>
            </a:pPr>
            <a:r>
              <a:rPr lang="nl-NL" sz="2800" dirty="0" smtClean="0"/>
              <a:t>Big Data </a:t>
            </a:r>
            <a:r>
              <a:rPr lang="nl-NL" sz="2800" dirty="0" err="1" smtClean="0"/>
              <a:t>Problems</a:t>
            </a:r>
            <a:r>
              <a:rPr lang="nl-NL" sz="2800" dirty="0" smtClean="0"/>
              <a:t>: </a:t>
            </a:r>
            <a:r>
              <a:rPr lang="nl-NL" sz="2800" dirty="0" err="1" smtClean="0"/>
              <a:t>exist</a:t>
            </a:r>
            <a:r>
              <a:rPr lang="nl-NL" sz="2800" dirty="0" smtClean="0"/>
              <a:t> at a </a:t>
            </a:r>
            <a:r>
              <a:rPr lang="nl-NL" sz="2800" dirty="0" err="1" smtClean="0"/>
              <a:t>general</a:t>
            </a:r>
            <a:r>
              <a:rPr lang="nl-NL" sz="2800" dirty="0" smtClean="0"/>
              <a:t> level, affect </a:t>
            </a:r>
            <a:r>
              <a:rPr lang="nl-NL" sz="2800" dirty="0" err="1" smtClean="0"/>
              <a:t>societal</a:t>
            </a:r>
            <a:r>
              <a:rPr lang="nl-NL" sz="2800" dirty="0" smtClean="0"/>
              <a:t> </a:t>
            </a:r>
            <a:r>
              <a:rPr lang="nl-NL" sz="2800" dirty="0" err="1" smtClean="0"/>
              <a:t>interests</a:t>
            </a:r>
            <a:r>
              <a:rPr lang="nl-NL" sz="2800" dirty="0"/>
              <a:t> </a:t>
            </a:r>
            <a:r>
              <a:rPr lang="nl-NL" sz="2800" dirty="0" err="1" smtClean="0"/>
              <a:t>and</a:t>
            </a:r>
            <a:r>
              <a:rPr lang="nl-NL" sz="2800" dirty="0" smtClean="0"/>
              <a:t> are </a:t>
            </a:r>
            <a:r>
              <a:rPr lang="nl-NL" sz="2800" dirty="0" err="1" smtClean="0"/>
              <a:t>based</a:t>
            </a:r>
            <a:r>
              <a:rPr lang="nl-NL" sz="2800" dirty="0" smtClean="0"/>
              <a:t> on </a:t>
            </a:r>
            <a:r>
              <a:rPr lang="nl-NL" sz="2800" dirty="0" err="1" smtClean="0"/>
              <a:t>aggregated</a:t>
            </a:r>
            <a:r>
              <a:rPr lang="nl-NL" sz="2800" dirty="0" smtClean="0"/>
              <a:t> data, </a:t>
            </a:r>
            <a:r>
              <a:rPr lang="nl-NL" sz="2800" dirty="0" err="1" smtClean="0"/>
              <a:t>statistical</a:t>
            </a:r>
            <a:r>
              <a:rPr lang="nl-NL" sz="2800" dirty="0" smtClean="0"/>
              <a:t> </a:t>
            </a:r>
            <a:r>
              <a:rPr lang="nl-NL" sz="2800" dirty="0" err="1" smtClean="0"/>
              <a:t>correlations</a:t>
            </a:r>
            <a:r>
              <a:rPr lang="nl-NL" sz="2800" dirty="0" smtClean="0"/>
              <a:t> </a:t>
            </a:r>
            <a:r>
              <a:rPr lang="nl-NL" sz="2800" dirty="0" err="1" smtClean="0"/>
              <a:t>and</a:t>
            </a:r>
            <a:r>
              <a:rPr lang="nl-NL" sz="2800" dirty="0" smtClean="0"/>
              <a:t> </a:t>
            </a:r>
            <a:r>
              <a:rPr lang="nl-NL" sz="2800" dirty="0" err="1" smtClean="0"/>
              <a:t>group</a:t>
            </a:r>
            <a:r>
              <a:rPr lang="nl-NL" sz="2800" dirty="0" smtClean="0"/>
              <a:t> </a:t>
            </a:r>
            <a:r>
              <a:rPr lang="nl-NL" sz="2800" dirty="0" err="1" smtClean="0"/>
              <a:t>profiles</a:t>
            </a:r>
            <a:r>
              <a:rPr lang="nl-NL" sz="2800" dirty="0" smtClean="0"/>
              <a:t> </a:t>
            </a:r>
            <a:r>
              <a:rPr lang="nl-NL" sz="2800" dirty="0" err="1" smtClean="0"/>
              <a:t>and</a:t>
            </a:r>
            <a:r>
              <a:rPr lang="nl-NL" sz="2800" dirty="0" smtClean="0"/>
              <a:t> are </a:t>
            </a:r>
            <a:r>
              <a:rPr lang="nl-NL" sz="2800" dirty="0" err="1" smtClean="0"/>
              <a:t>used</a:t>
            </a:r>
            <a:r>
              <a:rPr lang="nl-NL" sz="2800" dirty="0" smtClean="0"/>
              <a:t> </a:t>
            </a:r>
            <a:r>
              <a:rPr lang="nl-NL" sz="2800" dirty="0" err="1" smtClean="0"/>
              <a:t>for</a:t>
            </a:r>
            <a:r>
              <a:rPr lang="nl-NL" sz="2800" dirty="0" smtClean="0"/>
              <a:t> </a:t>
            </a:r>
            <a:r>
              <a:rPr lang="nl-NL" sz="2800" dirty="0" err="1" smtClean="0"/>
              <a:t>general</a:t>
            </a:r>
            <a:r>
              <a:rPr lang="nl-NL" sz="2800" dirty="0" smtClean="0"/>
              <a:t> </a:t>
            </a:r>
            <a:r>
              <a:rPr lang="nl-NL" sz="2800" dirty="0" err="1" smtClean="0"/>
              <a:t>policies</a:t>
            </a:r>
            <a:endParaRPr lang="nl-NL" sz="2800" dirty="0" smtClean="0"/>
          </a:p>
          <a:p>
            <a:pPr marL="0" indent="0">
              <a:buNone/>
            </a:pPr>
            <a:endParaRPr lang="nl-NL" sz="2800" dirty="0"/>
          </a:p>
          <a:p>
            <a:pPr marL="0" indent="0">
              <a:buNone/>
            </a:pPr>
            <a:r>
              <a:rPr lang="nl-NL" sz="2800" dirty="0" smtClean="0"/>
              <a:t>              		     ↕</a:t>
            </a:r>
          </a:p>
          <a:p>
            <a:pPr marL="0" indent="0">
              <a:buNone/>
            </a:pPr>
            <a:endParaRPr lang="nl-NL" sz="2800" dirty="0" smtClean="0"/>
          </a:p>
          <a:p>
            <a:pPr marL="0" indent="0">
              <a:buNone/>
            </a:pPr>
            <a:r>
              <a:rPr lang="nl-NL" sz="2800" dirty="0" smtClean="0"/>
              <a:t>Human </a:t>
            </a:r>
            <a:r>
              <a:rPr lang="nl-NL" sz="2800" dirty="0" err="1" smtClean="0"/>
              <a:t>Rights</a:t>
            </a:r>
            <a:r>
              <a:rPr lang="nl-NL" sz="2800" dirty="0" smtClean="0"/>
              <a:t>: are </a:t>
            </a:r>
            <a:r>
              <a:rPr lang="nl-NL" sz="2800" dirty="0" err="1" smtClean="0"/>
              <a:t>formulated</a:t>
            </a:r>
            <a:r>
              <a:rPr lang="nl-NL" sz="2800" dirty="0" smtClean="0"/>
              <a:t> as </a:t>
            </a:r>
            <a:r>
              <a:rPr lang="nl-NL" sz="2800" dirty="0" err="1" smtClean="0"/>
              <a:t>subjective</a:t>
            </a:r>
            <a:r>
              <a:rPr lang="nl-NL" sz="2800" dirty="0" smtClean="0"/>
              <a:t> </a:t>
            </a:r>
            <a:r>
              <a:rPr lang="nl-NL" sz="2800" dirty="0" err="1" smtClean="0"/>
              <a:t>rights</a:t>
            </a:r>
            <a:r>
              <a:rPr lang="nl-NL" sz="2800" dirty="0" smtClean="0"/>
              <a:t> of </a:t>
            </a:r>
            <a:r>
              <a:rPr lang="nl-NL" sz="2800" dirty="0" err="1" smtClean="0"/>
              <a:t>natural</a:t>
            </a:r>
            <a:r>
              <a:rPr lang="nl-NL" sz="2800" dirty="0" smtClean="0"/>
              <a:t> persons </a:t>
            </a:r>
            <a:r>
              <a:rPr lang="nl-NL" sz="2800" dirty="0" err="1" smtClean="0"/>
              <a:t>to</a:t>
            </a:r>
            <a:r>
              <a:rPr lang="nl-NL" sz="2800" dirty="0" smtClean="0"/>
              <a:t> </a:t>
            </a:r>
            <a:r>
              <a:rPr lang="nl-NL" sz="2800" dirty="0" err="1" smtClean="0"/>
              <a:t>protect</a:t>
            </a:r>
            <a:r>
              <a:rPr lang="nl-NL" sz="2800" dirty="0" smtClean="0"/>
              <a:t> </a:t>
            </a:r>
            <a:r>
              <a:rPr lang="nl-NL" sz="2800" dirty="0" err="1" smtClean="0"/>
              <a:t>their</a:t>
            </a:r>
            <a:r>
              <a:rPr lang="nl-NL" sz="2800" dirty="0" smtClean="0"/>
              <a:t> </a:t>
            </a:r>
            <a:r>
              <a:rPr lang="nl-NL" sz="2800" dirty="0" err="1" smtClean="0"/>
              <a:t>individual</a:t>
            </a:r>
            <a:r>
              <a:rPr lang="nl-NL" sz="2800" dirty="0" smtClean="0"/>
              <a:t> </a:t>
            </a:r>
            <a:r>
              <a:rPr lang="nl-NL" sz="2800" dirty="0" err="1" smtClean="0"/>
              <a:t>interests</a:t>
            </a:r>
            <a:r>
              <a:rPr lang="nl-NL" sz="2800" dirty="0" smtClean="0"/>
              <a:t>/personal data/focus on </a:t>
            </a:r>
            <a:r>
              <a:rPr lang="nl-NL" sz="2800" dirty="0" err="1" smtClean="0"/>
              <a:t>indivdiual</a:t>
            </a:r>
            <a:r>
              <a:rPr lang="nl-NL" sz="2800" dirty="0" smtClean="0"/>
              <a:t> </a:t>
            </a:r>
            <a:r>
              <a:rPr lang="nl-NL" sz="2800" dirty="0" err="1" smtClean="0"/>
              <a:t>harm</a:t>
            </a:r>
            <a:endParaRPr lang="nl-NL" sz="2800" dirty="0" smtClean="0"/>
          </a:p>
        </p:txBody>
      </p:sp>
    </p:spTree>
    <p:extLst>
      <p:ext uri="{BB962C8B-B14F-4D97-AF65-F5344CB8AC3E}">
        <p14:creationId xmlns:p14="http://schemas.microsoft.com/office/powerpoint/2010/main" val="246769283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End</a:t>
            </a:r>
            <a:endParaRPr lang="nl-NL" dirty="0"/>
          </a:p>
        </p:txBody>
      </p:sp>
      <p:sp>
        <p:nvSpPr>
          <p:cNvPr id="3" name="Tijdelijke aanduiding voor inhoud 2"/>
          <p:cNvSpPr>
            <a:spLocks noGrp="1"/>
          </p:cNvSpPr>
          <p:nvPr>
            <p:ph idx="1"/>
          </p:nvPr>
        </p:nvSpPr>
        <p:spPr/>
        <p:txBody>
          <a:bodyPr/>
          <a:lstStyle/>
          <a:p>
            <a:r>
              <a:rPr lang="nl-NL" dirty="0" err="1" smtClean="0"/>
              <a:t>Questions</a:t>
            </a:r>
            <a:endParaRPr lang="nl-NL" dirty="0"/>
          </a:p>
        </p:txBody>
      </p:sp>
    </p:spTree>
    <p:extLst>
      <p:ext uri="{BB962C8B-B14F-4D97-AF65-F5344CB8AC3E}">
        <p14:creationId xmlns:p14="http://schemas.microsoft.com/office/powerpoint/2010/main" val="605833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Privacy </a:t>
            </a:r>
            <a:r>
              <a:rPr lang="nl-NL" dirty="0" err="1" smtClean="0"/>
              <a:t>and</a:t>
            </a:r>
            <a:r>
              <a:rPr lang="nl-NL" dirty="0" smtClean="0"/>
              <a:t> data </a:t>
            </a:r>
            <a:r>
              <a:rPr lang="nl-NL" dirty="0" err="1" smtClean="0"/>
              <a:t>protection</a:t>
            </a:r>
            <a:endParaRPr lang="nl-NL"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56676755"/>
              </p:ext>
            </p:extLst>
          </p:nvPr>
        </p:nvGraphicFramePr>
        <p:xfrm>
          <a:off x="457200" y="1600200"/>
          <a:ext cx="8229600" cy="4895362"/>
        </p:xfrm>
        <a:graphic>
          <a:graphicData uri="http://schemas.openxmlformats.org/drawingml/2006/table">
            <a:tbl>
              <a:tblPr firstRow="1" bandRow="1">
                <a:tableStyleId>{5C22544A-7EE6-4342-B048-85BDC9FD1C3A}</a:tableStyleId>
              </a:tblPr>
              <a:tblGrid>
                <a:gridCol w="1162472"/>
                <a:gridCol w="1512168"/>
                <a:gridCol w="1656184"/>
                <a:gridCol w="1512168"/>
                <a:gridCol w="2386608"/>
              </a:tblGrid>
              <a:tr h="725629">
                <a:tc>
                  <a:txBody>
                    <a:bodyPr/>
                    <a:lstStyle/>
                    <a:p>
                      <a:endParaRPr lang="nl-NL" dirty="0"/>
                    </a:p>
                  </a:txBody>
                  <a:tcPr/>
                </a:tc>
                <a:tc>
                  <a:txBody>
                    <a:bodyPr/>
                    <a:lstStyle/>
                    <a:p>
                      <a:r>
                        <a:rPr lang="nl-NL" dirty="0" smtClean="0"/>
                        <a:t>Domain</a:t>
                      </a:r>
                      <a:endParaRPr lang="nl-NL" dirty="0"/>
                    </a:p>
                  </a:txBody>
                  <a:tcPr/>
                </a:tc>
                <a:tc>
                  <a:txBody>
                    <a:bodyPr/>
                    <a:lstStyle/>
                    <a:p>
                      <a:r>
                        <a:rPr lang="nl-NL" dirty="0" smtClean="0"/>
                        <a:t>Relations</a:t>
                      </a:r>
                      <a:endParaRPr lang="nl-NL" dirty="0"/>
                    </a:p>
                  </a:txBody>
                  <a:tcPr/>
                </a:tc>
                <a:tc>
                  <a:txBody>
                    <a:bodyPr/>
                    <a:lstStyle/>
                    <a:p>
                      <a:r>
                        <a:rPr lang="nl-NL" dirty="0" smtClean="0"/>
                        <a:t>Background</a:t>
                      </a:r>
                      <a:endParaRPr lang="nl-NL" dirty="0"/>
                    </a:p>
                  </a:txBody>
                  <a:tcPr/>
                </a:tc>
                <a:tc>
                  <a:txBody>
                    <a:bodyPr/>
                    <a:lstStyle/>
                    <a:p>
                      <a:r>
                        <a:rPr lang="nl-NL" dirty="0" err="1" smtClean="0"/>
                        <a:t>Character</a:t>
                      </a:r>
                      <a:endParaRPr lang="nl-NL" dirty="0"/>
                    </a:p>
                  </a:txBody>
                  <a:tcPr/>
                </a:tc>
              </a:tr>
              <a:tr h="1883733">
                <a:tc>
                  <a:txBody>
                    <a:bodyPr/>
                    <a:lstStyle/>
                    <a:p>
                      <a:endParaRPr lang="nl-NL" dirty="0" smtClean="0"/>
                    </a:p>
                    <a:p>
                      <a:endParaRPr lang="nl-NL" dirty="0" smtClean="0"/>
                    </a:p>
                    <a:p>
                      <a:r>
                        <a:rPr lang="nl-NL" b="1" dirty="0" smtClean="0"/>
                        <a:t>Privacy</a:t>
                      </a:r>
                      <a:endParaRPr lang="nl-NL" b="1" dirty="0"/>
                    </a:p>
                  </a:txBody>
                  <a:tcPr/>
                </a:tc>
                <a:tc>
                  <a:txBody>
                    <a:bodyPr/>
                    <a:lstStyle/>
                    <a:p>
                      <a:endParaRPr lang="nl-NL" dirty="0" smtClean="0"/>
                    </a:p>
                    <a:p>
                      <a:endParaRPr lang="nl-NL" dirty="0" smtClean="0"/>
                    </a:p>
                    <a:p>
                      <a:r>
                        <a:rPr lang="nl-NL" dirty="0" err="1" smtClean="0"/>
                        <a:t>Primarily</a:t>
                      </a:r>
                      <a:r>
                        <a:rPr lang="nl-NL" dirty="0" smtClean="0"/>
                        <a:t> </a:t>
                      </a:r>
                      <a:r>
                        <a:rPr lang="nl-NL" dirty="0" err="1" smtClean="0"/>
                        <a:t>regards</a:t>
                      </a:r>
                      <a:r>
                        <a:rPr lang="nl-NL" dirty="0" smtClean="0"/>
                        <a:t> the private</a:t>
                      </a:r>
                      <a:r>
                        <a:rPr lang="nl-NL" baseline="0" dirty="0" smtClean="0"/>
                        <a:t> </a:t>
                      </a:r>
                      <a:r>
                        <a:rPr lang="nl-NL" baseline="0" dirty="0" err="1" smtClean="0"/>
                        <a:t>sphere</a:t>
                      </a:r>
                      <a:endParaRPr lang="nl-NL" dirty="0"/>
                    </a:p>
                  </a:txBody>
                  <a:tcPr/>
                </a:tc>
                <a:tc>
                  <a:txBody>
                    <a:bodyPr/>
                    <a:lstStyle/>
                    <a:p>
                      <a:endParaRPr lang="nl-NL" dirty="0" smtClean="0"/>
                    </a:p>
                    <a:p>
                      <a:endParaRPr lang="nl-NL" dirty="0" smtClean="0"/>
                    </a:p>
                    <a:p>
                      <a:r>
                        <a:rPr lang="nl-NL" dirty="0" err="1" smtClean="0"/>
                        <a:t>Primarily</a:t>
                      </a:r>
                      <a:r>
                        <a:rPr lang="nl-NL" dirty="0" smtClean="0"/>
                        <a:t> </a:t>
                      </a:r>
                      <a:r>
                        <a:rPr lang="nl-NL" dirty="0" err="1" smtClean="0"/>
                        <a:t>regards</a:t>
                      </a:r>
                      <a:r>
                        <a:rPr lang="nl-NL" dirty="0" smtClean="0"/>
                        <a:t> </a:t>
                      </a:r>
                      <a:r>
                        <a:rPr lang="nl-NL" dirty="0" err="1" smtClean="0"/>
                        <a:t>vertical</a:t>
                      </a:r>
                      <a:r>
                        <a:rPr lang="nl-NL" dirty="0" smtClean="0"/>
                        <a:t> </a:t>
                      </a:r>
                      <a:r>
                        <a:rPr lang="nl-NL" dirty="0" err="1" smtClean="0"/>
                        <a:t>relationships</a:t>
                      </a:r>
                      <a:r>
                        <a:rPr lang="nl-NL" dirty="0" smtClean="0"/>
                        <a:t> (</a:t>
                      </a:r>
                      <a:r>
                        <a:rPr lang="nl-NL" dirty="0" err="1" smtClean="0"/>
                        <a:t>citizen</a:t>
                      </a:r>
                      <a:r>
                        <a:rPr lang="nl-NL" baseline="0" dirty="0" smtClean="0"/>
                        <a:t> – state)</a:t>
                      </a:r>
                      <a:endParaRPr lang="nl-NL" dirty="0"/>
                    </a:p>
                  </a:txBody>
                  <a:tcPr/>
                </a:tc>
                <a:tc>
                  <a:txBody>
                    <a:bodyPr/>
                    <a:lstStyle/>
                    <a:p>
                      <a:endParaRPr lang="nl-NL" dirty="0" smtClean="0"/>
                    </a:p>
                    <a:p>
                      <a:endParaRPr lang="nl-NL" dirty="0" smtClean="0"/>
                    </a:p>
                    <a:p>
                      <a:r>
                        <a:rPr lang="nl-NL" dirty="0" smtClean="0"/>
                        <a:t>Rise</a:t>
                      </a:r>
                      <a:r>
                        <a:rPr lang="nl-NL" baseline="0" dirty="0" smtClean="0"/>
                        <a:t> of </a:t>
                      </a:r>
                      <a:r>
                        <a:rPr lang="nl-NL" baseline="0" dirty="0" err="1" smtClean="0"/>
                        <a:t>nation</a:t>
                      </a:r>
                      <a:r>
                        <a:rPr lang="nl-NL" baseline="0" dirty="0" smtClean="0"/>
                        <a:t> </a:t>
                      </a:r>
                      <a:r>
                        <a:rPr lang="nl-NL" baseline="0" dirty="0" err="1" smtClean="0"/>
                        <a:t>states</a:t>
                      </a:r>
                      <a:endParaRPr lang="nl-NL" dirty="0" smtClean="0"/>
                    </a:p>
                  </a:txBody>
                  <a:tcPr/>
                </a:tc>
                <a:tc>
                  <a:txBody>
                    <a:bodyPr/>
                    <a:lstStyle/>
                    <a:p>
                      <a:endParaRPr lang="nl-NL" dirty="0" smtClean="0"/>
                    </a:p>
                    <a:p>
                      <a:endParaRPr lang="nl-NL" dirty="0" smtClean="0"/>
                    </a:p>
                    <a:p>
                      <a:r>
                        <a:rPr lang="nl-NL" dirty="0" smtClean="0"/>
                        <a:t>Control on the </a:t>
                      </a:r>
                      <a:r>
                        <a:rPr lang="nl-NL" dirty="0" err="1" smtClean="0"/>
                        <a:t>use</a:t>
                      </a:r>
                      <a:r>
                        <a:rPr lang="nl-NL" dirty="0" smtClean="0"/>
                        <a:t> of power</a:t>
                      </a:r>
                      <a:r>
                        <a:rPr lang="nl-NL" baseline="0" dirty="0" smtClean="0"/>
                        <a:t> &amp; </a:t>
                      </a:r>
                      <a:r>
                        <a:rPr lang="nl-NL" baseline="0" dirty="0" err="1" smtClean="0"/>
                        <a:t>duties</a:t>
                      </a:r>
                      <a:r>
                        <a:rPr lang="nl-NL" baseline="0" dirty="0" smtClean="0"/>
                        <a:t> of care</a:t>
                      </a:r>
                    </a:p>
                    <a:p>
                      <a:endParaRPr lang="nl-NL" dirty="0" smtClean="0"/>
                    </a:p>
                    <a:p>
                      <a:r>
                        <a:rPr lang="nl-NL" dirty="0" smtClean="0"/>
                        <a:t>Or…..</a:t>
                      </a:r>
                      <a:endParaRPr lang="nl-NL" dirty="0"/>
                    </a:p>
                  </a:txBody>
                  <a:tcPr/>
                </a:tc>
              </a:tr>
              <a:tr h="1883733">
                <a:tc>
                  <a:txBody>
                    <a:bodyPr/>
                    <a:lstStyle/>
                    <a:p>
                      <a:endParaRPr lang="nl-NL" dirty="0" smtClean="0"/>
                    </a:p>
                    <a:p>
                      <a:endParaRPr lang="nl-NL" dirty="0" smtClean="0"/>
                    </a:p>
                    <a:p>
                      <a:r>
                        <a:rPr lang="nl-NL" b="1" dirty="0" smtClean="0"/>
                        <a:t>Data </a:t>
                      </a:r>
                      <a:r>
                        <a:rPr lang="nl-NL" b="1" dirty="0" err="1" smtClean="0"/>
                        <a:t>Protection</a:t>
                      </a:r>
                      <a:endParaRPr lang="nl-NL" b="1" dirty="0"/>
                    </a:p>
                  </a:txBody>
                  <a:tcPr/>
                </a:tc>
                <a:tc>
                  <a:txBody>
                    <a:bodyPr/>
                    <a:lstStyle/>
                    <a:p>
                      <a:endParaRPr lang="nl-NL" dirty="0" smtClean="0"/>
                    </a:p>
                    <a:p>
                      <a:endParaRPr lang="nl-NL" dirty="0" smtClean="0"/>
                    </a:p>
                    <a:p>
                      <a:r>
                        <a:rPr lang="nl-NL" dirty="0" err="1" smtClean="0"/>
                        <a:t>Regards</a:t>
                      </a:r>
                      <a:r>
                        <a:rPr lang="nl-NL" dirty="0" smtClean="0"/>
                        <a:t> </a:t>
                      </a:r>
                      <a:r>
                        <a:rPr lang="nl-NL" dirty="0" err="1" smtClean="0"/>
                        <a:t>both</a:t>
                      </a:r>
                      <a:r>
                        <a:rPr lang="nl-NL" dirty="0" smtClean="0"/>
                        <a:t> the private </a:t>
                      </a:r>
                      <a:r>
                        <a:rPr lang="nl-NL" dirty="0" err="1" smtClean="0"/>
                        <a:t>and</a:t>
                      </a:r>
                      <a:r>
                        <a:rPr lang="nl-NL" dirty="0" smtClean="0"/>
                        <a:t> the public </a:t>
                      </a:r>
                      <a:r>
                        <a:rPr lang="nl-NL" dirty="0" err="1" smtClean="0"/>
                        <a:t>sphere</a:t>
                      </a:r>
                      <a:endParaRPr lang="nl-NL" dirty="0"/>
                    </a:p>
                  </a:txBody>
                  <a:tcPr/>
                </a:tc>
                <a:tc>
                  <a:txBody>
                    <a:bodyPr/>
                    <a:lstStyle/>
                    <a:p>
                      <a:endParaRPr lang="nl-NL" dirty="0" smtClean="0"/>
                    </a:p>
                    <a:p>
                      <a:endParaRPr lang="nl-NL" dirty="0" smtClean="0"/>
                    </a:p>
                    <a:p>
                      <a:r>
                        <a:rPr lang="nl-NL" dirty="0" err="1" smtClean="0"/>
                        <a:t>Regards</a:t>
                      </a:r>
                      <a:r>
                        <a:rPr lang="nl-NL" baseline="0" dirty="0" smtClean="0"/>
                        <a:t> </a:t>
                      </a:r>
                      <a:r>
                        <a:rPr lang="nl-NL" baseline="0" dirty="0" err="1" smtClean="0"/>
                        <a:t>both</a:t>
                      </a:r>
                      <a:r>
                        <a:rPr lang="nl-NL" baseline="0" dirty="0" smtClean="0"/>
                        <a:t> </a:t>
                      </a:r>
                      <a:r>
                        <a:rPr lang="nl-NL" baseline="0" dirty="0" err="1" smtClean="0"/>
                        <a:t>vertical</a:t>
                      </a:r>
                      <a:r>
                        <a:rPr lang="nl-NL" baseline="0" dirty="0" smtClean="0"/>
                        <a:t> </a:t>
                      </a:r>
                      <a:r>
                        <a:rPr lang="nl-NL" baseline="0" dirty="0" err="1" smtClean="0"/>
                        <a:t>and</a:t>
                      </a:r>
                      <a:r>
                        <a:rPr lang="nl-NL" baseline="0" dirty="0" smtClean="0"/>
                        <a:t> </a:t>
                      </a:r>
                      <a:r>
                        <a:rPr lang="nl-NL" baseline="0" dirty="0" err="1" smtClean="0"/>
                        <a:t>horizontal</a:t>
                      </a:r>
                      <a:r>
                        <a:rPr lang="nl-NL" baseline="0" dirty="0" smtClean="0"/>
                        <a:t> </a:t>
                      </a:r>
                      <a:r>
                        <a:rPr lang="nl-NL" baseline="0" dirty="0" err="1" smtClean="0"/>
                        <a:t>realtionships</a:t>
                      </a:r>
                      <a:r>
                        <a:rPr lang="nl-NL" baseline="0" dirty="0" smtClean="0"/>
                        <a:t> </a:t>
                      </a:r>
                      <a:endParaRPr lang="nl-NL" dirty="0"/>
                    </a:p>
                  </a:txBody>
                  <a:tcPr/>
                </a:tc>
                <a:tc>
                  <a:txBody>
                    <a:bodyPr/>
                    <a:lstStyle/>
                    <a:p>
                      <a:endParaRPr lang="nl-NL" dirty="0" smtClean="0"/>
                    </a:p>
                    <a:p>
                      <a:endParaRPr lang="nl-NL" dirty="0" smtClean="0"/>
                    </a:p>
                    <a:p>
                      <a:r>
                        <a:rPr lang="nl-NL" dirty="0" err="1" smtClean="0"/>
                        <a:t>Technological</a:t>
                      </a:r>
                      <a:r>
                        <a:rPr lang="nl-NL" dirty="0" smtClean="0"/>
                        <a:t> </a:t>
                      </a:r>
                      <a:r>
                        <a:rPr lang="nl-NL" dirty="0" err="1" smtClean="0"/>
                        <a:t>developments</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smtClean="0"/>
                    </a:p>
                    <a:p>
                      <a:r>
                        <a:rPr lang="nl-NL" dirty="0" smtClean="0"/>
                        <a:t>Control on the </a:t>
                      </a:r>
                      <a:r>
                        <a:rPr lang="nl-NL" dirty="0" err="1" smtClean="0"/>
                        <a:t>use</a:t>
                      </a:r>
                      <a:r>
                        <a:rPr lang="nl-NL" dirty="0" smtClean="0"/>
                        <a:t> of power</a:t>
                      </a:r>
                      <a:r>
                        <a:rPr lang="nl-NL" baseline="0" dirty="0" smtClean="0"/>
                        <a:t> &amp; </a:t>
                      </a:r>
                      <a:r>
                        <a:rPr lang="nl-NL" baseline="0" dirty="0" err="1" smtClean="0"/>
                        <a:t>duties</a:t>
                      </a:r>
                      <a:r>
                        <a:rPr lang="nl-NL" baseline="0" dirty="0" smtClean="0"/>
                        <a:t> of care</a:t>
                      </a:r>
                    </a:p>
                    <a:p>
                      <a:endParaRPr lang="nl-NL" dirty="0" smtClean="0"/>
                    </a:p>
                    <a:p>
                      <a:r>
                        <a:rPr lang="nl-NL" dirty="0" smtClean="0"/>
                        <a:t>Or…..</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a:p>
                  </a:txBody>
                  <a:tcPr/>
                </a:tc>
              </a:tr>
            </a:tbl>
          </a:graphicData>
        </a:graphic>
      </p:graphicFrame>
      <p:sp>
        <p:nvSpPr>
          <p:cNvPr id="3" name="Slide Number Placeholder 2"/>
          <p:cNvSpPr>
            <a:spLocks noGrp="1"/>
          </p:cNvSpPr>
          <p:nvPr>
            <p:ph type="sldNum" sz="quarter" idx="12"/>
          </p:nvPr>
        </p:nvSpPr>
        <p:spPr/>
        <p:txBody>
          <a:bodyPr/>
          <a:lstStyle/>
          <a:p>
            <a:fld id="{A3897141-28FF-4A18-A636-924BB27167EC}" type="slidenum">
              <a:rPr lang="nl-NL" smtClean="0"/>
              <a:t>6</a:t>
            </a:fld>
            <a:endParaRPr lang="nl-NL"/>
          </a:p>
        </p:txBody>
      </p:sp>
    </p:spTree>
    <p:extLst>
      <p:ext uri="{BB962C8B-B14F-4D97-AF65-F5344CB8AC3E}">
        <p14:creationId xmlns:p14="http://schemas.microsoft.com/office/powerpoint/2010/main" val="1084180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Cases </a:t>
            </a:r>
            <a:r>
              <a:rPr lang="nl-NL" dirty="0" err="1" smtClean="0"/>
              <a:t>under</a:t>
            </a:r>
            <a:r>
              <a:rPr lang="nl-NL" dirty="0" smtClean="0"/>
              <a:t> the </a:t>
            </a:r>
            <a:r>
              <a:rPr lang="nl-NL" dirty="0" err="1" smtClean="0"/>
              <a:t>ECtHR</a:t>
            </a:r>
            <a:endParaRPr lang="nl-NL" dirty="0"/>
          </a:p>
        </p:txBody>
      </p:sp>
      <p:sp>
        <p:nvSpPr>
          <p:cNvPr id="3" name="Tijdelijke aanduiding voor inhoud 2"/>
          <p:cNvSpPr>
            <a:spLocks noGrp="1"/>
          </p:cNvSpPr>
          <p:nvPr>
            <p:ph idx="1"/>
          </p:nvPr>
        </p:nvSpPr>
        <p:spPr/>
        <p:txBody>
          <a:bodyPr/>
          <a:lstStyle/>
          <a:p>
            <a:r>
              <a:rPr lang="nl-NL" dirty="0" smtClean="0"/>
              <a:t>(1) </a:t>
            </a:r>
            <a:r>
              <a:rPr lang="nl-NL" dirty="0" err="1" smtClean="0"/>
              <a:t>Interference</a:t>
            </a:r>
            <a:r>
              <a:rPr lang="nl-NL" dirty="0" smtClean="0"/>
              <a:t/>
            </a:r>
            <a:br>
              <a:rPr lang="nl-NL" dirty="0" smtClean="0"/>
            </a:br>
            <a:endParaRPr lang="nl-NL" dirty="0" smtClean="0"/>
          </a:p>
          <a:p>
            <a:r>
              <a:rPr lang="nl-NL" dirty="0" smtClean="0"/>
              <a:t>(2) </a:t>
            </a:r>
            <a:r>
              <a:rPr lang="nl-NL" dirty="0" err="1" smtClean="0"/>
              <a:t>Prescribed</a:t>
            </a:r>
            <a:r>
              <a:rPr lang="nl-NL" dirty="0" smtClean="0"/>
              <a:t> </a:t>
            </a:r>
            <a:r>
              <a:rPr lang="nl-NL" dirty="0" err="1" smtClean="0"/>
              <a:t>by</a:t>
            </a:r>
            <a:r>
              <a:rPr lang="nl-NL" dirty="0" smtClean="0"/>
              <a:t> </a:t>
            </a:r>
            <a:r>
              <a:rPr lang="nl-NL" dirty="0" err="1" smtClean="0"/>
              <a:t>law</a:t>
            </a:r>
            <a:r>
              <a:rPr lang="nl-NL" dirty="0" smtClean="0"/>
              <a:t/>
            </a:r>
            <a:br>
              <a:rPr lang="nl-NL" dirty="0" smtClean="0"/>
            </a:br>
            <a:endParaRPr lang="nl-NL" dirty="0" smtClean="0"/>
          </a:p>
          <a:p>
            <a:r>
              <a:rPr lang="nl-NL" dirty="0" smtClean="0"/>
              <a:t>(3) </a:t>
            </a:r>
            <a:r>
              <a:rPr lang="nl-NL" dirty="0" err="1" smtClean="0"/>
              <a:t>Aimed</a:t>
            </a:r>
            <a:r>
              <a:rPr lang="nl-NL" dirty="0" smtClean="0"/>
              <a:t> at a </a:t>
            </a:r>
            <a:r>
              <a:rPr lang="nl-NL" dirty="0" err="1" smtClean="0"/>
              <a:t>legitimate</a:t>
            </a:r>
            <a:r>
              <a:rPr lang="nl-NL" dirty="0" smtClean="0"/>
              <a:t> </a:t>
            </a:r>
            <a:r>
              <a:rPr lang="nl-NL" dirty="0" err="1" smtClean="0"/>
              <a:t>interests</a:t>
            </a:r>
            <a:r>
              <a:rPr lang="nl-NL" dirty="0" smtClean="0"/>
              <a:t/>
            </a:r>
            <a:br>
              <a:rPr lang="nl-NL" dirty="0" smtClean="0"/>
            </a:br>
            <a:endParaRPr lang="nl-NL" dirty="0" smtClean="0"/>
          </a:p>
          <a:p>
            <a:r>
              <a:rPr lang="nl-NL" dirty="0" smtClean="0"/>
              <a:t>(4) </a:t>
            </a:r>
            <a:r>
              <a:rPr lang="nl-NL" dirty="0" err="1" smtClean="0"/>
              <a:t>Necessary</a:t>
            </a:r>
            <a:r>
              <a:rPr lang="nl-NL" dirty="0" smtClean="0"/>
              <a:t> in a </a:t>
            </a:r>
            <a:r>
              <a:rPr lang="nl-NL" dirty="0" err="1" smtClean="0"/>
              <a:t>democratic</a:t>
            </a:r>
            <a:r>
              <a:rPr lang="nl-NL" dirty="0" smtClean="0"/>
              <a:t> society</a:t>
            </a:r>
            <a:endParaRPr lang="nl-NL" dirty="0"/>
          </a:p>
        </p:txBody>
      </p:sp>
    </p:spTree>
    <p:extLst>
      <p:ext uri="{BB962C8B-B14F-4D97-AF65-F5344CB8AC3E}">
        <p14:creationId xmlns:p14="http://schemas.microsoft.com/office/powerpoint/2010/main" val="2369734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Interference</a:t>
            </a:r>
            <a:endParaRPr lang="en-US" dirty="0"/>
          </a:p>
        </p:txBody>
      </p:sp>
      <p:sp>
        <p:nvSpPr>
          <p:cNvPr id="3" name="Content Placeholder 2"/>
          <p:cNvSpPr>
            <a:spLocks noGrp="1"/>
          </p:cNvSpPr>
          <p:nvPr>
            <p:ph idx="1"/>
          </p:nvPr>
        </p:nvSpPr>
        <p:spPr/>
        <p:txBody>
          <a:bodyPr/>
          <a:lstStyle/>
          <a:p>
            <a:r>
              <a:rPr lang="nl-NL" dirty="0" err="1" smtClean="0"/>
              <a:t>Formalities</a:t>
            </a:r>
            <a:endParaRPr lang="nl-NL" dirty="0" smtClean="0"/>
          </a:p>
          <a:p>
            <a:r>
              <a:rPr lang="nl-NL" dirty="0" err="1" smtClean="0"/>
              <a:t>Ratione</a:t>
            </a:r>
            <a:r>
              <a:rPr lang="nl-NL" dirty="0" smtClean="0"/>
              <a:t> </a:t>
            </a:r>
            <a:r>
              <a:rPr lang="nl-NL" dirty="0" err="1" smtClean="0"/>
              <a:t>Temporis</a:t>
            </a:r>
            <a:endParaRPr lang="nl-NL" dirty="0" smtClean="0"/>
          </a:p>
          <a:p>
            <a:r>
              <a:rPr lang="nl-NL" dirty="0" err="1" smtClean="0"/>
              <a:t>Ratione</a:t>
            </a:r>
            <a:r>
              <a:rPr lang="nl-NL" dirty="0" smtClean="0"/>
              <a:t> </a:t>
            </a:r>
            <a:r>
              <a:rPr lang="nl-NL" dirty="0" err="1" smtClean="0"/>
              <a:t>Loci</a:t>
            </a:r>
            <a:endParaRPr lang="nl-NL" dirty="0" smtClean="0"/>
          </a:p>
          <a:p>
            <a:r>
              <a:rPr lang="nl-NL" dirty="0" err="1" smtClean="0"/>
              <a:t>Ratione</a:t>
            </a:r>
            <a:r>
              <a:rPr lang="nl-NL" dirty="0" smtClean="0"/>
              <a:t> Personae</a:t>
            </a:r>
          </a:p>
          <a:p>
            <a:r>
              <a:rPr lang="nl-NL" dirty="0" err="1" smtClean="0"/>
              <a:t>Ratione</a:t>
            </a:r>
            <a:r>
              <a:rPr lang="nl-NL" dirty="0" smtClean="0"/>
              <a:t> </a:t>
            </a:r>
            <a:r>
              <a:rPr lang="nl-NL" dirty="0" err="1" smtClean="0"/>
              <a:t>Materiae</a:t>
            </a:r>
            <a:endParaRPr lang="en-US" dirty="0"/>
          </a:p>
        </p:txBody>
      </p:sp>
      <p:sp>
        <p:nvSpPr>
          <p:cNvPr id="4" name="Slide Number Placeholder 3"/>
          <p:cNvSpPr>
            <a:spLocks noGrp="1"/>
          </p:cNvSpPr>
          <p:nvPr>
            <p:ph type="sldNum" sz="quarter" idx="12"/>
          </p:nvPr>
        </p:nvSpPr>
        <p:spPr/>
        <p:txBody>
          <a:bodyPr/>
          <a:lstStyle/>
          <a:p>
            <a:fld id="{A3897141-28FF-4A18-A636-924BB27167EC}" type="slidenum">
              <a:rPr lang="nl-NL" smtClean="0"/>
              <a:t>8</a:t>
            </a:fld>
            <a:endParaRPr lang="nl-NL"/>
          </a:p>
        </p:txBody>
      </p:sp>
    </p:spTree>
    <p:extLst>
      <p:ext uri="{BB962C8B-B14F-4D97-AF65-F5344CB8AC3E}">
        <p14:creationId xmlns:p14="http://schemas.microsoft.com/office/powerpoint/2010/main" val="583323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Formalities</a:t>
            </a:r>
            <a:endParaRPr lang="en-US" dirty="0"/>
          </a:p>
        </p:txBody>
      </p:sp>
      <p:sp>
        <p:nvSpPr>
          <p:cNvPr id="3" name="Content Placeholder 2"/>
          <p:cNvSpPr>
            <a:spLocks noGrp="1"/>
          </p:cNvSpPr>
          <p:nvPr>
            <p:ph idx="1"/>
          </p:nvPr>
        </p:nvSpPr>
        <p:spPr>
          <a:xfrm>
            <a:off x="457200" y="1600200"/>
            <a:ext cx="8229600" cy="5141168"/>
          </a:xfrm>
        </p:spPr>
        <p:txBody>
          <a:bodyPr>
            <a:normAutofit fontScale="55000" lnSpcReduction="20000"/>
          </a:bodyPr>
          <a:lstStyle/>
          <a:p>
            <a:pPr marL="0" indent="0">
              <a:buNone/>
            </a:pPr>
            <a:r>
              <a:rPr lang="en-US" b="1" dirty="0"/>
              <a:t>ARTICLE 35 </a:t>
            </a:r>
            <a:r>
              <a:rPr lang="en-US" dirty="0"/>
              <a:t> </a:t>
            </a:r>
            <a:r>
              <a:rPr lang="en-US" dirty="0" smtClean="0"/>
              <a:t>- </a:t>
            </a:r>
            <a:r>
              <a:rPr lang="en-US" b="1" dirty="0" smtClean="0"/>
              <a:t>Admissibility </a:t>
            </a:r>
            <a:r>
              <a:rPr lang="en-US" b="1" dirty="0"/>
              <a:t>criteria </a:t>
            </a:r>
            <a:endParaRPr lang="en-US" dirty="0"/>
          </a:p>
          <a:p>
            <a:pPr marL="0" indent="0">
              <a:buNone/>
            </a:pPr>
            <a:r>
              <a:rPr lang="en-US" dirty="0"/>
              <a:t>1. The Court may only deal with the matter after all domestic remedies have been exhausted, according to the generally </a:t>
            </a:r>
            <a:r>
              <a:rPr lang="en-US" dirty="0" err="1"/>
              <a:t>recognised</a:t>
            </a:r>
            <a:r>
              <a:rPr lang="en-US" dirty="0"/>
              <a:t> rules of international law, and within a period of six months from the date on which the final decision was taken. </a:t>
            </a:r>
            <a:endParaRPr lang="en-US" dirty="0" smtClean="0"/>
          </a:p>
          <a:p>
            <a:pPr marL="0" indent="0">
              <a:buNone/>
            </a:pPr>
            <a:r>
              <a:rPr lang="en-US" dirty="0"/>
              <a:t>2. The Court shall not deal with any application submitted under Article 34 that </a:t>
            </a:r>
          </a:p>
          <a:p>
            <a:pPr marL="0" indent="0">
              <a:buNone/>
            </a:pPr>
            <a:r>
              <a:rPr lang="en-US" dirty="0"/>
              <a:t>(a) is anonymous; or </a:t>
            </a:r>
          </a:p>
          <a:p>
            <a:pPr marL="0" indent="0">
              <a:buNone/>
            </a:pPr>
            <a:r>
              <a:rPr lang="en-US" dirty="0"/>
              <a:t>(b) is substantially the same as a matter that has already been examined by the Court or has already been submitted to another procedure of international investigation or settlement and contains no relevant new information. </a:t>
            </a:r>
          </a:p>
          <a:p>
            <a:pPr marL="0" indent="0">
              <a:buNone/>
            </a:pPr>
            <a:r>
              <a:rPr lang="en-US" dirty="0"/>
              <a:t>3. The Court shall declare inadmissible any individual application submitted under Article 34 if it considers that: </a:t>
            </a:r>
          </a:p>
          <a:p>
            <a:pPr marL="0" indent="0">
              <a:buNone/>
            </a:pPr>
            <a:r>
              <a:rPr lang="en-US" dirty="0"/>
              <a:t>(a) the application is incompatible with the provisions of the Convention or the Protocols thereto, manifestly </a:t>
            </a:r>
            <a:r>
              <a:rPr lang="en-US" dirty="0" err="1"/>
              <a:t>illfounded</a:t>
            </a:r>
            <a:r>
              <a:rPr lang="en-US" dirty="0"/>
              <a:t>, or an abuse of the right of individual application; or </a:t>
            </a:r>
          </a:p>
          <a:p>
            <a:pPr marL="0" indent="0">
              <a:buNone/>
            </a:pPr>
            <a:r>
              <a:rPr lang="en-US" dirty="0"/>
              <a:t>(b) the applicant has not suffered a significant disadvantage, unless respect for human rights as defined in the Convention and the Protocols thereto requires an examination of the application on the merits and provided that no case may be rejected on this ground which has not been duly considered by a domestic tribunal. </a:t>
            </a:r>
          </a:p>
          <a:p>
            <a:pPr marL="0" indent="0">
              <a:buNone/>
            </a:pPr>
            <a:r>
              <a:rPr lang="en-US" dirty="0"/>
              <a:t>4. The Court shall reject any application which it considers inadmissible under this Article. It may do so at any stage of the proceedings. </a:t>
            </a:r>
          </a:p>
        </p:txBody>
      </p:sp>
      <p:sp>
        <p:nvSpPr>
          <p:cNvPr id="4" name="Slide Number Placeholder 3"/>
          <p:cNvSpPr>
            <a:spLocks noGrp="1"/>
          </p:cNvSpPr>
          <p:nvPr>
            <p:ph type="sldNum" sz="quarter" idx="12"/>
          </p:nvPr>
        </p:nvSpPr>
        <p:spPr/>
        <p:txBody>
          <a:bodyPr/>
          <a:lstStyle/>
          <a:p>
            <a:fld id="{A3897141-28FF-4A18-A636-924BB27167EC}" type="slidenum">
              <a:rPr lang="nl-NL" smtClean="0"/>
              <a:t>9</a:t>
            </a:fld>
            <a:endParaRPr lang="nl-NL"/>
          </a:p>
        </p:txBody>
      </p:sp>
    </p:spTree>
    <p:extLst>
      <p:ext uri="{BB962C8B-B14F-4D97-AF65-F5344CB8AC3E}">
        <p14:creationId xmlns:p14="http://schemas.microsoft.com/office/powerpoint/2010/main" val="342088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5025</Words>
  <Application>Microsoft Office PowerPoint</Application>
  <PresentationFormat>On-screen Show (4:3)</PresentationFormat>
  <Paragraphs>431</Paragraphs>
  <Slides>58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58</vt:i4>
      </vt:variant>
    </vt:vector>
  </HeadingPairs>
  <TitlesOfParts>
    <vt:vector size="61" baseType="lpstr">
      <vt:lpstr>Arial</vt:lpstr>
      <vt:lpstr>Calibri</vt:lpstr>
      <vt:lpstr>Office Theme</vt:lpstr>
      <vt:lpstr>The ECtHR’s case law on data protection</vt:lpstr>
      <vt:lpstr>Overview</vt:lpstr>
      <vt:lpstr>(1) Overview of the ECtHR’s case law on Article 8 ECHR</vt:lpstr>
      <vt:lpstr>ECHR</vt:lpstr>
      <vt:lpstr>Charter</vt:lpstr>
      <vt:lpstr>Privacy and data protection</vt:lpstr>
      <vt:lpstr>Cases under the ECtHR</vt:lpstr>
      <vt:lpstr>Interference</vt:lpstr>
      <vt:lpstr>Formalities</vt:lpstr>
      <vt:lpstr>Ratione Temporis</vt:lpstr>
      <vt:lpstr>Ratione Loci</vt:lpstr>
      <vt:lpstr>Ratione Personae</vt:lpstr>
      <vt:lpstr>Ratione Personae</vt:lpstr>
      <vt:lpstr>Ratione Personae</vt:lpstr>
      <vt:lpstr>Ratione Personae</vt:lpstr>
      <vt:lpstr>Ratione personae</vt:lpstr>
      <vt:lpstr>Ratione personae</vt:lpstr>
      <vt:lpstr>Ratione personae</vt:lpstr>
      <vt:lpstr>Ratione Peronae</vt:lpstr>
      <vt:lpstr>Ratione personae</vt:lpstr>
      <vt:lpstr>Ratione materiae</vt:lpstr>
      <vt:lpstr>Ratione materiae</vt:lpstr>
      <vt:lpstr>Ratione materiae</vt:lpstr>
      <vt:lpstr>Ratione materiae</vt:lpstr>
      <vt:lpstr>Bodily integrity</vt:lpstr>
      <vt:lpstr>Right to marry and found a family</vt:lpstr>
      <vt:lpstr>Right to honour and reputation</vt:lpstr>
      <vt:lpstr>Right to a fair trial</vt:lpstr>
      <vt:lpstr>Right to property</vt:lpstr>
      <vt:lpstr>Right to Education</vt:lpstr>
      <vt:lpstr>Right to nationality </vt:lpstr>
      <vt:lpstr>Right to personality</vt:lpstr>
      <vt:lpstr>Minority rights</vt:lpstr>
      <vt:lpstr>Minority rights</vt:lpstr>
      <vt:lpstr>Right to a clean environment</vt:lpstr>
      <vt:lpstr>Right to a clean environment</vt:lpstr>
      <vt:lpstr>Data Protection</vt:lpstr>
      <vt:lpstr>Prescribed by law</vt:lpstr>
      <vt:lpstr>Legitimate aim</vt:lpstr>
      <vt:lpstr>Necessary in a democratic society</vt:lpstr>
      <vt:lpstr>(2) Interactive discussion</vt:lpstr>
      <vt:lpstr>(3) The ECtHR’s case law on data protection, especially in the age of Big Data</vt:lpstr>
      <vt:lpstr>Data protection under Article 8 ECHR</vt:lpstr>
      <vt:lpstr>Principles</vt:lpstr>
      <vt:lpstr>Literature:</vt:lpstr>
      <vt:lpstr>Special points</vt:lpstr>
      <vt:lpstr>Article 8 ECHR</vt:lpstr>
      <vt:lpstr>Big Data</vt:lpstr>
      <vt:lpstr>Big Data</vt:lpstr>
      <vt:lpstr>Big Data</vt:lpstr>
      <vt:lpstr>Privacy as societal interest</vt:lpstr>
      <vt:lpstr>Privacy as societal interest</vt:lpstr>
      <vt:lpstr>Privacy as societal interest</vt:lpstr>
      <vt:lpstr>Privacy as societal interest</vt:lpstr>
      <vt:lpstr>The ECtHR’s approach to Big Data/mass surveillance </vt:lpstr>
      <vt:lpstr>The ECtHR’s approach to Big Data/mass surveillance </vt:lpstr>
      <vt:lpstr>Is the Human Rights framework still fit for the Big Data era?</vt:lpstr>
      <vt:lpstr>End</vt:lpstr>
    </vt:vector>
  </TitlesOfParts>
  <Company>Universiteit van Amsterdam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debate on topical privacy questions</dc:title>
  <dc:creator>Sloot, Bart van der</dc:creator>
  <cp:lastModifiedBy>B. van der Sloot</cp:lastModifiedBy>
  <cp:revision>53</cp:revision>
  <cp:lastPrinted>2015-06-06T13:01:18Z</cp:lastPrinted>
  <dcterms:created xsi:type="dcterms:W3CDTF">2015-06-05T12:50:33Z</dcterms:created>
  <dcterms:modified xsi:type="dcterms:W3CDTF">2017-05-24T13:48:06Z</dcterms:modified>
</cp:coreProperties>
</file>