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0" r:id="rId2"/>
    <p:sldId id="257" r:id="rId3"/>
    <p:sldId id="258" r:id="rId4"/>
    <p:sldId id="259" r:id="rId5"/>
    <p:sldId id="276" r:id="rId6"/>
    <p:sldId id="292" r:id="rId7"/>
    <p:sldId id="296" r:id="rId8"/>
    <p:sldId id="297" r:id="rId9"/>
    <p:sldId id="299" r:id="rId10"/>
    <p:sldId id="306" r:id="rId11"/>
    <p:sldId id="300" r:id="rId12"/>
    <p:sldId id="301" r:id="rId13"/>
    <p:sldId id="302" r:id="rId14"/>
    <p:sldId id="303" r:id="rId15"/>
    <p:sldId id="304" r:id="rId16"/>
    <p:sldId id="307" r:id="rId17"/>
    <p:sldId id="309" r:id="rId18"/>
    <p:sldId id="310" r:id="rId19"/>
    <p:sldId id="311" r:id="rId20"/>
    <p:sldId id="308" r:id="rId21"/>
    <p:sldId id="312" r:id="rId22"/>
    <p:sldId id="345" r:id="rId23"/>
    <p:sldId id="346" r:id="rId24"/>
    <p:sldId id="339" r:id="rId25"/>
    <p:sldId id="340" r:id="rId26"/>
    <p:sldId id="341" r:id="rId27"/>
    <p:sldId id="278" r:id="rId28"/>
    <p:sldId id="313" r:id="rId29"/>
    <p:sldId id="314" r:id="rId30"/>
    <p:sldId id="319" r:id="rId31"/>
    <p:sldId id="320" r:id="rId32"/>
    <p:sldId id="315" r:id="rId33"/>
    <p:sldId id="324" r:id="rId34"/>
    <p:sldId id="325" r:id="rId35"/>
    <p:sldId id="330" r:id="rId36"/>
    <p:sldId id="331" r:id="rId37"/>
    <p:sldId id="332" r:id="rId38"/>
    <p:sldId id="316" r:id="rId39"/>
    <p:sldId id="335" r:id="rId40"/>
    <p:sldId id="334" r:id="rId41"/>
    <p:sldId id="326" r:id="rId42"/>
    <p:sldId id="327" r:id="rId43"/>
    <p:sldId id="351" r:id="rId4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DF0456-A9ED-4CA8-A5D5-1ED879AFEE5A}"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81320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91168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52214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45932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F0456-A9ED-4CA8-A5D5-1ED879AFEE5A}"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47366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DF0456-A9ED-4CA8-A5D5-1ED879AFEE5A}"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3078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F0456-A9ED-4CA8-A5D5-1ED879AFEE5A}" type="datetimeFigureOut">
              <a:rPr lang="en-US" smtClean="0"/>
              <a:t>12/16/2016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21535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DF0456-A9ED-4CA8-A5D5-1ED879AFEE5A}" type="datetimeFigureOut">
              <a:rPr lang="en-US" smtClean="0"/>
              <a:t>12/16/2016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686363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F0456-A9ED-4CA8-A5D5-1ED879AFEE5A}" type="datetimeFigureOut">
              <a:rPr lang="en-US" smtClean="0"/>
              <a:t>12/16/2016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45947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380662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19371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DF0456-A9ED-4CA8-A5D5-1ED879AFEE5A}" type="datetimeFigureOut">
              <a:rPr lang="en-US" smtClean="0"/>
              <a:t>12/16/2016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F9FF2-77DD-4211-A16E-4B539751AC75}" type="slidenum">
              <a:rPr lang="en-US" smtClean="0"/>
              <a:t>‹#›</a:t>
            </a:fld>
            <a:endParaRPr lang="en-US"/>
          </a:p>
        </p:txBody>
      </p:sp>
    </p:spTree>
    <p:extLst>
      <p:ext uri="{BB962C8B-B14F-4D97-AF65-F5344CB8AC3E}">
        <p14:creationId xmlns:p14="http://schemas.microsoft.com/office/powerpoint/2010/main" val="1410489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368151"/>
          </a:xfrm>
        </p:spPr>
        <p:txBody>
          <a:bodyPr/>
          <a:lstStyle/>
          <a:p>
            <a:r>
              <a:rPr lang="nl-NL" dirty="0"/>
              <a:t>Big Data </a:t>
            </a:r>
            <a:r>
              <a:rPr lang="nl-NL" dirty="0" err="1"/>
              <a:t>and</a:t>
            </a:r>
            <a:r>
              <a:rPr lang="nl-NL" dirty="0"/>
              <a:t> privacy</a:t>
            </a:r>
            <a:endParaRPr lang="en-US" dirty="0"/>
          </a:p>
        </p:txBody>
      </p:sp>
      <p:sp>
        <p:nvSpPr>
          <p:cNvPr id="3" name="Subtitle 2"/>
          <p:cNvSpPr>
            <a:spLocks noGrp="1"/>
          </p:cNvSpPr>
          <p:nvPr>
            <p:ph type="subTitle" idx="1"/>
          </p:nvPr>
        </p:nvSpPr>
        <p:spPr>
          <a:xfrm>
            <a:off x="755576" y="3068960"/>
            <a:ext cx="7560840" cy="3240360"/>
          </a:xfrm>
        </p:spPr>
        <p:txBody>
          <a:bodyPr>
            <a:normAutofit fontScale="85000" lnSpcReduction="20000"/>
          </a:bodyPr>
          <a:lstStyle/>
          <a:p>
            <a:r>
              <a:rPr lang="nl-NL" dirty="0">
                <a:solidFill>
                  <a:srgbClr val="002060"/>
                </a:solidFill>
              </a:rPr>
              <a:t>Bart van der Sloot</a:t>
            </a:r>
          </a:p>
          <a:p>
            <a:endParaRPr lang="nl-NL" dirty="0">
              <a:solidFill>
                <a:srgbClr val="002060"/>
              </a:solidFill>
            </a:endParaRPr>
          </a:p>
          <a:p>
            <a:r>
              <a:rPr lang="en-US">
                <a:solidFill>
                  <a:srgbClr val="002060"/>
                </a:solidFill>
              </a:rPr>
              <a:t>Senior Researcher</a:t>
            </a:r>
            <a:endParaRPr lang="en-US" dirty="0">
              <a:solidFill>
                <a:srgbClr val="002060"/>
              </a:solidFill>
            </a:endParaRPr>
          </a:p>
          <a:p>
            <a:r>
              <a:rPr lang="en-US" dirty="0">
                <a:solidFill>
                  <a:srgbClr val="002060"/>
                </a:solidFill>
              </a:rPr>
              <a:t>Tilburg Institute for Law, Technology, and Society (TILT)</a:t>
            </a:r>
          </a:p>
          <a:p>
            <a:r>
              <a:rPr lang="en-US" dirty="0">
                <a:solidFill>
                  <a:srgbClr val="002060"/>
                </a:solidFill>
              </a:rPr>
              <a:t/>
            </a:r>
            <a:br>
              <a:rPr lang="en-US" dirty="0">
                <a:solidFill>
                  <a:srgbClr val="002060"/>
                </a:solidFill>
              </a:rPr>
            </a:br>
            <a:endParaRPr lang="nl-NL" dirty="0">
              <a:solidFill>
                <a:srgbClr val="002060"/>
              </a:solidFill>
            </a:endParaRPr>
          </a:p>
          <a:p>
            <a:r>
              <a:rPr lang="nl-NL" dirty="0">
                <a:solidFill>
                  <a:srgbClr val="002060"/>
                </a:solidFill>
                <a:hlinkClick r:id="rId2"/>
              </a:rPr>
              <a:t>www.bartvandersloot.com</a:t>
            </a:r>
            <a:endParaRPr lang="en-US" dirty="0">
              <a:solidFill>
                <a:srgbClr val="002060"/>
              </a:solidFill>
            </a:endParaRPr>
          </a:p>
        </p:txBody>
      </p:sp>
    </p:spTree>
    <p:extLst>
      <p:ext uri="{BB962C8B-B14F-4D97-AF65-F5344CB8AC3E}">
        <p14:creationId xmlns:p14="http://schemas.microsoft.com/office/powerpoint/2010/main" val="181604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a:t>
            </a:r>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55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4958340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2262759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625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923764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649529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3711050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3811376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(2)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a:xfrm>
            <a:off x="457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5653352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areas</a:t>
            </a:r>
            <a:r>
              <a:rPr lang="nl-NL" dirty="0"/>
              <a:t> in </a:t>
            </a:r>
            <a:r>
              <a:rPr lang="nl-NL" dirty="0" err="1"/>
              <a:t>which</a:t>
            </a:r>
            <a:r>
              <a:rPr lang="nl-NL" dirty="0"/>
              <a:t> Big Data is (</a:t>
            </a:r>
            <a:r>
              <a:rPr lang="nl-NL" dirty="0" err="1"/>
              <a:t>presumably</a:t>
            </a:r>
            <a:r>
              <a:rPr lang="nl-NL" dirty="0"/>
              <a:t>) </a:t>
            </a:r>
            <a:r>
              <a:rPr lang="nl-NL" dirty="0" err="1"/>
              <a:t>used</a:t>
            </a:r>
            <a:r>
              <a:rPr lang="nl-NL" dirty="0"/>
              <a:t>? </a:t>
            </a:r>
          </a:p>
          <a:p>
            <a:pPr lvl="1"/>
            <a:r>
              <a:rPr lang="nl-NL" dirty="0"/>
              <a:t>Internet companies: </a:t>
            </a:r>
            <a:r>
              <a:rPr lang="nl-NL" dirty="0" err="1"/>
              <a:t>advertisements</a:t>
            </a:r>
            <a:endParaRPr lang="nl-NL" dirty="0"/>
          </a:p>
          <a:p>
            <a:pPr lvl="1"/>
            <a:r>
              <a:rPr lang="nl-NL" dirty="0"/>
              <a:t>Health care sector: </a:t>
            </a:r>
            <a:r>
              <a:rPr lang="nl-NL" dirty="0" err="1"/>
              <a:t>total</a:t>
            </a:r>
            <a:r>
              <a:rPr lang="nl-NL" dirty="0"/>
              <a:t> </a:t>
            </a:r>
            <a:r>
              <a:rPr lang="nl-NL" dirty="0" err="1"/>
              <a:t>genome</a:t>
            </a:r>
            <a:r>
              <a:rPr lang="nl-NL" dirty="0"/>
              <a:t> analysis</a:t>
            </a:r>
          </a:p>
          <a:p>
            <a:pPr lvl="1"/>
            <a:r>
              <a:rPr lang="nl-NL" dirty="0" err="1"/>
              <a:t>Taxs</a:t>
            </a:r>
            <a:r>
              <a:rPr lang="nl-NL" dirty="0"/>
              <a:t> </a:t>
            </a:r>
            <a:r>
              <a:rPr lang="nl-NL" dirty="0" err="1"/>
              <a:t>authorities</a:t>
            </a:r>
            <a:r>
              <a:rPr lang="nl-NL" dirty="0"/>
              <a:t>: risk </a:t>
            </a:r>
            <a:r>
              <a:rPr lang="nl-NL" dirty="0" err="1"/>
              <a:t>profiles</a:t>
            </a:r>
            <a:endParaRPr lang="nl-NL" dirty="0"/>
          </a:p>
          <a:p>
            <a:pPr lvl="1"/>
            <a:r>
              <a:rPr lang="nl-NL" dirty="0" err="1"/>
              <a:t>Police</a:t>
            </a:r>
            <a:r>
              <a:rPr lang="nl-NL" dirty="0"/>
              <a:t>: </a:t>
            </a:r>
            <a:r>
              <a:rPr lang="nl-NL" dirty="0" err="1"/>
              <a:t>predictive</a:t>
            </a:r>
            <a:r>
              <a:rPr lang="nl-NL" dirty="0"/>
              <a:t> </a:t>
            </a:r>
            <a:r>
              <a:rPr lang="nl-NL" dirty="0" err="1"/>
              <a:t>policing</a:t>
            </a:r>
            <a:endParaRPr lang="nl-NL" dirty="0"/>
          </a:p>
          <a:p>
            <a:pPr lvl="1"/>
            <a:r>
              <a:rPr lang="nl-NL" dirty="0"/>
              <a:t>Intelligence services: </a:t>
            </a:r>
            <a:r>
              <a:rPr lang="nl-NL" dirty="0" err="1"/>
              <a:t>terror</a:t>
            </a:r>
            <a:r>
              <a:rPr lang="nl-NL" dirty="0"/>
              <a:t> prevention</a:t>
            </a:r>
          </a:p>
        </p:txBody>
      </p:sp>
    </p:spTree>
    <p:extLst>
      <p:ext uri="{BB962C8B-B14F-4D97-AF65-F5344CB8AC3E}">
        <p14:creationId xmlns:p14="http://schemas.microsoft.com/office/powerpoint/2010/main" val="34550258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594611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2720774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a:xfrm>
            <a:off x="467544" y="1556792"/>
            <a:ext cx="8229600" cy="4525963"/>
          </a:xfrm>
        </p:spPr>
        <p:txBody>
          <a:bodyPr>
            <a:normAutofit/>
          </a:bodyPr>
          <a:lstStyle/>
          <a:p>
            <a:r>
              <a:rPr lang="nl-NL" dirty="0"/>
              <a:t>(1) Small </a:t>
            </a:r>
            <a:r>
              <a:rPr lang="nl-NL" dirty="0" err="1"/>
              <a:t>interactive</a:t>
            </a:r>
            <a:r>
              <a:rPr lang="nl-NL" dirty="0"/>
              <a:t> </a:t>
            </a:r>
            <a:r>
              <a:rPr lang="nl-NL" dirty="0" err="1"/>
              <a:t>debate</a:t>
            </a:r>
            <a:endParaRPr lang="nl-NL" dirty="0"/>
          </a:p>
          <a:p>
            <a:r>
              <a:rPr lang="nl-NL" dirty="0"/>
              <a:t>(2) </a:t>
            </a:r>
            <a:r>
              <a:rPr lang="nl-NL" dirty="0" smtClean="0"/>
              <a:t>Big </a:t>
            </a:r>
            <a:r>
              <a:rPr lang="nl-NL" dirty="0"/>
              <a:t>Data</a:t>
            </a:r>
          </a:p>
          <a:p>
            <a:r>
              <a:rPr lang="nl-NL" dirty="0" smtClean="0"/>
              <a:t>(</a:t>
            </a:r>
            <a:r>
              <a:rPr lang="nl-NL" dirty="0" smtClean="0"/>
              <a:t>3) P</a:t>
            </a:r>
            <a:r>
              <a:rPr lang="nl-NL" dirty="0" smtClean="0"/>
              <a:t>rivacy </a:t>
            </a:r>
            <a:r>
              <a:rPr lang="nl-NL" dirty="0" err="1"/>
              <a:t>regulation</a:t>
            </a:r>
            <a:endParaRPr lang="nl-NL" dirty="0"/>
          </a:p>
          <a:p>
            <a:r>
              <a:rPr lang="nl-NL" dirty="0" smtClean="0"/>
              <a:t>(4) </a:t>
            </a:r>
            <a:r>
              <a:rPr lang="nl-NL" dirty="0" err="1" smtClean="0"/>
              <a:t>Questions</a:t>
            </a:r>
            <a:endParaRPr lang="nl-NL" dirty="0"/>
          </a:p>
        </p:txBody>
      </p:sp>
    </p:spTree>
    <p:extLst>
      <p:ext uri="{BB962C8B-B14F-4D97-AF65-F5344CB8AC3E}">
        <p14:creationId xmlns:p14="http://schemas.microsoft.com/office/powerpoint/2010/main" val="2848604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1053667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a:xfrm>
            <a:off x="457200" y="1600200"/>
            <a:ext cx="8229600" cy="4781128"/>
          </a:xfrm>
        </p:spPr>
        <p:txBody>
          <a:bodyPr>
            <a:normAutofit fontScale="475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714243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Privacy </a:t>
            </a:r>
            <a:r>
              <a:rPr lang="nl-NL" dirty="0" err="1" smtClean="0"/>
              <a:t>regulation</a:t>
            </a:r>
            <a:endParaRPr lang="nl-NL"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376193"/>
            <a:ext cx="1670670" cy="5065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40768"/>
            <a:ext cx="1670670" cy="50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0747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Privacy </a:t>
            </a:r>
            <a:r>
              <a:rPr lang="nl-NL" dirty="0" err="1"/>
              <a:t>regulation</a:t>
            </a:r>
            <a:endParaRPr lang="nl-N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89364"/>
            <a:ext cx="4320480" cy="468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309915"/>
            <a:ext cx="4320480" cy="466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239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Privacy </a:t>
            </a:r>
            <a:r>
              <a:rPr lang="nl-NL" dirty="0" err="1"/>
              <a:t>regulation</a:t>
            </a:r>
            <a:endParaRPr lang="en-US" dirty="0"/>
          </a:p>
        </p:txBody>
      </p:sp>
      <p:sp>
        <p:nvSpPr>
          <p:cNvPr id="3" name="Content Placeholder 2"/>
          <p:cNvSpPr>
            <a:spLocks noGrp="1"/>
          </p:cNvSpPr>
          <p:nvPr>
            <p:ph idx="1"/>
          </p:nvPr>
        </p:nvSpPr>
        <p:spPr>
          <a:xfrm>
            <a:off x="457200" y="1600200"/>
            <a:ext cx="8229600" cy="4853136"/>
          </a:xfrm>
        </p:spPr>
        <p:txBody>
          <a:bodyPr>
            <a:normAutofit fontScale="85000" lnSpcReduction="20000"/>
          </a:bodyPr>
          <a:lstStyle/>
          <a:p>
            <a:r>
              <a:rPr lang="en-US" dirty="0"/>
              <a:t>European Convention on Human Rights</a:t>
            </a:r>
          </a:p>
          <a:p>
            <a:endParaRPr lang="en-US" dirty="0"/>
          </a:p>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p>
        </p:txBody>
      </p:sp>
    </p:spTree>
    <p:extLst>
      <p:ext uri="{BB962C8B-B14F-4D97-AF65-F5344CB8AC3E}">
        <p14:creationId xmlns:p14="http://schemas.microsoft.com/office/powerpoint/2010/main" val="3226260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Privacy </a:t>
            </a:r>
            <a:r>
              <a:rPr lang="nl-NL" dirty="0" err="1"/>
              <a:t>regulation</a:t>
            </a:r>
            <a:endParaRPr lang="en-US" dirty="0"/>
          </a:p>
        </p:txBody>
      </p:sp>
      <p:sp>
        <p:nvSpPr>
          <p:cNvPr id="3" name="Content Placeholder 2"/>
          <p:cNvSpPr>
            <a:spLocks noGrp="1"/>
          </p:cNvSpPr>
          <p:nvPr>
            <p:ph idx="1"/>
          </p:nvPr>
        </p:nvSpPr>
        <p:spPr>
          <a:xfrm>
            <a:off x="467544" y="1556792"/>
            <a:ext cx="8229600" cy="4896544"/>
          </a:xfrm>
        </p:spPr>
        <p:txBody>
          <a:bodyPr>
            <a:normAutofit fontScale="62500" lnSpcReduction="20000"/>
          </a:bodyPr>
          <a:lstStyle/>
          <a:p>
            <a:r>
              <a:rPr lang="en-US" dirty="0"/>
              <a:t>Charter of Fundamental Rights</a:t>
            </a:r>
          </a:p>
          <a:p>
            <a:endParaRPr lang="en-US" dirty="0"/>
          </a:p>
          <a:p>
            <a:r>
              <a:rPr lang="en-US" dirty="0"/>
              <a:t>Article 7 Respect for private and family life</a:t>
            </a:r>
          </a:p>
          <a:p>
            <a:r>
              <a:rPr lang="en-US" dirty="0"/>
              <a:t>Everyone has the right to respect for his or her private and family life, home and communications.</a:t>
            </a:r>
          </a:p>
          <a:p>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a:t>
            </a:r>
          </a:p>
          <a:p>
            <a:r>
              <a:rPr lang="en-US" dirty="0"/>
              <a:t>person concerned or some other legitimate basis laid down by law. Everyone has the right of access to</a:t>
            </a:r>
          </a:p>
          <a:p>
            <a:r>
              <a:rPr lang="en-US" dirty="0"/>
              <a:t>data which has been collected concerning him or her, and the right to have it rectified.</a:t>
            </a:r>
          </a:p>
          <a:p>
            <a:r>
              <a:rPr lang="en-US" dirty="0"/>
              <a:t>3. Compliance with these rules shall be subject to control by an independent authority.</a:t>
            </a:r>
          </a:p>
        </p:txBody>
      </p:sp>
    </p:spTree>
    <p:extLst>
      <p:ext uri="{BB962C8B-B14F-4D97-AF65-F5344CB8AC3E}">
        <p14:creationId xmlns:p14="http://schemas.microsoft.com/office/powerpoint/2010/main" val="2878447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Privacy </a:t>
            </a:r>
            <a:r>
              <a:rPr lang="nl-NL" dirty="0" err="1"/>
              <a:t>regulation</a:t>
            </a:r>
            <a:endParaRPr lang="en-US" dirty="0"/>
          </a:p>
        </p:txBody>
      </p:sp>
      <p:sp>
        <p:nvSpPr>
          <p:cNvPr id="3" name="Content Placeholder 2"/>
          <p:cNvSpPr>
            <a:spLocks noGrp="1"/>
          </p:cNvSpPr>
          <p:nvPr>
            <p:ph idx="1"/>
          </p:nvPr>
        </p:nvSpPr>
        <p:spPr/>
        <p:txBody>
          <a:bodyPr/>
          <a:lstStyle/>
          <a:p>
            <a:r>
              <a:rPr lang="nl-NL" dirty="0" err="1"/>
              <a:t>Jurisprudence</a:t>
            </a:r>
            <a:r>
              <a:rPr lang="nl-NL" dirty="0"/>
              <a:t>/case-</a:t>
            </a:r>
            <a:r>
              <a:rPr lang="nl-NL" dirty="0" err="1"/>
              <a:t>law</a:t>
            </a:r>
            <a:endParaRPr lang="nl-NL" dirty="0"/>
          </a:p>
          <a:p>
            <a:r>
              <a:rPr lang="nl-NL" dirty="0"/>
              <a:t>European Court of Human </a:t>
            </a:r>
            <a:r>
              <a:rPr lang="nl-NL" dirty="0" err="1"/>
              <a:t>Rights</a:t>
            </a:r>
            <a:endParaRPr lang="nl-NL" dirty="0"/>
          </a:p>
          <a:p>
            <a:r>
              <a:rPr lang="nl-NL" dirty="0"/>
              <a:t>European Court of </a:t>
            </a:r>
            <a:r>
              <a:rPr lang="nl-NL" dirty="0" err="1"/>
              <a:t>Justice</a:t>
            </a:r>
            <a:endParaRPr lang="nl-NL" dirty="0"/>
          </a:p>
          <a:p>
            <a:r>
              <a:rPr lang="nl-NL" dirty="0"/>
              <a:t>National courts</a:t>
            </a:r>
            <a:endParaRPr lang="en-US" dirty="0"/>
          </a:p>
        </p:txBody>
      </p:sp>
    </p:spTree>
    <p:extLst>
      <p:ext uri="{BB962C8B-B14F-4D97-AF65-F5344CB8AC3E}">
        <p14:creationId xmlns:p14="http://schemas.microsoft.com/office/powerpoint/2010/main" val="34117142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(3) Privacy </a:t>
            </a:r>
            <a:r>
              <a:rPr lang="nl-NL" dirty="0" err="1"/>
              <a:t>regulation</a:t>
            </a:r>
            <a:r>
              <a:rPr lang="nl-NL" dirty="0"/>
              <a:t>: </a:t>
            </a:r>
            <a:r>
              <a:rPr lang="nl-NL" dirty="0" err="1"/>
              <a:t>Purpose</a:t>
            </a:r>
            <a:endParaRPr lang="en-US" dirty="0"/>
          </a:p>
        </p:txBody>
      </p:sp>
      <p:sp>
        <p:nvSpPr>
          <p:cNvPr id="3" name="Content Placeholder 2"/>
          <p:cNvSpPr>
            <a:spLocks noGrp="1"/>
          </p:cNvSpPr>
          <p:nvPr>
            <p:ph idx="1"/>
          </p:nvPr>
        </p:nvSpPr>
        <p:spPr/>
        <p:txBody>
          <a:bodyPr/>
          <a:lstStyle/>
          <a:p>
            <a:r>
              <a:rPr lang="en-US" dirty="0"/>
              <a:t>Article 6 Data protection Directive</a:t>
            </a:r>
          </a:p>
          <a:p>
            <a:r>
              <a:rPr lang="en-US" dirty="0"/>
              <a:t>1. Member States shall provide that personal data must be:</a:t>
            </a:r>
          </a:p>
          <a:p>
            <a:r>
              <a:rPr lang="en-US" dirty="0"/>
              <a:t>(a) processed fairly and lawfully;</a:t>
            </a:r>
          </a:p>
          <a:p>
            <a:endParaRPr lang="en-US" dirty="0"/>
          </a:p>
        </p:txBody>
      </p:sp>
    </p:spTree>
    <p:extLst>
      <p:ext uri="{BB962C8B-B14F-4D97-AF65-F5344CB8AC3E}">
        <p14:creationId xmlns:p14="http://schemas.microsoft.com/office/powerpoint/2010/main" val="22157189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(3) Privacy </a:t>
            </a:r>
            <a:r>
              <a:rPr lang="nl-NL" dirty="0" err="1"/>
              <a:t>regulation</a:t>
            </a:r>
            <a:r>
              <a:rPr lang="nl-NL" dirty="0"/>
              <a:t>: </a:t>
            </a:r>
            <a:r>
              <a:rPr lang="nl-NL" dirty="0" err="1"/>
              <a:t>Purpose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7 </a:t>
            </a:r>
          </a:p>
          <a:p>
            <a:pPr marL="0" indent="0">
              <a:buNone/>
            </a:pPr>
            <a:r>
              <a:rPr lang="en-US" dirty="0"/>
              <a:t>Member States shall provide that personal data may be processed only if:</a:t>
            </a:r>
          </a:p>
          <a:p>
            <a:pPr marL="0" indent="0">
              <a:buNone/>
            </a:pPr>
            <a:r>
              <a:rPr lang="en-US" dirty="0"/>
              <a:t>(a) the data subject has unambiguously given his consent; or</a:t>
            </a:r>
          </a:p>
          <a:p>
            <a:pPr marL="0" indent="0">
              <a:buNone/>
            </a:pPr>
            <a:r>
              <a:rPr lang="en-US" dirty="0"/>
              <a:t>(b) processing is necessary for the performance of a contract to which the data subject is party or in order to take steps at the request of the data subject prior to entering into a contract; or</a:t>
            </a:r>
          </a:p>
          <a:p>
            <a:pPr marL="0" indent="0">
              <a:buNone/>
            </a:pPr>
            <a:r>
              <a:rPr lang="en-US" dirty="0"/>
              <a:t>(c) processing is necessary for compliance with a legal obligation to which the controller is subject; or</a:t>
            </a:r>
          </a:p>
          <a:p>
            <a:pPr marL="0" indent="0">
              <a:buNone/>
            </a:pPr>
            <a:r>
              <a:rPr lang="en-US" dirty="0"/>
              <a:t>(d) processing is necessary in order to protect the vital interests of the data subject; or</a:t>
            </a:r>
          </a:p>
          <a:p>
            <a:pPr marL="0" indent="0">
              <a:buNone/>
            </a:pPr>
            <a:r>
              <a:rPr lang="en-US" dirty="0"/>
              <a:t>(e) processing is necessary for the performance of a task carried out in the public interest or in the exercise of official authority vested in the controller or in a third party to whom the data are disclosed; or</a:t>
            </a:r>
          </a:p>
          <a:p>
            <a:pPr marL="0" indent="0">
              <a:buNone/>
            </a:pPr>
            <a:r>
              <a:rPr lang="en-US" dirty="0"/>
              <a:t>(f) processing is necessary for the purposes of the legitimate interests pursued by the controller or by the third party or parties to whom the data are disclosed, except where such interests are overridden by the interests for fundamental rights and freedoms of the data subject which require protection under Article 1 (1).</a:t>
            </a:r>
          </a:p>
          <a:p>
            <a:endParaRPr lang="en-US" dirty="0"/>
          </a:p>
        </p:txBody>
      </p:sp>
    </p:spTree>
    <p:extLst>
      <p:ext uri="{BB962C8B-B14F-4D97-AF65-F5344CB8AC3E}">
        <p14:creationId xmlns:p14="http://schemas.microsoft.com/office/powerpoint/2010/main" val="32909943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(3) Privacy </a:t>
            </a:r>
            <a:r>
              <a:rPr lang="nl-NL" dirty="0" err="1"/>
              <a:t>regulation</a:t>
            </a:r>
            <a:r>
              <a:rPr lang="nl-NL" dirty="0"/>
              <a:t>: </a:t>
            </a:r>
            <a:r>
              <a:rPr lang="nl-NL" dirty="0" err="1"/>
              <a:t>Purpose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Article 8 </a:t>
            </a:r>
          </a:p>
          <a:p>
            <a:pPr marL="0" indent="0">
              <a:buNone/>
            </a:pPr>
            <a:r>
              <a:rPr lang="en-US" dirty="0"/>
              <a:t>The processing of special categories of data</a:t>
            </a:r>
          </a:p>
          <a:p>
            <a:pPr marL="0" indent="0">
              <a:buNone/>
            </a:pPr>
            <a:r>
              <a:rPr lang="en-US" dirty="0"/>
              <a:t>1. Member States shall prohibit the processing of personal data revealing racial or ethnic origin, political opinions, religious or philosophical beliefs, trade-union membership, and the processing of data concerning health or sex life.</a:t>
            </a:r>
          </a:p>
          <a:p>
            <a:pPr marL="0" indent="0">
              <a:buNone/>
            </a:pPr>
            <a:r>
              <a:rPr lang="en-US" dirty="0"/>
              <a:t>2. Paragraph 1 shall not apply where:</a:t>
            </a:r>
          </a:p>
          <a:p>
            <a:pPr marL="0" indent="0">
              <a:buNone/>
            </a:pPr>
            <a:r>
              <a:rPr lang="en-US" dirty="0"/>
              <a:t>(a) the data subject has given his explicit consent to the processing of those data, except where the laws of the Member State provide that the prohibition referred to in paragraph 1 may not be lifted by the data subject's giving his consent; or</a:t>
            </a:r>
          </a:p>
          <a:p>
            <a:pPr marL="0" indent="0">
              <a:buNone/>
            </a:pPr>
            <a:r>
              <a:rPr lang="en-US" dirty="0"/>
              <a:t>(b) processing is necessary for the purposes of carrying out the obligations and specific rights of the controller in the field of employment law in so far as it is authorized by national law providing for adequate safeguards; or</a:t>
            </a:r>
          </a:p>
          <a:p>
            <a:pPr marL="0" indent="0">
              <a:buNone/>
            </a:pPr>
            <a:r>
              <a:rPr lang="en-US" dirty="0"/>
              <a:t>(c) processing is necessary to protect the vital interests of the data subject or of another person where the data subject is physically or legally incapable of giving his consent; or</a:t>
            </a:r>
          </a:p>
          <a:p>
            <a:pPr marL="0" indent="0">
              <a:buNone/>
            </a:pPr>
            <a:r>
              <a:rPr lang="en-US" dirty="0"/>
              <a:t>(d) processing is carried out in the course of its legitimate activities with appropriate guarantees by a foundation, association or any other non-profit-seeking body with a political, philosophical, religious or trade-union aim and on condition that the processing relates solely to the members of the body or to persons who have regular contact with it in connection with its purposes and that the data are not disclosed to a third party without the consent of the data subjects; or</a:t>
            </a:r>
          </a:p>
          <a:p>
            <a:pPr marL="0" indent="0">
              <a:buNone/>
            </a:pPr>
            <a:r>
              <a:rPr lang="en-US" dirty="0"/>
              <a:t>(e) the processing relates to data which are manifestly made public by the data subject or is necessary for the establishment, exercise or </a:t>
            </a:r>
            <a:r>
              <a:rPr lang="en-US" dirty="0" err="1"/>
              <a:t>defence</a:t>
            </a:r>
            <a:r>
              <a:rPr lang="en-US" dirty="0"/>
              <a:t> of legal claims.</a:t>
            </a:r>
          </a:p>
        </p:txBody>
      </p:sp>
    </p:spTree>
    <p:extLst>
      <p:ext uri="{BB962C8B-B14F-4D97-AF65-F5344CB8AC3E}">
        <p14:creationId xmlns:p14="http://schemas.microsoft.com/office/powerpoint/2010/main" val="538210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Small </a:t>
            </a:r>
            <a:r>
              <a:rPr lang="nl-NL" dirty="0" err="1"/>
              <a:t>interactive</a:t>
            </a:r>
            <a:r>
              <a:rPr lang="nl-NL" dirty="0"/>
              <a:t> </a:t>
            </a:r>
            <a:r>
              <a:rPr lang="nl-NL" dirty="0" err="1"/>
              <a:t>debate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73414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endParaRPr lang="en-US" dirty="0"/>
          </a:p>
        </p:txBody>
      </p:sp>
    </p:spTree>
    <p:extLst>
      <p:ext uri="{BB962C8B-B14F-4D97-AF65-F5344CB8AC3E}">
        <p14:creationId xmlns:p14="http://schemas.microsoft.com/office/powerpoint/2010/main" val="40522514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Data minimization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r>
              <a:rPr lang="en-US" dirty="0"/>
              <a:t>(c) adequate, relevant and not excessive in relation to the purposes for which they are collected and/or further processed;</a:t>
            </a:r>
          </a:p>
          <a:p>
            <a:r>
              <a:rPr lang="en-US" dirty="0"/>
              <a:t>(e) kept in a form which permits identification of data subjects for no longer than is necessary for the purposes for which the data were collected or for which they are further processed. Member States shall lay down appropriate safeguards for personal data stored for longer periods for historical, statistical or scientific use.</a:t>
            </a:r>
          </a:p>
          <a:p>
            <a:endParaRPr lang="en-US" dirty="0"/>
          </a:p>
        </p:txBody>
      </p:sp>
    </p:spTree>
    <p:extLst>
      <p:ext uri="{BB962C8B-B14F-4D97-AF65-F5344CB8AC3E}">
        <p14:creationId xmlns:p14="http://schemas.microsoft.com/office/powerpoint/2010/main" val="12579832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Technical and organizational measures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a:t>Article 16 - Confidentiality of processing</a:t>
            </a:r>
          </a:p>
          <a:p>
            <a:pPr marL="0" indent="0">
              <a:buNone/>
            </a:pPr>
            <a:endParaRPr lang="en-US" dirty="0"/>
          </a:p>
          <a:p>
            <a:pPr marL="0" indent="0">
              <a:buNone/>
            </a:pPr>
            <a:r>
              <a:rPr lang="en-US" dirty="0"/>
              <a:t>Any person acting under the authority of the controller or of the processor, including the processor himself, who has access to personal data must not process them except on instructions from the controller, unless he is required to do so by law.</a:t>
            </a:r>
          </a:p>
          <a:p>
            <a:pPr marL="0" indent="0">
              <a:buNone/>
            </a:pPr>
            <a:endParaRPr lang="en-US" dirty="0"/>
          </a:p>
          <a:p>
            <a:pPr marL="0" indent="0">
              <a:buNone/>
            </a:pPr>
            <a:r>
              <a:rPr lang="en-US" dirty="0"/>
              <a:t>Article 17 - Security of processing</a:t>
            </a:r>
          </a:p>
          <a:p>
            <a:pPr marL="0" indent="0">
              <a:buNone/>
            </a:pPr>
            <a:endParaRPr lang="en-US" dirty="0"/>
          </a:p>
          <a:p>
            <a:pPr marL="0" indent="0">
              <a:buNone/>
            </a:pPr>
            <a:r>
              <a:rPr lang="en-US" dirty="0"/>
              <a:t>1. Member States shall provide that the controller must implement appropriate technical and organizational measures to protect personal data against accidental or unlawful destruction or accidental loss, alteration, unauthorized disclosure or access, in particular where the processing involves the transmission of data over a network, and against all other unlawful forms of processing. Having regard to the state of the art and the cost of their implementation, such measures shall ensure a level of security appropriate to the risks represented by the processing and the nature of the data to be protected.</a:t>
            </a:r>
          </a:p>
          <a:p>
            <a:pPr marL="0" indent="0">
              <a:buNone/>
            </a:pPr>
            <a:r>
              <a:rPr lang="en-US" dirty="0"/>
              <a:t>2. The Member States shall provide that the controller must, where processing is carried out on his behalf, choose a processor providing sufficient guarantees in respect of the technical security measures and organizational measures governing the processing to be carried out, and must ensure compliance with those measures.</a:t>
            </a:r>
          </a:p>
          <a:p>
            <a:pPr marL="0" indent="0">
              <a:buNone/>
            </a:pPr>
            <a:r>
              <a:rPr lang="en-US" dirty="0"/>
              <a:t>3. The carrying out of processing by way of a processor must be governed by a contract or legal act binding the processor to the controller and stipulating in particular that:</a:t>
            </a:r>
          </a:p>
          <a:p>
            <a:pPr marL="0" indent="0">
              <a:buNone/>
            </a:pPr>
            <a:r>
              <a:rPr lang="en-US" dirty="0"/>
              <a:t>- the processor shall act only on instructions from the controller,</a:t>
            </a:r>
          </a:p>
          <a:p>
            <a:pPr marL="0" indent="0">
              <a:buNone/>
            </a:pPr>
            <a:r>
              <a:rPr lang="en-US" dirty="0"/>
              <a:t>- the obligations set out in paragraph 1, as defined by the law of the Member State in which the processor is established, shall also be incumbent on the processor.</a:t>
            </a:r>
          </a:p>
          <a:p>
            <a:pPr marL="0" indent="0">
              <a:buNone/>
            </a:pPr>
            <a:r>
              <a:rPr lang="en-US" dirty="0"/>
              <a:t>4. For the purposes of keeping proof, the parts of the contract or the legal act relating to data protection and the requirements relating to the measures referred to in paragraph 1 shall be in writing or in another equivalent form.</a:t>
            </a:r>
          </a:p>
          <a:p>
            <a:endParaRPr lang="en-US" dirty="0"/>
          </a:p>
        </p:txBody>
      </p:sp>
    </p:spTree>
    <p:extLst>
      <p:ext uri="{BB962C8B-B14F-4D97-AF65-F5344CB8AC3E}">
        <p14:creationId xmlns:p14="http://schemas.microsoft.com/office/powerpoint/2010/main" val="33891739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(3) Privacy </a:t>
            </a:r>
            <a:r>
              <a:rPr lang="nl-NL" dirty="0" err="1"/>
              <a:t>regulation</a:t>
            </a:r>
            <a:r>
              <a:rPr lang="nl-NL" dirty="0"/>
              <a:t>: </a:t>
            </a:r>
            <a:r>
              <a:rPr lang="en-GB" dirty="0"/>
              <a:t>Data quality</a:t>
            </a:r>
            <a:endParaRPr lang="en-US" dirty="0"/>
          </a:p>
        </p:txBody>
      </p:sp>
      <p:sp>
        <p:nvSpPr>
          <p:cNvPr id="3" name="Content Placeholder 2"/>
          <p:cNvSpPr>
            <a:spLocks noGrp="1"/>
          </p:cNvSpPr>
          <p:nvPr>
            <p:ph idx="1"/>
          </p:nvPr>
        </p:nvSpPr>
        <p:spPr/>
        <p:txBody>
          <a:bodyPr>
            <a:normAutofit lnSpcReduction="10000"/>
          </a:bodyPr>
          <a:lstStyle/>
          <a:p>
            <a:r>
              <a:rPr lang="en-US" dirty="0"/>
              <a:t>Article 6 </a:t>
            </a:r>
          </a:p>
          <a:p>
            <a:r>
              <a:rPr lang="en-US" dirty="0"/>
              <a:t>1. Member States shall provide that personal data must be:</a:t>
            </a:r>
          </a:p>
          <a:p>
            <a:r>
              <a:rPr lang="en-US" dirty="0"/>
              <a:t>(d) accurate and, where necessary, kept up to date; every reasonable step must be taken to ensure that data which are inaccurate or incomplete, having regard to the purposes for which they were collected or for which they are further processed, are erased or rectified;</a:t>
            </a:r>
          </a:p>
          <a:p>
            <a:endParaRPr lang="en-US" dirty="0"/>
          </a:p>
        </p:txBody>
      </p:sp>
    </p:spTree>
    <p:extLst>
      <p:ext uri="{BB962C8B-B14F-4D97-AF65-F5344CB8AC3E}">
        <p14:creationId xmlns:p14="http://schemas.microsoft.com/office/powerpoint/2010/main" val="30277759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698594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11 Information where the data have not been obtained from the data subject</a:t>
            </a:r>
          </a:p>
          <a:p>
            <a:pPr marL="0" indent="0">
              <a:buNone/>
            </a:pPr>
            <a:r>
              <a:rPr lang="en-US" dirty="0"/>
              <a:t>1. Where the data have not been obtained from the data subject, Member States shall provide that the controller or his representative must at the time of undertaking the recording of personal data or if a disclosure to a third party is envisaged, no later than the time when the data are first disclosed provide the data subject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a:t>
            </a:r>
          </a:p>
          <a:p>
            <a:pPr marL="0" indent="0">
              <a:buNone/>
            </a:pPr>
            <a:r>
              <a:rPr lang="en-US" dirty="0"/>
              <a:t>(c) any further information such as</a:t>
            </a:r>
          </a:p>
          <a:p>
            <a:pPr marL="0" indent="0">
              <a:buNone/>
            </a:pPr>
            <a:r>
              <a:rPr lang="en-US" dirty="0"/>
              <a:t>- the categories of data concerned,</a:t>
            </a:r>
          </a:p>
          <a:p>
            <a:pPr marL="0" indent="0">
              <a:buNone/>
            </a:pPr>
            <a:r>
              <a:rPr lang="en-US" dirty="0"/>
              <a:t>- the recipients or categories of recipients,</a:t>
            </a:r>
          </a:p>
          <a:p>
            <a:pPr marL="0" indent="0">
              <a:buNone/>
            </a:pPr>
            <a:r>
              <a:rPr lang="en-US" dirty="0"/>
              <a:t>- the existence of the right of access to and the right to rectify the data concerning him in so far as such further information is necessary, having regard to the specific circumstances in which the data are processed,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12 Right of access</a:t>
            </a:r>
          </a:p>
          <a:p>
            <a:pPr marL="0" indent="0">
              <a:buNone/>
            </a:pPr>
            <a:r>
              <a:rPr lang="en-US" dirty="0"/>
              <a:t>Member States shall guarantee every data subject the right to obtain from the controller:</a:t>
            </a:r>
          </a:p>
          <a:p>
            <a:pPr marL="0" indent="0">
              <a:buNone/>
            </a:pPr>
            <a:r>
              <a:rPr lang="en-US" dirty="0"/>
              <a:t>(a) without constraint at reasonable intervals and without excessive delay or expense:</a:t>
            </a:r>
          </a:p>
          <a:p>
            <a:pPr marL="0" indent="0">
              <a:buNone/>
            </a:pPr>
            <a:r>
              <a:rPr lang="en-US" dirty="0"/>
              <a:t>- confirmation as to whether or not data relating to him are being processed and information at least as to the purposes of the processing, the categories of data concerned, and the recipients or categories of recipients to whom the data are disclosed,</a:t>
            </a:r>
          </a:p>
          <a:p>
            <a:pPr marL="0" indent="0">
              <a:buNone/>
            </a:pPr>
            <a:r>
              <a:rPr lang="en-US" dirty="0"/>
              <a:t>- communication to him in an intelligible form of the data undergoing processing and of any available information as to their source,</a:t>
            </a:r>
          </a:p>
          <a:p>
            <a:pPr marL="0" indent="0">
              <a:buNone/>
            </a:pPr>
            <a:r>
              <a:rPr lang="en-US" dirty="0"/>
              <a:t>- knowledge of the logic involved in any automatic processing of data concerning him at least in the case of the automated decisions referred to in Article 15 (1);</a:t>
            </a:r>
          </a:p>
          <a:p>
            <a:pPr marL="0" indent="0">
              <a:buNone/>
            </a:pPr>
            <a:r>
              <a:rPr lang="en-US" dirty="0"/>
              <a:t>(b) as appropriate the rectification, erasure or blocking of data the processing of which does not comply with the provisions of this Directive, in particular because of the incomplete or inaccurate nature of the data;</a:t>
            </a:r>
          </a:p>
          <a:p>
            <a:pPr marL="0" indent="0">
              <a:buNone/>
            </a:pPr>
            <a:r>
              <a:rPr lang="en-US" dirty="0"/>
              <a:t>(c) notification to third parties to whom the data have been disclosed of any rectification, erasure or blocking carried out in compliance with (b), unless this proves impossible or involves a disproportionate effort.</a:t>
            </a:r>
          </a:p>
        </p:txBody>
      </p:sp>
    </p:spTree>
    <p:extLst>
      <p:ext uri="{BB962C8B-B14F-4D97-AF65-F5344CB8AC3E}">
        <p14:creationId xmlns:p14="http://schemas.microsoft.com/office/powerpoint/2010/main" val="3422802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Individual rights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14 The data subject's right to object</a:t>
            </a:r>
          </a:p>
          <a:p>
            <a:pPr marL="0" indent="0">
              <a:buNone/>
            </a:pPr>
            <a:r>
              <a:rPr lang="en-US" dirty="0"/>
              <a:t>Member States shall grant the data subject the right:</a:t>
            </a:r>
          </a:p>
          <a:p>
            <a:pPr marL="0" indent="0">
              <a:buNone/>
            </a:pPr>
            <a:r>
              <a:rPr lang="en-US" dirty="0"/>
              <a:t>(a) at least in the cases referred to in Article 7 (e) and (f), to object at any time on compelling legitimate grounds relating to his particular situation to the processing of data relating to him, save where otherwise provided by national legislation. Where there is a justified objection, the processing instigated by the controller may no longer involve those data;</a:t>
            </a:r>
          </a:p>
          <a:p>
            <a:pPr marL="0" indent="0">
              <a:buNone/>
            </a:pPr>
            <a:r>
              <a:rPr lang="en-US" dirty="0"/>
              <a:t>(b) to object, on request and free of charge, to the processing of personal data relating to him which the controller anticipates being processed for the purposes of direct marketing, or to be informed before personal data are disclosed for the first time to third parties or used on their behalf for the purposes of direct marketing, and to be expressly offered the right to object free of charge to such disclosures or uses.</a:t>
            </a:r>
          </a:p>
          <a:p>
            <a:pPr marL="0" indent="0">
              <a:buNone/>
            </a:pPr>
            <a:r>
              <a:rPr lang="en-US" dirty="0"/>
              <a:t>Member States shall take the necessary measures to ensure that data subjects are aware of the existence of the right referred to in the first subparagraph of (b).</a:t>
            </a:r>
          </a:p>
          <a:p>
            <a:endParaRPr lang="en-US" dirty="0"/>
          </a:p>
        </p:txBody>
      </p:sp>
    </p:spTree>
    <p:extLst>
      <p:ext uri="{BB962C8B-B14F-4D97-AF65-F5344CB8AC3E}">
        <p14:creationId xmlns:p14="http://schemas.microsoft.com/office/powerpoint/2010/main" val="869054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55000" lnSpcReduction="20000"/>
          </a:bodyPr>
          <a:lstStyle/>
          <a:p>
            <a:r>
              <a:rPr lang="en-US" dirty="0"/>
              <a:t>Article 15 </a:t>
            </a:r>
          </a:p>
          <a:p>
            <a:r>
              <a:rPr lang="en-US" dirty="0"/>
              <a:t>Automated individual decisions</a:t>
            </a:r>
          </a:p>
          <a:p>
            <a:r>
              <a:rPr lang="en-US" dirty="0"/>
              <a:t>1. Member States shall grant the right to every person not to be subject to a decision which produces legal effects concerning him or significantly affects him and which is based solely on automated processing of data intended to evaluate certain personal aspects relating to him, such as his performance at work, creditworthiness, reliability, conduct, etc.</a:t>
            </a:r>
          </a:p>
          <a:p>
            <a:r>
              <a:rPr lang="en-US" dirty="0"/>
              <a:t>2. Subject to the other Articles of this Directive, Member States shall provide that a person may be subjected to a decision of the kind referred to in paragraph 1 if that decision:</a:t>
            </a:r>
          </a:p>
          <a:p>
            <a:r>
              <a:rPr lang="en-US" dirty="0"/>
              <a:t>(a) is taken in the course of the entering into or performance of a contract, provided the request for the entering into or the performance of the contract, lodged by the data subject, has been satisfied or that there are suitable measures to safeguard his legitimate interests, such as arrangements allowing him to put his point of view; or</a:t>
            </a:r>
          </a:p>
          <a:p>
            <a:r>
              <a:rPr lang="en-US" dirty="0"/>
              <a:t>(b) is authorized by a law which also lays down measures to safeguard the data subject's legitimate interests.</a:t>
            </a:r>
          </a:p>
          <a:p>
            <a:pPr marL="0" indent="0">
              <a:buNone/>
            </a:pPr>
            <a:endParaRPr lang="en-US" dirty="0"/>
          </a:p>
        </p:txBody>
      </p:sp>
    </p:spTree>
    <p:extLst>
      <p:ext uri="{BB962C8B-B14F-4D97-AF65-F5344CB8AC3E}">
        <p14:creationId xmlns:p14="http://schemas.microsoft.com/office/powerpoint/2010/main" val="100636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Case</a:t>
            </a:r>
            <a:endParaRPr lang="en-US" dirty="0"/>
          </a:p>
        </p:txBody>
      </p:sp>
      <p:sp>
        <p:nvSpPr>
          <p:cNvPr id="3" name="Content Placeholder 2"/>
          <p:cNvSpPr>
            <a:spLocks noGrp="1"/>
          </p:cNvSpPr>
          <p:nvPr>
            <p:ph idx="1"/>
          </p:nvPr>
        </p:nvSpPr>
        <p:spPr>
          <a:xfrm>
            <a:off x="457200" y="1600200"/>
            <a:ext cx="8229600" cy="4925144"/>
          </a:xfrm>
        </p:spPr>
        <p:txBody>
          <a:bodyPr/>
          <a:lstStyle/>
          <a:p>
            <a:pPr marL="0" indent="0">
              <a:buNone/>
            </a:pPr>
            <a:r>
              <a:rPr lang="nl-NL" dirty="0"/>
              <a:t>A </a:t>
            </a:r>
            <a:r>
              <a:rPr lang="nl-NL" dirty="0" err="1"/>
              <a:t>mayor</a:t>
            </a:r>
            <a:r>
              <a:rPr lang="nl-NL" dirty="0"/>
              <a:t> of a big </a:t>
            </a:r>
            <a:r>
              <a:rPr lang="nl-NL" dirty="0" err="1"/>
              <a:t>city</a:t>
            </a:r>
            <a:r>
              <a:rPr lang="nl-NL" dirty="0"/>
              <a:t> is </a:t>
            </a:r>
            <a:r>
              <a:rPr lang="nl-NL" dirty="0" err="1"/>
              <a:t>having</a:t>
            </a:r>
            <a:r>
              <a:rPr lang="nl-NL" dirty="0"/>
              <a:t> </a:t>
            </a:r>
            <a:r>
              <a:rPr lang="nl-NL" dirty="0" err="1"/>
              <a:t>an</a:t>
            </a:r>
            <a:r>
              <a:rPr lang="nl-NL" dirty="0"/>
              <a:t> </a:t>
            </a:r>
            <a:r>
              <a:rPr lang="nl-NL" dirty="0" err="1"/>
              <a:t>affair</a:t>
            </a:r>
            <a:r>
              <a:rPr lang="nl-NL" dirty="0"/>
              <a:t> </a:t>
            </a:r>
            <a:r>
              <a:rPr lang="nl-NL" dirty="0" err="1"/>
              <a:t>outside</a:t>
            </a:r>
            <a:r>
              <a:rPr lang="nl-NL" dirty="0"/>
              <a:t> his marriage. </a:t>
            </a:r>
            <a:r>
              <a:rPr lang="nl-NL" dirty="0" err="1"/>
              <a:t>Can</a:t>
            </a:r>
            <a:r>
              <a:rPr lang="nl-NL" dirty="0"/>
              <a:t> a </a:t>
            </a:r>
            <a:r>
              <a:rPr lang="nl-NL" dirty="0" err="1"/>
              <a:t>television</a:t>
            </a:r>
            <a:r>
              <a:rPr lang="nl-NL" dirty="0"/>
              <a:t> program </a:t>
            </a:r>
            <a:r>
              <a:rPr lang="nl-NL" dirty="0" err="1"/>
              <a:t>secretly</a:t>
            </a:r>
            <a:r>
              <a:rPr lang="nl-NL" dirty="0"/>
              <a:t> film </a:t>
            </a:r>
            <a:r>
              <a:rPr lang="nl-NL" dirty="0" err="1"/>
              <a:t>him</a:t>
            </a:r>
            <a:r>
              <a:rPr lang="nl-NL" dirty="0"/>
              <a:t> </a:t>
            </a:r>
            <a:r>
              <a:rPr lang="nl-NL" dirty="0" err="1"/>
              <a:t>while</a:t>
            </a:r>
            <a:r>
              <a:rPr lang="nl-NL" dirty="0"/>
              <a:t> he is dating in a bar?</a:t>
            </a:r>
          </a:p>
          <a:p>
            <a:pPr marL="0" indent="0">
              <a:buNone/>
            </a:pPr>
            <a:endParaRPr lang="nl-NL" dirty="0"/>
          </a:p>
          <a:p>
            <a:pPr marL="0" indent="0">
              <a:buNone/>
            </a:pP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3728" y="3429000"/>
            <a:ext cx="4390641"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49964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Individual rights</a:t>
            </a:r>
            <a:endParaRPr lang="en-US" dirty="0"/>
          </a:p>
        </p:txBody>
      </p:sp>
      <p:sp>
        <p:nvSpPr>
          <p:cNvPr id="3" name="Content Placeholder 2"/>
          <p:cNvSpPr>
            <a:spLocks noGrp="1"/>
          </p:cNvSpPr>
          <p:nvPr>
            <p:ph idx="1"/>
          </p:nvPr>
        </p:nvSpPr>
        <p:spPr/>
        <p:txBody>
          <a:bodyPr/>
          <a:lstStyle/>
          <a:p>
            <a:r>
              <a:rPr lang="nl-NL" dirty="0"/>
              <a:t>General Data </a:t>
            </a:r>
            <a:r>
              <a:rPr lang="nl-NL" dirty="0" err="1"/>
              <a:t>Protection</a:t>
            </a:r>
            <a:r>
              <a:rPr lang="nl-NL" dirty="0"/>
              <a:t> </a:t>
            </a:r>
            <a:r>
              <a:rPr lang="nl-NL" dirty="0" err="1"/>
              <a:t>Regulation</a:t>
            </a:r>
            <a:endParaRPr lang="nl-NL" dirty="0"/>
          </a:p>
          <a:p>
            <a:pPr lvl="1"/>
            <a:r>
              <a:rPr lang="nl-NL" dirty="0"/>
              <a:t>Right </a:t>
            </a:r>
            <a:r>
              <a:rPr lang="nl-NL" dirty="0" err="1"/>
              <a:t>to</a:t>
            </a:r>
            <a:r>
              <a:rPr lang="nl-NL" dirty="0"/>
              <a:t> </a:t>
            </a:r>
            <a:r>
              <a:rPr lang="nl-NL" dirty="0" err="1"/>
              <a:t>be</a:t>
            </a:r>
            <a:r>
              <a:rPr lang="nl-NL" dirty="0"/>
              <a:t> </a:t>
            </a:r>
            <a:r>
              <a:rPr lang="nl-NL" dirty="0" err="1"/>
              <a:t>forgotten</a:t>
            </a:r>
            <a:endParaRPr lang="nl-NL" dirty="0"/>
          </a:p>
          <a:p>
            <a:pPr lvl="1"/>
            <a:r>
              <a:rPr lang="nl-NL" dirty="0"/>
              <a:t>Right </a:t>
            </a:r>
            <a:r>
              <a:rPr lang="nl-NL" dirty="0" err="1"/>
              <a:t>to</a:t>
            </a:r>
            <a:r>
              <a:rPr lang="nl-NL" dirty="0"/>
              <a:t> data </a:t>
            </a:r>
            <a:r>
              <a:rPr lang="nl-NL" dirty="0" err="1"/>
              <a:t>portability</a:t>
            </a:r>
            <a:endParaRPr lang="nl-NL" dirty="0"/>
          </a:p>
          <a:p>
            <a:pPr lvl="1"/>
            <a:r>
              <a:rPr lang="nl-NL" dirty="0"/>
              <a:t>Right </a:t>
            </a:r>
            <a:r>
              <a:rPr lang="nl-NL" dirty="0" err="1"/>
              <a:t>to</a:t>
            </a:r>
            <a:r>
              <a:rPr lang="nl-NL" dirty="0"/>
              <a:t> </a:t>
            </a:r>
            <a:r>
              <a:rPr lang="nl-NL" dirty="0" err="1"/>
              <a:t>resist</a:t>
            </a:r>
            <a:r>
              <a:rPr lang="nl-NL" dirty="0"/>
              <a:t> </a:t>
            </a:r>
            <a:r>
              <a:rPr lang="nl-NL" dirty="0" err="1"/>
              <a:t>profiling</a:t>
            </a:r>
            <a:endParaRPr lang="en-US" dirty="0"/>
          </a:p>
        </p:txBody>
      </p:sp>
    </p:spTree>
    <p:extLst>
      <p:ext uri="{BB962C8B-B14F-4D97-AF65-F5344CB8AC3E}">
        <p14:creationId xmlns:p14="http://schemas.microsoft.com/office/powerpoint/2010/main" val="23665809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Privacy </a:t>
            </a:r>
            <a:r>
              <a:rPr lang="nl-NL" dirty="0" err="1"/>
              <a:t>regulation</a:t>
            </a:r>
            <a:r>
              <a:rPr lang="nl-NL" dirty="0"/>
              <a:t>: </a:t>
            </a:r>
            <a:r>
              <a:rPr lang="en-GB" dirty="0"/>
              <a:t>legal regulation</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a:t>The current system is primarily based on the legal regulation of rights and obligations. Big Data challenges this basis for several reasons. Data processing is becoming increasingly transnational. This implies that more and more agreements must be made between jurisdictions and states. Making legally binding is often difficult due to the different traditions and legal systems. The rapidly changing technology brings with it that specific legal provisions can easily be circumvented and that unforeseen problems and challenges arise. The legal reality this is often overtaken by events and technical developments. </a:t>
            </a:r>
            <a:endParaRPr lang="en-US" dirty="0"/>
          </a:p>
        </p:txBody>
      </p:sp>
    </p:spTree>
    <p:extLst>
      <p:ext uri="{BB962C8B-B14F-4D97-AF65-F5344CB8AC3E}">
        <p14:creationId xmlns:p14="http://schemas.microsoft.com/office/powerpoint/2010/main" val="23367173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nl-NL" dirty="0"/>
              <a:t>(3) Privacy </a:t>
            </a:r>
            <a:r>
              <a:rPr lang="nl-NL" dirty="0" err="1"/>
              <a:t>regulation</a:t>
            </a:r>
            <a:r>
              <a:rPr lang="nl-NL" dirty="0"/>
              <a:t>: </a:t>
            </a:r>
            <a:r>
              <a:rPr lang="en-GB" dirty="0"/>
              <a:t>Difference between non-personal data and personal data</a:t>
            </a:r>
            <a:endParaRPr lang="en-US" dirty="0"/>
          </a:p>
        </p:txBody>
      </p:sp>
      <p:sp>
        <p:nvSpPr>
          <p:cNvPr id="3" name="Content Placeholder 2"/>
          <p:cNvSpPr>
            <a:spLocks noGrp="1"/>
          </p:cNvSpPr>
          <p:nvPr>
            <p:ph idx="1"/>
          </p:nvPr>
        </p:nvSpPr>
        <p:spPr>
          <a:xfrm>
            <a:off x="457200" y="2132856"/>
            <a:ext cx="8229600" cy="3993307"/>
          </a:xfrm>
        </p:spPr>
        <p:txBody>
          <a:bodyPr>
            <a:normAutofit fontScale="92500" lnSpcReduction="20000"/>
          </a:bodyPr>
          <a:lstStyle/>
          <a:p>
            <a:r>
              <a:rPr lang="en-US" dirty="0"/>
              <a:t>Article 2  Definitions</a:t>
            </a:r>
          </a:p>
          <a:p>
            <a:r>
              <a:rPr lang="en-US" dirty="0"/>
              <a:t>For the purposes of this Directive:</a:t>
            </a:r>
          </a:p>
          <a:p>
            <a:r>
              <a:rPr lang="en-US" dirty="0"/>
              <a:t>(a) 'personal data' shall mean any information relating to an identified or identifiable natural person ('data subject'); an identifiable person is one who can be identified, directly or indirectly, in particular by reference to an identification number or to one or more factors specific to his physical, physiological, mental, economic, cultural or social identity;</a:t>
            </a:r>
          </a:p>
          <a:p>
            <a:endParaRPr lang="en-US" dirty="0"/>
          </a:p>
        </p:txBody>
      </p:sp>
    </p:spTree>
    <p:extLst>
      <p:ext uri="{BB962C8B-B14F-4D97-AF65-F5344CB8AC3E}">
        <p14:creationId xmlns:p14="http://schemas.microsoft.com/office/powerpoint/2010/main" val="219628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(4) </a:t>
            </a:r>
            <a:r>
              <a:rPr lang="nl-NL" dirty="0" err="1" smtClean="0"/>
              <a:t>Questions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53044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Thesis</a:t>
            </a:r>
            <a:endParaRPr lang="en-US" dirty="0"/>
          </a:p>
        </p:txBody>
      </p:sp>
      <p:sp>
        <p:nvSpPr>
          <p:cNvPr id="3" name="Content Placeholder 2"/>
          <p:cNvSpPr>
            <a:spLocks noGrp="1"/>
          </p:cNvSpPr>
          <p:nvPr>
            <p:ph idx="1"/>
          </p:nvPr>
        </p:nvSpPr>
        <p:spPr/>
        <p:txBody>
          <a:bodyPr>
            <a:normAutofit/>
          </a:bodyPr>
          <a:lstStyle/>
          <a:p>
            <a:pPr marL="0" indent="0">
              <a:buNone/>
            </a:pPr>
            <a:endParaRPr lang="nl-NL" sz="4400" dirty="0"/>
          </a:p>
          <a:p>
            <a:pPr marL="0" indent="0">
              <a:buNone/>
            </a:pPr>
            <a:r>
              <a:rPr lang="nl-NL" sz="4400" dirty="0"/>
              <a:t>	Privacy is dead, get over </a:t>
            </a:r>
            <a:r>
              <a:rPr lang="nl-NL" sz="4400" dirty="0" err="1"/>
              <a:t>it</a:t>
            </a:r>
            <a:endParaRPr lang="en-US" sz="4400" dirty="0"/>
          </a:p>
        </p:txBody>
      </p:sp>
    </p:spTree>
    <p:extLst>
      <p:ext uri="{BB962C8B-B14F-4D97-AF65-F5344CB8AC3E}">
        <p14:creationId xmlns:p14="http://schemas.microsoft.com/office/powerpoint/2010/main" val="436940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(2) </a:t>
            </a:r>
            <a:r>
              <a:rPr lang="nl-NL" dirty="0" err="1"/>
              <a:t>Defintion</a:t>
            </a:r>
            <a:r>
              <a:rPr lang="nl-NL" dirty="0"/>
              <a:t> of Big Data</a:t>
            </a:r>
            <a:endParaRPr lang="en-US" dirty="0"/>
          </a:p>
        </p:txBody>
      </p:sp>
      <p:sp>
        <p:nvSpPr>
          <p:cNvPr id="3" name="Content Placeholder 2"/>
          <p:cNvSpPr>
            <a:spLocks noGrp="1"/>
          </p:cNvSpPr>
          <p:nvPr>
            <p:ph idx="1"/>
          </p:nvPr>
        </p:nvSpPr>
        <p:spPr/>
        <p:txBody>
          <a:bodyPr>
            <a:normAutofit fontScale="92500" lnSpcReduction="20000"/>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705906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4210767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a:xfrm>
            <a:off x="457200" y="1600200"/>
            <a:ext cx="8229600" cy="4637112"/>
          </a:xfrm>
        </p:spPr>
        <p:txBody>
          <a:bodyPr>
            <a:normAutofit fontScale="475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4114506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(2)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746446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6703</Words>
  <Application>Microsoft Office PowerPoint</Application>
  <PresentationFormat>On-screen Show (4:3)</PresentationFormat>
  <Paragraphs>211</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Big Data and privacy</vt:lpstr>
      <vt:lpstr>Overview</vt:lpstr>
      <vt:lpstr>(1) Small interactive debate</vt:lpstr>
      <vt:lpstr>Case</vt:lpstr>
      <vt:lpstr>Thesis</vt:lpstr>
      <vt:lpstr>(2) Defintion of Big Data</vt:lpstr>
      <vt:lpstr>(2) Defintion of Big Data</vt:lpstr>
      <vt:lpstr>(2) Defintion of Big Data</vt:lpstr>
      <vt:lpstr>(2) Defintion of Big Data</vt:lpstr>
      <vt:lpstr>(2) Defintion and delineation of Big Data</vt:lpstr>
      <vt:lpstr>(2) Defintion of Big Data</vt:lpstr>
      <vt:lpstr>(2) Defintion of Big Data</vt:lpstr>
      <vt:lpstr>(2) Defintion of Big Data</vt:lpstr>
      <vt:lpstr>(2) Defintion of Big Data</vt:lpstr>
      <vt:lpstr>(2) Defintion of Big Data</vt:lpstr>
      <vt:lpstr>(2) Use in practice of Big Data</vt:lpstr>
      <vt:lpstr>(2) Use in practice of Big Data</vt:lpstr>
      <vt:lpstr>(2) Use in practice of Big Data</vt:lpstr>
      <vt:lpstr>(2) Use in practice of Big Data</vt:lpstr>
      <vt:lpstr>(2) Social and ethical dangers of Big Data</vt:lpstr>
      <vt:lpstr>(2) Social and ethical dangers of Big Data</vt:lpstr>
      <vt:lpstr>(3) Privacy regulation</vt:lpstr>
      <vt:lpstr>(3) Privacy regulation</vt:lpstr>
      <vt:lpstr>(3) Privacy regulation</vt:lpstr>
      <vt:lpstr>(3) Privacy regulation</vt:lpstr>
      <vt:lpstr>(3) Privacy regulation</vt:lpstr>
      <vt:lpstr>(3) Privacy regulation: Purpose</vt:lpstr>
      <vt:lpstr>(3) Privacy regulation: Purpose</vt:lpstr>
      <vt:lpstr>(3) Privacy regulation: Purpose</vt:lpstr>
      <vt:lpstr>(3) Privacy regulation: Purpose limitation</vt:lpstr>
      <vt:lpstr>(3) Privacy regulation: Data minimization</vt:lpstr>
      <vt:lpstr>(3) Privacy regulation: Technical and organizational measures</vt:lpstr>
      <vt:lpstr>(3) Privacy regulation: Data quality</vt:lpstr>
      <vt:lpstr>(3) Privacy regulation: Transparency</vt:lpstr>
      <vt:lpstr>(3) Privacy regulation: Transparency</vt:lpstr>
      <vt:lpstr>(3) Privacy regulation: Transparency</vt:lpstr>
      <vt:lpstr>(3) Privacy regulation: Transparency</vt:lpstr>
      <vt:lpstr>(3) Privacy regulation: Individual rights</vt:lpstr>
      <vt:lpstr>(7) Juridical challenges of Big Data: Individual rights</vt:lpstr>
      <vt:lpstr>(3) Privacy regulation: Individual rights</vt:lpstr>
      <vt:lpstr>(3) Privacy regulation: legal regulation</vt:lpstr>
      <vt:lpstr>(3) Privacy regulation: Difference between non-personal data and personal data</vt:lpstr>
      <vt:lpstr>(4) Questions</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dc:title>
  <dc:creator>Sloot, Bart van der</dc:creator>
  <cp:lastModifiedBy>Sloot, Bart van der</cp:lastModifiedBy>
  <cp:revision>61</cp:revision>
  <cp:lastPrinted>2016-02-03T19:32:14Z</cp:lastPrinted>
  <dcterms:created xsi:type="dcterms:W3CDTF">2016-02-02T20:12:59Z</dcterms:created>
  <dcterms:modified xsi:type="dcterms:W3CDTF">2016-12-16T18:25:17Z</dcterms:modified>
</cp:coreProperties>
</file>