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7" r:id="rId5"/>
    <p:sldId id="266"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Lst>
  <p:sldSz cx="9144000" cy="6858000" type="screen4x3"/>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AEB8E4-3192-4452-8421-5D3A1D4246F3}"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2A432-C3C3-4405-AC4B-DC8F24DA5CED}" type="slidenum">
              <a:rPr lang="en-US" smtClean="0"/>
              <a:t>‹#›</a:t>
            </a:fld>
            <a:endParaRPr lang="en-US"/>
          </a:p>
        </p:txBody>
      </p:sp>
    </p:spTree>
    <p:extLst>
      <p:ext uri="{BB962C8B-B14F-4D97-AF65-F5344CB8AC3E}">
        <p14:creationId xmlns:p14="http://schemas.microsoft.com/office/powerpoint/2010/main" val="416821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AEB8E4-3192-4452-8421-5D3A1D4246F3}"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2A432-C3C3-4405-AC4B-DC8F24DA5CED}" type="slidenum">
              <a:rPr lang="en-US" smtClean="0"/>
              <a:t>‹#›</a:t>
            </a:fld>
            <a:endParaRPr lang="en-US"/>
          </a:p>
        </p:txBody>
      </p:sp>
    </p:spTree>
    <p:extLst>
      <p:ext uri="{BB962C8B-B14F-4D97-AF65-F5344CB8AC3E}">
        <p14:creationId xmlns:p14="http://schemas.microsoft.com/office/powerpoint/2010/main" val="3719345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AEB8E4-3192-4452-8421-5D3A1D4246F3}"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2A432-C3C3-4405-AC4B-DC8F24DA5CED}" type="slidenum">
              <a:rPr lang="en-US" smtClean="0"/>
              <a:t>‹#›</a:t>
            </a:fld>
            <a:endParaRPr lang="en-US"/>
          </a:p>
        </p:txBody>
      </p:sp>
    </p:spTree>
    <p:extLst>
      <p:ext uri="{BB962C8B-B14F-4D97-AF65-F5344CB8AC3E}">
        <p14:creationId xmlns:p14="http://schemas.microsoft.com/office/powerpoint/2010/main" val="342868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AEB8E4-3192-4452-8421-5D3A1D4246F3}"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2A432-C3C3-4405-AC4B-DC8F24DA5CED}" type="slidenum">
              <a:rPr lang="en-US" smtClean="0"/>
              <a:t>‹#›</a:t>
            </a:fld>
            <a:endParaRPr lang="en-US"/>
          </a:p>
        </p:txBody>
      </p:sp>
    </p:spTree>
    <p:extLst>
      <p:ext uri="{BB962C8B-B14F-4D97-AF65-F5344CB8AC3E}">
        <p14:creationId xmlns:p14="http://schemas.microsoft.com/office/powerpoint/2010/main" val="3898373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AEB8E4-3192-4452-8421-5D3A1D4246F3}"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2A432-C3C3-4405-AC4B-DC8F24DA5CED}" type="slidenum">
              <a:rPr lang="en-US" smtClean="0"/>
              <a:t>‹#›</a:t>
            </a:fld>
            <a:endParaRPr lang="en-US"/>
          </a:p>
        </p:txBody>
      </p:sp>
    </p:spTree>
    <p:extLst>
      <p:ext uri="{BB962C8B-B14F-4D97-AF65-F5344CB8AC3E}">
        <p14:creationId xmlns:p14="http://schemas.microsoft.com/office/powerpoint/2010/main" val="296258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AEB8E4-3192-4452-8421-5D3A1D4246F3}" type="datetimeFigureOut">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2A432-C3C3-4405-AC4B-DC8F24DA5CED}" type="slidenum">
              <a:rPr lang="en-US" smtClean="0"/>
              <a:t>‹#›</a:t>
            </a:fld>
            <a:endParaRPr lang="en-US"/>
          </a:p>
        </p:txBody>
      </p:sp>
    </p:spTree>
    <p:extLst>
      <p:ext uri="{BB962C8B-B14F-4D97-AF65-F5344CB8AC3E}">
        <p14:creationId xmlns:p14="http://schemas.microsoft.com/office/powerpoint/2010/main" val="3394705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AEB8E4-3192-4452-8421-5D3A1D4246F3}" type="datetimeFigureOut">
              <a:rPr lang="en-US" smtClean="0"/>
              <a:t>11/9/2016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2A432-C3C3-4405-AC4B-DC8F24DA5CED}" type="slidenum">
              <a:rPr lang="en-US" smtClean="0"/>
              <a:t>‹#›</a:t>
            </a:fld>
            <a:endParaRPr lang="en-US"/>
          </a:p>
        </p:txBody>
      </p:sp>
    </p:spTree>
    <p:extLst>
      <p:ext uri="{BB962C8B-B14F-4D97-AF65-F5344CB8AC3E}">
        <p14:creationId xmlns:p14="http://schemas.microsoft.com/office/powerpoint/2010/main" val="3344252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AEB8E4-3192-4452-8421-5D3A1D4246F3}" type="datetimeFigureOut">
              <a:rPr lang="en-US" smtClean="0"/>
              <a:t>11/9/2016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2A432-C3C3-4405-AC4B-DC8F24DA5CED}" type="slidenum">
              <a:rPr lang="en-US" smtClean="0"/>
              <a:t>‹#›</a:t>
            </a:fld>
            <a:endParaRPr lang="en-US"/>
          </a:p>
        </p:txBody>
      </p:sp>
    </p:spTree>
    <p:extLst>
      <p:ext uri="{BB962C8B-B14F-4D97-AF65-F5344CB8AC3E}">
        <p14:creationId xmlns:p14="http://schemas.microsoft.com/office/powerpoint/2010/main" val="134173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AEB8E4-3192-4452-8421-5D3A1D4246F3}" type="datetimeFigureOut">
              <a:rPr lang="en-US" smtClean="0"/>
              <a:t>11/9/2016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2A432-C3C3-4405-AC4B-DC8F24DA5CED}" type="slidenum">
              <a:rPr lang="en-US" smtClean="0"/>
              <a:t>‹#›</a:t>
            </a:fld>
            <a:endParaRPr lang="en-US"/>
          </a:p>
        </p:txBody>
      </p:sp>
    </p:spTree>
    <p:extLst>
      <p:ext uri="{BB962C8B-B14F-4D97-AF65-F5344CB8AC3E}">
        <p14:creationId xmlns:p14="http://schemas.microsoft.com/office/powerpoint/2010/main" val="1608375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AEB8E4-3192-4452-8421-5D3A1D4246F3}" type="datetimeFigureOut">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2A432-C3C3-4405-AC4B-DC8F24DA5CED}" type="slidenum">
              <a:rPr lang="en-US" smtClean="0"/>
              <a:t>‹#›</a:t>
            </a:fld>
            <a:endParaRPr lang="en-US"/>
          </a:p>
        </p:txBody>
      </p:sp>
    </p:spTree>
    <p:extLst>
      <p:ext uri="{BB962C8B-B14F-4D97-AF65-F5344CB8AC3E}">
        <p14:creationId xmlns:p14="http://schemas.microsoft.com/office/powerpoint/2010/main" val="3774424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AEB8E4-3192-4452-8421-5D3A1D4246F3}" type="datetimeFigureOut">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2A432-C3C3-4405-AC4B-DC8F24DA5CED}" type="slidenum">
              <a:rPr lang="en-US" smtClean="0"/>
              <a:t>‹#›</a:t>
            </a:fld>
            <a:endParaRPr lang="en-US"/>
          </a:p>
        </p:txBody>
      </p:sp>
    </p:spTree>
    <p:extLst>
      <p:ext uri="{BB962C8B-B14F-4D97-AF65-F5344CB8AC3E}">
        <p14:creationId xmlns:p14="http://schemas.microsoft.com/office/powerpoint/2010/main" val="2923085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AEB8E4-3192-4452-8421-5D3A1D4246F3}" type="datetimeFigureOut">
              <a:rPr lang="en-US" smtClean="0"/>
              <a:t>11/9/2016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2A432-C3C3-4405-AC4B-DC8F24DA5CED}" type="slidenum">
              <a:rPr lang="en-US" smtClean="0"/>
              <a:t>‹#›</a:t>
            </a:fld>
            <a:endParaRPr lang="en-US"/>
          </a:p>
        </p:txBody>
      </p:sp>
    </p:spTree>
    <p:extLst>
      <p:ext uri="{BB962C8B-B14F-4D97-AF65-F5344CB8AC3E}">
        <p14:creationId xmlns:p14="http://schemas.microsoft.com/office/powerpoint/2010/main" val="971778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96752"/>
            <a:ext cx="7772400" cy="1470025"/>
          </a:xfrm>
        </p:spPr>
        <p:txBody>
          <a:bodyPr>
            <a:normAutofit fontScale="90000"/>
          </a:bodyPr>
          <a:lstStyle/>
          <a:p>
            <a:r>
              <a:rPr lang="nl-NL" dirty="0" err="1" smtClean="0"/>
              <a:t>Conventionality</a:t>
            </a:r>
            <a:r>
              <a:rPr lang="nl-NL" dirty="0" smtClean="0"/>
              <a:t>: is </a:t>
            </a:r>
            <a:r>
              <a:rPr lang="nl-NL" dirty="0" err="1" smtClean="0"/>
              <a:t>the</a:t>
            </a:r>
            <a:r>
              <a:rPr lang="nl-NL" dirty="0" smtClean="0"/>
              <a:t> European Court of Human </a:t>
            </a:r>
            <a:r>
              <a:rPr lang="nl-NL" dirty="0" err="1" smtClean="0"/>
              <a:t>Rights</a:t>
            </a:r>
            <a:r>
              <a:rPr lang="nl-NL" dirty="0" smtClean="0"/>
              <a:t> </a:t>
            </a:r>
            <a:r>
              <a:rPr lang="nl-NL" smtClean="0"/>
              <a:t>turning </a:t>
            </a:r>
            <a:r>
              <a:rPr lang="nl-NL" dirty="0" err="1" smtClean="0"/>
              <a:t>into</a:t>
            </a:r>
            <a:r>
              <a:rPr lang="nl-NL" dirty="0" smtClean="0"/>
              <a:t> a </a:t>
            </a:r>
            <a:r>
              <a:rPr lang="nl-NL" dirty="0" err="1" smtClean="0"/>
              <a:t>constiutional</a:t>
            </a:r>
            <a:r>
              <a:rPr lang="nl-NL" dirty="0" smtClean="0"/>
              <a:t> court?</a:t>
            </a:r>
            <a:endParaRPr lang="en-US" dirty="0"/>
          </a:p>
        </p:txBody>
      </p:sp>
      <p:sp>
        <p:nvSpPr>
          <p:cNvPr id="3" name="Subtitle 2"/>
          <p:cNvSpPr>
            <a:spLocks noGrp="1"/>
          </p:cNvSpPr>
          <p:nvPr>
            <p:ph type="subTitle" idx="1"/>
          </p:nvPr>
        </p:nvSpPr>
        <p:spPr/>
        <p:txBody>
          <a:bodyPr>
            <a:normAutofit fontScale="92500" lnSpcReduction="20000"/>
          </a:bodyPr>
          <a:lstStyle/>
          <a:p>
            <a:r>
              <a:rPr lang="nl-NL" dirty="0" smtClean="0"/>
              <a:t>Bart van der Sloot</a:t>
            </a:r>
          </a:p>
          <a:p>
            <a:r>
              <a:rPr lang="nl-NL" dirty="0" smtClean="0"/>
              <a:t>Senior Researcher </a:t>
            </a:r>
          </a:p>
          <a:p>
            <a:r>
              <a:rPr lang="en-US" dirty="0"/>
              <a:t>Tilburg Institute for Law, Technology, and Society (TILT)</a:t>
            </a:r>
          </a:p>
        </p:txBody>
      </p:sp>
    </p:spTree>
    <p:extLst>
      <p:ext uri="{BB962C8B-B14F-4D97-AF65-F5344CB8AC3E}">
        <p14:creationId xmlns:p14="http://schemas.microsoft.com/office/powerpoint/2010/main" val="40755268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(2) In abstracto claims </a:t>
            </a:r>
            <a:r>
              <a:rPr lang="nl-NL" dirty="0" err="1"/>
              <a:t>and</a:t>
            </a:r>
            <a:r>
              <a:rPr lang="nl-NL" dirty="0"/>
              <a:t> </a:t>
            </a:r>
            <a:r>
              <a:rPr lang="nl-NL" dirty="0" err="1"/>
              <a:t>the</a:t>
            </a:r>
            <a:r>
              <a:rPr lang="nl-NL" dirty="0"/>
              <a:t> </a:t>
            </a:r>
            <a:r>
              <a:rPr lang="nl-NL" dirty="0" err="1"/>
              <a:t>Conventionality</a:t>
            </a:r>
            <a:r>
              <a:rPr lang="nl-NL" dirty="0"/>
              <a:t> </a:t>
            </a:r>
            <a:r>
              <a:rPr lang="nl-NL" dirty="0" err="1"/>
              <a:t>principle</a:t>
            </a:r>
            <a:endParaRPr lang="en-US" dirty="0"/>
          </a:p>
        </p:txBody>
      </p:sp>
      <p:sp>
        <p:nvSpPr>
          <p:cNvPr id="3" name="Content Placeholder 2"/>
          <p:cNvSpPr>
            <a:spLocks noGrp="1"/>
          </p:cNvSpPr>
          <p:nvPr>
            <p:ph idx="1"/>
          </p:nvPr>
        </p:nvSpPr>
        <p:spPr/>
        <p:txBody>
          <a:bodyPr>
            <a:normAutofit/>
          </a:bodyPr>
          <a:lstStyle/>
          <a:p>
            <a:r>
              <a:rPr lang="nl-NL" sz="1800" dirty="0" smtClean="0"/>
              <a:t>In </a:t>
            </a:r>
            <a:r>
              <a:rPr lang="nl-NL" sz="1800" dirty="0" err="1" smtClean="0"/>
              <a:t>dissenting</a:t>
            </a:r>
            <a:r>
              <a:rPr lang="nl-NL" sz="1800" dirty="0" smtClean="0"/>
              <a:t> </a:t>
            </a:r>
            <a:r>
              <a:rPr lang="nl-NL" sz="1800" dirty="0" err="1" smtClean="0"/>
              <a:t>and</a:t>
            </a:r>
            <a:r>
              <a:rPr lang="nl-NL" sz="1800" dirty="0" smtClean="0"/>
              <a:t> </a:t>
            </a:r>
            <a:r>
              <a:rPr lang="nl-NL" sz="1800" dirty="0" err="1" smtClean="0"/>
              <a:t>concuring</a:t>
            </a:r>
            <a:r>
              <a:rPr lang="nl-NL" sz="1800" dirty="0" smtClean="0"/>
              <a:t> </a:t>
            </a:r>
            <a:r>
              <a:rPr lang="nl-NL" sz="1800" dirty="0" err="1" smtClean="0"/>
              <a:t>opinions</a:t>
            </a:r>
            <a:r>
              <a:rPr lang="nl-NL" sz="1800" dirty="0" smtClean="0"/>
              <a:t>:</a:t>
            </a:r>
          </a:p>
          <a:p>
            <a:pPr lvl="1"/>
            <a:r>
              <a:rPr lang="en-US" sz="1800" dirty="0"/>
              <a:t>ECtHR, </a:t>
            </a:r>
            <a:r>
              <a:rPr lang="en-US" sz="1800" dirty="0" err="1"/>
              <a:t>Yildirim</a:t>
            </a:r>
            <a:r>
              <a:rPr lang="en-US" sz="1800" dirty="0"/>
              <a:t> v. Turkey, application no. 3111/10,  18 December 2012</a:t>
            </a:r>
            <a:r>
              <a:rPr lang="en-US" sz="1800" dirty="0" smtClean="0"/>
              <a:t>.</a:t>
            </a:r>
          </a:p>
          <a:p>
            <a:pPr lvl="1"/>
            <a:r>
              <a:rPr lang="en-US" sz="1800" dirty="0"/>
              <a:t>K.U. v. Finland, no. 2872/02, § 49, ECHR 2008</a:t>
            </a:r>
            <a:r>
              <a:rPr lang="en-US" sz="1800" dirty="0" smtClean="0"/>
              <a:t>.</a:t>
            </a:r>
          </a:p>
          <a:p>
            <a:pPr lvl="1"/>
            <a:r>
              <a:rPr lang="en-US" sz="1800" dirty="0"/>
              <a:t>Times Newspapers Ltd v. the United Kingdom (nos. 1 and 2), nos. 3002/03 and 23676/03, § 27, ECHR 2009</a:t>
            </a:r>
            <a:r>
              <a:rPr lang="en-US" sz="1800" dirty="0" smtClean="0"/>
              <a:t>.</a:t>
            </a:r>
          </a:p>
          <a:p>
            <a:pPr lvl="1"/>
            <a:r>
              <a:rPr lang="en-US" sz="1800" dirty="0"/>
              <a:t>Editorial Board of </a:t>
            </a:r>
            <a:r>
              <a:rPr lang="en-US" sz="1800" dirty="0" err="1"/>
              <a:t>Pravoye</a:t>
            </a:r>
            <a:r>
              <a:rPr lang="en-US" sz="1800" dirty="0"/>
              <a:t> </a:t>
            </a:r>
            <a:r>
              <a:rPr lang="en-US" sz="1800" dirty="0" err="1"/>
              <a:t>Delo</a:t>
            </a:r>
            <a:r>
              <a:rPr lang="en-US" sz="1800" dirty="0"/>
              <a:t> and </a:t>
            </a:r>
            <a:r>
              <a:rPr lang="en-US" sz="1800" dirty="0" err="1"/>
              <a:t>Shtekel</a:t>
            </a:r>
            <a:r>
              <a:rPr lang="en-US" sz="1800" dirty="0"/>
              <a:t> v. Ukraine, no. 33014/05, § 64, ECHR </a:t>
            </a:r>
            <a:r>
              <a:rPr lang="en-US" sz="1800" dirty="0" smtClean="0"/>
              <a:t>2011.</a:t>
            </a:r>
          </a:p>
          <a:p>
            <a:pPr lvl="1"/>
            <a:r>
              <a:rPr lang="en-US" sz="1800" dirty="0" smtClean="0"/>
              <a:t>ECtHR</a:t>
            </a:r>
            <a:r>
              <a:rPr lang="en-US" sz="1800" dirty="0"/>
              <a:t>, </a:t>
            </a:r>
            <a:r>
              <a:rPr lang="en-US" sz="1800" dirty="0" err="1"/>
              <a:t>Shmushkovych</a:t>
            </a:r>
            <a:r>
              <a:rPr lang="en-US" sz="1800" dirty="0"/>
              <a:t> v. Ukraine, application no. 3276/10, 14 November 2013. </a:t>
            </a:r>
            <a:endParaRPr lang="en-US" sz="1800" dirty="0" smtClean="0"/>
          </a:p>
          <a:p>
            <a:pPr lvl="1"/>
            <a:r>
              <a:rPr lang="en-US" sz="1800" dirty="0" err="1"/>
              <a:t>EctHR</a:t>
            </a:r>
            <a:r>
              <a:rPr lang="en-US" sz="1800" dirty="0"/>
              <a:t>, AFFAIRE DELTA PEKÁRNY A.S. c. RÉPUBLIQUE TCHÈQUE, (</a:t>
            </a:r>
            <a:r>
              <a:rPr lang="en-US" sz="1800" dirty="0" err="1"/>
              <a:t>Requête</a:t>
            </a:r>
            <a:r>
              <a:rPr lang="en-US" sz="1800" dirty="0"/>
              <a:t> no 97/11, 2 </a:t>
            </a:r>
            <a:r>
              <a:rPr lang="en-US" sz="1800" dirty="0" err="1"/>
              <a:t>octobre</a:t>
            </a:r>
            <a:r>
              <a:rPr lang="en-US" sz="1800" dirty="0"/>
              <a:t> </a:t>
            </a:r>
            <a:r>
              <a:rPr lang="en-US" sz="1800" dirty="0" smtClean="0"/>
              <a:t>2014</a:t>
            </a:r>
          </a:p>
          <a:p>
            <a:pPr lvl="1"/>
            <a:r>
              <a:rPr lang="en-US" sz="1800" dirty="0"/>
              <a:t>BĂRBULESCU v. ROMANIA JUDGMENT – (Application no. 61496/08) ,  12 January 2016. </a:t>
            </a:r>
          </a:p>
          <a:p>
            <a:pPr lvl="1"/>
            <a:r>
              <a:rPr lang="en-US" sz="1800" dirty="0" smtClean="0"/>
              <a:t>ECtHR</a:t>
            </a:r>
            <a:r>
              <a:rPr lang="en-US" sz="1800" dirty="0"/>
              <a:t>, T.P. AND A.T. v. HUNGARY, applications nos. 37871/14 and 73986/14, 4 October 2016</a:t>
            </a:r>
            <a:r>
              <a:rPr lang="en-US" sz="1800" dirty="0" smtClean="0"/>
              <a:t>.</a:t>
            </a:r>
          </a:p>
          <a:p>
            <a:pPr lvl="1"/>
            <a:endParaRPr lang="en-US" dirty="0"/>
          </a:p>
        </p:txBody>
      </p:sp>
    </p:spTree>
    <p:extLst>
      <p:ext uri="{BB962C8B-B14F-4D97-AF65-F5344CB8AC3E}">
        <p14:creationId xmlns:p14="http://schemas.microsoft.com/office/powerpoint/2010/main" val="30997678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(2) In abstracto claims </a:t>
            </a:r>
            <a:r>
              <a:rPr lang="nl-NL" dirty="0" err="1"/>
              <a:t>and</a:t>
            </a:r>
            <a:r>
              <a:rPr lang="nl-NL" dirty="0"/>
              <a:t> </a:t>
            </a:r>
            <a:r>
              <a:rPr lang="nl-NL" dirty="0" err="1"/>
              <a:t>the</a:t>
            </a:r>
            <a:r>
              <a:rPr lang="nl-NL" dirty="0"/>
              <a:t> </a:t>
            </a:r>
            <a:r>
              <a:rPr lang="nl-NL" dirty="0" err="1"/>
              <a:t>Conventionality</a:t>
            </a:r>
            <a:r>
              <a:rPr lang="nl-NL" dirty="0"/>
              <a:t> </a:t>
            </a:r>
            <a:r>
              <a:rPr lang="nl-NL" dirty="0" err="1"/>
              <a:t>principle</a:t>
            </a:r>
            <a:endParaRPr lang="en-US" dirty="0"/>
          </a:p>
        </p:txBody>
      </p:sp>
      <p:sp>
        <p:nvSpPr>
          <p:cNvPr id="3" name="Content Placeholder 2"/>
          <p:cNvSpPr>
            <a:spLocks noGrp="1"/>
          </p:cNvSpPr>
          <p:nvPr>
            <p:ph idx="1"/>
          </p:nvPr>
        </p:nvSpPr>
        <p:spPr/>
        <p:txBody>
          <a:bodyPr>
            <a:normAutofit fontScale="92500" lnSpcReduction="20000"/>
          </a:bodyPr>
          <a:lstStyle/>
          <a:p>
            <a:r>
              <a:rPr lang="nl-NL" dirty="0" err="1" smtClean="0"/>
              <a:t>Used</a:t>
            </a:r>
            <a:r>
              <a:rPr lang="nl-NL" dirty="0" smtClean="0"/>
              <a:t> </a:t>
            </a:r>
            <a:r>
              <a:rPr lang="nl-NL" dirty="0" err="1" smtClean="0"/>
              <a:t>by</a:t>
            </a:r>
            <a:r>
              <a:rPr lang="nl-NL" dirty="0" smtClean="0"/>
              <a:t> </a:t>
            </a:r>
            <a:r>
              <a:rPr lang="nl-NL" dirty="0" err="1" smtClean="0"/>
              <a:t>the</a:t>
            </a:r>
            <a:r>
              <a:rPr lang="nl-NL" dirty="0" smtClean="0"/>
              <a:t> Court:</a:t>
            </a:r>
          </a:p>
          <a:p>
            <a:pPr lvl="1"/>
            <a:r>
              <a:rPr lang="en-US" dirty="0"/>
              <a:t>KENNEDY v. THE UNITED KINGDOM </a:t>
            </a:r>
            <a:r>
              <a:rPr lang="en-US" dirty="0" smtClean="0"/>
              <a:t>JUDGMENT</a:t>
            </a:r>
          </a:p>
          <a:p>
            <a:pPr lvl="1"/>
            <a:r>
              <a:rPr lang="en-US" dirty="0"/>
              <a:t>ECtHR, SUSO MUSA v. MALTA, application no. 42337/12, 23 July 2013. </a:t>
            </a:r>
            <a:endParaRPr lang="en-US" dirty="0" smtClean="0"/>
          </a:p>
          <a:p>
            <a:pPr lvl="1"/>
            <a:r>
              <a:rPr lang="en-US" dirty="0" err="1"/>
              <a:t>Orchowski</a:t>
            </a:r>
            <a:r>
              <a:rPr lang="en-US" dirty="0"/>
              <a:t> v. Poland - 17885/04 Judgment 22.10.2009 </a:t>
            </a:r>
            <a:endParaRPr lang="en-US" dirty="0" smtClean="0"/>
          </a:p>
          <a:p>
            <a:pPr lvl="1"/>
            <a:r>
              <a:rPr lang="fr-FR" dirty="0" smtClean="0"/>
              <a:t>S.A.S</a:t>
            </a:r>
            <a:r>
              <a:rPr lang="fr-FR" dirty="0"/>
              <a:t>. c. France [GC] - 43835/11 </a:t>
            </a:r>
            <a:r>
              <a:rPr lang="en-US" dirty="0" err="1" smtClean="0"/>
              <a:t>Arrêt</a:t>
            </a:r>
            <a:r>
              <a:rPr lang="en-US" dirty="0" smtClean="0"/>
              <a:t> 1.7.2014</a:t>
            </a:r>
          </a:p>
          <a:p>
            <a:pPr lvl="1"/>
            <a:r>
              <a:rPr lang="en-US" dirty="0"/>
              <a:t>AFFAIRE DUONG c. RÉPUBLIQUE TCHÈQUE, </a:t>
            </a:r>
            <a:r>
              <a:rPr lang="en-US" dirty="0" err="1"/>
              <a:t>Requête</a:t>
            </a:r>
            <a:r>
              <a:rPr lang="en-US" dirty="0"/>
              <a:t> no 21381/11, 14 </a:t>
            </a:r>
            <a:r>
              <a:rPr lang="en-US" dirty="0" err="1"/>
              <a:t>janvier</a:t>
            </a:r>
            <a:r>
              <a:rPr lang="en-US" dirty="0"/>
              <a:t> 2016.</a:t>
            </a:r>
          </a:p>
          <a:p>
            <a:pPr lvl="1"/>
            <a:r>
              <a:rPr lang="en-US" dirty="0" smtClean="0"/>
              <a:t> </a:t>
            </a:r>
            <a:r>
              <a:rPr lang="en-US" dirty="0" err="1"/>
              <a:t>EctHR</a:t>
            </a:r>
            <a:r>
              <a:rPr lang="en-US" dirty="0"/>
              <a:t>, AFFAIRE MASLÁK ET MICHÁLKOVÁ c. RÉPUBLIQUE TCHÈQUE, </a:t>
            </a:r>
            <a:r>
              <a:rPr lang="en-US" dirty="0" err="1"/>
              <a:t>Requête</a:t>
            </a:r>
            <a:r>
              <a:rPr lang="en-US" dirty="0"/>
              <a:t> no 52028/13, 14 </a:t>
            </a:r>
            <a:r>
              <a:rPr lang="en-US" dirty="0" err="1"/>
              <a:t>janvier</a:t>
            </a:r>
            <a:r>
              <a:rPr lang="en-US" dirty="0"/>
              <a:t> </a:t>
            </a:r>
            <a:r>
              <a:rPr lang="en-US" dirty="0" smtClean="0"/>
              <a:t>2016.</a:t>
            </a:r>
            <a:endParaRPr lang="en-US" dirty="0"/>
          </a:p>
        </p:txBody>
      </p:sp>
    </p:spTree>
    <p:extLst>
      <p:ext uri="{BB962C8B-B14F-4D97-AF65-F5344CB8AC3E}">
        <p14:creationId xmlns:p14="http://schemas.microsoft.com/office/powerpoint/2010/main" val="22434474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(2) In </a:t>
            </a:r>
            <a:r>
              <a:rPr lang="nl-NL" dirty="0"/>
              <a:t>abstracto claims </a:t>
            </a:r>
            <a:r>
              <a:rPr lang="nl-NL" dirty="0" err="1"/>
              <a:t>and</a:t>
            </a:r>
            <a:r>
              <a:rPr lang="nl-NL" dirty="0"/>
              <a:t> </a:t>
            </a:r>
            <a:r>
              <a:rPr lang="nl-NL" dirty="0" err="1"/>
              <a:t>the</a:t>
            </a:r>
            <a:r>
              <a:rPr lang="nl-NL" dirty="0"/>
              <a:t> </a:t>
            </a:r>
            <a:r>
              <a:rPr lang="nl-NL" dirty="0" err="1"/>
              <a:t>Conventionality</a:t>
            </a:r>
            <a:r>
              <a:rPr lang="nl-NL" dirty="0"/>
              <a:t> </a:t>
            </a:r>
            <a:r>
              <a:rPr lang="nl-NL" dirty="0" err="1"/>
              <a:t>principle</a:t>
            </a:r>
            <a:endParaRPr lang="en-US" dirty="0"/>
          </a:p>
        </p:txBody>
      </p:sp>
      <p:sp>
        <p:nvSpPr>
          <p:cNvPr id="3" name="Content Placeholder 2"/>
          <p:cNvSpPr>
            <a:spLocks noGrp="1"/>
          </p:cNvSpPr>
          <p:nvPr>
            <p:ph idx="1"/>
          </p:nvPr>
        </p:nvSpPr>
        <p:spPr>
          <a:xfrm>
            <a:off x="457200" y="1600200"/>
            <a:ext cx="8229600" cy="4781128"/>
          </a:xfrm>
        </p:spPr>
        <p:txBody>
          <a:bodyPr>
            <a:normAutofit fontScale="70000" lnSpcReduction="20000"/>
          </a:bodyPr>
          <a:lstStyle/>
          <a:p>
            <a:r>
              <a:rPr lang="en-US" dirty="0" smtClean="0"/>
              <a:t>‘The </a:t>
            </a:r>
            <a:r>
              <a:rPr lang="en-US" dirty="0"/>
              <a:t>particular interest of the </a:t>
            </a:r>
            <a:r>
              <a:rPr lang="en-US" i="1" dirty="0" err="1"/>
              <a:t>Vallianatos</a:t>
            </a:r>
            <a:r>
              <a:rPr lang="en-US" i="1" dirty="0"/>
              <a:t> and Others </a:t>
            </a:r>
            <a:r>
              <a:rPr lang="en-US" dirty="0"/>
              <a:t>case is that the Grand Chamber performs an abstract review of the “conventionality” of a Greek law, while acting as a court of first instance</a:t>
            </a:r>
            <a:r>
              <a:rPr lang="en-US" sz="2300" dirty="0"/>
              <a:t>1</a:t>
            </a:r>
            <a:r>
              <a:rPr lang="en-US" dirty="0"/>
              <a:t>. The Grand Chamber not only reviews the Convention compliance of a law which has not been applied to the applicants, but furthermore does it without the benefit of prior scrutiny of that same legislation by the national courts. In other words, the Grand Chamber invests itself with the power to examine </a:t>
            </a:r>
            <a:r>
              <a:rPr lang="en-US" i="1" dirty="0"/>
              <a:t>in </a:t>
            </a:r>
            <a:r>
              <a:rPr lang="en-US" i="1" dirty="0" err="1"/>
              <a:t>abstracto</a:t>
            </a:r>
            <a:r>
              <a:rPr lang="en-US" i="1" dirty="0"/>
              <a:t> </a:t>
            </a:r>
            <a:r>
              <a:rPr lang="en-US" dirty="0"/>
              <a:t>the Convention compliance of laws without any prior national judicial review</a:t>
            </a:r>
            <a:r>
              <a:rPr lang="en-US" dirty="0" smtClean="0"/>
              <a:t>.’ </a:t>
            </a:r>
            <a:r>
              <a:rPr lang="en-US" dirty="0"/>
              <a:t/>
            </a:r>
            <a:br>
              <a:rPr lang="en-US" dirty="0"/>
            </a:br>
            <a:r>
              <a:rPr lang="en-US" sz="2300" dirty="0" smtClean="0"/>
              <a:t>1</a:t>
            </a:r>
            <a:r>
              <a:rPr lang="en-US" dirty="0" smtClean="0"/>
              <a:t>(The </a:t>
            </a:r>
            <a:r>
              <a:rPr lang="en-US" dirty="0"/>
              <a:t>abstract review of “conventionality” is the review of the compatibility of a national law with the Convention independently of a specific case where this law has been applied (for the use of the word “conventionality</a:t>
            </a:r>
            <a:r>
              <a:rPr lang="en-US" dirty="0" smtClean="0"/>
              <a:t>”).</a:t>
            </a:r>
            <a:br>
              <a:rPr lang="en-US" dirty="0" smtClean="0"/>
            </a:br>
            <a:r>
              <a:rPr lang="en-US" dirty="0" smtClean="0"/>
              <a:t>ECtHR</a:t>
            </a:r>
            <a:r>
              <a:rPr lang="en-US" dirty="0"/>
              <a:t>, </a:t>
            </a:r>
            <a:r>
              <a:rPr lang="en-US" dirty="0" err="1"/>
              <a:t>Vallianatos</a:t>
            </a:r>
            <a:r>
              <a:rPr lang="en-US" dirty="0"/>
              <a:t> and others v. Greece, JUDGE PINTO DE ALBUQUERQUE </a:t>
            </a:r>
            <a:r>
              <a:rPr lang="en-US" dirty="0" smtClean="0"/>
              <a:t>(partly concurring, partly dissenting opinion) Applications </a:t>
            </a:r>
            <a:r>
              <a:rPr lang="en-US" dirty="0"/>
              <a:t>nos. 29381/09 and 32684/09, 7 November 2013.</a:t>
            </a:r>
          </a:p>
          <a:p>
            <a:endParaRPr lang="en-US" dirty="0"/>
          </a:p>
        </p:txBody>
      </p:sp>
    </p:spTree>
    <p:extLst>
      <p:ext uri="{BB962C8B-B14F-4D97-AF65-F5344CB8AC3E}">
        <p14:creationId xmlns:p14="http://schemas.microsoft.com/office/powerpoint/2010/main" val="29177651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Is </a:t>
            </a:r>
            <a:r>
              <a:rPr lang="nl-NL" dirty="0" err="1"/>
              <a:t>the</a:t>
            </a:r>
            <a:r>
              <a:rPr lang="nl-NL" dirty="0"/>
              <a:t> </a:t>
            </a:r>
            <a:r>
              <a:rPr lang="nl-NL" dirty="0" err="1"/>
              <a:t>ECtHR</a:t>
            </a:r>
            <a:r>
              <a:rPr lang="nl-NL" dirty="0"/>
              <a:t> </a:t>
            </a:r>
            <a:r>
              <a:rPr lang="nl-NL" dirty="0" err="1"/>
              <a:t>turning</a:t>
            </a:r>
            <a:r>
              <a:rPr lang="nl-NL" dirty="0"/>
              <a:t> </a:t>
            </a:r>
            <a:r>
              <a:rPr lang="nl-NL" dirty="0" err="1"/>
              <a:t>into</a:t>
            </a:r>
            <a:r>
              <a:rPr lang="nl-NL" dirty="0"/>
              <a:t> a </a:t>
            </a:r>
            <a:r>
              <a:rPr lang="nl-NL" dirty="0" err="1"/>
              <a:t>constitutional</a:t>
            </a:r>
            <a:r>
              <a:rPr lang="nl-NL" dirty="0"/>
              <a:t> court</a:t>
            </a:r>
            <a:r>
              <a:rPr lang="nl-NL" dirty="0" smtClean="0"/>
              <a:t>?</a:t>
            </a:r>
            <a:endParaRPr lang="en-US" dirty="0"/>
          </a:p>
        </p:txBody>
      </p:sp>
      <p:sp>
        <p:nvSpPr>
          <p:cNvPr id="3" name="Content Placeholder 2"/>
          <p:cNvSpPr>
            <a:spLocks noGrp="1"/>
          </p:cNvSpPr>
          <p:nvPr>
            <p:ph idx="1"/>
          </p:nvPr>
        </p:nvSpPr>
        <p:spPr/>
        <p:txBody>
          <a:bodyPr>
            <a:normAutofit fontScale="47500" lnSpcReduction="20000"/>
          </a:bodyPr>
          <a:lstStyle/>
          <a:p>
            <a:pPr>
              <a:buFontTx/>
              <a:buChar char="-"/>
            </a:pPr>
            <a:r>
              <a:rPr lang="en-US" dirty="0" smtClean="0"/>
              <a:t>Privacy is a subjective right of natural persons</a:t>
            </a:r>
          </a:p>
          <a:p>
            <a:pPr>
              <a:buFontTx/>
              <a:buChar char="-"/>
            </a:pPr>
            <a:r>
              <a:rPr lang="en-US" dirty="0" smtClean="0"/>
              <a:t>In </a:t>
            </a:r>
            <a:r>
              <a:rPr lang="en-US" i="1" dirty="0" err="1"/>
              <a:t>Mersch</a:t>
            </a:r>
            <a:r>
              <a:rPr lang="en-US" i="1" dirty="0"/>
              <a:t> and others v. Luxembourg</a:t>
            </a:r>
            <a:r>
              <a:rPr lang="en-US" dirty="0"/>
              <a:t>, the Court </a:t>
            </a:r>
            <a:r>
              <a:rPr lang="en-US" dirty="0" smtClean="0"/>
              <a:t>was willing </a:t>
            </a:r>
            <a:r>
              <a:rPr lang="en-US" dirty="0"/>
              <a:t>to accept a legal person in its claim for the part of the case that </a:t>
            </a:r>
            <a:r>
              <a:rPr lang="en-US" dirty="0" smtClean="0"/>
              <a:t>regarded the </a:t>
            </a:r>
            <a:r>
              <a:rPr lang="en-US" dirty="0"/>
              <a:t>mere existence of laws or policies as such. Besides </a:t>
            </a:r>
            <a:r>
              <a:rPr lang="en-US" dirty="0" err="1"/>
              <a:t>Mersch</a:t>
            </a:r>
            <a:r>
              <a:rPr lang="en-US" dirty="0"/>
              <a:t>, the Court </a:t>
            </a:r>
            <a:r>
              <a:rPr lang="en-US" dirty="0" smtClean="0"/>
              <a:t>accepted the </a:t>
            </a:r>
            <a:r>
              <a:rPr lang="en-US" dirty="0"/>
              <a:t>complaint of a legal person in Liberty and in the case of the Association </a:t>
            </a:r>
            <a:r>
              <a:rPr lang="en-US" dirty="0" smtClean="0"/>
              <a:t>for European </a:t>
            </a:r>
            <a:r>
              <a:rPr lang="en-US" dirty="0"/>
              <a:t>Integration and Human Rights and </a:t>
            </a:r>
            <a:r>
              <a:rPr lang="en-US" i="1" dirty="0" err="1"/>
              <a:t>Ekimdzhiev</a:t>
            </a:r>
            <a:r>
              <a:rPr lang="en-US" i="1" dirty="0"/>
              <a:t> v. </a:t>
            </a:r>
            <a:r>
              <a:rPr lang="en-US" i="1" dirty="0" smtClean="0"/>
              <a:t>Bulgaria</a:t>
            </a:r>
            <a:r>
              <a:rPr lang="en-US" dirty="0" smtClean="0"/>
              <a:t>.</a:t>
            </a:r>
          </a:p>
          <a:p>
            <a:pPr>
              <a:buFontTx/>
              <a:buChar char="-"/>
            </a:pPr>
            <a:r>
              <a:rPr lang="en-US" dirty="0" smtClean="0"/>
              <a:t>The latter case </a:t>
            </a:r>
            <a:r>
              <a:rPr lang="en-US" dirty="0"/>
              <a:t>regarded the authorities’ wide discretion to gather and use </a:t>
            </a:r>
            <a:r>
              <a:rPr lang="en-US" dirty="0" smtClean="0"/>
              <a:t>information obtained </a:t>
            </a:r>
            <a:r>
              <a:rPr lang="en-US" dirty="0"/>
              <a:t>through secret surveillance. The applicants suggested that, by failing </a:t>
            </a:r>
            <a:r>
              <a:rPr lang="en-US" dirty="0" smtClean="0"/>
              <a:t>to provide </a:t>
            </a:r>
            <a:r>
              <a:rPr lang="en-US" dirty="0"/>
              <a:t>sufficient safeguards against abuse, by its very existence, the laws were </a:t>
            </a:r>
            <a:r>
              <a:rPr lang="en-US" dirty="0" smtClean="0"/>
              <a:t>in violation </a:t>
            </a:r>
            <a:r>
              <a:rPr lang="en-US" dirty="0"/>
              <a:t>of Article 8 ECHR. The government disputed that the applicants could </a:t>
            </a:r>
            <a:r>
              <a:rPr lang="en-US" dirty="0" smtClean="0"/>
              <a:t>be considered </a:t>
            </a:r>
            <a:r>
              <a:rPr lang="en-US" dirty="0"/>
              <a:t>victims (as they did not claim to be specifically harmed by the matter</a:t>
            </a:r>
            <a:r>
              <a:rPr lang="en-US" dirty="0" smtClean="0"/>
              <a:t>) and </a:t>
            </a:r>
            <a:r>
              <a:rPr lang="en-US" dirty="0"/>
              <a:t>that legal persons should not be allowed to claim a right to privacy in </a:t>
            </a:r>
            <a:r>
              <a:rPr lang="en-US" dirty="0" smtClean="0"/>
              <a:t>general and </a:t>
            </a:r>
            <a:r>
              <a:rPr lang="en-US" dirty="0"/>
              <a:t>in particular in this case because the legal person could not have been </a:t>
            </a:r>
            <a:r>
              <a:rPr lang="en-US" dirty="0" smtClean="0"/>
              <a:t>harmed itself</a:t>
            </a:r>
            <a:r>
              <a:rPr lang="en-US" dirty="0"/>
              <a:t>. </a:t>
            </a:r>
            <a:endParaRPr lang="en-US" dirty="0"/>
          </a:p>
          <a:p>
            <a:pPr>
              <a:buFontTx/>
              <a:buChar char="-"/>
            </a:pPr>
            <a:r>
              <a:rPr lang="en-US" dirty="0" smtClean="0"/>
              <a:t>The </a:t>
            </a:r>
            <a:r>
              <a:rPr lang="en-US" dirty="0"/>
              <a:t>Court, however, pointed to the statutory objectives of the </a:t>
            </a:r>
            <a:r>
              <a:rPr lang="en-US" dirty="0" smtClean="0"/>
              <a:t>association and </a:t>
            </a:r>
            <a:r>
              <a:rPr lang="en-US" dirty="0"/>
              <a:t>found that the ‘rights in issue in the present case are those of the </a:t>
            </a:r>
            <a:r>
              <a:rPr lang="en-US" dirty="0" smtClean="0"/>
              <a:t>applicant association</a:t>
            </a:r>
            <a:r>
              <a:rPr lang="en-US" dirty="0"/>
              <a:t>, not of its members. There is therefore a sufficiently direct </a:t>
            </a:r>
            <a:r>
              <a:rPr lang="en-US" dirty="0" smtClean="0"/>
              <a:t>link between </a:t>
            </a:r>
            <a:r>
              <a:rPr lang="en-US" dirty="0"/>
              <a:t>the association as such and the alleged breaches of the Convention. It </a:t>
            </a:r>
            <a:r>
              <a:rPr lang="en-US" dirty="0" smtClean="0"/>
              <a:t>follows that </a:t>
            </a:r>
            <a:r>
              <a:rPr lang="en-US" dirty="0"/>
              <a:t>it can claim to be a victim within the meaning of Article 34 of </a:t>
            </a:r>
            <a:r>
              <a:rPr lang="en-US" dirty="0" smtClean="0"/>
              <a:t>the Convention.’ </a:t>
            </a:r>
          </a:p>
          <a:p>
            <a:pPr>
              <a:buFontTx/>
              <a:buChar char="-"/>
            </a:pPr>
            <a:r>
              <a:rPr lang="en-US" dirty="0" smtClean="0"/>
              <a:t>Essentially </a:t>
            </a:r>
            <a:r>
              <a:rPr lang="en-US" dirty="0"/>
              <a:t>the same was held in </a:t>
            </a:r>
            <a:r>
              <a:rPr lang="en-US" i="1" dirty="0" err="1"/>
              <a:t>Iordachi</a:t>
            </a:r>
            <a:r>
              <a:rPr lang="en-US" i="1" dirty="0"/>
              <a:t> and others v. </a:t>
            </a:r>
            <a:r>
              <a:rPr lang="en-US" i="1" dirty="0" err="1" smtClean="0"/>
              <a:t>Moldova</a:t>
            </a:r>
            <a:r>
              <a:rPr lang="en-US" dirty="0" err="1" smtClean="0"/>
              <a:t>.This</a:t>
            </a:r>
            <a:r>
              <a:rPr lang="en-US" dirty="0" smtClean="0"/>
              <a:t> </a:t>
            </a:r>
            <a:r>
              <a:rPr lang="en-US" dirty="0"/>
              <a:t>means that legal persons who have statutes that incorporate references to </a:t>
            </a:r>
            <a:r>
              <a:rPr lang="en-US" dirty="0" smtClean="0"/>
              <a:t>the general </a:t>
            </a:r>
            <a:r>
              <a:rPr lang="en-US" dirty="0"/>
              <a:t>protection of privacy and other human rights may have direct access to </a:t>
            </a:r>
            <a:r>
              <a:rPr lang="en-US" dirty="0" smtClean="0"/>
              <a:t>the court </a:t>
            </a:r>
            <a:r>
              <a:rPr lang="en-US" dirty="0"/>
              <a:t>in the future when cases regard mass surveillance activities by the state.</a:t>
            </a:r>
            <a:endParaRPr lang="en-US" dirty="0"/>
          </a:p>
        </p:txBody>
      </p:sp>
    </p:spTree>
    <p:extLst>
      <p:ext uri="{BB962C8B-B14F-4D97-AF65-F5344CB8AC3E}">
        <p14:creationId xmlns:p14="http://schemas.microsoft.com/office/powerpoint/2010/main" val="33776526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Is </a:t>
            </a:r>
            <a:r>
              <a:rPr lang="nl-NL" dirty="0" err="1"/>
              <a:t>the</a:t>
            </a:r>
            <a:r>
              <a:rPr lang="nl-NL" dirty="0"/>
              <a:t> </a:t>
            </a:r>
            <a:r>
              <a:rPr lang="nl-NL" dirty="0" err="1"/>
              <a:t>ECtHR</a:t>
            </a:r>
            <a:r>
              <a:rPr lang="nl-NL" dirty="0"/>
              <a:t> </a:t>
            </a:r>
            <a:r>
              <a:rPr lang="nl-NL" dirty="0" err="1"/>
              <a:t>turning</a:t>
            </a:r>
            <a:r>
              <a:rPr lang="nl-NL" dirty="0"/>
              <a:t> </a:t>
            </a:r>
            <a:r>
              <a:rPr lang="nl-NL" dirty="0" err="1"/>
              <a:t>into</a:t>
            </a:r>
            <a:r>
              <a:rPr lang="nl-NL" dirty="0"/>
              <a:t> a </a:t>
            </a:r>
            <a:r>
              <a:rPr lang="nl-NL" dirty="0" err="1"/>
              <a:t>constitutional</a:t>
            </a:r>
            <a:r>
              <a:rPr lang="nl-NL" dirty="0"/>
              <a:t> court?</a:t>
            </a:r>
            <a:endParaRPr lang="en-US" dirty="0"/>
          </a:p>
        </p:txBody>
      </p:sp>
      <p:sp>
        <p:nvSpPr>
          <p:cNvPr id="3" name="Content Placeholder 2"/>
          <p:cNvSpPr>
            <a:spLocks noGrp="1"/>
          </p:cNvSpPr>
          <p:nvPr>
            <p:ph idx="1"/>
          </p:nvPr>
        </p:nvSpPr>
        <p:spPr/>
        <p:txBody>
          <a:bodyPr>
            <a:normAutofit fontScale="55000" lnSpcReduction="20000"/>
          </a:bodyPr>
          <a:lstStyle/>
          <a:p>
            <a:r>
              <a:rPr lang="en-US" dirty="0"/>
              <a:t>R</a:t>
            </a:r>
            <a:r>
              <a:rPr lang="en-US" dirty="0" smtClean="0"/>
              <a:t>equirement </a:t>
            </a:r>
            <a:r>
              <a:rPr lang="en-US" dirty="0"/>
              <a:t>to exhaust </a:t>
            </a:r>
            <a:r>
              <a:rPr lang="en-US" dirty="0" smtClean="0"/>
              <a:t>all domestic </a:t>
            </a:r>
            <a:r>
              <a:rPr lang="en-US" dirty="0"/>
              <a:t>remedies before submitting a claim before the </a:t>
            </a:r>
            <a:r>
              <a:rPr lang="en-US" dirty="0" smtClean="0"/>
              <a:t>ECtHR</a:t>
            </a:r>
          </a:p>
          <a:p>
            <a:r>
              <a:rPr lang="en-US" dirty="0"/>
              <a:t>The European Convention on Human </a:t>
            </a:r>
            <a:r>
              <a:rPr lang="en-US" dirty="0" smtClean="0"/>
              <a:t>Rights, Article </a:t>
            </a:r>
            <a:r>
              <a:rPr lang="en-US" dirty="0"/>
              <a:t>35, regarding the admissibility criteria, specifies that the Court may </a:t>
            </a:r>
            <a:r>
              <a:rPr lang="en-US" dirty="0" smtClean="0"/>
              <a:t>only deal </a:t>
            </a:r>
            <a:r>
              <a:rPr lang="en-US" dirty="0"/>
              <a:t>with a matter after all domestic remedies have been exhausted, according </a:t>
            </a:r>
            <a:r>
              <a:rPr lang="en-US" dirty="0" smtClean="0"/>
              <a:t>to the </a:t>
            </a:r>
            <a:r>
              <a:rPr lang="en-US" dirty="0"/>
              <a:t>general recognized rules of international law. This is connected to the </a:t>
            </a:r>
            <a:r>
              <a:rPr lang="en-US" dirty="0" smtClean="0"/>
              <a:t>principle that </a:t>
            </a:r>
            <a:r>
              <a:rPr lang="en-US" dirty="0"/>
              <a:t>the Court dismisses cases in which the national authorities have </a:t>
            </a:r>
            <a:r>
              <a:rPr lang="en-US" dirty="0" smtClean="0"/>
              <a:t>acknowledged their </a:t>
            </a:r>
            <a:r>
              <a:rPr lang="en-US" dirty="0"/>
              <a:t>mistake and have remedied their misconduct, either by </a:t>
            </a:r>
            <a:r>
              <a:rPr lang="en-US" dirty="0" smtClean="0"/>
              <a:t>providing compensation </a:t>
            </a:r>
            <a:r>
              <a:rPr lang="en-US" dirty="0"/>
              <a:t>and/or by revoking the law or policy on which the abusive </a:t>
            </a:r>
            <a:r>
              <a:rPr lang="en-US" dirty="0" smtClean="0"/>
              <a:t>practices were </a:t>
            </a:r>
            <a:r>
              <a:rPr lang="en-US" dirty="0"/>
              <a:t>based. If the national courts would be passed over by the claimant, </a:t>
            </a:r>
            <a:r>
              <a:rPr lang="en-US" dirty="0" smtClean="0"/>
              <a:t>national states </a:t>
            </a:r>
            <a:r>
              <a:rPr lang="en-US" dirty="0"/>
              <a:t>would be denied this chance. However, the problem with </a:t>
            </a:r>
            <a:r>
              <a:rPr lang="en-US" i="1" dirty="0"/>
              <a:t>in </a:t>
            </a:r>
            <a:r>
              <a:rPr lang="en-US" i="1" dirty="0" err="1"/>
              <a:t>abstracto</a:t>
            </a:r>
            <a:r>
              <a:rPr lang="en-US" i="1" dirty="0"/>
              <a:t> </a:t>
            </a:r>
            <a:r>
              <a:rPr lang="en-US" dirty="0" smtClean="0"/>
              <a:t>claims is </a:t>
            </a:r>
            <a:r>
              <a:rPr lang="en-US" dirty="0"/>
              <a:t>that, especially when linked to mass surveillance by secret services, the </a:t>
            </a:r>
            <a:r>
              <a:rPr lang="en-US" dirty="0" smtClean="0"/>
              <a:t>national oversight </a:t>
            </a:r>
            <a:r>
              <a:rPr lang="en-US" dirty="0"/>
              <a:t>on surveillance activities is often quite limited. In particular, </a:t>
            </a:r>
            <a:r>
              <a:rPr lang="en-US" i="1" dirty="0"/>
              <a:t>in </a:t>
            </a:r>
            <a:r>
              <a:rPr lang="en-US" i="1" dirty="0" err="1" smtClean="0"/>
              <a:t>abstracto</a:t>
            </a:r>
            <a:r>
              <a:rPr lang="en-US" i="1" dirty="0" smtClean="0"/>
              <a:t> </a:t>
            </a:r>
            <a:r>
              <a:rPr lang="en-US" dirty="0"/>
              <a:t>claims can often not be brought forward by citizens or legal persons on the </a:t>
            </a:r>
            <a:r>
              <a:rPr lang="en-US" dirty="0" smtClean="0"/>
              <a:t>domestic level</a:t>
            </a:r>
            <a:r>
              <a:rPr lang="en-US" dirty="0"/>
              <a:t>. Moreover, the courts and tribunals often simply lack the power to </a:t>
            </a:r>
            <a:r>
              <a:rPr lang="en-US" dirty="0" smtClean="0"/>
              <a:t>annul laws </a:t>
            </a:r>
            <a:r>
              <a:rPr lang="en-US" dirty="0"/>
              <a:t>or policies and can only assess specific individual cases. That is why </a:t>
            </a:r>
            <a:r>
              <a:rPr lang="en-US" dirty="0" smtClean="0"/>
              <a:t>the ECtHR </a:t>
            </a:r>
            <a:r>
              <a:rPr lang="en-US" dirty="0"/>
              <a:t>is often willing to accept claimants which have not exhausted all </a:t>
            </a:r>
            <a:r>
              <a:rPr lang="en-US" dirty="0" smtClean="0"/>
              <a:t>domestic remedies </a:t>
            </a:r>
            <a:r>
              <a:rPr lang="en-US" dirty="0"/>
              <a:t>if the claim regards the mere existence of laws or policies as such.</a:t>
            </a:r>
            <a:endParaRPr lang="en-US" dirty="0"/>
          </a:p>
        </p:txBody>
      </p:sp>
    </p:spTree>
    <p:extLst>
      <p:ext uri="{BB962C8B-B14F-4D97-AF65-F5344CB8AC3E}">
        <p14:creationId xmlns:p14="http://schemas.microsoft.com/office/powerpoint/2010/main" val="3817051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Is </a:t>
            </a:r>
            <a:r>
              <a:rPr lang="nl-NL" dirty="0" err="1"/>
              <a:t>the</a:t>
            </a:r>
            <a:r>
              <a:rPr lang="nl-NL" dirty="0"/>
              <a:t> </a:t>
            </a:r>
            <a:r>
              <a:rPr lang="nl-NL" dirty="0" err="1"/>
              <a:t>ECtHR</a:t>
            </a:r>
            <a:r>
              <a:rPr lang="nl-NL" dirty="0"/>
              <a:t> </a:t>
            </a:r>
            <a:r>
              <a:rPr lang="nl-NL" dirty="0" err="1"/>
              <a:t>turning</a:t>
            </a:r>
            <a:r>
              <a:rPr lang="nl-NL" dirty="0"/>
              <a:t> </a:t>
            </a:r>
            <a:r>
              <a:rPr lang="nl-NL" dirty="0" err="1"/>
              <a:t>into</a:t>
            </a:r>
            <a:r>
              <a:rPr lang="nl-NL" dirty="0"/>
              <a:t> a </a:t>
            </a:r>
            <a:r>
              <a:rPr lang="nl-NL" dirty="0" err="1"/>
              <a:t>constitutional</a:t>
            </a:r>
            <a:r>
              <a:rPr lang="nl-NL" dirty="0"/>
              <a:t> court?</a:t>
            </a:r>
            <a:endParaRPr lang="en-US" dirty="0"/>
          </a:p>
        </p:txBody>
      </p:sp>
      <p:sp>
        <p:nvSpPr>
          <p:cNvPr id="3" name="Content Placeholder 2"/>
          <p:cNvSpPr>
            <a:spLocks noGrp="1"/>
          </p:cNvSpPr>
          <p:nvPr>
            <p:ph idx="1"/>
          </p:nvPr>
        </p:nvSpPr>
        <p:spPr/>
        <p:txBody>
          <a:bodyPr>
            <a:normAutofit fontScale="55000" lnSpcReduction="20000"/>
          </a:bodyPr>
          <a:lstStyle/>
          <a:p>
            <a:r>
              <a:rPr lang="en-US" dirty="0"/>
              <a:t>For example, in </a:t>
            </a:r>
            <a:r>
              <a:rPr lang="en-US" i="1" dirty="0"/>
              <a:t>Kennedy v. the UK</a:t>
            </a:r>
            <a:r>
              <a:rPr lang="en-US" dirty="0"/>
              <a:t>, the Court concluded that the applicant </a:t>
            </a:r>
            <a:r>
              <a:rPr lang="en-US" dirty="0" smtClean="0"/>
              <a:t>had failed </a:t>
            </a:r>
            <a:r>
              <a:rPr lang="en-US" dirty="0"/>
              <a:t>to raise his arguments as regarded the overall Convention-compatibility </a:t>
            </a:r>
            <a:r>
              <a:rPr lang="en-US" dirty="0" smtClean="0"/>
              <a:t>of the </a:t>
            </a:r>
            <a:r>
              <a:rPr lang="en-US" dirty="0"/>
              <a:t>Regulation of Investigatory Powers Act 2000 (RIPA) provisions before </a:t>
            </a:r>
            <a:r>
              <a:rPr lang="en-US" dirty="0" smtClean="0"/>
              <a:t>the Investigatory </a:t>
            </a:r>
            <a:r>
              <a:rPr lang="en-US" dirty="0"/>
              <a:t>Powers Tribunal (IPT). However, it also stressed that where the </a:t>
            </a:r>
            <a:r>
              <a:rPr lang="en-US" dirty="0" smtClean="0"/>
              <a:t>government claimed </a:t>
            </a:r>
            <a:r>
              <a:rPr lang="en-US" dirty="0"/>
              <a:t>non-exhaustion it must satisfy the Court that the remedy </a:t>
            </a:r>
            <a:r>
              <a:rPr lang="en-US" dirty="0" smtClean="0"/>
              <a:t>proposed was </a:t>
            </a:r>
            <a:r>
              <a:rPr lang="en-US" dirty="0"/>
              <a:t>an effective one available in theory and in practice at the relevant </a:t>
            </a:r>
            <a:r>
              <a:rPr lang="en-US" dirty="0" smtClean="0"/>
              <a:t>time, that </a:t>
            </a:r>
            <a:r>
              <a:rPr lang="en-US" dirty="0"/>
              <a:t>is to say, that it was accessible, was capable of providing redress in respect </a:t>
            </a:r>
            <a:r>
              <a:rPr lang="en-US" dirty="0" smtClean="0"/>
              <a:t>of the </a:t>
            </a:r>
            <a:r>
              <a:rPr lang="en-US" dirty="0"/>
              <a:t>applicant’s complaints and offered reasonable prospects of success. </a:t>
            </a:r>
            <a:endParaRPr lang="en-US" dirty="0" smtClean="0"/>
          </a:p>
          <a:p>
            <a:r>
              <a:rPr lang="en-US" dirty="0" smtClean="0"/>
              <a:t>However, if </a:t>
            </a:r>
            <a:r>
              <a:rPr lang="en-US" dirty="0"/>
              <a:t>‘the applicant had made a general complaint to the IPT, and if that </a:t>
            </a:r>
            <a:r>
              <a:rPr lang="en-US" dirty="0" smtClean="0"/>
              <a:t>complaint been </a:t>
            </a:r>
            <a:r>
              <a:rPr lang="en-US" dirty="0"/>
              <a:t>upheld, the tribunal did not have the power to annul any of the RIPA </a:t>
            </a:r>
            <a:r>
              <a:rPr lang="en-US" dirty="0" smtClean="0"/>
              <a:t>provisions or </a:t>
            </a:r>
            <a:r>
              <a:rPr lang="en-US" dirty="0"/>
              <a:t>to find any interception arising under RIPA to be unlawful as a result </a:t>
            </a:r>
            <a:r>
              <a:rPr lang="en-US" dirty="0" smtClean="0"/>
              <a:t>of the </a:t>
            </a:r>
            <a:r>
              <a:rPr lang="en-US" dirty="0"/>
              <a:t>incompatibility of the provisions themselves with the Convention. </a:t>
            </a:r>
            <a:r>
              <a:rPr lang="en-US" dirty="0" smtClean="0"/>
              <a:t>[] Accordingly</a:t>
            </a:r>
            <a:r>
              <a:rPr lang="en-US" dirty="0"/>
              <a:t>, the Court considers that the applicant was not required to </a:t>
            </a:r>
            <a:r>
              <a:rPr lang="en-US" dirty="0" smtClean="0"/>
              <a:t>advance his </a:t>
            </a:r>
            <a:r>
              <a:rPr lang="en-US" dirty="0"/>
              <a:t>complaint regarding the general compliance of the RIPA regime for </a:t>
            </a:r>
            <a:r>
              <a:rPr lang="en-US" dirty="0" smtClean="0"/>
              <a:t>internal communications </a:t>
            </a:r>
            <a:r>
              <a:rPr lang="en-US" dirty="0"/>
              <a:t>with Article 8 § 2 before the IPT in order to satisfy the </a:t>
            </a:r>
            <a:r>
              <a:rPr lang="en-US" dirty="0" smtClean="0"/>
              <a:t>requirement under </a:t>
            </a:r>
            <a:r>
              <a:rPr lang="en-US" dirty="0"/>
              <a:t>Article 35 § 1 that he exhaust domestic remedies.’61 </a:t>
            </a:r>
            <a:endParaRPr lang="en-US" dirty="0" smtClean="0"/>
          </a:p>
          <a:p>
            <a:r>
              <a:rPr lang="en-US" dirty="0" smtClean="0"/>
              <a:t>The </a:t>
            </a:r>
            <a:r>
              <a:rPr lang="en-US" dirty="0"/>
              <a:t>Court </a:t>
            </a:r>
            <a:r>
              <a:rPr lang="en-US" dirty="0" smtClean="0"/>
              <a:t>held essentially </a:t>
            </a:r>
            <a:r>
              <a:rPr lang="en-US" dirty="0"/>
              <a:t>the same in </a:t>
            </a:r>
            <a:r>
              <a:rPr lang="en-US" i="1" dirty="0"/>
              <a:t>M.M. v. the UK</a:t>
            </a:r>
            <a:r>
              <a:rPr lang="en-US" dirty="0"/>
              <a:t>.62 This means for </a:t>
            </a:r>
            <a:r>
              <a:rPr lang="en-US" i="1" dirty="0"/>
              <a:t>in </a:t>
            </a:r>
            <a:r>
              <a:rPr lang="en-US" i="1" dirty="0" err="1"/>
              <a:t>abstracto</a:t>
            </a:r>
            <a:r>
              <a:rPr lang="en-US" i="1" dirty="0"/>
              <a:t> </a:t>
            </a:r>
            <a:r>
              <a:rPr lang="en-US" dirty="0"/>
              <a:t>claims, </a:t>
            </a:r>
            <a:r>
              <a:rPr lang="en-US" dirty="0" smtClean="0"/>
              <a:t>that the </a:t>
            </a:r>
            <a:r>
              <a:rPr lang="en-US" dirty="0"/>
              <a:t>ECtHR is willing to rule as court of first instance</a:t>
            </a:r>
            <a:endParaRPr lang="en-US" dirty="0"/>
          </a:p>
        </p:txBody>
      </p:sp>
    </p:spTree>
    <p:extLst>
      <p:ext uri="{BB962C8B-B14F-4D97-AF65-F5344CB8AC3E}">
        <p14:creationId xmlns:p14="http://schemas.microsoft.com/office/powerpoint/2010/main" val="39612873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Is </a:t>
            </a:r>
            <a:r>
              <a:rPr lang="nl-NL" dirty="0" err="1"/>
              <a:t>the</a:t>
            </a:r>
            <a:r>
              <a:rPr lang="nl-NL" dirty="0"/>
              <a:t> </a:t>
            </a:r>
            <a:r>
              <a:rPr lang="nl-NL" dirty="0" err="1"/>
              <a:t>ECtHR</a:t>
            </a:r>
            <a:r>
              <a:rPr lang="nl-NL" dirty="0"/>
              <a:t> </a:t>
            </a:r>
            <a:r>
              <a:rPr lang="nl-NL" dirty="0" err="1"/>
              <a:t>turning</a:t>
            </a:r>
            <a:r>
              <a:rPr lang="nl-NL" dirty="0"/>
              <a:t> </a:t>
            </a:r>
            <a:r>
              <a:rPr lang="nl-NL" dirty="0" err="1"/>
              <a:t>into</a:t>
            </a:r>
            <a:r>
              <a:rPr lang="nl-NL" dirty="0"/>
              <a:t> a </a:t>
            </a:r>
            <a:r>
              <a:rPr lang="nl-NL" dirty="0" err="1"/>
              <a:t>constitutional</a:t>
            </a:r>
            <a:r>
              <a:rPr lang="nl-NL" dirty="0"/>
              <a:t> court?</a:t>
            </a:r>
            <a:endParaRPr lang="en-US" dirty="0"/>
          </a:p>
        </p:txBody>
      </p:sp>
      <p:sp>
        <p:nvSpPr>
          <p:cNvPr id="3" name="Content Placeholder 2"/>
          <p:cNvSpPr>
            <a:spLocks noGrp="1"/>
          </p:cNvSpPr>
          <p:nvPr>
            <p:ph idx="1"/>
          </p:nvPr>
        </p:nvSpPr>
        <p:spPr/>
        <p:txBody>
          <a:bodyPr>
            <a:normAutofit fontScale="70000" lnSpcReduction="20000"/>
          </a:bodyPr>
          <a:lstStyle/>
          <a:p>
            <a:r>
              <a:rPr lang="en-US" dirty="0"/>
              <a:t>The principle of </a:t>
            </a:r>
            <a:r>
              <a:rPr lang="en-US" i="1" dirty="0" err="1"/>
              <a:t>ratione</a:t>
            </a:r>
            <a:r>
              <a:rPr lang="en-US" i="1" dirty="0"/>
              <a:t> </a:t>
            </a:r>
            <a:r>
              <a:rPr lang="en-US" i="1" dirty="0" err="1" smtClean="0"/>
              <a:t>temporis</a:t>
            </a:r>
            <a:r>
              <a:rPr lang="en-US" dirty="0" smtClean="0"/>
              <a:t>, which </a:t>
            </a:r>
            <a:r>
              <a:rPr lang="en-US" dirty="0"/>
              <a:t>means that the provisions of the Convention do not bind a </a:t>
            </a:r>
            <a:r>
              <a:rPr lang="en-US" dirty="0" smtClean="0"/>
              <a:t>national state </a:t>
            </a:r>
            <a:r>
              <a:rPr lang="en-US" dirty="0"/>
              <a:t>in relation to any act or fact which took place or any situation which </a:t>
            </a:r>
            <a:r>
              <a:rPr lang="en-US" dirty="0" smtClean="0"/>
              <a:t>ceased to </a:t>
            </a:r>
            <a:r>
              <a:rPr lang="en-US" dirty="0"/>
              <a:t>exist before the date of the entry into force of the Convention or the </a:t>
            </a:r>
            <a:r>
              <a:rPr lang="en-US" dirty="0" smtClean="0"/>
              <a:t>accession of </a:t>
            </a:r>
            <a:r>
              <a:rPr lang="en-US" dirty="0"/>
              <a:t>a state to the ECHR. This means that, for example, if the right to privacy of </a:t>
            </a:r>
            <a:r>
              <a:rPr lang="en-US" dirty="0" smtClean="0"/>
              <a:t>an individual </a:t>
            </a:r>
            <a:r>
              <a:rPr lang="en-US" dirty="0"/>
              <a:t>had been violated by a state before that state entered the </a:t>
            </a:r>
            <a:r>
              <a:rPr lang="en-US" dirty="0" smtClean="0"/>
              <a:t>Convention, this </a:t>
            </a:r>
            <a:r>
              <a:rPr lang="en-US" dirty="0"/>
              <a:t>case will be declared inadmissible by the Court</a:t>
            </a:r>
            <a:r>
              <a:rPr lang="en-US" dirty="0" smtClean="0"/>
              <a:t>.</a:t>
            </a:r>
          </a:p>
          <a:p>
            <a:r>
              <a:rPr lang="en-US" dirty="0"/>
              <a:t>Obviously, this </a:t>
            </a:r>
            <a:r>
              <a:rPr lang="en-US" dirty="0" smtClean="0"/>
              <a:t>principle does </a:t>
            </a:r>
            <a:r>
              <a:rPr lang="en-US" dirty="0"/>
              <a:t>not apply to </a:t>
            </a:r>
            <a:r>
              <a:rPr lang="en-US" i="1" dirty="0"/>
              <a:t>in </a:t>
            </a:r>
            <a:r>
              <a:rPr lang="en-US" i="1" dirty="0" err="1"/>
              <a:t>abstracto</a:t>
            </a:r>
            <a:r>
              <a:rPr lang="en-US" i="1" dirty="0"/>
              <a:t> </a:t>
            </a:r>
            <a:r>
              <a:rPr lang="en-US" dirty="0"/>
              <a:t>claims, as the infringement continues to exist. </a:t>
            </a:r>
            <a:r>
              <a:rPr lang="en-US" dirty="0" smtClean="0"/>
              <a:t>The Convention</a:t>
            </a:r>
            <a:r>
              <a:rPr lang="en-US" dirty="0"/>
              <a:t>, Article 35, also requires applicants to submit their application </a:t>
            </a:r>
            <a:r>
              <a:rPr lang="en-US" dirty="0" smtClean="0"/>
              <a:t>within a </a:t>
            </a:r>
            <a:r>
              <a:rPr lang="en-US" dirty="0"/>
              <a:t>period of six months from the date on which the final decision on the </a:t>
            </a:r>
            <a:r>
              <a:rPr lang="en-US" dirty="0" smtClean="0"/>
              <a:t>national level </a:t>
            </a:r>
            <a:r>
              <a:rPr lang="en-US" dirty="0"/>
              <a:t>was taken. This principle is also very difficult to maintain with regard to </a:t>
            </a:r>
            <a:r>
              <a:rPr lang="en-US" i="1" dirty="0" smtClean="0"/>
              <a:t>in </a:t>
            </a:r>
            <a:r>
              <a:rPr lang="en-US" i="1" dirty="0" err="1" smtClean="0"/>
              <a:t>abstracto</a:t>
            </a:r>
            <a:r>
              <a:rPr lang="en-US" i="1" dirty="0" smtClean="0"/>
              <a:t> </a:t>
            </a:r>
            <a:r>
              <a:rPr lang="en-US" dirty="0"/>
              <a:t>claims, and the ECtHR has often adopted a flexible approach with </a:t>
            </a:r>
            <a:r>
              <a:rPr lang="en-US" dirty="0" smtClean="0"/>
              <a:t>this respect.</a:t>
            </a:r>
            <a:endParaRPr lang="en-US" dirty="0"/>
          </a:p>
        </p:txBody>
      </p:sp>
    </p:spTree>
    <p:extLst>
      <p:ext uri="{BB962C8B-B14F-4D97-AF65-F5344CB8AC3E}">
        <p14:creationId xmlns:p14="http://schemas.microsoft.com/office/powerpoint/2010/main" val="39051486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Is </a:t>
            </a:r>
            <a:r>
              <a:rPr lang="nl-NL" dirty="0" err="1"/>
              <a:t>the</a:t>
            </a:r>
            <a:r>
              <a:rPr lang="nl-NL" dirty="0"/>
              <a:t> </a:t>
            </a:r>
            <a:r>
              <a:rPr lang="nl-NL" dirty="0" err="1"/>
              <a:t>ECtHR</a:t>
            </a:r>
            <a:r>
              <a:rPr lang="nl-NL" dirty="0"/>
              <a:t> </a:t>
            </a:r>
            <a:r>
              <a:rPr lang="nl-NL" dirty="0" err="1"/>
              <a:t>turning</a:t>
            </a:r>
            <a:r>
              <a:rPr lang="nl-NL" dirty="0"/>
              <a:t> </a:t>
            </a:r>
            <a:r>
              <a:rPr lang="nl-NL" dirty="0" err="1"/>
              <a:t>into</a:t>
            </a:r>
            <a:r>
              <a:rPr lang="nl-NL" dirty="0"/>
              <a:t> a </a:t>
            </a:r>
            <a:r>
              <a:rPr lang="nl-NL" dirty="0" err="1"/>
              <a:t>constitutional</a:t>
            </a:r>
            <a:r>
              <a:rPr lang="nl-NL" dirty="0"/>
              <a:t> court?</a:t>
            </a:r>
            <a:endParaRPr lang="en-US" dirty="0"/>
          </a:p>
        </p:txBody>
      </p:sp>
      <p:sp>
        <p:nvSpPr>
          <p:cNvPr id="3" name="Content Placeholder 2"/>
          <p:cNvSpPr>
            <a:spLocks noGrp="1"/>
          </p:cNvSpPr>
          <p:nvPr>
            <p:ph idx="1"/>
          </p:nvPr>
        </p:nvSpPr>
        <p:spPr/>
        <p:txBody>
          <a:bodyPr>
            <a:normAutofit fontScale="55000" lnSpcReduction="20000"/>
          </a:bodyPr>
          <a:lstStyle/>
          <a:p>
            <a:r>
              <a:rPr lang="en-US" dirty="0"/>
              <a:t>For example, in </a:t>
            </a:r>
            <a:r>
              <a:rPr lang="en-US" i="1" dirty="0" err="1" smtClean="0"/>
              <a:t>Lenev</a:t>
            </a:r>
            <a:r>
              <a:rPr lang="en-US" i="1" dirty="0" smtClean="0"/>
              <a:t> v. </a:t>
            </a:r>
            <a:r>
              <a:rPr lang="en-US" i="1" dirty="0"/>
              <a:t>Bulgaria</a:t>
            </a:r>
            <a:r>
              <a:rPr lang="en-US" dirty="0"/>
              <a:t>, the Court made a sharp distinction </a:t>
            </a:r>
            <a:r>
              <a:rPr lang="en-US" dirty="0" smtClean="0"/>
              <a:t>between the </a:t>
            </a:r>
            <a:r>
              <a:rPr lang="en-US" dirty="0"/>
              <a:t>complaint regarding individual harm and the part of the application </a:t>
            </a:r>
            <a:r>
              <a:rPr lang="en-US" dirty="0" smtClean="0"/>
              <a:t>revolving </a:t>
            </a:r>
            <a:r>
              <a:rPr lang="en-US" dirty="0"/>
              <a:t>around the mere existence of the law. It stressed that the applicant </a:t>
            </a:r>
            <a:r>
              <a:rPr lang="en-US" dirty="0" smtClean="0"/>
              <a:t>complained ‘more </a:t>
            </a:r>
            <a:r>
              <a:rPr lang="en-US" dirty="0"/>
              <a:t>than six months later, on 12 September 2007. The fact that he did not </a:t>
            </a:r>
            <a:r>
              <a:rPr lang="en-US" dirty="0" smtClean="0"/>
              <a:t>have knowledge </a:t>
            </a:r>
            <a:r>
              <a:rPr lang="en-US" dirty="0"/>
              <a:t>of the exact content of the recording is immaterial because the lack </a:t>
            </a:r>
            <a:r>
              <a:rPr lang="en-US" dirty="0" smtClean="0"/>
              <a:t>of such </a:t>
            </a:r>
            <a:r>
              <a:rPr lang="en-US" dirty="0"/>
              <a:t>knowledge could not prevent him from formulating a complaint under </a:t>
            </a:r>
            <a:r>
              <a:rPr lang="en-US" dirty="0" smtClean="0"/>
              <a:t>Article 8 </a:t>
            </a:r>
            <a:r>
              <a:rPr lang="en-US" dirty="0"/>
              <a:t>of the Convention in relation to the secret taping of his interrogation. Nor can </a:t>
            </a:r>
            <a:r>
              <a:rPr lang="en-US" dirty="0" smtClean="0"/>
              <a:t>the Court </a:t>
            </a:r>
            <a:r>
              <a:rPr lang="en-US" dirty="0"/>
              <a:t>accept that the criminal proceedings against the applicant constituted </a:t>
            </a:r>
            <a:r>
              <a:rPr lang="en-US" dirty="0" smtClean="0"/>
              <a:t>an obstacle </a:t>
            </a:r>
            <a:r>
              <a:rPr lang="en-US" dirty="0"/>
              <a:t>to his raising grievances in this respect. It follows that the </a:t>
            </a:r>
            <a:r>
              <a:rPr lang="en-US" dirty="0" smtClean="0"/>
              <a:t>complaints concerning </a:t>
            </a:r>
            <a:r>
              <a:rPr lang="en-US" dirty="0"/>
              <a:t>the secret taping of the applicant’s interrogation have been </a:t>
            </a:r>
            <a:r>
              <a:rPr lang="en-US" dirty="0" smtClean="0"/>
              <a:t>introduced out </a:t>
            </a:r>
            <a:r>
              <a:rPr lang="en-US" dirty="0"/>
              <a:t>of time and must be rejected in accordance with Article 35 §§ 1 and 4 of </a:t>
            </a:r>
            <a:r>
              <a:rPr lang="en-US" dirty="0" smtClean="0"/>
              <a:t>the Convention</a:t>
            </a:r>
            <a:r>
              <a:rPr lang="en-US" dirty="0"/>
              <a:t>. By contrast, the concomitant complaints concerning the mere </a:t>
            </a:r>
            <a:r>
              <a:rPr lang="en-US" dirty="0" smtClean="0"/>
              <a:t>existence in </a:t>
            </a:r>
            <a:r>
              <a:rPr lang="en-US" dirty="0"/>
              <a:t>Bulgaria of laws and practices which have established a system for </a:t>
            </a:r>
            <a:r>
              <a:rPr lang="en-US" dirty="0" smtClean="0"/>
              <a:t>secret surveillance </a:t>
            </a:r>
            <a:r>
              <a:rPr lang="en-US" dirty="0"/>
              <a:t>relate to a continuing situation—in as much as the applicant may </a:t>
            </a:r>
            <a:r>
              <a:rPr lang="en-US" dirty="0" smtClean="0"/>
              <a:t>at any </a:t>
            </a:r>
            <a:r>
              <a:rPr lang="en-US" dirty="0"/>
              <a:t>time be placed under such surveillance without his being aware of it. It </a:t>
            </a:r>
            <a:r>
              <a:rPr lang="en-US" dirty="0" smtClean="0"/>
              <a:t>follows that </a:t>
            </a:r>
            <a:r>
              <a:rPr lang="en-US" dirty="0"/>
              <a:t>his complaints in that respect cannot be regarded as having been </a:t>
            </a:r>
            <a:r>
              <a:rPr lang="en-US" dirty="0" smtClean="0"/>
              <a:t>raised out </a:t>
            </a:r>
            <a:r>
              <a:rPr lang="en-US" dirty="0"/>
              <a:t>of time.’</a:t>
            </a:r>
            <a:endParaRPr lang="en-US" dirty="0"/>
          </a:p>
          <a:p>
            <a:endParaRPr lang="en-US" dirty="0"/>
          </a:p>
        </p:txBody>
      </p:sp>
    </p:spTree>
    <p:extLst>
      <p:ext uri="{BB962C8B-B14F-4D97-AF65-F5344CB8AC3E}">
        <p14:creationId xmlns:p14="http://schemas.microsoft.com/office/powerpoint/2010/main" val="9654045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Is </a:t>
            </a:r>
            <a:r>
              <a:rPr lang="nl-NL" dirty="0" err="1"/>
              <a:t>the</a:t>
            </a:r>
            <a:r>
              <a:rPr lang="nl-NL" dirty="0"/>
              <a:t> </a:t>
            </a:r>
            <a:r>
              <a:rPr lang="nl-NL" dirty="0" err="1"/>
              <a:t>ECtHR</a:t>
            </a:r>
            <a:r>
              <a:rPr lang="nl-NL" dirty="0"/>
              <a:t> </a:t>
            </a:r>
            <a:r>
              <a:rPr lang="nl-NL" dirty="0" err="1"/>
              <a:t>turning</a:t>
            </a:r>
            <a:r>
              <a:rPr lang="nl-NL" dirty="0"/>
              <a:t> </a:t>
            </a:r>
            <a:r>
              <a:rPr lang="nl-NL" dirty="0" err="1"/>
              <a:t>into</a:t>
            </a:r>
            <a:r>
              <a:rPr lang="nl-NL" dirty="0"/>
              <a:t> a </a:t>
            </a:r>
            <a:r>
              <a:rPr lang="nl-NL" dirty="0" err="1"/>
              <a:t>constitutional</a:t>
            </a:r>
            <a:r>
              <a:rPr lang="nl-NL" dirty="0"/>
              <a:t> court?</a:t>
            </a:r>
            <a:endParaRPr lang="en-US" dirty="0"/>
          </a:p>
        </p:txBody>
      </p:sp>
      <p:sp>
        <p:nvSpPr>
          <p:cNvPr id="3" name="Content Placeholder 2"/>
          <p:cNvSpPr>
            <a:spLocks noGrp="1"/>
          </p:cNvSpPr>
          <p:nvPr>
            <p:ph idx="1"/>
          </p:nvPr>
        </p:nvSpPr>
        <p:spPr/>
        <p:txBody>
          <a:bodyPr>
            <a:normAutofit fontScale="92500" lnSpcReduction="20000"/>
          </a:bodyPr>
          <a:lstStyle/>
          <a:p>
            <a:r>
              <a:rPr lang="nl-NL" dirty="0" err="1" smtClean="0"/>
              <a:t>Principles</a:t>
            </a:r>
            <a:r>
              <a:rPr lang="nl-NL" dirty="0" smtClean="0"/>
              <a:t> </a:t>
            </a:r>
            <a:r>
              <a:rPr lang="nl-NL" dirty="0" err="1" smtClean="0"/>
              <a:t>that</a:t>
            </a:r>
            <a:r>
              <a:rPr lang="nl-NL" dirty="0" smtClean="0"/>
              <a:t> are </a:t>
            </a:r>
            <a:r>
              <a:rPr lang="nl-NL" dirty="0" err="1" smtClean="0"/>
              <a:t>used</a:t>
            </a:r>
            <a:r>
              <a:rPr lang="nl-NL" dirty="0" smtClean="0"/>
              <a:t> </a:t>
            </a:r>
            <a:r>
              <a:rPr lang="nl-NL" dirty="0" err="1" smtClean="0"/>
              <a:t>by</a:t>
            </a:r>
            <a:r>
              <a:rPr lang="nl-NL" dirty="0" smtClean="0"/>
              <a:t> </a:t>
            </a:r>
            <a:r>
              <a:rPr lang="nl-NL" dirty="0" err="1" smtClean="0"/>
              <a:t>the</a:t>
            </a:r>
            <a:r>
              <a:rPr lang="nl-NL" dirty="0" smtClean="0"/>
              <a:t> Court</a:t>
            </a:r>
          </a:p>
          <a:p>
            <a:pPr lvl="1"/>
            <a:r>
              <a:rPr lang="nl-NL" dirty="0" err="1" smtClean="0"/>
              <a:t>Subjective</a:t>
            </a:r>
            <a:r>
              <a:rPr lang="nl-NL" dirty="0" smtClean="0"/>
              <a:t> right</a:t>
            </a:r>
          </a:p>
          <a:p>
            <a:pPr lvl="1"/>
            <a:r>
              <a:rPr lang="nl-NL" dirty="0" err="1" smtClean="0"/>
              <a:t>Indiviudal</a:t>
            </a:r>
            <a:r>
              <a:rPr lang="nl-NL" dirty="0" smtClean="0"/>
              <a:t> interest</a:t>
            </a:r>
          </a:p>
          <a:p>
            <a:pPr lvl="1"/>
            <a:r>
              <a:rPr lang="nl-NL" dirty="0" smtClean="0"/>
              <a:t>Last </a:t>
            </a:r>
            <a:r>
              <a:rPr lang="nl-NL" dirty="0" err="1" smtClean="0"/>
              <a:t>instance</a:t>
            </a:r>
            <a:endParaRPr lang="nl-NL" dirty="0" smtClean="0"/>
          </a:p>
          <a:p>
            <a:pPr lvl="1"/>
            <a:r>
              <a:rPr lang="nl-NL" dirty="0" smtClean="0"/>
              <a:t>Case </a:t>
            </a:r>
            <a:r>
              <a:rPr lang="nl-NL" dirty="0" err="1" smtClean="0"/>
              <a:t>by</a:t>
            </a:r>
            <a:r>
              <a:rPr lang="nl-NL" dirty="0" smtClean="0"/>
              <a:t> case bases</a:t>
            </a:r>
            <a:endParaRPr lang="nl-NL" dirty="0"/>
          </a:p>
          <a:p>
            <a:pPr lvl="1"/>
            <a:r>
              <a:rPr lang="nl-NL" dirty="0"/>
              <a:t>In abstracto claims </a:t>
            </a:r>
            <a:endParaRPr lang="nl-NL" dirty="0" smtClean="0"/>
          </a:p>
          <a:p>
            <a:pPr lvl="1"/>
            <a:r>
              <a:rPr lang="nl-NL" dirty="0" smtClean="0"/>
              <a:t>A-priori </a:t>
            </a:r>
            <a:r>
              <a:rPr lang="nl-NL" dirty="0"/>
              <a:t>claims </a:t>
            </a:r>
            <a:endParaRPr lang="nl-NL" dirty="0" smtClean="0"/>
          </a:p>
          <a:p>
            <a:pPr lvl="1"/>
            <a:r>
              <a:rPr lang="nl-NL" dirty="0" err="1" smtClean="0"/>
              <a:t>Hypothetical</a:t>
            </a:r>
            <a:r>
              <a:rPr lang="nl-NL" dirty="0" smtClean="0"/>
              <a:t> </a:t>
            </a:r>
            <a:r>
              <a:rPr lang="nl-NL" dirty="0"/>
              <a:t>claims </a:t>
            </a:r>
            <a:endParaRPr lang="nl-NL" dirty="0" smtClean="0"/>
          </a:p>
          <a:p>
            <a:pPr lvl="1"/>
            <a:r>
              <a:rPr lang="nl-NL" dirty="0" smtClean="0"/>
              <a:t>Action </a:t>
            </a:r>
            <a:r>
              <a:rPr lang="nl-NL" dirty="0" err="1"/>
              <a:t>populari</a:t>
            </a:r>
            <a:r>
              <a:rPr lang="nl-NL" dirty="0"/>
              <a:t>/class actions </a:t>
            </a:r>
            <a:endParaRPr lang="nl-NL" dirty="0" smtClean="0"/>
          </a:p>
          <a:p>
            <a:pPr lvl="1"/>
            <a:r>
              <a:rPr lang="nl-NL" dirty="0" smtClean="0"/>
              <a:t>De </a:t>
            </a:r>
            <a:r>
              <a:rPr lang="nl-NL" dirty="0" err="1" smtClean="0"/>
              <a:t>minimis</a:t>
            </a:r>
            <a:r>
              <a:rPr lang="nl-NL" dirty="0" smtClean="0"/>
              <a:t> </a:t>
            </a:r>
            <a:r>
              <a:rPr lang="nl-NL" dirty="0" err="1" smtClean="0"/>
              <a:t>rule</a:t>
            </a:r>
            <a:endParaRPr lang="nl-NL" dirty="0" smtClean="0"/>
          </a:p>
          <a:p>
            <a:pPr lvl="1"/>
            <a:r>
              <a:rPr lang="nl-NL" dirty="0" err="1" smtClean="0"/>
              <a:t>Balancing</a:t>
            </a:r>
            <a:r>
              <a:rPr lang="nl-NL" dirty="0" smtClean="0"/>
              <a:t> of </a:t>
            </a:r>
            <a:r>
              <a:rPr lang="nl-NL" dirty="0" err="1" smtClean="0"/>
              <a:t>interests</a:t>
            </a:r>
            <a:endParaRPr lang="nl-NL" dirty="0"/>
          </a:p>
        </p:txBody>
      </p:sp>
    </p:spTree>
    <p:extLst>
      <p:ext uri="{BB962C8B-B14F-4D97-AF65-F5344CB8AC3E}">
        <p14:creationId xmlns:p14="http://schemas.microsoft.com/office/powerpoint/2010/main" val="3787596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Overview</a:t>
            </a:r>
            <a:endParaRPr lang="en-US" dirty="0"/>
          </a:p>
        </p:txBody>
      </p:sp>
      <p:sp>
        <p:nvSpPr>
          <p:cNvPr id="3" name="Content Placeholder 2"/>
          <p:cNvSpPr>
            <a:spLocks noGrp="1"/>
          </p:cNvSpPr>
          <p:nvPr>
            <p:ph idx="1"/>
          </p:nvPr>
        </p:nvSpPr>
        <p:spPr/>
        <p:txBody>
          <a:bodyPr>
            <a:normAutofit/>
          </a:bodyPr>
          <a:lstStyle/>
          <a:p>
            <a:r>
              <a:rPr lang="nl-NL" dirty="0" smtClean="0"/>
              <a:t>(1) </a:t>
            </a:r>
            <a:r>
              <a:rPr lang="nl-NL" dirty="0" err="1" smtClean="0"/>
              <a:t>Introduction</a:t>
            </a:r>
            <a:r>
              <a:rPr lang="nl-NL" dirty="0" smtClean="0"/>
              <a:t/>
            </a:r>
            <a:br>
              <a:rPr lang="nl-NL" dirty="0" smtClean="0"/>
            </a:br>
            <a:endParaRPr lang="nl-NL" dirty="0" smtClean="0"/>
          </a:p>
          <a:p>
            <a:r>
              <a:rPr lang="nl-NL" dirty="0" smtClean="0"/>
              <a:t>(2) In abstracto claims </a:t>
            </a:r>
            <a:r>
              <a:rPr lang="nl-NL" dirty="0" err="1" smtClean="0"/>
              <a:t>and</a:t>
            </a:r>
            <a:r>
              <a:rPr lang="nl-NL" dirty="0" smtClean="0"/>
              <a:t> </a:t>
            </a:r>
            <a:r>
              <a:rPr lang="nl-NL" dirty="0" err="1" smtClean="0"/>
              <a:t>the</a:t>
            </a:r>
            <a:r>
              <a:rPr lang="nl-NL" dirty="0" smtClean="0"/>
              <a:t> </a:t>
            </a:r>
            <a:r>
              <a:rPr lang="nl-NL" dirty="0" err="1"/>
              <a:t>C</a:t>
            </a:r>
            <a:r>
              <a:rPr lang="nl-NL" dirty="0" err="1" smtClean="0"/>
              <a:t>onventionality</a:t>
            </a:r>
            <a:r>
              <a:rPr lang="nl-NL" dirty="0" smtClean="0"/>
              <a:t> </a:t>
            </a:r>
            <a:r>
              <a:rPr lang="nl-NL" dirty="0" err="1" smtClean="0"/>
              <a:t>principle</a:t>
            </a:r>
            <a:r>
              <a:rPr lang="nl-NL" dirty="0" smtClean="0"/>
              <a:t/>
            </a:r>
            <a:br>
              <a:rPr lang="nl-NL" dirty="0" smtClean="0"/>
            </a:br>
            <a:endParaRPr lang="nl-NL" dirty="0" smtClean="0"/>
          </a:p>
          <a:p>
            <a:r>
              <a:rPr lang="nl-NL" dirty="0" smtClean="0"/>
              <a:t>(3) Is </a:t>
            </a:r>
            <a:r>
              <a:rPr lang="nl-NL" dirty="0" err="1" smtClean="0"/>
              <a:t>the</a:t>
            </a:r>
            <a:r>
              <a:rPr lang="nl-NL" dirty="0" smtClean="0"/>
              <a:t> </a:t>
            </a:r>
            <a:r>
              <a:rPr lang="nl-NL" dirty="0" err="1" smtClean="0"/>
              <a:t>ECtHR</a:t>
            </a:r>
            <a:r>
              <a:rPr lang="nl-NL" dirty="0" smtClean="0"/>
              <a:t> </a:t>
            </a:r>
            <a:r>
              <a:rPr lang="nl-NL" dirty="0" err="1" smtClean="0"/>
              <a:t>turning</a:t>
            </a:r>
            <a:r>
              <a:rPr lang="nl-NL" dirty="0" smtClean="0"/>
              <a:t> </a:t>
            </a:r>
            <a:r>
              <a:rPr lang="nl-NL" dirty="0" err="1" smtClean="0"/>
              <a:t>into</a:t>
            </a:r>
            <a:r>
              <a:rPr lang="nl-NL" dirty="0" smtClean="0"/>
              <a:t> a </a:t>
            </a:r>
            <a:r>
              <a:rPr lang="nl-NL" dirty="0" err="1" smtClean="0"/>
              <a:t>constitutional</a:t>
            </a:r>
            <a:r>
              <a:rPr lang="nl-NL" dirty="0" smtClean="0"/>
              <a:t> court?</a:t>
            </a:r>
            <a:endParaRPr lang="en-US" dirty="0"/>
          </a:p>
        </p:txBody>
      </p:sp>
    </p:spTree>
    <p:extLst>
      <p:ext uri="{BB962C8B-B14F-4D97-AF65-F5344CB8AC3E}">
        <p14:creationId xmlns:p14="http://schemas.microsoft.com/office/powerpoint/2010/main" val="2859606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(1) </a:t>
            </a:r>
            <a:r>
              <a:rPr lang="nl-NL" dirty="0" err="1" smtClean="0"/>
              <a:t>Introduction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69422392"/>
              </p:ext>
            </p:extLst>
          </p:nvPr>
        </p:nvGraphicFramePr>
        <p:xfrm>
          <a:off x="457200" y="1600200"/>
          <a:ext cx="8229600" cy="45720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endParaRPr lang="en-US" dirty="0"/>
                    </a:p>
                  </a:txBody>
                  <a:tcPr/>
                </a:tc>
                <a:tc>
                  <a:txBody>
                    <a:bodyPr/>
                    <a:lstStyle/>
                    <a:p>
                      <a:r>
                        <a:rPr lang="nl-NL" dirty="0" smtClean="0"/>
                        <a:t>Original approach</a:t>
                      </a:r>
                      <a:endParaRPr lang="en-US" dirty="0"/>
                    </a:p>
                  </a:txBody>
                  <a:tcPr/>
                </a:tc>
                <a:tc>
                  <a:txBody>
                    <a:bodyPr/>
                    <a:lstStyle/>
                    <a:p>
                      <a:r>
                        <a:rPr lang="nl-NL" dirty="0" err="1" smtClean="0"/>
                        <a:t>Current</a:t>
                      </a:r>
                      <a:r>
                        <a:rPr lang="nl-NL" dirty="0" smtClean="0"/>
                        <a:t> approach</a:t>
                      </a:r>
                      <a:endParaRPr lang="en-US" dirty="0"/>
                    </a:p>
                  </a:txBody>
                  <a:tcPr/>
                </a:tc>
                <a:tc>
                  <a:txBody>
                    <a:bodyPr/>
                    <a:lstStyle/>
                    <a:p>
                      <a:r>
                        <a:rPr lang="nl-NL" dirty="0" err="1" smtClean="0"/>
                        <a:t>Current</a:t>
                      </a:r>
                      <a:r>
                        <a:rPr lang="nl-NL" dirty="0" smtClean="0"/>
                        <a:t> </a:t>
                      </a:r>
                      <a:r>
                        <a:rPr lang="nl-NL" dirty="0" err="1" smtClean="0"/>
                        <a:t>technological</a:t>
                      </a:r>
                      <a:r>
                        <a:rPr lang="nl-NL" dirty="0" smtClean="0"/>
                        <a:t> environment</a:t>
                      </a:r>
                    </a:p>
                    <a:p>
                      <a:endParaRPr lang="en-US" dirty="0"/>
                    </a:p>
                  </a:txBody>
                  <a:tcPr/>
                </a:tc>
              </a:tr>
              <a:tr h="370840">
                <a:tc>
                  <a:txBody>
                    <a:bodyPr/>
                    <a:lstStyle/>
                    <a:p>
                      <a:r>
                        <a:rPr lang="nl-NL" b="1" dirty="0" err="1" smtClean="0"/>
                        <a:t>Rights</a:t>
                      </a:r>
                      <a:endParaRPr lang="en-US" b="1" dirty="0"/>
                    </a:p>
                  </a:txBody>
                  <a:tcPr/>
                </a:tc>
                <a:tc>
                  <a:txBody>
                    <a:bodyPr/>
                    <a:lstStyle/>
                    <a:p>
                      <a:r>
                        <a:rPr lang="nl-NL" dirty="0" err="1" smtClean="0"/>
                        <a:t>Two</a:t>
                      </a:r>
                      <a:r>
                        <a:rPr lang="nl-NL" dirty="0" smtClean="0"/>
                        <a:t> types</a:t>
                      </a:r>
                      <a:r>
                        <a:rPr lang="nl-NL" baseline="0" dirty="0" smtClean="0"/>
                        <a:t> of claims</a:t>
                      </a:r>
                    </a:p>
                    <a:p>
                      <a:r>
                        <a:rPr lang="nl-NL" dirty="0" err="1" smtClean="0"/>
                        <a:t>Two</a:t>
                      </a:r>
                      <a:r>
                        <a:rPr lang="nl-NL" dirty="0" smtClean="0"/>
                        <a:t> </a:t>
                      </a:r>
                      <a:r>
                        <a:rPr lang="nl-NL" dirty="0" err="1" smtClean="0"/>
                        <a:t>tired</a:t>
                      </a:r>
                      <a:r>
                        <a:rPr lang="nl-NL" dirty="0" smtClean="0"/>
                        <a:t> model</a:t>
                      </a:r>
                    </a:p>
                    <a:p>
                      <a:endParaRPr lang="en-US" dirty="0"/>
                    </a:p>
                  </a:txBody>
                  <a:tcPr/>
                </a:tc>
                <a:tc>
                  <a:txBody>
                    <a:bodyPr/>
                    <a:lstStyle/>
                    <a:p>
                      <a:r>
                        <a:rPr lang="nl-NL" dirty="0" err="1" smtClean="0"/>
                        <a:t>Subjective</a:t>
                      </a:r>
                      <a:r>
                        <a:rPr lang="nl-NL" baseline="0" dirty="0" smtClean="0"/>
                        <a:t> right Natural person</a:t>
                      </a:r>
                      <a:endParaRPr lang="en-US" dirty="0"/>
                    </a:p>
                  </a:txBody>
                  <a:tcPr/>
                </a:tc>
                <a:tc>
                  <a:txBody>
                    <a:bodyPr/>
                    <a:lstStyle/>
                    <a:p>
                      <a:r>
                        <a:rPr lang="nl-NL" dirty="0" err="1" smtClean="0"/>
                        <a:t>Unaware</a:t>
                      </a:r>
                      <a:r>
                        <a:rPr lang="nl-NL" baseline="0" dirty="0" smtClean="0"/>
                        <a:t> + </a:t>
                      </a:r>
                      <a:r>
                        <a:rPr lang="nl-NL" baseline="0" dirty="0" err="1" smtClean="0"/>
                        <a:t>Unable</a:t>
                      </a:r>
                      <a:r>
                        <a:rPr lang="nl-NL" baseline="0" dirty="0" smtClean="0"/>
                        <a:t> </a:t>
                      </a:r>
                      <a:r>
                        <a:rPr lang="nl-NL" baseline="0" dirty="0" err="1" smtClean="0"/>
                        <a:t>for</a:t>
                      </a:r>
                      <a:r>
                        <a:rPr lang="nl-NL" baseline="0" dirty="0" smtClean="0"/>
                        <a:t> </a:t>
                      </a:r>
                      <a:r>
                        <a:rPr lang="nl-NL" baseline="0" dirty="0" err="1" smtClean="0"/>
                        <a:t>individuals</a:t>
                      </a:r>
                      <a:endParaRPr lang="en-US" dirty="0"/>
                    </a:p>
                  </a:txBody>
                  <a:tcPr/>
                </a:tc>
              </a:tr>
              <a:tr h="370840">
                <a:tc>
                  <a:txBody>
                    <a:bodyPr/>
                    <a:lstStyle/>
                    <a:p>
                      <a:r>
                        <a:rPr lang="nl-NL" b="1" dirty="0" err="1" smtClean="0"/>
                        <a:t>Interests</a:t>
                      </a:r>
                      <a:endParaRPr lang="en-US" b="1" dirty="0"/>
                    </a:p>
                  </a:txBody>
                  <a:tcPr/>
                </a:tc>
                <a:tc>
                  <a:txBody>
                    <a:bodyPr/>
                    <a:lstStyle/>
                    <a:p>
                      <a:r>
                        <a:rPr lang="nl-NL" dirty="0" err="1" smtClean="0"/>
                        <a:t>Societal</a:t>
                      </a:r>
                      <a:r>
                        <a:rPr lang="nl-NL" dirty="0" smtClean="0"/>
                        <a:t> </a:t>
                      </a:r>
                      <a:r>
                        <a:rPr lang="nl-NL" dirty="0" err="1" smtClean="0"/>
                        <a:t>interests</a:t>
                      </a:r>
                      <a:endParaRPr lang="en-US" dirty="0"/>
                    </a:p>
                  </a:txBody>
                  <a:tcPr/>
                </a:tc>
                <a:tc>
                  <a:txBody>
                    <a:bodyPr/>
                    <a:lstStyle/>
                    <a:p>
                      <a:r>
                        <a:rPr lang="nl-NL" dirty="0" err="1" smtClean="0"/>
                        <a:t>Indivdiual</a:t>
                      </a:r>
                      <a:r>
                        <a:rPr lang="nl-NL" dirty="0" smtClean="0"/>
                        <a:t> interest</a:t>
                      </a:r>
                      <a:endParaRPr lang="en-US" dirty="0"/>
                    </a:p>
                  </a:txBody>
                  <a:tcPr/>
                </a:tc>
                <a:tc>
                  <a:txBody>
                    <a:bodyPr/>
                    <a:lstStyle/>
                    <a:p>
                      <a:r>
                        <a:rPr lang="nl-NL" dirty="0" err="1" smtClean="0"/>
                        <a:t>Societal</a:t>
                      </a:r>
                      <a:r>
                        <a:rPr lang="nl-NL" dirty="0" smtClean="0"/>
                        <a:t>  </a:t>
                      </a:r>
                      <a:r>
                        <a:rPr lang="nl-NL" dirty="0" err="1" smtClean="0"/>
                        <a:t>interes</a:t>
                      </a:r>
                      <a:endParaRPr lang="nl-NL" dirty="0" smtClean="0"/>
                    </a:p>
                    <a:p>
                      <a:endParaRPr lang="en-US" dirty="0"/>
                    </a:p>
                  </a:txBody>
                  <a:tcPr/>
                </a:tc>
              </a:tr>
              <a:tr h="370840">
                <a:tc>
                  <a:txBody>
                    <a:bodyPr/>
                    <a:lstStyle/>
                    <a:p>
                      <a:r>
                        <a:rPr lang="nl-NL" b="1" dirty="0" err="1" smtClean="0"/>
                        <a:t>Assessement</a:t>
                      </a:r>
                      <a:r>
                        <a:rPr lang="nl-NL" b="1" dirty="0" smtClean="0"/>
                        <a:t> </a:t>
                      </a:r>
                      <a:r>
                        <a:rPr lang="nl-NL" b="1" dirty="0" err="1" smtClean="0"/>
                        <a:t>by</a:t>
                      </a:r>
                      <a:r>
                        <a:rPr lang="nl-NL" b="1" dirty="0" smtClean="0"/>
                        <a:t> </a:t>
                      </a:r>
                      <a:r>
                        <a:rPr lang="nl-NL" b="1" dirty="0" err="1" smtClean="0"/>
                        <a:t>the</a:t>
                      </a:r>
                      <a:r>
                        <a:rPr lang="nl-NL" b="1" dirty="0" smtClean="0"/>
                        <a:t> Court</a:t>
                      </a:r>
                      <a:endParaRPr lang="en-US" b="1" dirty="0"/>
                    </a:p>
                  </a:txBody>
                  <a:tcPr/>
                </a:tc>
                <a:tc>
                  <a:txBody>
                    <a:bodyPr/>
                    <a:lstStyle/>
                    <a:p>
                      <a:r>
                        <a:rPr lang="nl-NL" dirty="0" err="1" smtClean="0"/>
                        <a:t>Necessity</a:t>
                      </a:r>
                      <a:endParaRPr lang="en-US" dirty="0"/>
                    </a:p>
                  </a:txBody>
                  <a:tcPr/>
                </a:tc>
                <a:tc>
                  <a:txBody>
                    <a:bodyPr/>
                    <a:lstStyle/>
                    <a:p>
                      <a:r>
                        <a:rPr lang="nl-NL" dirty="0" err="1" smtClean="0"/>
                        <a:t>Balancing</a:t>
                      </a:r>
                      <a:endParaRPr lang="en-US" dirty="0"/>
                    </a:p>
                  </a:txBody>
                  <a:tcPr/>
                </a:tc>
                <a:tc>
                  <a:txBody>
                    <a:bodyPr/>
                    <a:lstStyle/>
                    <a:p>
                      <a:r>
                        <a:rPr lang="nl-NL" dirty="0" err="1" smtClean="0"/>
                        <a:t>Balancing</a:t>
                      </a:r>
                      <a:r>
                        <a:rPr lang="nl-NL" dirty="0" smtClean="0"/>
                        <a:t> is </a:t>
                      </a:r>
                      <a:r>
                        <a:rPr lang="nl-NL" dirty="0" err="1" smtClean="0"/>
                        <a:t>problematic</a:t>
                      </a:r>
                      <a:endParaRPr lang="nl-NL" dirty="0" smtClean="0"/>
                    </a:p>
                    <a:p>
                      <a:endParaRPr lang="en-US" dirty="0"/>
                    </a:p>
                  </a:txBody>
                  <a:tcPr/>
                </a:tc>
              </a:tr>
              <a:tr h="370840">
                <a:tc>
                  <a:txBody>
                    <a:bodyPr/>
                    <a:lstStyle/>
                    <a:p>
                      <a:r>
                        <a:rPr lang="nl-NL" b="1" dirty="0" smtClean="0"/>
                        <a:t>Mode of </a:t>
                      </a:r>
                      <a:r>
                        <a:rPr lang="nl-NL" b="1" dirty="0" err="1" smtClean="0"/>
                        <a:t>regulation</a:t>
                      </a:r>
                      <a:endParaRPr lang="en-US" b="1" dirty="0"/>
                    </a:p>
                  </a:txBody>
                  <a:tcPr/>
                </a:tc>
                <a:tc>
                  <a:txBody>
                    <a:bodyPr/>
                    <a:lstStyle/>
                    <a:p>
                      <a:r>
                        <a:rPr lang="nl-NL" dirty="0" err="1" smtClean="0"/>
                        <a:t>Ethical</a:t>
                      </a:r>
                      <a:r>
                        <a:rPr lang="nl-NL" baseline="0" dirty="0" smtClean="0"/>
                        <a:t> </a:t>
                      </a:r>
                      <a:r>
                        <a:rPr lang="nl-NL" baseline="0" dirty="0" err="1" smtClean="0"/>
                        <a:t>and</a:t>
                      </a:r>
                      <a:r>
                        <a:rPr lang="nl-NL" baseline="0" dirty="0" smtClean="0"/>
                        <a:t> </a:t>
                      </a:r>
                      <a:r>
                        <a:rPr lang="nl-NL" baseline="0" dirty="0" err="1" smtClean="0"/>
                        <a:t>legal</a:t>
                      </a:r>
                      <a:endParaRPr lang="en-US" dirty="0"/>
                    </a:p>
                  </a:txBody>
                  <a:tcPr/>
                </a:tc>
                <a:tc>
                  <a:txBody>
                    <a:bodyPr/>
                    <a:lstStyle/>
                    <a:p>
                      <a:r>
                        <a:rPr lang="nl-NL" dirty="0" err="1" smtClean="0"/>
                        <a:t>Legalised</a:t>
                      </a:r>
                      <a:endParaRPr lang="en-US" dirty="0"/>
                    </a:p>
                  </a:txBody>
                  <a:tcPr/>
                </a:tc>
                <a:tc>
                  <a:txBody>
                    <a:bodyPr/>
                    <a:lstStyle/>
                    <a:p>
                      <a:r>
                        <a:rPr lang="nl-NL" dirty="0" smtClean="0"/>
                        <a:t>Legal approach is </a:t>
                      </a:r>
                      <a:r>
                        <a:rPr lang="nl-NL" dirty="0" err="1" smtClean="0"/>
                        <a:t>difficult</a:t>
                      </a:r>
                      <a:endParaRPr lang="nl-NL" dirty="0" smtClean="0"/>
                    </a:p>
                    <a:p>
                      <a:endParaRPr lang="en-US" dirty="0"/>
                    </a:p>
                  </a:txBody>
                  <a:tcPr/>
                </a:tc>
              </a:tr>
            </a:tbl>
          </a:graphicData>
        </a:graphic>
      </p:graphicFrame>
    </p:spTree>
    <p:extLst>
      <p:ext uri="{BB962C8B-B14F-4D97-AF65-F5344CB8AC3E}">
        <p14:creationId xmlns:p14="http://schemas.microsoft.com/office/powerpoint/2010/main" val="2514183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Introduction</a:t>
            </a:r>
            <a:endParaRPr lang="en-US" dirty="0"/>
          </a:p>
        </p:txBody>
      </p:sp>
      <p:sp>
        <p:nvSpPr>
          <p:cNvPr id="3" name="Content Placeholder 2"/>
          <p:cNvSpPr>
            <a:spLocks noGrp="1"/>
          </p:cNvSpPr>
          <p:nvPr>
            <p:ph idx="1"/>
          </p:nvPr>
        </p:nvSpPr>
        <p:spPr/>
        <p:txBody>
          <a:bodyPr>
            <a:normAutofit fontScale="77500" lnSpcReduction="20000"/>
          </a:bodyPr>
          <a:lstStyle/>
          <a:p>
            <a:r>
              <a:rPr lang="nl-NL" dirty="0" err="1" smtClean="0"/>
              <a:t>Principles</a:t>
            </a:r>
            <a:r>
              <a:rPr lang="nl-NL" dirty="0" smtClean="0"/>
              <a:t> of </a:t>
            </a:r>
            <a:r>
              <a:rPr lang="nl-NL" dirty="0" err="1" smtClean="0"/>
              <a:t>ratione</a:t>
            </a:r>
            <a:r>
              <a:rPr lang="nl-NL" dirty="0" smtClean="0"/>
              <a:t> personae </a:t>
            </a:r>
            <a:r>
              <a:rPr lang="nl-NL" dirty="0" err="1" smtClean="0"/>
              <a:t>and</a:t>
            </a:r>
            <a:r>
              <a:rPr lang="nl-NL" dirty="0" smtClean="0"/>
              <a:t> </a:t>
            </a:r>
            <a:r>
              <a:rPr lang="nl-NL" dirty="0" err="1" smtClean="0"/>
              <a:t>ratione</a:t>
            </a:r>
            <a:r>
              <a:rPr lang="nl-NL" dirty="0" smtClean="0"/>
              <a:t> </a:t>
            </a:r>
            <a:r>
              <a:rPr lang="nl-NL" dirty="0" err="1" smtClean="0"/>
              <a:t>materiae</a:t>
            </a:r>
            <a:r>
              <a:rPr lang="nl-NL" dirty="0" smtClean="0"/>
              <a:t> in </a:t>
            </a:r>
            <a:r>
              <a:rPr lang="nl-NL" dirty="0" err="1" smtClean="0"/>
              <a:t>the</a:t>
            </a:r>
            <a:r>
              <a:rPr lang="nl-NL" dirty="0" smtClean="0"/>
              <a:t> context of </a:t>
            </a:r>
            <a:r>
              <a:rPr lang="nl-NL" dirty="0" err="1" smtClean="0"/>
              <a:t>Article</a:t>
            </a:r>
            <a:r>
              <a:rPr lang="nl-NL" dirty="0" smtClean="0"/>
              <a:t> 8 ECHR</a:t>
            </a:r>
          </a:p>
          <a:p>
            <a:pPr lvl="1"/>
            <a:r>
              <a:rPr lang="nl-NL" dirty="0" smtClean="0"/>
              <a:t>In abstracto claims </a:t>
            </a:r>
            <a:r>
              <a:rPr lang="nl-NL" dirty="0"/>
              <a:t>are </a:t>
            </a:r>
            <a:r>
              <a:rPr lang="nl-NL" dirty="0" err="1"/>
              <a:t>not</a:t>
            </a:r>
            <a:r>
              <a:rPr lang="nl-NL" dirty="0"/>
              <a:t> </a:t>
            </a:r>
            <a:r>
              <a:rPr lang="nl-NL" dirty="0" err="1"/>
              <a:t>accepted</a:t>
            </a:r>
            <a:endParaRPr lang="en-US" dirty="0"/>
          </a:p>
          <a:p>
            <a:pPr lvl="1"/>
            <a:r>
              <a:rPr lang="nl-NL" dirty="0" smtClean="0"/>
              <a:t>A-priori claims are </a:t>
            </a:r>
            <a:r>
              <a:rPr lang="nl-NL" dirty="0" err="1" smtClean="0"/>
              <a:t>not</a:t>
            </a:r>
            <a:r>
              <a:rPr lang="nl-NL" dirty="0" smtClean="0"/>
              <a:t> </a:t>
            </a:r>
            <a:r>
              <a:rPr lang="nl-NL" dirty="0" err="1" smtClean="0"/>
              <a:t>accepted</a:t>
            </a:r>
            <a:endParaRPr lang="nl-NL" dirty="0" smtClean="0"/>
          </a:p>
          <a:p>
            <a:pPr lvl="1"/>
            <a:r>
              <a:rPr lang="nl-NL" dirty="0" err="1" smtClean="0"/>
              <a:t>Hypothetical</a:t>
            </a:r>
            <a:r>
              <a:rPr lang="nl-NL" dirty="0" smtClean="0"/>
              <a:t> claims are </a:t>
            </a:r>
            <a:r>
              <a:rPr lang="nl-NL" dirty="0" err="1" smtClean="0"/>
              <a:t>not</a:t>
            </a:r>
            <a:r>
              <a:rPr lang="nl-NL" dirty="0" smtClean="0"/>
              <a:t> </a:t>
            </a:r>
            <a:r>
              <a:rPr lang="nl-NL" dirty="0" err="1" smtClean="0"/>
              <a:t>accepted</a:t>
            </a:r>
            <a:endParaRPr lang="nl-NL" dirty="0" smtClean="0"/>
          </a:p>
          <a:p>
            <a:pPr lvl="1"/>
            <a:r>
              <a:rPr lang="nl-NL" dirty="0" smtClean="0"/>
              <a:t>Action </a:t>
            </a:r>
            <a:r>
              <a:rPr lang="nl-NL" dirty="0" err="1" smtClean="0"/>
              <a:t>populari</a:t>
            </a:r>
            <a:r>
              <a:rPr lang="nl-NL" dirty="0" smtClean="0"/>
              <a:t>/class actions </a:t>
            </a:r>
            <a:r>
              <a:rPr lang="nl-NL" dirty="0"/>
              <a:t>are </a:t>
            </a:r>
            <a:r>
              <a:rPr lang="nl-NL" dirty="0" err="1"/>
              <a:t>not</a:t>
            </a:r>
            <a:r>
              <a:rPr lang="nl-NL" dirty="0"/>
              <a:t> </a:t>
            </a:r>
            <a:r>
              <a:rPr lang="nl-NL" dirty="0" err="1"/>
              <a:t>accepted</a:t>
            </a:r>
            <a:endParaRPr lang="en-US" dirty="0"/>
          </a:p>
          <a:p>
            <a:pPr lvl="1"/>
            <a:r>
              <a:rPr lang="nl-NL" dirty="0" smtClean="0"/>
              <a:t>Claims </a:t>
            </a:r>
            <a:r>
              <a:rPr lang="nl-NL" dirty="0" err="1" smtClean="0"/>
              <a:t>about</a:t>
            </a:r>
            <a:r>
              <a:rPr lang="nl-NL" dirty="0" smtClean="0"/>
              <a:t> </a:t>
            </a:r>
            <a:r>
              <a:rPr lang="nl-NL" dirty="0" err="1" smtClean="0"/>
              <a:t>minimal</a:t>
            </a:r>
            <a:r>
              <a:rPr lang="nl-NL" dirty="0" smtClean="0"/>
              <a:t> </a:t>
            </a:r>
            <a:r>
              <a:rPr lang="nl-NL" dirty="0" err="1" smtClean="0"/>
              <a:t>damage</a:t>
            </a:r>
            <a:r>
              <a:rPr lang="nl-NL" dirty="0" smtClean="0"/>
              <a:t> are </a:t>
            </a:r>
            <a:r>
              <a:rPr lang="nl-NL" dirty="0" err="1"/>
              <a:t>not</a:t>
            </a:r>
            <a:r>
              <a:rPr lang="nl-NL" dirty="0"/>
              <a:t> </a:t>
            </a:r>
            <a:r>
              <a:rPr lang="nl-NL" dirty="0" err="1" smtClean="0"/>
              <a:t>accepted</a:t>
            </a:r>
            <a:endParaRPr lang="nl-NL" dirty="0" smtClean="0"/>
          </a:p>
          <a:p>
            <a:pPr lvl="1"/>
            <a:r>
              <a:rPr lang="nl-NL" dirty="0" smtClean="0"/>
              <a:t>Claims </a:t>
            </a:r>
            <a:r>
              <a:rPr lang="nl-NL" dirty="0" err="1" smtClean="0"/>
              <a:t>about</a:t>
            </a:r>
            <a:r>
              <a:rPr lang="nl-NL" dirty="0" smtClean="0"/>
              <a:t> more </a:t>
            </a:r>
            <a:r>
              <a:rPr lang="nl-NL" dirty="0" err="1" smtClean="0"/>
              <a:t>general</a:t>
            </a:r>
            <a:r>
              <a:rPr lang="nl-NL" dirty="0" smtClean="0"/>
              <a:t>/indirect </a:t>
            </a:r>
            <a:r>
              <a:rPr lang="nl-NL" dirty="0" err="1" smtClean="0"/>
              <a:t>interests</a:t>
            </a:r>
            <a:r>
              <a:rPr lang="nl-NL" dirty="0" smtClean="0"/>
              <a:t> </a:t>
            </a:r>
            <a:r>
              <a:rPr lang="nl-NL" dirty="0"/>
              <a:t>are </a:t>
            </a:r>
            <a:r>
              <a:rPr lang="nl-NL" dirty="0" err="1"/>
              <a:t>not</a:t>
            </a:r>
            <a:r>
              <a:rPr lang="nl-NL" dirty="0"/>
              <a:t> </a:t>
            </a:r>
            <a:r>
              <a:rPr lang="nl-NL" dirty="0" err="1"/>
              <a:t>accepted</a:t>
            </a:r>
            <a:endParaRPr lang="en-US" dirty="0"/>
          </a:p>
          <a:p>
            <a:pPr lvl="1"/>
            <a:r>
              <a:rPr lang="nl-NL" dirty="0" smtClean="0"/>
              <a:t>Claims </a:t>
            </a:r>
            <a:r>
              <a:rPr lang="nl-NL" dirty="0" err="1" smtClean="0"/>
              <a:t>by</a:t>
            </a:r>
            <a:r>
              <a:rPr lang="nl-NL" dirty="0" smtClean="0"/>
              <a:t> </a:t>
            </a:r>
            <a:r>
              <a:rPr lang="nl-NL" dirty="0" err="1" smtClean="0"/>
              <a:t>legal</a:t>
            </a:r>
            <a:r>
              <a:rPr lang="nl-NL" dirty="0" smtClean="0"/>
              <a:t> persons or </a:t>
            </a:r>
            <a:r>
              <a:rPr lang="nl-NL" dirty="0" err="1" smtClean="0"/>
              <a:t>groups</a:t>
            </a:r>
            <a:r>
              <a:rPr lang="nl-NL" dirty="0" smtClean="0"/>
              <a:t> </a:t>
            </a:r>
            <a:r>
              <a:rPr lang="nl-NL" dirty="0"/>
              <a:t>are </a:t>
            </a:r>
            <a:r>
              <a:rPr lang="nl-NL" dirty="0" err="1"/>
              <a:t>not</a:t>
            </a:r>
            <a:r>
              <a:rPr lang="nl-NL" dirty="0"/>
              <a:t> </a:t>
            </a:r>
            <a:r>
              <a:rPr lang="nl-NL" dirty="0" err="1" smtClean="0"/>
              <a:t>accepted</a:t>
            </a:r>
            <a:endParaRPr lang="en-US" dirty="0"/>
          </a:p>
          <a:p>
            <a:pPr marL="457200" lvl="1" indent="0">
              <a:buNone/>
            </a:pPr>
            <a:endParaRPr lang="en-US" dirty="0"/>
          </a:p>
          <a:p>
            <a:pPr marL="457200" lvl="1" indent="0">
              <a:buNone/>
            </a:pPr>
            <a:r>
              <a:rPr lang="nl-NL" dirty="0" smtClean="0"/>
              <a:t>Focus on </a:t>
            </a:r>
            <a:r>
              <a:rPr lang="nl-NL" dirty="0" err="1" smtClean="0"/>
              <a:t>the</a:t>
            </a:r>
            <a:r>
              <a:rPr lang="nl-NL" dirty="0" smtClean="0"/>
              <a:t> direct </a:t>
            </a:r>
            <a:r>
              <a:rPr lang="nl-NL" dirty="0" err="1" smtClean="0"/>
              <a:t>individual</a:t>
            </a:r>
            <a:r>
              <a:rPr lang="nl-NL" dirty="0" smtClean="0"/>
              <a:t> </a:t>
            </a:r>
            <a:r>
              <a:rPr lang="nl-NL" dirty="0" err="1" smtClean="0"/>
              <a:t>interesst</a:t>
            </a:r>
            <a:r>
              <a:rPr lang="nl-NL" dirty="0" smtClean="0"/>
              <a:t> at </a:t>
            </a:r>
            <a:r>
              <a:rPr lang="nl-NL" dirty="0" err="1" smtClean="0"/>
              <a:t>stake</a:t>
            </a:r>
            <a:r>
              <a:rPr lang="nl-NL" dirty="0" smtClean="0"/>
              <a:t> in </a:t>
            </a:r>
            <a:r>
              <a:rPr lang="nl-NL" dirty="0" err="1" smtClean="0"/>
              <a:t>the</a:t>
            </a:r>
            <a:r>
              <a:rPr lang="nl-NL" dirty="0" smtClean="0"/>
              <a:t> </a:t>
            </a:r>
            <a:r>
              <a:rPr lang="nl-NL" dirty="0" err="1" smtClean="0"/>
              <a:t>specific</a:t>
            </a:r>
            <a:r>
              <a:rPr lang="nl-NL" dirty="0" smtClean="0"/>
              <a:t> </a:t>
            </a:r>
            <a:r>
              <a:rPr lang="nl-NL" dirty="0" err="1" smtClean="0"/>
              <a:t>circumstances</a:t>
            </a:r>
            <a:r>
              <a:rPr lang="nl-NL" dirty="0" smtClean="0"/>
              <a:t> of </a:t>
            </a:r>
            <a:r>
              <a:rPr lang="nl-NL" dirty="0" err="1" smtClean="0"/>
              <a:t>the</a:t>
            </a:r>
            <a:r>
              <a:rPr lang="nl-NL" dirty="0" smtClean="0"/>
              <a:t> case, </a:t>
            </a:r>
            <a:r>
              <a:rPr lang="nl-NL" dirty="0" err="1" smtClean="0"/>
              <a:t>which</a:t>
            </a:r>
            <a:r>
              <a:rPr lang="nl-NL" dirty="0" smtClean="0"/>
              <a:t> are </a:t>
            </a:r>
            <a:r>
              <a:rPr lang="nl-NL" dirty="0" err="1" smtClean="0"/>
              <a:t>balanced</a:t>
            </a:r>
            <a:r>
              <a:rPr lang="nl-NL" dirty="0" smtClean="0"/>
              <a:t> </a:t>
            </a:r>
            <a:r>
              <a:rPr lang="nl-NL" dirty="0" err="1" smtClean="0"/>
              <a:t>against</a:t>
            </a:r>
            <a:r>
              <a:rPr lang="nl-NL" dirty="0" smtClean="0"/>
              <a:t> </a:t>
            </a:r>
            <a:r>
              <a:rPr lang="nl-NL" dirty="0" err="1" smtClean="0"/>
              <a:t>other</a:t>
            </a:r>
            <a:r>
              <a:rPr lang="nl-NL" dirty="0" smtClean="0"/>
              <a:t> </a:t>
            </a:r>
            <a:r>
              <a:rPr lang="nl-NL" dirty="0" err="1" smtClean="0"/>
              <a:t>interests</a:t>
            </a:r>
            <a:endParaRPr lang="en-US" dirty="0"/>
          </a:p>
          <a:p>
            <a:pPr lvl="1"/>
            <a:endParaRPr lang="en-US" dirty="0"/>
          </a:p>
        </p:txBody>
      </p:sp>
    </p:spTree>
    <p:extLst>
      <p:ext uri="{BB962C8B-B14F-4D97-AF65-F5344CB8AC3E}">
        <p14:creationId xmlns:p14="http://schemas.microsoft.com/office/powerpoint/2010/main" val="8074685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(2) In abstracto claims </a:t>
            </a:r>
            <a:r>
              <a:rPr lang="nl-NL" dirty="0" err="1" smtClean="0"/>
              <a:t>and</a:t>
            </a:r>
            <a:r>
              <a:rPr lang="nl-NL" dirty="0" smtClean="0"/>
              <a:t> </a:t>
            </a:r>
            <a:r>
              <a:rPr lang="nl-NL" dirty="0" err="1" smtClean="0"/>
              <a:t>the</a:t>
            </a:r>
            <a:r>
              <a:rPr lang="nl-NL" dirty="0" smtClean="0"/>
              <a:t> </a:t>
            </a:r>
            <a:r>
              <a:rPr lang="nl-NL" dirty="0" err="1" smtClean="0"/>
              <a:t>Conventionality</a:t>
            </a:r>
            <a:r>
              <a:rPr lang="nl-NL" dirty="0" smtClean="0"/>
              <a:t> </a:t>
            </a:r>
            <a:r>
              <a:rPr lang="nl-NL" dirty="0" err="1" smtClean="0"/>
              <a:t>principle</a:t>
            </a:r>
            <a:endParaRPr lang="en-US" dirty="0"/>
          </a:p>
        </p:txBody>
      </p:sp>
      <p:sp>
        <p:nvSpPr>
          <p:cNvPr id="3" name="Content Placeholder 2"/>
          <p:cNvSpPr>
            <a:spLocks noGrp="1"/>
          </p:cNvSpPr>
          <p:nvPr>
            <p:ph idx="1"/>
          </p:nvPr>
        </p:nvSpPr>
        <p:spPr/>
        <p:txBody>
          <a:bodyPr>
            <a:normAutofit/>
          </a:bodyPr>
          <a:lstStyle/>
          <a:p>
            <a:r>
              <a:rPr lang="nl-NL" dirty="0" smtClean="0"/>
              <a:t>In abstracto claims </a:t>
            </a:r>
            <a:r>
              <a:rPr lang="nl-NL" dirty="0" err="1" smtClean="0"/>
              <a:t>silently</a:t>
            </a:r>
            <a:r>
              <a:rPr lang="nl-NL" dirty="0" smtClean="0"/>
              <a:t> </a:t>
            </a:r>
            <a:r>
              <a:rPr lang="nl-NL" dirty="0" err="1" smtClean="0"/>
              <a:t>accepted</a:t>
            </a:r>
            <a:r>
              <a:rPr lang="nl-NL" dirty="0" smtClean="0"/>
              <a:t>:</a:t>
            </a:r>
          </a:p>
          <a:p>
            <a:r>
              <a:rPr lang="en-US" dirty="0" err="1"/>
              <a:t>Klass</a:t>
            </a:r>
            <a:r>
              <a:rPr lang="en-US" dirty="0"/>
              <a:t> and others v. </a:t>
            </a:r>
            <a:r>
              <a:rPr lang="en-US" dirty="0" smtClean="0"/>
              <a:t>Germany  (1978): ‘</a:t>
            </a:r>
            <a:r>
              <a:rPr lang="en-US" dirty="0"/>
              <a:t>an individual may, under certain conditions, claim to be the victim of a </a:t>
            </a:r>
            <a:r>
              <a:rPr lang="en-US" dirty="0" smtClean="0"/>
              <a:t>violation occasioned </a:t>
            </a:r>
            <a:r>
              <a:rPr lang="en-US" dirty="0"/>
              <a:t>by the mere existence of secret measures or of legislation </a:t>
            </a:r>
            <a:r>
              <a:rPr lang="en-US" dirty="0" smtClean="0"/>
              <a:t>permitting secret </a:t>
            </a:r>
            <a:r>
              <a:rPr lang="en-US" dirty="0"/>
              <a:t>measures, without having to </a:t>
            </a:r>
            <a:r>
              <a:rPr lang="en-US" dirty="0" smtClean="0"/>
              <a:t>allege </a:t>
            </a:r>
            <a:r>
              <a:rPr lang="en-US" dirty="0"/>
              <a:t>that such measures were in </a:t>
            </a:r>
            <a:r>
              <a:rPr lang="en-US" dirty="0" smtClean="0"/>
              <a:t>fact applied </a:t>
            </a:r>
            <a:r>
              <a:rPr lang="en-US" dirty="0"/>
              <a:t>to him.’</a:t>
            </a:r>
            <a:endParaRPr lang="en-US" dirty="0"/>
          </a:p>
        </p:txBody>
      </p:sp>
    </p:spTree>
    <p:extLst>
      <p:ext uri="{BB962C8B-B14F-4D97-AF65-F5344CB8AC3E}">
        <p14:creationId xmlns:p14="http://schemas.microsoft.com/office/powerpoint/2010/main" val="1048242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(2) In abstracto claims </a:t>
            </a:r>
            <a:r>
              <a:rPr lang="nl-NL" dirty="0" err="1"/>
              <a:t>and</a:t>
            </a:r>
            <a:r>
              <a:rPr lang="nl-NL" dirty="0"/>
              <a:t> </a:t>
            </a:r>
            <a:r>
              <a:rPr lang="nl-NL" dirty="0" err="1"/>
              <a:t>the</a:t>
            </a:r>
            <a:r>
              <a:rPr lang="nl-NL" dirty="0"/>
              <a:t> </a:t>
            </a:r>
            <a:r>
              <a:rPr lang="nl-NL" dirty="0" err="1"/>
              <a:t>Conventionality</a:t>
            </a:r>
            <a:r>
              <a:rPr lang="nl-NL" dirty="0"/>
              <a:t> </a:t>
            </a:r>
            <a:r>
              <a:rPr lang="nl-NL" dirty="0" err="1"/>
              <a:t>principle</a:t>
            </a:r>
            <a:endParaRPr lang="en-US" dirty="0"/>
          </a:p>
        </p:txBody>
      </p:sp>
      <p:sp>
        <p:nvSpPr>
          <p:cNvPr id="3" name="Content Placeholder 2"/>
          <p:cNvSpPr>
            <a:spLocks noGrp="1"/>
          </p:cNvSpPr>
          <p:nvPr>
            <p:ph idx="1"/>
          </p:nvPr>
        </p:nvSpPr>
        <p:spPr>
          <a:xfrm>
            <a:off x="457200" y="1600200"/>
            <a:ext cx="8229600" cy="4925144"/>
          </a:xfrm>
        </p:spPr>
        <p:txBody>
          <a:bodyPr>
            <a:normAutofit fontScale="47500" lnSpcReduction="20000"/>
          </a:bodyPr>
          <a:lstStyle/>
          <a:p>
            <a:r>
              <a:rPr lang="nl-NL" dirty="0" err="1" smtClean="0">
                <a:latin typeface="+mj-lt"/>
              </a:rPr>
              <a:t>Subsequent</a:t>
            </a:r>
            <a:r>
              <a:rPr lang="nl-NL" dirty="0" smtClean="0">
                <a:latin typeface="+mj-lt"/>
              </a:rPr>
              <a:t> cases:</a:t>
            </a:r>
          </a:p>
          <a:p>
            <a:pPr lvl="1"/>
            <a:r>
              <a:rPr lang="en-US" sz="3300" dirty="0">
                <a:latin typeface="+mj-lt"/>
              </a:rPr>
              <a:t>Malone v. the </a:t>
            </a:r>
            <a:r>
              <a:rPr lang="en-US" sz="3300" dirty="0" smtClean="0">
                <a:latin typeface="+mj-lt"/>
              </a:rPr>
              <a:t>UK (1981)</a:t>
            </a:r>
          </a:p>
          <a:p>
            <a:pPr lvl="1"/>
            <a:r>
              <a:rPr lang="en-US" sz="3300" dirty="0" err="1">
                <a:latin typeface="+mj-lt"/>
              </a:rPr>
              <a:t>Mersch</a:t>
            </a:r>
            <a:r>
              <a:rPr lang="en-US" sz="3300" dirty="0">
                <a:latin typeface="+mj-lt"/>
              </a:rPr>
              <a:t> and others v. </a:t>
            </a:r>
            <a:r>
              <a:rPr lang="en-US" sz="3300" dirty="0" smtClean="0">
                <a:latin typeface="+mj-lt"/>
              </a:rPr>
              <a:t>Luxembourg (1985)</a:t>
            </a:r>
          </a:p>
          <a:p>
            <a:pPr lvl="1"/>
            <a:r>
              <a:rPr lang="nl-NL" sz="3300" dirty="0" smtClean="0">
                <a:latin typeface="+mj-lt"/>
              </a:rPr>
              <a:t>Hilton v. </a:t>
            </a:r>
            <a:r>
              <a:rPr lang="nl-NL" sz="3300" dirty="0" err="1" smtClean="0">
                <a:latin typeface="+mj-lt"/>
              </a:rPr>
              <a:t>the</a:t>
            </a:r>
            <a:r>
              <a:rPr lang="nl-NL" sz="3300" dirty="0" smtClean="0">
                <a:latin typeface="+mj-lt"/>
              </a:rPr>
              <a:t> United </a:t>
            </a:r>
            <a:r>
              <a:rPr lang="nl-NL" sz="3300" dirty="0" err="1" smtClean="0">
                <a:latin typeface="+mj-lt"/>
              </a:rPr>
              <a:t>Kingdom</a:t>
            </a:r>
            <a:r>
              <a:rPr lang="nl-NL" sz="3300" dirty="0" smtClean="0">
                <a:latin typeface="+mj-lt"/>
              </a:rPr>
              <a:t> (1988)</a:t>
            </a:r>
          </a:p>
          <a:p>
            <a:pPr lvl="1"/>
            <a:r>
              <a:rPr lang="en-US" sz="3300" dirty="0" smtClean="0">
                <a:latin typeface="+mj-lt"/>
              </a:rPr>
              <a:t>Matthews </a:t>
            </a:r>
            <a:r>
              <a:rPr lang="en-US" sz="3300" dirty="0">
                <a:latin typeface="+mj-lt"/>
              </a:rPr>
              <a:t>v. </a:t>
            </a:r>
            <a:r>
              <a:rPr lang="en-US" sz="3300" dirty="0" smtClean="0">
                <a:latin typeface="+mj-lt"/>
              </a:rPr>
              <a:t>the UK (1996)</a:t>
            </a:r>
          </a:p>
          <a:p>
            <a:pPr lvl="1"/>
            <a:r>
              <a:rPr lang="nl-NL" sz="3800" dirty="0" smtClean="0">
                <a:latin typeface="+mj-lt"/>
              </a:rPr>
              <a:t>Weber </a:t>
            </a:r>
            <a:r>
              <a:rPr lang="nl-NL" sz="3800" dirty="0" err="1" smtClean="0">
                <a:latin typeface="+mj-lt"/>
              </a:rPr>
              <a:t>and</a:t>
            </a:r>
            <a:r>
              <a:rPr lang="nl-NL" sz="3800" dirty="0" smtClean="0">
                <a:latin typeface="+mj-lt"/>
              </a:rPr>
              <a:t> </a:t>
            </a:r>
            <a:r>
              <a:rPr lang="it-IT" sz="3800" dirty="0">
                <a:latin typeface="+mj-lt"/>
              </a:rPr>
              <a:t>Saravia v. </a:t>
            </a:r>
            <a:r>
              <a:rPr lang="it-IT" sz="3800" dirty="0" smtClean="0">
                <a:latin typeface="+mj-lt"/>
              </a:rPr>
              <a:t>Germany (2006): ‘</a:t>
            </a:r>
            <a:r>
              <a:rPr lang="en-US" sz="3800" dirty="0">
                <a:latin typeface="+mj-lt"/>
              </a:rPr>
              <a:t>‘This threat necessarily strikes at freedom of </a:t>
            </a:r>
            <a:r>
              <a:rPr lang="en-US" sz="3800" dirty="0" smtClean="0">
                <a:latin typeface="+mj-lt"/>
              </a:rPr>
              <a:t>communication between </a:t>
            </a:r>
            <a:r>
              <a:rPr lang="en-US" sz="3800" dirty="0">
                <a:latin typeface="+mj-lt"/>
              </a:rPr>
              <a:t>users of the telecommunications services and thereby amounts in itself </a:t>
            </a:r>
            <a:r>
              <a:rPr lang="en-US" sz="3800" dirty="0" smtClean="0">
                <a:latin typeface="+mj-lt"/>
              </a:rPr>
              <a:t>to an </a:t>
            </a:r>
            <a:r>
              <a:rPr lang="en-US" sz="3800" dirty="0">
                <a:latin typeface="+mj-lt"/>
              </a:rPr>
              <a:t>interference with the exercise of the applicants’ rights under Article 8, </a:t>
            </a:r>
            <a:r>
              <a:rPr lang="en-US" sz="3800" dirty="0" smtClean="0">
                <a:latin typeface="+mj-lt"/>
              </a:rPr>
              <a:t>irrespective of </a:t>
            </a:r>
            <a:r>
              <a:rPr lang="en-US" sz="3800" dirty="0">
                <a:latin typeface="+mj-lt"/>
              </a:rPr>
              <a:t>any measures actually taken against them</a:t>
            </a:r>
            <a:r>
              <a:rPr lang="en-US" sz="3800" dirty="0" smtClean="0">
                <a:latin typeface="+mj-lt"/>
              </a:rPr>
              <a:t>.’’</a:t>
            </a:r>
          </a:p>
          <a:p>
            <a:pPr lvl="1"/>
            <a:r>
              <a:rPr lang="en-US" sz="3800" dirty="0" smtClean="0">
                <a:latin typeface="+mj-lt"/>
              </a:rPr>
              <a:t>Liberty </a:t>
            </a:r>
            <a:r>
              <a:rPr lang="en-US" sz="3800" dirty="0">
                <a:latin typeface="+mj-lt"/>
              </a:rPr>
              <a:t>and others v. the </a:t>
            </a:r>
            <a:r>
              <a:rPr lang="en-US" sz="3800" dirty="0" smtClean="0">
                <a:latin typeface="+mj-lt"/>
              </a:rPr>
              <a:t>UK (2008): ‘</a:t>
            </a:r>
            <a:r>
              <a:rPr lang="en-US" sz="3800" dirty="0">
                <a:latin typeface="+mj-lt"/>
              </a:rPr>
              <a:t>the mere existence of legislation which allows a system for the secret </a:t>
            </a:r>
            <a:r>
              <a:rPr lang="en-US" sz="3800" dirty="0" smtClean="0">
                <a:latin typeface="+mj-lt"/>
              </a:rPr>
              <a:t>monitoring of </a:t>
            </a:r>
            <a:r>
              <a:rPr lang="en-US" sz="3800" dirty="0">
                <a:latin typeface="+mj-lt"/>
              </a:rPr>
              <a:t>communications entails a threat of surveillance for all those to whom </a:t>
            </a:r>
            <a:r>
              <a:rPr lang="en-US" sz="3800" dirty="0" smtClean="0">
                <a:latin typeface="+mj-lt"/>
              </a:rPr>
              <a:t>the legislation </a:t>
            </a:r>
            <a:r>
              <a:rPr lang="en-US" sz="3800" dirty="0">
                <a:latin typeface="+mj-lt"/>
              </a:rPr>
              <a:t>may be applied. This threat necessarily strikes at freedom of </a:t>
            </a:r>
            <a:r>
              <a:rPr lang="en-US" sz="3800" dirty="0" smtClean="0">
                <a:latin typeface="+mj-lt"/>
              </a:rPr>
              <a:t>communication between </a:t>
            </a:r>
            <a:r>
              <a:rPr lang="en-US" sz="3800" dirty="0">
                <a:latin typeface="+mj-lt"/>
              </a:rPr>
              <a:t>users of the telecommunications services and thereby amounts </a:t>
            </a:r>
            <a:r>
              <a:rPr lang="en-US" sz="3800" dirty="0" smtClean="0">
                <a:latin typeface="+mj-lt"/>
              </a:rPr>
              <a:t>in itself </a:t>
            </a:r>
            <a:r>
              <a:rPr lang="en-US" sz="3800" dirty="0">
                <a:latin typeface="+mj-lt"/>
              </a:rPr>
              <a:t>to an interference with the exercise of the applicants’ rights under Article 8</a:t>
            </a:r>
            <a:r>
              <a:rPr lang="en-US" sz="3800" dirty="0" smtClean="0">
                <a:latin typeface="+mj-lt"/>
              </a:rPr>
              <a:t>, irrespective </a:t>
            </a:r>
            <a:r>
              <a:rPr lang="en-US" sz="3800" dirty="0">
                <a:latin typeface="+mj-lt"/>
              </a:rPr>
              <a:t>of any measures actually taken against them</a:t>
            </a:r>
            <a:r>
              <a:rPr lang="en-US" sz="3800" dirty="0" smtClean="0">
                <a:latin typeface="+mj-lt"/>
              </a:rPr>
              <a:t>.’</a:t>
            </a:r>
          </a:p>
          <a:p>
            <a:pPr lvl="1"/>
            <a:r>
              <a:rPr lang="en-US" sz="3300" dirty="0" err="1">
                <a:latin typeface="+mj-lt"/>
              </a:rPr>
              <a:t>Ekimdzhiev</a:t>
            </a:r>
            <a:r>
              <a:rPr lang="en-US" sz="3300" dirty="0">
                <a:latin typeface="+mj-lt"/>
              </a:rPr>
              <a:t> v. </a:t>
            </a:r>
            <a:r>
              <a:rPr lang="en-US" sz="3300" dirty="0" smtClean="0">
                <a:latin typeface="+mj-lt"/>
              </a:rPr>
              <a:t>Bulgaria (2009) </a:t>
            </a:r>
          </a:p>
          <a:p>
            <a:pPr lvl="1"/>
            <a:r>
              <a:rPr lang="en-US" sz="3300" dirty="0" smtClean="0">
                <a:latin typeface="+mj-lt"/>
              </a:rPr>
              <a:t>Association </a:t>
            </a:r>
            <a:r>
              <a:rPr lang="en-US" sz="3300" dirty="0">
                <a:latin typeface="+mj-lt"/>
              </a:rPr>
              <a:t>“21 December 1989” </a:t>
            </a:r>
            <a:r>
              <a:rPr lang="en-US" sz="3300" dirty="0" smtClean="0">
                <a:latin typeface="+mj-lt"/>
              </a:rPr>
              <a:t>v</a:t>
            </a:r>
            <a:r>
              <a:rPr lang="en-US" sz="3300" dirty="0">
                <a:latin typeface="+mj-lt"/>
              </a:rPr>
              <a:t>. </a:t>
            </a:r>
            <a:r>
              <a:rPr lang="en-US" sz="3300" dirty="0" smtClean="0">
                <a:latin typeface="+mj-lt"/>
              </a:rPr>
              <a:t>Romania (2011)</a:t>
            </a:r>
          </a:p>
          <a:p>
            <a:pPr lvl="1"/>
            <a:r>
              <a:rPr lang="en-US" sz="3300" dirty="0" smtClean="0">
                <a:latin typeface="+mj-lt"/>
              </a:rPr>
              <a:t>P.H. and J.H. v</a:t>
            </a:r>
            <a:r>
              <a:rPr lang="en-US" sz="3300" dirty="0">
                <a:latin typeface="+mj-lt"/>
              </a:rPr>
              <a:t>. the United </a:t>
            </a:r>
            <a:r>
              <a:rPr lang="en-US" sz="3300" dirty="0" smtClean="0">
                <a:latin typeface="+mj-lt"/>
              </a:rPr>
              <a:t>Kingdom (2001).</a:t>
            </a:r>
            <a:endParaRPr lang="en-US" sz="3300" dirty="0">
              <a:latin typeface="+mj-lt"/>
            </a:endParaRPr>
          </a:p>
        </p:txBody>
      </p:sp>
    </p:spTree>
    <p:extLst>
      <p:ext uri="{BB962C8B-B14F-4D97-AF65-F5344CB8AC3E}">
        <p14:creationId xmlns:p14="http://schemas.microsoft.com/office/powerpoint/2010/main" val="317230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(2) In abstracto claims </a:t>
            </a:r>
            <a:r>
              <a:rPr lang="nl-NL" dirty="0" err="1"/>
              <a:t>and</a:t>
            </a:r>
            <a:r>
              <a:rPr lang="nl-NL" dirty="0"/>
              <a:t> </a:t>
            </a:r>
            <a:r>
              <a:rPr lang="nl-NL" dirty="0" err="1"/>
              <a:t>the</a:t>
            </a:r>
            <a:r>
              <a:rPr lang="nl-NL" dirty="0"/>
              <a:t> </a:t>
            </a:r>
            <a:r>
              <a:rPr lang="nl-NL" dirty="0" err="1"/>
              <a:t>Conventionality</a:t>
            </a:r>
            <a:r>
              <a:rPr lang="nl-NL" dirty="0"/>
              <a:t> </a:t>
            </a:r>
            <a:r>
              <a:rPr lang="nl-NL" dirty="0" err="1"/>
              <a:t>principle</a:t>
            </a:r>
            <a:endParaRPr lang="en-US" dirty="0"/>
          </a:p>
        </p:txBody>
      </p:sp>
      <p:sp>
        <p:nvSpPr>
          <p:cNvPr id="3" name="Content Placeholder 2"/>
          <p:cNvSpPr>
            <a:spLocks noGrp="1"/>
          </p:cNvSpPr>
          <p:nvPr>
            <p:ph idx="1"/>
          </p:nvPr>
        </p:nvSpPr>
        <p:spPr/>
        <p:txBody>
          <a:bodyPr>
            <a:normAutofit fontScale="47500" lnSpcReduction="20000"/>
          </a:bodyPr>
          <a:lstStyle/>
          <a:p>
            <a:r>
              <a:rPr lang="en-US" dirty="0"/>
              <a:t>In the </a:t>
            </a:r>
            <a:r>
              <a:rPr lang="en-US" dirty="0" err="1"/>
              <a:t>Zakharov</a:t>
            </a:r>
            <a:r>
              <a:rPr lang="en-US" dirty="0"/>
              <a:t> </a:t>
            </a:r>
            <a:r>
              <a:rPr lang="en-US" dirty="0" smtClean="0"/>
              <a:t>(2015): </a:t>
            </a:r>
            <a:r>
              <a:rPr lang="en-US" dirty="0"/>
              <a:t>‘the Court accepts that an applicant can claim to be the victim of a violation occasioned by the mere existence of secret surveillance measures, or legislation permitting secret surveillance measures, if the following conditions are satisfied. Firstly, the Court will take into account the scope of the legislation permitting secret surveillance measures by examining whether the applicant can possibly be affected by it, either because he or she belongs to a group of persons targeted by the contested legislation or because the legislation directly affects all users of communication services by instituting a system where any person can have his or her communications intercepted. Secondly, the Court will take into account the availability of remedies at the national level and will adjust the degree of scrutiny depending on the effectiveness of such remedies. As the Court underlined in </a:t>
            </a:r>
            <a:r>
              <a:rPr lang="en-US" i="1" dirty="0"/>
              <a:t>Kennedy</a:t>
            </a:r>
            <a:r>
              <a:rPr lang="en-US" dirty="0"/>
              <a:t>, where the domestic system does not afford an effective remedy to the person who suspects that he or she was subjected to secret surveillance, widespread suspicion and concern among the general public that secret surveillance powers are being abused cannot be said to be unjustified. In such circumstances the menace of surveillance can be claimed in itself to restrict free communication through the postal and telecommunication services, thereby constituting for all users or potential users a direct interference with the right guaranteed by Article 8. </a:t>
            </a:r>
            <a:r>
              <a:rPr lang="en-US" b="1" dirty="0"/>
              <a:t>There is therefore a greater need for scrutiny by the Court and an exception to the rule, which denies individuals the right to challenge a law </a:t>
            </a:r>
            <a:r>
              <a:rPr lang="en-US" b="1" i="1" dirty="0"/>
              <a:t>in </a:t>
            </a:r>
            <a:r>
              <a:rPr lang="en-US" b="1" i="1" dirty="0" err="1"/>
              <a:t>abstracto</a:t>
            </a:r>
            <a:r>
              <a:rPr lang="en-US" b="1" i="1" dirty="0"/>
              <a:t>, </a:t>
            </a:r>
            <a:r>
              <a:rPr lang="en-US" b="1" dirty="0"/>
              <a:t>is justified. In such cases the individual does not need to demonstrate the existence of any risk that secret surveillance measures were applied to him. By contrast, if the national system provides for effective remedies, a widespread suspicion of abuse is more difficult to justify. </a:t>
            </a:r>
            <a:r>
              <a:rPr lang="en-US" dirty="0"/>
              <a:t>In such cases, the individual may claim to be a victim of a violation occasioned by the mere existence of secret measures or of legislation permitting secret measures only if he is able to show that, due to his personal situation, he is potentially at risk of being subjected to such measures</a:t>
            </a:r>
            <a:r>
              <a:rPr lang="en-US" dirty="0" smtClean="0"/>
              <a:t>.’ </a:t>
            </a:r>
            <a:r>
              <a:rPr lang="en-US" dirty="0" err="1" smtClean="0"/>
              <a:t>Zakharov</a:t>
            </a:r>
            <a:r>
              <a:rPr lang="en-US" dirty="0"/>
              <a:t>, § 171. </a:t>
            </a:r>
          </a:p>
          <a:p>
            <a:endParaRPr lang="en-US" dirty="0"/>
          </a:p>
        </p:txBody>
      </p:sp>
    </p:spTree>
    <p:extLst>
      <p:ext uri="{BB962C8B-B14F-4D97-AF65-F5344CB8AC3E}">
        <p14:creationId xmlns:p14="http://schemas.microsoft.com/office/powerpoint/2010/main" val="3590746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(2) In abstracto claims </a:t>
            </a:r>
            <a:r>
              <a:rPr lang="nl-NL" dirty="0" err="1"/>
              <a:t>and</a:t>
            </a:r>
            <a:r>
              <a:rPr lang="nl-NL" dirty="0"/>
              <a:t> </a:t>
            </a:r>
            <a:r>
              <a:rPr lang="nl-NL" dirty="0" err="1"/>
              <a:t>the</a:t>
            </a:r>
            <a:r>
              <a:rPr lang="nl-NL" dirty="0"/>
              <a:t> </a:t>
            </a:r>
            <a:r>
              <a:rPr lang="nl-NL" dirty="0" err="1"/>
              <a:t>Conventionality</a:t>
            </a:r>
            <a:r>
              <a:rPr lang="nl-NL" dirty="0"/>
              <a:t> </a:t>
            </a:r>
            <a:r>
              <a:rPr lang="nl-NL" dirty="0" err="1"/>
              <a:t>principle</a:t>
            </a:r>
            <a:endParaRPr lang="en-US" dirty="0"/>
          </a:p>
        </p:txBody>
      </p:sp>
      <p:sp>
        <p:nvSpPr>
          <p:cNvPr id="3" name="Content Placeholder 2"/>
          <p:cNvSpPr>
            <a:spLocks noGrp="1"/>
          </p:cNvSpPr>
          <p:nvPr>
            <p:ph idx="1"/>
          </p:nvPr>
        </p:nvSpPr>
        <p:spPr/>
        <p:txBody>
          <a:bodyPr>
            <a:normAutofit fontScale="70000" lnSpcReduction="20000"/>
          </a:bodyPr>
          <a:lstStyle/>
          <a:p>
            <a:r>
              <a:rPr lang="nl-NL" dirty="0" err="1" smtClean="0"/>
              <a:t>Conventionality</a:t>
            </a:r>
            <a:r>
              <a:rPr lang="nl-NL" dirty="0" smtClean="0"/>
              <a:t>; </a:t>
            </a:r>
            <a:r>
              <a:rPr lang="nl-NL" dirty="0" err="1" smtClean="0"/>
              <a:t>Convention-compatability</a:t>
            </a:r>
            <a:r>
              <a:rPr lang="nl-NL" dirty="0" smtClean="0"/>
              <a:t>; </a:t>
            </a:r>
            <a:r>
              <a:rPr lang="nl-NL" dirty="0" err="1" smtClean="0"/>
              <a:t>Convention</a:t>
            </a:r>
            <a:r>
              <a:rPr lang="nl-NL" dirty="0" smtClean="0"/>
              <a:t>-Compliance</a:t>
            </a:r>
          </a:p>
          <a:p>
            <a:pPr lvl="1"/>
            <a:r>
              <a:rPr lang="en-US" dirty="0" smtClean="0"/>
              <a:t>Literature: ECtHR</a:t>
            </a:r>
            <a:r>
              <a:rPr lang="en-US" dirty="0"/>
              <a:t>, Al-</a:t>
            </a:r>
            <a:r>
              <a:rPr lang="en-US" dirty="0" err="1"/>
              <a:t>Dulimi</a:t>
            </a:r>
            <a:r>
              <a:rPr lang="en-US" dirty="0"/>
              <a:t> and Montana Management Inc. v. Switzerland, application no. 5809/08,  21 June 2016. ECtHR, S.J. v. BELGIUM, application no. 70055/10, 19 March </a:t>
            </a:r>
            <a:r>
              <a:rPr lang="en-US" dirty="0" smtClean="0"/>
              <a:t>2015.</a:t>
            </a:r>
          </a:p>
          <a:p>
            <a:pPr lvl="1"/>
            <a:r>
              <a:rPr lang="nl-NL" dirty="0" smtClean="0"/>
              <a:t>National Procedure: </a:t>
            </a:r>
            <a:r>
              <a:rPr lang="en-US" dirty="0"/>
              <a:t>ECtHR, case of Animal Defenders International v. The United Kingdom, application no. 48876/08, 22 April 2013. ECtHR, Buckland v. the United Kingdom, application no. 40060/08, 18 September 2012</a:t>
            </a:r>
            <a:r>
              <a:rPr lang="en-US" dirty="0" smtClean="0"/>
              <a:t>. Applications </a:t>
            </a:r>
            <a:r>
              <a:rPr lang="en-US" dirty="0" err="1"/>
              <a:t>nos</a:t>
            </a:r>
            <a:r>
              <a:rPr lang="en-US" dirty="0"/>
              <a:t> 5821/10 and 65523/12 Ilya </a:t>
            </a:r>
            <a:r>
              <a:rPr lang="en-US" dirty="0" err="1"/>
              <a:t>Mikhaylovich</a:t>
            </a:r>
            <a:r>
              <a:rPr lang="en-US" dirty="0"/>
              <a:t> GERASIMENKO and </a:t>
            </a:r>
            <a:r>
              <a:rPr lang="en-US" dirty="0" err="1"/>
              <a:t>Luiza</a:t>
            </a:r>
            <a:r>
              <a:rPr lang="en-US" dirty="0"/>
              <a:t> </a:t>
            </a:r>
            <a:r>
              <a:rPr lang="en-US" dirty="0" err="1"/>
              <a:t>Aleksandrovna</a:t>
            </a:r>
            <a:r>
              <a:rPr lang="en-US" dirty="0"/>
              <a:t> SALIKHOVA against Russia and Yelena </a:t>
            </a:r>
            <a:r>
              <a:rPr lang="en-US" dirty="0" err="1"/>
              <a:t>Anatolyevna</a:t>
            </a:r>
            <a:r>
              <a:rPr lang="en-US" dirty="0"/>
              <a:t> DUDAL against Russia lodged on 15 January 2010 and 6 October 2012 </a:t>
            </a:r>
          </a:p>
          <a:p>
            <a:pPr lvl="1"/>
            <a:r>
              <a:rPr lang="nl-NL" dirty="0" smtClean="0"/>
              <a:t>International case </a:t>
            </a:r>
            <a:r>
              <a:rPr lang="nl-NL" dirty="0" err="1" smtClean="0"/>
              <a:t>law</a:t>
            </a:r>
            <a:r>
              <a:rPr lang="nl-NL" dirty="0" smtClean="0"/>
              <a:t>: </a:t>
            </a:r>
            <a:r>
              <a:rPr lang="en-US" dirty="0"/>
              <a:t>ECtHR, Baka v. Hungary, application no.  20261/12, 23 June 2016. ECtHR, </a:t>
            </a:r>
            <a:r>
              <a:rPr lang="en-US" dirty="0" err="1"/>
              <a:t>Margus</a:t>
            </a:r>
            <a:r>
              <a:rPr lang="en-US" dirty="0"/>
              <a:t> v. Croatia, application no. 4455/10, 27 May 2014. </a:t>
            </a:r>
            <a:endParaRPr lang="en-US" dirty="0"/>
          </a:p>
        </p:txBody>
      </p:sp>
    </p:spTree>
    <p:extLst>
      <p:ext uri="{BB962C8B-B14F-4D97-AF65-F5344CB8AC3E}">
        <p14:creationId xmlns:p14="http://schemas.microsoft.com/office/powerpoint/2010/main" val="21641628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(2) In abstracto claims </a:t>
            </a:r>
            <a:r>
              <a:rPr lang="nl-NL" dirty="0" err="1"/>
              <a:t>and</a:t>
            </a:r>
            <a:r>
              <a:rPr lang="nl-NL" dirty="0"/>
              <a:t> </a:t>
            </a:r>
            <a:r>
              <a:rPr lang="nl-NL" dirty="0" err="1"/>
              <a:t>the</a:t>
            </a:r>
            <a:r>
              <a:rPr lang="nl-NL" dirty="0"/>
              <a:t> </a:t>
            </a:r>
            <a:r>
              <a:rPr lang="nl-NL" dirty="0" err="1"/>
              <a:t>Conventionality</a:t>
            </a:r>
            <a:r>
              <a:rPr lang="nl-NL" dirty="0"/>
              <a:t> </a:t>
            </a:r>
            <a:r>
              <a:rPr lang="nl-NL" dirty="0" err="1"/>
              <a:t>principle</a:t>
            </a:r>
            <a:endParaRPr lang="en-US" dirty="0"/>
          </a:p>
        </p:txBody>
      </p:sp>
      <p:sp>
        <p:nvSpPr>
          <p:cNvPr id="3" name="Content Placeholder 2"/>
          <p:cNvSpPr>
            <a:spLocks noGrp="1"/>
          </p:cNvSpPr>
          <p:nvPr>
            <p:ph idx="1"/>
          </p:nvPr>
        </p:nvSpPr>
        <p:spPr/>
        <p:txBody>
          <a:bodyPr>
            <a:normAutofit fontScale="70000" lnSpcReduction="20000"/>
          </a:bodyPr>
          <a:lstStyle/>
          <a:p>
            <a:r>
              <a:rPr lang="nl-NL" dirty="0"/>
              <a:t>In </a:t>
            </a:r>
            <a:r>
              <a:rPr lang="nl-NL" dirty="0" err="1"/>
              <a:t>the</a:t>
            </a:r>
            <a:r>
              <a:rPr lang="nl-NL" dirty="0"/>
              <a:t> </a:t>
            </a:r>
            <a:r>
              <a:rPr lang="nl-NL" dirty="0" err="1"/>
              <a:t>arguments</a:t>
            </a:r>
            <a:r>
              <a:rPr lang="nl-NL" dirty="0"/>
              <a:t> of </a:t>
            </a:r>
            <a:r>
              <a:rPr lang="nl-NL" dirty="0" err="1"/>
              <a:t>the</a:t>
            </a:r>
            <a:r>
              <a:rPr lang="nl-NL" dirty="0"/>
              <a:t> </a:t>
            </a:r>
            <a:r>
              <a:rPr lang="nl-NL" dirty="0" err="1"/>
              <a:t>claimants</a:t>
            </a:r>
            <a:r>
              <a:rPr lang="nl-NL" dirty="0"/>
              <a:t>/</a:t>
            </a:r>
            <a:r>
              <a:rPr lang="nl-NL" dirty="0" err="1"/>
              <a:t>defendant</a:t>
            </a:r>
            <a:r>
              <a:rPr lang="nl-NL" dirty="0"/>
              <a:t> state:</a:t>
            </a:r>
          </a:p>
          <a:p>
            <a:pPr lvl="1"/>
            <a:r>
              <a:rPr lang="en-US" dirty="0"/>
              <a:t>ECtHR, NACHOVA AND OTHERS v. BULGARIA, Applications nos. 43577/98 and 43579/98, 6 July 2005</a:t>
            </a:r>
            <a:r>
              <a:rPr lang="en-US" dirty="0" smtClean="0"/>
              <a:t>.</a:t>
            </a:r>
          </a:p>
          <a:p>
            <a:pPr lvl="1"/>
            <a:r>
              <a:rPr lang="en-US" dirty="0" smtClean="0"/>
              <a:t>ECtHR, </a:t>
            </a:r>
            <a:r>
              <a:rPr lang="fr-FR" dirty="0" smtClean="0"/>
              <a:t>présentée </a:t>
            </a:r>
            <a:r>
              <a:rPr lang="fr-FR" dirty="0"/>
              <a:t>par Anne DUDA contre la </a:t>
            </a:r>
            <a:r>
              <a:rPr lang="fr-FR" dirty="0" smtClean="0"/>
              <a:t>France, </a:t>
            </a:r>
            <a:r>
              <a:rPr lang="fr-FR" dirty="0"/>
              <a:t>n</a:t>
            </a:r>
            <a:r>
              <a:rPr lang="fr-FR" sz="1600" dirty="0"/>
              <a:t>o </a:t>
            </a:r>
            <a:r>
              <a:rPr lang="fr-FR" dirty="0" smtClean="0"/>
              <a:t>37387/05, 2005 </a:t>
            </a:r>
          </a:p>
          <a:p>
            <a:pPr lvl="1"/>
            <a:r>
              <a:rPr lang="en-US" dirty="0"/>
              <a:t>AFFAIRE PY c. FRANCE, </a:t>
            </a:r>
            <a:r>
              <a:rPr lang="en-US" dirty="0" err="1"/>
              <a:t>Requête</a:t>
            </a:r>
            <a:r>
              <a:rPr lang="en-US" dirty="0"/>
              <a:t> no 66289/01, 11 </a:t>
            </a:r>
            <a:r>
              <a:rPr lang="en-US" dirty="0" err="1"/>
              <a:t>janvier</a:t>
            </a:r>
            <a:r>
              <a:rPr lang="en-US" dirty="0"/>
              <a:t> 2005</a:t>
            </a:r>
          </a:p>
          <a:p>
            <a:pPr lvl="1"/>
            <a:r>
              <a:rPr lang="en-US" dirty="0" smtClean="0"/>
              <a:t>ECtHR</a:t>
            </a:r>
            <a:r>
              <a:rPr lang="en-US" dirty="0"/>
              <a:t>, AFFAIRE KART c. TURQUIE, </a:t>
            </a:r>
            <a:r>
              <a:rPr lang="en-US" dirty="0" err="1"/>
              <a:t>Requête</a:t>
            </a:r>
            <a:r>
              <a:rPr lang="en-US" dirty="0"/>
              <a:t> no 8917/05, 8 </a:t>
            </a:r>
            <a:r>
              <a:rPr lang="en-US" dirty="0" err="1"/>
              <a:t>juillet</a:t>
            </a:r>
            <a:r>
              <a:rPr lang="en-US" dirty="0"/>
              <a:t> 2008</a:t>
            </a:r>
            <a:r>
              <a:rPr lang="en-US" dirty="0" smtClean="0"/>
              <a:t>.</a:t>
            </a:r>
            <a:endParaRPr lang="fr-FR" dirty="0" smtClean="0"/>
          </a:p>
          <a:p>
            <a:pPr lvl="1"/>
            <a:r>
              <a:rPr lang="en-US" dirty="0"/>
              <a:t>AFFAIRE KANAGARATNAM ET AUTRES C. BELGIQUE, </a:t>
            </a:r>
            <a:r>
              <a:rPr lang="en-US" dirty="0" err="1"/>
              <a:t>Requête</a:t>
            </a:r>
            <a:r>
              <a:rPr lang="en-US" dirty="0"/>
              <a:t> no 15297/09, 13 </a:t>
            </a:r>
            <a:r>
              <a:rPr lang="en-US" dirty="0" err="1"/>
              <a:t>décembre</a:t>
            </a:r>
            <a:r>
              <a:rPr lang="en-US" dirty="0"/>
              <a:t> 2011.</a:t>
            </a:r>
          </a:p>
          <a:p>
            <a:pPr lvl="1"/>
            <a:r>
              <a:rPr lang="en-US" dirty="0"/>
              <a:t>ECtHR,  MICHAUD v. FRANCE, application no. 12323/11, </a:t>
            </a:r>
            <a:r>
              <a:rPr lang="en-US" dirty="0" smtClean="0"/>
              <a:t>6 </a:t>
            </a:r>
            <a:r>
              <a:rPr lang="en-US" dirty="0"/>
              <a:t>December </a:t>
            </a:r>
            <a:r>
              <a:rPr lang="en-US" dirty="0" smtClean="0"/>
              <a:t>2012</a:t>
            </a:r>
            <a:endParaRPr lang="fr-FR" dirty="0" smtClean="0"/>
          </a:p>
          <a:p>
            <a:pPr lvl="1"/>
            <a:r>
              <a:rPr lang="en-US" dirty="0"/>
              <a:t>ECtHR, AFFAIRE VASSIS ET AUTRES c. FRANCE, </a:t>
            </a:r>
            <a:r>
              <a:rPr lang="en-US" dirty="0" err="1"/>
              <a:t>Requête</a:t>
            </a:r>
            <a:r>
              <a:rPr lang="en-US" dirty="0"/>
              <a:t> no 62736/09, 27 </a:t>
            </a:r>
            <a:r>
              <a:rPr lang="en-US" dirty="0" err="1"/>
              <a:t>juin</a:t>
            </a:r>
            <a:r>
              <a:rPr lang="en-US" dirty="0"/>
              <a:t> 2013.</a:t>
            </a:r>
          </a:p>
          <a:p>
            <a:pPr lvl="1"/>
            <a:r>
              <a:rPr lang="en-US" dirty="0" smtClean="0"/>
              <a:t>ECtHR</a:t>
            </a:r>
            <a:r>
              <a:rPr lang="en-US" dirty="0"/>
              <a:t>, AVOTIŅŠ c. LETTONIE </a:t>
            </a:r>
            <a:r>
              <a:rPr lang="en-US" dirty="0" err="1"/>
              <a:t>Requête</a:t>
            </a:r>
            <a:r>
              <a:rPr lang="en-US" dirty="0"/>
              <a:t> no 17502/07, 25 </a:t>
            </a:r>
            <a:r>
              <a:rPr lang="en-US" dirty="0" err="1"/>
              <a:t>février</a:t>
            </a:r>
            <a:r>
              <a:rPr lang="en-US" dirty="0"/>
              <a:t> 2014</a:t>
            </a:r>
            <a:r>
              <a:rPr lang="en-US" dirty="0" smtClean="0"/>
              <a:t>.</a:t>
            </a:r>
          </a:p>
          <a:p>
            <a:pPr lvl="1"/>
            <a:r>
              <a:rPr lang="en-US" dirty="0"/>
              <a:t>AFFAIRE MATELLY c. FRANCE, </a:t>
            </a:r>
            <a:r>
              <a:rPr lang="en-US" dirty="0" err="1"/>
              <a:t>Requête</a:t>
            </a:r>
            <a:r>
              <a:rPr lang="en-US" dirty="0"/>
              <a:t> no 10609/10, 2 </a:t>
            </a:r>
            <a:r>
              <a:rPr lang="en-US" dirty="0" err="1"/>
              <a:t>octobre</a:t>
            </a:r>
            <a:r>
              <a:rPr lang="en-US" dirty="0"/>
              <a:t> 2014.</a:t>
            </a:r>
          </a:p>
          <a:p>
            <a:pPr lvl="1"/>
            <a:endParaRPr lang="en-US" dirty="0" smtClean="0"/>
          </a:p>
          <a:p>
            <a:pPr lvl="1"/>
            <a:endParaRPr lang="en-US" dirty="0" smtClean="0"/>
          </a:p>
          <a:p>
            <a:pPr lvl="1"/>
            <a:endParaRPr lang="en-US" dirty="0"/>
          </a:p>
          <a:p>
            <a:endParaRPr lang="en-US" dirty="0"/>
          </a:p>
        </p:txBody>
      </p:sp>
    </p:spTree>
    <p:extLst>
      <p:ext uri="{BB962C8B-B14F-4D97-AF65-F5344CB8AC3E}">
        <p14:creationId xmlns:p14="http://schemas.microsoft.com/office/powerpoint/2010/main" val="769272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2876</Words>
  <Application>Microsoft Office PowerPoint</Application>
  <PresentationFormat>On-screen Show (4:3)</PresentationFormat>
  <Paragraphs>124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Conventionality: is the European Court of Human Rights turning into a constiutional court?</vt:lpstr>
      <vt:lpstr>Overview</vt:lpstr>
      <vt:lpstr>(1) Introduction</vt:lpstr>
      <vt:lpstr>(1) Introduction</vt:lpstr>
      <vt:lpstr>(2) In abstracto claims and the Conventionality principle</vt:lpstr>
      <vt:lpstr>(2) In abstracto claims and the Conventionality principle</vt:lpstr>
      <vt:lpstr>(2) In abstracto claims and the Conventionality principle</vt:lpstr>
      <vt:lpstr>(2) In abstracto claims and the Conventionality principle</vt:lpstr>
      <vt:lpstr>(2) In abstracto claims and the Conventionality principle</vt:lpstr>
      <vt:lpstr>(2) In abstracto claims and the Conventionality principle</vt:lpstr>
      <vt:lpstr>(2) In abstracto claims and the Conventionality principle</vt:lpstr>
      <vt:lpstr>(2) In abstracto claims and the Conventionality principle</vt:lpstr>
      <vt:lpstr>(3) Is the ECtHR turning into a constitutional court?</vt:lpstr>
      <vt:lpstr>(3) Is the ECtHR turning into a constitutional court?</vt:lpstr>
      <vt:lpstr>(3) Is the ECtHR turning into a constitutional court?</vt:lpstr>
      <vt:lpstr>(3) Is the ECtHR turning into a constitutional court?</vt:lpstr>
      <vt:lpstr>(3) Is the ECtHR turning into a constitutional court?</vt:lpstr>
      <vt:lpstr>(3) Is the ECtHR turning into a constitutional court?</vt:lpstr>
    </vt:vector>
  </TitlesOfParts>
  <Company>Universiteit van Amsterdam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Conventionality: is the European Court of Human Rights turnin into a constiutional court?</dc:title>
  <dc:creator>Sloot, Bart van der</dc:creator>
  <cp:lastModifiedBy>Sloot, Bart van der</cp:lastModifiedBy>
  <cp:revision>19</cp:revision>
  <cp:lastPrinted>2016-11-09T13:48:48Z</cp:lastPrinted>
  <dcterms:created xsi:type="dcterms:W3CDTF">2016-11-09T11:24:19Z</dcterms:created>
  <dcterms:modified xsi:type="dcterms:W3CDTF">2016-11-09T13:51:07Z</dcterms:modified>
</cp:coreProperties>
</file>