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522" r:id="rId4"/>
    <p:sldId id="523" r:id="rId5"/>
    <p:sldId id="524"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7" r:id="rId25"/>
    <p:sldId id="376"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391" r:id="rId40"/>
    <p:sldId id="392" r:id="rId41"/>
    <p:sldId id="393"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71" autoAdjust="0"/>
    <p:restoredTop sz="94660"/>
  </p:normalViewPr>
  <p:slideViewPr>
    <p:cSldViewPr snapToGrid="0">
      <p:cViewPr varScale="1">
        <p:scale>
          <a:sx n="108" d="100"/>
          <a:sy n="108" d="100"/>
        </p:scale>
        <p:origin x="6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9/6/2020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9/6/2020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9/6/2020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9/6/2020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9/6/2020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9/6/2020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19676" y="1537344"/>
            <a:ext cx="9179511" cy="2345924"/>
          </a:xfrm>
        </p:spPr>
        <p:txBody>
          <a:bodyPr>
            <a:noAutofit/>
          </a:bodyPr>
          <a:lstStyle/>
          <a:p>
            <a:pPr algn="ctr"/>
            <a:r>
              <a:rPr lang="nl-NL" sz="4800" dirty="0">
                <a:solidFill>
                  <a:schemeClr val="bg1"/>
                </a:solidFill>
              </a:rPr>
              <a:t>College IX: Handhaving</a:t>
            </a:r>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a:xfrm>
            <a:off x="677334" y="2187222"/>
            <a:ext cx="8596668" cy="3880773"/>
          </a:xfrm>
        </p:spPr>
        <p:txBody>
          <a:bodyPr>
            <a:normAutofit fontScale="77500" lnSpcReduction="20000"/>
          </a:bodyPr>
          <a:lstStyle/>
          <a:p>
            <a:r>
              <a:rPr lang="nl-NL" sz="1800" b="0" i="0" u="none" strike="noStrike" baseline="0" dirty="0">
                <a:solidFill>
                  <a:schemeClr val="bg1"/>
                </a:solidFill>
                <a:latin typeface="Times New Roman" panose="02020603050405020304" pitchFamily="18" charset="0"/>
              </a:rPr>
              <a:t>III. Assessment criteria in </a:t>
            </a:r>
            <a:r>
              <a:rPr lang="nl-NL" sz="1800" b="0" i="0" u="none" strike="noStrike" baseline="0" dirty="0" err="1">
                <a:solidFill>
                  <a:schemeClr val="bg1"/>
                </a:solidFill>
                <a:latin typeface="Times New Roman" panose="02020603050405020304" pitchFamily="18" charset="0"/>
              </a:rPr>
              <a:t>article</a:t>
            </a:r>
            <a:r>
              <a:rPr lang="nl-NL" sz="1800" b="0" i="0" u="none" strike="noStrike" baseline="0" dirty="0">
                <a:solidFill>
                  <a:schemeClr val="bg1"/>
                </a:solidFill>
                <a:latin typeface="Times New Roman" panose="02020603050405020304" pitchFamily="18" charset="0"/>
              </a:rPr>
              <a:t> 83 (2)</a:t>
            </a:r>
          </a:p>
          <a:p>
            <a:r>
              <a:rPr lang="en-US" sz="1800" b="0" i="1" u="none" strike="noStrike" baseline="0" dirty="0">
                <a:solidFill>
                  <a:schemeClr val="bg1"/>
                </a:solidFill>
                <a:latin typeface="Times New Roman" panose="02020603050405020304" pitchFamily="18" charset="0"/>
              </a:rPr>
              <a:t>(a) the nature, gravity and duration of the infringement</a:t>
            </a:r>
            <a:r>
              <a:rPr lang="nl-NL" dirty="0">
                <a:solidFill>
                  <a:schemeClr val="bg1"/>
                </a:solidFill>
                <a:latin typeface="Times New Roman" panose="02020603050405020304" pitchFamily="18" charset="0"/>
              </a:rPr>
              <a:t>: </a:t>
            </a:r>
          </a:p>
          <a:p>
            <a:r>
              <a:rPr lang="nl-NL" i="1" dirty="0">
                <a:solidFill>
                  <a:schemeClr val="bg1"/>
                </a:solidFill>
                <a:latin typeface="Times New Roman" panose="02020603050405020304" pitchFamily="18" charset="0"/>
              </a:rPr>
              <a:t>Nature</a:t>
            </a:r>
          </a:p>
          <a:p>
            <a:pPr algn="l"/>
            <a:r>
              <a:rPr lang="en-US" sz="1800" b="0" i="0" u="none" strike="noStrike" baseline="0" dirty="0">
                <a:solidFill>
                  <a:schemeClr val="bg1"/>
                </a:solidFill>
                <a:latin typeface="Times New Roman" panose="02020603050405020304" pitchFamily="18" charset="0"/>
              </a:rPr>
              <a:t>Recital 148 introduces the notion of “minor infringements”. Such infringements may constitute breaches of one or several of the Regulation’s provisions listed in article 83 (4) or (5). The assessment of the criteria in article 83 (2) may however lead the supervisory authority to believe that in the concrete circumstances of the case, the breach for example, does not pose a significant risk to the rights of the data subjects concerned and does not affect the essence of the obligation in question. In such cases, the fine may (but not always) be replaced by a reprimand.</a:t>
            </a:r>
          </a:p>
          <a:p>
            <a:pPr algn="l"/>
            <a:r>
              <a:rPr lang="en-US" sz="1800" b="0" i="0" u="none" strike="noStrike" baseline="0" dirty="0">
                <a:solidFill>
                  <a:schemeClr val="bg1"/>
                </a:solidFill>
                <a:latin typeface="Times New Roman" panose="02020603050405020304" pitchFamily="18" charset="0"/>
              </a:rPr>
              <a:t>Recital 148 does not contain an obligation for the supervisory authority to always replace a fine by a reprimand in the case of a minor infringement (“</a:t>
            </a:r>
            <a:r>
              <a:rPr lang="en-US" sz="1800" b="0" i="1" u="none" strike="noStrike" baseline="0" dirty="0">
                <a:solidFill>
                  <a:schemeClr val="bg1"/>
                </a:solidFill>
                <a:latin typeface="Times New Roman" panose="02020603050405020304" pitchFamily="18" charset="0"/>
              </a:rPr>
              <a:t>a reprimand may be issued instead of a fine</a:t>
            </a:r>
            <a:r>
              <a:rPr lang="en-US" sz="1800" b="0" i="0" u="none" strike="noStrike" baseline="0" dirty="0">
                <a:solidFill>
                  <a:schemeClr val="bg1"/>
                </a:solidFill>
                <a:latin typeface="Times New Roman" panose="02020603050405020304" pitchFamily="18" charset="0"/>
              </a:rPr>
              <a:t>”), but rather a possibility that is at hand, following a concrete assessment of all the circumstances of the case.</a:t>
            </a:r>
          </a:p>
          <a:p>
            <a:pPr algn="l"/>
            <a:r>
              <a:rPr lang="en-US" sz="1800" b="0" i="0" u="none" strike="noStrike" baseline="0" dirty="0">
                <a:solidFill>
                  <a:schemeClr val="bg1"/>
                </a:solidFill>
                <a:latin typeface="Times New Roman" panose="02020603050405020304" pitchFamily="18" charset="0"/>
              </a:rPr>
              <a:t>Recital 148 opens up the same possibility to replace a fine by a reprimand , where the data controller is a natural person and the fine likely to be imposed would constitute a disproportionate burden. The starting point is that the supervisory authority has to assess whether, considering the circumstances of the case at hand, the imposition of a fine is required. If it finds in </a:t>
            </a:r>
            <a:r>
              <a:rPr lang="en-US" sz="1800" b="0" i="0" u="none" strike="noStrike" baseline="0" dirty="0" err="1">
                <a:solidFill>
                  <a:schemeClr val="bg1"/>
                </a:solidFill>
                <a:latin typeface="Times New Roman" panose="02020603050405020304" pitchFamily="18" charset="0"/>
              </a:rPr>
              <a:t>favour</a:t>
            </a:r>
            <a:r>
              <a:rPr lang="en-US" sz="1800" b="0" i="0" u="none" strike="noStrike" baseline="0" dirty="0">
                <a:solidFill>
                  <a:schemeClr val="bg1"/>
                </a:solidFill>
                <a:latin typeface="Times New Roman" panose="02020603050405020304" pitchFamily="18" charset="0"/>
              </a:rPr>
              <a:t> of imposing a fine, then the supervisory authority must also assess whether the fine to be imposed would constitute a </a:t>
            </a:r>
            <a:r>
              <a:rPr lang="nl-NL" sz="1800" b="0" i="0" u="none" strike="noStrike" baseline="0" dirty="0" err="1">
                <a:solidFill>
                  <a:schemeClr val="bg1"/>
                </a:solidFill>
                <a:latin typeface="Times New Roman" panose="02020603050405020304" pitchFamily="18" charset="0"/>
              </a:rPr>
              <a:t>disproportionate</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burden</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to</a:t>
            </a:r>
            <a:r>
              <a:rPr lang="nl-NL" sz="1800" b="0" i="0" u="none" strike="noStrike" baseline="0" dirty="0">
                <a:solidFill>
                  <a:schemeClr val="bg1"/>
                </a:solidFill>
                <a:latin typeface="Times New Roman" panose="02020603050405020304" pitchFamily="18" charset="0"/>
              </a:rPr>
              <a:t> a </a:t>
            </a:r>
            <a:r>
              <a:rPr lang="nl-NL" sz="1800" b="0" i="0" u="none" strike="noStrike" baseline="0" dirty="0" err="1">
                <a:solidFill>
                  <a:schemeClr val="bg1"/>
                </a:solidFill>
                <a:latin typeface="Times New Roman" panose="02020603050405020304" pitchFamily="18" charset="0"/>
              </a:rPr>
              <a:t>natural</a:t>
            </a:r>
            <a:r>
              <a:rPr lang="nl-NL" sz="1800" b="0" i="0" u="none" strike="noStrike" baseline="0" dirty="0">
                <a:solidFill>
                  <a:schemeClr val="bg1"/>
                </a:solidFill>
                <a:latin typeface="Times New Roman" panose="02020603050405020304" pitchFamily="18" charset="0"/>
              </a:rPr>
              <a:t> person.</a:t>
            </a:r>
            <a:endParaRPr lang="nl-NL" dirty="0">
              <a:solidFill>
                <a:schemeClr val="bg1"/>
              </a:solidFill>
            </a:endParaRPr>
          </a:p>
        </p:txBody>
      </p:sp>
    </p:spTree>
    <p:extLst>
      <p:ext uri="{BB962C8B-B14F-4D97-AF65-F5344CB8AC3E}">
        <p14:creationId xmlns:p14="http://schemas.microsoft.com/office/powerpoint/2010/main" val="6744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fontScale="92500"/>
          </a:bodyPr>
          <a:lstStyle/>
          <a:p>
            <a:pPr algn="l"/>
            <a:r>
              <a:rPr lang="en-US" sz="1800" b="1" i="0" u="none" strike="noStrike" baseline="0" dirty="0">
                <a:solidFill>
                  <a:schemeClr val="bg1"/>
                </a:solidFill>
                <a:latin typeface="Times New Roman" panose="02020603050405020304" pitchFamily="18" charset="0"/>
              </a:rPr>
              <a:t>The number </a:t>
            </a:r>
            <a:r>
              <a:rPr lang="en-US" sz="1800" b="0" i="0" u="none" strike="noStrike" baseline="0" dirty="0">
                <a:solidFill>
                  <a:schemeClr val="bg1"/>
                </a:solidFill>
                <a:latin typeface="Times New Roman" panose="02020603050405020304" pitchFamily="18" charset="0"/>
              </a:rPr>
              <a:t>of data subjects involved should be assessed, in order to identify whether this is an isolated event or symptomatic of a more systemic breach or lack of adequate routines in place. This is not to say that isolated events should not be enforceable, as an isolated event could still affect a lot of  data subjects. This will, depending on the circumstances of the case, be relative to, for example, the total number of registrants in the database in question, the number of users of a service, the number of customers, or in relation to the population of the country, as appropriate.</a:t>
            </a:r>
          </a:p>
          <a:p>
            <a:pPr algn="l"/>
            <a:r>
              <a:rPr lang="en-US" sz="1800" b="1" i="0" u="none" strike="noStrike" baseline="0" dirty="0">
                <a:solidFill>
                  <a:schemeClr val="bg1"/>
                </a:solidFill>
                <a:latin typeface="Times New Roman" panose="02020603050405020304" pitchFamily="18" charset="0"/>
              </a:rPr>
              <a:t>The purpose </a:t>
            </a:r>
            <a:r>
              <a:rPr lang="en-US" sz="1800" b="0" i="0" u="none" strike="noStrike" baseline="0" dirty="0">
                <a:solidFill>
                  <a:schemeClr val="bg1"/>
                </a:solidFill>
                <a:latin typeface="Times New Roman" panose="02020603050405020304" pitchFamily="18" charset="0"/>
              </a:rPr>
              <a:t>of the processing must also be assessed. The WP 29 opinion on “purpose limitation” previously </a:t>
            </a:r>
            <a:r>
              <a:rPr lang="en-US" sz="1800" b="0" i="0" u="none" strike="noStrike" baseline="0" dirty="0" err="1">
                <a:solidFill>
                  <a:schemeClr val="bg1"/>
                </a:solidFill>
                <a:latin typeface="Times New Roman" panose="02020603050405020304" pitchFamily="18" charset="0"/>
              </a:rPr>
              <a:t>analysed</a:t>
            </a:r>
            <a:r>
              <a:rPr lang="en-US" sz="1800" b="0" i="0" u="none" strike="noStrike" baseline="0" dirty="0">
                <a:solidFill>
                  <a:schemeClr val="bg1"/>
                </a:solidFill>
                <a:latin typeface="Times New Roman" panose="02020603050405020304" pitchFamily="18" charset="0"/>
              </a:rPr>
              <a:t> the two main building blocks of this principle in data protection law: purpose specification and compatible use. When assessing the purpose of the processing in the context of article 83 (2), the supervisory authorities should look into the extent to which the processing upholds the two key components of this principle12. In certain situations, the supervisory authority might find it necessary to factor in a deeper analysis of the purpose of the processing in itself in the analysis of </a:t>
            </a:r>
            <a:r>
              <a:rPr lang="nl-NL" sz="1800" b="0" i="0" u="none" strike="noStrike" baseline="0" dirty="0" err="1">
                <a:solidFill>
                  <a:schemeClr val="bg1"/>
                </a:solidFill>
                <a:latin typeface="Times New Roman" panose="02020603050405020304" pitchFamily="18" charset="0"/>
              </a:rPr>
              <a:t>article</a:t>
            </a:r>
            <a:r>
              <a:rPr lang="nl-NL" sz="1800" b="0" i="0" u="none" strike="noStrike" baseline="0" dirty="0">
                <a:solidFill>
                  <a:schemeClr val="bg1"/>
                </a:solidFill>
                <a:latin typeface="Times New Roman" panose="02020603050405020304" pitchFamily="18" charset="0"/>
              </a:rPr>
              <a:t> 83 (2).</a:t>
            </a:r>
            <a:endParaRPr lang="nl-NL" dirty="0">
              <a:solidFill>
                <a:schemeClr val="bg1"/>
              </a:solidFill>
            </a:endParaRPr>
          </a:p>
        </p:txBody>
      </p:sp>
    </p:spTree>
    <p:extLst>
      <p:ext uri="{BB962C8B-B14F-4D97-AF65-F5344CB8AC3E}">
        <p14:creationId xmlns:p14="http://schemas.microsoft.com/office/powerpoint/2010/main" val="2708541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lstStyle/>
          <a:p>
            <a:pPr algn="l"/>
            <a:r>
              <a:rPr lang="en-US" sz="1800" b="0" i="0" u="none" strike="noStrike" baseline="0" dirty="0">
                <a:solidFill>
                  <a:schemeClr val="bg1"/>
                </a:solidFill>
                <a:latin typeface="Times New Roman" panose="02020603050405020304" pitchFamily="18" charset="0"/>
              </a:rPr>
              <a:t>If the data subjects have suffered </a:t>
            </a:r>
            <a:r>
              <a:rPr lang="en-US" sz="1800" b="1" i="0" u="none" strike="noStrike" baseline="0" dirty="0">
                <a:solidFill>
                  <a:schemeClr val="bg1"/>
                </a:solidFill>
                <a:latin typeface="Times New Roman" panose="02020603050405020304" pitchFamily="18" charset="0"/>
              </a:rPr>
              <a:t>damage</a:t>
            </a:r>
            <a:r>
              <a:rPr lang="en-US" sz="1800" b="0" i="0" u="none" strike="noStrike" baseline="0" dirty="0">
                <a:solidFill>
                  <a:schemeClr val="bg1"/>
                </a:solidFill>
                <a:latin typeface="Times New Roman" panose="02020603050405020304" pitchFamily="18" charset="0"/>
              </a:rPr>
              <a:t>, the level of the damage has to be taken into consideration. Processing of personal data may generate risks for the rights and freedoms of the individual, as </a:t>
            </a:r>
            <a:r>
              <a:rPr lang="nl-NL" sz="1800" b="0" i="0" u="none" strike="noStrike" baseline="0" dirty="0" err="1">
                <a:solidFill>
                  <a:schemeClr val="bg1"/>
                </a:solidFill>
                <a:latin typeface="Times New Roman" panose="02020603050405020304" pitchFamily="18" charset="0"/>
              </a:rPr>
              <a:t>illustrated</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by</a:t>
            </a:r>
            <a:r>
              <a:rPr lang="nl-NL" sz="1800" b="0" i="0" u="none" strike="noStrike" baseline="0" dirty="0">
                <a:solidFill>
                  <a:schemeClr val="bg1"/>
                </a:solidFill>
                <a:latin typeface="Times New Roman" panose="02020603050405020304" pitchFamily="18" charset="0"/>
              </a:rPr>
              <a:t> recital 75:</a:t>
            </a:r>
            <a:br>
              <a:rPr lang="nl-NL" sz="1800" b="0" i="0" u="none" strike="noStrike" baseline="0" dirty="0">
                <a:solidFill>
                  <a:schemeClr val="bg1"/>
                </a:solidFill>
                <a:latin typeface="Times New Roman" panose="02020603050405020304" pitchFamily="18" charset="0"/>
              </a:rPr>
            </a:br>
            <a:endParaRPr lang="nl-NL" sz="1800" b="0" i="0" u="none" strike="noStrike" baseline="0" dirty="0">
              <a:solidFill>
                <a:schemeClr val="bg1"/>
              </a:solidFill>
              <a:latin typeface="Times New Roman" panose="02020603050405020304" pitchFamily="18" charset="0"/>
            </a:endParaRPr>
          </a:p>
          <a:p>
            <a:pPr algn="l"/>
            <a:r>
              <a:rPr lang="en-US" sz="1800" b="1" i="0" u="none" strike="noStrike" baseline="0" dirty="0">
                <a:solidFill>
                  <a:schemeClr val="bg1"/>
                </a:solidFill>
                <a:latin typeface="Times New Roman" panose="02020603050405020304" pitchFamily="18" charset="0"/>
              </a:rPr>
              <a:t>Duration </a:t>
            </a:r>
            <a:r>
              <a:rPr lang="en-US" sz="1800" b="0" i="0" u="none" strike="noStrike" baseline="0" dirty="0">
                <a:solidFill>
                  <a:schemeClr val="bg1"/>
                </a:solidFill>
                <a:latin typeface="Times New Roman" panose="02020603050405020304" pitchFamily="18" charset="0"/>
              </a:rPr>
              <a:t>of the infringement may be illustrative of, for example:</a:t>
            </a:r>
          </a:p>
          <a:p>
            <a:pPr algn="l"/>
            <a:r>
              <a:rPr lang="en-US" sz="1800" b="0" i="0" u="none" strike="noStrike" baseline="0" dirty="0">
                <a:solidFill>
                  <a:schemeClr val="bg1"/>
                </a:solidFill>
                <a:latin typeface="Times New Roman" panose="02020603050405020304" pitchFamily="18" charset="0"/>
              </a:rPr>
              <a:t>a) </a:t>
            </a:r>
            <a:r>
              <a:rPr lang="en-US" sz="1800" b="0" i="0" u="none" strike="noStrike" baseline="0" dirty="0" err="1">
                <a:solidFill>
                  <a:schemeClr val="bg1"/>
                </a:solidFill>
                <a:latin typeface="Times New Roman" panose="02020603050405020304" pitchFamily="18" charset="0"/>
              </a:rPr>
              <a:t>wilful</a:t>
            </a:r>
            <a:r>
              <a:rPr lang="en-US" sz="1800" b="0" i="0" u="none" strike="noStrike" baseline="0" dirty="0">
                <a:solidFill>
                  <a:schemeClr val="bg1"/>
                </a:solidFill>
                <a:latin typeface="Times New Roman" panose="02020603050405020304" pitchFamily="18" charset="0"/>
              </a:rPr>
              <a:t> conduct on the data controller’s part, or</a:t>
            </a:r>
          </a:p>
          <a:p>
            <a:pPr algn="l"/>
            <a:r>
              <a:rPr lang="en-US" sz="1800" b="0" i="0" u="none" strike="noStrike" baseline="0" dirty="0">
                <a:solidFill>
                  <a:schemeClr val="bg1"/>
                </a:solidFill>
                <a:latin typeface="Times New Roman" panose="02020603050405020304" pitchFamily="18" charset="0"/>
              </a:rPr>
              <a:t>b) failure to take appropriate preventive measures, or</a:t>
            </a:r>
          </a:p>
          <a:p>
            <a:pPr algn="l"/>
            <a:r>
              <a:rPr lang="en-US" sz="1800" b="0" i="0" u="none" strike="noStrike" baseline="0" dirty="0">
                <a:solidFill>
                  <a:schemeClr val="bg1"/>
                </a:solidFill>
                <a:latin typeface="Times New Roman" panose="02020603050405020304" pitchFamily="18" charset="0"/>
              </a:rPr>
              <a:t>c) inability to put in place the required technical and </a:t>
            </a:r>
            <a:r>
              <a:rPr lang="en-US" sz="1800" b="0" i="0" u="none" strike="noStrike" baseline="0" dirty="0" err="1">
                <a:solidFill>
                  <a:schemeClr val="bg1"/>
                </a:solidFill>
                <a:latin typeface="Times New Roman" panose="02020603050405020304" pitchFamily="18" charset="0"/>
              </a:rPr>
              <a:t>organisational</a:t>
            </a:r>
            <a:r>
              <a:rPr lang="en-US" sz="1800" b="0" i="0" u="none" strike="noStrike" baseline="0" dirty="0">
                <a:solidFill>
                  <a:schemeClr val="bg1"/>
                </a:solidFill>
                <a:latin typeface="Times New Roman" panose="02020603050405020304" pitchFamily="18" charset="0"/>
              </a:rPr>
              <a:t> measures.</a:t>
            </a:r>
            <a:endParaRPr lang="nl-NL" dirty="0">
              <a:solidFill>
                <a:schemeClr val="bg1"/>
              </a:solidFill>
            </a:endParaRPr>
          </a:p>
        </p:txBody>
      </p:sp>
    </p:spTree>
    <p:extLst>
      <p:ext uri="{BB962C8B-B14F-4D97-AF65-F5344CB8AC3E}">
        <p14:creationId xmlns:p14="http://schemas.microsoft.com/office/powerpoint/2010/main" val="4027434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fontScale="92500" lnSpcReduction="20000"/>
          </a:bodyPr>
          <a:lstStyle/>
          <a:p>
            <a:r>
              <a:rPr lang="en-US" sz="1800" b="0" i="1" u="none" strike="noStrike" baseline="0" dirty="0">
                <a:solidFill>
                  <a:schemeClr val="bg1"/>
                </a:solidFill>
                <a:latin typeface="Times New Roman" panose="02020603050405020304" pitchFamily="18" charset="0"/>
              </a:rPr>
              <a:t>(b) the intentional or negligent character of the infringement</a:t>
            </a:r>
          </a:p>
          <a:p>
            <a:pPr algn="l"/>
            <a:r>
              <a:rPr lang="en-US" sz="1800" b="0" i="0" u="none" strike="noStrike" baseline="0" dirty="0">
                <a:solidFill>
                  <a:schemeClr val="bg1"/>
                </a:solidFill>
                <a:latin typeface="Times New Roman" panose="02020603050405020304" pitchFamily="18" charset="0"/>
              </a:rPr>
              <a:t>Circumstances indicative of intentional breaches might be unlawful processing </a:t>
            </a:r>
            <a:r>
              <a:rPr lang="en-US" sz="1800" b="0" i="0" u="none" strike="noStrike" baseline="0" dirty="0" err="1">
                <a:solidFill>
                  <a:schemeClr val="bg1"/>
                </a:solidFill>
                <a:latin typeface="Times New Roman" panose="02020603050405020304" pitchFamily="18" charset="0"/>
              </a:rPr>
              <a:t>authorised</a:t>
            </a:r>
            <a:r>
              <a:rPr lang="en-US" sz="1800" b="0" i="0" u="none" strike="noStrike" baseline="0" dirty="0">
                <a:solidFill>
                  <a:schemeClr val="bg1"/>
                </a:solidFill>
                <a:latin typeface="Times New Roman" panose="02020603050405020304" pitchFamily="18" charset="0"/>
              </a:rPr>
              <a:t> explicitly by the top management hierarchy of the controller, or in spite of advice from the data protection officer or in disregard for existing policies, for example obtaining and processing data about employees at a competitor with an intention to discredit that competitor in the market.</a:t>
            </a:r>
          </a:p>
          <a:p>
            <a:pPr algn="l"/>
            <a:r>
              <a:rPr lang="en-US" sz="1800" b="0" i="0" u="none" strike="noStrike" baseline="0" dirty="0">
                <a:solidFill>
                  <a:schemeClr val="bg1"/>
                </a:solidFill>
                <a:latin typeface="Times New Roman" panose="02020603050405020304" pitchFamily="18" charset="0"/>
              </a:rPr>
              <a:t>Other examples here might be:</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amending personal data to give a misleading (positive) impression about whether targets have been met – we have seen this in the context of targets for hospital waiting times</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the trade of personal data for marketing purpose </a:t>
            </a:r>
            <a:r>
              <a:rPr lang="en-US" sz="1800" b="0" i="0" u="none" strike="noStrike" baseline="0" dirty="0" err="1">
                <a:solidFill>
                  <a:schemeClr val="bg1"/>
                </a:solidFill>
                <a:latin typeface="Times New Roman" panose="02020603050405020304" pitchFamily="18" charset="0"/>
              </a:rPr>
              <a:t>ie</a:t>
            </a:r>
            <a:r>
              <a:rPr lang="en-US" sz="1800" b="0" i="0" u="none" strike="noStrike" baseline="0" dirty="0">
                <a:solidFill>
                  <a:schemeClr val="bg1"/>
                </a:solidFill>
                <a:latin typeface="Times New Roman" panose="02020603050405020304" pitchFamily="18" charset="0"/>
              </a:rPr>
              <a:t> selling data as ‘opted in’ without checking/disregarding data subjects’ views about how their data should be used</a:t>
            </a:r>
          </a:p>
          <a:p>
            <a:pPr algn="l"/>
            <a:r>
              <a:rPr lang="en-US" sz="1800" b="0" i="0" u="none" strike="noStrike" baseline="0" dirty="0">
                <a:solidFill>
                  <a:schemeClr val="bg1"/>
                </a:solidFill>
                <a:latin typeface="Times New Roman" panose="02020603050405020304" pitchFamily="18" charset="0"/>
              </a:rPr>
              <a:t>Other circumstances, such as failure to read and abide by existing policies, human error, failure to check for personal data in information published, failure to apply technical updates in a timely manner, failure to adopt policies (rather than simply failure to apply them) may be indicative of negligence.</a:t>
            </a:r>
            <a:endParaRPr lang="nl-NL" dirty="0">
              <a:solidFill>
                <a:schemeClr val="bg1"/>
              </a:solidFill>
            </a:endParaRPr>
          </a:p>
        </p:txBody>
      </p:sp>
    </p:spTree>
    <p:extLst>
      <p:ext uri="{BB962C8B-B14F-4D97-AF65-F5344CB8AC3E}">
        <p14:creationId xmlns:p14="http://schemas.microsoft.com/office/powerpoint/2010/main" val="129793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lnSpcReduction="10000"/>
          </a:bodyPr>
          <a:lstStyle/>
          <a:p>
            <a:r>
              <a:rPr lang="en-US" sz="1800" b="0" i="1" u="none" strike="noStrike" baseline="0" dirty="0">
                <a:solidFill>
                  <a:schemeClr val="bg1"/>
                </a:solidFill>
                <a:latin typeface="Times New Roman" panose="02020603050405020304" pitchFamily="18" charset="0"/>
              </a:rPr>
              <a:t>(c) any action taken by the controller or processor to mitigate the damage suffered by data subjects;</a:t>
            </a:r>
          </a:p>
          <a:p>
            <a:pPr algn="l"/>
            <a:r>
              <a:rPr lang="en-US" sz="1800" b="0" i="0" u="none" strike="noStrike" baseline="0" dirty="0">
                <a:solidFill>
                  <a:schemeClr val="bg1"/>
                </a:solidFill>
                <a:latin typeface="Times New Roman" panose="02020603050405020304" pitchFamily="18" charset="0"/>
              </a:rPr>
              <a:t>Regulatory experience from SAs under the 95/46/EC Directive has previously shown that it can be appropriate to show some degree of flexibility to those data controllers/processors who have admitted to their infringement and taken responsibility to correct or limit the impact of their actions. This might include examples such as (although this would not lead to a more flexible approach in every case):</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contacting other controllers/processors who may have been involved in an extension of the processing e.g. if there has been a piece of data mistakenly shared with third parties.</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timely action taken by the data controller/processor to stop the infringement from continuing or expanding to a level or phase which would have had a far more serious impact than it did.</a:t>
            </a:r>
            <a:endParaRPr lang="nl-NL" dirty="0">
              <a:solidFill>
                <a:schemeClr val="bg1"/>
              </a:solidFill>
            </a:endParaRPr>
          </a:p>
        </p:txBody>
      </p:sp>
    </p:spTree>
    <p:extLst>
      <p:ext uri="{BB962C8B-B14F-4D97-AF65-F5344CB8AC3E}">
        <p14:creationId xmlns:p14="http://schemas.microsoft.com/office/powerpoint/2010/main" val="45118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fontScale="92500" lnSpcReduction="20000"/>
          </a:bodyPr>
          <a:lstStyle/>
          <a:p>
            <a:pPr algn="l"/>
            <a:r>
              <a:rPr lang="en-US" sz="1800" b="0" i="1" u="none" strike="noStrike" baseline="0" dirty="0">
                <a:solidFill>
                  <a:schemeClr val="bg1"/>
                </a:solidFill>
                <a:latin typeface="Times New Roman" panose="02020603050405020304" pitchFamily="18" charset="0"/>
              </a:rPr>
              <a:t>(d) the degree of responsibility of the controller or processor taking into account technical and </a:t>
            </a:r>
            <a:r>
              <a:rPr lang="en-US" sz="1800" b="0" i="1" u="none" strike="noStrike" baseline="0" dirty="0" err="1">
                <a:solidFill>
                  <a:schemeClr val="bg1"/>
                </a:solidFill>
                <a:latin typeface="Times New Roman" panose="02020603050405020304" pitchFamily="18" charset="0"/>
              </a:rPr>
              <a:t>organisational</a:t>
            </a:r>
            <a:r>
              <a:rPr lang="en-US" sz="1800" b="0" i="1" u="none" strike="noStrike" baseline="0" dirty="0">
                <a:solidFill>
                  <a:schemeClr val="bg1"/>
                </a:solidFill>
                <a:latin typeface="Times New Roman" panose="02020603050405020304" pitchFamily="18" charset="0"/>
              </a:rPr>
              <a:t> measures implemented by them pursuant to Articles 25 and 32;</a:t>
            </a:r>
          </a:p>
          <a:p>
            <a:pPr algn="l"/>
            <a:r>
              <a:rPr lang="en-US" sz="1800" b="0" i="0" u="none" strike="noStrike" baseline="0" dirty="0">
                <a:solidFill>
                  <a:schemeClr val="bg1"/>
                </a:solidFill>
                <a:latin typeface="Times New Roman" panose="02020603050405020304" pitchFamily="18" charset="0"/>
              </a:rPr>
              <a:t>The Regulation has introduced a far greater level of accountability of the data controller in comparison with the EC Data Protection Directive 95/46/EC.</a:t>
            </a:r>
          </a:p>
          <a:p>
            <a:pPr algn="l"/>
            <a:r>
              <a:rPr lang="en-US" sz="1800" b="0" i="0" u="none" strike="noStrike" baseline="0" dirty="0">
                <a:solidFill>
                  <a:schemeClr val="bg1"/>
                </a:solidFill>
                <a:latin typeface="Times New Roman" panose="02020603050405020304" pitchFamily="18" charset="0"/>
              </a:rPr>
              <a:t>The degree of responsibility of the controller or processor assessed against the backdrop of applying an appropriate corrective measure may include:</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controller implemented technical measures that follow the principles of data protection by design or by default (article 25)?</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controller implemented </a:t>
            </a:r>
            <a:r>
              <a:rPr lang="en-US" sz="1800" b="0" i="0" u="none" strike="noStrike" baseline="0" dirty="0" err="1">
                <a:solidFill>
                  <a:schemeClr val="bg1"/>
                </a:solidFill>
                <a:latin typeface="Times New Roman" panose="02020603050405020304" pitchFamily="18" charset="0"/>
              </a:rPr>
              <a:t>organisational</a:t>
            </a:r>
            <a:r>
              <a:rPr lang="en-US" sz="1800" b="0" i="0" u="none" strike="noStrike" baseline="0" dirty="0">
                <a:solidFill>
                  <a:schemeClr val="bg1"/>
                </a:solidFill>
                <a:latin typeface="Times New Roman" panose="02020603050405020304" pitchFamily="18" charset="0"/>
              </a:rPr>
              <a:t> measures that give effect to the principles of data protection by design and by default (article 25) at all levels of the </a:t>
            </a:r>
            <a:r>
              <a:rPr lang="en-US" sz="1800" b="0" i="0" u="none" strike="noStrike" baseline="0" dirty="0" err="1">
                <a:solidFill>
                  <a:schemeClr val="bg1"/>
                </a:solidFill>
                <a:latin typeface="Times New Roman" panose="02020603050405020304" pitchFamily="18" charset="0"/>
              </a:rPr>
              <a:t>organisation</a:t>
            </a:r>
            <a:r>
              <a:rPr lang="en-US" sz="1800" b="0" i="0"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controller/processor implemented an appropriate level of security (article 32)?</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Are the relevant data protection routines/policies known and applied at the appropriate level of management in the </a:t>
            </a:r>
            <a:r>
              <a:rPr lang="en-US" sz="1800" b="0" i="0" u="none" strike="noStrike" baseline="0" dirty="0" err="1">
                <a:solidFill>
                  <a:schemeClr val="bg1"/>
                </a:solidFill>
                <a:latin typeface="Times New Roman" panose="02020603050405020304" pitchFamily="18" charset="0"/>
              </a:rPr>
              <a:t>organisation</a:t>
            </a:r>
            <a:r>
              <a:rPr lang="en-US" sz="1800" b="0" i="0" u="none" strike="noStrike" baseline="0" dirty="0">
                <a:solidFill>
                  <a:schemeClr val="bg1"/>
                </a:solidFill>
                <a:latin typeface="Times New Roman" panose="02020603050405020304" pitchFamily="18" charset="0"/>
              </a:rPr>
              <a:t>? (Article 24).</a:t>
            </a:r>
            <a:endParaRPr lang="nl-NL" dirty="0">
              <a:solidFill>
                <a:schemeClr val="bg1"/>
              </a:solidFill>
            </a:endParaRPr>
          </a:p>
        </p:txBody>
      </p:sp>
    </p:spTree>
    <p:extLst>
      <p:ext uri="{BB962C8B-B14F-4D97-AF65-F5344CB8AC3E}">
        <p14:creationId xmlns:p14="http://schemas.microsoft.com/office/powerpoint/2010/main" val="2781824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r>
              <a:rPr lang="en-US" sz="1800" b="0" i="1" u="none" strike="noStrike" baseline="0" dirty="0">
                <a:solidFill>
                  <a:schemeClr val="bg1"/>
                </a:solidFill>
                <a:latin typeface="Times New Roman" panose="02020603050405020304" pitchFamily="18" charset="0"/>
              </a:rPr>
              <a:t>(e) any relevant previous infringements by the controller or processor;</a:t>
            </a:r>
          </a:p>
          <a:p>
            <a:pPr algn="l"/>
            <a:r>
              <a:rPr lang="en-US" sz="1800" b="0" i="0" u="none" strike="noStrike" baseline="0" dirty="0">
                <a:solidFill>
                  <a:schemeClr val="bg1"/>
                </a:solidFill>
                <a:latin typeface="Times New Roman" panose="02020603050405020304" pitchFamily="18" charset="0"/>
              </a:rPr>
              <a:t>The supervisory authority should assess:</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controller/processor committed the same infringement earlier?</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controller/ processor committed an infringement of the Regulation in the same manner? (for example as a consequence of insufficient knowledge of existing routines in the </a:t>
            </a:r>
            <a:r>
              <a:rPr lang="en-US" sz="1800" b="0" i="0" u="none" strike="noStrike" baseline="0" dirty="0" err="1">
                <a:solidFill>
                  <a:schemeClr val="bg1"/>
                </a:solidFill>
                <a:latin typeface="Times New Roman" panose="02020603050405020304" pitchFamily="18" charset="0"/>
              </a:rPr>
              <a:t>organisation</a:t>
            </a:r>
            <a:r>
              <a:rPr lang="en-US" sz="1800" b="0" i="0" u="none" strike="noStrike" baseline="0" dirty="0">
                <a:solidFill>
                  <a:schemeClr val="bg1"/>
                </a:solidFill>
                <a:latin typeface="Times New Roman" panose="02020603050405020304" pitchFamily="18" charset="0"/>
              </a:rPr>
              <a:t>, or as a consequence of inappropriate risk assessment, not being responsive to requests from the data subject in a timely manner, unjustified delay in responding to requests </a:t>
            </a:r>
            <a:r>
              <a:rPr lang="nl-NL" sz="1800" b="0" i="0" u="none" strike="noStrike" baseline="0" dirty="0" err="1">
                <a:solidFill>
                  <a:schemeClr val="bg1"/>
                </a:solidFill>
                <a:latin typeface="Times New Roman" panose="02020603050405020304" pitchFamily="18" charset="0"/>
              </a:rPr>
              <a:t>and</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so</a:t>
            </a:r>
            <a:r>
              <a:rPr lang="nl-NL" sz="1800" b="0" i="0" u="none" strike="noStrike" baseline="0" dirty="0">
                <a:solidFill>
                  <a:schemeClr val="bg1"/>
                </a:solidFill>
                <a:latin typeface="Times New Roman" panose="02020603050405020304" pitchFamily="18" charset="0"/>
              </a:rPr>
              <a:t> on).</a:t>
            </a:r>
            <a:endParaRPr lang="nl-NL" dirty="0">
              <a:solidFill>
                <a:schemeClr val="bg1"/>
              </a:solidFill>
            </a:endParaRPr>
          </a:p>
        </p:txBody>
      </p:sp>
    </p:spTree>
    <p:extLst>
      <p:ext uri="{BB962C8B-B14F-4D97-AF65-F5344CB8AC3E}">
        <p14:creationId xmlns:p14="http://schemas.microsoft.com/office/powerpoint/2010/main" val="1257912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pPr algn="l"/>
            <a:r>
              <a:rPr lang="en-US" sz="1800" b="0" i="1" u="none" strike="noStrike" baseline="0" dirty="0">
                <a:solidFill>
                  <a:schemeClr val="bg1"/>
                </a:solidFill>
                <a:latin typeface="Times New Roman" panose="02020603050405020304" pitchFamily="18" charset="0"/>
              </a:rPr>
              <a:t>(f) the degree of cooperation with the supervisory authority, in order to remedy the infringement and mitigate the possible adverse effects of the infringement;</a:t>
            </a:r>
          </a:p>
          <a:p>
            <a:pPr algn="l"/>
            <a:r>
              <a:rPr lang="en-US" sz="1800" b="0" i="0" u="none" strike="noStrike" baseline="0" dirty="0">
                <a:solidFill>
                  <a:schemeClr val="bg1"/>
                </a:solidFill>
                <a:latin typeface="Times New Roman" panose="02020603050405020304" pitchFamily="18" charset="0"/>
              </a:rPr>
              <a:t>One example of a case where cooperation with the supervisory authority might be relevant to consider </a:t>
            </a:r>
            <a:r>
              <a:rPr lang="nl-NL" sz="1800" b="0" i="0" u="none" strike="noStrike" baseline="0" dirty="0" err="1">
                <a:solidFill>
                  <a:schemeClr val="bg1"/>
                </a:solidFill>
                <a:latin typeface="Times New Roman" panose="02020603050405020304" pitchFamily="18" charset="0"/>
              </a:rPr>
              <a:t>might</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be</a:t>
            </a:r>
            <a:r>
              <a:rPr lang="nl-NL" sz="1800" b="0" i="0"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Has the entity responded in a particular manner to the supervisory authority’s requests during the investigation phase in that specific case which has significantly limited the impact on individuals’ rights as a result?</a:t>
            </a:r>
          </a:p>
          <a:p>
            <a:pPr algn="l"/>
            <a:r>
              <a:rPr lang="en-US" sz="1800" b="0" i="0" u="none" strike="noStrike" baseline="0" dirty="0">
                <a:solidFill>
                  <a:schemeClr val="bg1"/>
                </a:solidFill>
                <a:latin typeface="Times New Roman" panose="02020603050405020304" pitchFamily="18" charset="0"/>
              </a:rPr>
              <a:t>This said, it would not be appropriate to give additional regard to cooperation that is already required by law for example, the entity is in any case required to allow the supervisory authority access to </a:t>
            </a:r>
            <a:r>
              <a:rPr lang="nl-NL" sz="1800" b="0" i="0" u="none" strike="noStrike" baseline="0" dirty="0" err="1">
                <a:solidFill>
                  <a:schemeClr val="bg1"/>
                </a:solidFill>
                <a:latin typeface="Times New Roman" panose="02020603050405020304" pitchFamily="18" charset="0"/>
              </a:rPr>
              <a:t>premises</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for</a:t>
            </a:r>
            <a:r>
              <a:rPr lang="nl-NL" sz="1800" b="0" i="0" u="none" strike="noStrike" baseline="0" dirty="0">
                <a:solidFill>
                  <a:schemeClr val="bg1"/>
                </a:solidFill>
                <a:latin typeface="Times New Roman" panose="02020603050405020304" pitchFamily="18" charset="0"/>
              </a:rPr>
              <a:t> audits/</a:t>
            </a:r>
            <a:r>
              <a:rPr lang="nl-NL" sz="1800" b="0" i="0" u="none" strike="noStrike" baseline="0" dirty="0" err="1">
                <a:solidFill>
                  <a:schemeClr val="bg1"/>
                </a:solidFill>
                <a:latin typeface="Times New Roman" panose="02020603050405020304" pitchFamily="18" charset="0"/>
              </a:rPr>
              <a:t>inspections</a:t>
            </a:r>
            <a:r>
              <a:rPr lang="nl-NL"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1537436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r>
              <a:rPr lang="en-US" sz="1800" b="0" i="1" u="none" strike="noStrike" baseline="0" dirty="0">
                <a:solidFill>
                  <a:schemeClr val="bg1"/>
                </a:solidFill>
                <a:latin typeface="Times New Roman" panose="02020603050405020304" pitchFamily="18" charset="0"/>
              </a:rPr>
              <a:t>(g) the categories of the personal data affected by the infringement;</a:t>
            </a:r>
          </a:p>
          <a:p>
            <a:pPr algn="l"/>
            <a:r>
              <a:rPr lang="en-US" sz="1800" b="0" i="0" u="none" strike="noStrike" baseline="0" dirty="0">
                <a:solidFill>
                  <a:schemeClr val="bg1"/>
                </a:solidFill>
                <a:latin typeface="Times New Roman" panose="02020603050405020304" pitchFamily="18" charset="0"/>
              </a:rPr>
              <a:t>Some examples of key questions that the supervisory authority may find it necessary to answer here, if appropriate to the case, are:</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Does the infringement concern processing of special categories of data set out in articles 9 or </a:t>
            </a:r>
            <a:r>
              <a:rPr lang="nl-NL" sz="1800" b="0" i="0" u="none" strike="noStrike" baseline="0" dirty="0">
                <a:solidFill>
                  <a:schemeClr val="bg1"/>
                </a:solidFill>
                <a:latin typeface="Times New Roman" panose="02020603050405020304" pitchFamily="18" charset="0"/>
              </a:rPr>
              <a:t>10 of </a:t>
            </a:r>
            <a:r>
              <a:rPr lang="nl-NL" sz="1800" b="0" i="0" u="none" strike="noStrike" baseline="0" dirty="0" err="1">
                <a:solidFill>
                  <a:schemeClr val="bg1"/>
                </a:solidFill>
                <a:latin typeface="Times New Roman" panose="02020603050405020304" pitchFamily="18" charset="0"/>
              </a:rPr>
              <a:t>the</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Regulation</a:t>
            </a:r>
            <a:r>
              <a:rPr lang="nl-NL" sz="1800" b="0" i="0"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Is the data directly identifiable/ indirectly identifiable?</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Does the processing involve data whose dissemination would cause immediate damage/distress to the individual (which falls outside the category of article 9 or 10)?</a:t>
            </a:r>
            <a:endParaRPr lang="en-US" i="1" dirty="0">
              <a:solidFill>
                <a:schemeClr val="bg1"/>
              </a:solidFill>
              <a:latin typeface="Times New Roman" panose="02020603050405020304" pitchFamily="18" charset="0"/>
            </a:endParaRP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Times New Roman" panose="02020603050405020304" pitchFamily="18" charset="0"/>
              </a:rPr>
              <a:t>Is the data directly available without technical protections, or is it encrypted?</a:t>
            </a:r>
            <a:endParaRPr lang="nl-NL" dirty="0">
              <a:solidFill>
                <a:schemeClr val="bg1"/>
              </a:solidFill>
            </a:endParaRPr>
          </a:p>
        </p:txBody>
      </p:sp>
    </p:spTree>
    <p:extLst>
      <p:ext uri="{BB962C8B-B14F-4D97-AF65-F5344CB8AC3E}">
        <p14:creationId xmlns:p14="http://schemas.microsoft.com/office/powerpoint/2010/main" val="2305980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pPr algn="l"/>
            <a:r>
              <a:rPr lang="en-US" sz="1800" b="0" i="1" u="none" strike="noStrike" baseline="0" dirty="0">
                <a:solidFill>
                  <a:schemeClr val="bg1"/>
                </a:solidFill>
                <a:latin typeface="Times New Roman" panose="02020603050405020304" pitchFamily="18" charset="0"/>
              </a:rPr>
              <a:t>(h) the manner in which the infringement became known to the supervisory authority, in particular whether, and if so to what extent, the controller or processor notified the infringement;</a:t>
            </a:r>
          </a:p>
          <a:p>
            <a:pPr algn="l"/>
            <a:r>
              <a:rPr lang="en-US" sz="1800" b="0" i="0" u="none" strike="noStrike" baseline="0" dirty="0">
                <a:solidFill>
                  <a:schemeClr val="bg1"/>
                </a:solidFill>
                <a:latin typeface="Times New Roman" panose="02020603050405020304" pitchFamily="18" charset="0"/>
              </a:rPr>
              <a:t>A supervisory authority might become aware about the infringement as a result of investigation, complaints, articles in the press, anonymous tips or notification by the data controller. The controller has an obligation according to the Regulation to notify the supervisory authority about personal data breaches. Where the controller merely fulfils this obligation, compliance with the obligation cannot be interpreted as an attenuating/ mitigating factor. Similarly, a data controller/processor who acted carelessly without notifying, or at least not notifying all of the details of the infringement due to a failure to adequately assess the extent of the infringement may also be considered by the supervisory authority to merit a more serious penalty i.e. it is unlikely to be classified as a minor infringement.</a:t>
            </a:r>
            <a:endParaRPr lang="nl-NL" dirty="0">
              <a:solidFill>
                <a:schemeClr val="bg1"/>
              </a:solidFill>
            </a:endParaRPr>
          </a:p>
        </p:txBody>
      </p:sp>
    </p:spTree>
    <p:extLst>
      <p:ext uri="{BB962C8B-B14F-4D97-AF65-F5344CB8AC3E}">
        <p14:creationId xmlns:p14="http://schemas.microsoft.com/office/powerpoint/2010/main" val="295878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pPr algn="l"/>
            <a:r>
              <a:rPr lang="nl-NL" dirty="0">
                <a:solidFill>
                  <a:schemeClr val="bg1"/>
                </a:solidFill>
              </a:rPr>
              <a:t>(1) Boetes</a:t>
            </a:r>
          </a:p>
          <a:p>
            <a:pPr algn="l"/>
            <a:r>
              <a:rPr lang="nl-NL" dirty="0">
                <a:solidFill>
                  <a:schemeClr val="bg1"/>
                </a:solidFill>
              </a:rPr>
              <a:t>(2) Lead </a:t>
            </a:r>
            <a:r>
              <a:rPr lang="nl-NL" dirty="0" err="1">
                <a:solidFill>
                  <a:schemeClr val="bg1"/>
                </a:solidFill>
              </a:rPr>
              <a:t>supervisory</a:t>
            </a:r>
            <a:r>
              <a:rPr lang="nl-NL" dirty="0">
                <a:solidFill>
                  <a:schemeClr val="bg1"/>
                </a:solidFill>
              </a:rPr>
              <a:t> </a:t>
            </a:r>
            <a:r>
              <a:rPr lang="nl-NL" dirty="0" err="1">
                <a:solidFill>
                  <a:schemeClr val="bg1"/>
                </a:solidFill>
              </a:rPr>
              <a:t>authority</a:t>
            </a:r>
            <a:endParaRPr lang="nl-NL" dirty="0">
              <a:solidFill>
                <a:schemeClr val="bg1"/>
              </a:solidFill>
              <a:latin typeface="PT Sans"/>
            </a:endParaRPr>
          </a:p>
          <a:p>
            <a:pPr algn="l"/>
            <a:r>
              <a:rPr lang="nl-NL" dirty="0">
                <a:solidFill>
                  <a:schemeClr val="bg1"/>
                </a:solidFill>
              </a:rPr>
              <a:t>(3) </a:t>
            </a:r>
            <a:r>
              <a:rPr lang="nl-NL" dirty="0">
                <a:solidFill>
                  <a:schemeClr val="bg1"/>
                </a:solidFill>
                <a:latin typeface="Arial" panose="020B0604020202020204" pitchFamily="34" charset="0"/>
              </a:rPr>
              <a:t>Codes of </a:t>
            </a:r>
            <a:r>
              <a:rPr lang="nl-NL" dirty="0" err="1">
                <a:solidFill>
                  <a:schemeClr val="bg1"/>
                </a:solidFill>
                <a:latin typeface="Arial" panose="020B0604020202020204" pitchFamily="34" charset="0"/>
              </a:rPr>
              <a:t>Conduct</a:t>
            </a:r>
            <a:endParaRPr lang="nl-NL" dirty="0">
              <a:solidFill>
                <a:schemeClr val="bg1"/>
              </a:solidFill>
              <a:latin typeface="Arial" panose="020B0604020202020204" pitchFamily="34" charset="0"/>
            </a:endParaRPr>
          </a:p>
          <a:p>
            <a:pPr algn="l"/>
            <a:r>
              <a:rPr lang="nl-NL" dirty="0">
                <a:solidFill>
                  <a:schemeClr val="bg1"/>
                </a:solidFill>
              </a:rPr>
              <a:t>(4) </a:t>
            </a:r>
            <a:r>
              <a:rPr lang="en-US" i="0" dirty="0" err="1">
                <a:solidFill>
                  <a:schemeClr val="bg1"/>
                </a:solidFill>
                <a:effectLst/>
                <a:latin typeface="Arial" panose="020B0604020202020204" pitchFamily="34" charset="0"/>
              </a:rPr>
              <a:t>Certificering</a:t>
            </a:r>
            <a:r>
              <a:rPr lang="en-US" i="0" dirty="0">
                <a:solidFill>
                  <a:schemeClr val="bg1"/>
                </a:solidFill>
                <a:effectLst/>
                <a:latin typeface="Arial" panose="020B0604020202020204" pitchFamily="34" charset="0"/>
              </a:rPr>
              <a:t> &amp; </a:t>
            </a:r>
            <a:r>
              <a:rPr lang="en-US" i="0" dirty="0" err="1">
                <a:solidFill>
                  <a:schemeClr val="bg1"/>
                </a:solidFill>
                <a:effectLst/>
                <a:latin typeface="Arial" panose="020B0604020202020204" pitchFamily="34" charset="0"/>
              </a:rPr>
              <a:t>Acreditatie</a:t>
            </a:r>
            <a:endParaRPr lang="en-US" i="0" dirty="0">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pPr algn="l"/>
            <a:r>
              <a:rPr lang="en-US" sz="1800" b="0" i="1" u="none" strike="noStrike" baseline="0" dirty="0">
                <a:solidFill>
                  <a:schemeClr val="bg1"/>
                </a:solidFill>
                <a:latin typeface="Times New Roman" panose="02020603050405020304" pitchFamily="18" charset="0"/>
              </a:rPr>
              <a:t>(</a:t>
            </a:r>
            <a:r>
              <a:rPr lang="en-US" sz="1800" b="0" i="1" u="none" strike="noStrike" baseline="0" dirty="0" err="1">
                <a:solidFill>
                  <a:schemeClr val="bg1"/>
                </a:solidFill>
                <a:latin typeface="Times New Roman" panose="02020603050405020304" pitchFamily="18" charset="0"/>
              </a:rPr>
              <a:t>i</a:t>
            </a:r>
            <a:r>
              <a:rPr lang="en-US" sz="1800" b="0" i="1" u="none" strike="noStrike" baseline="0" dirty="0">
                <a:solidFill>
                  <a:schemeClr val="bg1"/>
                </a:solidFill>
                <a:latin typeface="Times New Roman" panose="02020603050405020304" pitchFamily="18" charset="0"/>
              </a:rPr>
              <a:t>) where measures referred to in Article 58(2) have previously been ordered against the controller or processor concerned with regard to the same subject-matter, compliance with those measures;</a:t>
            </a:r>
          </a:p>
          <a:p>
            <a:pPr algn="l"/>
            <a:r>
              <a:rPr lang="en-US" sz="1800" b="0" i="0" u="none" strike="noStrike" baseline="0" dirty="0">
                <a:solidFill>
                  <a:schemeClr val="bg1"/>
                </a:solidFill>
                <a:latin typeface="Times New Roman" panose="02020603050405020304" pitchFamily="18" charset="0"/>
              </a:rPr>
              <a:t>A controller or processor may already be on the supervisory authority’s radar for monitoring their compliance after a previous infringement and contacts with the DPO where they exist are likely to have been extensive. Therefore, the supervisory authority will take into account the previous contacts.</a:t>
            </a:r>
          </a:p>
          <a:p>
            <a:pPr algn="l"/>
            <a:r>
              <a:rPr lang="en-US" sz="1800" b="0" i="0" u="none" strike="noStrike" baseline="0" dirty="0">
                <a:solidFill>
                  <a:schemeClr val="bg1"/>
                </a:solidFill>
                <a:latin typeface="Times New Roman" panose="02020603050405020304" pitchFamily="18" charset="0"/>
              </a:rPr>
              <a:t>As opposed to the criteria in (e), this assessment criteria only seeks to remind supervisory authorities to refer to measures that they themselves have previously issued to the same controller or processors “</a:t>
            </a:r>
            <a:r>
              <a:rPr lang="en-US" sz="1800" b="0" i="1" u="none" strike="noStrike" baseline="0" dirty="0">
                <a:solidFill>
                  <a:schemeClr val="bg1"/>
                </a:solidFill>
                <a:latin typeface="Times New Roman,Italic"/>
              </a:rPr>
              <a:t>with regard to the same subject matter”</a:t>
            </a:r>
            <a:r>
              <a:rPr lang="en-US"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3606057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fontScale="92500" lnSpcReduction="10000"/>
          </a:bodyPr>
          <a:lstStyle/>
          <a:p>
            <a:pPr algn="l"/>
            <a:r>
              <a:rPr lang="en-US" sz="1800" b="0" i="1" u="none" strike="noStrike" baseline="0" dirty="0">
                <a:solidFill>
                  <a:schemeClr val="bg1"/>
                </a:solidFill>
                <a:latin typeface="Times New Roman" panose="02020603050405020304" pitchFamily="18" charset="0"/>
              </a:rPr>
              <a:t>(j) adherence to approved codes of conduct pursuant to Article 40 or approved certification mechanisms pursuant to Article 42;</a:t>
            </a:r>
          </a:p>
          <a:p>
            <a:pPr algn="l"/>
            <a:r>
              <a:rPr lang="en-US" sz="1800" b="0" i="0" u="none" strike="noStrike" baseline="0" dirty="0">
                <a:solidFill>
                  <a:schemeClr val="bg1"/>
                </a:solidFill>
                <a:latin typeface="Times New Roman" panose="02020603050405020304" pitchFamily="18" charset="0"/>
              </a:rPr>
              <a:t>Where the controller or processor has adhered to an approved code of conduct, the supervisory authority may be satisfied that the code community in charge of administering the code takes the appropriate action themselves against their member, for example through the monitoring and enforcement schemes of the code of conduct itself. Therefore, the supervisory authority might consider that such measures are effective, proportionate or dissuasive enough in that particular case without the need for imposing additional measures from the supervisory authority itself. Certain forms of sanctioning non-compliant </a:t>
            </a:r>
            <a:r>
              <a:rPr lang="en-US" sz="1800" b="0" i="0" u="none" strike="noStrike" baseline="0" dirty="0" err="1">
                <a:solidFill>
                  <a:schemeClr val="bg1"/>
                </a:solidFill>
                <a:latin typeface="Times New Roman" panose="02020603050405020304" pitchFamily="18" charset="0"/>
              </a:rPr>
              <a:t>behaviour</a:t>
            </a:r>
            <a:r>
              <a:rPr lang="en-US" sz="1800" b="0" i="0" u="none" strike="noStrike" baseline="0" dirty="0">
                <a:solidFill>
                  <a:schemeClr val="bg1"/>
                </a:solidFill>
                <a:latin typeface="Times New Roman" panose="02020603050405020304" pitchFamily="18" charset="0"/>
              </a:rPr>
              <a:t> may be made through the monitoring scheme, according to article 41 (2) c and 42 (4), including suspension or exclusion of the controller or processor concerned from the code community. Nevertheless, the powers of the monitoring body are “</a:t>
            </a:r>
            <a:r>
              <a:rPr lang="en-US" sz="1800" b="0" i="1" u="none" strike="noStrike" baseline="0" dirty="0">
                <a:solidFill>
                  <a:schemeClr val="bg1"/>
                </a:solidFill>
                <a:latin typeface="Times New Roman" panose="02020603050405020304" pitchFamily="18" charset="0"/>
              </a:rPr>
              <a:t>without prejudice to the tasks and powers of the competent supervisory authority</a:t>
            </a:r>
            <a:r>
              <a:rPr lang="en-US" sz="1800" b="0" i="0" u="none" strike="noStrike" baseline="0" dirty="0">
                <a:solidFill>
                  <a:schemeClr val="bg1"/>
                </a:solidFill>
                <a:latin typeface="Times New Roman" panose="02020603050405020304" pitchFamily="18" charset="0"/>
              </a:rPr>
              <a:t>”, which means that the supervisory authority is not under an obligation to take into account previously imposed sanctions pertaining to the </a:t>
            </a:r>
            <a:r>
              <a:rPr lang="nl-NL" sz="1800" b="0" i="0" u="none" strike="noStrike" baseline="0" dirty="0" err="1">
                <a:solidFill>
                  <a:schemeClr val="bg1"/>
                </a:solidFill>
                <a:latin typeface="Times New Roman" panose="02020603050405020304" pitchFamily="18" charset="0"/>
              </a:rPr>
              <a:t>self-regulatory</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scheme</a:t>
            </a:r>
            <a:r>
              <a:rPr lang="nl-NL"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3701442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pPr algn="l"/>
            <a:r>
              <a:rPr lang="en-US" sz="1800" b="0" i="1" u="none" strike="noStrike" baseline="0" dirty="0">
                <a:solidFill>
                  <a:schemeClr val="bg1"/>
                </a:solidFill>
                <a:latin typeface="Times New Roman" panose="02020603050405020304" pitchFamily="18" charset="0"/>
              </a:rPr>
              <a:t>(k) any other aggravating or mitigating factor applicable to the circumstances of the case, such as financial benefits gained, or losses avoided, directly or indirectly, from the infringement.</a:t>
            </a:r>
          </a:p>
          <a:p>
            <a:pPr algn="l"/>
            <a:r>
              <a:rPr lang="en-US" sz="1800" b="0" i="0" u="none" strike="noStrike" baseline="0" dirty="0">
                <a:solidFill>
                  <a:schemeClr val="bg1"/>
                </a:solidFill>
                <a:latin typeface="Times New Roman" panose="02020603050405020304" pitchFamily="18" charset="0"/>
              </a:rPr>
              <a:t>The provision itself gives examples of which other elements might be taken into account when deciding the appropriateness of an administrative fine for an infringement of the provisions mentioned </a:t>
            </a:r>
            <a:r>
              <a:rPr lang="nl-NL" sz="1800" b="0" i="0" u="none" strike="noStrike" baseline="0" dirty="0">
                <a:solidFill>
                  <a:schemeClr val="bg1"/>
                </a:solidFill>
                <a:latin typeface="Times New Roman" panose="02020603050405020304" pitchFamily="18" charset="0"/>
              </a:rPr>
              <a:t>in </a:t>
            </a:r>
            <a:r>
              <a:rPr lang="nl-NL" sz="1800" b="0" i="0" u="none" strike="noStrike" baseline="0" dirty="0" err="1">
                <a:solidFill>
                  <a:schemeClr val="bg1"/>
                </a:solidFill>
                <a:latin typeface="Times New Roman" panose="02020603050405020304" pitchFamily="18" charset="0"/>
              </a:rPr>
              <a:t>Article</a:t>
            </a:r>
            <a:r>
              <a:rPr lang="nl-NL" sz="1800" b="0" i="0" u="none" strike="noStrike" baseline="0" dirty="0">
                <a:solidFill>
                  <a:schemeClr val="bg1"/>
                </a:solidFill>
                <a:latin typeface="Times New Roman" panose="02020603050405020304" pitchFamily="18" charset="0"/>
              </a:rPr>
              <a:t> 83(4-6).</a:t>
            </a:r>
          </a:p>
          <a:p>
            <a:pPr algn="l"/>
            <a:r>
              <a:rPr lang="en-US" sz="1800" b="0" i="0" u="none" strike="noStrike" baseline="0" dirty="0">
                <a:solidFill>
                  <a:schemeClr val="bg1"/>
                </a:solidFill>
                <a:latin typeface="Times New Roman" panose="02020603050405020304" pitchFamily="18" charset="0"/>
              </a:rPr>
              <a:t>Information about profit obtained as a result of a breach may be particularly important for the supervisory authorities as economic gain from the infringement cannot be compensated through measures that do not have a pecuniary component. As such, the fact that the controller had profited from the infringement of the Regulation may constitute a strong indication that a fine should be </a:t>
            </a:r>
            <a:r>
              <a:rPr lang="nl-NL" sz="1800" b="0" i="0" u="none" strike="noStrike" baseline="0" dirty="0" err="1">
                <a:solidFill>
                  <a:schemeClr val="bg1"/>
                </a:solidFill>
                <a:latin typeface="Times New Roman" panose="02020603050405020304" pitchFamily="18" charset="0"/>
              </a:rPr>
              <a:t>imposed</a:t>
            </a:r>
            <a:r>
              <a:rPr lang="nl-NL"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31366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 </a:t>
            </a:r>
            <a:r>
              <a:rPr lang="en-US" sz="1800" b="1" i="0" u="none" strike="noStrike" baseline="0" dirty="0">
                <a:solidFill>
                  <a:schemeClr val="bg1"/>
                </a:solidFill>
                <a:latin typeface="Times New Roman" panose="02020603050405020304" pitchFamily="18" charset="0"/>
              </a:rPr>
              <a:t>Guidelines for identifying a controller or processor’s lead supervisory authority </a:t>
            </a:r>
          </a:p>
          <a:p>
            <a:r>
              <a:rPr lang="nl-NL" sz="1800" b="0" i="1" u="none" strike="noStrike" baseline="0" dirty="0">
                <a:solidFill>
                  <a:schemeClr val="bg1"/>
                </a:solidFill>
                <a:latin typeface="EUAlbertina"/>
              </a:rPr>
              <a:t>Artikel 4 </a:t>
            </a:r>
            <a:r>
              <a:rPr lang="nl-NL" sz="1800" b="1" i="0" u="none" strike="noStrike" baseline="0" dirty="0">
                <a:solidFill>
                  <a:schemeClr val="bg1"/>
                </a:solidFill>
                <a:latin typeface="EUAlbertina"/>
              </a:rPr>
              <a:t>Definities </a:t>
            </a:r>
          </a:p>
          <a:p>
            <a:r>
              <a:rPr lang="nl-NL" sz="1800" b="0" i="0" u="none" strike="noStrike" baseline="0" dirty="0">
                <a:solidFill>
                  <a:schemeClr val="bg1"/>
                </a:solidFill>
                <a:latin typeface="EUAlbertina"/>
              </a:rPr>
              <a:t>23) „grensoverschrijdende verwerking”: </a:t>
            </a:r>
          </a:p>
          <a:p>
            <a:r>
              <a:rPr lang="nl-NL" sz="1800" b="0" i="0" u="none" strike="noStrike" baseline="0" dirty="0">
                <a:solidFill>
                  <a:schemeClr val="bg1"/>
                </a:solidFill>
                <a:latin typeface="EUAlbertina"/>
              </a:rPr>
              <a:t>a) verwerking van persoonsgegevens in het kader van de activiteiten van vestigingen in meer dan één lidstaat van een verwerkingsverantwoordelijke of een verwerker in de Unie die in meer dan één lidstaat is gevestigd; of </a:t>
            </a:r>
          </a:p>
          <a:p>
            <a:r>
              <a:rPr lang="nl-NL" sz="1800" b="0" i="0" u="none" strike="noStrike" baseline="0" dirty="0">
                <a:solidFill>
                  <a:schemeClr val="bg1"/>
                </a:solidFill>
                <a:latin typeface="EUAlbertina"/>
              </a:rPr>
              <a:t>b)verwerking van persoonsgegevens in het kader van de activiteiten van één vestiging van een verwerkingsverantwoordelijke of van een verwerker in de Unie, waardoor in meer dan één lidstaat betrokkenen wezenlijke gevolgen ondervinden of waarschijnlijk zullen ondervinden; </a:t>
            </a:r>
            <a:endParaRPr lang="nl-NL" dirty="0">
              <a:solidFill>
                <a:schemeClr val="bg1"/>
              </a:solidFill>
            </a:endParaRPr>
          </a:p>
        </p:txBody>
      </p:sp>
    </p:spTree>
    <p:extLst>
      <p:ext uri="{BB962C8B-B14F-4D97-AF65-F5344CB8AC3E}">
        <p14:creationId xmlns:p14="http://schemas.microsoft.com/office/powerpoint/2010/main" val="110020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nl-NL" sz="1800" b="1" i="0" u="none" strike="noStrike" baseline="0" dirty="0">
                <a:solidFill>
                  <a:schemeClr val="bg1"/>
                </a:solidFill>
                <a:latin typeface="Times New Roman" panose="02020603050405020304" pitchFamily="18" charset="0"/>
              </a:rPr>
              <a:t>‘</a:t>
            </a:r>
            <a:r>
              <a:rPr lang="nl-NL" sz="1800" b="1" i="0" u="none" strike="noStrike" baseline="0" dirty="0" err="1">
                <a:solidFill>
                  <a:schemeClr val="bg1"/>
                </a:solidFill>
                <a:latin typeface="Times New Roman" panose="02020603050405020304" pitchFamily="18" charset="0"/>
              </a:rPr>
              <a:t>Substantially</a:t>
            </a:r>
            <a:r>
              <a:rPr lang="nl-NL" sz="1800" b="1" i="0" u="none" strike="noStrike" baseline="0" dirty="0">
                <a:solidFill>
                  <a:schemeClr val="bg1"/>
                </a:solidFill>
                <a:latin typeface="Times New Roman" panose="02020603050405020304" pitchFamily="18" charset="0"/>
              </a:rPr>
              <a:t> </a:t>
            </a:r>
            <a:r>
              <a:rPr lang="nl-NL" sz="1800" b="1" i="0" u="none" strike="noStrike" baseline="0" dirty="0" err="1">
                <a:solidFill>
                  <a:schemeClr val="bg1"/>
                </a:solidFill>
                <a:latin typeface="Times New Roman" panose="02020603050405020304" pitchFamily="18" charset="0"/>
              </a:rPr>
              <a:t>affects</a:t>
            </a:r>
            <a:r>
              <a:rPr lang="nl-NL" sz="1800" b="1" i="0" u="none" strike="noStrike" baseline="0" dirty="0">
                <a:solidFill>
                  <a:schemeClr val="bg1"/>
                </a:solidFill>
                <a:latin typeface="Times New Roman" panose="02020603050405020304" pitchFamily="18" charset="0"/>
              </a:rPr>
              <a:t>’ </a:t>
            </a:r>
          </a:p>
          <a:p>
            <a:r>
              <a:rPr lang="en-US" sz="1800" b="0" i="0" u="none" strike="noStrike" baseline="0" dirty="0">
                <a:solidFill>
                  <a:schemeClr val="bg1"/>
                </a:solidFill>
                <a:latin typeface="Times New Roman" panose="02020603050405020304" pitchFamily="18" charset="0"/>
              </a:rPr>
              <a:t>The most relevant meaning of the verb ‘affect’ is ‘to influence’ or ‘to make a material impression on’. The related noun -‘effect’- means, amongst other things, ‘a result’ or ‘a consequence’ (Oxford English Dictionary). This suggests that for data processing to </a:t>
            </a:r>
            <a:r>
              <a:rPr lang="en-US" sz="1800" b="0" i="1" u="none" strike="noStrike" baseline="0" dirty="0">
                <a:solidFill>
                  <a:schemeClr val="bg1"/>
                </a:solidFill>
                <a:latin typeface="Times New Roman" panose="02020603050405020304" pitchFamily="18" charset="0"/>
              </a:rPr>
              <a:t>affect </a:t>
            </a:r>
            <a:r>
              <a:rPr lang="en-US" sz="1800" b="0" i="0" u="none" strike="noStrike" baseline="0" dirty="0">
                <a:solidFill>
                  <a:schemeClr val="bg1"/>
                </a:solidFill>
                <a:latin typeface="Times New Roman" panose="02020603050405020304" pitchFamily="18" charset="0"/>
              </a:rPr>
              <a:t>someone it must have some form of impact on them. Processing that does not have a substantial effect on individuals does not fall within the second part of the definition of ‘cross-border processing’. However, it would fall within the first part of the definition where the processing of personal data takes place in the context of the activities of establishments in more than one Member State of a controller or processor in the Union, where the controller or processor is established in more than one Member State. </a:t>
            </a:r>
            <a:endParaRPr lang="nl-NL" dirty="0">
              <a:solidFill>
                <a:schemeClr val="bg1"/>
              </a:solidFill>
            </a:endParaRPr>
          </a:p>
        </p:txBody>
      </p:sp>
    </p:spTree>
    <p:extLst>
      <p:ext uri="{BB962C8B-B14F-4D97-AF65-F5344CB8AC3E}">
        <p14:creationId xmlns:p14="http://schemas.microsoft.com/office/powerpoint/2010/main" val="736006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normAutofit fontScale="77500" lnSpcReduction="20000"/>
          </a:bodyPr>
          <a:lstStyle/>
          <a:p>
            <a:r>
              <a:rPr lang="en-US" sz="1800" b="0" i="0" u="none" strike="noStrike" baseline="0" dirty="0">
                <a:solidFill>
                  <a:schemeClr val="bg1"/>
                </a:solidFill>
                <a:latin typeface="Times New Roman" panose="02020603050405020304" pitchFamily="18" charset="0"/>
              </a:rPr>
              <a:t>Supervisory Authorities will interpret ‘substantially affects’ on a case by case basis. We will take into account the context of the processing, the type of data, the purpose of the processing and factors such as whether the processing: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causes, or is likely to cause, damage, loss or distress to individuals;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has, or is likely to have, an actual effect in terms of limiting rights or denying an opportunity;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affects, or is likely to affect individuals’ health, well-being or peace of mind;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affects, or is likely to affect, individuals’ financial or economic status or circumstances;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leaves individuals open to discrimination or unfair treatment;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involves the analysis of the special categories of personal or other intrusive data, particularly the personal data of children;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causes, or is likely to cause individuals to change their </a:t>
            </a:r>
            <a:r>
              <a:rPr lang="en-US" sz="1800" b="0" i="0" u="none" strike="noStrike" baseline="0" dirty="0" err="1">
                <a:solidFill>
                  <a:schemeClr val="bg1"/>
                </a:solidFill>
                <a:latin typeface="Times New Roman" panose="02020603050405020304" pitchFamily="18" charset="0"/>
              </a:rPr>
              <a:t>behaviour</a:t>
            </a:r>
            <a:r>
              <a:rPr lang="en-US" sz="1800" b="0" i="0" u="none" strike="noStrike" baseline="0" dirty="0">
                <a:solidFill>
                  <a:schemeClr val="bg1"/>
                </a:solidFill>
                <a:latin typeface="Times New Roman" panose="02020603050405020304" pitchFamily="18" charset="0"/>
              </a:rPr>
              <a:t> in a significant way;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has unlikely, unanticipated or unwanted consequences for individuals;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creates embarrassment or other negative outcomes, including reputational damage; or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involves the processing of a wide range of personal data. </a:t>
            </a:r>
          </a:p>
          <a:p>
            <a:endParaRPr lang="nl-NL" dirty="0">
              <a:solidFill>
                <a:schemeClr val="bg1"/>
              </a:solidFill>
            </a:endParaRPr>
          </a:p>
        </p:txBody>
      </p:sp>
    </p:spTree>
    <p:extLst>
      <p:ext uri="{BB962C8B-B14F-4D97-AF65-F5344CB8AC3E}">
        <p14:creationId xmlns:p14="http://schemas.microsoft.com/office/powerpoint/2010/main" val="91846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normAutofit lnSpcReduction="10000"/>
          </a:bodyPr>
          <a:lstStyle/>
          <a:p>
            <a:r>
              <a:rPr lang="nl-NL" sz="1800" b="0" i="1" u="none" strike="noStrike" baseline="0" dirty="0">
                <a:solidFill>
                  <a:schemeClr val="bg1"/>
                </a:solidFill>
                <a:latin typeface="EUAlbertina"/>
              </a:rPr>
              <a:t>Artikel 4 </a:t>
            </a:r>
            <a:r>
              <a:rPr lang="nl-NL" sz="1800" b="1" i="0" u="none" strike="noStrike" baseline="0" dirty="0">
                <a:solidFill>
                  <a:schemeClr val="bg1"/>
                </a:solidFill>
                <a:latin typeface="EUAlbertina"/>
              </a:rPr>
              <a:t>Definities </a:t>
            </a:r>
            <a:r>
              <a:rPr lang="nl-NL" sz="1800" b="0" i="0" u="none" strike="noStrike" baseline="0" dirty="0">
                <a:solidFill>
                  <a:schemeClr val="bg1"/>
                </a:solidFill>
                <a:latin typeface="EUAlbertina"/>
              </a:rPr>
              <a:t>16) „hoofdvestiging”: </a:t>
            </a:r>
          </a:p>
          <a:p>
            <a:r>
              <a:rPr lang="nl-NL" sz="1800" b="0" i="0" u="none" strike="noStrike" baseline="0" dirty="0">
                <a:solidFill>
                  <a:schemeClr val="bg1"/>
                </a:solidFill>
                <a:latin typeface="EUAlbertina"/>
              </a:rPr>
              <a:t>a) met betrekking tot een verwerkingsverantwoordelijke die vestigingen heeft in meer dan één lidstaat, de plaats waar zijn centrale administratie in de Unie is gelegen, tenzij de beslissingen over de doelstellingen van en de middelen voor de verwerking van persoonsgegevens worden genomen in een andere vestiging van de verwerkingsverantwoordelijke die zich eveneens in de Unie bevindt, en die tevens gemachtigd is die beslissingen uit te voeren, in welk geval de vestiging waar die beslissingen worden genomen als de hoofdvestiging wordt beschouwd; </a:t>
            </a:r>
          </a:p>
          <a:p>
            <a:r>
              <a:rPr lang="nl-NL" sz="1800" b="0" i="0" u="none" strike="noStrike" baseline="0" dirty="0">
                <a:solidFill>
                  <a:schemeClr val="bg1"/>
                </a:solidFill>
                <a:latin typeface="EUAlbertina"/>
              </a:rPr>
              <a:t>b) met betrekking tot een verwerker die vestigingen in meer dan één lidstaat heeft, de plaats waar zijn centrale administratie in de Unie is gelegen of, wanneer de verwerker geen centrale administratie in de Unie heeft, de vestiging van de verwerker in de Unie waar de voornaamste verwerkingsactiviteiten in het kader van de activiteiten van een vestiging van de verwerker plaatsvinden, voor zover op de verwerker krachtens deze verordening specifieke verplichtingen rusten; </a:t>
            </a:r>
            <a:endParaRPr lang="nl-NL" dirty="0">
              <a:solidFill>
                <a:schemeClr val="bg1"/>
              </a:solidFill>
            </a:endParaRPr>
          </a:p>
        </p:txBody>
      </p:sp>
    </p:spTree>
    <p:extLst>
      <p:ext uri="{BB962C8B-B14F-4D97-AF65-F5344CB8AC3E}">
        <p14:creationId xmlns:p14="http://schemas.microsoft.com/office/powerpoint/2010/main" val="3549087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The essence of the lead authority principle in the GDPR is that the supervision of cross-border processing should be led by only one supervisory authority in the EU. In cases where decisions relating to different cross-border processing activities are taken within the EU central administration, there will be a single lead supervisory authority for the various data processing activities carried out by the multinational company. However, there may be cases where an establishment other than the place of central administration makes autonomous decisions concerning the purposes and means of a specific processing activity. This means that there can be situations where more than one lead authority can be identified, i.e. in cases where a multinational company decides to have separate decision making </a:t>
            </a:r>
            <a:r>
              <a:rPr lang="en-US" sz="1800" b="0" i="0" u="none" strike="noStrike" baseline="0" dirty="0" err="1">
                <a:solidFill>
                  <a:schemeClr val="bg1"/>
                </a:solidFill>
                <a:latin typeface="Times New Roman" panose="02020603050405020304" pitchFamily="18" charset="0"/>
              </a:rPr>
              <a:t>centres</a:t>
            </a:r>
            <a:r>
              <a:rPr lang="en-US" sz="1800" b="0" i="0" u="none" strike="noStrike" baseline="0" dirty="0">
                <a:solidFill>
                  <a:schemeClr val="bg1"/>
                </a:solidFill>
                <a:latin typeface="Times New Roman" panose="02020603050405020304" pitchFamily="18" charset="0"/>
              </a:rPr>
              <a:t>, in different countries, for different processing activities. </a:t>
            </a:r>
            <a:endParaRPr lang="nl-NL" dirty="0">
              <a:solidFill>
                <a:schemeClr val="bg1"/>
              </a:solidFill>
            </a:endParaRPr>
          </a:p>
        </p:txBody>
      </p:sp>
    </p:spTree>
    <p:extLst>
      <p:ext uri="{BB962C8B-B14F-4D97-AF65-F5344CB8AC3E}">
        <p14:creationId xmlns:p14="http://schemas.microsoft.com/office/powerpoint/2010/main" val="2554552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The factors below are useful for determining the location of a controller’s main establishment, according to the terms of the GDPR, in cases where it is not the location of its central administration in the EU.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Where are decisions about the purposes and means of the processing given final ‘sign off’?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Where are decisions about business activities that involve data processing made?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Where does the power to have decisions implemented effectively lie?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Where is the Director (or Directors) with overall management responsibility for the cross border processing located? </a:t>
            </a:r>
          </a:p>
          <a:p>
            <a:r>
              <a:rPr lang="en-US" sz="1800" b="0" i="0" u="none" strike="noStrike" baseline="0" dirty="0">
                <a:solidFill>
                  <a:schemeClr val="bg1"/>
                </a:solidFill>
                <a:latin typeface="Courier New" panose="02070309020205020404" pitchFamily="49" charset="0"/>
              </a:rPr>
              <a:t>o </a:t>
            </a:r>
            <a:r>
              <a:rPr lang="en-US" sz="1800" b="0" i="0" u="none" strike="noStrike" baseline="0" dirty="0">
                <a:solidFill>
                  <a:schemeClr val="bg1"/>
                </a:solidFill>
                <a:latin typeface="Times New Roman" panose="02020603050405020304" pitchFamily="18" charset="0"/>
              </a:rPr>
              <a:t>Where is the controller or processor registered as a company, if in a single territory? </a:t>
            </a:r>
          </a:p>
          <a:p>
            <a:endParaRPr lang="nl-NL" dirty="0">
              <a:solidFill>
                <a:schemeClr val="bg1"/>
              </a:solidFill>
            </a:endParaRPr>
          </a:p>
        </p:txBody>
      </p:sp>
    </p:spTree>
    <p:extLst>
      <p:ext uri="{BB962C8B-B14F-4D97-AF65-F5344CB8AC3E}">
        <p14:creationId xmlns:p14="http://schemas.microsoft.com/office/powerpoint/2010/main" val="1929474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nl-NL" sz="1800" b="1" i="0" u="none" strike="noStrike" baseline="0" dirty="0">
                <a:solidFill>
                  <a:schemeClr val="bg1"/>
                </a:solidFill>
                <a:latin typeface="Times New Roman" panose="02020603050405020304" pitchFamily="18" charset="0"/>
              </a:rPr>
              <a:t>2.1.3 Joint data controllers </a:t>
            </a:r>
            <a:endParaRPr lang="nl-NL" sz="1800" b="0" i="0" u="none" strike="noStrike" baseline="0" dirty="0">
              <a:solidFill>
                <a:schemeClr val="bg1"/>
              </a:solidFill>
              <a:latin typeface="Times New Roman" panose="02020603050405020304" pitchFamily="18" charset="0"/>
            </a:endParaRPr>
          </a:p>
          <a:p>
            <a:r>
              <a:rPr lang="en-US" sz="1800" b="0" i="0" u="none" strike="noStrike" baseline="0" dirty="0">
                <a:solidFill>
                  <a:schemeClr val="bg1"/>
                </a:solidFill>
                <a:latin typeface="Times New Roman" panose="02020603050405020304" pitchFamily="18" charset="0"/>
              </a:rPr>
              <a:t>The GDPR does not specifically deal with the issue of designating a lead authority where two or more controllers established in the EU jointly determine the purposes and means of processing – i.e. joint controllers. Article 26(1) and Recital 79 make it clear that in joint controller situations, the controllers shall in a transparent manner determine their respective responsibilities for compliance with their obligations under the Regulation. In order, therefore, to benefit from the one-stop-shop principle, the joint controllers should designate  (among the establishments where decisions are taken) which establishment of the joint controllers will have the power to implement decisions about the processing with respect to all joint controllers. This establishment will then be considered to be the main establishment for the processing carried out in the joint controller situation. The arrangement of the joint controllers is without prejudice to the liability rules provided in the GDPR, in particular in Article 82(4). </a:t>
            </a:r>
            <a:endParaRPr lang="nl-NL" dirty="0">
              <a:solidFill>
                <a:schemeClr val="bg1"/>
              </a:solidFill>
            </a:endParaRPr>
          </a:p>
        </p:txBody>
      </p:sp>
    </p:spTree>
    <p:extLst>
      <p:ext uri="{BB962C8B-B14F-4D97-AF65-F5344CB8AC3E}">
        <p14:creationId xmlns:p14="http://schemas.microsoft.com/office/powerpoint/2010/main" val="218209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Zaken</a:t>
            </a:r>
            <a:endParaRPr lang="en-US" dirty="0"/>
          </a:p>
        </p:txBody>
      </p:sp>
      <p:sp>
        <p:nvSpPr>
          <p:cNvPr id="3" name="Content Placeholder 2"/>
          <p:cNvSpPr>
            <a:spLocks noGrp="1"/>
          </p:cNvSpPr>
          <p:nvPr>
            <p:ph idx="1"/>
          </p:nvPr>
        </p:nvSpPr>
        <p:spPr/>
        <p:txBody>
          <a:bodyPr>
            <a:normAutofit/>
          </a:bodyPr>
          <a:lstStyle/>
          <a:p>
            <a:r>
              <a:rPr lang="en-US" dirty="0">
                <a:solidFill>
                  <a:schemeClr val="bg1"/>
                </a:solidFill>
              </a:rPr>
              <a:t>European Commission (C‑518/07): </a:t>
            </a:r>
          </a:p>
          <a:p>
            <a:r>
              <a:rPr lang="en-US" dirty="0">
                <a:solidFill>
                  <a:schemeClr val="bg1"/>
                </a:solidFill>
              </a:rPr>
              <a:t>Declares that, by making the authorities responsible for monitoring the processing of personal data by non-public bodies and undertakings governed by public law which compete on the market (</a:t>
            </a:r>
            <a:r>
              <a:rPr lang="en-US" dirty="0" err="1">
                <a:solidFill>
                  <a:schemeClr val="bg1"/>
                </a:solidFill>
              </a:rPr>
              <a:t>öffentlich-rechtliche</a:t>
            </a:r>
            <a:r>
              <a:rPr lang="en-US" dirty="0">
                <a:solidFill>
                  <a:schemeClr val="bg1"/>
                </a:solidFill>
              </a:rPr>
              <a:t> </a:t>
            </a:r>
            <a:r>
              <a:rPr lang="en-US" dirty="0" err="1">
                <a:solidFill>
                  <a:schemeClr val="bg1"/>
                </a:solidFill>
              </a:rPr>
              <a:t>Wettbewerbsunternehmen</a:t>
            </a:r>
            <a:r>
              <a:rPr lang="en-US" dirty="0">
                <a:solidFill>
                  <a:schemeClr val="bg1"/>
                </a:solidFill>
              </a:rPr>
              <a:t>) </a:t>
            </a:r>
            <a:r>
              <a:rPr lang="en-US" u="sng" dirty="0">
                <a:solidFill>
                  <a:schemeClr val="bg1"/>
                </a:solidFill>
              </a:rPr>
              <a:t>in the different </a:t>
            </a:r>
            <a:r>
              <a:rPr lang="en-US" i="1" u="sng" dirty="0" err="1">
                <a:solidFill>
                  <a:schemeClr val="bg1"/>
                </a:solidFill>
              </a:rPr>
              <a:t>Länder</a:t>
            </a:r>
            <a:r>
              <a:rPr lang="en-US" u="sng" dirty="0">
                <a:solidFill>
                  <a:schemeClr val="bg1"/>
                </a:solidFill>
              </a:rPr>
              <a:t> subject to State scrutiny</a:t>
            </a:r>
            <a:r>
              <a:rPr lang="en-US" dirty="0">
                <a:solidFill>
                  <a:schemeClr val="bg1"/>
                </a:solidFill>
              </a:rPr>
              <a:t>, and by thus incorrectly transposing the requirement that those authorities perform their functions ‘with complete independence’, the Federal Republic of Germany failed to fulfil its obligations under the second subparagraph of Article 28(1) of Directive 95/46/EC of the European Parliament and of the Council of 24 October 1995 on the protection of individuals with regard to the processing of personal data and on the free movement of such data;</a:t>
            </a:r>
          </a:p>
          <a:p>
            <a:endParaRPr lang="en-US" dirty="0">
              <a:solidFill>
                <a:schemeClr val="bg1"/>
              </a:solidFill>
            </a:endParaRPr>
          </a:p>
        </p:txBody>
      </p:sp>
    </p:spTree>
    <p:extLst>
      <p:ext uri="{BB962C8B-B14F-4D97-AF65-F5344CB8AC3E}">
        <p14:creationId xmlns:p14="http://schemas.microsoft.com/office/powerpoint/2010/main" val="34203838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normAutofit fontScale="92500" lnSpcReduction="10000"/>
          </a:bodyPr>
          <a:lstStyle/>
          <a:p>
            <a:r>
              <a:rPr lang="nl-NL" sz="1800" b="1" i="0" u="none" strike="noStrike" baseline="0" dirty="0">
                <a:solidFill>
                  <a:schemeClr val="bg1"/>
                </a:solidFill>
                <a:latin typeface="Times New Roman" panose="02020603050405020304" pitchFamily="18" charset="0"/>
              </a:rPr>
              <a:t>2.2 Borderline cases </a:t>
            </a:r>
            <a:endParaRPr lang="nl-NL" sz="1800" b="0" i="0" u="none" strike="noStrike" baseline="0" dirty="0">
              <a:solidFill>
                <a:schemeClr val="bg1"/>
              </a:solidFill>
              <a:latin typeface="Times New Roman" panose="02020603050405020304" pitchFamily="18" charset="0"/>
            </a:endParaRPr>
          </a:p>
          <a:p>
            <a:r>
              <a:rPr lang="en-US" sz="1800" b="0" i="0" u="none" strike="noStrike" baseline="0" dirty="0">
                <a:solidFill>
                  <a:schemeClr val="bg1"/>
                </a:solidFill>
                <a:latin typeface="Times New Roman" panose="02020603050405020304" pitchFamily="18" charset="0"/>
              </a:rPr>
              <a:t>There will be borderline and complex situations where it is difficult to identify the main establishment or to determine where decisions about data processing are taken. This might be the case where there is cross-border processing activity and the controller is established in several Member States, but there is no central administration in the EU and none of the EU establishments are taking decisions about the processing (i.e. decisions are taken exclusively outside of the EU). </a:t>
            </a:r>
          </a:p>
          <a:p>
            <a:r>
              <a:rPr lang="en-US" sz="1800" b="0" i="0" u="none" strike="noStrike" baseline="0" dirty="0">
                <a:solidFill>
                  <a:schemeClr val="bg1"/>
                </a:solidFill>
                <a:latin typeface="Times New Roman" panose="02020603050405020304" pitchFamily="18" charset="0"/>
              </a:rPr>
              <a:t>In the case above, the company carrying out cross border processing may be keen to be regulated by a lead authority to benefit from the one-stop-shop principle. However, the GDPR does not provide a solution for situations like this. In these circumstances, the company should designate the establishment that has the authority to implement decisions about the processing activity and to take liability for the processing, including having sufficient assets, as its main establishment. If the company does not designate a main establishment in this way, it will not be possible to designate a lead authority. Supervisory authorities will always be able to investigate further where this is appropriate. </a:t>
            </a:r>
            <a:endParaRPr lang="nl-NL" dirty="0">
              <a:solidFill>
                <a:schemeClr val="bg1"/>
              </a:solidFill>
            </a:endParaRPr>
          </a:p>
        </p:txBody>
      </p:sp>
    </p:spTree>
    <p:extLst>
      <p:ext uri="{BB962C8B-B14F-4D97-AF65-F5344CB8AC3E}">
        <p14:creationId xmlns:p14="http://schemas.microsoft.com/office/powerpoint/2010/main" val="3200538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nl-NL" sz="1800" b="0" i="1" u="none" strike="noStrike" baseline="0" dirty="0">
                <a:solidFill>
                  <a:schemeClr val="bg1"/>
                </a:solidFill>
                <a:latin typeface="EUAlbertina"/>
              </a:rPr>
              <a:t>Artikel 4 </a:t>
            </a:r>
            <a:r>
              <a:rPr lang="nl-NL" sz="1800" b="1" i="0" u="none" strike="noStrike" baseline="0" dirty="0">
                <a:solidFill>
                  <a:schemeClr val="bg1"/>
                </a:solidFill>
                <a:latin typeface="EUAlbertina"/>
              </a:rPr>
              <a:t>Definities </a:t>
            </a:r>
          </a:p>
          <a:p>
            <a:r>
              <a:rPr lang="nl-NL" sz="1800" b="0" i="0" u="none" strike="noStrike" baseline="0" dirty="0">
                <a:solidFill>
                  <a:schemeClr val="bg1"/>
                </a:solidFill>
                <a:latin typeface="EUAlbertina"/>
              </a:rPr>
              <a:t>22) „betrokken toezichthoudende </a:t>
            </a:r>
            <a:r>
              <a:rPr lang="nl-NL" sz="1800" b="0" i="0" u="none" strike="noStrike" baseline="0" dirty="0" err="1">
                <a:solidFill>
                  <a:schemeClr val="bg1"/>
                </a:solidFill>
                <a:latin typeface="EUAlbertina"/>
              </a:rPr>
              <a:t>autoriteit”:een</a:t>
            </a:r>
            <a:r>
              <a:rPr lang="nl-NL" sz="1800" b="0" i="0" u="none" strike="noStrike" baseline="0" dirty="0">
                <a:solidFill>
                  <a:schemeClr val="bg1"/>
                </a:solidFill>
                <a:latin typeface="EUAlbertina"/>
              </a:rPr>
              <a:t> toezichthoudende autoriteit die betrokken is bij de verwerking van persoonsgegevens omdat: </a:t>
            </a:r>
          </a:p>
          <a:p>
            <a:r>
              <a:rPr lang="nl-NL" sz="1800" b="0" i="0" u="none" strike="noStrike" baseline="0" dirty="0">
                <a:solidFill>
                  <a:schemeClr val="bg1"/>
                </a:solidFill>
                <a:latin typeface="EUAlbertina"/>
              </a:rPr>
              <a:t>a) de verwerkingsverantwoordelijke of de verwerker op het grondgebied van de lidstaat van die toezichthoudende autoriteit is gevestigd; </a:t>
            </a:r>
          </a:p>
          <a:p>
            <a:r>
              <a:rPr lang="nl-NL" sz="1800" b="0" i="0" u="none" strike="noStrike" baseline="0" dirty="0">
                <a:solidFill>
                  <a:schemeClr val="bg1"/>
                </a:solidFill>
                <a:latin typeface="EUAlbertina"/>
              </a:rPr>
              <a:t>b) de betrokkenen die in de lidstaat van die toezichthoudende autoriteit verblijven, door de verwerking wezenlijke gevolgen ondervinden of waarschijnlijk zullen ondervinden; of </a:t>
            </a:r>
          </a:p>
          <a:p>
            <a:r>
              <a:rPr lang="nl-NL" sz="1800" b="0" i="0" u="none" strike="noStrike" baseline="0" dirty="0">
                <a:solidFill>
                  <a:schemeClr val="bg1"/>
                </a:solidFill>
                <a:latin typeface="EUAlbertina"/>
              </a:rPr>
              <a:t>c) bij die toezichthoudende autoriteit een klacht is ingediend; </a:t>
            </a:r>
            <a:endParaRPr lang="nl-NL" dirty="0">
              <a:solidFill>
                <a:schemeClr val="bg1"/>
              </a:solidFill>
            </a:endParaRPr>
          </a:p>
        </p:txBody>
      </p:sp>
    </p:spTree>
    <p:extLst>
      <p:ext uri="{BB962C8B-B14F-4D97-AF65-F5344CB8AC3E}">
        <p14:creationId xmlns:p14="http://schemas.microsoft.com/office/powerpoint/2010/main" val="415598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52DD2B-EC75-476C-B566-B61D74CBA76E}"/>
              </a:ext>
            </a:extLst>
          </p:cNvPr>
          <p:cNvSpPr>
            <a:spLocks noGrp="1"/>
          </p:cNvSpPr>
          <p:nvPr>
            <p:ph type="title"/>
          </p:nvPr>
        </p:nvSpPr>
        <p:spPr/>
        <p:txBody>
          <a:bodyPr/>
          <a:lstStyle/>
          <a:p>
            <a:r>
              <a:rPr lang="nl-NL" dirty="0"/>
              <a:t>(2) Lead </a:t>
            </a:r>
            <a:r>
              <a:rPr lang="nl-NL" dirty="0" err="1"/>
              <a:t>supervisory</a:t>
            </a:r>
            <a:r>
              <a:rPr lang="nl-NL" dirty="0"/>
              <a:t> </a:t>
            </a:r>
            <a:r>
              <a:rPr lang="nl-NL" dirty="0" err="1"/>
              <a:t>authority</a:t>
            </a:r>
            <a:endParaRPr lang="nl-NL" dirty="0"/>
          </a:p>
        </p:txBody>
      </p:sp>
      <p:sp>
        <p:nvSpPr>
          <p:cNvPr id="3" name="Tijdelijke aanduiding voor inhoud 2">
            <a:extLst>
              <a:ext uri="{FF2B5EF4-FFF2-40B4-BE49-F238E27FC236}">
                <a16:creationId xmlns:a16="http://schemas.microsoft.com/office/drawing/2014/main" id="{375F449E-6E34-462D-8DE3-47C59D374CAF}"/>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The GDPR requires lead and concerned supervisory authorities to co-operate, with due respect for each other’s views, to ensure a matter is investigated and resolved to each authority’s satisfaction – and with an effective remedy for data subjects. Supervisory authorities should </a:t>
            </a:r>
            <a:r>
              <a:rPr lang="en-US" sz="1800" b="0" i="0" u="none" strike="noStrike" baseline="0" dirty="0" err="1">
                <a:solidFill>
                  <a:schemeClr val="bg1"/>
                </a:solidFill>
                <a:latin typeface="Times New Roman" panose="02020603050405020304" pitchFamily="18" charset="0"/>
              </a:rPr>
              <a:t>endeavour</a:t>
            </a:r>
            <a:r>
              <a:rPr lang="en-US" sz="1800" b="0" i="0" u="none" strike="noStrike" baseline="0" dirty="0">
                <a:solidFill>
                  <a:schemeClr val="bg1"/>
                </a:solidFill>
                <a:latin typeface="Times New Roman" panose="02020603050405020304" pitchFamily="18" charset="0"/>
              </a:rPr>
              <a:t> to reach a mutually acceptable course of action. The formal consistency mechanism should only be invoked where co-operation does not reach a mutually acceptable outcome. </a:t>
            </a:r>
          </a:p>
          <a:p>
            <a:r>
              <a:rPr lang="en-US" sz="1800" b="0" i="0" u="none" strike="noStrike" baseline="0" dirty="0">
                <a:solidFill>
                  <a:schemeClr val="bg1"/>
                </a:solidFill>
                <a:latin typeface="Times New Roman" panose="02020603050405020304" pitchFamily="18" charset="0"/>
              </a:rPr>
              <a:t>The mutual acceptance of decisions can apply to substantive conclusions, but also to the course of action decided upon, including enforcement activity (e.g. full investigation or an investigation with limited scope). It can also apply to a decision not to handle a case in accordance with GDPR, for example because of a formal policy of </a:t>
            </a:r>
            <a:r>
              <a:rPr lang="en-US" sz="1800" b="0" i="0" u="none" strike="noStrike" baseline="0" dirty="0" err="1">
                <a:solidFill>
                  <a:schemeClr val="bg1"/>
                </a:solidFill>
                <a:latin typeface="Times New Roman" panose="02020603050405020304" pitchFamily="18" charset="0"/>
              </a:rPr>
              <a:t>prioritisation</a:t>
            </a:r>
            <a:r>
              <a:rPr lang="en-US" sz="1800" b="0" i="0" u="none" strike="noStrike" baseline="0" dirty="0">
                <a:solidFill>
                  <a:schemeClr val="bg1"/>
                </a:solidFill>
                <a:latin typeface="Times New Roman" panose="02020603050405020304" pitchFamily="18" charset="0"/>
              </a:rPr>
              <a:t>, or because there are other concerned authorities as described above. </a:t>
            </a:r>
            <a:endParaRPr lang="nl-NL" dirty="0">
              <a:solidFill>
                <a:schemeClr val="bg1"/>
              </a:solidFill>
            </a:endParaRPr>
          </a:p>
        </p:txBody>
      </p:sp>
    </p:spTree>
    <p:extLst>
      <p:ext uri="{BB962C8B-B14F-4D97-AF65-F5344CB8AC3E}">
        <p14:creationId xmlns:p14="http://schemas.microsoft.com/office/powerpoint/2010/main" val="1941840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(3) Codes of </a:t>
            </a:r>
            <a:r>
              <a:rPr lang="nl-NL" dirty="0" err="1"/>
              <a:t>Conduct</a:t>
            </a:r>
            <a:endParaRPr lang="nl-NL" dirty="0"/>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lstStyle/>
          <a:p>
            <a:r>
              <a:rPr lang="en-US" dirty="0">
                <a:solidFill>
                  <a:schemeClr val="bg1"/>
                </a:solidFill>
              </a:rPr>
              <a:t>Guidelines 1/2019 on Codes of Conduct and Monitoring Bodies under Regulation 2016/679</a:t>
            </a:r>
          </a:p>
          <a:p>
            <a:r>
              <a:rPr lang="en-US" dirty="0">
                <a:solidFill>
                  <a:schemeClr val="bg1"/>
                </a:solidFill>
              </a:rPr>
              <a:t>Codes represent an opportunity to establish a set of rules which contribute to the proper application of the GDPR in a practical, transparent and potentially cost effective manner that takes on board the nuances for a particular sector and/or its processing activities. In this regard codes can be drawn up for controllers and processors taking account of the specific characteristics of processing carried out in certain sectors and the specific needs of micro, small and medium enterprises. They have the potential to be an especially important and beneficial tool for both SMEs and micro enterprise businesses by providing a mechanism which allows them to achieve data protection compliance in a more cost effective way.</a:t>
            </a:r>
            <a:endParaRPr lang="nl-NL" dirty="0">
              <a:solidFill>
                <a:schemeClr val="bg1"/>
              </a:solidFill>
            </a:endParaRPr>
          </a:p>
        </p:txBody>
      </p:sp>
    </p:spTree>
    <p:extLst>
      <p:ext uri="{BB962C8B-B14F-4D97-AF65-F5344CB8AC3E}">
        <p14:creationId xmlns:p14="http://schemas.microsoft.com/office/powerpoint/2010/main" val="1802621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(3) Codes of </a:t>
            </a:r>
            <a:r>
              <a:rPr lang="nl-NL" dirty="0" err="1"/>
              <a:t>Conduct</a:t>
            </a:r>
            <a:endParaRPr lang="nl-NL" dirty="0"/>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normAutofit fontScale="92500" lnSpcReduction="20000"/>
          </a:bodyPr>
          <a:lstStyle/>
          <a:p>
            <a:r>
              <a:rPr lang="en-US" dirty="0">
                <a:solidFill>
                  <a:schemeClr val="bg1"/>
                </a:solidFill>
              </a:rPr>
              <a:t>ADMISSIBILITY OF A DRAFT CODE</a:t>
            </a:r>
          </a:p>
          <a:p>
            <a:pPr lvl="1"/>
            <a:r>
              <a:rPr lang="en-US" dirty="0">
                <a:solidFill>
                  <a:schemeClr val="bg1"/>
                </a:solidFill>
              </a:rPr>
              <a:t>Explanatory statement and supporting documentation</a:t>
            </a:r>
          </a:p>
          <a:p>
            <a:pPr lvl="1"/>
            <a:r>
              <a:rPr lang="nl-NL" b="0" i="0" u="none" strike="noStrike" baseline="0" dirty="0" err="1">
                <a:solidFill>
                  <a:schemeClr val="bg1"/>
                </a:solidFill>
                <a:latin typeface="CalibriLight"/>
              </a:rPr>
              <a:t>Representative</a:t>
            </a:r>
            <a:endParaRPr lang="nl-NL" b="0" i="0" u="none" strike="noStrike" baseline="0" dirty="0">
              <a:solidFill>
                <a:schemeClr val="bg1"/>
              </a:solidFill>
              <a:latin typeface="CalibriLight"/>
            </a:endParaRPr>
          </a:p>
          <a:p>
            <a:pPr lvl="1"/>
            <a:r>
              <a:rPr lang="nl-NL" b="0" i="0" u="none" strike="noStrike" baseline="0" dirty="0">
                <a:solidFill>
                  <a:schemeClr val="bg1"/>
                </a:solidFill>
                <a:latin typeface="CalibriLight"/>
              </a:rPr>
              <a:t>Processing Scope</a:t>
            </a:r>
            <a:endParaRPr lang="nl-NL" dirty="0">
              <a:solidFill>
                <a:schemeClr val="bg1"/>
              </a:solidFill>
              <a:latin typeface="CalibriLight"/>
            </a:endParaRPr>
          </a:p>
          <a:p>
            <a:pPr lvl="1"/>
            <a:r>
              <a:rPr lang="nl-NL" b="0" i="0" u="none" strike="noStrike" baseline="0" dirty="0" err="1">
                <a:solidFill>
                  <a:schemeClr val="bg1"/>
                </a:solidFill>
                <a:latin typeface="CalibriLight"/>
              </a:rPr>
              <a:t>Territorial</a:t>
            </a:r>
            <a:r>
              <a:rPr lang="nl-NL" b="0" i="0" u="none" strike="noStrike" baseline="0" dirty="0">
                <a:solidFill>
                  <a:schemeClr val="bg1"/>
                </a:solidFill>
                <a:latin typeface="CalibriLight"/>
              </a:rPr>
              <a:t> scope</a:t>
            </a:r>
          </a:p>
          <a:p>
            <a:pPr lvl="1"/>
            <a:r>
              <a:rPr lang="nl-NL" b="0" i="0" u="none" strike="noStrike" baseline="0" dirty="0" err="1">
                <a:solidFill>
                  <a:schemeClr val="bg1"/>
                </a:solidFill>
                <a:latin typeface="CalibriLight"/>
              </a:rPr>
              <a:t>Submission</a:t>
            </a:r>
            <a:r>
              <a:rPr lang="nl-NL" b="0" i="0" u="none" strike="noStrike" baseline="0" dirty="0">
                <a:solidFill>
                  <a:schemeClr val="bg1"/>
                </a:solidFill>
                <a:latin typeface="CalibriLight"/>
              </a:rPr>
              <a:t> </a:t>
            </a:r>
            <a:r>
              <a:rPr lang="nl-NL" b="0" i="0" u="none" strike="noStrike" baseline="0" dirty="0" err="1">
                <a:solidFill>
                  <a:schemeClr val="bg1"/>
                </a:solidFill>
                <a:latin typeface="CalibriLight"/>
              </a:rPr>
              <a:t>to</a:t>
            </a:r>
            <a:r>
              <a:rPr lang="nl-NL" b="0" i="0" u="none" strike="noStrike" baseline="0" dirty="0">
                <a:solidFill>
                  <a:schemeClr val="bg1"/>
                </a:solidFill>
                <a:latin typeface="CalibriLight"/>
              </a:rPr>
              <a:t> a </a:t>
            </a:r>
            <a:r>
              <a:rPr lang="nl-NL" b="0" i="0" u="none" strike="noStrike" baseline="0" dirty="0" err="1">
                <a:solidFill>
                  <a:schemeClr val="bg1"/>
                </a:solidFill>
                <a:latin typeface="CalibriLight"/>
              </a:rPr>
              <a:t>CompSA</a:t>
            </a:r>
            <a:endParaRPr lang="nl-NL" b="0" i="0" u="none" strike="noStrike" baseline="0" dirty="0">
              <a:solidFill>
                <a:schemeClr val="bg1"/>
              </a:solidFill>
              <a:latin typeface="CalibriLight"/>
            </a:endParaRPr>
          </a:p>
          <a:p>
            <a:pPr lvl="1"/>
            <a:r>
              <a:rPr lang="nl-NL" b="0" i="0" u="none" strike="noStrike" baseline="0" dirty="0" err="1">
                <a:solidFill>
                  <a:schemeClr val="bg1"/>
                </a:solidFill>
                <a:latin typeface="CalibriLight"/>
              </a:rPr>
              <a:t>Oversight</a:t>
            </a:r>
            <a:r>
              <a:rPr lang="nl-NL" b="0" i="0" u="none" strike="noStrike" baseline="0" dirty="0">
                <a:solidFill>
                  <a:schemeClr val="bg1"/>
                </a:solidFill>
                <a:latin typeface="CalibriLight"/>
              </a:rPr>
              <a:t> of </a:t>
            </a:r>
            <a:r>
              <a:rPr lang="nl-NL" b="0" i="0" u="none" strike="noStrike" baseline="0" dirty="0" err="1">
                <a:solidFill>
                  <a:schemeClr val="bg1"/>
                </a:solidFill>
                <a:latin typeface="CalibriLight"/>
              </a:rPr>
              <a:t>mechanisms</a:t>
            </a:r>
            <a:endParaRPr lang="nl-NL" dirty="0">
              <a:solidFill>
                <a:schemeClr val="bg1"/>
              </a:solidFill>
              <a:latin typeface="CalibriLight"/>
            </a:endParaRPr>
          </a:p>
          <a:p>
            <a:pPr lvl="1"/>
            <a:r>
              <a:rPr lang="nl-NL" b="0" i="0" u="none" strike="noStrike" baseline="0" dirty="0">
                <a:solidFill>
                  <a:schemeClr val="bg1"/>
                </a:solidFill>
                <a:latin typeface="CalibriLight"/>
              </a:rPr>
              <a:t>Monitoring body</a:t>
            </a:r>
          </a:p>
          <a:p>
            <a:pPr lvl="1"/>
            <a:r>
              <a:rPr lang="nl-NL" b="0" i="0" u="none" strike="noStrike" baseline="0" dirty="0" err="1">
                <a:solidFill>
                  <a:schemeClr val="bg1"/>
                </a:solidFill>
                <a:latin typeface="CalibriLight"/>
              </a:rPr>
              <a:t>Consultation</a:t>
            </a:r>
            <a:endParaRPr lang="nl-NL" b="0" i="0" u="none" strike="noStrike" baseline="0" dirty="0">
              <a:solidFill>
                <a:schemeClr val="bg1"/>
              </a:solidFill>
              <a:latin typeface="CalibriLight"/>
            </a:endParaRPr>
          </a:p>
          <a:p>
            <a:pPr lvl="1"/>
            <a:r>
              <a:rPr lang="nl-NL" b="0" i="0" u="none" strike="noStrike" baseline="0" dirty="0">
                <a:solidFill>
                  <a:schemeClr val="bg1"/>
                </a:solidFill>
                <a:latin typeface="CalibriLight"/>
              </a:rPr>
              <a:t>National </a:t>
            </a:r>
            <a:r>
              <a:rPr lang="nl-NL" b="0" i="0" u="none" strike="noStrike" baseline="0" dirty="0" err="1">
                <a:solidFill>
                  <a:schemeClr val="bg1"/>
                </a:solidFill>
                <a:latin typeface="CalibriLight"/>
              </a:rPr>
              <a:t>legislation</a:t>
            </a:r>
            <a:endParaRPr lang="nl-NL" b="0" i="0" u="none" strike="noStrike" baseline="0" dirty="0">
              <a:solidFill>
                <a:schemeClr val="bg1"/>
              </a:solidFill>
              <a:latin typeface="CalibriLight"/>
            </a:endParaRPr>
          </a:p>
          <a:p>
            <a:pPr lvl="1"/>
            <a:r>
              <a:rPr lang="nl-NL" sz="1800" b="0" i="0" u="none" strike="noStrike" baseline="0" dirty="0">
                <a:solidFill>
                  <a:schemeClr val="bg1"/>
                </a:solidFill>
                <a:latin typeface="CalibriLight"/>
              </a:rPr>
              <a:t>Language</a:t>
            </a:r>
          </a:p>
          <a:p>
            <a:pPr lvl="1"/>
            <a:r>
              <a:rPr lang="nl-NL" sz="1800" b="0" i="0" u="none" strike="noStrike" baseline="0" dirty="0">
                <a:solidFill>
                  <a:schemeClr val="bg1"/>
                </a:solidFill>
                <a:latin typeface="CalibriLight"/>
              </a:rPr>
              <a:t>Checklist</a:t>
            </a:r>
            <a:endParaRPr lang="nl-NL" dirty="0">
              <a:solidFill>
                <a:schemeClr val="bg1"/>
              </a:solidFill>
            </a:endParaRPr>
          </a:p>
        </p:txBody>
      </p:sp>
    </p:spTree>
    <p:extLst>
      <p:ext uri="{BB962C8B-B14F-4D97-AF65-F5344CB8AC3E}">
        <p14:creationId xmlns:p14="http://schemas.microsoft.com/office/powerpoint/2010/main" val="42786089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(3) Codes of </a:t>
            </a:r>
            <a:r>
              <a:rPr lang="nl-NL" dirty="0" err="1"/>
              <a:t>Conduct</a:t>
            </a:r>
            <a:endParaRPr lang="nl-NL" dirty="0"/>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lstStyle/>
          <a:p>
            <a:r>
              <a:rPr lang="nl-NL" sz="1800" b="0" i="0" u="none" strike="noStrike" baseline="0" dirty="0">
                <a:solidFill>
                  <a:schemeClr val="bg1"/>
                </a:solidFill>
                <a:latin typeface="CalibriLight"/>
              </a:rPr>
              <a:t>CRITERIA FOR APPROVING CODES</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Calibri" panose="020F0502020204030204" pitchFamily="34" charset="0"/>
              </a:rPr>
              <a:t>meets a particular need of that sector or processing activity,</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Calibri" panose="020F0502020204030204" pitchFamily="34" charset="0"/>
              </a:rPr>
              <a:t>facilitates the application of the GDPR,</a:t>
            </a: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Calibri" panose="020F0502020204030204" pitchFamily="34" charset="0"/>
              </a:rPr>
              <a:t>specifies the application of the GPDR,</a:t>
            </a:r>
          </a:p>
          <a:p>
            <a:pPr algn="l"/>
            <a:r>
              <a:rPr lang="nl-NL" sz="1800" b="0" i="0" u="none" strike="noStrike" baseline="0" dirty="0">
                <a:solidFill>
                  <a:schemeClr val="bg1"/>
                </a:solidFill>
                <a:latin typeface="Symbol" panose="05050102010706020507" pitchFamily="18" charset="2"/>
              </a:rPr>
              <a:t> </a:t>
            </a:r>
            <a:r>
              <a:rPr lang="nl-NL" sz="1800" b="0" i="0" u="none" strike="noStrike" baseline="0" dirty="0" err="1">
                <a:solidFill>
                  <a:schemeClr val="bg1"/>
                </a:solidFill>
                <a:latin typeface="Calibri" panose="020F0502020204030204" pitchFamily="34" charset="0"/>
              </a:rPr>
              <a:t>provides</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sufficient</a:t>
            </a:r>
            <a:r>
              <a:rPr lang="nl-NL" sz="1800" b="0" i="0" u="none" strike="noStrike" baseline="0" dirty="0">
                <a:solidFill>
                  <a:schemeClr val="bg1"/>
                </a:solidFill>
                <a:latin typeface="Calibri" panose="020F0502020204030204" pitchFamily="34" charset="0"/>
              </a:rPr>
              <a:t> safeguards41, </a:t>
            </a:r>
            <a:r>
              <a:rPr lang="nl-NL" sz="1800" b="0" i="0" u="none" strike="noStrike" baseline="0" dirty="0" err="1">
                <a:solidFill>
                  <a:schemeClr val="bg1"/>
                </a:solidFill>
                <a:latin typeface="Calibri" panose="020F0502020204030204" pitchFamily="34" charset="0"/>
              </a:rPr>
              <a:t>and</a:t>
            </a:r>
            <a:endParaRPr lang="nl-NL" sz="1800" b="0" i="0" u="none" strike="noStrike" baseline="0" dirty="0">
              <a:solidFill>
                <a:schemeClr val="bg1"/>
              </a:solidFill>
              <a:latin typeface="Calibri" panose="020F0502020204030204" pitchFamily="34" charset="0"/>
            </a:endParaRPr>
          </a:p>
          <a:p>
            <a:pPr algn="l"/>
            <a:r>
              <a:rPr lang="en-US" sz="1800" b="0" i="0" u="none" strike="noStrike" baseline="0" dirty="0">
                <a:solidFill>
                  <a:schemeClr val="bg1"/>
                </a:solidFill>
                <a:latin typeface="Symbol" panose="05050102010706020507" pitchFamily="18" charset="2"/>
              </a:rPr>
              <a:t> </a:t>
            </a:r>
            <a:r>
              <a:rPr lang="en-US" sz="1800" b="0" i="0" u="none" strike="noStrike" baseline="0" dirty="0">
                <a:solidFill>
                  <a:schemeClr val="bg1"/>
                </a:solidFill>
                <a:latin typeface="Calibri" panose="020F0502020204030204" pitchFamily="34" charset="0"/>
              </a:rPr>
              <a:t>provides effective mechanisms for monitoring compliance with a code.</a:t>
            </a:r>
            <a:endParaRPr lang="nl-NL" dirty="0">
              <a:solidFill>
                <a:schemeClr val="bg1"/>
              </a:solidFill>
            </a:endParaRPr>
          </a:p>
        </p:txBody>
      </p:sp>
    </p:spTree>
    <p:extLst>
      <p:ext uri="{BB962C8B-B14F-4D97-AF65-F5344CB8AC3E}">
        <p14:creationId xmlns:p14="http://schemas.microsoft.com/office/powerpoint/2010/main" val="10301140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(3) Codes of </a:t>
            </a:r>
            <a:r>
              <a:rPr lang="nl-NL" dirty="0" err="1"/>
              <a:t>Conduct</a:t>
            </a:r>
            <a:endParaRPr lang="nl-NL" dirty="0"/>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normAutofit/>
          </a:bodyPr>
          <a:lstStyle/>
          <a:p>
            <a:pPr algn="l"/>
            <a:r>
              <a:rPr lang="en-US" sz="1800" b="0" i="0" u="none" strike="noStrike" baseline="0" dirty="0">
                <a:solidFill>
                  <a:schemeClr val="bg1"/>
                </a:solidFill>
                <a:latin typeface="CalibriLight"/>
              </a:rPr>
              <a:t>Preparation for submission to the Board: </a:t>
            </a:r>
            <a:r>
              <a:rPr lang="en-US" sz="1800" b="0" i="0" u="none" strike="noStrike" baseline="0" dirty="0">
                <a:solidFill>
                  <a:schemeClr val="bg1"/>
                </a:solidFill>
                <a:latin typeface="Calibri" panose="020F0502020204030204" pitchFamily="34" charset="0"/>
              </a:rPr>
              <a:t>If the </a:t>
            </a:r>
            <a:r>
              <a:rPr lang="en-US" sz="1800" b="0" i="0" u="none" strike="noStrike" baseline="0" dirty="0" err="1">
                <a:solidFill>
                  <a:schemeClr val="bg1"/>
                </a:solidFill>
                <a:latin typeface="Calibri" panose="020F0502020204030204" pitchFamily="34" charset="0"/>
              </a:rPr>
              <a:t>CompSA</a:t>
            </a:r>
            <a:r>
              <a:rPr lang="en-US" sz="1800" b="0" i="0" u="none" strike="noStrike" baseline="0" dirty="0">
                <a:solidFill>
                  <a:schemeClr val="bg1"/>
                </a:solidFill>
                <a:latin typeface="Calibri" panose="020F0502020204030204" pitchFamily="34" charset="0"/>
              </a:rPr>
              <a:t> aims to approve the draft code, before submission to the EDPB, the </a:t>
            </a:r>
            <a:r>
              <a:rPr lang="en-US" sz="1800" b="0" i="0" u="none" strike="noStrike" baseline="0" dirty="0" err="1">
                <a:solidFill>
                  <a:schemeClr val="bg1"/>
                </a:solidFill>
                <a:latin typeface="Calibri" panose="020F0502020204030204" pitchFamily="34" charset="0"/>
              </a:rPr>
              <a:t>CompSA</a:t>
            </a:r>
            <a:r>
              <a:rPr lang="en-US" sz="1800" b="0" i="0" u="none" strike="noStrike" baseline="0" dirty="0">
                <a:solidFill>
                  <a:schemeClr val="bg1"/>
                </a:solidFill>
                <a:latin typeface="Calibri" panose="020F0502020204030204" pitchFamily="34" charset="0"/>
              </a:rPr>
              <a:t> will circulate its draft approval to all concerned SAs. All concerned SAs will have 30 days to respond and any significant issues could be brought to the relevant EDPB subgroup for discussion. If the concerned SAs do not respond, the code will proceed to the next stage of the process.</a:t>
            </a:r>
          </a:p>
          <a:p>
            <a:pPr algn="l"/>
            <a:r>
              <a:rPr lang="nl-NL" sz="1800" b="0" i="0" u="none" strike="noStrike" baseline="0" dirty="0">
                <a:solidFill>
                  <a:schemeClr val="bg1"/>
                </a:solidFill>
                <a:latin typeface="CalibriLight"/>
              </a:rPr>
              <a:t>The Board</a:t>
            </a:r>
            <a:r>
              <a:rPr lang="en-US" dirty="0">
                <a:solidFill>
                  <a:schemeClr val="bg1"/>
                </a:solidFill>
                <a:latin typeface="Calibri" panose="020F0502020204030204" pitchFamily="34" charset="0"/>
              </a:rPr>
              <a:t>: </a:t>
            </a:r>
            <a:r>
              <a:rPr lang="en-US" sz="1800" b="0" i="0" u="none" strike="noStrike" baseline="0" dirty="0">
                <a:solidFill>
                  <a:schemeClr val="bg1"/>
                </a:solidFill>
                <a:latin typeface="Calibri" panose="020F0502020204030204" pitchFamily="34" charset="0"/>
              </a:rPr>
              <a:t>If the decision is to refer the matter to the Board as per Article 40(7) of the GDPR. The </a:t>
            </a:r>
            <a:r>
              <a:rPr lang="en-US" sz="1800" b="0" i="0" u="none" strike="noStrike" baseline="0" dirty="0" err="1">
                <a:solidFill>
                  <a:schemeClr val="bg1"/>
                </a:solidFill>
                <a:latin typeface="Calibri" panose="020F0502020204030204" pitchFamily="34" charset="0"/>
              </a:rPr>
              <a:t>CompSA</a:t>
            </a:r>
            <a:r>
              <a:rPr lang="en-US" sz="1800" b="0" i="0" u="none" strike="noStrike" baseline="0" dirty="0">
                <a:solidFill>
                  <a:schemeClr val="bg1"/>
                </a:solidFill>
                <a:latin typeface="Calibri" panose="020F0502020204030204" pitchFamily="34" charset="0"/>
              </a:rPr>
              <a:t> will communicate that decision to all supervisory authorities as per the consistency mechanisms procedure.68 The </a:t>
            </a:r>
            <a:r>
              <a:rPr lang="en-US" sz="1800" b="0" i="0" u="none" strike="noStrike" baseline="0" dirty="0" err="1">
                <a:solidFill>
                  <a:schemeClr val="bg1"/>
                </a:solidFill>
                <a:latin typeface="Calibri" panose="020F0502020204030204" pitchFamily="34" charset="0"/>
              </a:rPr>
              <a:t>CompSA</a:t>
            </a:r>
            <a:r>
              <a:rPr lang="en-US" sz="1800" b="0" i="0" u="none" strike="noStrike" baseline="0" dirty="0">
                <a:solidFill>
                  <a:schemeClr val="bg1"/>
                </a:solidFill>
                <a:latin typeface="Calibri" panose="020F0502020204030204" pitchFamily="34" charset="0"/>
              </a:rPr>
              <a:t> will also refer the matter to the Board in line with its rules of procedure and Article 40(7) of the GDPR. Under Article 64 the Board shall issue an opinion pertaining to matters outlined in Article 40(7) of the GDPR.69 The Rules of Procedure of the Board together with the provisions of Article 64 will apply to the Board and the </a:t>
            </a:r>
            <a:r>
              <a:rPr lang="en-US" sz="1800" b="0" i="0" u="none" strike="noStrike" baseline="0" dirty="0" err="1">
                <a:solidFill>
                  <a:schemeClr val="bg1"/>
                </a:solidFill>
                <a:latin typeface="Calibri" panose="020F0502020204030204" pitchFamily="34" charset="0"/>
              </a:rPr>
              <a:t>CompSA</a:t>
            </a:r>
            <a:r>
              <a:rPr lang="en-US" sz="1800" b="0" i="0" u="none" strike="noStrike" baseline="0" dirty="0">
                <a:solidFill>
                  <a:schemeClr val="bg1"/>
                </a:solidFill>
                <a:latin typeface="Calibri" panose="020F0502020204030204" pitchFamily="34" charset="0"/>
              </a:rPr>
              <a:t> when conducting an assessment and communicating a decision on the approval of transnational codes.</a:t>
            </a:r>
            <a:endParaRPr lang="nl-NL" dirty="0">
              <a:solidFill>
                <a:schemeClr val="bg1"/>
              </a:solidFill>
            </a:endParaRPr>
          </a:p>
        </p:txBody>
      </p:sp>
    </p:spTree>
    <p:extLst>
      <p:ext uri="{BB962C8B-B14F-4D97-AF65-F5344CB8AC3E}">
        <p14:creationId xmlns:p14="http://schemas.microsoft.com/office/powerpoint/2010/main" val="2142091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(3) Codes of </a:t>
            </a:r>
            <a:r>
              <a:rPr lang="nl-NL" dirty="0" err="1"/>
              <a:t>Conduct</a:t>
            </a:r>
            <a:endParaRPr lang="nl-NL" dirty="0"/>
          </a:p>
        </p:txBody>
      </p:sp>
      <p:pic>
        <p:nvPicPr>
          <p:cNvPr id="5" name="Tijdelijke aanduiding voor inhoud 4">
            <a:extLst>
              <a:ext uri="{FF2B5EF4-FFF2-40B4-BE49-F238E27FC236}">
                <a16:creationId xmlns:a16="http://schemas.microsoft.com/office/drawing/2014/main" id="{098C4D1A-47D2-4D05-AB5B-387BC2039AF7}"/>
              </a:ext>
            </a:extLst>
          </p:cNvPr>
          <p:cNvPicPr>
            <a:picLocks noGrp="1" noChangeAspect="1"/>
          </p:cNvPicPr>
          <p:nvPr>
            <p:ph idx="1"/>
          </p:nvPr>
        </p:nvPicPr>
        <p:blipFill>
          <a:blip r:embed="rId2"/>
          <a:stretch>
            <a:fillRect/>
          </a:stretch>
        </p:blipFill>
        <p:spPr>
          <a:xfrm>
            <a:off x="1416636" y="469580"/>
            <a:ext cx="7046428" cy="6142893"/>
          </a:xfrm>
        </p:spPr>
      </p:pic>
    </p:spTree>
    <p:extLst>
      <p:ext uri="{BB962C8B-B14F-4D97-AF65-F5344CB8AC3E}">
        <p14:creationId xmlns:p14="http://schemas.microsoft.com/office/powerpoint/2010/main" val="75251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(4) Certificering &amp; Accreditatie</a:t>
            </a:r>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lstStyle/>
          <a:p>
            <a:r>
              <a:rPr lang="en-US" dirty="0">
                <a:solidFill>
                  <a:schemeClr val="bg1"/>
                </a:solidFill>
              </a:rPr>
              <a:t>Guidelines 1/2018 on certification and identifying certification criteria in accordance with Articles 42 and 43 of the Regulation </a:t>
            </a:r>
            <a:endParaRPr lang="nl-NL" dirty="0">
              <a:solidFill>
                <a:schemeClr val="bg1"/>
              </a:solidFill>
            </a:endParaRPr>
          </a:p>
        </p:txBody>
      </p:sp>
      <p:pic>
        <p:nvPicPr>
          <p:cNvPr id="5" name="Afbeelding 4">
            <a:extLst>
              <a:ext uri="{FF2B5EF4-FFF2-40B4-BE49-F238E27FC236}">
                <a16:creationId xmlns:a16="http://schemas.microsoft.com/office/drawing/2014/main" id="{543C6748-B04E-4CAC-B7BD-AD7B825BB280}"/>
              </a:ext>
            </a:extLst>
          </p:cNvPr>
          <p:cNvPicPr>
            <a:picLocks noChangeAspect="1"/>
          </p:cNvPicPr>
          <p:nvPr/>
        </p:nvPicPr>
        <p:blipFill>
          <a:blip r:embed="rId2"/>
          <a:stretch>
            <a:fillRect/>
          </a:stretch>
        </p:blipFill>
        <p:spPr>
          <a:xfrm>
            <a:off x="942588" y="2857876"/>
            <a:ext cx="5981700" cy="3819525"/>
          </a:xfrm>
          <a:prstGeom prst="rect">
            <a:avLst/>
          </a:prstGeom>
        </p:spPr>
      </p:pic>
    </p:spTree>
    <p:extLst>
      <p:ext uri="{BB962C8B-B14F-4D97-AF65-F5344CB8AC3E}">
        <p14:creationId xmlns:p14="http://schemas.microsoft.com/office/powerpoint/2010/main" val="2053746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(4) Certificering &amp; Accreditatie</a:t>
            </a:r>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lstStyle/>
          <a:p>
            <a:r>
              <a:rPr lang="en-US" sz="1800" b="0" i="0" u="none" strike="noStrike" baseline="0" dirty="0">
                <a:solidFill>
                  <a:schemeClr val="bg1"/>
                </a:solidFill>
                <a:latin typeface="Calibri" panose="020F0502020204030204" pitchFamily="34" charset="0"/>
              </a:rPr>
              <a:t>Article 42(5) provides that certification shall be issued by an accredited certification body or by a competent supervisory authority. The GDPR does not make the issuance of certifications a mandatory task of the supervisory authorities. Instead, the GDPR allows for a number of different models. For example, a supervisory authority may decide for one or more of the following options: </a:t>
            </a:r>
          </a:p>
          <a:p>
            <a:pPr lvl="1"/>
            <a:r>
              <a:rPr lang="en-US" b="0" i="0" u="none" strike="noStrike" baseline="0" dirty="0">
                <a:solidFill>
                  <a:schemeClr val="bg1"/>
                </a:solidFill>
                <a:latin typeface="Calibri" panose="020F0502020204030204" pitchFamily="34" charset="0"/>
              </a:rPr>
              <a:t>issue certification itself, in respect of its own certification scheme; </a:t>
            </a:r>
          </a:p>
          <a:p>
            <a:pPr lvl="1"/>
            <a:r>
              <a:rPr lang="en-US" b="0" i="0" u="none" strike="noStrike" baseline="0" dirty="0">
                <a:solidFill>
                  <a:schemeClr val="bg1"/>
                </a:solidFill>
                <a:latin typeface="Calibri" panose="020F0502020204030204" pitchFamily="34" charset="0"/>
              </a:rPr>
              <a:t>issue certification itself, in respect of its own certification scheme, but delegate whole or part of the assessment process to third parties; </a:t>
            </a:r>
          </a:p>
          <a:p>
            <a:pPr lvl="1"/>
            <a:r>
              <a:rPr lang="en-US" b="0" i="0" u="none" strike="noStrike" baseline="0" dirty="0">
                <a:solidFill>
                  <a:schemeClr val="bg1"/>
                </a:solidFill>
                <a:latin typeface="Calibri" panose="020F0502020204030204" pitchFamily="34" charset="0"/>
              </a:rPr>
              <a:t>create its own certification scheme, and entrust certification bodies with the certification procedure which issue the certification; and </a:t>
            </a:r>
          </a:p>
          <a:p>
            <a:pPr lvl="1"/>
            <a:r>
              <a:rPr lang="en-US" b="0" i="0" u="none" strike="noStrike" baseline="0" dirty="0">
                <a:solidFill>
                  <a:schemeClr val="bg1"/>
                </a:solidFill>
                <a:latin typeface="Calibri" panose="020F0502020204030204" pitchFamily="34" charset="0"/>
              </a:rPr>
              <a:t>encourage the market to develop certification mechanisms. </a:t>
            </a:r>
          </a:p>
          <a:p>
            <a:endParaRPr lang="nl-NL" dirty="0">
              <a:solidFill>
                <a:schemeClr val="bg1"/>
              </a:solidFill>
            </a:endParaRPr>
          </a:p>
        </p:txBody>
      </p:sp>
    </p:spTree>
    <p:extLst>
      <p:ext uri="{BB962C8B-B14F-4D97-AF65-F5344CB8AC3E}">
        <p14:creationId xmlns:p14="http://schemas.microsoft.com/office/powerpoint/2010/main" val="2105328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Zaken</a:t>
            </a:r>
            <a:endParaRPr lang="en-US" dirty="0"/>
          </a:p>
        </p:txBody>
      </p:sp>
      <p:sp>
        <p:nvSpPr>
          <p:cNvPr id="3" name="Content Placeholder 2"/>
          <p:cNvSpPr>
            <a:spLocks noGrp="1"/>
          </p:cNvSpPr>
          <p:nvPr>
            <p:ph idx="1"/>
          </p:nvPr>
        </p:nvSpPr>
        <p:spPr>
          <a:xfrm>
            <a:off x="680321" y="2336873"/>
            <a:ext cx="9613861" cy="3920492"/>
          </a:xfrm>
        </p:spPr>
        <p:txBody>
          <a:bodyPr>
            <a:normAutofit/>
          </a:bodyPr>
          <a:lstStyle/>
          <a:p>
            <a:pPr lvl="0"/>
            <a:r>
              <a:rPr lang="en-US" dirty="0">
                <a:solidFill>
                  <a:schemeClr val="bg1"/>
                </a:solidFill>
              </a:rPr>
              <a:t>European Commission (Case C‑614/10): </a:t>
            </a:r>
          </a:p>
          <a:p>
            <a:pPr lvl="0"/>
            <a:r>
              <a:rPr lang="en-US" dirty="0">
                <a:solidFill>
                  <a:schemeClr val="bg1"/>
                </a:solidFill>
              </a:rPr>
              <a:t>Declares that, by failing to take all of the measures necessary to ensure that the legislation in force in Austria meets the requirement of independence with regard to the </a:t>
            </a:r>
            <a:r>
              <a:rPr lang="en-US" dirty="0" err="1">
                <a:solidFill>
                  <a:schemeClr val="bg1"/>
                </a:solidFill>
              </a:rPr>
              <a:t>Datenschutzkommission</a:t>
            </a:r>
            <a:r>
              <a:rPr lang="en-US" dirty="0">
                <a:solidFill>
                  <a:schemeClr val="bg1"/>
                </a:solidFill>
              </a:rPr>
              <a:t> (Data Protection Commission), more specifically </a:t>
            </a:r>
            <a:r>
              <a:rPr lang="en-US" u="sng" dirty="0">
                <a:solidFill>
                  <a:schemeClr val="bg1"/>
                </a:solidFill>
              </a:rPr>
              <a:t>by laying down a regulatory framework under which the managing member of the </a:t>
            </a:r>
            <a:r>
              <a:rPr lang="en-US" u="sng" dirty="0" err="1">
                <a:solidFill>
                  <a:schemeClr val="bg1"/>
                </a:solidFill>
              </a:rPr>
              <a:t>Datenschutzkommission</a:t>
            </a:r>
            <a:r>
              <a:rPr lang="en-US" u="sng" dirty="0">
                <a:solidFill>
                  <a:schemeClr val="bg1"/>
                </a:solidFill>
              </a:rPr>
              <a:t> is a federal official subject to supervision</a:t>
            </a:r>
            <a:r>
              <a:rPr lang="en-US" dirty="0">
                <a:solidFill>
                  <a:schemeClr val="bg1"/>
                </a:solidFill>
              </a:rPr>
              <a:t>, the office of the </a:t>
            </a:r>
            <a:r>
              <a:rPr lang="en-US" dirty="0" err="1">
                <a:solidFill>
                  <a:schemeClr val="bg1"/>
                </a:solidFill>
              </a:rPr>
              <a:t>Datenschutzkommission</a:t>
            </a:r>
            <a:r>
              <a:rPr lang="en-US" dirty="0">
                <a:solidFill>
                  <a:schemeClr val="bg1"/>
                </a:solidFill>
              </a:rPr>
              <a:t> is integrated with the departments of the Federal Chancellery, and the Federal Chancellor has an unconditional right to information covering all aspects of the work of the </a:t>
            </a:r>
            <a:r>
              <a:rPr lang="en-US" dirty="0" err="1">
                <a:solidFill>
                  <a:schemeClr val="bg1"/>
                </a:solidFill>
              </a:rPr>
              <a:t>Datenschutzkommission</a:t>
            </a:r>
            <a:r>
              <a:rPr lang="en-US" dirty="0">
                <a:solidFill>
                  <a:schemeClr val="bg1"/>
                </a:solidFill>
              </a:rPr>
              <a:t>, the Republic of Austria has failed to fulfil its obligations under the second subparagraph of Article 28(1) of Directive 95/46/EC of the European Parliament and of the Council of 24 October 1995 on the protection of individuals with regard to the processing of personal data and on the free movement of such data;</a:t>
            </a:r>
          </a:p>
          <a:p>
            <a:endParaRPr lang="en-US" dirty="0">
              <a:solidFill>
                <a:schemeClr val="bg1"/>
              </a:solidFill>
            </a:endParaRPr>
          </a:p>
        </p:txBody>
      </p:sp>
    </p:spTree>
    <p:extLst>
      <p:ext uri="{BB962C8B-B14F-4D97-AF65-F5344CB8AC3E}">
        <p14:creationId xmlns:p14="http://schemas.microsoft.com/office/powerpoint/2010/main" val="51841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(4) Certificering &amp; Accreditatie</a:t>
            </a:r>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normAutofit fontScale="92500" lnSpcReduction="10000"/>
          </a:bodyPr>
          <a:lstStyle/>
          <a:p>
            <a:r>
              <a:rPr lang="en-US" sz="1800" b="0" i="0" u="none" strike="noStrike" baseline="0" dirty="0">
                <a:solidFill>
                  <a:schemeClr val="bg1"/>
                </a:solidFill>
                <a:latin typeface="Calibri" panose="020F0502020204030204" pitchFamily="34" charset="0"/>
              </a:rPr>
              <a:t>In Member States where certification bodies become active, the supervisory authority has the power and task irrespective of its own activities: </a:t>
            </a:r>
          </a:p>
          <a:p>
            <a:pPr lvl="1"/>
            <a:r>
              <a:rPr lang="en-US" b="0" i="0" u="none" strike="noStrike" baseline="0" dirty="0">
                <a:solidFill>
                  <a:schemeClr val="bg1"/>
                </a:solidFill>
                <a:latin typeface="Calibri" panose="020F0502020204030204" pitchFamily="34" charset="0"/>
              </a:rPr>
              <a:t>to assess a certification scheme’s criteria and make a draft decision (Article 42(5)); </a:t>
            </a:r>
          </a:p>
          <a:p>
            <a:pPr lvl="1"/>
            <a:r>
              <a:rPr lang="en-US" b="0" i="0" u="none" strike="noStrike" baseline="0" dirty="0">
                <a:solidFill>
                  <a:schemeClr val="bg1"/>
                </a:solidFill>
                <a:latin typeface="Calibri" panose="020F0502020204030204" pitchFamily="34" charset="0"/>
              </a:rPr>
              <a:t>to communicate to the Board the draft decision when it intends to approve the criteria for certification (Article 64(1)(c), 64(7)) and consider the Board’s opinion (Article 64(1)(c) and 70(1)(t)); </a:t>
            </a:r>
          </a:p>
          <a:p>
            <a:pPr lvl="1"/>
            <a:r>
              <a:rPr lang="en-US" b="0" i="0" u="none" strike="noStrike" baseline="0" dirty="0">
                <a:solidFill>
                  <a:schemeClr val="bg1"/>
                </a:solidFill>
                <a:latin typeface="Calibri" panose="020F0502020204030204" pitchFamily="34" charset="0"/>
              </a:rPr>
              <a:t>to approve the criteria for certification (Article 58(3)(f)) before accreditation and certification can take place (Article 42(5) and 43(2)(b)); </a:t>
            </a:r>
          </a:p>
          <a:p>
            <a:pPr lvl="1"/>
            <a:r>
              <a:rPr lang="en-US" b="0" i="0" u="none" strike="noStrike" baseline="0" dirty="0">
                <a:solidFill>
                  <a:schemeClr val="bg1"/>
                </a:solidFill>
                <a:latin typeface="Calibri" panose="020F0502020204030204" pitchFamily="34" charset="0"/>
              </a:rPr>
              <a:t>to publish the certification criteria (Article 43(6); </a:t>
            </a:r>
          </a:p>
          <a:p>
            <a:pPr lvl="1"/>
            <a:r>
              <a:rPr lang="en-US" b="0" i="0" u="none" strike="noStrike" baseline="0" dirty="0">
                <a:solidFill>
                  <a:schemeClr val="bg1"/>
                </a:solidFill>
                <a:latin typeface="Calibri" panose="020F0502020204030204" pitchFamily="34" charset="0"/>
              </a:rPr>
              <a:t>to act as competent authority for EU wide certification schemes, which may result in an EDPB approved European Data Protection Seals (Articles 42(5) and Article 70(1)(o); and </a:t>
            </a:r>
          </a:p>
          <a:p>
            <a:pPr lvl="1"/>
            <a:r>
              <a:rPr lang="en-US" b="0" i="0" u="none" strike="noStrike" baseline="0" dirty="0">
                <a:solidFill>
                  <a:schemeClr val="bg1"/>
                </a:solidFill>
                <a:latin typeface="Calibri" panose="020F0502020204030204" pitchFamily="34" charset="0"/>
              </a:rPr>
              <a:t>to order a certification body (a) not to issue certification or (b) to withdraw certification where the requirements for certification (certification procedures or criteria) are not or are no longer met (Article 58(2)(h). </a:t>
            </a:r>
          </a:p>
          <a:p>
            <a:endParaRPr lang="nl-NL" dirty="0">
              <a:solidFill>
                <a:schemeClr val="bg1"/>
              </a:solidFill>
            </a:endParaRPr>
          </a:p>
        </p:txBody>
      </p:sp>
    </p:spTree>
    <p:extLst>
      <p:ext uri="{BB962C8B-B14F-4D97-AF65-F5344CB8AC3E}">
        <p14:creationId xmlns:p14="http://schemas.microsoft.com/office/powerpoint/2010/main" val="36084597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64246-F475-4204-9887-284EF9D22182}"/>
              </a:ext>
            </a:extLst>
          </p:cNvPr>
          <p:cNvSpPr>
            <a:spLocks noGrp="1"/>
          </p:cNvSpPr>
          <p:nvPr>
            <p:ph type="title"/>
          </p:nvPr>
        </p:nvSpPr>
        <p:spPr/>
        <p:txBody>
          <a:bodyPr/>
          <a:lstStyle/>
          <a:p>
            <a:r>
              <a:rPr lang="nl-NL" dirty="0"/>
              <a:t>(4) Certificering &amp; Accreditatie</a:t>
            </a:r>
          </a:p>
        </p:txBody>
      </p:sp>
      <p:sp>
        <p:nvSpPr>
          <p:cNvPr id="3" name="Tijdelijke aanduiding voor inhoud 2">
            <a:extLst>
              <a:ext uri="{FF2B5EF4-FFF2-40B4-BE49-F238E27FC236}">
                <a16:creationId xmlns:a16="http://schemas.microsoft.com/office/drawing/2014/main" id="{03C296A2-B883-49C0-8071-08251A9DCF7F}"/>
              </a:ext>
            </a:extLst>
          </p:cNvPr>
          <p:cNvSpPr>
            <a:spLocks noGrp="1"/>
          </p:cNvSpPr>
          <p:nvPr>
            <p:ph idx="1"/>
          </p:nvPr>
        </p:nvSpPr>
        <p:spPr/>
        <p:txBody>
          <a:bodyPr>
            <a:normAutofit fontScale="85000" lnSpcReduction="20000"/>
          </a:bodyPr>
          <a:lstStyle/>
          <a:p>
            <a:pPr algn="l"/>
            <a:r>
              <a:rPr lang="en-US" sz="1800" b="1" i="0" u="none" strike="noStrike" baseline="0" dirty="0">
                <a:solidFill>
                  <a:schemeClr val="bg1"/>
                </a:solidFill>
                <a:latin typeface="Calibri" panose="020F0502020204030204" pitchFamily="34" charset="0"/>
              </a:rPr>
              <a:t>Guidelines 4/2018 on the accreditation of certification bodies under Article 43 of the General Data Protection Regulation (2016/679) </a:t>
            </a:r>
          </a:p>
          <a:p>
            <a:r>
              <a:rPr lang="nl-NL" sz="1800" b="0" i="0" u="none" strike="noStrike" baseline="0" dirty="0" err="1">
                <a:solidFill>
                  <a:schemeClr val="bg1"/>
                </a:solidFill>
                <a:latin typeface="Calibri" panose="020F0502020204030204" pitchFamily="34" charset="0"/>
              </a:rPr>
              <a:t>Role</a:t>
            </a:r>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for</a:t>
            </a:r>
            <a:r>
              <a:rPr lang="nl-NL" sz="1800" b="0" i="0" u="none" strike="noStrike" baseline="0" dirty="0">
                <a:solidFill>
                  <a:schemeClr val="bg1"/>
                </a:solidFill>
                <a:latin typeface="Calibri" panose="020F0502020204030204" pitchFamily="34" charset="0"/>
              </a:rPr>
              <a:t> Member </a:t>
            </a:r>
            <a:r>
              <a:rPr lang="nl-NL" sz="1800" b="0" i="0" u="none" strike="noStrike" baseline="0" dirty="0" err="1">
                <a:solidFill>
                  <a:schemeClr val="bg1"/>
                </a:solidFill>
                <a:latin typeface="Calibri" panose="020F0502020204030204" pitchFamily="34" charset="0"/>
              </a:rPr>
              <a:t>States</a:t>
            </a:r>
            <a:r>
              <a:rPr lang="nl-NL" sz="1800" b="0" i="0" u="none" strike="noStrike" baseline="0" dirty="0">
                <a:solidFill>
                  <a:schemeClr val="bg1"/>
                </a:solidFill>
                <a:latin typeface="Calibri" panose="020F0502020204030204" pitchFamily="34" charset="0"/>
              </a:rPr>
              <a:t> </a:t>
            </a:r>
          </a:p>
          <a:p>
            <a:r>
              <a:rPr lang="en-US" sz="1800" b="0" i="0" u="none" strike="noStrike" baseline="0" dirty="0">
                <a:solidFill>
                  <a:schemeClr val="bg1"/>
                </a:solidFill>
                <a:latin typeface="Calibri" panose="020F0502020204030204" pitchFamily="34" charset="0"/>
              </a:rPr>
              <a:t>30. Article 43(1) requires Member States </a:t>
            </a:r>
            <a:r>
              <a:rPr lang="en-US" sz="1800" b="0" i="1" u="none" strike="noStrike" baseline="0" dirty="0">
                <a:solidFill>
                  <a:schemeClr val="bg1"/>
                </a:solidFill>
                <a:latin typeface="Calibri" panose="020F0502020204030204" pitchFamily="34" charset="0"/>
              </a:rPr>
              <a:t>to ensure </a:t>
            </a:r>
            <a:r>
              <a:rPr lang="en-US" sz="1800" b="0" i="0" u="none" strike="noStrike" baseline="0" dirty="0">
                <a:solidFill>
                  <a:schemeClr val="bg1"/>
                </a:solidFill>
                <a:latin typeface="Calibri" panose="020F0502020204030204" pitchFamily="34" charset="0"/>
              </a:rPr>
              <a:t>that certification bodies are accredited, but allows each Member State to determine who should be responsible to conduct the assessment leading to accreditation. On the basis of Article 43(1), three options are available; accreditation is conducted: </a:t>
            </a:r>
          </a:p>
          <a:p>
            <a:r>
              <a:rPr lang="en-US" sz="1800" b="0" i="0" u="none" strike="noStrike" baseline="0" dirty="0">
                <a:solidFill>
                  <a:schemeClr val="bg1"/>
                </a:solidFill>
                <a:latin typeface="Calibri" panose="020F0502020204030204" pitchFamily="34" charset="0"/>
              </a:rPr>
              <a:t>(1) solely by the supervisory authority, on the basis of its own requirements; </a:t>
            </a:r>
          </a:p>
          <a:p>
            <a:r>
              <a:rPr lang="en-US" sz="1800" b="0" i="0" u="none" strike="noStrike" baseline="0" dirty="0">
                <a:solidFill>
                  <a:schemeClr val="bg1"/>
                </a:solidFill>
                <a:latin typeface="Calibri" panose="020F0502020204030204" pitchFamily="34" charset="0"/>
              </a:rPr>
              <a:t>(2) solely by the national accreditation body named in accordance with Regulation (EC) 765/2008 and on the basis of ISO/IEC 17065/2012 and with additional requirements established by the competent supervisory authority; or </a:t>
            </a:r>
          </a:p>
          <a:p>
            <a:r>
              <a:rPr lang="en-US" sz="1800" b="0" i="0" u="none" strike="noStrike" baseline="0" dirty="0">
                <a:solidFill>
                  <a:schemeClr val="bg1"/>
                </a:solidFill>
                <a:latin typeface="Calibri" panose="020F0502020204030204" pitchFamily="34" charset="0"/>
              </a:rPr>
              <a:t>(3) by both the supervisory authority and the national accreditation body (and in accordance with all requirements listed in 2 above). </a:t>
            </a:r>
          </a:p>
          <a:p>
            <a:r>
              <a:rPr lang="en-US" sz="1800" b="0" i="0" u="none" strike="noStrike" baseline="0" dirty="0">
                <a:solidFill>
                  <a:schemeClr val="bg1"/>
                </a:solidFill>
                <a:latin typeface="Calibri" panose="020F0502020204030204" pitchFamily="34" charset="0"/>
              </a:rPr>
              <a:t>It is for the individual Member State to decide whether the national accreditation body or the supervisory authority or both together will carry out these accreditation activities but in any case it should ensure that adequate resources are provided15. </a:t>
            </a:r>
          </a:p>
          <a:p>
            <a:pPr algn="l"/>
            <a:endParaRPr lang="nl-NL" dirty="0">
              <a:solidFill>
                <a:schemeClr val="bg1"/>
              </a:solidFill>
            </a:endParaRPr>
          </a:p>
        </p:txBody>
      </p:sp>
    </p:spTree>
    <p:extLst>
      <p:ext uri="{BB962C8B-B14F-4D97-AF65-F5344CB8AC3E}">
        <p14:creationId xmlns:p14="http://schemas.microsoft.com/office/powerpoint/2010/main" val="1236931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Zaken</a:t>
            </a:r>
            <a:endParaRPr lang="en-US" dirty="0"/>
          </a:p>
        </p:txBody>
      </p:sp>
      <p:sp>
        <p:nvSpPr>
          <p:cNvPr id="3" name="Content Placeholder 2"/>
          <p:cNvSpPr>
            <a:spLocks noGrp="1"/>
          </p:cNvSpPr>
          <p:nvPr>
            <p:ph idx="1"/>
          </p:nvPr>
        </p:nvSpPr>
        <p:spPr/>
        <p:txBody>
          <a:bodyPr/>
          <a:lstStyle/>
          <a:p>
            <a:r>
              <a:rPr lang="en-US" dirty="0">
                <a:solidFill>
                  <a:schemeClr val="bg1"/>
                </a:solidFill>
              </a:rPr>
              <a:t>European Commission (C‑288/12): </a:t>
            </a:r>
          </a:p>
          <a:p>
            <a:r>
              <a:rPr lang="en-US" dirty="0">
                <a:solidFill>
                  <a:schemeClr val="bg1"/>
                </a:solidFill>
              </a:rPr>
              <a:t>Declares that, by </a:t>
            </a:r>
            <a:r>
              <a:rPr lang="en-US" u="sng" dirty="0">
                <a:solidFill>
                  <a:schemeClr val="bg1"/>
                </a:solidFill>
              </a:rPr>
              <a:t>prematurely bringing to an end the term </a:t>
            </a:r>
            <a:r>
              <a:rPr lang="en-US" dirty="0">
                <a:solidFill>
                  <a:schemeClr val="bg1"/>
                </a:solidFill>
              </a:rPr>
              <a:t>served by the supervisory authority for the protection of personal data, Hungary has failed to fulfil its obligations under Directive 95/46/EC of the European Parliament and of the Council of 24 October 1995 on the protection of individuals with regard to the processing of personal data and on the free movement of such data;</a:t>
            </a:r>
          </a:p>
          <a:p>
            <a:endParaRPr lang="en-US" dirty="0">
              <a:solidFill>
                <a:schemeClr val="bg1"/>
              </a:solidFill>
            </a:endParaRPr>
          </a:p>
        </p:txBody>
      </p:sp>
    </p:spTree>
    <p:extLst>
      <p:ext uri="{BB962C8B-B14F-4D97-AF65-F5344CB8AC3E}">
        <p14:creationId xmlns:p14="http://schemas.microsoft.com/office/powerpoint/2010/main" val="236467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B01D67-99D6-4425-B428-D51D0CF90A0E}"/>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69E6BE6A-B3D1-4865-A80A-2B4437962BFF}"/>
              </a:ext>
            </a:extLst>
          </p:cNvPr>
          <p:cNvSpPr>
            <a:spLocks noGrp="1"/>
          </p:cNvSpPr>
          <p:nvPr>
            <p:ph idx="1"/>
          </p:nvPr>
        </p:nvSpPr>
        <p:spPr/>
        <p:txBody>
          <a:bodyPr>
            <a:normAutofit/>
          </a:bodyPr>
          <a:lstStyle/>
          <a:p>
            <a:pPr algn="l"/>
            <a:r>
              <a:rPr lang="en-US" sz="1800" b="1" i="0" u="none" strike="noStrike" baseline="0" dirty="0">
                <a:solidFill>
                  <a:schemeClr val="bg1"/>
                </a:solidFill>
                <a:latin typeface="Times New Roman" panose="02020603050405020304" pitchFamily="18" charset="0"/>
              </a:rPr>
              <a:t>Guidelines on the application and setting of administrative fines for the purposes of the Regulation 2016/679</a:t>
            </a:r>
          </a:p>
          <a:p>
            <a:pPr algn="l"/>
            <a:r>
              <a:rPr lang="en-US" sz="1800" b="0" i="1" u="none" strike="noStrike" baseline="0" dirty="0">
                <a:solidFill>
                  <a:schemeClr val="bg1"/>
                </a:solidFill>
                <a:latin typeface="Times New Roman,Italic"/>
              </a:rPr>
              <a:t>1. Infringement of the Regulation should lead to the imposition of “equivalent </a:t>
            </a:r>
            <a:r>
              <a:rPr lang="nl-NL" sz="1800" b="0" i="1" u="none" strike="noStrike" baseline="0" dirty="0" err="1">
                <a:solidFill>
                  <a:schemeClr val="bg1"/>
                </a:solidFill>
                <a:latin typeface="Times New Roman,Italic"/>
              </a:rPr>
              <a:t>sanctions</a:t>
            </a:r>
            <a:r>
              <a:rPr lang="nl-NL" sz="1800" b="0" i="1" u="none" strike="noStrike" baseline="0" dirty="0">
                <a:solidFill>
                  <a:schemeClr val="bg1"/>
                </a:solidFill>
                <a:latin typeface="Times New Roman,Italic"/>
              </a:rPr>
              <a:t>”</a:t>
            </a:r>
            <a:r>
              <a:rPr lang="nl-NL" sz="1800" b="0" i="1"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Times New Roman" panose="02020603050405020304" pitchFamily="18" charset="0"/>
              </a:rPr>
              <a:t>The Regulation calls for a greater consistency than the Directive 95/46 when imposing sanctions. In cross border cases, consistency shall be achieved primarily through the cooperation (one –stop-shop) mechanism and to some extent through the consistency mechanism set forth by the new Regulation. In national cases covered by the Regulation, the supervisory authorities will apply these guidelines in the spirit of cooperation according to article 57, 1 (g) and article 63, with a view to ensuring the consistency of application and enforcement of the Regulation.</a:t>
            </a:r>
            <a:endParaRPr lang="nl-NL" dirty="0">
              <a:solidFill>
                <a:schemeClr val="bg1"/>
              </a:solidFill>
            </a:endParaRPr>
          </a:p>
        </p:txBody>
      </p:sp>
    </p:spTree>
    <p:extLst>
      <p:ext uri="{BB962C8B-B14F-4D97-AF65-F5344CB8AC3E}">
        <p14:creationId xmlns:p14="http://schemas.microsoft.com/office/powerpoint/2010/main" val="3224605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23A8D-DDF9-447E-8081-43560ACAB7BD}"/>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BD113EBB-A139-44C7-96D2-B71ECDE35459}"/>
              </a:ext>
            </a:extLst>
          </p:cNvPr>
          <p:cNvSpPr>
            <a:spLocks noGrp="1"/>
          </p:cNvSpPr>
          <p:nvPr>
            <p:ph idx="1"/>
          </p:nvPr>
        </p:nvSpPr>
        <p:spPr/>
        <p:txBody>
          <a:bodyPr>
            <a:normAutofit fontScale="85000" lnSpcReduction="10000"/>
          </a:bodyPr>
          <a:lstStyle/>
          <a:p>
            <a:pPr algn="l"/>
            <a:r>
              <a:rPr lang="en-US" sz="1800" b="0" i="1" u="none" strike="noStrike" baseline="0" dirty="0">
                <a:solidFill>
                  <a:schemeClr val="bg1"/>
                </a:solidFill>
                <a:latin typeface="Times New Roman" panose="02020603050405020304" pitchFamily="18" charset="0"/>
              </a:rPr>
              <a:t>2. Like all corrective measures chosen by the supervisory authorities, </a:t>
            </a:r>
            <a:r>
              <a:rPr lang="en-US" sz="1800" b="0" i="1" u="none" strike="noStrike" baseline="0" dirty="0">
                <a:solidFill>
                  <a:schemeClr val="bg1"/>
                </a:solidFill>
                <a:latin typeface="Times New Roman,Italic"/>
              </a:rPr>
              <a:t>administrative fines should be “effective, proportionate and dissuasive”.</a:t>
            </a:r>
          </a:p>
          <a:p>
            <a:pPr algn="l"/>
            <a:r>
              <a:rPr lang="en-US" sz="1800" b="0" i="0" u="none" strike="noStrike" baseline="0" dirty="0">
                <a:solidFill>
                  <a:schemeClr val="bg1"/>
                </a:solidFill>
                <a:latin typeface="Times New Roman" panose="02020603050405020304" pitchFamily="18" charset="0"/>
              </a:rPr>
              <a:t>Like all corrective measures in general, administrative fines should adequately respond to the nature, gravity and consequences of the breach, and supervisory authorities must assess all the facts of the case in a manner that is consistent and objectively justified. The assessment of what is effective, proportional and dissuasive in each case will have to also reflect the objective pursued by the corrective measure chosen, that is either to reestablish compliance with the rules, or to punish </a:t>
            </a:r>
            <a:r>
              <a:rPr lang="nl-NL" sz="1800" b="0" i="0" u="none" strike="noStrike" baseline="0" dirty="0" err="1">
                <a:solidFill>
                  <a:schemeClr val="bg1"/>
                </a:solidFill>
                <a:latin typeface="Times New Roman" panose="02020603050405020304" pitchFamily="18" charset="0"/>
              </a:rPr>
              <a:t>unlawful</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behavior</a:t>
            </a:r>
            <a:r>
              <a:rPr lang="nl-NL" sz="1800" b="0" i="0" u="none" strike="noStrike" baseline="0" dirty="0">
                <a:solidFill>
                  <a:schemeClr val="bg1"/>
                </a:solidFill>
                <a:latin typeface="Times New Roman" panose="02020603050405020304" pitchFamily="18" charset="0"/>
              </a:rPr>
              <a:t> (or </a:t>
            </a:r>
            <a:r>
              <a:rPr lang="nl-NL" sz="1800" b="0" i="0" u="none" strike="noStrike" baseline="0" dirty="0" err="1">
                <a:solidFill>
                  <a:schemeClr val="bg1"/>
                </a:solidFill>
                <a:latin typeface="Times New Roman" panose="02020603050405020304" pitchFamily="18" charset="0"/>
              </a:rPr>
              <a:t>both</a:t>
            </a:r>
            <a:r>
              <a:rPr lang="nl-NL" sz="1800" b="0" i="0"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Times New Roman" panose="02020603050405020304" pitchFamily="18" charset="0"/>
              </a:rPr>
              <a:t>These guidelines recognize that national legislation may set additional requirements on the enforcement procedure to be followed by the supervisory authorities. This may for example include address notifications, form, deadlines for making representations, appeal, enforcement, payment. </a:t>
            </a:r>
          </a:p>
          <a:p>
            <a:pPr algn="l"/>
            <a:r>
              <a:rPr lang="en-US" sz="1800" b="0" i="0" u="none" strike="noStrike" baseline="0" dirty="0">
                <a:solidFill>
                  <a:schemeClr val="bg1"/>
                </a:solidFill>
                <a:latin typeface="Times New Roman" panose="02020603050405020304" pitchFamily="18" charset="0"/>
              </a:rPr>
              <a:t>Such requirements should however not hinder in practice the achievement of effectiveness, </a:t>
            </a:r>
            <a:r>
              <a:rPr lang="nl-NL" sz="1800" b="0" i="0" u="none" strike="noStrike" baseline="0" dirty="0" err="1">
                <a:solidFill>
                  <a:schemeClr val="bg1"/>
                </a:solidFill>
                <a:latin typeface="Times New Roman" panose="02020603050405020304" pitchFamily="18" charset="0"/>
              </a:rPr>
              <a:t>proportionality</a:t>
            </a:r>
            <a:r>
              <a:rPr lang="nl-NL" sz="1800" b="0" i="0" u="none" strike="noStrike" baseline="0" dirty="0">
                <a:solidFill>
                  <a:schemeClr val="bg1"/>
                </a:solidFill>
                <a:latin typeface="Times New Roman" panose="02020603050405020304" pitchFamily="18" charset="0"/>
              </a:rPr>
              <a:t> or </a:t>
            </a:r>
            <a:r>
              <a:rPr lang="nl-NL" sz="1800" b="0" i="0" u="none" strike="noStrike" baseline="0" dirty="0" err="1">
                <a:solidFill>
                  <a:schemeClr val="bg1"/>
                </a:solidFill>
                <a:latin typeface="Times New Roman" panose="02020603050405020304" pitchFamily="18" charset="0"/>
              </a:rPr>
              <a:t>dissuasiveness</a:t>
            </a:r>
            <a:r>
              <a:rPr lang="nl-NL" sz="1800" b="0" i="0"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Times New Roman" panose="02020603050405020304" pitchFamily="18" charset="0"/>
              </a:rPr>
              <a:t>A more precise determination of effectiveness, proportionality or dissuasiveness will be generated by emerging practice within supervisory authorities (on data protection, as well as lessons learned from other regulatory sectors) as well as case-law when interpreting these principles.</a:t>
            </a:r>
            <a:endParaRPr lang="nl-NL" dirty="0">
              <a:solidFill>
                <a:schemeClr val="bg1"/>
              </a:solidFill>
            </a:endParaRPr>
          </a:p>
        </p:txBody>
      </p:sp>
    </p:spTree>
    <p:extLst>
      <p:ext uri="{BB962C8B-B14F-4D97-AF65-F5344CB8AC3E}">
        <p14:creationId xmlns:p14="http://schemas.microsoft.com/office/powerpoint/2010/main" val="2786004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normAutofit/>
          </a:bodyPr>
          <a:lstStyle/>
          <a:p>
            <a:pPr algn="l"/>
            <a:r>
              <a:rPr lang="en-US" sz="1800" b="0" i="1" u="none" strike="noStrike" baseline="0" dirty="0">
                <a:solidFill>
                  <a:schemeClr val="bg1"/>
                </a:solidFill>
                <a:latin typeface="Times New Roman" panose="02020603050405020304" pitchFamily="18" charset="0"/>
              </a:rPr>
              <a:t>3. The competent supervisory authority will make an assessment </a:t>
            </a:r>
            <a:r>
              <a:rPr lang="en-US" sz="1800" b="0" i="1" u="none" strike="noStrike" baseline="0" dirty="0">
                <a:solidFill>
                  <a:schemeClr val="bg1"/>
                </a:solidFill>
                <a:latin typeface="Times New Roman,Italic"/>
              </a:rPr>
              <a:t>“in each </a:t>
            </a:r>
            <a:r>
              <a:rPr lang="nl-NL" sz="1800" b="0" i="1" u="none" strike="noStrike" baseline="0" dirty="0" err="1">
                <a:solidFill>
                  <a:schemeClr val="bg1"/>
                </a:solidFill>
                <a:latin typeface="Times New Roman,Italic"/>
              </a:rPr>
              <a:t>individual</a:t>
            </a:r>
            <a:r>
              <a:rPr lang="nl-NL" sz="1800" b="0" i="1" u="none" strike="noStrike" baseline="0" dirty="0">
                <a:solidFill>
                  <a:schemeClr val="bg1"/>
                </a:solidFill>
                <a:latin typeface="Times New Roman,Italic"/>
              </a:rPr>
              <a:t> case”</a:t>
            </a:r>
            <a:r>
              <a:rPr lang="nl-NL" sz="1800" b="0" i="1" u="none" strike="noStrike" baseline="0" dirty="0">
                <a:solidFill>
                  <a:schemeClr val="bg1"/>
                </a:solidFill>
                <a:latin typeface="Times New Roman" panose="02020603050405020304" pitchFamily="18" charset="0"/>
              </a:rPr>
              <a:t>.</a:t>
            </a:r>
          </a:p>
          <a:p>
            <a:pPr algn="l"/>
            <a:r>
              <a:rPr lang="en-US" sz="1800" b="0" i="0" u="none" strike="noStrike" baseline="0" dirty="0">
                <a:solidFill>
                  <a:schemeClr val="bg1"/>
                </a:solidFill>
                <a:latin typeface="Times New Roman" panose="02020603050405020304" pitchFamily="18" charset="0"/>
              </a:rPr>
              <a:t>Fines are an important tool that supervisory authorities should use in appropriate circumstances. The supervisory authorities are encouraged to use a considered and balanced approach in their use of corrective measures, in order to achieve both an effective and dissuasive as well as a proportionate reaction to the breach. The point is to not qualify the fines as last resort, nor to shy away from issuing fines, but on the other hand not to use them in such a way which would devalue their effectiveness as a </a:t>
            </a:r>
            <a:r>
              <a:rPr lang="nl-NL" sz="1800" b="0" i="0" u="none" strike="noStrike" baseline="0" dirty="0">
                <a:solidFill>
                  <a:schemeClr val="bg1"/>
                </a:solidFill>
                <a:latin typeface="Times New Roman" panose="02020603050405020304" pitchFamily="18" charset="0"/>
              </a:rPr>
              <a:t>tool.</a:t>
            </a:r>
            <a:endParaRPr lang="nl-NL" dirty="0">
              <a:solidFill>
                <a:schemeClr val="bg1"/>
              </a:solidFill>
            </a:endParaRPr>
          </a:p>
        </p:txBody>
      </p:sp>
    </p:spTree>
    <p:extLst>
      <p:ext uri="{BB962C8B-B14F-4D97-AF65-F5344CB8AC3E}">
        <p14:creationId xmlns:p14="http://schemas.microsoft.com/office/powerpoint/2010/main" val="39615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891F4-0E67-498F-AC9F-356BB46A8D89}"/>
              </a:ext>
            </a:extLst>
          </p:cNvPr>
          <p:cNvSpPr>
            <a:spLocks noGrp="1"/>
          </p:cNvSpPr>
          <p:nvPr>
            <p:ph type="title"/>
          </p:nvPr>
        </p:nvSpPr>
        <p:spPr/>
        <p:txBody>
          <a:bodyPr/>
          <a:lstStyle/>
          <a:p>
            <a:r>
              <a:rPr lang="nl-NL" dirty="0"/>
              <a:t>(1) Boetes</a:t>
            </a:r>
          </a:p>
        </p:txBody>
      </p:sp>
      <p:sp>
        <p:nvSpPr>
          <p:cNvPr id="3" name="Tijdelijke aanduiding voor inhoud 2">
            <a:extLst>
              <a:ext uri="{FF2B5EF4-FFF2-40B4-BE49-F238E27FC236}">
                <a16:creationId xmlns:a16="http://schemas.microsoft.com/office/drawing/2014/main" id="{296D4B55-AAEB-4B20-8B98-722A9DF3EF43}"/>
              </a:ext>
            </a:extLst>
          </p:cNvPr>
          <p:cNvSpPr>
            <a:spLocks noGrp="1"/>
          </p:cNvSpPr>
          <p:nvPr>
            <p:ph idx="1"/>
          </p:nvPr>
        </p:nvSpPr>
        <p:spPr/>
        <p:txBody>
          <a:bodyPr/>
          <a:lstStyle/>
          <a:p>
            <a:pPr algn="l"/>
            <a:r>
              <a:rPr lang="en-US" sz="1800" b="0" i="1" u="none" strike="noStrike" baseline="0" dirty="0">
                <a:solidFill>
                  <a:schemeClr val="bg1"/>
                </a:solidFill>
                <a:latin typeface="Times New Roman" panose="02020603050405020304" pitchFamily="18" charset="0"/>
              </a:rPr>
              <a:t>4. A harmonized approach to administrative fines in the field of data protection requires active participation and information exchange among Supervisory </a:t>
            </a:r>
            <a:r>
              <a:rPr lang="nl-NL" sz="1800" b="0" i="1" u="none" strike="noStrike" baseline="0" dirty="0" err="1">
                <a:solidFill>
                  <a:schemeClr val="bg1"/>
                </a:solidFill>
                <a:latin typeface="Times New Roman" panose="02020603050405020304" pitchFamily="18" charset="0"/>
              </a:rPr>
              <a:t>Authorities</a:t>
            </a:r>
            <a:endParaRPr lang="nl-NL" sz="1800" b="0" i="1" u="none" strike="noStrike" baseline="0" dirty="0">
              <a:solidFill>
                <a:schemeClr val="bg1"/>
              </a:solidFill>
              <a:latin typeface="Times New Roman" panose="02020603050405020304" pitchFamily="18" charset="0"/>
            </a:endParaRPr>
          </a:p>
          <a:p>
            <a:pPr algn="l"/>
            <a:r>
              <a:rPr lang="en-US" sz="1800" b="0" i="0" u="none" strike="noStrike" baseline="0" dirty="0">
                <a:solidFill>
                  <a:schemeClr val="bg1"/>
                </a:solidFill>
                <a:latin typeface="Times New Roman" panose="02020603050405020304" pitchFamily="18" charset="0"/>
              </a:rPr>
              <a:t>Supervisory authorities shall cooperate with each other and where relevant, with the European Commission through the cooperation mechanisms as set out in the Regulation in order to support formal and informal information exchanges, such as through regular workshops. This cooperation would focus on their experience and practice in the application of the fining powers to ultimately </a:t>
            </a:r>
            <a:r>
              <a:rPr lang="nl-NL" sz="1800" b="0" i="0" u="none" strike="noStrike" baseline="0" dirty="0" err="1">
                <a:solidFill>
                  <a:schemeClr val="bg1"/>
                </a:solidFill>
                <a:latin typeface="Times New Roman" panose="02020603050405020304" pitchFamily="18" charset="0"/>
              </a:rPr>
              <a:t>achieve</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greater</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consistency</a:t>
            </a:r>
            <a:r>
              <a:rPr lang="nl-NL"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25668436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5736</TotalTime>
  <Words>5675</Words>
  <Application>Microsoft Office PowerPoint</Application>
  <PresentationFormat>Breedbeeld</PresentationFormat>
  <Paragraphs>199</Paragraphs>
  <Slides>41</Slides>
  <Notes>0</Notes>
  <HiddenSlides>0</HiddenSlides>
  <MMClips>0</MMClips>
  <ScaleCrop>false</ScaleCrop>
  <HeadingPairs>
    <vt:vector size="6" baseType="variant">
      <vt:variant>
        <vt:lpstr>Gebruikte lettertypen</vt:lpstr>
      </vt:variant>
      <vt:variant>
        <vt:i4>11</vt:i4>
      </vt:variant>
      <vt:variant>
        <vt:lpstr>Thema</vt:lpstr>
      </vt:variant>
      <vt:variant>
        <vt:i4>1</vt:i4>
      </vt:variant>
      <vt:variant>
        <vt:lpstr>Diatitels</vt:lpstr>
      </vt:variant>
      <vt:variant>
        <vt:i4>41</vt:i4>
      </vt:variant>
    </vt:vector>
  </HeadingPairs>
  <TitlesOfParts>
    <vt:vector size="53" baseType="lpstr">
      <vt:lpstr>Arial</vt:lpstr>
      <vt:lpstr>Calibri</vt:lpstr>
      <vt:lpstr>CalibriLight</vt:lpstr>
      <vt:lpstr>Courier New</vt:lpstr>
      <vt:lpstr>EUAlbertina</vt:lpstr>
      <vt:lpstr>PT Sans</vt:lpstr>
      <vt:lpstr>Symbol</vt:lpstr>
      <vt:lpstr>Times New Roman</vt:lpstr>
      <vt:lpstr>Times New Roman,Italic</vt:lpstr>
      <vt:lpstr>Trebuchet MS</vt:lpstr>
      <vt:lpstr>Wingdings 3</vt:lpstr>
      <vt:lpstr>Facet</vt:lpstr>
      <vt:lpstr>College IX: Handhaving</vt:lpstr>
      <vt:lpstr>Overzicht van dit college</vt:lpstr>
      <vt:lpstr>Zaken</vt:lpstr>
      <vt:lpstr>Zaken</vt:lpstr>
      <vt:lpstr>Zaken</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(1) Boetes</vt:lpstr>
      <vt:lpstr>(2) Lead supervisory authority</vt:lpstr>
      <vt:lpstr>(2) Lead supervisory authority</vt:lpstr>
      <vt:lpstr>(2) Lead supervisory authority</vt:lpstr>
      <vt:lpstr>(2) Lead supervisory authority</vt:lpstr>
      <vt:lpstr>(2) Lead supervisory authority</vt:lpstr>
      <vt:lpstr>(2) Lead supervisory authority</vt:lpstr>
      <vt:lpstr>(2) Lead supervisory authority</vt:lpstr>
      <vt:lpstr>(2) Lead supervisory authority</vt:lpstr>
      <vt:lpstr>(2) Lead supervisory authority</vt:lpstr>
      <vt:lpstr>(2) Lead supervisory authority</vt:lpstr>
      <vt:lpstr>(3) Codes of Conduct</vt:lpstr>
      <vt:lpstr>(3) Codes of Conduct</vt:lpstr>
      <vt:lpstr>(3) Codes of Conduct</vt:lpstr>
      <vt:lpstr>(3) Codes of Conduct</vt:lpstr>
      <vt:lpstr>(3) Codes of Conduct</vt:lpstr>
      <vt:lpstr>(4) Certificering &amp; Accreditatie</vt:lpstr>
      <vt:lpstr>(4) Certificering &amp; Accreditatie</vt:lpstr>
      <vt:lpstr>(4) Certificering &amp; Accreditatie</vt:lpstr>
      <vt:lpstr>(4) Certificering &amp; Accreditatie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402</cp:revision>
  <dcterms:created xsi:type="dcterms:W3CDTF">2020-07-16T14:25:51Z</dcterms:created>
  <dcterms:modified xsi:type="dcterms:W3CDTF">2020-09-06T15:22:26Z</dcterms:modified>
</cp:coreProperties>
</file>