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2" r:id="rId3"/>
    <p:sldId id="284" r:id="rId4"/>
    <p:sldId id="446" r:id="rId5"/>
    <p:sldId id="447" r:id="rId6"/>
    <p:sldId id="448" r:id="rId7"/>
    <p:sldId id="449" r:id="rId8"/>
    <p:sldId id="450" r:id="rId9"/>
    <p:sldId id="451" r:id="rId10"/>
    <p:sldId id="458" r:id="rId11"/>
    <p:sldId id="452" r:id="rId12"/>
    <p:sldId id="453" r:id="rId13"/>
    <p:sldId id="455" r:id="rId14"/>
    <p:sldId id="454" r:id="rId15"/>
    <p:sldId id="456" r:id="rId16"/>
    <p:sldId id="459" r:id="rId17"/>
    <p:sldId id="457" r:id="rId18"/>
    <p:sldId id="460" r:id="rId19"/>
    <p:sldId id="522" r:id="rId20"/>
    <p:sldId id="523" r:id="rId21"/>
    <p:sldId id="524" r:id="rId22"/>
    <p:sldId id="461" r:id="rId23"/>
    <p:sldId id="462" r:id="rId24"/>
    <p:sldId id="463" r:id="rId25"/>
    <p:sldId id="525" r:id="rId26"/>
    <p:sldId id="464" r:id="rId27"/>
    <p:sldId id="465" r:id="rId28"/>
    <p:sldId id="466" r:id="rId29"/>
    <p:sldId id="467" r:id="rId30"/>
    <p:sldId id="468" r:id="rId31"/>
    <p:sldId id="469" r:id="rId32"/>
    <p:sldId id="470" r:id="rId33"/>
    <p:sldId id="471" r:id="rId34"/>
    <p:sldId id="472" r:id="rId35"/>
    <p:sldId id="473" r:id="rId36"/>
    <p:sldId id="474" r:id="rId37"/>
    <p:sldId id="475" r:id="rId38"/>
    <p:sldId id="476" r:id="rId39"/>
    <p:sldId id="477" r:id="rId40"/>
    <p:sldId id="478" r:id="rId41"/>
    <p:sldId id="479" r:id="rId42"/>
    <p:sldId id="480" r:id="rId43"/>
    <p:sldId id="481" r:id="rId44"/>
    <p:sldId id="482" r:id="rId45"/>
    <p:sldId id="483" r:id="rId46"/>
    <p:sldId id="484" r:id="rId47"/>
    <p:sldId id="485" r:id="rId48"/>
    <p:sldId id="486" r:id="rId49"/>
    <p:sldId id="487" r:id="rId50"/>
    <p:sldId id="488" r:id="rId51"/>
    <p:sldId id="489" r:id="rId52"/>
    <p:sldId id="490" r:id="rId53"/>
    <p:sldId id="491" r:id="rId54"/>
    <p:sldId id="492" r:id="rId55"/>
    <p:sldId id="493" r:id="rId56"/>
    <p:sldId id="494" r:id="rId57"/>
    <p:sldId id="495" r:id="rId58"/>
    <p:sldId id="496" r:id="rId59"/>
    <p:sldId id="497" r:id="rId60"/>
    <p:sldId id="498" r:id="rId61"/>
    <p:sldId id="499" r:id="rId62"/>
    <p:sldId id="500" r:id="rId63"/>
    <p:sldId id="501" r:id="rId64"/>
    <p:sldId id="502" r:id="rId65"/>
    <p:sldId id="503" r:id="rId66"/>
    <p:sldId id="504" r:id="rId67"/>
    <p:sldId id="505" r:id="rId68"/>
    <p:sldId id="506" r:id="rId69"/>
    <p:sldId id="507" r:id="rId70"/>
    <p:sldId id="508" r:id="rId71"/>
    <p:sldId id="516" r:id="rId72"/>
    <p:sldId id="521" r:id="rId73"/>
    <p:sldId id="517" r:id="rId74"/>
    <p:sldId id="518" r:id="rId75"/>
    <p:sldId id="519" r:id="rId76"/>
    <p:sldId id="520" r:id="rId77"/>
  </p:sldIdLst>
  <p:sldSz cx="12192000" cy="6858000"/>
  <p:notesSz cx="674211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2846" autoAdjust="0"/>
  </p:normalViewPr>
  <p:slideViewPr>
    <p:cSldViewPr snapToGrid="0">
      <p:cViewPr varScale="1">
        <p:scale>
          <a:sx n="107" d="100"/>
          <a:sy n="107" d="100"/>
        </p:scale>
        <p:origin x="75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nl-NL"/>
              <a:t>Klik om stijl te bewerken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3663BBFF-77C1-4BF1-A3B2-2505841100BA}" type="datetimeFigureOut">
              <a:rPr lang="en-US" dirty="0"/>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nl-NL"/>
              <a:t>Klik om stijl te bewerken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5EC93879-1153-42D3-8EC7-7A3CC94658D3}" type="datetimeFigureOut">
              <a:rPr lang="en-US" dirty="0"/>
              <a:t>11/12/2019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382E1496-D8B1-4FDC-98A5-AD2561A2EE12}" type="datetimeFigureOut">
              <a:rPr lang="en-US" dirty="0"/>
              <a:t>11/12/2019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nl-NL"/>
              <a:t>Klik om stijl te bewerken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08AD3855-5B08-4570-810C-DE4498675D2C}" type="datetimeFigureOut">
              <a:rPr lang="en-US" dirty="0"/>
              <a:t>11/12/2019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95FC1B1A-3400-4A09-B018-5620D6ADA4AF}" type="datetimeFigureOut">
              <a:rPr lang="en-US" dirty="0"/>
              <a:t>11/12/2019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nl-NL"/>
              <a:t>Klik om stijl te bewerken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333EE65E-8B04-4250-B4A9-5C65F355F1A2}" type="datetimeFigureOut">
              <a:rPr lang="en-US" dirty="0"/>
              <a:t>11/12/2019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nl-NL"/>
              <a:t>Klik om stijl te bewerken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84F5881F-8E44-4F15-AB98-80B7869E49CA}" type="datetimeFigureOut">
              <a:rPr lang="en-US" dirty="0"/>
              <a:t>11/12/2019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97D2069-43FA-49C5-9F0E-58E1EB237AEF}" type="datetimeFigureOut">
              <a:rPr lang="en-US" dirty="0"/>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05854CA-19F4-4771-B6A2-DA5C0742B220}" type="datetimeFigureOut">
              <a:rPr lang="en-US" dirty="0"/>
              <a:t>11/12/2019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FED2BB1-BB31-4EB8-A961-18800A74EAA8}" type="datetimeFigureOut">
              <a:rPr lang="en-US" dirty="0"/>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nl-NL"/>
              <a:t>Klik om stijl te bewerken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3B40B886-74BB-4D5E-9EA9-584482FE40E6}" type="datetimeFigureOut">
              <a:rPr lang="en-US" dirty="0"/>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8CA4CCD1-3502-4C30-947C-75FC88992007}" type="datetimeFigureOut">
              <a:rPr lang="en-US" dirty="0"/>
              <a:t>11/12/2019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nl-NL"/>
              <a:t>Klik om stijl te bewerken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80322" y="3030008"/>
            <a:ext cx="4698355"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594123" y="3030008"/>
            <a:ext cx="4700059"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50B797A-E8AF-4231-9C64-308C5BB9ED3E}" type="datetimeFigureOut">
              <a:rPr lang="en-US" dirty="0"/>
              <a:t>11/12/2019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1EB24146-07E2-48CA-8629-5887ED47FCDB}" type="datetimeFigureOut">
              <a:rPr lang="en-US" dirty="0"/>
              <a:t>11/12/2019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407E718-B4F0-433E-A285-0013249184C0}" type="datetimeFigureOut">
              <a:rPr lang="en-US" dirty="0"/>
              <a:t>11/12/2019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2B8E44C4-3D72-4D6E-86A4-F5491DC49E6D}" type="datetimeFigureOut">
              <a:rPr lang="en-US" dirty="0"/>
              <a:t>11/12/2019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nl-NL"/>
              <a:t>Klik om stijl te bewerken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06B8EA14-E6AC-4B59-973C-7A06B0EDE3E3}" type="datetimeFigureOut">
              <a:rPr lang="en-US" dirty="0"/>
              <a:t>11/12/2019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3BB3B3F-C0CE-47CB-BCED-F49A710726FF}" type="datetimeFigureOut">
              <a:rPr lang="en-US" dirty="0"/>
              <a:t>11/12/2019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n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1BEB90-95B5-4B2D-BC3B-83E1D1974901}"/>
              </a:ext>
            </a:extLst>
          </p:cNvPr>
          <p:cNvSpPr>
            <a:spLocks noGrp="1"/>
          </p:cNvSpPr>
          <p:nvPr>
            <p:ph type="ctrTitle"/>
          </p:nvPr>
        </p:nvSpPr>
        <p:spPr/>
        <p:txBody>
          <a:bodyPr/>
          <a:lstStyle/>
          <a:p>
            <a:r>
              <a:rPr lang="nl-NL" sz="4000" dirty="0"/>
              <a:t>Privacy &amp; Gegevensbescherming:</a:t>
            </a:r>
            <a:br>
              <a:rPr lang="nl-NL" sz="4000" dirty="0"/>
            </a:br>
            <a:r>
              <a:rPr lang="nl-NL" sz="4000" dirty="0"/>
              <a:t>Handhaving en naleving</a:t>
            </a:r>
          </a:p>
        </p:txBody>
      </p:sp>
      <p:sp>
        <p:nvSpPr>
          <p:cNvPr id="3" name="Ondertitel 2">
            <a:extLst>
              <a:ext uri="{FF2B5EF4-FFF2-40B4-BE49-F238E27FC236}">
                <a16:creationId xmlns:a16="http://schemas.microsoft.com/office/drawing/2014/main" id="{44AEFACB-89B2-49C5-A212-7114F73D6622}"/>
              </a:ext>
            </a:extLst>
          </p:cNvPr>
          <p:cNvSpPr>
            <a:spLocks noGrp="1"/>
          </p:cNvSpPr>
          <p:nvPr>
            <p:ph type="subTitle" idx="1"/>
          </p:nvPr>
        </p:nvSpPr>
        <p:spPr/>
        <p:txBody>
          <a:bodyPr>
            <a:normAutofit fontScale="92500" lnSpcReduction="20000"/>
          </a:bodyPr>
          <a:lstStyle/>
          <a:p>
            <a:r>
              <a:rPr lang="nl-NL" dirty="0"/>
              <a:t>Bart van der Sloot</a:t>
            </a:r>
            <a:br>
              <a:rPr lang="nl-NL" dirty="0"/>
            </a:br>
            <a:r>
              <a:rPr lang="nl-NL" dirty="0"/>
              <a:t>Tilburg </a:t>
            </a:r>
            <a:r>
              <a:rPr lang="nl-NL" dirty="0" err="1"/>
              <a:t>Institute</a:t>
            </a:r>
            <a:r>
              <a:rPr lang="nl-NL" dirty="0"/>
              <a:t> </a:t>
            </a:r>
            <a:r>
              <a:rPr lang="nl-NL" dirty="0" err="1"/>
              <a:t>for</a:t>
            </a:r>
            <a:r>
              <a:rPr lang="nl-NL" dirty="0"/>
              <a:t> </a:t>
            </a:r>
            <a:r>
              <a:rPr lang="nl-NL" dirty="0" err="1"/>
              <a:t>Law</a:t>
            </a:r>
            <a:r>
              <a:rPr lang="nl-NL" dirty="0"/>
              <a:t>, Technology, </a:t>
            </a:r>
            <a:r>
              <a:rPr lang="nl-NL" dirty="0" err="1"/>
              <a:t>and</a:t>
            </a:r>
            <a:r>
              <a:rPr lang="nl-NL" dirty="0"/>
              <a:t> Society (TILT)</a:t>
            </a:r>
            <a:br>
              <a:rPr lang="nl-NL" dirty="0"/>
            </a:br>
            <a:r>
              <a:rPr lang="nl-NL" dirty="0"/>
              <a:t>Tilburg University, Netherlands</a:t>
            </a:r>
          </a:p>
          <a:p>
            <a:r>
              <a:rPr lang="nl-NL" dirty="0">
                <a:hlinkClick r:id="rId2"/>
              </a:rPr>
              <a:t>www.bartvandersloot.nl</a:t>
            </a:r>
            <a:r>
              <a:rPr lang="nl-NL" dirty="0"/>
              <a:t> </a:t>
            </a:r>
          </a:p>
        </p:txBody>
      </p:sp>
    </p:spTree>
    <p:extLst>
      <p:ext uri="{BB962C8B-B14F-4D97-AF65-F5344CB8AC3E}">
        <p14:creationId xmlns:p14="http://schemas.microsoft.com/office/powerpoint/2010/main" val="32098639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8E3123-2B45-4740-AD92-CC784BCCD122}"/>
              </a:ext>
            </a:extLst>
          </p:cNvPr>
          <p:cNvSpPr>
            <a:spLocks noGrp="1"/>
          </p:cNvSpPr>
          <p:nvPr>
            <p:ph type="title"/>
          </p:nvPr>
        </p:nvSpPr>
        <p:spPr/>
        <p:txBody>
          <a:bodyPr>
            <a:normAutofit/>
          </a:bodyPr>
          <a:lstStyle/>
          <a:p>
            <a:r>
              <a:rPr lang="nl-NL" b="1" dirty="0"/>
              <a:t>Gedragscodes en certificering </a:t>
            </a:r>
            <a:endParaRPr lang="nl-NL" dirty="0"/>
          </a:p>
        </p:txBody>
      </p:sp>
      <p:sp>
        <p:nvSpPr>
          <p:cNvPr id="3" name="Tijdelijke aanduiding voor inhoud 2">
            <a:extLst>
              <a:ext uri="{FF2B5EF4-FFF2-40B4-BE49-F238E27FC236}">
                <a16:creationId xmlns:a16="http://schemas.microsoft.com/office/drawing/2014/main" id="{603ED9A2-048F-475E-B22D-6583FFE27D6D}"/>
              </a:ext>
            </a:extLst>
          </p:cNvPr>
          <p:cNvSpPr>
            <a:spLocks noGrp="1"/>
          </p:cNvSpPr>
          <p:nvPr>
            <p:ph idx="1"/>
          </p:nvPr>
        </p:nvSpPr>
        <p:spPr/>
        <p:txBody>
          <a:bodyPr>
            <a:normAutofit fontScale="77500" lnSpcReduction="20000"/>
          </a:bodyPr>
          <a:lstStyle/>
          <a:p>
            <a:r>
              <a:rPr lang="nl-NL" dirty="0"/>
              <a:t>(98)Verenigingen en andere organen die categorieën van de verwerkingsverantwoordelijken of verwerkers vertegenwoordigen, dienen te worden aangemoedigd om binnen de grenzen van deze verordening gedragscodes op te stellen, teneinde de doeltreffende uitvoering van deze verordening te bevorderen, rekening houdend met het specifieke karakter van de verwerkingen in sommige sectoren en de specifieke behoeften van kleine, middelgrote en micro-ondernemingen. Deze gedragscodes zouden met name het ijkpunt kunnen zijn voor de verplichtingen van verwerkingsverantwoordelijken en verwerkers, rekening houdend met de aan de verwerking verbonden risico's voor de rechten en vrijheden van natuurlijke personen. </a:t>
            </a:r>
          </a:p>
          <a:p>
            <a:r>
              <a:rPr lang="nl-NL" dirty="0"/>
              <a:t> </a:t>
            </a:r>
          </a:p>
          <a:p>
            <a:r>
              <a:rPr lang="nl-NL" dirty="0"/>
              <a:t>(99) Bij de opstelling van een gedragscode, of bij wijziging of uitbreiding van een dergelijke code, moeten verenigingen en andere organen die categorieën van verwerkingsverantwoordelijken of verwerkers vertegenwoordigen, overleg plegen met de belanghebbenden ter zake, waaronder waar mogelijk met betrokkenen, en rekening houden met bijdragen en standpunten naar aanleiding van dit overleg.</a:t>
            </a:r>
          </a:p>
          <a:p>
            <a:endParaRPr lang="nl-NL" dirty="0"/>
          </a:p>
        </p:txBody>
      </p:sp>
    </p:spTree>
    <p:extLst>
      <p:ext uri="{BB962C8B-B14F-4D97-AF65-F5344CB8AC3E}">
        <p14:creationId xmlns:p14="http://schemas.microsoft.com/office/powerpoint/2010/main" val="33993430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397C52-24BB-442F-AFA7-DFC03A70803A}"/>
              </a:ext>
            </a:extLst>
          </p:cNvPr>
          <p:cNvSpPr>
            <a:spLocks noGrp="1"/>
          </p:cNvSpPr>
          <p:nvPr>
            <p:ph type="title"/>
          </p:nvPr>
        </p:nvSpPr>
        <p:spPr/>
        <p:txBody>
          <a:bodyPr>
            <a:normAutofit/>
          </a:bodyPr>
          <a:lstStyle/>
          <a:p>
            <a:r>
              <a:rPr lang="nl-NL" b="1" dirty="0"/>
              <a:t>Gedragscodes en certificering </a:t>
            </a:r>
            <a:endParaRPr lang="nl-NL" dirty="0"/>
          </a:p>
        </p:txBody>
      </p:sp>
      <p:sp>
        <p:nvSpPr>
          <p:cNvPr id="3" name="Tijdelijke aanduiding voor inhoud 2">
            <a:extLst>
              <a:ext uri="{FF2B5EF4-FFF2-40B4-BE49-F238E27FC236}">
                <a16:creationId xmlns:a16="http://schemas.microsoft.com/office/drawing/2014/main" id="{5D0F069A-6CFB-4849-BA7E-F2E32BE38A69}"/>
              </a:ext>
            </a:extLst>
          </p:cNvPr>
          <p:cNvSpPr>
            <a:spLocks noGrp="1"/>
          </p:cNvSpPr>
          <p:nvPr>
            <p:ph idx="1"/>
          </p:nvPr>
        </p:nvSpPr>
        <p:spPr>
          <a:xfrm>
            <a:off x="680321" y="2336873"/>
            <a:ext cx="9613861" cy="4054874"/>
          </a:xfrm>
        </p:spPr>
        <p:txBody>
          <a:bodyPr>
            <a:normAutofit fontScale="62500" lnSpcReduction="20000"/>
          </a:bodyPr>
          <a:lstStyle/>
          <a:p>
            <a:r>
              <a:rPr lang="nl-NL" i="1" dirty="0"/>
              <a:t>Artikel 42 </a:t>
            </a:r>
            <a:r>
              <a:rPr lang="nl-NL" b="1" dirty="0"/>
              <a:t>Certificering </a:t>
            </a:r>
          </a:p>
          <a:p>
            <a:r>
              <a:rPr lang="nl-NL" dirty="0"/>
              <a:t>1.De lidstaten, de toezichthoudende autoriteiten, het Comité en de Commissie bevorderen, met name op Unieniveau, de invoering van certificeringsmechanismen voor gegevensbescherming en gegevensbeschermingszegels en -merktekens waarmee kan worden aangetoond dat verwerkingsverantwoordelijken en verwerkers bij verwerkingen in overeenstemming met deze verordening handelen. Er wordt ook rekening gehouden met de specifieke behoeften van kleine, middelgrote en micro-ondernemingen. </a:t>
            </a:r>
          </a:p>
          <a:p>
            <a:r>
              <a:rPr lang="nl-NL" dirty="0"/>
              <a:t>2.Ter aanvulling op de naleving door verwerkingsverantwoordelijken of verwerkers die onder deze verordening vallen, kunnen tevens uit hoofde van lid 5 van dit artikel goedgekeurde </a:t>
            </a:r>
            <a:r>
              <a:rPr lang="nl-NL" u="sng" dirty="0"/>
              <a:t>certificeringsmechanismen voor gegevensbescherming, gegevensbeschermingszegels of -merktekens </a:t>
            </a:r>
            <a:r>
              <a:rPr lang="nl-NL" dirty="0"/>
              <a:t>worden ingevoerd om aan te tonen dat de verwerkingsverantwoordelijken of verwerkers die overeenkomstig artikel 3 niet onder deze verordening vallen, in het kader van de doorgiften van persoonsgegevens aan </a:t>
            </a:r>
            <a:r>
              <a:rPr lang="nl-NL" u="sng" dirty="0"/>
              <a:t>derde landen of internationale organisaties </a:t>
            </a:r>
            <a:r>
              <a:rPr lang="nl-NL" dirty="0"/>
              <a:t>onder de voorwaarden als bedoeld in artikel 46, lid 2, punt f), passende waarborgen bieden. Die verwerkingsverantwoordelijken of verwerkers doen, via contractuele of andere juridisch bindende instrumenten, bindende en afdwingbare toezeggingen om die passende waarborgen toe te passen, ook wat betreft de rechten van de betrokkenen. </a:t>
            </a:r>
          </a:p>
          <a:p>
            <a:r>
              <a:rPr lang="nl-NL" dirty="0"/>
              <a:t>3.De certificering is vrijwillig en toegankelijk via een transparant proces. </a:t>
            </a:r>
          </a:p>
          <a:p>
            <a:r>
              <a:rPr lang="nl-NL" dirty="0"/>
              <a:t>4.Een certificering op grond van dit artikel doet niets af aan de verantwoordelijkheid van de verwerkingsverantwoordelijke of de verwerker om deze verordening na te leven en laat de taken en bevoegdheden van de overeenkomstig artikel 55 of 56 bevoegde toezichthoudende autoriteiten onverlet. </a:t>
            </a:r>
          </a:p>
        </p:txBody>
      </p:sp>
    </p:spTree>
    <p:extLst>
      <p:ext uri="{BB962C8B-B14F-4D97-AF65-F5344CB8AC3E}">
        <p14:creationId xmlns:p14="http://schemas.microsoft.com/office/powerpoint/2010/main" val="39239785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397C52-24BB-442F-AFA7-DFC03A70803A}"/>
              </a:ext>
            </a:extLst>
          </p:cNvPr>
          <p:cNvSpPr>
            <a:spLocks noGrp="1"/>
          </p:cNvSpPr>
          <p:nvPr>
            <p:ph type="title"/>
          </p:nvPr>
        </p:nvSpPr>
        <p:spPr/>
        <p:txBody>
          <a:bodyPr>
            <a:normAutofit/>
          </a:bodyPr>
          <a:lstStyle/>
          <a:p>
            <a:r>
              <a:rPr lang="nl-NL" b="1" dirty="0"/>
              <a:t>Gedragscodes en certificering </a:t>
            </a:r>
            <a:endParaRPr lang="nl-NL" dirty="0"/>
          </a:p>
        </p:txBody>
      </p:sp>
      <p:sp>
        <p:nvSpPr>
          <p:cNvPr id="3" name="Tijdelijke aanduiding voor inhoud 2">
            <a:extLst>
              <a:ext uri="{FF2B5EF4-FFF2-40B4-BE49-F238E27FC236}">
                <a16:creationId xmlns:a16="http://schemas.microsoft.com/office/drawing/2014/main" id="{5D0F069A-6CFB-4849-BA7E-F2E32BE38A69}"/>
              </a:ext>
            </a:extLst>
          </p:cNvPr>
          <p:cNvSpPr>
            <a:spLocks noGrp="1"/>
          </p:cNvSpPr>
          <p:nvPr>
            <p:ph idx="1"/>
          </p:nvPr>
        </p:nvSpPr>
        <p:spPr>
          <a:xfrm>
            <a:off x="680321" y="2336872"/>
            <a:ext cx="9613861" cy="4135645"/>
          </a:xfrm>
        </p:spPr>
        <p:txBody>
          <a:bodyPr>
            <a:normAutofit fontScale="70000" lnSpcReduction="20000"/>
          </a:bodyPr>
          <a:lstStyle/>
          <a:p>
            <a:r>
              <a:rPr lang="nl-NL" dirty="0"/>
              <a:t>5.Een certificaat uit hoofde van dit artikel wordt afgegeven door de in artikel 43 </a:t>
            </a:r>
            <a:r>
              <a:rPr lang="nl-NL" u="sng" dirty="0"/>
              <a:t>bedoelde certificerende organen of door de bevoegde toezichthoudende autoriteit</a:t>
            </a:r>
            <a:r>
              <a:rPr lang="nl-NL" dirty="0"/>
              <a:t>, op grond van de criteria die zijn goedgekeurd door die bevoegde toezichthoudende autoriteit op grond van artikel 58, lid 3, of door het Comité overeenkomstig artikel 63. Indien de criteria door het Comité zijn goedgekeurd, kan dit leiden tot een gemeenschappelijke certificaat, </a:t>
            </a:r>
            <a:r>
              <a:rPr lang="nl-NL" u="sng" dirty="0"/>
              <a:t>het Europees gegevensbeschermingszegel. </a:t>
            </a:r>
            <a:endParaRPr lang="nl-NL" u="sng" dirty="0" smtClean="0"/>
          </a:p>
          <a:p>
            <a:r>
              <a:rPr lang="nl-NL" dirty="0" smtClean="0"/>
              <a:t>6.De verwerkingsverantwoordelijke of de verwerker die zijn verwerking aan het certificeringsmechanisme onderwerpt, verstrekt aan het in artikel 43 bedoelde certificeringsorgaan, of, waar van toepassing, aan de bevoegde toezichthoudende autoriteit de voor de uitvoering van de certificeringsprocedure noodzakelijke informatie en verleent het orgaan of de autoriteit toegang tot zijn verwerkingsactiviteiten. </a:t>
            </a:r>
          </a:p>
          <a:p>
            <a:r>
              <a:rPr lang="nl-NL" dirty="0" smtClean="0"/>
              <a:t>7.Het </a:t>
            </a:r>
            <a:r>
              <a:rPr lang="nl-NL" dirty="0"/>
              <a:t>certificaat wordt afgegeven aan een verwerkingsverantwoordelijke of een verwerker voor een </a:t>
            </a:r>
            <a:r>
              <a:rPr lang="nl-NL" u="sng" dirty="0"/>
              <a:t>maximumperiode van drie jaar </a:t>
            </a:r>
            <a:r>
              <a:rPr lang="nl-NL" dirty="0"/>
              <a:t>en kan worden verlengd onder dezelfde voorwaarden, mits bij voortduring aan de relevante eisen kan worden voldaan. Indien van toepassing wordt het certificaat ingetrokken door de in artikel 43 bedoelde certificerende organen of door de bevoegde toezichthoudende autoriteit, wanneer aan de eisen voor de certificering niet of niet meer wordt voldaan. </a:t>
            </a:r>
          </a:p>
          <a:p>
            <a:r>
              <a:rPr lang="nl-NL" dirty="0"/>
              <a:t>8.Het Comité verzamelt alle certificeringsmechanismen en gegevensbeschermingszegels en -merktekens in een register en maakt deze via de daartoe geëigende kanalen openbaar. </a:t>
            </a:r>
          </a:p>
        </p:txBody>
      </p:sp>
    </p:spTree>
    <p:extLst>
      <p:ext uri="{BB962C8B-B14F-4D97-AF65-F5344CB8AC3E}">
        <p14:creationId xmlns:p14="http://schemas.microsoft.com/office/powerpoint/2010/main" val="27471895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5605B7-ABDD-400E-99EB-A0935B730294}"/>
              </a:ext>
            </a:extLst>
          </p:cNvPr>
          <p:cNvSpPr>
            <a:spLocks noGrp="1"/>
          </p:cNvSpPr>
          <p:nvPr>
            <p:ph type="title"/>
          </p:nvPr>
        </p:nvSpPr>
        <p:spPr/>
        <p:txBody>
          <a:bodyPr>
            <a:normAutofit/>
          </a:bodyPr>
          <a:lstStyle/>
          <a:p>
            <a:r>
              <a:rPr lang="nl-NL" b="1" dirty="0"/>
              <a:t>Gedragscodes en certificering </a:t>
            </a:r>
            <a:endParaRPr lang="nl-NL" dirty="0"/>
          </a:p>
        </p:txBody>
      </p:sp>
      <p:sp>
        <p:nvSpPr>
          <p:cNvPr id="3" name="Tijdelijke aanduiding voor inhoud 2">
            <a:extLst>
              <a:ext uri="{FF2B5EF4-FFF2-40B4-BE49-F238E27FC236}">
                <a16:creationId xmlns:a16="http://schemas.microsoft.com/office/drawing/2014/main" id="{ACF1ECC5-F3F0-43DC-96BA-A13DC8E9F75C}"/>
              </a:ext>
            </a:extLst>
          </p:cNvPr>
          <p:cNvSpPr>
            <a:spLocks noGrp="1"/>
          </p:cNvSpPr>
          <p:nvPr>
            <p:ph idx="1"/>
          </p:nvPr>
        </p:nvSpPr>
        <p:spPr>
          <a:xfrm>
            <a:off x="680321" y="2008094"/>
            <a:ext cx="10892118" cy="4733365"/>
          </a:xfrm>
        </p:spPr>
        <p:txBody>
          <a:bodyPr>
            <a:normAutofit fontScale="62500" lnSpcReduction="20000"/>
          </a:bodyPr>
          <a:lstStyle/>
          <a:p>
            <a:r>
              <a:rPr lang="nl-NL" i="1" dirty="0"/>
              <a:t>Artikel 43 </a:t>
            </a:r>
            <a:r>
              <a:rPr lang="nl-NL" b="1" dirty="0"/>
              <a:t>Certificeringsorganen </a:t>
            </a:r>
          </a:p>
          <a:p>
            <a:r>
              <a:rPr lang="nl-NL" dirty="0"/>
              <a:t>1.Onverminderd de taken en bevoegdheden van de bevoegde toezichthoudende autoriteit uit hoofde van de artikelen 57 en 58, gaan certificeringsorganen die over de passende deskundigheid met betrekking tot gegevensbescherming beschikt, wordt in voorkomend geval na kennisgeving aan de toezichthoudende autoriteit met het oog op de uitoefening van haar bevoegdheden overeenkomstig artikel 58, lid 2, punt h), over tot afgifte en verlenging van het certificaat. De lidstaten zorgen ervoor dat die </a:t>
            </a:r>
            <a:r>
              <a:rPr lang="nl-NL" u="sng" dirty="0"/>
              <a:t>certificeringsorganen worden geaccrediteerd </a:t>
            </a:r>
            <a:r>
              <a:rPr lang="nl-NL" dirty="0"/>
              <a:t>door één van de volgende instanties: </a:t>
            </a:r>
            <a:r>
              <a:rPr lang="nl-NL" dirty="0" smtClean="0"/>
              <a:t/>
            </a:r>
            <a:br>
              <a:rPr lang="nl-NL" dirty="0" smtClean="0"/>
            </a:br>
            <a:r>
              <a:rPr lang="nl-NL" dirty="0" smtClean="0"/>
              <a:t>a</a:t>
            </a:r>
            <a:r>
              <a:rPr lang="nl-NL" dirty="0"/>
              <a:t>) de </a:t>
            </a:r>
            <a:r>
              <a:rPr lang="nl-NL" u="sng" dirty="0"/>
              <a:t>toezichthoudende autoriteit</a:t>
            </a:r>
            <a:r>
              <a:rPr lang="nl-NL" dirty="0"/>
              <a:t> die bevoegd is overeenkomstig artikel 55 of 56; </a:t>
            </a:r>
            <a:r>
              <a:rPr lang="nl-NL" dirty="0" smtClean="0"/>
              <a:t/>
            </a:r>
            <a:br>
              <a:rPr lang="nl-NL" dirty="0" smtClean="0"/>
            </a:br>
            <a:r>
              <a:rPr lang="nl-NL" dirty="0" smtClean="0"/>
              <a:t>b</a:t>
            </a:r>
            <a:r>
              <a:rPr lang="nl-NL" dirty="0"/>
              <a:t>) de </a:t>
            </a:r>
            <a:r>
              <a:rPr lang="nl-NL" u="sng" dirty="0"/>
              <a:t>nationale accreditatie-instantie </a:t>
            </a:r>
            <a:r>
              <a:rPr lang="nl-NL" dirty="0"/>
              <a:t>die is aangewezen in overeenstemming met Verordening (EG) nr. 765/2008 van het Europees Parlement en de Raad (1), in overeenstemming met EN-ISO/IEC 17065/2012 en met de aanvullende eisen die door de overeenkomstig artikel 55 of 56 bevoegde toezichthoudende autoriteit zijn vastgesteld. </a:t>
            </a:r>
          </a:p>
          <a:p>
            <a:r>
              <a:rPr lang="nl-NL" dirty="0"/>
              <a:t>2.De in lid 1 bedoelde certificeringsorganen kunnen overeenkomstig dit lid uitsluitend worden geaccrediteerd indien zij: </a:t>
            </a:r>
          </a:p>
          <a:p>
            <a:r>
              <a:rPr lang="nl-NL" dirty="0"/>
              <a:t>a) ten genoegen van de bevoegde toezichthoudende autoriteit, hun onafhankelijkheid en deskundigheid met betrekking tot het certificeringsonderwerp hebben aangetoond; </a:t>
            </a:r>
          </a:p>
          <a:p>
            <a:r>
              <a:rPr lang="nl-NL" dirty="0"/>
              <a:t>b) er zich toe verbonden hebben aan de in artikel 42, lid 5, bedoelde criteria te voldoen, welke zijn goedgekeurd door de op grond van artikel 55 of 56 bevoegde toezichthoudende autoriteit of, overeenkomstig artikel 63, door het Comité; </a:t>
            </a:r>
          </a:p>
          <a:p>
            <a:r>
              <a:rPr lang="nl-NL" dirty="0"/>
              <a:t>c) procedures hebben vastgesteld voor de uitgifte, periodieke toetsing en intrekking van certificeringsmechanismen voor gegevensbescherming, gegevensbeschermingszegels en -merktekens; </a:t>
            </a:r>
          </a:p>
          <a:p>
            <a:r>
              <a:rPr lang="nl-NL" dirty="0"/>
              <a:t>d) procedures en structuren hebben vastgesteld om klachten te behandelen over inbreuken op de certificering of de wijze waarop daaraan uitvoering is of wordt gegeven door de verwerkingsverantwoordelijke of de verwerker, en om die procedures en structuren voor betrokkenen en het publiek transparant te maken; en </a:t>
            </a:r>
          </a:p>
          <a:p>
            <a:r>
              <a:rPr lang="nl-NL" dirty="0"/>
              <a:t>e) ten genoegen van de bevoegde toezichthoudende autoriteit, aantoont dat hun taken en plichten niet tot een belangenconflict leiden. </a:t>
            </a:r>
          </a:p>
        </p:txBody>
      </p:sp>
    </p:spTree>
    <p:extLst>
      <p:ext uri="{BB962C8B-B14F-4D97-AF65-F5344CB8AC3E}">
        <p14:creationId xmlns:p14="http://schemas.microsoft.com/office/powerpoint/2010/main" val="24658296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397C52-24BB-442F-AFA7-DFC03A70803A}"/>
              </a:ext>
            </a:extLst>
          </p:cNvPr>
          <p:cNvSpPr>
            <a:spLocks noGrp="1"/>
          </p:cNvSpPr>
          <p:nvPr>
            <p:ph type="title"/>
          </p:nvPr>
        </p:nvSpPr>
        <p:spPr/>
        <p:txBody>
          <a:bodyPr>
            <a:normAutofit/>
          </a:bodyPr>
          <a:lstStyle/>
          <a:p>
            <a:r>
              <a:rPr lang="nl-NL" b="1" dirty="0"/>
              <a:t>Gedragscodes en certificering </a:t>
            </a:r>
            <a:endParaRPr lang="nl-NL" dirty="0"/>
          </a:p>
        </p:txBody>
      </p:sp>
      <p:sp>
        <p:nvSpPr>
          <p:cNvPr id="3" name="Tijdelijke aanduiding voor inhoud 2">
            <a:extLst>
              <a:ext uri="{FF2B5EF4-FFF2-40B4-BE49-F238E27FC236}">
                <a16:creationId xmlns:a16="http://schemas.microsoft.com/office/drawing/2014/main" id="{5D0F069A-6CFB-4849-BA7E-F2E32BE38A69}"/>
              </a:ext>
            </a:extLst>
          </p:cNvPr>
          <p:cNvSpPr>
            <a:spLocks noGrp="1"/>
          </p:cNvSpPr>
          <p:nvPr>
            <p:ph idx="1"/>
          </p:nvPr>
        </p:nvSpPr>
        <p:spPr/>
        <p:txBody>
          <a:bodyPr>
            <a:normAutofit fontScale="62500" lnSpcReduction="20000"/>
          </a:bodyPr>
          <a:lstStyle/>
          <a:p>
            <a:r>
              <a:rPr lang="nl-NL" dirty="0"/>
              <a:t>3.De accreditatie van de in de leden 1 en 2 van dit artikel bedoelde certificeringsorganen vindt plaats op basis van criteria die zijn goedgekeurd door de op grond van artikel 55 of 56 bevoegde toezichthoudende autoriteit of, overeenkomstig artikel 63, door het Comité. In het geval van een accreditatie in de zin van lid 1, punt b), van dit artikel zijn die eisen een aanvulling op de eisen van Verordening (EG) nr. 765/2008 en de technische regels die een beschrijving van de methoden en procedures van de certificeringsorganen geven. </a:t>
            </a:r>
          </a:p>
          <a:p>
            <a:r>
              <a:rPr lang="nl-NL" dirty="0"/>
              <a:t>4.De in lid 1 bedoelde certificeringsorganen zijn verantwoordelijk voor de juiste beoordeling, die tot certificering of de intrekking van die certificering leidt, onverminderd de verantwoordelijkheid van de verwerkingsverantwoordelijke of de verwerker voor de naleving van deze verordening. De accreditatie wordt afgegeven voor een maximumperiode van vijf jaar en kan onder dezelfde voorwaarden worden verlengd, mits het certificeringsorgaan aan de in dit artikel gestelde eisen blijft voldoen. </a:t>
            </a:r>
          </a:p>
          <a:p>
            <a:r>
              <a:rPr lang="nl-NL" dirty="0"/>
              <a:t>5.De in lid 1 bedoelde certificeringsorganen stellen de bevoegde toezichthoudende autoriteiten op de hoogte van de redenen voor het afgeven of het intrekken van het aangevraagde certificaat. </a:t>
            </a:r>
          </a:p>
          <a:p>
            <a:r>
              <a:rPr lang="nl-NL" dirty="0"/>
              <a:t>6.De in lid 3 van dit artikel bedoelde voorschriften en de in artikel 42, lid 5, bedoelde criteria worden door de toezichthoudende autoriteit in een eenvoudig toegankelijke vorm openbaar gemaakt. De toezichthoudende autoriteiten delen die eisen en criteria ook mee aan het Comité. Het Comité verzamelt alle certificeringsmechanismen en gegevensbeschermingszegels in een register en maakt deze via geëigende kanalen openbaar. </a:t>
            </a:r>
          </a:p>
        </p:txBody>
      </p:sp>
    </p:spTree>
    <p:extLst>
      <p:ext uri="{BB962C8B-B14F-4D97-AF65-F5344CB8AC3E}">
        <p14:creationId xmlns:p14="http://schemas.microsoft.com/office/powerpoint/2010/main" val="10611001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397C52-24BB-442F-AFA7-DFC03A70803A}"/>
              </a:ext>
            </a:extLst>
          </p:cNvPr>
          <p:cNvSpPr>
            <a:spLocks noGrp="1"/>
          </p:cNvSpPr>
          <p:nvPr>
            <p:ph type="title"/>
          </p:nvPr>
        </p:nvSpPr>
        <p:spPr/>
        <p:txBody>
          <a:bodyPr>
            <a:normAutofit/>
          </a:bodyPr>
          <a:lstStyle/>
          <a:p>
            <a:r>
              <a:rPr lang="nl-NL" b="1" dirty="0"/>
              <a:t>Gedragscodes en certificering </a:t>
            </a:r>
            <a:endParaRPr lang="nl-NL" dirty="0"/>
          </a:p>
        </p:txBody>
      </p:sp>
      <p:sp>
        <p:nvSpPr>
          <p:cNvPr id="3" name="Tijdelijke aanduiding voor inhoud 2">
            <a:extLst>
              <a:ext uri="{FF2B5EF4-FFF2-40B4-BE49-F238E27FC236}">
                <a16:creationId xmlns:a16="http://schemas.microsoft.com/office/drawing/2014/main" id="{5D0F069A-6CFB-4849-BA7E-F2E32BE38A69}"/>
              </a:ext>
            </a:extLst>
          </p:cNvPr>
          <p:cNvSpPr>
            <a:spLocks noGrp="1"/>
          </p:cNvSpPr>
          <p:nvPr>
            <p:ph idx="1"/>
          </p:nvPr>
        </p:nvSpPr>
        <p:spPr/>
        <p:txBody>
          <a:bodyPr>
            <a:normAutofit fontScale="77500" lnSpcReduction="20000"/>
          </a:bodyPr>
          <a:lstStyle/>
          <a:p>
            <a:r>
              <a:rPr lang="nl-NL" dirty="0"/>
              <a:t>7.Indien de voorwaarden voor de accreditatie niet of niet meer worden vervuld of indien de door een certificeringsorgaan genomen maatregelen inbreuk maken op deze verordening trekt de bevoegde toezichthoudende autoriteit of de nationale accreditatie-instantie, onverminderd hoofdstuk VIII, de overeenkomstig lid 1 van dit artikel aan een certificeringsorgaan afgegeven accreditatie in. </a:t>
            </a:r>
          </a:p>
          <a:p>
            <a:r>
              <a:rPr lang="nl-NL" dirty="0"/>
              <a:t>8.De Commissie is bevoegd overeenkomstig artikel 92 gedelegeerde handelingen vast te stellen met het oog op de nadere invulling van de in aanmerking te nemen eisen voor de in artikel 42, lid 1, bedoelde certificeringsmechanismen voor gegevensbescherming. </a:t>
            </a:r>
          </a:p>
          <a:p>
            <a:r>
              <a:rPr lang="nl-NL" dirty="0"/>
              <a:t>9.De Commissie kan uitvoeringshandelingen vaststellen die voorzien in technische normen voor certificeringsmechanismen en gegevensbeschermingszegels en -merktekens en mechanismen ter bevordering en erkenning van die certificeringsmechanismen en gegevensbeschermingszegels en -merktekens. Die uitvoeringshandelingen worden vastgesteld volgens de in artikel 93, lid 2, bedoelde onderzoeksprocedure. </a:t>
            </a:r>
          </a:p>
        </p:txBody>
      </p:sp>
    </p:spTree>
    <p:extLst>
      <p:ext uri="{BB962C8B-B14F-4D97-AF65-F5344CB8AC3E}">
        <p14:creationId xmlns:p14="http://schemas.microsoft.com/office/powerpoint/2010/main" val="6099102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95758D-F792-4C69-AB08-089DA1576EF7}"/>
              </a:ext>
            </a:extLst>
          </p:cNvPr>
          <p:cNvSpPr>
            <a:spLocks noGrp="1"/>
          </p:cNvSpPr>
          <p:nvPr>
            <p:ph type="title"/>
          </p:nvPr>
        </p:nvSpPr>
        <p:spPr/>
        <p:txBody>
          <a:bodyPr>
            <a:normAutofit/>
          </a:bodyPr>
          <a:lstStyle/>
          <a:p>
            <a:r>
              <a:rPr lang="nl-NL" b="1" dirty="0"/>
              <a:t>Gedragscodes en certificering </a:t>
            </a:r>
            <a:endParaRPr lang="nl-NL" dirty="0"/>
          </a:p>
        </p:txBody>
      </p:sp>
      <p:sp>
        <p:nvSpPr>
          <p:cNvPr id="3" name="Tijdelijke aanduiding voor inhoud 2">
            <a:extLst>
              <a:ext uri="{FF2B5EF4-FFF2-40B4-BE49-F238E27FC236}">
                <a16:creationId xmlns:a16="http://schemas.microsoft.com/office/drawing/2014/main" id="{D9EFCAC9-AC3C-46BB-B017-024C8A058A2C}"/>
              </a:ext>
            </a:extLst>
          </p:cNvPr>
          <p:cNvSpPr>
            <a:spLocks noGrp="1"/>
          </p:cNvSpPr>
          <p:nvPr>
            <p:ph idx="1"/>
          </p:nvPr>
        </p:nvSpPr>
        <p:spPr/>
        <p:txBody>
          <a:bodyPr/>
          <a:lstStyle/>
          <a:p>
            <a:r>
              <a:rPr lang="nl-NL" dirty="0"/>
              <a:t>(100)Teneinde de transparantie en naleving van deze verordening te versterken, dient het instellen van certificeringsmechanismen en gegevensbeschermingszegels en -merktekens te worden bevorderd, zodat betrokkenen snel het gegevensbeschermingsniveau van producten en diensten ter zake kunnen beoordelen.</a:t>
            </a:r>
          </a:p>
        </p:txBody>
      </p:sp>
    </p:spTree>
    <p:extLst>
      <p:ext uri="{BB962C8B-B14F-4D97-AF65-F5344CB8AC3E}">
        <p14:creationId xmlns:p14="http://schemas.microsoft.com/office/powerpoint/2010/main" val="30741693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094093-F716-47D2-B27B-58DCBAAAF6E2}"/>
              </a:ext>
            </a:extLst>
          </p:cNvPr>
          <p:cNvSpPr>
            <a:spLocks noGrp="1"/>
          </p:cNvSpPr>
          <p:nvPr>
            <p:ph type="title"/>
          </p:nvPr>
        </p:nvSpPr>
        <p:spPr/>
        <p:txBody>
          <a:bodyPr>
            <a:normAutofit/>
          </a:bodyPr>
          <a:lstStyle/>
          <a:p>
            <a:r>
              <a:rPr lang="nl-NL" dirty="0"/>
              <a:t>De handhavingsautoriteit </a:t>
            </a:r>
          </a:p>
        </p:txBody>
      </p:sp>
      <p:sp>
        <p:nvSpPr>
          <p:cNvPr id="3" name="Tijdelijke aanduiding voor inhoud 2">
            <a:extLst>
              <a:ext uri="{FF2B5EF4-FFF2-40B4-BE49-F238E27FC236}">
                <a16:creationId xmlns:a16="http://schemas.microsoft.com/office/drawing/2014/main" id="{30BB68C4-2399-4F7F-A212-299A26F71810}"/>
              </a:ext>
            </a:extLst>
          </p:cNvPr>
          <p:cNvSpPr>
            <a:spLocks noGrp="1"/>
          </p:cNvSpPr>
          <p:nvPr>
            <p:ph idx="1"/>
          </p:nvPr>
        </p:nvSpPr>
        <p:spPr>
          <a:xfrm>
            <a:off x="680321" y="2336873"/>
            <a:ext cx="9613861" cy="4168702"/>
          </a:xfrm>
        </p:spPr>
        <p:txBody>
          <a:bodyPr>
            <a:normAutofit fontScale="70000" lnSpcReduction="20000"/>
          </a:bodyPr>
          <a:lstStyle/>
          <a:p>
            <a:r>
              <a:rPr lang="nl-NL" i="1" dirty="0"/>
              <a:t>Artikel 51 </a:t>
            </a:r>
            <a:r>
              <a:rPr lang="nl-NL" b="1" dirty="0"/>
              <a:t>Toezichthoudende autoriteit </a:t>
            </a:r>
          </a:p>
          <a:p>
            <a:r>
              <a:rPr lang="nl-NL" dirty="0"/>
              <a:t>1.Elke lidstaat bepaalt dat </a:t>
            </a:r>
            <a:r>
              <a:rPr lang="nl-NL" u="sng" dirty="0"/>
              <a:t>één of meer onafhankelijke overheidsinstanties </a:t>
            </a:r>
            <a:r>
              <a:rPr lang="nl-NL" dirty="0"/>
              <a:t>verantwoordelijk zijn voor het toezicht op de toepassing van deze verordening, teneinde de grondrechten en fundamentele vrijheden van natuurlijke personen in verband met de verwerking van hun persoonsgegevens te beschermen en het vrije verkeer van persoonsgegevens binnen de Unie te vergemakkelijken („toezichthoudende autoriteit”). </a:t>
            </a:r>
          </a:p>
          <a:p>
            <a:r>
              <a:rPr lang="nl-NL" dirty="0"/>
              <a:t>2.Elke toezichthoudende autoriteit draagt bij tot de consequente toepassing van deze verordening in de hele Unie. Daartoe werken de toezichthoudende autoriteiten onderling en met de Commissie samen overeenkomstig hoofdstuk VII. </a:t>
            </a:r>
          </a:p>
          <a:p>
            <a:r>
              <a:rPr lang="nl-NL" dirty="0"/>
              <a:t>3.Wanneer er in een lidstaat meer dan één toezichthoudende autoriteit is gevestigd, wijst die lidstaat de toezichthoudende autoriteit aan die die autoriteiten in het Comité moet </a:t>
            </a:r>
            <a:r>
              <a:rPr lang="nl-NL" u="sng" dirty="0"/>
              <a:t>vertegenwoordigen</a:t>
            </a:r>
            <a:r>
              <a:rPr lang="nl-NL" dirty="0"/>
              <a:t> en stelt hij de procedure vast om ervoor te zorgen dat de andere autoriteiten de regels in verband met het in artikel 63 bedoelde coherentiemechanisme naleven. </a:t>
            </a:r>
          </a:p>
          <a:p>
            <a:r>
              <a:rPr lang="nl-NL" dirty="0"/>
              <a:t>4.Elke lidstaat stelt de Commissie uiterlijk op 25 mei 2018 in kennis van de wettelijke bepalingen die hij overeenkomstig dit hoofdstuk vaststelt, alsmede, onverwijld, van alle latere wijzigingen daarvan. </a:t>
            </a:r>
          </a:p>
        </p:txBody>
      </p:sp>
    </p:spTree>
    <p:extLst>
      <p:ext uri="{BB962C8B-B14F-4D97-AF65-F5344CB8AC3E}">
        <p14:creationId xmlns:p14="http://schemas.microsoft.com/office/powerpoint/2010/main" val="1390474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094093-F716-47D2-B27B-58DCBAAAF6E2}"/>
              </a:ext>
            </a:extLst>
          </p:cNvPr>
          <p:cNvSpPr>
            <a:spLocks noGrp="1"/>
          </p:cNvSpPr>
          <p:nvPr>
            <p:ph type="title"/>
          </p:nvPr>
        </p:nvSpPr>
        <p:spPr/>
        <p:txBody>
          <a:bodyPr>
            <a:normAutofit/>
          </a:bodyPr>
          <a:lstStyle/>
          <a:p>
            <a:r>
              <a:rPr lang="nl-NL" dirty="0"/>
              <a:t>De handhavingsautoriteit </a:t>
            </a:r>
          </a:p>
        </p:txBody>
      </p:sp>
      <p:sp>
        <p:nvSpPr>
          <p:cNvPr id="3" name="Tijdelijke aanduiding voor inhoud 2">
            <a:extLst>
              <a:ext uri="{FF2B5EF4-FFF2-40B4-BE49-F238E27FC236}">
                <a16:creationId xmlns:a16="http://schemas.microsoft.com/office/drawing/2014/main" id="{30BB68C4-2399-4F7F-A212-299A26F71810}"/>
              </a:ext>
            </a:extLst>
          </p:cNvPr>
          <p:cNvSpPr>
            <a:spLocks noGrp="1"/>
          </p:cNvSpPr>
          <p:nvPr>
            <p:ph idx="1"/>
          </p:nvPr>
        </p:nvSpPr>
        <p:spPr>
          <a:xfrm>
            <a:off x="680321" y="2336872"/>
            <a:ext cx="9613861" cy="4140127"/>
          </a:xfrm>
        </p:spPr>
        <p:txBody>
          <a:bodyPr>
            <a:normAutofit fontScale="62500" lnSpcReduction="20000"/>
          </a:bodyPr>
          <a:lstStyle/>
          <a:p>
            <a:r>
              <a:rPr lang="nl-NL" i="1" dirty="0"/>
              <a:t>Artikel 52 </a:t>
            </a:r>
            <a:r>
              <a:rPr lang="nl-NL" b="1" dirty="0"/>
              <a:t>Onafhankelijkheid </a:t>
            </a:r>
          </a:p>
          <a:p>
            <a:r>
              <a:rPr lang="nl-NL" dirty="0"/>
              <a:t>1.Elke toezichthoudende autoriteit treedt volledig onafhankelijk op bij de uitvoering van de taken en de uitoefening van de bevoegdheden die haar overeenkomstig deze verordening zijn toegewezen. </a:t>
            </a:r>
          </a:p>
          <a:p>
            <a:r>
              <a:rPr lang="nl-NL" dirty="0"/>
              <a:t>2.Bij de uitvoering van hun taken en de uitoefening van hun bevoegdheden overeenkomstig deze verordening blijven de leden van elke toezichthoudende autoriteit vrij van al dan niet rechtstreekse externe invloed en vragen noch aanvaarden zij instructies van wie dan ook. </a:t>
            </a:r>
          </a:p>
          <a:p>
            <a:r>
              <a:rPr lang="nl-NL" dirty="0"/>
              <a:t>3.De leden van toezichthoudende autoriteiten verrichten geen handelingen die onverenigbaar zijn met hun taken en verrichten gedurende hun ambtstermijn geen al dan niet bezoldigde beroepswerkzaamheden die onverenigbaar zijn met hun taken. </a:t>
            </a:r>
          </a:p>
          <a:p>
            <a:r>
              <a:rPr lang="nl-NL" dirty="0"/>
              <a:t>4.Elke lidstaat zorgt ervoor dat elke toezichthoudende autoriteit beschikt over de personele, technische en financiële middelen, en de bedrijfsruimten en infrastructuur die nodig zijn voor het effectief uitvoeren van haar taken en uitoefenen van haar bevoegdheden, waaronder die in het kader van wederzijdse bijstand, samenwerking en deelname aan het Comité. </a:t>
            </a:r>
          </a:p>
          <a:p>
            <a:r>
              <a:rPr lang="nl-NL" dirty="0"/>
              <a:t>5.Elke lidstaat zorgt ervoor dat elke toezichthoudende autoriteit eigen en zelfgekozen personeelsleden heeft, die onder de exclusieve leiding van het lid of de leden van de betrokken toezichthoudende autoriteit staan. </a:t>
            </a:r>
          </a:p>
          <a:p>
            <a:r>
              <a:rPr lang="nl-NL" dirty="0"/>
              <a:t>6.Elke lidstaat zorgt ervoor dat op elke toezichthoudende autoriteit financieel toezicht wordt uitgeoefend zonder dat daarbij de onafhankelijkheid van de toezichthoudende autoriteit in het gedrang komt en dat het een afzonderlijke, publieke jaarbegroting heeft, die een onderdeel kan zijn van de algehele staats- of nationale begroting. </a:t>
            </a:r>
          </a:p>
        </p:txBody>
      </p:sp>
    </p:spTree>
    <p:extLst>
      <p:ext uri="{BB962C8B-B14F-4D97-AF65-F5344CB8AC3E}">
        <p14:creationId xmlns:p14="http://schemas.microsoft.com/office/powerpoint/2010/main" val="34348683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De handhavingsautoriteit </a:t>
            </a:r>
            <a:endParaRPr lang="en-US" dirty="0"/>
          </a:p>
        </p:txBody>
      </p:sp>
      <p:sp>
        <p:nvSpPr>
          <p:cNvPr id="3" name="Content Placeholder 2"/>
          <p:cNvSpPr>
            <a:spLocks noGrp="1"/>
          </p:cNvSpPr>
          <p:nvPr>
            <p:ph idx="1"/>
          </p:nvPr>
        </p:nvSpPr>
        <p:spPr/>
        <p:txBody>
          <a:bodyPr>
            <a:normAutofit fontScale="92500" lnSpcReduction="10000"/>
          </a:bodyPr>
          <a:lstStyle/>
          <a:p>
            <a:r>
              <a:rPr lang="en-US" dirty="0"/>
              <a:t>European Commission (C‑518/07): </a:t>
            </a:r>
            <a:endParaRPr lang="en-US" dirty="0" smtClean="0"/>
          </a:p>
          <a:p>
            <a:r>
              <a:rPr lang="en-US" dirty="0" smtClean="0"/>
              <a:t>Declares </a:t>
            </a:r>
            <a:r>
              <a:rPr lang="en-US" dirty="0"/>
              <a:t>that, by making the authorities responsible for monitoring the processing of personal data by non-public bodies and undertakings governed by public law which compete on the market (</a:t>
            </a:r>
            <a:r>
              <a:rPr lang="en-US" dirty="0" err="1"/>
              <a:t>öffentlich-rechtliche</a:t>
            </a:r>
            <a:r>
              <a:rPr lang="en-US" dirty="0"/>
              <a:t> </a:t>
            </a:r>
            <a:r>
              <a:rPr lang="en-US" dirty="0" err="1"/>
              <a:t>Wettbewerbsunternehmen</a:t>
            </a:r>
            <a:r>
              <a:rPr lang="en-US" dirty="0"/>
              <a:t>) </a:t>
            </a:r>
            <a:r>
              <a:rPr lang="en-US" u="sng" dirty="0"/>
              <a:t>in the different </a:t>
            </a:r>
            <a:r>
              <a:rPr lang="en-US" i="1" u="sng" dirty="0" err="1"/>
              <a:t>Länder</a:t>
            </a:r>
            <a:r>
              <a:rPr lang="en-US" u="sng" dirty="0"/>
              <a:t> subject to State scrutiny</a:t>
            </a:r>
            <a:r>
              <a:rPr lang="en-US" dirty="0"/>
              <a:t>, and by thus incorrectly transposing the requirement that those authorities perform their functions ‘with complete independence’, the Federal Republic of Germany failed to fulfil its obligations under the second subparagraph of Article 28(1) of Directive 95/46/EC of the European Parliament and of the Council of 24 October 1995 on the protection of individuals with regard to the processing of personal data and on the free movement of such data;</a:t>
            </a:r>
          </a:p>
          <a:p>
            <a:endParaRPr lang="en-US" dirty="0"/>
          </a:p>
        </p:txBody>
      </p:sp>
    </p:spTree>
    <p:extLst>
      <p:ext uri="{BB962C8B-B14F-4D97-AF65-F5344CB8AC3E}">
        <p14:creationId xmlns:p14="http://schemas.microsoft.com/office/powerpoint/2010/main" val="34203838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1F2909-0931-484F-B6BE-8A2B2CDB1358}"/>
              </a:ext>
            </a:extLst>
          </p:cNvPr>
          <p:cNvSpPr>
            <a:spLocks noGrp="1"/>
          </p:cNvSpPr>
          <p:nvPr>
            <p:ph type="title"/>
          </p:nvPr>
        </p:nvSpPr>
        <p:spPr/>
        <p:txBody>
          <a:bodyPr/>
          <a:lstStyle/>
          <a:p>
            <a:r>
              <a:rPr lang="nl-NL" dirty="0"/>
              <a:t>Bronnen die van belang zijn</a:t>
            </a:r>
          </a:p>
        </p:txBody>
      </p:sp>
      <p:sp>
        <p:nvSpPr>
          <p:cNvPr id="3" name="Tijdelijke aanduiding voor inhoud 2">
            <a:extLst>
              <a:ext uri="{FF2B5EF4-FFF2-40B4-BE49-F238E27FC236}">
                <a16:creationId xmlns:a16="http://schemas.microsoft.com/office/drawing/2014/main" id="{D9EDB10A-1075-49EF-B5B9-D6B748F38654}"/>
              </a:ext>
            </a:extLst>
          </p:cNvPr>
          <p:cNvSpPr>
            <a:spLocks noGrp="1"/>
          </p:cNvSpPr>
          <p:nvPr>
            <p:ph idx="1"/>
          </p:nvPr>
        </p:nvSpPr>
        <p:spPr>
          <a:xfrm>
            <a:off x="680321" y="2336872"/>
            <a:ext cx="9613861" cy="4217837"/>
          </a:xfrm>
        </p:spPr>
        <p:txBody>
          <a:bodyPr>
            <a:normAutofit fontScale="62500" lnSpcReduction="20000"/>
          </a:bodyPr>
          <a:lstStyle/>
          <a:p>
            <a:r>
              <a:rPr lang="nl-NL" dirty="0"/>
              <a:t>1. Het Handvest en het EVRM</a:t>
            </a:r>
          </a:p>
          <a:p>
            <a:r>
              <a:rPr lang="nl-NL" dirty="0"/>
              <a:t>2. De Uitspraken van het </a:t>
            </a:r>
            <a:r>
              <a:rPr lang="nl-NL" dirty="0" err="1"/>
              <a:t>HvJ</a:t>
            </a:r>
            <a:r>
              <a:rPr lang="nl-NL" dirty="0"/>
              <a:t> en het EHRM</a:t>
            </a:r>
          </a:p>
          <a:p>
            <a:r>
              <a:rPr lang="nl-NL" dirty="0"/>
              <a:t>3. De AVG</a:t>
            </a:r>
          </a:p>
          <a:p>
            <a:r>
              <a:rPr lang="nl-NL" dirty="0"/>
              <a:t>4. De Uitvoeringswet van de AVG</a:t>
            </a:r>
          </a:p>
          <a:p>
            <a:r>
              <a:rPr lang="nl-NL" dirty="0"/>
              <a:t>5. De andere regels uit de EU</a:t>
            </a:r>
          </a:p>
          <a:p>
            <a:r>
              <a:rPr lang="nl-NL" dirty="0"/>
              <a:t>6. De regels uit de Nederlandse Grondwet en sectorspecifieke regelgeving uit Nederland.</a:t>
            </a:r>
          </a:p>
          <a:p>
            <a:r>
              <a:rPr lang="nl-NL" dirty="0"/>
              <a:t>7. De regels uit gedragscodes die van toepassing zijn (het aannemen van certificaten is optioneel en niet verplicht)</a:t>
            </a:r>
          </a:p>
          <a:p>
            <a:r>
              <a:rPr lang="nl-NL" dirty="0"/>
              <a:t>8. De uitspraken van de Nederlandse of buitenlandse rechter</a:t>
            </a:r>
          </a:p>
          <a:p>
            <a:r>
              <a:rPr lang="nl-NL" dirty="0"/>
              <a:t>9. De uitspraken en richtsnoeren van de Nederlandse handhavingsautoriteit </a:t>
            </a:r>
          </a:p>
          <a:p>
            <a:r>
              <a:rPr lang="nl-NL" dirty="0"/>
              <a:t>10. De uitspraken en richtsnoeren van een buitenlande handhavingsautoriteit als je in het buitenland zaken doet</a:t>
            </a:r>
          </a:p>
          <a:p>
            <a:r>
              <a:rPr lang="nl-NL" dirty="0"/>
              <a:t>11. De uitspraken en richtsnoeren van het Europese samenwerkingsverband van alle nationale handhavende organisaties: het Comité</a:t>
            </a:r>
          </a:p>
          <a:p>
            <a:r>
              <a:rPr lang="nl-NL" dirty="0"/>
              <a:t>12. De uitspraken en richtsnoeren van de Europese Commissie op het gebied van het gegevensbeschermingsrecht.</a:t>
            </a:r>
          </a:p>
        </p:txBody>
      </p:sp>
    </p:spTree>
    <p:extLst>
      <p:ext uri="{BB962C8B-B14F-4D97-AF65-F5344CB8AC3E}">
        <p14:creationId xmlns:p14="http://schemas.microsoft.com/office/powerpoint/2010/main" val="21164002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De handhavingsautoriteit </a:t>
            </a:r>
            <a:endParaRPr lang="en-US" dirty="0"/>
          </a:p>
        </p:txBody>
      </p:sp>
      <p:sp>
        <p:nvSpPr>
          <p:cNvPr id="3" name="Content Placeholder 2"/>
          <p:cNvSpPr>
            <a:spLocks noGrp="1"/>
          </p:cNvSpPr>
          <p:nvPr>
            <p:ph idx="1"/>
          </p:nvPr>
        </p:nvSpPr>
        <p:spPr>
          <a:xfrm>
            <a:off x="680321" y="2336873"/>
            <a:ext cx="9613861" cy="3920492"/>
          </a:xfrm>
        </p:spPr>
        <p:txBody>
          <a:bodyPr>
            <a:normAutofit fontScale="92500" lnSpcReduction="20000"/>
          </a:bodyPr>
          <a:lstStyle/>
          <a:p>
            <a:pPr lvl="0"/>
            <a:r>
              <a:rPr lang="en-US" dirty="0"/>
              <a:t>European Commission (Case C‑614/10): </a:t>
            </a:r>
            <a:endParaRPr lang="en-US" dirty="0" smtClean="0"/>
          </a:p>
          <a:p>
            <a:pPr lvl="0"/>
            <a:r>
              <a:rPr lang="en-US" dirty="0" smtClean="0"/>
              <a:t>Declares </a:t>
            </a:r>
            <a:r>
              <a:rPr lang="en-US" dirty="0"/>
              <a:t>that, by failing to take all of the measures necessary to ensure that the legislation in force in Austria meets the requirement of independence with regard to the </a:t>
            </a:r>
            <a:r>
              <a:rPr lang="en-US" dirty="0" err="1"/>
              <a:t>Datenschutzkommission</a:t>
            </a:r>
            <a:r>
              <a:rPr lang="en-US" dirty="0"/>
              <a:t> (Data Protection Commission), more specifically </a:t>
            </a:r>
            <a:r>
              <a:rPr lang="en-US" u="sng" dirty="0"/>
              <a:t>by laying down a regulatory framework under which the managing member of the </a:t>
            </a:r>
            <a:r>
              <a:rPr lang="en-US" u="sng" dirty="0" err="1"/>
              <a:t>Datenschutzkommission</a:t>
            </a:r>
            <a:r>
              <a:rPr lang="en-US" u="sng" dirty="0"/>
              <a:t> is a federal official subject to supervision</a:t>
            </a:r>
            <a:r>
              <a:rPr lang="en-US" dirty="0"/>
              <a:t>, the office of the </a:t>
            </a:r>
            <a:r>
              <a:rPr lang="en-US" dirty="0" err="1"/>
              <a:t>Datenschutzkommission</a:t>
            </a:r>
            <a:r>
              <a:rPr lang="en-US" dirty="0"/>
              <a:t> is integrated with the departments of the Federal Chancellery, and the Federal Chancellor has an unconditional right to information covering all aspects of the work of the </a:t>
            </a:r>
            <a:r>
              <a:rPr lang="en-US" dirty="0" err="1"/>
              <a:t>Datenschutzkommission</a:t>
            </a:r>
            <a:r>
              <a:rPr lang="en-US" dirty="0"/>
              <a:t>, the Republic of Austria has failed to fulfil its obligations under the second subparagraph of Article 28(1) of Directive 95/46/EC of the European Parliament and of the Council of 24 October 1995 on the protection of individuals with regard to the processing of personal data and on the free movement of such data;</a:t>
            </a:r>
          </a:p>
          <a:p>
            <a:endParaRPr lang="en-US" dirty="0"/>
          </a:p>
        </p:txBody>
      </p:sp>
    </p:spTree>
    <p:extLst>
      <p:ext uri="{BB962C8B-B14F-4D97-AF65-F5344CB8AC3E}">
        <p14:creationId xmlns:p14="http://schemas.microsoft.com/office/powerpoint/2010/main" val="51841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De handhavingsautoriteit </a:t>
            </a:r>
            <a:endParaRPr lang="en-US" dirty="0"/>
          </a:p>
        </p:txBody>
      </p:sp>
      <p:sp>
        <p:nvSpPr>
          <p:cNvPr id="3" name="Content Placeholder 2"/>
          <p:cNvSpPr>
            <a:spLocks noGrp="1"/>
          </p:cNvSpPr>
          <p:nvPr>
            <p:ph idx="1"/>
          </p:nvPr>
        </p:nvSpPr>
        <p:spPr/>
        <p:txBody>
          <a:bodyPr/>
          <a:lstStyle/>
          <a:p>
            <a:r>
              <a:rPr lang="en-US" dirty="0"/>
              <a:t>European Commission (C‑288/12): </a:t>
            </a:r>
            <a:endParaRPr lang="en-US" dirty="0" smtClean="0"/>
          </a:p>
          <a:p>
            <a:r>
              <a:rPr lang="en-US" dirty="0" smtClean="0"/>
              <a:t>Declares </a:t>
            </a:r>
            <a:r>
              <a:rPr lang="en-US" dirty="0"/>
              <a:t>that, by </a:t>
            </a:r>
            <a:r>
              <a:rPr lang="en-US" u="sng" dirty="0"/>
              <a:t>prematurely bringing to an end the term </a:t>
            </a:r>
            <a:r>
              <a:rPr lang="en-US" dirty="0"/>
              <a:t>served by the supervisory authority for the protection of personal data, Hungary has failed to fulfil its obligations under Directive 95/46/EC of the European Parliament and of the Council of 24 October 1995 on the protection of individuals with regard to the processing of personal data and on the free movement of such data;</a:t>
            </a:r>
          </a:p>
          <a:p>
            <a:endParaRPr lang="en-US" dirty="0"/>
          </a:p>
        </p:txBody>
      </p:sp>
    </p:spTree>
    <p:extLst>
      <p:ext uri="{BB962C8B-B14F-4D97-AF65-F5344CB8AC3E}">
        <p14:creationId xmlns:p14="http://schemas.microsoft.com/office/powerpoint/2010/main" val="23646755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094093-F716-47D2-B27B-58DCBAAAF6E2}"/>
              </a:ext>
            </a:extLst>
          </p:cNvPr>
          <p:cNvSpPr>
            <a:spLocks noGrp="1"/>
          </p:cNvSpPr>
          <p:nvPr>
            <p:ph type="title"/>
          </p:nvPr>
        </p:nvSpPr>
        <p:spPr/>
        <p:txBody>
          <a:bodyPr>
            <a:normAutofit/>
          </a:bodyPr>
          <a:lstStyle/>
          <a:p>
            <a:r>
              <a:rPr lang="nl-NL" dirty="0"/>
              <a:t>De handhavingsautoriteit </a:t>
            </a:r>
          </a:p>
        </p:txBody>
      </p:sp>
      <p:sp>
        <p:nvSpPr>
          <p:cNvPr id="3" name="Tijdelijke aanduiding voor inhoud 2">
            <a:extLst>
              <a:ext uri="{FF2B5EF4-FFF2-40B4-BE49-F238E27FC236}">
                <a16:creationId xmlns:a16="http://schemas.microsoft.com/office/drawing/2014/main" id="{30BB68C4-2399-4F7F-A212-299A26F71810}"/>
              </a:ext>
            </a:extLst>
          </p:cNvPr>
          <p:cNvSpPr>
            <a:spLocks noGrp="1"/>
          </p:cNvSpPr>
          <p:nvPr>
            <p:ph idx="1"/>
          </p:nvPr>
        </p:nvSpPr>
        <p:spPr>
          <a:xfrm>
            <a:off x="680321" y="2133600"/>
            <a:ext cx="9613861" cy="4581525"/>
          </a:xfrm>
        </p:spPr>
        <p:txBody>
          <a:bodyPr>
            <a:normAutofit fontScale="77500" lnSpcReduction="20000"/>
          </a:bodyPr>
          <a:lstStyle/>
          <a:p>
            <a:r>
              <a:rPr lang="nl-NL" i="1" dirty="0"/>
              <a:t>Artikel 53 </a:t>
            </a:r>
            <a:r>
              <a:rPr lang="nl-NL" b="1" dirty="0"/>
              <a:t>Algemene voorwaarden voor de leden van de toezichthoudende autoriteit </a:t>
            </a:r>
          </a:p>
          <a:p>
            <a:r>
              <a:rPr lang="nl-NL" dirty="0"/>
              <a:t>1.De lidstaten schrijven voor dat </a:t>
            </a:r>
            <a:r>
              <a:rPr lang="nl-NL" u="sng" dirty="0"/>
              <a:t>elk lid van hun toezichthoudende autoriteiten </a:t>
            </a:r>
            <a:r>
              <a:rPr lang="nl-NL" dirty="0"/>
              <a:t>volgens een transparante procedure wordt benoemd door: </a:t>
            </a:r>
          </a:p>
          <a:p>
            <a:r>
              <a:rPr lang="nl-NL" dirty="0"/>
              <a:t>— hun parlement;</a:t>
            </a:r>
          </a:p>
          <a:p>
            <a:r>
              <a:rPr lang="nl-NL" dirty="0"/>
              <a:t> — hun regering; </a:t>
            </a:r>
          </a:p>
          <a:p>
            <a:r>
              <a:rPr lang="nl-NL" dirty="0"/>
              <a:t>— hun staatshoofd; of </a:t>
            </a:r>
          </a:p>
          <a:p>
            <a:r>
              <a:rPr lang="nl-NL" dirty="0"/>
              <a:t>— een onafhankelijk orgaan dat krachtens het </a:t>
            </a:r>
            <a:r>
              <a:rPr lang="nl-NL" dirty="0" err="1"/>
              <a:t>lidstatelijke</a:t>
            </a:r>
            <a:r>
              <a:rPr lang="nl-NL" dirty="0"/>
              <a:t> recht met de benoeming is belast. </a:t>
            </a:r>
          </a:p>
          <a:p>
            <a:r>
              <a:rPr lang="nl-NL" dirty="0"/>
              <a:t>2.Elk lid beschikt over de nodige </a:t>
            </a:r>
            <a:r>
              <a:rPr lang="nl-NL" u="sng" dirty="0"/>
              <a:t>kwalificaties, ervaring en vaardigheden, </a:t>
            </a:r>
            <a:r>
              <a:rPr lang="nl-NL" dirty="0"/>
              <a:t>met name op het gebied van de bescherming van persoonsgegevens, voor het uitvoeren van zijn taken en het uitoefenen van zijn bevoegdheden. </a:t>
            </a:r>
          </a:p>
          <a:p>
            <a:r>
              <a:rPr lang="nl-NL" dirty="0"/>
              <a:t>3.De taken van een lid eindigen bij het verstrijken van de ambtstermijn, bij ontslag of bij verplichte pensionering overeenkomstig de wetgeving van de lidstaat in kwestie. </a:t>
            </a:r>
          </a:p>
          <a:p>
            <a:r>
              <a:rPr lang="nl-NL" dirty="0"/>
              <a:t>4.Een lid wordt slechts ontslagen indien het op ernstige wijze is tekortgeschoten of niet langer aan de vereisten voor de uitvoering van de taken voldoet. </a:t>
            </a:r>
          </a:p>
        </p:txBody>
      </p:sp>
    </p:spTree>
    <p:extLst>
      <p:ext uri="{BB962C8B-B14F-4D97-AF65-F5344CB8AC3E}">
        <p14:creationId xmlns:p14="http://schemas.microsoft.com/office/powerpoint/2010/main" val="13034266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094093-F716-47D2-B27B-58DCBAAAF6E2}"/>
              </a:ext>
            </a:extLst>
          </p:cNvPr>
          <p:cNvSpPr>
            <a:spLocks noGrp="1"/>
          </p:cNvSpPr>
          <p:nvPr>
            <p:ph type="title"/>
          </p:nvPr>
        </p:nvSpPr>
        <p:spPr/>
        <p:txBody>
          <a:bodyPr>
            <a:normAutofit/>
          </a:bodyPr>
          <a:lstStyle/>
          <a:p>
            <a:r>
              <a:rPr lang="nl-NL" dirty="0"/>
              <a:t>De handhavingsautoriteit </a:t>
            </a:r>
          </a:p>
        </p:txBody>
      </p:sp>
      <p:sp>
        <p:nvSpPr>
          <p:cNvPr id="3" name="Tijdelijke aanduiding voor inhoud 2">
            <a:extLst>
              <a:ext uri="{FF2B5EF4-FFF2-40B4-BE49-F238E27FC236}">
                <a16:creationId xmlns:a16="http://schemas.microsoft.com/office/drawing/2014/main" id="{30BB68C4-2399-4F7F-A212-299A26F71810}"/>
              </a:ext>
            </a:extLst>
          </p:cNvPr>
          <p:cNvSpPr>
            <a:spLocks noGrp="1"/>
          </p:cNvSpPr>
          <p:nvPr>
            <p:ph idx="1"/>
          </p:nvPr>
        </p:nvSpPr>
        <p:spPr>
          <a:xfrm>
            <a:off x="680321" y="2057400"/>
            <a:ext cx="9613861" cy="4667250"/>
          </a:xfrm>
        </p:spPr>
        <p:txBody>
          <a:bodyPr>
            <a:normAutofit fontScale="62500" lnSpcReduction="20000"/>
          </a:bodyPr>
          <a:lstStyle/>
          <a:p>
            <a:r>
              <a:rPr lang="nl-NL" i="1" dirty="0"/>
              <a:t>Artikel 54 </a:t>
            </a:r>
            <a:r>
              <a:rPr lang="nl-NL" b="1" dirty="0"/>
              <a:t>Regels inzake de oprichting van de toezichthoudende autoriteit </a:t>
            </a:r>
          </a:p>
          <a:p>
            <a:r>
              <a:rPr lang="nl-NL" dirty="0"/>
              <a:t>1.Elke lidstaat regelt al het volgende bij wet: </a:t>
            </a:r>
          </a:p>
          <a:p>
            <a:r>
              <a:rPr lang="nl-NL" dirty="0"/>
              <a:t>a) de oprichting van elke toezichthoudende autoriteit; </a:t>
            </a:r>
          </a:p>
          <a:p>
            <a:r>
              <a:rPr lang="nl-NL" dirty="0"/>
              <a:t>b) de vereiste kwalificaties en voorwaarden om als lid te worden benoemd voor elke toezichthoudende autoriteit; </a:t>
            </a:r>
          </a:p>
          <a:p>
            <a:r>
              <a:rPr lang="nl-NL" dirty="0"/>
              <a:t>c) de regels en procedures voor de benoeming van het lid of de leden van elke toezichthoudende autoriteit; </a:t>
            </a:r>
          </a:p>
          <a:p>
            <a:r>
              <a:rPr lang="nl-NL" dirty="0"/>
              <a:t>d) de </a:t>
            </a:r>
            <a:r>
              <a:rPr lang="nl-NL" u="sng" dirty="0"/>
              <a:t>ambtstermijn van het lid of de leden van elke toezichthoudende autoriteit, die ten minste vier jaar </a:t>
            </a:r>
            <a:r>
              <a:rPr lang="nl-NL" dirty="0"/>
              <a:t>bedraagt, behoudens de eerste ambtstermijn na 24 mei 2016, die korter kan zijn wanneer dat nodig is om de onafhankelijkheid van de toezichthoudende autoriteit door middel van een in de tijd gespreide benoemingsprocedure te beschermen; </a:t>
            </a:r>
          </a:p>
          <a:p>
            <a:r>
              <a:rPr lang="nl-NL" dirty="0"/>
              <a:t>e) of het lid of de leden van elke toezichthoudende autoriteit opnieuw kan of kunnen worden benoemd en zo ja, hoe vaak; </a:t>
            </a:r>
          </a:p>
          <a:p>
            <a:r>
              <a:rPr lang="nl-NL" dirty="0"/>
              <a:t>f) de voorwaarden in verband met de plichten van het lid of de leden en de personeelsleden van elke toezichthoudende autoriteit, de verboden op met die plichten onverenigbare handelingen, werkzaamheden en voordelen tijdens en na de ambtstermijn en de regels betreffende de beëindiging van de ambtstermijn onderscheidenlijk de arbeidsverhouding. </a:t>
            </a:r>
          </a:p>
          <a:p>
            <a:r>
              <a:rPr lang="nl-NL" dirty="0"/>
              <a:t>2.Ten aanzien van de vertrouwelijke informatie die hun bij de uitvoering van hun taken of de uitoefening van hun bevoegdheden ter kennis is gekomen, geldt voor het lid of de leden en de personeelsleden van elke toezichthoudende autoriteit zowel tijdens hun ambtstermijn als daarna het beroepsgeheim, zulks overeenkomstig Unierecht of </a:t>
            </a:r>
            <a:r>
              <a:rPr lang="nl-NL" dirty="0" err="1"/>
              <a:t>lidstatelijk</a:t>
            </a:r>
            <a:r>
              <a:rPr lang="nl-NL" dirty="0"/>
              <a:t> recht. Tijdens hun ambtstermijn geldt het beroepsgeheim met name voor meldingen van inbreuken op deze verordening door natuurlijke personen. </a:t>
            </a:r>
          </a:p>
        </p:txBody>
      </p:sp>
    </p:spTree>
    <p:extLst>
      <p:ext uri="{BB962C8B-B14F-4D97-AF65-F5344CB8AC3E}">
        <p14:creationId xmlns:p14="http://schemas.microsoft.com/office/powerpoint/2010/main" val="9298677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094093-F716-47D2-B27B-58DCBAAAF6E2}"/>
              </a:ext>
            </a:extLst>
          </p:cNvPr>
          <p:cNvSpPr>
            <a:spLocks noGrp="1"/>
          </p:cNvSpPr>
          <p:nvPr>
            <p:ph type="title"/>
          </p:nvPr>
        </p:nvSpPr>
        <p:spPr/>
        <p:txBody>
          <a:bodyPr>
            <a:normAutofit/>
          </a:bodyPr>
          <a:lstStyle/>
          <a:p>
            <a:r>
              <a:rPr lang="nl-NL" dirty="0"/>
              <a:t>De handhavingsautoriteit </a:t>
            </a:r>
          </a:p>
        </p:txBody>
      </p:sp>
      <p:sp>
        <p:nvSpPr>
          <p:cNvPr id="3" name="Tijdelijke aanduiding voor inhoud 2">
            <a:extLst>
              <a:ext uri="{FF2B5EF4-FFF2-40B4-BE49-F238E27FC236}">
                <a16:creationId xmlns:a16="http://schemas.microsoft.com/office/drawing/2014/main" id="{30BB68C4-2399-4F7F-A212-299A26F71810}"/>
              </a:ext>
            </a:extLst>
          </p:cNvPr>
          <p:cNvSpPr>
            <a:spLocks noGrp="1"/>
          </p:cNvSpPr>
          <p:nvPr>
            <p:ph idx="1"/>
          </p:nvPr>
        </p:nvSpPr>
        <p:spPr/>
        <p:txBody>
          <a:bodyPr>
            <a:normAutofit fontScale="85000" lnSpcReduction="10000"/>
          </a:bodyPr>
          <a:lstStyle/>
          <a:p>
            <a:r>
              <a:rPr lang="nl-NL" dirty="0"/>
              <a:t>Afdeling 2 </a:t>
            </a:r>
            <a:r>
              <a:rPr lang="nl-NL" b="1" dirty="0"/>
              <a:t>Competentie, taken en bevoegdheden </a:t>
            </a:r>
          </a:p>
          <a:p>
            <a:r>
              <a:rPr lang="nl-NL" i="1" dirty="0"/>
              <a:t>Artikel 55 </a:t>
            </a:r>
            <a:r>
              <a:rPr lang="nl-NL" b="1" dirty="0"/>
              <a:t>Competentie </a:t>
            </a:r>
          </a:p>
          <a:p>
            <a:r>
              <a:rPr lang="nl-NL" dirty="0"/>
              <a:t>1.Elke toezichthoudende autoriteit heeft de competentie op het </a:t>
            </a:r>
            <a:r>
              <a:rPr lang="nl-NL" u="sng" dirty="0"/>
              <a:t>grondgebied</a:t>
            </a:r>
            <a:r>
              <a:rPr lang="nl-NL" dirty="0"/>
              <a:t> van haar lidstaat de taken uit te voeren die haar overeenkomstig deze verordening zijn opgedragen en de bevoegdheden uit te oefenen die haar overeenkomstig deze verordening zijn toegekend. </a:t>
            </a:r>
          </a:p>
          <a:p>
            <a:r>
              <a:rPr lang="nl-NL" dirty="0"/>
              <a:t>2.In het geval van verwerking door overheidsinstanties of door particuliere organen </a:t>
            </a:r>
            <a:r>
              <a:rPr lang="nl-NL" u="sng" dirty="0"/>
              <a:t>die handelen op grond van artikel 6, lid 1, onder c) of e)</a:t>
            </a:r>
            <a:r>
              <a:rPr lang="nl-NL" dirty="0"/>
              <a:t>, is de toezichthoudende autoriteit van de lidstaat in kwestie competent. In dergelijke gevallen is artikel 56 niet van toepassing. </a:t>
            </a:r>
          </a:p>
          <a:p>
            <a:r>
              <a:rPr lang="nl-NL" dirty="0"/>
              <a:t>3.Toezichthoudende autoriteiten zijn niet competent toe te zien op verwerkingen door gerechten bij de uitoefening van hun rechterlijke taken. </a:t>
            </a:r>
          </a:p>
        </p:txBody>
      </p:sp>
    </p:spTree>
    <p:extLst>
      <p:ext uri="{BB962C8B-B14F-4D97-AF65-F5344CB8AC3E}">
        <p14:creationId xmlns:p14="http://schemas.microsoft.com/office/powerpoint/2010/main" val="2901296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De handhavingsautoriteit </a:t>
            </a:r>
            <a:endParaRPr lang="en-US" dirty="0"/>
          </a:p>
        </p:txBody>
      </p:sp>
      <p:sp>
        <p:nvSpPr>
          <p:cNvPr id="3" name="Content Placeholder 2"/>
          <p:cNvSpPr>
            <a:spLocks noGrp="1"/>
          </p:cNvSpPr>
          <p:nvPr>
            <p:ph idx="1"/>
          </p:nvPr>
        </p:nvSpPr>
        <p:spPr/>
        <p:txBody>
          <a:bodyPr>
            <a:normAutofit fontScale="85000" lnSpcReduction="10000"/>
          </a:bodyPr>
          <a:lstStyle/>
          <a:p>
            <a:r>
              <a:rPr lang="en-US" dirty="0" err="1"/>
              <a:t>Weltimmo</a:t>
            </a:r>
            <a:r>
              <a:rPr lang="en-US" dirty="0"/>
              <a:t> s. r. o. (C‑230/14):  Where the supervisory authority of a Member State, to which complaints have been submitted in accordance with Article 28(4) of Directive 95/46, reaches the conclusion that the law applicable to the processing of the personal data concerned is not the law of that Member State, but the law of another Member State, Article 28(1), (3) and (6) of that directive must be interpreted as meaning that that supervisory authority will be able to exercise the effective powers of intervention conferred on it in accordance with Article 28(3) of that directive only within the territory of its own Member State. Accordingly, </a:t>
            </a:r>
            <a:r>
              <a:rPr lang="en-US" u="sng" dirty="0"/>
              <a:t>it cannot impose penalties on the basis of the law of that Member State on the controller with respect to the processing of those data who is not established in that territor</a:t>
            </a:r>
            <a:r>
              <a:rPr lang="en-US" dirty="0"/>
              <a:t>y, but should, in accordance with Article 28(6) of that directive, request the supervisory authority within the Member State whose law is applicable to act.</a:t>
            </a:r>
          </a:p>
          <a:p>
            <a:endParaRPr lang="en-US" dirty="0"/>
          </a:p>
        </p:txBody>
      </p:sp>
    </p:spTree>
    <p:extLst>
      <p:ext uri="{BB962C8B-B14F-4D97-AF65-F5344CB8AC3E}">
        <p14:creationId xmlns:p14="http://schemas.microsoft.com/office/powerpoint/2010/main" val="30433379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094093-F716-47D2-B27B-58DCBAAAF6E2}"/>
              </a:ext>
            </a:extLst>
          </p:cNvPr>
          <p:cNvSpPr>
            <a:spLocks noGrp="1"/>
          </p:cNvSpPr>
          <p:nvPr>
            <p:ph type="title"/>
          </p:nvPr>
        </p:nvSpPr>
        <p:spPr/>
        <p:txBody>
          <a:bodyPr>
            <a:normAutofit/>
          </a:bodyPr>
          <a:lstStyle/>
          <a:p>
            <a:r>
              <a:rPr lang="nl-NL" dirty="0"/>
              <a:t>De handhavingsautoriteit </a:t>
            </a:r>
          </a:p>
        </p:txBody>
      </p:sp>
      <p:sp>
        <p:nvSpPr>
          <p:cNvPr id="3" name="Tijdelijke aanduiding voor inhoud 2">
            <a:extLst>
              <a:ext uri="{FF2B5EF4-FFF2-40B4-BE49-F238E27FC236}">
                <a16:creationId xmlns:a16="http://schemas.microsoft.com/office/drawing/2014/main" id="{30BB68C4-2399-4F7F-A212-299A26F71810}"/>
              </a:ext>
            </a:extLst>
          </p:cNvPr>
          <p:cNvSpPr>
            <a:spLocks noGrp="1"/>
          </p:cNvSpPr>
          <p:nvPr>
            <p:ph idx="1"/>
          </p:nvPr>
        </p:nvSpPr>
        <p:spPr/>
        <p:txBody>
          <a:bodyPr>
            <a:normAutofit fontScale="70000" lnSpcReduction="20000"/>
          </a:bodyPr>
          <a:lstStyle/>
          <a:p>
            <a:r>
              <a:rPr lang="nl-NL" i="1" dirty="0"/>
              <a:t>Artikel 56 </a:t>
            </a:r>
            <a:r>
              <a:rPr lang="nl-NL" b="1" dirty="0"/>
              <a:t>Competentie van de leidende toezichthoudende autoriteit </a:t>
            </a:r>
          </a:p>
          <a:p>
            <a:r>
              <a:rPr lang="nl-NL" u="sng" dirty="0"/>
              <a:t>1.Onverminderd artikel 55 is de toezichthoudende autoriteit van de hoofdvestiging of de enige vestiging van de verwerkingsverantwoordelijke of verwerker competent op te treden als leidende toezichthoudende autoriteit voor de grensoverschrijdende verwerking door die verwerkingsverantwoordelijke </a:t>
            </a:r>
            <a:r>
              <a:rPr lang="nl-NL" dirty="0"/>
              <a:t>of verwerker overeenkomstig de procedure van artikel 60. </a:t>
            </a:r>
          </a:p>
          <a:p>
            <a:r>
              <a:rPr lang="nl-NL" dirty="0"/>
              <a:t>2.In afwijking van lid 1 is elke toezichthoudende autoriteit competent een bij haar ingediende </a:t>
            </a:r>
            <a:r>
              <a:rPr lang="nl-NL" u="sng" dirty="0"/>
              <a:t>klacht of een eventuele inbreuk </a:t>
            </a:r>
            <a:r>
              <a:rPr lang="nl-NL" dirty="0"/>
              <a:t>op deze verordening te behandelen indien het onderwerp van die zaak alleen verband houdt met een vestiging in haar lidstaat of alleen voor betrokkenen in haar lidstaat wezenlijke gevolgen heeft. </a:t>
            </a:r>
            <a:r>
              <a:rPr lang="nl-NL" dirty="0" smtClean="0"/>
              <a:t/>
            </a:r>
            <a:br>
              <a:rPr lang="nl-NL" dirty="0" smtClean="0"/>
            </a:br>
            <a:r>
              <a:rPr lang="nl-NL" dirty="0" smtClean="0"/>
              <a:t>3.In </a:t>
            </a:r>
            <a:r>
              <a:rPr lang="nl-NL" dirty="0"/>
              <a:t>de in lid 2 van dit artikel bedoelde gevallen stelt de toezichthoudende autoriteit de leidende toezichthoudende autoriteit onverwijld in kennis van de zaak. Binnen drie weken nadat zij in kennis is gesteld, besluit de leidende toezichthoudende autoriteit of zij de zaak al dan niet zal behandelen, overeenkomstig de in artikel 60 vastgelegde procedure; zij houdt daarbij rekening met het al dan niet bestaan van een vestiging van de verwerkingsverantwoordelijke of de verwerker in de lidstaat van de toezichthoudende autoriteit die haar in kennis heeft gesteld. </a:t>
            </a:r>
          </a:p>
        </p:txBody>
      </p:sp>
    </p:spTree>
    <p:extLst>
      <p:ext uri="{BB962C8B-B14F-4D97-AF65-F5344CB8AC3E}">
        <p14:creationId xmlns:p14="http://schemas.microsoft.com/office/powerpoint/2010/main" val="39516264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094093-F716-47D2-B27B-58DCBAAAF6E2}"/>
              </a:ext>
            </a:extLst>
          </p:cNvPr>
          <p:cNvSpPr>
            <a:spLocks noGrp="1"/>
          </p:cNvSpPr>
          <p:nvPr>
            <p:ph type="title"/>
          </p:nvPr>
        </p:nvSpPr>
        <p:spPr/>
        <p:txBody>
          <a:bodyPr>
            <a:normAutofit/>
          </a:bodyPr>
          <a:lstStyle/>
          <a:p>
            <a:r>
              <a:rPr lang="nl-NL" dirty="0"/>
              <a:t>De handhavingsautoriteit </a:t>
            </a:r>
          </a:p>
        </p:txBody>
      </p:sp>
      <p:sp>
        <p:nvSpPr>
          <p:cNvPr id="3" name="Tijdelijke aanduiding voor inhoud 2">
            <a:extLst>
              <a:ext uri="{FF2B5EF4-FFF2-40B4-BE49-F238E27FC236}">
                <a16:creationId xmlns:a16="http://schemas.microsoft.com/office/drawing/2014/main" id="{30BB68C4-2399-4F7F-A212-299A26F71810}"/>
              </a:ext>
            </a:extLst>
          </p:cNvPr>
          <p:cNvSpPr>
            <a:spLocks noGrp="1"/>
          </p:cNvSpPr>
          <p:nvPr>
            <p:ph idx="1"/>
          </p:nvPr>
        </p:nvSpPr>
        <p:spPr>
          <a:xfrm>
            <a:off x="680321" y="2336873"/>
            <a:ext cx="9613861" cy="3959152"/>
          </a:xfrm>
        </p:spPr>
        <p:txBody>
          <a:bodyPr>
            <a:normAutofit fontScale="92500" lnSpcReduction="20000"/>
          </a:bodyPr>
          <a:lstStyle/>
          <a:p>
            <a:r>
              <a:rPr lang="nl-NL" dirty="0"/>
              <a:t>4.Wanneer de leidende toezichthoudende autoriteit besluit de zaak te behandelen, is de procedure van artikel 60 van toepassing. De toezichthoudende autoriteit die de leidende toezichthoudende autoriteit in kennis heeft gesteld, kan bij deze laatste een ontwerpbesluit indienen. De leidende toezichthoudende autoriteit houdt zo veel mogelijk rekening met dat ontwerp wanneer zij het in artikel 60, lid 3, bedoelde ontwerpbesluit opstelt. </a:t>
            </a:r>
          </a:p>
          <a:p>
            <a:r>
              <a:rPr lang="nl-NL" dirty="0"/>
              <a:t>5.Indien de leidende toezichthoudende autoriteit besluit de zaak niet te behandelen, wordt deze overeenkomstig de artikelen 61 en 62 behandeld door de toezichthoudende autoriteit die de leidende toezichthoudende autoriteit in kennis heeft gesteld. </a:t>
            </a:r>
          </a:p>
          <a:p>
            <a:r>
              <a:rPr lang="nl-NL" dirty="0"/>
              <a:t>6.De leidende toezichthoudende autoriteit is voor de verwerkingsverantwoordelijke of de verwerker de enige gesprekspartner bij grensoverschrijdende verwerking door die verwerkingsverantwoordelijke of verwerker. </a:t>
            </a:r>
          </a:p>
        </p:txBody>
      </p:sp>
    </p:spTree>
    <p:extLst>
      <p:ext uri="{BB962C8B-B14F-4D97-AF65-F5344CB8AC3E}">
        <p14:creationId xmlns:p14="http://schemas.microsoft.com/office/powerpoint/2010/main" val="22101058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094093-F716-47D2-B27B-58DCBAAAF6E2}"/>
              </a:ext>
            </a:extLst>
          </p:cNvPr>
          <p:cNvSpPr>
            <a:spLocks noGrp="1"/>
          </p:cNvSpPr>
          <p:nvPr>
            <p:ph type="title"/>
          </p:nvPr>
        </p:nvSpPr>
        <p:spPr/>
        <p:txBody>
          <a:bodyPr>
            <a:normAutofit/>
          </a:bodyPr>
          <a:lstStyle/>
          <a:p>
            <a:r>
              <a:rPr lang="nl-NL" dirty="0"/>
              <a:t>De handhavingsautoriteit </a:t>
            </a:r>
          </a:p>
        </p:txBody>
      </p:sp>
      <p:sp>
        <p:nvSpPr>
          <p:cNvPr id="3" name="Tijdelijke aanduiding voor inhoud 2">
            <a:extLst>
              <a:ext uri="{FF2B5EF4-FFF2-40B4-BE49-F238E27FC236}">
                <a16:creationId xmlns:a16="http://schemas.microsoft.com/office/drawing/2014/main" id="{30BB68C4-2399-4F7F-A212-299A26F71810}"/>
              </a:ext>
            </a:extLst>
          </p:cNvPr>
          <p:cNvSpPr>
            <a:spLocks noGrp="1"/>
          </p:cNvSpPr>
          <p:nvPr>
            <p:ph idx="1"/>
          </p:nvPr>
        </p:nvSpPr>
        <p:spPr>
          <a:xfrm>
            <a:off x="680321" y="2336873"/>
            <a:ext cx="9613861" cy="4244902"/>
          </a:xfrm>
        </p:spPr>
        <p:txBody>
          <a:bodyPr>
            <a:normAutofit fontScale="62500" lnSpcReduction="20000"/>
          </a:bodyPr>
          <a:lstStyle/>
          <a:p>
            <a:r>
              <a:rPr lang="nl-NL" i="1" dirty="0"/>
              <a:t>Artikel 57 </a:t>
            </a:r>
            <a:r>
              <a:rPr lang="nl-NL" b="1" dirty="0"/>
              <a:t>Taken </a:t>
            </a:r>
          </a:p>
          <a:p>
            <a:r>
              <a:rPr lang="nl-NL" dirty="0"/>
              <a:t>1.Onverminderd andere uit hoofde van deze verordening vastgestelde taken, verricht elke toezichthoudende autoriteit op haar grondgebied de volgende taken: </a:t>
            </a:r>
          </a:p>
          <a:p>
            <a:r>
              <a:rPr lang="nl-NL" dirty="0"/>
              <a:t>a) zij monitort en handhaaft de toepassing van deze verordening; </a:t>
            </a:r>
          </a:p>
          <a:p>
            <a:r>
              <a:rPr lang="nl-NL" dirty="0"/>
              <a:t>b) zij bevordert bij het brede publiek de bekendheid met en het inzicht in de risico's, regels, waarborgen en rechten in verband met de verwerking. Bijzondere aandacht wordt besteed aan specifiek op kinderen gerichte activiteiten; </a:t>
            </a:r>
          </a:p>
          <a:p>
            <a:r>
              <a:rPr lang="nl-NL" dirty="0"/>
              <a:t>c) zij verleent overeenkomstig het recht van de lidstaat, advies aan het nationale parlement, de regering, en andere instellingen en organen over wetgevingsinitiatieven en bestuursmaatregelen in verband met de bescherming van de rechten en vrijheden van natuurlijke personen op het gebied van verwerking; </a:t>
            </a:r>
          </a:p>
          <a:p>
            <a:r>
              <a:rPr lang="nl-NL" dirty="0"/>
              <a:t>d) zij maakt de verwerkingsverantwoordelijken en de verwerkers beter bekend met hun verplichtingen uit hoofde van deze verordening; </a:t>
            </a:r>
          </a:p>
          <a:p>
            <a:r>
              <a:rPr lang="nl-NL" dirty="0"/>
              <a:t>e) zij verstrekt desgevraagd informatie aan iedere betrokkene over de uitoefening van zijn rechten uit hoofde van deze verordening en werkt daartoe in voorkomend geval samen met de toezichthoudende autoriteiten in andere lidstaten; </a:t>
            </a:r>
          </a:p>
          <a:p>
            <a:r>
              <a:rPr lang="nl-NL" dirty="0"/>
              <a:t>f) zij behandelt klachten van betrokkenen, of van organen, organisaties of verenigingen overeenkomstig artikel 80, onderzoekt de inhoud van de klacht in de mate waarin dat gepast is en stelt de klager binnen een redelijke termijn in kennis van de vooruitgang en het resultaat van het onderzoek, met name indien verder onderzoek of coördinatie met een andere toezichthoudende autoriteit noodzakelijk is; </a:t>
            </a:r>
          </a:p>
        </p:txBody>
      </p:sp>
    </p:spTree>
    <p:extLst>
      <p:ext uri="{BB962C8B-B14F-4D97-AF65-F5344CB8AC3E}">
        <p14:creationId xmlns:p14="http://schemas.microsoft.com/office/powerpoint/2010/main" val="36816496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CD5137-69BB-4BB8-9D25-92B343F9B4C4}"/>
              </a:ext>
            </a:extLst>
          </p:cNvPr>
          <p:cNvSpPr>
            <a:spLocks noGrp="1"/>
          </p:cNvSpPr>
          <p:nvPr>
            <p:ph type="title"/>
          </p:nvPr>
        </p:nvSpPr>
        <p:spPr/>
        <p:txBody>
          <a:bodyPr/>
          <a:lstStyle/>
          <a:p>
            <a:r>
              <a:rPr lang="nl-NL" dirty="0"/>
              <a:t>De handhavingsautoriteit </a:t>
            </a:r>
          </a:p>
        </p:txBody>
      </p:sp>
      <p:sp>
        <p:nvSpPr>
          <p:cNvPr id="3" name="Tijdelijke aanduiding voor inhoud 2">
            <a:extLst>
              <a:ext uri="{FF2B5EF4-FFF2-40B4-BE49-F238E27FC236}">
                <a16:creationId xmlns:a16="http://schemas.microsoft.com/office/drawing/2014/main" id="{C969ED6C-E476-4D2D-82EC-7B3DA7C5C181}"/>
              </a:ext>
            </a:extLst>
          </p:cNvPr>
          <p:cNvSpPr>
            <a:spLocks noGrp="1"/>
          </p:cNvSpPr>
          <p:nvPr>
            <p:ph idx="1"/>
          </p:nvPr>
        </p:nvSpPr>
        <p:spPr/>
        <p:txBody>
          <a:bodyPr>
            <a:normAutofit fontScale="55000" lnSpcReduction="20000"/>
          </a:bodyPr>
          <a:lstStyle/>
          <a:p>
            <a:r>
              <a:rPr lang="nl-NL" dirty="0"/>
              <a:t>g) zij werkt samen met andere toezichthoudende autoriteiten, onder meer door informatie te delen en wederzijdse bijstand te bieden, teneinde de samenhang in de toepassing en de handhaving van deze verordening te waarborgen; </a:t>
            </a:r>
          </a:p>
          <a:p>
            <a:r>
              <a:rPr lang="nl-NL" dirty="0"/>
              <a:t>h) zij verricht onderzoeken naar de toepassing van deze verordening, onder meer op basis van informatie die zij van een andere toezichthoudende autoriteit of een andere overheidsinstantie ontvangt; </a:t>
            </a:r>
          </a:p>
          <a:p>
            <a:r>
              <a:rPr lang="nl-NL" dirty="0"/>
              <a:t>i) zij volgt de relevante ontwikkelingen voor zover deze een impact hebben op de bescherming van persoonsgegevens, met name de ontwikkelingen in informatie- en communicatietechnologieën en handelspraktijken; </a:t>
            </a:r>
          </a:p>
          <a:p>
            <a:r>
              <a:rPr lang="nl-NL" dirty="0"/>
              <a:t>j) zij stelt de in artikel 28, lid 8, en artikel 46, lid 2, onder d), bedoelde standaardcontractbepalingen vast; </a:t>
            </a:r>
          </a:p>
          <a:p>
            <a:r>
              <a:rPr lang="nl-NL" dirty="0"/>
              <a:t>k)zij stelt een lijst op met betrekking tot het vereiste inzake een </a:t>
            </a:r>
            <a:r>
              <a:rPr lang="nl-NL" dirty="0" err="1"/>
              <a:t>gegevensbeschermingseffectbeoordeling</a:t>
            </a:r>
            <a:r>
              <a:rPr lang="nl-NL" dirty="0"/>
              <a:t> overeenkomstig artikel 35, lid 4, en houdt deze lijst bij; </a:t>
            </a:r>
          </a:p>
          <a:p>
            <a:r>
              <a:rPr lang="nl-NL" dirty="0"/>
              <a:t>l) zij verstrekt advies over de in artikel 36, lid 2, bedoelde verwerkingsactiviteiten;</a:t>
            </a:r>
          </a:p>
          <a:p>
            <a:r>
              <a:rPr lang="nl-NL" dirty="0"/>
              <a:t> m) zij bevordert de opstelling van gedragscodes uit hoofde van artikel 40, lid 1, geeft advies en keurt, overeenkomstig artikel 40, lid 5, gedragscodes goed die voldoende waarborgen leveren; </a:t>
            </a:r>
          </a:p>
          <a:p>
            <a:r>
              <a:rPr lang="nl-NL" dirty="0"/>
              <a:t>n)zij bevordert de invoering van certificeringsmechanismen voor gegevensbescherming en van gegevensbeschermingszegels en -merktekens overeenkomstig artikel 42, lid 1, en keurt de criteria voor certificering uit hoofde van artikel 42, lid 5, goed; </a:t>
            </a:r>
          </a:p>
          <a:p>
            <a:r>
              <a:rPr lang="nl-NL" dirty="0"/>
              <a:t>o)waar van toepassing verricht zij een periodieke toetsing van de overeenkomstig artikel 42, lid 7, afgegeven certificeringen; </a:t>
            </a:r>
          </a:p>
          <a:p>
            <a:endParaRPr lang="nl-NL" dirty="0"/>
          </a:p>
        </p:txBody>
      </p:sp>
    </p:spTree>
    <p:extLst>
      <p:ext uri="{BB962C8B-B14F-4D97-AF65-F5344CB8AC3E}">
        <p14:creationId xmlns:p14="http://schemas.microsoft.com/office/powerpoint/2010/main" val="39585522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D911AD-1EA6-4FD8-8B93-B1A18E04A3AB}"/>
              </a:ext>
            </a:extLst>
          </p:cNvPr>
          <p:cNvSpPr>
            <a:spLocks noGrp="1"/>
          </p:cNvSpPr>
          <p:nvPr>
            <p:ph type="title"/>
          </p:nvPr>
        </p:nvSpPr>
        <p:spPr/>
        <p:txBody>
          <a:bodyPr/>
          <a:lstStyle/>
          <a:p>
            <a:r>
              <a:rPr lang="nl-NL" dirty="0" smtClean="0"/>
              <a:t>De </a:t>
            </a:r>
            <a:r>
              <a:rPr lang="nl-NL" dirty="0"/>
              <a:t>Uitvoeringswet van de AVG</a:t>
            </a:r>
          </a:p>
        </p:txBody>
      </p:sp>
      <p:sp>
        <p:nvSpPr>
          <p:cNvPr id="3" name="Tijdelijke aanduiding voor inhoud 2">
            <a:extLst>
              <a:ext uri="{FF2B5EF4-FFF2-40B4-BE49-F238E27FC236}">
                <a16:creationId xmlns:a16="http://schemas.microsoft.com/office/drawing/2014/main" id="{9C2618B5-F953-4AE8-9001-7C5EE3CF423E}"/>
              </a:ext>
            </a:extLst>
          </p:cNvPr>
          <p:cNvSpPr>
            <a:spLocks noGrp="1"/>
          </p:cNvSpPr>
          <p:nvPr>
            <p:ph idx="1"/>
          </p:nvPr>
        </p:nvSpPr>
        <p:spPr/>
        <p:txBody>
          <a:bodyPr>
            <a:normAutofit/>
          </a:bodyPr>
          <a:lstStyle/>
          <a:p>
            <a:r>
              <a:rPr lang="nl-NL" b="1" dirty="0"/>
              <a:t>(1) Toestemming</a:t>
            </a:r>
          </a:p>
          <a:p>
            <a:r>
              <a:rPr lang="nl-NL" b="1" dirty="0"/>
              <a:t>(2) Bijzondere persoonsgegevens</a:t>
            </a:r>
          </a:p>
          <a:p>
            <a:r>
              <a:rPr lang="nl-NL" b="1" dirty="0"/>
              <a:t>(3) Rechtsbescherming</a:t>
            </a:r>
          </a:p>
          <a:p>
            <a:r>
              <a:rPr lang="nl-NL" b="1" dirty="0"/>
              <a:t>(4) Uitzonderingen en beperkingen</a:t>
            </a:r>
            <a:endParaRPr lang="nl-NL" dirty="0"/>
          </a:p>
          <a:p>
            <a:endParaRPr lang="nl-NL" dirty="0"/>
          </a:p>
          <a:p>
            <a:endParaRPr lang="nl-NL" dirty="0"/>
          </a:p>
        </p:txBody>
      </p:sp>
    </p:spTree>
    <p:extLst>
      <p:ext uri="{BB962C8B-B14F-4D97-AF65-F5344CB8AC3E}">
        <p14:creationId xmlns:p14="http://schemas.microsoft.com/office/powerpoint/2010/main" val="29533560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239716-7457-4806-B55F-7EC6DF91BB6A}"/>
              </a:ext>
            </a:extLst>
          </p:cNvPr>
          <p:cNvSpPr>
            <a:spLocks noGrp="1"/>
          </p:cNvSpPr>
          <p:nvPr>
            <p:ph type="title"/>
          </p:nvPr>
        </p:nvSpPr>
        <p:spPr/>
        <p:txBody>
          <a:bodyPr/>
          <a:lstStyle/>
          <a:p>
            <a:r>
              <a:rPr lang="nl-NL" dirty="0"/>
              <a:t>De handhavingsautoriteit </a:t>
            </a:r>
          </a:p>
        </p:txBody>
      </p:sp>
      <p:sp>
        <p:nvSpPr>
          <p:cNvPr id="3" name="Tijdelijke aanduiding voor inhoud 2">
            <a:extLst>
              <a:ext uri="{FF2B5EF4-FFF2-40B4-BE49-F238E27FC236}">
                <a16:creationId xmlns:a16="http://schemas.microsoft.com/office/drawing/2014/main" id="{ABA20BFD-1787-467F-B5A0-1A2D70F6E9EE}"/>
              </a:ext>
            </a:extLst>
          </p:cNvPr>
          <p:cNvSpPr>
            <a:spLocks noGrp="1"/>
          </p:cNvSpPr>
          <p:nvPr>
            <p:ph idx="1"/>
          </p:nvPr>
        </p:nvSpPr>
        <p:spPr/>
        <p:txBody>
          <a:bodyPr>
            <a:normAutofit fontScale="77500" lnSpcReduction="20000"/>
          </a:bodyPr>
          <a:lstStyle/>
          <a:p>
            <a:r>
              <a:rPr lang="nl-NL" dirty="0"/>
              <a:t>p) zij zorgt voor het opstellen en het bekendmaken van de criteria voor de accreditatie van een orgaan voor het toezicht op gedragscodes op grond van artikel 41 en van een certificeringsorgaan op grond van artikel 43; </a:t>
            </a:r>
          </a:p>
          <a:p>
            <a:r>
              <a:rPr lang="nl-NL" dirty="0"/>
              <a:t>q) zij zorgt voor de accreditatie van een orgaan voor het toezicht op gedragscodes op grond van artikel 41 en van een certificeringsorgaan op grond van artikel 43;</a:t>
            </a:r>
          </a:p>
          <a:p>
            <a:r>
              <a:rPr lang="nl-NL" dirty="0"/>
              <a:t> r) zij geeft toestemming voor de in artikel 46, lid 3, bedoelde contractuele en andere bepalingen; </a:t>
            </a:r>
          </a:p>
          <a:p>
            <a:r>
              <a:rPr lang="nl-NL" dirty="0"/>
              <a:t>s) zij keurt overeenkomstig artikel 47 bindende bedrijfsvoorschriften goed; </a:t>
            </a:r>
          </a:p>
          <a:p>
            <a:r>
              <a:rPr lang="nl-NL" dirty="0"/>
              <a:t>t) zij levert een bijdrage aan de activiteiten van het Comité; </a:t>
            </a:r>
          </a:p>
          <a:p>
            <a:r>
              <a:rPr lang="nl-NL" dirty="0"/>
              <a:t>u) zij houdt interne registers bij van inbreuken op deze verordening en van overeenkomstig artikel 58, lid 2, getroffen maatregelen; en </a:t>
            </a:r>
          </a:p>
          <a:p>
            <a:r>
              <a:rPr lang="nl-NL" u="sng" dirty="0"/>
              <a:t>v) zij verricht alle andere taken die verband houden met de bescherming van persoonsgegevens. </a:t>
            </a:r>
          </a:p>
        </p:txBody>
      </p:sp>
    </p:spTree>
    <p:extLst>
      <p:ext uri="{BB962C8B-B14F-4D97-AF65-F5344CB8AC3E}">
        <p14:creationId xmlns:p14="http://schemas.microsoft.com/office/powerpoint/2010/main" val="127480195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DD555D-3A0F-4545-97EF-57C7FC28F9C9}"/>
              </a:ext>
            </a:extLst>
          </p:cNvPr>
          <p:cNvSpPr>
            <a:spLocks noGrp="1"/>
          </p:cNvSpPr>
          <p:nvPr>
            <p:ph type="title"/>
          </p:nvPr>
        </p:nvSpPr>
        <p:spPr/>
        <p:txBody>
          <a:bodyPr/>
          <a:lstStyle/>
          <a:p>
            <a:r>
              <a:rPr lang="nl-NL" dirty="0"/>
              <a:t>De handhavingsautoriteit </a:t>
            </a:r>
          </a:p>
        </p:txBody>
      </p:sp>
      <p:sp>
        <p:nvSpPr>
          <p:cNvPr id="3" name="Tijdelijke aanduiding voor inhoud 2">
            <a:extLst>
              <a:ext uri="{FF2B5EF4-FFF2-40B4-BE49-F238E27FC236}">
                <a16:creationId xmlns:a16="http://schemas.microsoft.com/office/drawing/2014/main" id="{C84BCFA9-98F3-468C-871A-5925F1004F72}"/>
              </a:ext>
            </a:extLst>
          </p:cNvPr>
          <p:cNvSpPr>
            <a:spLocks noGrp="1"/>
          </p:cNvSpPr>
          <p:nvPr>
            <p:ph idx="1"/>
          </p:nvPr>
        </p:nvSpPr>
        <p:spPr/>
        <p:txBody>
          <a:bodyPr>
            <a:normAutofit fontScale="85000" lnSpcReduction="10000"/>
          </a:bodyPr>
          <a:lstStyle/>
          <a:p>
            <a:r>
              <a:rPr lang="nl-NL" dirty="0"/>
              <a:t>2.Elke toezichthoudende autoriteit faciliteert de indiening van klachten als bedoeld in lid 1, onder f), door maatregelen te nemen, zoals het ter beschikking stellen van een klachtenformulier dat ook elektronisch kan worden ingevuld, zonder dat andere communicatiemiddelen worden uitgesloten. </a:t>
            </a:r>
          </a:p>
          <a:p>
            <a:r>
              <a:rPr lang="nl-NL" dirty="0"/>
              <a:t>3.Elke toezichthoudende autoriteit verricht haar taken kosteloos voor de betrokkene en, in voorkomend geval, voor de functionaris voor gegevensbescherming. </a:t>
            </a:r>
          </a:p>
          <a:p>
            <a:r>
              <a:rPr lang="nl-NL" dirty="0"/>
              <a:t>4.Wanneer verzoeken kennelijk ongegrond of buitensporig zijn, met name vanwege hun repetitieve karakter, kan de toezichthoudende autoriteit op basis van de administratieve kosten een redelijke vergoeding aanrekenen, of weigeren aan het verzoek gevolg te geven. Het is aan de toezichthoudende autoriteit om de kennelijk ongegronde of buitensporige aard van het verzoek aan te tonen. </a:t>
            </a:r>
          </a:p>
        </p:txBody>
      </p:sp>
    </p:spTree>
    <p:extLst>
      <p:ext uri="{BB962C8B-B14F-4D97-AF65-F5344CB8AC3E}">
        <p14:creationId xmlns:p14="http://schemas.microsoft.com/office/powerpoint/2010/main" val="40364971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B78ECB-9C8F-404C-A55D-32C3F1381829}"/>
              </a:ext>
            </a:extLst>
          </p:cNvPr>
          <p:cNvSpPr>
            <a:spLocks noGrp="1"/>
          </p:cNvSpPr>
          <p:nvPr>
            <p:ph type="title"/>
          </p:nvPr>
        </p:nvSpPr>
        <p:spPr/>
        <p:txBody>
          <a:bodyPr/>
          <a:lstStyle/>
          <a:p>
            <a:r>
              <a:rPr lang="nl-NL" dirty="0"/>
              <a:t>De handhavingsautoriteit </a:t>
            </a:r>
          </a:p>
        </p:txBody>
      </p:sp>
      <p:sp>
        <p:nvSpPr>
          <p:cNvPr id="3" name="Tijdelijke aanduiding voor inhoud 2">
            <a:extLst>
              <a:ext uri="{FF2B5EF4-FFF2-40B4-BE49-F238E27FC236}">
                <a16:creationId xmlns:a16="http://schemas.microsoft.com/office/drawing/2014/main" id="{7D0D13A8-E9AA-48A3-994E-233B837F9094}"/>
              </a:ext>
            </a:extLst>
          </p:cNvPr>
          <p:cNvSpPr>
            <a:spLocks noGrp="1"/>
          </p:cNvSpPr>
          <p:nvPr>
            <p:ph idx="1"/>
          </p:nvPr>
        </p:nvSpPr>
        <p:spPr>
          <a:xfrm>
            <a:off x="680321" y="2336873"/>
            <a:ext cx="9613861" cy="4263952"/>
          </a:xfrm>
        </p:spPr>
        <p:txBody>
          <a:bodyPr>
            <a:normAutofit fontScale="70000" lnSpcReduction="20000"/>
          </a:bodyPr>
          <a:lstStyle/>
          <a:p>
            <a:r>
              <a:rPr lang="nl-NL" i="1" dirty="0"/>
              <a:t>Artikel 58 </a:t>
            </a:r>
            <a:r>
              <a:rPr lang="nl-NL" b="1" dirty="0"/>
              <a:t>Bevoegdheden </a:t>
            </a:r>
          </a:p>
          <a:p>
            <a:r>
              <a:rPr lang="nl-NL" dirty="0"/>
              <a:t>1.Elk toezichthoudende autoriteit heeft alle volgende </a:t>
            </a:r>
            <a:r>
              <a:rPr lang="nl-NL" u="sng" dirty="0"/>
              <a:t>onderzoeksbevoegdheden</a:t>
            </a:r>
            <a:r>
              <a:rPr lang="nl-NL" dirty="0"/>
              <a:t> om: </a:t>
            </a:r>
          </a:p>
          <a:p>
            <a:r>
              <a:rPr lang="nl-NL" dirty="0"/>
              <a:t>a)de verwerkingsverantwoordelijke, de verwerker en, in voorkomend geval, de vertegenwoordiger van de verwerkingsverantwoordelijke of van verwerker te gelasten alle voor de uitvoering van haar taken vereiste informatie te verstrekken; </a:t>
            </a:r>
          </a:p>
          <a:p>
            <a:r>
              <a:rPr lang="nl-NL" dirty="0"/>
              <a:t>b) onderzoeken te verrichten in de vorm van gegevensbeschermingscontroles; </a:t>
            </a:r>
          </a:p>
          <a:p>
            <a:r>
              <a:rPr lang="nl-NL" dirty="0"/>
              <a:t>c) een toetsing te verrichten van de overeenkomstig artikel 42, lid 7, afgegeven certificeringen; </a:t>
            </a:r>
          </a:p>
          <a:p>
            <a:r>
              <a:rPr lang="nl-NL" dirty="0"/>
              <a:t>d) de verwerkingsverantwoordelijke of de verwerker in kennis te stellen van een beweerde inbreuk op deze verordening; </a:t>
            </a:r>
          </a:p>
          <a:p>
            <a:r>
              <a:rPr lang="nl-NL" dirty="0"/>
              <a:t>e) van de verwerkingsverantwoordelijke en de verwerker toegang te verkrijgen tot alle persoonsgegevens en alle informatie die noodzakelijk is voor de uitvoering van haar taken; en </a:t>
            </a:r>
          </a:p>
          <a:p>
            <a:r>
              <a:rPr lang="nl-NL" dirty="0"/>
              <a:t>f) toegang te verkrijgen tot alle bedrijfsruimten van de verwerkingsverantwoordelijke en de verwerker, daaronder begrepen tot alle uitrustingen en middelen voor gegevensverwerking, in overeenstemming met het </a:t>
            </a:r>
            <a:r>
              <a:rPr lang="nl-NL" dirty="0" err="1"/>
              <a:t>uniale</a:t>
            </a:r>
            <a:r>
              <a:rPr lang="nl-NL" dirty="0"/>
              <a:t> of </a:t>
            </a:r>
            <a:r>
              <a:rPr lang="nl-NL" dirty="0" err="1"/>
              <a:t>lidstatelijke</a:t>
            </a:r>
            <a:r>
              <a:rPr lang="nl-NL" dirty="0"/>
              <a:t> procesrecht. </a:t>
            </a:r>
          </a:p>
        </p:txBody>
      </p:sp>
    </p:spTree>
    <p:extLst>
      <p:ext uri="{BB962C8B-B14F-4D97-AF65-F5344CB8AC3E}">
        <p14:creationId xmlns:p14="http://schemas.microsoft.com/office/powerpoint/2010/main" val="97920143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B78ECB-9C8F-404C-A55D-32C3F1381829}"/>
              </a:ext>
            </a:extLst>
          </p:cNvPr>
          <p:cNvSpPr>
            <a:spLocks noGrp="1"/>
          </p:cNvSpPr>
          <p:nvPr>
            <p:ph type="title"/>
          </p:nvPr>
        </p:nvSpPr>
        <p:spPr/>
        <p:txBody>
          <a:bodyPr/>
          <a:lstStyle/>
          <a:p>
            <a:r>
              <a:rPr lang="nl-NL" dirty="0"/>
              <a:t>De handhavingsautoriteit </a:t>
            </a:r>
          </a:p>
        </p:txBody>
      </p:sp>
      <p:sp>
        <p:nvSpPr>
          <p:cNvPr id="3" name="Tijdelijke aanduiding voor inhoud 2">
            <a:extLst>
              <a:ext uri="{FF2B5EF4-FFF2-40B4-BE49-F238E27FC236}">
                <a16:creationId xmlns:a16="http://schemas.microsoft.com/office/drawing/2014/main" id="{7D0D13A8-E9AA-48A3-994E-233B837F9094}"/>
              </a:ext>
            </a:extLst>
          </p:cNvPr>
          <p:cNvSpPr>
            <a:spLocks noGrp="1"/>
          </p:cNvSpPr>
          <p:nvPr>
            <p:ph idx="1"/>
          </p:nvPr>
        </p:nvSpPr>
        <p:spPr/>
        <p:txBody>
          <a:bodyPr>
            <a:normAutofit fontScale="70000" lnSpcReduction="20000"/>
          </a:bodyPr>
          <a:lstStyle/>
          <a:p>
            <a:r>
              <a:rPr lang="nl-NL" dirty="0"/>
              <a:t>2.Elk toezichthoudende autoriteit heeft alle volgende bevoegdheden tot het nemen van </a:t>
            </a:r>
            <a:r>
              <a:rPr lang="nl-NL" u="sng" dirty="0"/>
              <a:t>corrigerende maatregelen</a:t>
            </a:r>
            <a:r>
              <a:rPr lang="nl-NL" dirty="0"/>
              <a:t>: </a:t>
            </a:r>
          </a:p>
          <a:p>
            <a:r>
              <a:rPr lang="nl-NL" dirty="0"/>
              <a:t>a) de verwerkingsverantwoordelijke of de verwerker waarschuwen dat met de voorgenomen verwerkingen waarschijnlijk inbreuk op bepalingen van deze verordening wordt gemaakt; </a:t>
            </a:r>
          </a:p>
          <a:p>
            <a:r>
              <a:rPr lang="nl-NL" dirty="0"/>
              <a:t>b) de verwerkingsverantwoordelijke of de verwerker berispen wanneer met verwerkingen inbreuk op bepalingen van deze verordening is gemaakt; </a:t>
            </a:r>
          </a:p>
          <a:p>
            <a:r>
              <a:rPr lang="nl-NL" dirty="0"/>
              <a:t>c) de verwerkingsverantwoordelijke of de verwerker gelasten de verzoeken van de betrokkene tot uitoefening van zijn rechten uit hoofde van deze verordening in te willigen; </a:t>
            </a:r>
          </a:p>
          <a:p>
            <a:r>
              <a:rPr lang="nl-NL" dirty="0"/>
              <a:t>d) de verwerkingsverantwoordelijke of de verwerker gelasten, waar passend, op een nader bepaalde manier en binnen een nader bepaalde termijn, verwerkingen in overeenstemming te brengen met de bepalingen van deze verordening; </a:t>
            </a:r>
          </a:p>
          <a:p>
            <a:r>
              <a:rPr lang="nl-NL" dirty="0"/>
              <a:t>e) de verwerkingsverantwoordelijke gelasten een inbreuk in verband met persoonsgegevens aan de betrokkene mee te delen; </a:t>
            </a:r>
          </a:p>
        </p:txBody>
      </p:sp>
    </p:spTree>
    <p:extLst>
      <p:ext uri="{BB962C8B-B14F-4D97-AF65-F5344CB8AC3E}">
        <p14:creationId xmlns:p14="http://schemas.microsoft.com/office/powerpoint/2010/main" val="332159053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B78ECB-9C8F-404C-A55D-32C3F1381829}"/>
              </a:ext>
            </a:extLst>
          </p:cNvPr>
          <p:cNvSpPr>
            <a:spLocks noGrp="1"/>
          </p:cNvSpPr>
          <p:nvPr>
            <p:ph type="title"/>
          </p:nvPr>
        </p:nvSpPr>
        <p:spPr/>
        <p:txBody>
          <a:bodyPr/>
          <a:lstStyle/>
          <a:p>
            <a:r>
              <a:rPr lang="nl-NL" dirty="0"/>
              <a:t>De handhavingsautoriteit </a:t>
            </a:r>
          </a:p>
        </p:txBody>
      </p:sp>
      <p:sp>
        <p:nvSpPr>
          <p:cNvPr id="3" name="Tijdelijke aanduiding voor inhoud 2">
            <a:extLst>
              <a:ext uri="{FF2B5EF4-FFF2-40B4-BE49-F238E27FC236}">
                <a16:creationId xmlns:a16="http://schemas.microsoft.com/office/drawing/2014/main" id="{7D0D13A8-E9AA-48A3-994E-233B837F9094}"/>
              </a:ext>
            </a:extLst>
          </p:cNvPr>
          <p:cNvSpPr>
            <a:spLocks noGrp="1"/>
          </p:cNvSpPr>
          <p:nvPr>
            <p:ph idx="1"/>
          </p:nvPr>
        </p:nvSpPr>
        <p:spPr/>
        <p:txBody>
          <a:bodyPr>
            <a:normAutofit fontScale="85000" lnSpcReduction="20000"/>
          </a:bodyPr>
          <a:lstStyle/>
          <a:p>
            <a:r>
              <a:rPr lang="nl-NL" dirty="0"/>
              <a:t>f) een tijdelijke of definitieve verwerkingsbeperking, waaronder een verwerkingsverbod, opleggen; </a:t>
            </a:r>
          </a:p>
          <a:p>
            <a:r>
              <a:rPr lang="nl-NL" dirty="0"/>
              <a:t>g) het rectificeren of wissen van persoonsgegevens of het beperken van verwerking uit hoofde van de artikelen 16, 17 en 18 gelasten, alsmede de kennisgeving van dergelijke handelingen aan ontvangers aan wie de persoonsgegevens zijn verstrekt, overeenkomstig artikel 17, lid 2, en artikel 19; </a:t>
            </a:r>
          </a:p>
          <a:p>
            <a:r>
              <a:rPr lang="nl-NL" dirty="0"/>
              <a:t>h) een certificering intrekken of het certificeringsorgaan gelasten een uit hoofde van de artikelen 42 en 43 afgegeven certificering in te trekken, of het certificeringsorgaan te gelasten geen certificering af te geven indien niet langer aan de certificeringsvereisten wordt voldaan; i)naargelang de omstandigheden van elke zaak, naast of in plaats van de in dit lid bedoelde maatregelen, een administratieve geldboete opleggen op grond van artikel 83; en </a:t>
            </a:r>
          </a:p>
          <a:p>
            <a:r>
              <a:rPr lang="nl-NL" dirty="0"/>
              <a:t>j) de opschorting van gegevensstromen naar een ontvanger in een derde land of naar een internationale organisatie gelasten.</a:t>
            </a:r>
          </a:p>
        </p:txBody>
      </p:sp>
    </p:spTree>
    <p:extLst>
      <p:ext uri="{BB962C8B-B14F-4D97-AF65-F5344CB8AC3E}">
        <p14:creationId xmlns:p14="http://schemas.microsoft.com/office/powerpoint/2010/main" val="41766302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B78ECB-9C8F-404C-A55D-32C3F1381829}"/>
              </a:ext>
            </a:extLst>
          </p:cNvPr>
          <p:cNvSpPr>
            <a:spLocks noGrp="1"/>
          </p:cNvSpPr>
          <p:nvPr>
            <p:ph type="title"/>
          </p:nvPr>
        </p:nvSpPr>
        <p:spPr/>
        <p:txBody>
          <a:bodyPr/>
          <a:lstStyle/>
          <a:p>
            <a:r>
              <a:rPr lang="nl-NL" dirty="0"/>
              <a:t>De handhavingsautoriteit </a:t>
            </a:r>
          </a:p>
        </p:txBody>
      </p:sp>
      <p:sp>
        <p:nvSpPr>
          <p:cNvPr id="3" name="Tijdelijke aanduiding voor inhoud 2">
            <a:extLst>
              <a:ext uri="{FF2B5EF4-FFF2-40B4-BE49-F238E27FC236}">
                <a16:creationId xmlns:a16="http://schemas.microsoft.com/office/drawing/2014/main" id="{7D0D13A8-E9AA-48A3-994E-233B837F9094}"/>
              </a:ext>
            </a:extLst>
          </p:cNvPr>
          <p:cNvSpPr>
            <a:spLocks noGrp="1"/>
          </p:cNvSpPr>
          <p:nvPr>
            <p:ph idx="1"/>
          </p:nvPr>
        </p:nvSpPr>
        <p:spPr/>
        <p:txBody>
          <a:bodyPr>
            <a:normAutofit fontScale="55000" lnSpcReduction="20000"/>
          </a:bodyPr>
          <a:lstStyle/>
          <a:p>
            <a:r>
              <a:rPr lang="nl-NL" dirty="0"/>
              <a:t>3.Elke toezichthoudende autoriteit heeft alle </a:t>
            </a:r>
            <a:r>
              <a:rPr lang="nl-NL" u="sng" dirty="0"/>
              <a:t>autorisatie- en adviesbevoegdheden </a:t>
            </a:r>
            <a:r>
              <a:rPr lang="nl-NL" dirty="0"/>
              <a:t>om: </a:t>
            </a:r>
          </a:p>
          <a:p>
            <a:r>
              <a:rPr lang="nl-NL" dirty="0"/>
              <a:t>a) de verwerkingsverantwoordelijke advies te verstrekken in overeenstemming met de procedure van voorafgaande raadpleging van artikel 36; </a:t>
            </a:r>
          </a:p>
          <a:p>
            <a:r>
              <a:rPr lang="nl-NL" dirty="0"/>
              <a:t>b)op eigen initiatief dan wel op verzoek, aan het nationaal parlement, aan de regering van de lidstaat, of overeenkomstig het </a:t>
            </a:r>
            <a:r>
              <a:rPr lang="nl-NL" dirty="0" err="1"/>
              <a:t>lidstatelijke</a:t>
            </a:r>
            <a:r>
              <a:rPr lang="nl-NL" dirty="0"/>
              <a:t> recht aan andere instellingen en organen alsmede aan het publiek advies te verstrekken over aangelegenheden die verband houden met de bescherming van persoonsgegevens; </a:t>
            </a:r>
          </a:p>
          <a:p>
            <a:r>
              <a:rPr lang="nl-NL" dirty="0"/>
              <a:t>c) toestemming te geven voor verwerking als bedoeld in artikel 36, lid 5, indien die voorafgaande toestemming door het </a:t>
            </a:r>
            <a:r>
              <a:rPr lang="nl-NL" dirty="0" err="1"/>
              <a:t>lidstatelijke</a:t>
            </a:r>
            <a:r>
              <a:rPr lang="nl-NL" dirty="0"/>
              <a:t> recht wordt voorgeschreven; </a:t>
            </a:r>
          </a:p>
          <a:p>
            <a:r>
              <a:rPr lang="nl-NL" dirty="0"/>
              <a:t>d) overeenkomstig artikel 40, lid 5, advies uit te brengen over en goedkeuring te hechten aan de ontwerpgedragscodes; </a:t>
            </a:r>
          </a:p>
          <a:p>
            <a:r>
              <a:rPr lang="nl-NL" dirty="0"/>
              <a:t>e) certificeringsorganen te accrediteren overeenkomstig artikel 43; </a:t>
            </a:r>
          </a:p>
          <a:p>
            <a:r>
              <a:rPr lang="nl-NL" dirty="0"/>
              <a:t>f) certificeringen af te geven en certificeringscriteria goed te keuren overeenkomstig artikel 42, lid 5; </a:t>
            </a:r>
          </a:p>
          <a:p>
            <a:r>
              <a:rPr lang="nl-NL" dirty="0"/>
              <a:t>g) de in artikel 28, lid 8, en artikel 46, lid 2, punt d), bedoelde standaardbepalingen inzake gegevensbescherming aan te nemen; </a:t>
            </a:r>
          </a:p>
          <a:p>
            <a:r>
              <a:rPr lang="nl-NL" dirty="0"/>
              <a:t>h) toestemming te verlenen voor de in artikel 46, lid 3, punt a), bedoelde contractbepalingen; </a:t>
            </a:r>
          </a:p>
          <a:p>
            <a:r>
              <a:rPr lang="nl-NL" dirty="0"/>
              <a:t>i) toestemming te verlenen voor de in artikel 46, lid 3, punt b), bedoelde administratieve regelingen; </a:t>
            </a:r>
          </a:p>
          <a:p>
            <a:r>
              <a:rPr lang="nl-NL" dirty="0"/>
              <a:t>j) goedkeuring te hechten aan bindende bedrijfsvoorschriften overeenkomstig artikel 47.</a:t>
            </a:r>
          </a:p>
        </p:txBody>
      </p:sp>
    </p:spTree>
    <p:extLst>
      <p:ext uri="{BB962C8B-B14F-4D97-AF65-F5344CB8AC3E}">
        <p14:creationId xmlns:p14="http://schemas.microsoft.com/office/powerpoint/2010/main" val="13335450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D0E66-8D43-4736-AEEA-D9FD742D5611}"/>
              </a:ext>
            </a:extLst>
          </p:cNvPr>
          <p:cNvSpPr>
            <a:spLocks noGrp="1"/>
          </p:cNvSpPr>
          <p:nvPr>
            <p:ph type="title"/>
          </p:nvPr>
        </p:nvSpPr>
        <p:spPr/>
        <p:txBody>
          <a:bodyPr/>
          <a:lstStyle/>
          <a:p>
            <a:r>
              <a:rPr lang="nl-NL" dirty="0"/>
              <a:t>De handhavingsautoriteit </a:t>
            </a:r>
          </a:p>
        </p:txBody>
      </p:sp>
      <p:sp>
        <p:nvSpPr>
          <p:cNvPr id="3" name="Tijdelijke aanduiding voor inhoud 2">
            <a:extLst>
              <a:ext uri="{FF2B5EF4-FFF2-40B4-BE49-F238E27FC236}">
                <a16:creationId xmlns:a16="http://schemas.microsoft.com/office/drawing/2014/main" id="{A8C6CD26-EB8C-49F8-BDB3-917A686270F0}"/>
              </a:ext>
            </a:extLst>
          </p:cNvPr>
          <p:cNvSpPr>
            <a:spLocks noGrp="1"/>
          </p:cNvSpPr>
          <p:nvPr>
            <p:ph idx="1"/>
          </p:nvPr>
        </p:nvSpPr>
        <p:spPr/>
        <p:txBody>
          <a:bodyPr>
            <a:normAutofit fontScale="85000" lnSpcReduction="20000"/>
          </a:bodyPr>
          <a:lstStyle/>
          <a:p>
            <a:r>
              <a:rPr lang="nl-NL" dirty="0"/>
              <a:t>4.Op de uitoefening van de bevoegdheden die uit hoofde van dit artikel aan de toezichthoudende autoriteit worden verleend, zijn passende waarborgen van toepassing, daaronder begrepen doeltreffende voorziening in rechte en eerlijke rechtsbedeling, zoals overeenkomstig het Handvest vastgelegd in het Unierecht en het </a:t>
            </a:r>
            <a:r>
              <a:rPr lang="nl-NL" dirty="0" err="1"/>
              <a:t>lidstatelijke</a:t>
            </a:r>
            <a:r>
              <a:rPr lang="nl-NL" dirty="0"/>
              <a:t> recht. </a:t>
            </a:r>
          </a:p>
          <a:p>
            <a:r>
              <a:rPr lang="nl-NL" dirty="0"/>
              <a:t>5.Elke lidstaat bepaalt bij wet dat zijn toezichthoudende autoriteit bevoegd is inbreuken op deze verordening ter kennis te brengen van de gerechtelijke autoriteiten en, waar passend, daartegen een rechtsvordering in te stellen of anderszins in rechte op te treden, teneinde de bepalingen van deze verordening te doen naleven. </a:t>
            </a:r>
          </a:p>
          <a:p>
            <a:r>
              <a:rPr lang="nl-NL" dirty="0"/>
              <a:t>6.Elke lidstaat kan bij wet bepalen dat zijn toezichthoudende autoriteit, naast de in lid 1, 2 en 3 bedoelde bevoegdheden bijkomende bevoegdheden heeft. De uitoefening van die bevoegdheden doet geen afbreuk aan de doeltreffende werking van hoofdstuk VII.</a:t>
            </a:r>
          </a:p>
        </p:txBody>
      </p:sp>
    </p:spTree>
    <p:extLst>
      <p:ext uri="{BB962C8B-B14F-4D97-AF65-F5344CB8AC3E}">
        <p14:creationId xmlns:p14="http://schemas.microsoft.com/office/powerpoint/2010/main" val="11618233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A62E6B-DE7C-499A-9BF0-1E44A9941432}"/>
              </a:ext>
            </a:extLst>
          </p:cNvPr>
          <p:cNvSpPr>
            <a:spLocks noGrp="1"/>
          </p:cNvSpPr>
          <p:nvPr>
            <p:ph type="title"/>
          </p:nvPr>
        </p:nvSpPr>
        <p:spPr/>
        <p:txBody>
          <a:bodyPr/>
          <a:lstStyle/>
          <a:p>
            <a:r>
              <a:rPr lang="nl-NL" dirty="0"/>
              <a:t>De handhavingsautoriteit </a:t>
            </a:r>
          </a:p>
        </p:txBody>
      </p:sp>
      <p:sp>
        <p:nvSpPr>
          <p:cNvPr id="3" name="Tijdelijke aanduiding voor inhoud 2">
            <a:extLst>
              <a:ext uri="{FF2B5EF4-FFF2-40B4-BE49-F238E27FC236}">
                <a16:creationId xmlns:a16="http://schemas.microsoft.com/office/drawing/2014/main" id="{7180A2AB-B2C0-4C2B-8EA4-33B9FF09E007}"/>
              </a:ext>
            </a:extLst>
          </p:cNvPr>
          <p:cNvSpPr>
            <a:spLocks noGrp="1"/>
          </p:cNvSpPr>
          <p:nvPr>
            <p:ph idx="1"/>
          </p:nvPr>
        </p:nvSpPr>
        <p:spPr/>
        <p:txBody>
          <a:bodyPr/>
          <a:lstStyle/>
          <a:p>
            <a:r>
              <a:rPr lang="nl-NL" i="1" dirty="0"/>
              <a:t>Artikel 59 </a:t>
            </a:r>
            <a:r>
              <a:rPr lang="nl-NL" b="1" dirty="0"/>
              <a:t>Activiteitenverslagen </a:t>
            </a:r>
          </a:p>
          <a:p>
            <a:r>
              <a:rPr lang="nl-NL" dirty="0"/>
              <a:t>Elke toezichthoudende autoriteit stelt jaarlijks een verslag over haar activiteiten op, met daarin mogelijk een lijst van de soorten gemelde inbreuken en de soorten maatregelen die overeenkomstig artikel 58, lid 2, worden genomen. Die verslagen worden toegezonden aan het nationale parlement, de regering en elke andere autoriteit die daartoe in het </a:t>
            </a:r>
            <a:r>
              <a:rPr lang="nl-NL" dirty="0" err="1"/>
              <a:t>lidstatelijke</a:t>
            </a:r>
            <a:r>
              <a:rPr lang="nl-NL" dirty="0"/>
              <a:t> recht is aangewezen. Zij worden ter beschikking gesteld van het publiek, de Commissie en het Comité. </a:t>
            </a:r>
          </a:p>
        </p:txBody>
      </p:sp>
    </p:spTree>
    <p:extLst>
      <p:ext uri="{BB962C8B-B14F-4D97-AF65-F5344CB8AC3E}">
        <p14:creationId xmlns:p14="http://schemas.microsoft.com/office/powerpoint/2010/main" val="409944464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A94A2E-6EE9-4467-A4ED-532AC477898D}"/>
              </a:ext>
            </a:extLst>
          </p:cNvPr>
          <p:cNvSpPr>
            <a:spLocks noGrp="1"/>
          </p:cNvSpPr>
          <p:nvPr>
            <p:ph type="title"/>
          </p:nvPr>
        </p:nvSpPr>
        <p:spPr/>
        <p:txBody>
          <a:bodyPr/>
          <a:lstStyle/>
          <a:p>
            <a:r>
              <a:rPr lang="nl-NL" dirty="0"/>
              <a:t>Leidende en samenwerkende handhavingsorganisatie</a:t>
            </a:r>
          </a:p>
        </p:txBody>
      </p:sp>
      <p:sp>
        <p:nvSpPr>
          <p:cNvPr id="3" name="Tijdelijke aanduiding voor inhoud 2">
            <a:extLst>
              <a:ext uri="{FF2B5EF4-FFF2-40B4-BE49-F238E27FC236}">
                <a16:creationId xmlns:a16="http://schemas.microsoft.com/office/drawing/2014/main" id="{FCE97645-4577-49E9-AE7D-ABCBE6042B02}"/>
              </a:ext>
            </a:extLst>
          </p:cNvPr>
          <p:cNvSpPr>
            <a:spLocks noGrp="1"/>
          </p:cNvSpPr>
          <p:nvPr>
            <p:ph idx="1"/>
          </p:nvPr>
        </p:nvSpPr>
        <p:spPr/>
        <p:txBody>
          <a:bodyPr>
            <a:normAutofit fontScale="55000" lnSpcReduction="20000"/>
          </a:bodyPr>
          <a:lstStyle/>
          <a:p>
            <a:r>
              <a:rPr lang="nl-NL" i="1" dirty="0"/>
              <a:t>HOOFDSTUK VII </a:t>
            </a:r>
            <a:r>
              <a:rPr lang="nl-NL" b="1" i="1" dirty="0"/>
              <a:t>Samenwerking en coherentie </a:t>
            </a:r>
          </a:p>
          <a:p>
            <a:r>
              <a:rPr lang="nl-NL" dirty="0"/>
              <a:t>Afdeling 1 </a:t>
            </a:r>
            <a:r>
              <a:rPr lang="nl-NL" b="1" dirty="0"/>
              <a:t>Samenwerking </a:t>
            </a:r>
          </a:p>
          <a:p>
            <a:r>
              <a:rPr lang="nl-NL" i="1" dirty="0"/>
              <a:t>Artikel 60 </a:t>
            </a:r>
            <a:r>
              <a:rPr lang="nl-NL" b="1" dirty="0"/>
              <a:t>Samenwerking tussen de leidende toezichthoudende autoriteit en de andere betrokken toezichthoudende autoriteiten </a:t>
            </a:r>
          </a:p>
          <a:p>
            <a:r>
              <a:rPr lang="nl-NL" dirty="0"/>
              <a:t>1.De leidende toezichthoudende autoriteit werkt overeenkomstig dit artikel samen met de andere betrokken toezichthoudende autoriteiten teneinde tot een consensus proberen te komen. De leidende toezichthoudende autoriteit en de betrokken toezichthoudende autoriteiten wisselen alle relevante informatie met elkaar uit. </a:t>
            </a:r>
          </a:p>
          <a:p>
            <a:r>
              <a:rPr lang="nl-NL" dirty="0"/>
              <a:t>2.De leidende toezichthoudende autoriteit kan te allen tijde andere betrokken toezichthoudende autoriteiten verzoeken wederzijdse bijstand overeenkomstig artikel 61 te verlenen, en kan gezamenlijke werkzaamheden ondernemen overeenkomstig artikel 62, in het bijzonder voor het uitvoeren van onderzoeken of voor het toezicht op de uitvoering van een maatregel betreffende een in een andere lidstaat gevestigde verwerkingsverantwoordelijke of verwerker. </a:t>
            </a:r>
          </a:p>
          <a:p>
            <a:r>
              <a:rPr lang="nl-NL" dirty="0"/>
              <a:t>3.De leidende toezichthoudende autoriteit deelt onverwijld alle relevante informatie over de aangelegenheid mee aan de andere betrokken toezichthoudende autoriteiten. Zij legt de andere betrokken toezichthoudende autoriteiten onverwijld te hunner beoordeling een ontwerpbesluit voor en houdt naar behoren rekening met hun standpunten. </a:t>
            </a:r>
          </a:p>
          <a:p>
            <a:r>
              <a:rPr lang="nl-NL" dirty="0"/>
              <a:t>4.Indien één van de andere betrokken toezichthoudende autoriteiten binnen een termijn van vier weken na te zijn geraadpleegd overeenkomstig lid 3 van dit artikel een relevant en gemotiveerd bezwaar tegen het ontwerpbesluit indient, onderwerpt de leidende toezichthoudende autoriteit, indien zij het relevante en gemotiveerde bezwaar afwijst of het niet relevant of niet gemotiveerd acht, de aangelegenheid aan het in artikel 63 bedoelde coherentiemechanisme. </a:t>
            </a:r>
          </a:p>
        </p:txBody>
      </p:sp>
    </p:spTree>
    <p:extLst>
      <p:ext uri="{BB962C8B-B14F-4D97-AF65-F5344CB8AC3E}">
        <p14:creationId xmlns:p14="http://schemas.microsoft.com/office/powerpoint/2010/main" val="36762472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4E8928-7313-461D-8B5D-0128FA0E8AFE}"/>
              </a:ext>
            </a:extLst>
          </p:cNvPr>
          <p:cNvSpPr>
            <a:spLocks noGrp="1"/>
          </p:cNvSpPr>
          <p:nvPr>
            <p:ph type="title"/>
          </p:nvPr>
        </p:nvSpPr>
        <p:spPr/>
        <p:txBody>
          <a:bodyPr/>
          <a:lstStyle/>
          <a:p>
            <a:r>
              <a:rPr lang="nl-NL" dirty="0"/>
              <a:t>Leidende en samenwerkende handhavingsorganisatie</a:t>
            </a:r>
          </a:p>
        </p:txBody>
      </p:sp>
      <p:sp>
        <p:nvSpPr>
          <p:cNvPr id="3" name="Tijdelijke aanduiding voor inhoud 2">
            <a:extLst>
              <a:ext uri="{FF2B5EF4-FFF2-40B4-BE49-F238E27FC236}">
                <a16:creationId xmlns:a16="http://schemas.microsoft.com/office/drawing/2014/main" id="{63E8AE12-A71B-4993-A29F-EDE2C4EDC4C3}"/>
              </a:ext>
            </a:extLst>
          </p:cNvPr>
          <p:cNvSpPr>
            <a:spLocks noGrp="1"/>
          </p:cNvSpPr>
          <p:nvPr>
            <p:ph idx="1"/>
          </p:nvPr>
        </p:nvSpPr>
        <p:spPr>
          <a:xfrm>
            <a:off x="680321" y="2336873"/>
            <a:ext cx="9613861" cy="4225852"/>
          </a:xfrm>
        </p:spPr>
        <p:txBody>
          <a:bodyPr>
            <a:normAutofit fontScale="70000" lnSpcReduction="20000"/>
          </a:bodyPr>
          <a:lstStyle/>
          <a:p>
            <a:r>
              <a:rPr lang="nl-NL" dirty="0"/>
              <a:t>5.Indien de leidende toezichthoudende autoriteit voornemens is het ingediende relevante en gemotiveerde bezwaar te honoreren, legt zij de overige betrokken toezichthoudende autoriteiten te hunner beoordeling een herzien ontwerpbesluit voor. Dat herziene ontwerpbesluit wordt binnen een termijn van twee weken aan de in lid 4 bedoelde procedure onderworpen. </a:t>
            </a:r>
          </a:p>
          <a:p>
            <a:r>
              <a:rPr lang="nl-NL" dirty="0"/>
              <a:t>6.Indien geen enkele andere betrokken toezichthoudende autoriteit binnen de in de leden 4 en 5 bedoelde termijn bezwaar heeft gemaakt tegen het door de leidende toezichthoudende autoriteit voorgelegde ontwerpbesluit, worden de leidende toezichthoudende autoriteit en de betrokken toezichthoudende autoriteiten geacht met dat ontwerpbesluit in te stemmen en zijn zij daaraan gebonden. </a:t>
            </a:r>
          </a:p>
          <a:p>
            <a:r>
              <a:rPr lang="nl-NL" dirty="0"/>
              <a:t>7.De leidende toezichthoudende autoriteit stelt het besluit vast en deelt het mee aan de hoofdvestiging of de enige vestiging van de verwerkingsverantwoordelijke of de verwerker, naargelang het geval, en stelt de andere betrokken toezichthoudende autoriteiten, alsmede het Comité in kennis van het besluit in kwestie, voorzien van een samenvatting van de relevante feiten en gronden. De toezichthoudende autoriteit waarbij de klacht is ingediend, stelt de klager in kennis van het besluit. </a:t>
            </a:r>
          </a:p>
          <a:p>
            <a:r>
              <a:rPr lang="nl-NL" dirty="0"/>
              <a:t>8.Ingeval een klacht is afgewezen of verworpen, stelt de toezichthoudende autoriteit waarbij de klacht is ingediend, in afwijking van lid 7, het besluit vast en deelt zij het mee aan de klager en stelt zij de verwerkingsverantwoordelijke ervan in kennis. </a:t>
            </a:r>
          </a:p>
        </p:txBody>
      </p:sp>
    </p:spTree>
    <p:extLst>
      <p:ext uri="{BB962C8B-B14F-4D97-AF65-F5344CB8AC3E}">
        <p14:creationId xmlns:p14="http://schemas.microsoft.com/office/powerpoint/2010/main" val="12059903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397C52-24BB-442F-AFA7-DFC03A70803A}"/>
              </a:ext>
            </a:extLst>
          </p:cNvPr>
          <p:cNvSpPr>
            <a:spLocks noGrp="1"/>
          </p:cNvSpPr>
          <p:nvPr>
            <p:ph type="title"/>
          </p:nvPr>
        </p:nvSpPr>
        <p:spPr/>
        <p:txBody>
          <a:bodyPr>
            <a:normAutofit/>
          </a:bodyPr>
          <a:lstStyle/>
          <a:p>
            <a:r>
              <a:rPr lang="nl-NL" b="1" dirty="0"/>
              <a:t>Gedragscodes en certificering </a:t>
            </a:r>
          </a:p>
        </p:txBody>
      </p:sp>
      <p:sp>
        <p:nvSpPr>
          <p:cNvPr id="3" name="Tijdelijke aanduiding voor inhoud 2">
            <a:extLst>
              <a:ext uri="{FF2B5EF4-FFF2-40B4-BE49-F238E27FC236}">
                <a16:creationId xmlns:a16="http://schemas.microsoft.com/office/drawing/2014/main" id="{5D0F069A-6CFB-4849-BA7E-F2E32BE38A69}"/>
              </a:ext>
            </a:extLst>
          </p:cNvPr>
          <p:cNvSpPr>
            <a:spLocks noGrp="1"/>
          </p:cNvSpPr>
          <p:nvPr>
            <p:ph idx="1"/>
          </p:nvPr>
        </p:nvSpPr>
        <p:spPr/>
        <p:txBody>
          <a:bodyPr>
            <a:normAutofit fontScale="92500" lnSpcReduction="20000"/>
          </a:bodyPr>
          <a:lstStyle/>
          <a:p>
            <a:r>
              <a:rPr lang="nl-NL" dirty="0"/>
              <a:t>Afdeling 5 </a:t>
            </a:r>
            <a:r>
              <a:rPr lang="nl-NL" b="1" dirty="0"/>
              <a:t>Gedragscodes en certificering </a:t>
            </a:r>
          </a:p>
          <a:p>
            <a:r>
              <a:rPr lang="nl-NL" i="1" dirty="0"/>
              <a:t>Artikel 40 </a:t>
            </a:r>
            <a:r>
              <a:rPr lang="nl-NL" b="1" dirty="0"/>
              <a:t>Gedragscodes </a:t>
            </a:r>
          </a:p>
          <a:p>
            <a:r>
              <a:rPr lang="nl-NL" dirty="0"/>
              <a:t>1.De lidstaten, de toezichthoudende autoriteiten, het Comité en de Commissie bevorderen de opstelling van gedragscodes die, met inachtneming van de specifieke kenmerken van de diverse gegevensverwerkingssectoren en de specifieke behoeften van kleine, middelgrote en micro-ondernemingen, moeten bijdragen tot de juiste toepassing van deze verordening. </a:t>
            </a:r>
          </a:p>
          <a:p>
            <a:r>
              <a:rPr lang="nl-NL" dirty="0"/>
              <a:t>2.</a:t>
            </a:r>
            <a:r>
              <a:rPr lang="nl-NL" u="sng" dirty="0"/>
              <a:t>Verenigingen en andere organen die categorieën van verwerkingsverantwoordelijken of verwerkers vertegenwoordigen, kunnen gedragscodes opstellen</a:t>
            </a:r>
            <a:r>
              <a:rPr lang="nl-NL" dirty="0"/>
              <a:t>, of die codes wijzigen of uitbreiden, teneinde de toepassing van deze verordening nader toe te lichten, zoals met betrekking tot:</a:t>
            </a:r>
          </a:p>
        </p:txBody>
      </p:sp>
    </p:spTree>
    <p:extLst>
      <p:ext uri="{BB962C8B-B14F-4D97-AF65-F5344CB8AC3E}">
        <p14:creationId xmlns:p14="http://schemas.microsoft.com/office/powerpoint/2010/main" val="223774502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101162-D873-4CCE-889C-84AFF9198C4C}"/>
              </a:ext>
            </a:extLst>
          </p:cNvPr>
          <p:cNvSpPr>
            <a:spLocks noGrp="1"/>
          </p:cNvSpPr>
          <p:nvPr>
            <p:ph type="title"/>
          </p:nvPr>
        </p:nvSpPr>
        <p:spPr/>
        <p:txBody>
          <a:bodyPr/>
          <a:lstStyle/>
          <a:p>
            <a:r>
              <a:rPr lang="nl-NL" dirty="0"/>
              <a:t>Leidende en samenwerkende handhavingsorganisatie</a:t>
            </a:r>
          </a:p>
        </p:txBody>
      </p:sp>
      <p:sp>
        <p:nvSpPr>
          <p:cNvPr id="3" name="Tijdelijke aanduiding voor inhoud 2">
            <a:extLst>
              <a:ext uri="{FF2B5EF4-FFF2-40B4-BE49-F238E27FC236}">
                <a16:creationId xmlns:a16="http://schemas.microsoft.com/office/drawing/2014/main" id="{4AEF2813-66B3-4AA3-83D4-9976E2F5481B}"/>
              </a:ext>
            </a:extLst>
          </p:cNvPr>
          <p:cNvSpPr>
            <a:spLocks noGrp="1"/>
          </p:cNvSpPr>
          <p:nvPr>
            <p:ph idx="1"/>
          </p:nvPr>
        </p:nvSpPr>
        <p:spPr>
          <a:xfrm>
            <a:off x="680321" y="2336872"/>
            <a:ext cx="9613861" cy="4006777"/>
          </a:xfrm>
        </p:spPr>
        <p:txBody>
          <a:bodyPr>
            <a:normAutofit fontScale="62500" lnSpcReduction="20000"/>
          </a:bodyPr>
          <a:lstStyle/>
          <a:p>
            <a:r>
              <a:rPr lang="nl-NL" dirty="0"/>
              <a:t>9.Indien de leidende toezichthoudende autoriteit en de betrokken toezichthoudende autoriteiten het erover eens zijn delen van een klacht af te wijzen of te verwerpen en voor andere delen van die klacht op te treden, wordt voor elk van die laatstgenoemde delen een afzonderlijk besluit vastgesteld. De leidende toezichthoudende autoriteit stelt het besluit vast voor het deel betreffende de maatregelen inzake de verwerkingsverantwoordelijke, en deelt het mee aan de hoofdvestiging of de enige vestiging van de verwerkingsverantwoordelijke of de verwerker op het grondgebied van haar lidstaat, en stelt de klager daarvan in kennis. Voor het deel waarvoor de klacht in kwestie is afgewezen of verworpen, wordt het besluit vastgesteld door de toezichthoudende autoriteit van de klager, en door haar aan die klager medegedeeld, en wordt de verwerkingsverantwoordelijke of de verwerker daarvan in kennis gesteld. </a:t>
            </a:r>
          </a:p>
          <a:p>
            <a:r>
              <a:rPr lang="nl-NL" dirty="0"/>
              <a:t>10.De verwerkingsverantwoordelijke of de verwerker treft, na in kennis te zijn gesteld van het besluit van de leidende toezichthoudende autoriteit overeenkomstig de leden 7 en 9, de nodige maatregelen teneinde het besluit wat betreft de verwerkingsactiviteiten binnen al zijn vestigingen binnen de Unie te doen naleven. De verwerkingsverantwoordelijke of de verwerker deelt de door hem met het oog op de naleving van het besluit getroffen maatregelen mee aan de leidende toezichthoudende autoriteit, die de andere betrokken toezichthoudende autoriteiten ervan in kennis stelt. </a:t>
            </a:r>
          </a:p>
          <a:p>
            <a:r>
              <a:rPr lang="nl-NL" dirty="0"/>
              <a:t>11.Indien, in buitengewone omstandigheden, een betrokken toezichthoudende autoriteit het met reden dringend noodzakelijk acht dat in het belang van bescherming van de belangen van betrokkenen wordt opgetreden, is de in artikel 66 bedoelde spoedprocedure van toepassing. </a:t>
            </a:r>
          </a:p>
          <a:p>
            <a:r>
              <a:rPr lang="nl-NL" dirty="0"/>
              <a:t>12.De leidende toezichthoudende autoriteit en de andere betrokken toezichthoudende autoriteiten verstrekken elkaar langs elektronische weg, door middel van een standaardformulier, de krachtens dit artikel vereiste informatie. </a:t>
            </a:r>
          </a:p>
        </p:txBody>
      </p:sp>
    </p:spTree>
    <p:extLst>
      <p:ext uri="{BB962C8B-B14F-4D97-AF65-F5344CB8AC3E}">
        <p14:creationId xmlns:p14="http://schemas.microsoft.com/office/powerpoint/2010/main" val="216179873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98AB09-822F-48C3-AC14-968D8E8F0208}"/>
              </a:ext>
            </a:extLst>
          </p:cNvPr>
          <p:cNvSpPr>
            <a:spLocks noGrp="1"/>
          </p:cNvSpPr>
          <p:nvPr>
            <p:ph type="title"/>
          </p:nvPr>
        </p:nvSpPr>
        <p:spPr/>
        <p:txBody>
          <a:bodyPr/>
          <a:lstStyle/>
          <a:p>
            <a:r>
              <a:rPr lang="nl-NL" dirty="0"/>
              <a:t>Leidende en samenwerkende handhavingsorganisatie</a:t>
            </a:r>
          </a:p>
        </p:txBody>
      </p:sp>
      <p:sp>
        <p:nvSpPr>
          <p:cNvPr id="3" name="Tijdelijke aanduiding voor inhoud 2">
            <a:extLst>
              <a:ext uri="{FF2B5EF4-FFF2-40B4-BE49-F238E27FC236}">
                <a16:creationId xmlns:a16="http://schemas.microsoft.com/office/drawing/2014/main" id="{F15C7242-C8B6-4AA5-B936-D2D01DF36BE4}"/>
              </a:ext>
            </a:extLst>
          </p:cNvPr>
          <p:cNvSpPr>
            <a:spLocks noGrp="1"/>
          </p:cNvSpPr>
          <p:nvPr>
            <p:ph idx="1"/>
          </p:nvPr>
        </p:nvSpPr>
        <p:spPr/>
        <p:txBody>
          <a:bodyPr>
            <a:normAutofit fontScale="62500" lnSpcReduction="20000"/>
          </a:bodyPr>
          <a:lstStyle/>
          <a:p>
            <a:r>
              <a:rPr lang="nl-NL" i="1" dirty="0"/>
              <a:t>Artikel 61 </a:t>
            </a:r>
            <a:r>
              <a:rPr lang="nl-NL" b="1" dirty="0"/>
              <a:t>Wederzijdse bijstand </a:t>
            </a:r>
          </a:p>
          <a:p>
            <a:r>
              <a:rPr lang="nl-NL" dirty="0"/>
              <a:t>1.De toezichthoudende autoriteiten verstrekken elkaar relevante informatie en wederzijdse bijstand om deze verordening op een consequente manier ten uitvoer te leggen en toe te passen, en nemen maatregelen om doeltreffend met elkaar samen te werken. De wederzijdse bijstand bestrijkt met name informatieverzoeken en </a:t>
            </a:r>
            <a:r>
              <a:rPr lang="nl-NL" dirty="0" err="1"/>
              <a:t>toezichtsmaatregelen</a:t>
            </a:r>
            <a:r>
              <a:rPr lang="nl-NL" dirty="0"/>
              <a:t>, zoals verzoeken om voorafgaande toestemming en raadplegingen, inspecties en onderzoeken. </a:t>
            </a:r>
          </a:p>
          <a:p>
            <a:r>
              <a:rPr lang="nl-NL" dirty="0"/>
              <a:t>2.Elke toezichthoudende autoriteit neemt alle passende maatregelen die nodig zijn om een verzoek van een andere toezichthoudende autoriteit onverwijld en uiterlijk binnen één maand na ontvangst daarvan te beantwoorden. Hierbij kan het in het bijzonder gaan om toezending van relevante informatie over de uitvoering van een onderzoek. 3.Verzoeken om bijstand bevatten alle nodige informatie, waaronder het doel van en de redenen voor het verzoek. De uitgewisselde informatie wordt alleen gebruikt voor het doel waarvoor om die informatie is verzocht. 4.De toezichthoudende autoriteit waaraan een verzoek om bijstand is gericht, wijst dit verzoek slechts af indien: </a:t>
            </a:r>
          </a:p>
          <a:p>
            <a:r>
              <a:rPr lang="nl-NL" dirty="0"/>
              <a:t>a) zij niet bevoegd is voor het onderwerp van het verzoek of voor de maatregelen die zij verzocht wordt uit te voeren; of </a:t>
            </a:r>
          </a:p>
          <a:p>
            <a:r>
              <a:rPr lang="nl-NL" dirty="0"/>
              <a:t>b) het verzoek inbreuk maakt op deze verordening of met Unierecht of </a:t>
            </a:r>
            <a:r>
              <a:rPr lang="nl-NL" dirty="0" err="1"/>
              <a:t>lidstatelijk</a:t>
            </a:r>
            <a:r>
              <a:rPr lang="nl-NL" dirty="0"/>
              <a:t> recht dat van toepassing is op de toezichthoudende autoriteit die het verzoek ontvangt. </a:t>
            </a:r>
          </a:p>
        </p:txBody>
      </p:sp>
    </p:spTree>
    <p:extLst>
      <p:ext uri="{BB962C8B-B14F-4D97-AF65-F5344CB8AC3E}">
        <p14:creationId xmlns:p14="http://schemas.microsoft.com/office/powerpoint/2010/main" val="317889918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9AB66C-2A6E-4736-AE9A-7073EF08D25E}"/>
              </a:ext>
            </a:extLst>
          </p:cNvPr>
          <p:cNvSpPr>
            <a:spLocks noGrp="1"/>
          </p:cNvSpPr>
          <p:nvPr>
            <p:ph type="title"/>
          </p:nvPr>
        </p:nvSpPr>
        <p:spPr/>
        <p:txBody>
          <a:bodyPr/>
          <a:lstStyle/>
          <a:p>
            <a:r>
              <a:rPr lang="nl-NL" dirty="0"/>
              <a:t>Leidende en samenwerkende handhavingsorganisatie</a:t>
            </a:r>
          </a:p>
        </p:txBody>
      </p:sp>
      <p:sp>
        <p:nvSpPr>
          <p:cNvPr id="3" name="Tijdelijke aanduiding voor inhoud 2">
            <a:extLst>
              <a:ext uri="{FF2B5EF4-FFF2-40B4-BE49-F238E27FC236}">
                <a16:creationId xmlns:a16="http://schemas.microsoft.com/office/drawing/2014/main" id="{DEDC0864-CEE5-4B9C-BFE4-41B2821DFB59}"/>
              </a:ext>
            </a:extLst>
          </p:cNvPr>
          <p:cNvSpPr>
            <a:spLocks noGrp="1"/>
          </p:cNvSpPr>
          <p:nvPr>
            <p:ph idx="1"/>
          </p:nvPr>
        </p:nvSpPr>
        <p:spPr>
          <a:xfrm>
            <a:off x="680321" y="2336872"/>
            <a:ext cx="9613861" cy="4273477"/>
          </a:xfrm>
        </p:spPr>
        <p:txBody>
          <a:bodyPr>
            <a:normAutofit fontScale="62500" lnSpcReduction="20000"/>
          </a:bodyPr>
          <a:lstStyle/>
          <a:p>
            <a:r>
              <a:rPr lang="nl-NL" dirty="0"/>
              <a:t>5.De toezichthoudende autoriteit tot wie het verzoek is gericht, informeert de verzoekende toezichthoudende autoriteit over de resultaten of, in voorkomend geval, de voortgang van de maatregelen die in antwoord op het verzoek zijn genomen. Indien de toezichthoudende autoriteit tot wie het verzoek is gericht het verzoek op grond van lid 4 afwijst, licht zij de redenen daarvoor toe. </a:t>
            </a:r>
          </a:p>
          <a:p>
            <a:r>
              <a:rPr lang="nl-NL" dirty="0"/>
              <a:t>6.Toezichthoudende autoriteiten tot wie het verzoek is gericht delen in de regel de door andere toezichthoudende autoriteiten gevraagde informatie langs elektronische weg mee door middel van een standaardformulier. </a:t>
            </a:r>
          </a:p>
          <a:p>
            <a:r>
              <a:rPr lang="nl-NL" dirty="0"/>
              <a:t>7.De maatregelen die toezichthoudende autoriteiten tot wie een verzoek is gericht nemen uit hoofde van een verzoek om wederzijdse bijstand, zijn kosteloos. De toezichthoudende autoriteiten kunnen regels overeenkomen om elkaar te vergoeden voor specifieke uitgaven die voortvloeien uit het verstrekken van wederzijdse bijstand in uitzonderlijke omstandigheden. </a:t>
            </a:r>
          </a:p>
          <a:p>
            <a:r>
              <a:rPr lang="nl-NL" dirty="0"/>
              <a:t>8.Wanneer een toezichthoudende autoriteit de in lid 5 van dit artikel bedoelde informatie niet binnen één maand na ontvangst van het verzoek van een andere toezichthoudende autoriteit verstrekt, kan de verzoekende toezichthoudende autoriteit overeenkomstig artikel 55, lid 1, op het grondgebied van haar lidstaat een voorlopige maatregel nemen. In dat geval wordt geacht dat er overeenkomstig artikel 66, lid 1, dringend moet worden opgetreden en dat dit een dringend bindend besluit van het Comité vereist overeenkomstig artikel 66, lid 2. </a:t>
            </a:r>
          </a:p>
          <a:p>
            <a:r>
              <a:rPr lang="nl-NL" dirty="0"/>
              <a:t>9.De Commissie kan door middel van uitvoeringshandelingen het model en de procedures voor de in dit artikel bedoelde wederzijdse bijstand vastleggen, alsmede de regelingen voor de elektronische uitwisseling van informatie tussen toezichthoudende autoriteiten onderling en tussen toezichthoudende autoriteiten en het Comité, waaronder het in lid 6 van dit artikel bedoelde standaardformulier. Die uitvoeringshandelingen worden vastgesteld volgens de in artikel 93, lid 2, bedoelde onderzoeksprocedure. </a:t>
            </a:r>
          </a:p>
        </p:txBody>
      </p:sp>
    </p:spTree>
    <p:extLst>
      <p:ext uri="{BB962C8B-B14F-4D97-AF65-F5344CB8AC3E}">
        <p14:creationId xmlns:p14="http://schemas.microsoft.com/office/powerpoint/2010/main" val="243445637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FDDB18-9615-4877-ACF2-04DA8C883AE4}"/>
              </a:ext>
            </a:extLst>
          </p:cNvPr>
          <p:cNvSpPr>
            <a:spLocks noGrp="1"/>
          </p:cNvSpPr>
          <p:nvPr>
            <p:ph type="title"/>
          </p:nvPr>
        </p:nvSpPr>
        <p:spPr/>
        <p:txBody>
          <a:bodyPr/>
          <a:lstStyle/>
          <a:p>
            <a:r>
              <a:rPr lang="nl-NL" dirty="0"/>
              <a:t>Leidende en samenwerkende handhavingsorganisatie</a:t>
            </a:r>
          </a:p>
        </p:txBody>
      </p:sp>
      <p:sp>
        <p:nvSpPr>
          <p:cNvPr id="3" name="Tijdelijke aanduiding voor inhoud 2">
            <a:extLst>
              <a:ext uri="{FF2B5EF4-FFF2-40B4-BE49-F238E27FC236}">
                <a16:creationId xmlns:a16="http://schemas.microsoft.com/office/drawing/2014/main" id="{C9AFFDA0-41B1-4D04-BD9B-EF131DD2A18B}"/>
              </a:ext>
            </a:extLst>
          </p:cNvPr>
          <p:cNvSpPr>
            <a:spLocks noGrp="1"/>
          </p:cNvSpPr>
          <p:nvPr>
            <p:ph idx="1"/>
          </p:nvPr>
        </p:nvSpPr>
        <p:spPr/>
        <p:txBody>
          <a:bodyPr>
            <a:normAutofit fontScale="55000" lnSpcReduction="20000"/>
          </a:bodyPr>
          <a:lstStyle/>
          <a:p>
            <a:r>
              <a:rPr lang="nl-NL" i="1" dirty="0"/>
              <a:t>Artikel 62 </a:t>
            </a:r>
            <a:r>
              <a:rPr lang="nl-NL" b="1" dirty="0"/>
              <a:t>Gezamenlijke werkzaamheden van toezichthoudende autoriteiten </a:t>
            </a:r>
          </a:p>
          <a:p>
            <a:r>
              <a:rPr lang="nl-NL" dirty="0"/>
              <a:t>1.In voorkomend geval voeren de toezichthoudende autoriteiten gezamenlijke werkzaamheden uit, waaronder gezamenlijke onderzoeken en gezamenlijke handhavingsmaatregelen, waarbij leden of personeelsleden van de toezichthoudende autoriteiten van andere lidstaten worden betrokken. </a:t>
            </a:r>
          </a:p>
          <a:p>
            <a:r>
              <a:rPr lang="nl-NL" dirty="0"/>
              <a:t>2.Indien de verwerkingsverantwoordelijke of de verwerker vestigingen heeft in meerdere lidstaten, of indien een significant aantal betrokkenen in meer dan één lidstaat waarschijnlijk wezenlijke gevolgen ondervindt van de verwerkingsactiviteiten, heeft van elk van die lidstaten één toezichthoudende autoriteit het recht om aan de gezamenlijke werkzaamheden deel te nemen. De toezichthoudende autoriteit die bevoegd is overeenkomstig artikel 56, lid 1 of lid 4, verzoekt de toezichthoudende autoriteit van elk van die lidstaten om deelname aan de gezamenlijke werkzaamheden in kwestie en beantwoordt onverwijld het verzoek van een toezichthoudende autoriteit om te mogen deelnemen. </a:t>
            </a:r>
          </a:p>
          <a:p>
            <a:r>
              <a:rPr lang="nl-NL" dirty="0"/>
              <a:t>3.Een toezichthoudende autoriteit kan overeenkomstig het </a:t>
            </a:r>
            <a:r>
              <a:rPr lang="nl-NL" dirty="0" err="1"/>
              <a:t>lidstatelijke</a:t>
            </a:r>
            <a:r>
              <a:rPr lang="nl-NL" dirty="0"/>
              <a:t> recht en met toestemming van de ondersteunende toezichthoudende autoriteit, aan de aan gezamenlijke werkzaamheden deelnemende leden of personeelsleden van de ondersteunende toezichthoudende autoriteit bevoegdheden toekennen, onder meer in verband met het voeren van onderzoek, of, voor zover het nationale recht de ontvangende toezichthoudende autoriteit dat toestaat, de leden of de personeelsleden van de ondersteunende toezichthoudende autoriteit toestaan om hun onderzoeksbevoegdheden overeenkomstig het nationale recht van de ondersteunende toezichthoudende autoriteit uit te oefenen. Deze onderzoeksbevoegdheden mogen hierbij uitsluitend worden uitgeoefend onder leiding en in aanwezigheid van leden of personeelsleden van de ontvangende toezichthoudende autoriteit. De leden of de personeelsleden van de ondersteunende toezichthoudende autoriteit zijn onderworpen aan het recht van de lidstaat van de ontvangende toezichthoudende autoriteit. </a:t>
            </a:r>
          </a:p>
        </p:txBody>
      </p:sp>
    </p:spTree>
    <p:extLst>
      <p:ext uri="{BB962C8B-B14F-4D97-AF65-F5344CB8AC3E}">
        <p14:creationId xmlns:p14="http://schemas.microsoft.com/office/powerpoint/2010/main" val="92997314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1B9AB4-923C-4BED-BD6F-915F8B7A5306}"/>
              </a:ext>
            </a:extLst>
          </p:cNvPr>
          <p:cNvSpPr>
            <a:spLocks noGrp="1"/>
          </p:cNvSpPr>
          <p:nvPr>
            <p:ph type="title"/>
          </p:nvPr>
        </p:nvSpPr>
        <p:spPr/>
        <p:txBody>
          <a:bodyPr/>
          <a:lstStyle/>
          <a:p>
            <a:r>
              <a:rPr lang="nl-NL" dirty="0"/>
              <a:t>Leidende en samenwerkende handhavingsorganisatie</a:t>
            </a:r>
          </a:p>
        </p:txBody>
      </p:sp>
      <p:sp>
        <p:nvSpPr>
          <p:cNvPr id="3" name="Tijdelijke aanduiding voor inhoud 2">
            <a:extLst>
              <a:ext uri="{FF2B5EF4-FFF2-40B4-BE49-F238E27FC236}">
                <a16:creationId xmlns:a16="http://schemas.microsoft.com/office/drawing/2014/main" id="{8D540AFC-19C1-48BD-B2E7-17617561BB82}"/>
              </a:ext>
            </a:extLst>
          </p:cNvPr>
          <p:cNvSpPr>
            <a:spLocks noGrp="1"/>
          </p:cNvSpPr>
          <p:nvPr>
            <p:ph idx="1"/>
          </p:nvPr>
        </p:nvSpPr>
        <p:spPr>
          <a:xfrm>
            <a:off x="680321" y="2336872"/>
            <a:ext cx="9613861" cy="4159177"/>
          </a:xfrm>
        </p:spPr>
        <p:txBody>
          <a:bodyPr>
            <a:normAutofit fontScale="62500" lnSpcReduction="20000"/>
          </a:bodyPr>
          <a:lstStyle/>
          <a:p>
            <a:r>
              <a:rPr lang="nl-NL" dirty="0"/>
              <a:t>4.Wanneer personeelsleden van een ondersteunende toezichthoudende autoriteit overeenkomstig lid 1 actief zijn in een andere lidstaat, neemt de lidstaat van de ontvangende toezichthoudende autoriteit de verantwoordelijkheid voor hun activiteiten, met inbegrip van de aansprakelijkheid voor alle door die personeelsleden bij de uitvoering van hun werkzaamheden veroorzaakte schade, overeenkomstig het recht van de lidstaat op het grondgebied waarvan die personeelsleden actief zijn. </a:t>
            </a:r>
          </a:p>
          <a:p>
            <a:r>
              <a:rPr lang="nl-NL" dirty="0"/>
              <a:t>5.De lidstaat op het grondgebied waarvan de schade is veroorzaakt, vergoedt deze schade onder de voorwaarden die gelden voor door zijn eigen personeelsleden veroorzaakte schade. De lidstaat van de ondersteunende toezichthoudende autoriteit waarvan de personeelsleden op het grondgebied van een andere lidstaat aan iemand schade hebben berokkend, betaalt die andere lidstaat het volledige bedrag terug dat die andere lidstaat voor rekening van die personeelsleden aan de rechthebbenden heeft uitgekeerd. </a:t>
            </a:r>
          </a:p>
          <a:p>
            <a:r>
              <a:rPr lang="nl-NL" dirty="0"/>
              <a:t>6.Onverminderd de uitoefening van zijn rechten tegenover derden en met uitzondering van het in lid 5 bepaalde, ziet elke lidstaat er in het in lid 1 bedoelde geval van af het bedrag van de in lid 4 bedoelde schade op een andere lidstaat te verhalen. </a:t>
            </a:r>
          </a:p>
          <a:p>
            <a:r>
              <a:rPr lang="nl-NL" dirty="0"/>
              <a:t>7.Wanneer een gezamenlijke werkzaamheid is gepland en een toezichthoudende autoriteit niet binnen één maand aan de in lid 2, tweede zin, van dit artikel vastgestelde verplichting voldoet, kunnen de andere toezichthoudende autoriteiten een voorlopige maatregel nemen op het grondgebied van de lidstaat waarvoor zij bevoegd zijn overeenkomstig artikel 55. In dat geval wordt geacht dat er overeenkomstig artikel 66, lid 1, dringend moet worden opgetreden en dat dit een dringend advies of een dringend bindend besluit van het Comité vereist overeenkomstig artikel 66, lid 2. </a:t>
            </a:r>
          </a:p>
        </p:txBody>
      </p:sp>
    </p:spTree>
    <p:extLst>
      <p:ext uri="{BB962C8B-B14F-4D97-AF65-F5344CB8AC3E}">
        <p14:creationId xmlns:p14="http://schemas.microsoft.com/office/powerpoint/2010/main" val="380262943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3F905B-397F-4683-986B-044259A2BA75}"/>
              </a:ext>
            </a:extLst>
          </p:cNvPr>
          <p:cNvSpPr>
            <a:spLocks noGrp="1"/>
          </p:cNvSpPr>
          <p:nvPr>
            <p:ph type="title"/>
          </p:nvPr>
        </p:nvSpPr>
        <p:spPr/>
        <p:txBody>
          <a:bodyPr/>
          <a:lstStyle/>
          <a:p>
            <a:r>
              <a:rPr lang="nl-NL" dirty="0"/>
              <a:t>Leidende en samenwerkende handhavingsorganisatie</a:t>
            </a:r>
          </a:p>
        </p:txBody>
      </p:sp>
      <p:sp>
        <p:nvSpPr>
          <p:cNvPr id="3" name="Tijdelijke aanduiding voor inhoud 2">
            <a:extLst>
              <a:ext uri="{FF2B5EF4-FFF2-40B4-BE49-F238E27FC236}">
                <a16:creationId xmlns:a16="http://schemas.microsoft.com/office/drawing/2014/main" id="{AC5A7ABE-7F39-4C20-9B38-3D4EB84766BB}"/>
              </a:ext>
            </a:extLst>
          </p:cNvPr>
          <p:cNvSpPr>
            <a:spLocks noGrp="1"/>
          </p:cNvSpPr>
          <p:nvPr>
            <p:ph idx="1"/>
          </p:nvPr>
        </p:nvSpPr>
        <p:spPr/>
        <p:txBody>
          <a:bodyPr/>
          <a:lstStyle/>
          <a:p>
            <a:r>
              <a:rPr lang="nl-NL" dirty="0"/>
              <a:t>Afdeling 2 </a:t>
            </a:r>
            <a:r>
              <a:rPr lang="nl-NL" b="1" dirty="0"/>
              <a:t>Coherentie </a:t>
            </a:r>
          </a:p>
          <a:p>
            <a:r>
              <a:rPr lang="nl-NL" i="1" dirty="0"/>
              <a:t>Artikel 63 </a:t>
            </a:r>
            <a:r>
              <a:rPr lang="nl-NL" b="1" dirty="0"/>
              <a:t>Coherentiemechanisme </a:t>
            </a:r>
          </a:p>
          <a:p>
            <a:r>
              <a:rPr lang="nl-NL" dirty="0"/>
              <a:t>Teneinde bij te dragen aan de consequente toepassing van deze verordening in de gehele Unie werken de toezichthoudende autoriteiten met elkaar en waar passend samen met de Commissie in het kader van het in deze afdeling uiteengezette coherentiemechanisme. </a:t>
            </a:r>
          </a:p>
        </p:txBody>
      </p:sp>
    </p:spTree>
    <p:extLst>
      <p:ext uri="{BB962C8B-B14F-4D97-AF65-F5344CB8AC3E}">
        <p14:creationId xmlns:p14="http://schemas.microsoft.com/office/powerpoint/2010/main" val="82712873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C5C0ED-7EAC-45D7-9DA2-AEC1AC511DBE}"/>
              </a:ext>
            </a:extLst>
          </p:cNvPr>
          <p:cNvSpPr>
            <a:spLocks noGrp="1"/>
          </p:cNvSpPr>
          <p:nvPr>
            <p:ph type="title"/>
          </p:nvPr>
        </p:nvSpPr>
        <p:spPr/>
        <p:txBody>
          <a:bodyPr/>
          <a:lstStyle/>
          <a:p>
            <a:r>
              <a:rPr lang="nl-NL" dirty="0"/>
              <a:t>Leidende en samenwerkende handhavingsorganisatie</a:t>
            </a:r>
          </a:p>
        </p:txBody>
      </p:sp>
      <p:sp>
        <p:nvSpPr>
          <p:cNvPr id="3" name="Tijdelijke aanduiding voor inhoud 2">
            <a:extLst>
              <a:ext uri="{FF2B5EF4-FFF2-40B4-BE49-F238E27FC236}">
                <a16:creationId xmlns:a16="http://schemas.microsoft.com/office/drawing/2014/main" id="{09ACC75E-E765-48FB-AC19-537D72D9EBD8}"/>
              </a:ext>
            </a:extLst>
          </p:cNvPr>
          <p:cNvSpPr>
            <a:spLocks noGrp="1"/>
          </p:cNvSpPr>
          <p:nvPr>
            <p:ph idx="1"/>
          </p:nvPr>
        </p:nvSpPr>
        <p:spPr/>
        <p:txBody>
          <a:bodyPr>
            <a:normAutofit fontScale="62500" lnSpcReduction="20000"/>
          </a:bodyPr>
          <a:lstStyle/>
          <a:p>
            <a:r>
              <a:rPr lang="nl-NL" i="1" dirty="0"/>
              <a:t>Artikel 64 </a:t>
            </a:r>
            <a:r>
              <a:rPr lang="nl-NL" b="1" dirty="0"/>
              <a:t>Advies van het Comité </a:t>
            </a:r>
          </a:p>
          <a:p>
            <a:r>
              <a:rPr lang="nl-NL" dirty="0"/>
              <a:t>1.Het Comité brengt een advies uit wanneer een bevoegde toezichthoudende autoriteit voornemens is een van onderstaande maatregelen vast te stellen. Hiertoe deelt de bevoegde toezichthoudende autoriteit het Comité het ontwerpbesluit mee indien het: </a:t>
            </a:r>
          </a:p>
          <a:p>
            <a:r>
              <a:rPr lang="nl-NL" dirty="0"/>
              <a:t>a)de vaststelling beoogt van een lijst van verwerkingen waarvoor de eis inzake een </a:t>
            </a:r>
            <a:r>
              <a:rPr lang="nl-NL" dirty="0" err="1"/>
              <a:t>gegevensbeschermingseffectbeoordeling</a:t>
            </a:r>
            <a:r>
              <a:rPr lang="nl-NL" dirty="0"/>
              <a:t> overeenkomstig artikel 35, lid 4, geldt; </a:t>
            </a:r>
          </a:p>
          <a:p>
            <a:r>
              <a:rPr lang="nl-NL" dirty="0"/>
              <a:t>b) betrekking heeft op de vraag, overeenkomstig artikel 40, lid 7, of een gedragscode of de wijziging of uitbreiding van een gedragscode met deze verordening in overeenstemming is; </a:t>
            </a:r>
          </a:p>
          <a:p>
            <a:r>
              <a:rPr lang="nl-NL" dirty="0"/>
              <a:t>c) beoogt de criteria voor accreditatie van een orgaan overeenkomstig artikel 41, lid 3, of een certificeringsorgaan overeenkomstig artikel 43, lid 3, goed te keuren; </a:t>
            </a:r>
          </a:p>
          <a:p>
            <a:r>
              <a:rPr lang="nl-NL" dirty="0"/>
              <a:t>d) de vaststelling beoogt van de in artikel 46, lid 2, onder d), en in artikel 28, lid 8, bedoelde standaardbepalingen inzake gegevensbescherming; </a:t>
            </a:r>
          </a:p>
          <a:p>
            <a:r>
              <a:rPr lang="nl-NL" dirty="0"/>
              <a:t>e) de toestemming beoogt voor de in artikel 46, lid 3, onder a), bedoelde contractbepalingen; of </a:t>
            </a:r>
          </a:p>
          <a:p>
            <a:r>
              <a:rPr lang="nl-NL" dirty="0"/>
              <a:t>f) de goedkeuring beoogt van bindende bedrijfsvoorschriften in de zin van artikel 47. </a:t>
            </a:r>
          </a:p>
        </p:txBody>
      </p:sp>
    </p:spTree>
    <p:extLst>
      <p:ext uri="{BB962C8B-B14F-4D97-AF65-F5344CB8AC3E}">
        <p14:creationId xmlns:p14="http://schemas.microsoft.com/office/powerpoint/2010/main" val="127749123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5D406D-ADC0-47D9-8988-4936878CF0E6}"/>
              </a:ext>
            </a:extLst>
          </p:cNvPr>
          <p:cNvSpPr>
            <a:spLocks noGrp="1"/>
          </p:cNvSpPr>
          <p:nvPr>
            <p:ph type="title"/>
          </p:nvPr>
        </p:nvSpPr>
        <p:spPr/>
        <p:txBody>
          <a:bodyPr/>
          <a:lstStyle/>
          <a:p>
            <a:r>
              <a:rPr lang="nl-NL" dirty="0"/>
              <a:t>Leidende en samenwerkende handhavingsorganisatie</a:t>
            </a:r>
          </a:p>
        </p:txBody>
      </p:sp>
      <p:sp>
        <p:nvSpPr>
          <p:cNvPr id="3" name="Tijdelijke aanduiding voor inhoud 2">
            <a:extLst>
              <a:ext uri="{FF2B5EF4-FFF2-40B4-BE49-F238E27FC236}">
                <a16:creationId xmlns:a16="http://schemas.microsoft.com/office/drawing/2014/main" id="{A661F4A3-B55E-453F-B39D-92FD104276FF}"/>
              </a:ext>
            </a:extLst>
          </p:cNvPr>
          <p:cNvSpPr>
            <a:spLocks noGrp="1"/>
          </p:cNvSpPr>
          <p:nvPr>
            <p:ph idx="1"/>
          </p:nvPr>
        </p:nvSpPr>
        <p:spPr>
          <a:xfrm>
            <a:off x="680321" y="2336872"/>
            <a:ext cx="9613861" cy="4235377"/>
          </a:xfrm>
        </p:spPr>
        <p:txBody>
          <a:bodyPr>
            <a:normAutofit fontScale="70000" lnSpcReduction="20000"/>
          </a:bodyPr>
          <a:lstStyle/>
          <a:p>
            <a:r>
              <a:rPr lang="nl-NL" dirty="0"/>
              <a:t>2.Een toezichthoudende autoriteit, de voorzitter van het Comité of de Commissie kunnen elk verzoeken dat aangelegenheden van algemene strekking of met rechtsgevolgen in meer dan één lidstaat worden onderzocht door het Comité teneinde advies te verkrijgen, met name wanneer een bevoegde toezichthoudende autoriteit haar verplichtingen tot wederzijdse bijstand overeenkomstig artikel 61, of tot gezamenlijke werkzaamheden overeenkomstig artikel 62, niet nakomt. </a:t>
            </a:r>
          </a:p>
          <a:p>
            <a:r>
              <a:rPr lang="nl-NL" dirty="0"/>
              <a:t>3.Het Comité brengt in de in de leden 1 en 2 bedoelde gevallen een advies uit over de aan het Comité voorgelegde aangelegenheid, mits het daarover niet eerder advies heeft uitgebracht. Dat advies wordt binnen acht weken vastgesteld met gewone meerderheid van de leden van het Comité. Die termijn kan met zes weken worden verlengd, rekening houdend met de complexiteit van de aangelegenheid. Met het in lid 1 bedoelde ontwerpbesluit, dat overeenkomstig lid 5 onder de leden van het Comité wordt verspreid, wordt een lid dat niet binnen een redelijke, door de voorzitter aangegeven termijn bezwaar heeft aangetekend, geacht in te stemmen. </a:t>
            </a:r>
          </a:p>
          <a:p>
            <a:r>
              <a:rPr lang="nl-NL" dirty="0"/>
              <a:t>4.De toezichthoudende autoriteiten en de Commissie delen onverwijld langs elektronische weg door middel van een standaardformulier het Comité alle relevante informatie mee, waaronder naargelang het geval een samenvatting van de feiten, het ontwerpbesluit, de redenen waarom een dergelijke maatregel moet worden genomen en de standpunten van andere betrokken toezichthoudende autoriteiten. </a:t>
            </a:r>
          </a:p>
        </p:txBody>
      </p:sp>
    </p:spTree>
    <p:extLst>
      <p:ext uri="{BB962C8B-B14F-4D97-AF65-F5344CB8AC3E}">
        <p14:creationId xmlns:p14="http://schemas.microsoft.com/office/powerpoint/2010/main" val="235662104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70C12C-D9BB-46DD-8995-286904B53D9C}"/>
              </a:ext>
            </a:extLst>
          </p:cNvPr>
          <p:cNvSpPr>
            <a:spLocks noGrp="1"/>
          </p:cNvSpPr>
          <p:nvPr>
            <p:ph type="title"/>
          </p:nvPr>
        </p:nvSpPr>
        <p:spPr/>
        <p:txBody>
          <a:bodyPr/>
          <a:lstStyle/>
          <a:p>
            <a:r>
              <a:rPr lang="nl-NL" dirty="0"/>
              <a:t>Leidende en samenwerkende handhavingsorganisatie</a:t>
            </a:r>
          </a:p>
        </p:txBody>
      </p:sp>
      <p:sp>
        <p:nvSpPr>
          <p:cNvPr id="3" name="Tijdelijke aanduiding voor inhoud 2">
            <a:extLst>
              <a:ext uri="{FF2B5EF4-FFF2-40B4-BE49-F238E27FC236}">
                <a16:creationId xmlns:a16="http://schemas.microsoft.com/office/drawing/2014/main" id="{B46E94A8-D0DC-4A6A-B895-3A800D9EA5A8}"/>
              </a:ext>
            </a:extLst>
          </p:cNvPr>
          <p:cNvSpPr>
            <a:spLocks noGrp="1"/>
          </p:cNvSpPr>
          <p:nvPr>
            <p:ph idx="1"/>
          </p:nvPr>
        </p:nvSpPr>
        <p:spPr/>
        <p:txBody>
          <a:bodyPr>
            <a:normAutofit fontScale="70000" lnSpcReduction="20000"/>
          </a:bodyPr>
          <a:lstStyle/>
          <a:p>
            <a:r>
              <a:rPr lang="nl-NL" dirty="0"/>
              <a:t>5.De voorzitter van het Comité stelt onverwijld langs elektronische weg: a) de leden van het Comité en de Commissie door middel van een standaardformulier in kennis van alle relevante informatie die het Comité heeft ontvangen. Het secretariaat van het Comité verstrekt indien nodig vertalingen van relevante informatie; en b) de, naargelang het geval, in de leden 1 en 2 bedoelde toezichthoudende autoriteit en de Commissie in kennis van het advies en maakt dat advies bekend. </a:t>
            </a:r>
          </a:p>
          <a:p>
            <a:r>
              <a:rPr lang="nl-NL" dirty="0"/>
              <a:t>6.De bevoegde toezichthoudende autoriteit stelt haar in lid 1 bedoelde ontwerpbesluit niet vast binnen de in lid 3 bedoelde termijn. </a:t>
            </a:r>
          </a:p>
          <a:p>
            <a:r>
              <a:rPr lang="nl-NL" dirty="0"/>
              <a:t>7.De in lid 1 bedoelde toezichthoudende autoriteit houdt maximaal rekening met het advies van het Comité en deelt de voorzitter van het Comité binnen twee weken na ontvangst van het advies langs elektronische weg door middel van een standaardformulier mee of zij haar ontwerpbesluit zal handhaven dan wel wijzigen alsmede, in voorkomend geval het gewijzigde ontwerpbesluit. </a:t>
            </a:r>
          </a:p>
          <a:p>
            <a:r>
              <a:rPr lang="nl-NL" dirty="0"/>
              <a:t>8.Wanneer de betrokken toezichthoudende autoriteit de voorzitter van het Comité binnen de in lid 7 van dit artikel bedoelde termijn, onder opgave van de redenen, kennis geeft van haar voornemen het advies van het Comité geheel of gedeeltelijk niet op te volgen, is artikel 65, lid 1, van toepassing. </a:t>
            </a:r>
          </a:p>
        </p:txBody>
      </p:sp>
    </p:spTree>
    <p:extLst>
      <p:ext uri="{BB962C8B-B14F-4D97-AF65-F5344CB8AC3E}">
        <p14:creationId xmlns:p14="http://schemas.microsoft.com/office/powerpoint/2010/main" val="115483915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70C12C-D9BB-46DD-8995-286904B53D9C}"/>
              </a:ext>
            </a:extLst>
          </p:cNvPr>
          <p:cNvSpPr>
            <a:spLocks noGrp="1"/>
          </p:cNvSpPr>
          <p:nvPr>
            <p:ph type="title"/>
          </p:nvPr>
        </p:nvSpPr>
        <p:spPr/>
        <p:txBody>
          <a:bodyPr/>
          <a:lstStyle/>
          <a:p>
            <a:r>
              <a:rPr lang="nl-NL" dirty="0"/>
              <a:t>Leidende en samenwerkende handhavingsorganisatie</a:t>
            </a:r>
          </a:p>
        </p:txBody>
      </p:sp>
      <p:sp>
        <p:nvSpPr>
          <p:cNvPr id="3" name="Tijdelijke aanduiding voor inhoud 2">
            <a:extLst>
              <a:ext uri="{FF2B5EF4-FFF2-40B4-BE49-F238E27FC236}">
                <a16:creationId xmlns:a16="http://schemas.microsoft.com/office/drawing/2014/main" id="{B46E94A8-D0DC-4A6A-B895-3A800D9EA5A8}"/>
              </a:ext>
            </a:extLst>
          </p:cNvPr>
          <p:cNvSpPr>
            <a:spLocks noGrp="1"/>
          </p:cNvSpPr>
          <p:nvPr>
            <p:ph idx="1"/>
          </p:nvPr>
        </p:nvSpPr>
        <p:spPr>
          <a:xfrm>
            <a:off x="680321" y="2336872"/>
            <a:ext cx="9613861" cy="3949627"/>
          </a:xfrm>
        </p:spPr>
        <p:txBody>
          <a:bodyPr>
            <a:normAutofit fontScale="55000" lnSpcReduction="20000"/>
          </a:bodyPr>
          <a:lstStyle/>
          <a:p>
            <a:r>
              <a:rPr lang="nl-NL" i="1" dirty="0"/>
              <a:t>Artikel 65 </a:t>
            </a:r>
            <a:r>
              <a:rPr lang="nl-NL" b="1" dirty="0"/>
              <a:t>Geschillenbeslechting door het Comité </a:t>
            </a:r>
          </a:p>
          <a:p>
            <a:r>
              <a:rPr lang="nl-NL" dirty="0"/>
              <a:t>1.Om te zorgen voor de correcte en consequente toepassing van deze verordening in individuele gevallen, stelt het Comité een bindend besluit vast in de volgende gevallen: </a:t>
            </a:r>
          </a:p>
          <a:p>
            <a:r>
              <a:rPr lang="nl-NL" dirty="0"/>
              <a:t>a) wanneer in een geval als bedoeld in artikel 60, lid 4, een betrokken toezichthoudende autoriteit een relevant en gemotiveerd bezwaar heeft ingediend tegen een ontwerpbesluit van de leidende toezichthoudende autoriteit of de leidende toezichthoudende autoriteit dit bezwaar heeft afgewezen als zijnde irrelevant of ongemotiveerd. Het bindend besluit heeft betrekking op alle aangelegenheden die onderwerp van het relevante en gemotiveerde bezwaar zijn, en met name op de vraag of inbreuk op de onderhavige verordening wordt gemaakt; </a:t>
            </a:r>
          </a:p>
          <a:p>
            <a:r>
              <a:rPr lang="nl-NL" dirty="0"/>
              <a:t>b) wanneer er verschillend wordt geoordeeld over de vraag welke betrokken toezichthoudende autoriteit bevoegd is voor de hoofdvestiging; </a:t>
            </a:r>
          </a:p>
          <a:p>
            <a:r>
              <a:rPr lang="nl-NL" dirty="0"/>
              <a:t>c) wanneer een bevoegde toezichthoudende autoriteit in de in artikel 64, lid 1, genoemde gevallen het Comité niet om advies vraagt, of het krachtens artikel 64 uitgebrachte advies van het Comité niet volgt. In dat geval kan elke betrokken toezichthoudende autoriteit of de Commissie de aangelegenheid meedelen aan het Comité. </a:t>
            </a:r>
          </a:p>
          <a:p>
            <a:r>
              <a:rPr lang="nl-NL" dirty="0"/>
              <a:t>2.Het in lid 1 bedoelde besluit wordt binnen één maand na de verwijzing van de aangelegenheid vastgesteld met een tweederdemeerderheid van de leden van het Comité. Deze termijn kan wegens de complexiteit van de aangelegenheid met één maand worden verlengd. Het in lid 1 bedoelde besluit wordt met redenen omkleed en gericht tot de leidende toezichthoudende autoriteit en alle betrokken toezichthoudende autoriteiten, en is bindend. </a:t>
            </a:r>
          </a:p>
          <a:p>
            <a:r>
              <a:rPr lang="nl-NL" dirty="0"/>
              <a:t>3.Indien het Comité niet binnen de in lid 2 genoemde termijn een besluit heeft kunnen vaststellen, stelt het zijn besluit binnen twee weken na het verstrijken van de in lid 2 bedoelde tweede maand vast, met een gewone meerderheid van zijn leden. Bij staking van stemmen onder de leden van het Comité is de stem van de voorzitter beslissend. </a:t>
            </a:r>
          </a:p>
        </p:txBody>
      </p:sp>
    </p:spTree>
    <p:extLst>
      <p:ext uri="{BB962C8B-B14F-4D97-AF65-F5344CB8AC3E}">
        <p14:creationId xmlns:p14="http://schemas.microsoft.com/office/powerpoint/2010/main" val="35729806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397C52-24BB-442F-AFA7-DFC03A70803A}"/>
              </a:ext>
            </a:extLst>
          </p:cNvPr>
          <p:cNvSpPr>
            <a:spLocks noGrp="1"/>
          </p:cNvSpPr>
          <p:nvPr>
            <p:ph type="title"/>
          </p:nvPr>
        </p:nvSpPr>
        <p:spPr/>
        <p:txBody>
          <a:bodyPr>
            <a:normAutofit/>
          </a:bodyPr>
          <a:lstStyle/>
          <a:p>
            <a:r>
              <a:rPr lang="nl-NL" b="1" dirty="0"/>
              <a:t>Gedragscodes en certificering </a:t>
            </a:r>
            <a:endParaRPr lang="nl-NL" dirty="0"/>
          </a:p>
        </p:txBody>
      </p:sp>
      <p:sp>
        <p:nvSpPr>
          <p:cNvPr id="3" name="Tijdelijke aanduiding voor inhoud 2">
            <a:extLst>
              <a:ext uri="{FF2B5EF4-FFF2-40B4-BE49-F238E27FC236}">
                <a16:creationId xmlns:a16="http://schemas.microsoft.com/office/drawing/2014/main" id="{5D0F069A-6CFB-4849-BA7E-F2E32BE38A69}"/>
              </a:ext>
            </a:extLst>
          </p:cNvPr>
          <p:cNvSpPr>
            <a:spLocks noGrp="1"/>
          </p:cNvSpPr>
          <p:nvPr>
            <p:ph idx="1"/>
          </p:nvPr>
        </p:nvSpPr>
        <p:spPr>
          <a:xfrm>
            <a:off x="680321" y="2336873"/>
            <a:ext cx="9613861" cy="4145408"/>
          </a:xfrm>
        </p:spPr>
        <p:txBody>
          <a:bodyPr>
            <a:normAutofit fontScale="62500" lnSpcReduction="20000"/>
          </a:bodyPr>
          <a:lstStyle/>
          <a:p>
            <a:r>
              <a:rPr lang="nl-NL" dirty="0"/>
              <a:t>a) behoorlijke en transparante verwerking;</a:t>
            </a:r>
          </a:p>
          <a:p>
            <a:r>
              <a:rPr lang="nl-NL" dirty="0"/>
              <a:t>b) de gerechtvaardigde belangen die door verwerkingsverantwoordelijken in een specifieke context worden behartigd; </a:t>
            </a:r>
          </a:p>
          <a:p>
            <a:r>
              <a:rPr lang="nl-NL" dirty="0"/>
              <a:t>c) de verzameling van gegevens; </a:t>
            </a:r>
          </a:p>
          <a:p>
            <a:r>
              <a:rPr lang="nl-NL" dirty="0"/>
              <a:t>d) de </a:t>
            </a:r>
            <a:r>
              <a:rPr lang="nl-NL" dirty="0" err="1"/>
              <a:t>pseudonimisering</a:t>
            </a:r>
            <a:r>
              <a:rPr lang="nl-NL" dirty="0"/>
              <a:t> van persoonsgegevens; </a:t>
            </a:r>
          </a:p>
          <a:p>
            <a:r>
              <a:rPr lang="nl-NL" dirty="0"/>
              <a:t>e) de aan het publiek en betrokkenen verstrekte informatie; </a:t>
            </a:r>
          </a:p>
          <a:p>
            <a:r>
              <a:rPr lang="nl-NL" dirty="0"/>
              <a:t>f) de uitoefening van de rechten van betrokkenen; </a:t>
            </a:r>
          </a:p>
          <a:p>
            <a:r>
              <a:rPr lang="nl-NL" dirty="0"/>
              <a:t>g) de informatie verstrekt aan en de bescherming van kinderen en de wijze waarop de toestemming wordt verkregen van de personen die de ouderlijke verantwoordelijkheid voor kinderen dragen; </a:t>
            </a:r>
          </a:p>
          <a:p>
            <a:r>
              <a:rPr lang="nl-NL" dirty="0"/>
              <a:t>h) de maatregelen en procedures als bedoeld in de artikelen 24 en 25 en de maatregelen ter beveiliging van de verwerking als bedoeld in artikel 32; </a:t>
            </a:r>
          </a:p>
          <a:p>
            <a:r>
              <a:rPr lang="nl-NL" dirty="0"/>
              <a:t>i) de kennisgeving van inbreuken in verband met persoonsgegevens aan toezichthoudende autoriteiten en de mededeling van die inbreuken in verband met persoonsgegevens aan betrokkenen; </a:t>
            </a:r>
          </a:p>
          <a:p>
            <a:r>
              <a:rPr lang="nl-NL" dirty="0"/>
              <a:t>j) de doorgifte van persoonsgegevens aan derde landen of internationale organisaties; of </a:t>
            </a:r>
          </a:p>
          <a:p>
            <a:r>
              <a:rPr lang="nl-NL" dirty="0"/>
              <a:t>k) buitengerechtelijke procedures en andere procedures voor de beslechting van geschillen tussen verwerkingsverantwoordelijken en betrokkenen met betrekking tot verwerking, onverminderd de rechten van betrokkenen op grond van de artikelen 77 en 79.</a:t>
            </a:r>
          </a:p>
        </p:txBody>
      </p:sp>
    </p:spTree>
    <p:extLst>
      <p:ext uri="{BB962C8B-B14F-4D97-AF65-F5344CB8AC3E}">
        <p14:creationId xmlns:p14="http://schemas.microsoft.com/office/powerpoint/2010/main" val="204786983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70C12C-D9BB-46DD-8995-286904B53D9C}"/>
              </a:ext>
            </a:extLst>
          </p:cNvPr>
          <p:cNvSpPr>
            <a:spLocks noGrp="1"/>
          </p:cNvSpPr>
          <p:nvPr>
            <p:ph type="title"/>
          </p:nvPr>
        </p:nvSpPr>
        <p:spPr/>
        <p:txBody>
          <a:bodyPr/>
          <a:lstStyle/>
          <a:p>
            <a:r>
              <a:rPr lang="nl-NL" dirty="0"/>
              <a:t>Leidende en samenwerkende handhavingsorganisatie</a:t>
            </a:r>
          </a:p>
        </p:txBody>
      </p:sp>
      <p:sp>
        <p:nvSpPr>
          <p:cNvPr id="3" name="Tijdelijke aanduiding voor inhoud 2">
            <a:extLst>
              <a:ext uri="{FF2B5EF4-FFF2-40B4-BE49-F238E27FC236}">
                <a16:creationId xmlns:a16="http://schemas.microsoft.com/office/drawing/2014/main" id="{B46E94A8-D0DC-4A6A-B895-3A800D9EA5A8}"/>
              </a:ext>
            </a:extLst>
          </p:cNvPr>
          <p:cNvSpPr>
            <a:spLocks noGrp="1"/>
          </p:cNvSpPr>
          <p:nvPr>
            <p:ph idx="1"/>
          </p:nvPr>
        </p:nvSpPr>
        <p:spPr>
          <a:xfrm>
            <a:off x="680321" y="2336872"/>
            <a:ext cx="9613861" cy="4311577"/>
          </a:xfrm>
        </p:spPr>
        <p:txBody>
          <a:bodyPr>
            <a:normAutofit fontScale="70000" lnSpcReduction="20000"/>
          </a:bodyPr>
          <a:lstStyle/>
          <a:p>
            <a:r>
              <a:rPr lang="nl-NL" dirty="0"/>
              <a:t>4.De betrokken toezichthoudende autoriteiten stellen tijdens de in de leden 2 en 3 bedoelde termijn geen besluit over de overeenkomstig lid 1 aan het Comité voorgelegde aangelegenheid vast. </a:t>
            </a:r>
          </a:p>
          <a:p>
            <a:r>
              <a:rPr lang="nl-NL" dirty="0"/>
              <a:t>5.De voorzitter van het Comité brengt het in lid 1 bedoelde besluit onverwijld ter kennis van de betrokken toezichthoudende autoriteiten. Hij brengt de Commissie daarvan op de hoogte. Het besluit wordt onverwijld bekendgemaakt op de website van het Comité nadat de toezichthoudende autoriteit het in lid 6 bedoelde definitieve besluit ter kennis heeft gebracht. </a:t>
            </a:r>
          </a:p>
          <a:p>
            <a:r>
              <a:rPr lang="nl-NL" dirty="0"/>
              <a:t>6.De leidende toezichthoudende autoriteit of, in voorkomend geval, de toezichthoudende autoriteit waarbij de klacht is ingediend, stelt onverwijld en uiterlijk binnen één maand na de kennisgeving door het Comité een definitief besluit vast op basis van het in lid 1 van dit artikel bedoelde besluit. De leidende toezichthoudende autoriteit of, in voorkomend geval, de toezichthoudende autoriteit waarbij de klacht is ingediend, deelt het Comité de datum mee waarop haar definitieve besluit ter kennis wordt gebracht van respectievelijk de verwerkingsverantwoordelijke of de verwerker en van de betrokkene. Het definitieve besluit van de betrokken toezichthoudende autoriteiten wordt vastgesteld overeenkomstig artikel 60a, leden 7, 8 en 9. Het definitieve besluit verwijst naar het in lid 1 van dit artikel bedoelde besluit en geeft aan dat genoemd besluit overeenkomstig lid 5 van dit artikel zal worden bekendgemaakt op de website van het Comité. Het in lid 1 van dit artikel bedoelde besluit wordt aan het definitieve besluit gehecht. </a:t>
            </a:r>
          </a:p>
        </p:txBody>
      </p:sp>
    </p:spTree>
    <p:extLst>
      <p:ext uri="{BB962C8B-B14F-4D97-AF65-F5344CB8AC3E}">
        <p14:creationId xmlns:p14="http://schemas.microsoft.com/office/powerpoint/2010/main" val="223339780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A9BA3B-93D7-4A6E-9E49-FFE5D57CA50E}"/>
              </a:ext>
            </a:extLst>
          </p:cNvPr>
          <p:cNvSpPr>
            <a:spLocks noGrp="1"/>
          </p:cNvSpPr>
          <p:nvPr>
            <p:ph type="title"/>
          </p:nvPr>
        </p:nvSpPr>
        <p:spPr/>
        <p:txBody>
          <a:bodyPr/>
          <a:lstStyle/>
          <a:p>
            <a:r>
              <a:rPr lang="nl-NL" dirty="0"/>
              <a:t>Leidende en samenwerkende handhavingsorganisatie</a:t>
            </a:r>
          </a:p>
        </p:txBody>
      </p:sp>
      <p:sp>
        <p:nvSpPr>
          <p:cNvPr id="3" name="Tijdelijke aanduiding voor inhoud 2">
            <a:extLst>
              <a:ext uri="{FF2B5EF4-FFF2-40B4-BE49-F238E27FC236}">
                <a16:creationId xmlns:a16="http://schemas.microsoft.com/office/drawing/2014/main" id="{5238F027-4B1A-4359-A056-AA954DAC69D2}"/>
              </a:ext>
            </a:extLst>
          </p:cNvPr>
          <p:cNvSpPr>
            <a:spLocks noGrp="1"/>
          </p:cNvSpPr>
          <p:nvPr>
            <p:ph idx="1"/>
          </p:nvPr>
        </p:nvSpPr>
        <p:spPr>
          <a:xfrm>
            <a:off x="680321" y="2336873"/>
            <a:ext cx="9613861" cy="3921052"/>
          </a:xfrm>
        </p:spPr>
        <p:txBody>
          <a:bodyPr>
            <a:normAutofit fontScale="62500" lnSpcReduction="20000"/>
          </a:bodyPr>
          <a:lstStyle/>
          <a:p>
            <a:r>
              <a:rPr lang="nl-NL" i="1" dirty="0"/>
              <a:t>Artikel 66 </a:t>
            </a:r>
            <a:r>
              <a:rPr lang="nl-NL" b="1" dirty="0"/>
              <a:t>Spoedprocedure </a:t>
            </a:r>
          </a:p>
          <a:p>
            <a:r>
              <a:rPr lang="nl-NL" dirty="0"/>
              <a:t>1.In buitengewone omstandigheden kan een betrokken toezichthoudende autoriteit, wanneer zij van mening is dat er dringend moet worden opgetreden om de rechten en vrijheden van betrokkenen te beschermen, in afwijking van het in de artikelen 63, 64 en 65 bedoelde coherentiemechanisme of van de in artikel 60 bedoelde procedure, onverwijld voorlopige maatregelen met een bepaalde geldigheidsduur van ten hoogste drie maanden nemen die beogen rechtsgevolgen in het leven te roepen op het eigen grondgebied. De toezichthoudende autoriteit deelt die maatregelen met opgave van de redenen onverwijld mee aan de andere betrokken toezichthoudende autoriteiten, het Comité en de Commissie. </a:t>
            </a:r>
          </a:p>
          <a:p>
            <a:r>
              <a:rPr lang="nl-NL" dirty="0"/>
              <a:t>2.Wanneer een toezichthoudende autoriteit overeenkomstig lid 1 een maatregel heeft genomen en van mening is dat er dringend definitieve maatregelen moeten worden genomen, kan zij het Comité met opgave van redenen om een dringend advies of een dringend bindend besluit verzoeken. </a:t>
            </a:r>
          </a:p>
          <a:p>
            <a:r>
              <a:rPr lang="nl-NL" dirty="0"/>
              <a:t>3.Een toezichthoudende autoriteit kan het Comité met opgave van redenen, waaronder de redenen waarom er dringend moet worden opgetreden, om een dringend advies of een dringend bindend besluit verzoeken wanneer de bevoegde toezichthoudende autoriteit geen passende maatregel heeft genomen in een situatie waarin er dringend moet worden opgetreden, teneinde de rechten en vrijheden van betrokkenen te beschermen</a:t>
            </a:r>
          </a:p>
          <a:p>
            <a:r>
              <a:rPr lang="nl-NL" dirty="0"/>
              <a:t>4.In afwijking van artikel 64, lid 3, en van artikel 65, lid 2, wordt een als in de leden 2 en 3 bedoeld dringend advies of dringend bindend besluit binnen twee weken met gewone meerderheid van de leden van het Comité vastgesteld. . </a:t>
            </a:r>
          </a:p>
        </p:txBody>
      </p:sp>
    </p:spTree>
    <p:extLst>
      <p:ext uri="{BB962C8B-B14F-4D97-AF65-F5344CB8AC3E}">
        <p14:creationId xmlns:p14="http://schemas.microsoft.com/office/powerpoint/2010/main" val="359847444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C66213-F814-40C3-B078-7B9CE1BE5C02}"/>
              </a:ext>
            </a:extLst>
          </p:cNvPr>
          <p:cNvSpPr>
            <a:spLocks noGrp="1"/>
          </p:cNvSpPr>
          <p:nvPr>
            <p:ph type="title"/>
          </p:nvPr>
        </p:nvSpPr>
        <p:spPr/>
        <p:txBody>
          <a:bodyPr/>
          <a:lstStyle/>
          <a:p>
            <a:r>
              <a:rPr lang="nl-NL" dirty="0"/>
              <a:t>Leidende en samenwerkende handhavingsorganisatie</a:t>
            </a:r>
          </a:p>
        </p:txBody>
      </p:sp>
      <p:sp>
        <p:nvSpPr>
          <p:cNvPr id="3" name="Tijdelijke aanduiding voor inhoud 2">
            <a:extLst>
              <a:ext uri="{FF2B5EF4-FFF2-40B4-BE49-F238E27FC236}">
                <a16:creationId xmlns:a16="http://schemas.microsoft.com/office/drawing/2014/main" id="{6DBACE02-2A9C-4BD6-9D97-66C7935D54C7}"/>
              </a:ext>
            </a:extLst>
          </p:cNvPr>
          <p:cNvSpPr>
            <a:spLocks noGrp="1"/>
          </p:cNvSpPr>
          <p:nvPr>
            <p:ph idx="1"/>
          </p:nvPr>
        </p:nvSpPr>
        <p:spPr/>
        <p:txBody>
          <a:bodyPr/>
          <a:lstStyle/>
          <a:p>
            <a:r>
              <a:rPr lang="nl-NL" i="1" dirty="0"/>
              <a:t>Artikel 67 </a:t>
            </a:r>
            <a:r>
              <a:rPr lang="nl-NL" b="1" dirty="0"/>
              <a:t>Uitwisseling van informatie </a:t>
            </a:r>
          </a:p>
          <a:p>
            <a:r>
              <a:rPr lang="nl-NL" dirty="0"/>
              <a:t>De Commissie kan uitvoeringshandelingen van algemene aard vaststellen om d)de regelingen voor de elektronische uitwisseling van informatie tussen toezichthoudende autoriteiten onderling en tussen toezichthoudende autoriteiten en het Comité, met name het in artikel 64 bedoelde standaardformulier, vast te leggen. Die uitvoeringshandelingen worden vastgesteld volgens de in artikel 93, lid 2, bedoelde onderzoeksprocedure. </a:t>
            </a:r>
          </a:p>
        </p:txBody>
      </p:sp>
    </p:spTree>
    <p:extLst>
      <p:ext uri="{BB962C8B-B14F-4D97-AF65-F5344CB8AC3E}">
        <p14:creationId xmlns:p14="http://schemas.microsoft.com/office/powerpoint/2010/main" val="282024135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1A9307-90AA-48B1-804D-4CAD75638AF8}"/>
              </a:ext>
            </a:extLst>
          </p:cNvPr>
          <p:cNvSpPr>
            <a:spLocks noGrp="1"/>
          </p:cNvSpPr>
          <p:nvPr>
            <p:ph type="title"/>
          </p:nvPr>
        </p:nvSpPr>
        <p:spPr/>
        <p:txBody>
          <a:bodyPr/>
          <a:lstStyle/>
          <a:p>
            <a:r>
              <a:rPr lang="nl-NL" b="1" dirty="0"/>
              <a:t>Europees Comité voor gegevensbescherming </a:t>
            </a:r>
          </a:p>
        </p:txBody>
      </p:sp>
      <p:sp>
        <p:nvSpPr>
          <p:cNvPr id="3" name="Tijdelijke aanduiding voor inhoud 2">
            <a:extLst>
              <a:ext uri="{FF2B5EF4-FFF2-40B4-BE49-F238E27FC236}">
                <a16:creationId xmlns:a16="http://schemas.microsoft.com/office/drawing/2014/main" id="{95A0F341-39A6-41FE-B206-5A6860C16FA9}"/>
              </a:ext>
            </a:extLst>
          </p:cNvPr>
          <p:cNvSpPr>
            <a:spLocks noGrp="1"/>
          </p:cNvSpPr>
          <p:nvPr>
            <p:ph idx="1"/>
          </p:nvPr>
        </p:nvSpPr>
        <p:spPr>
          <a:xfrm>
            <a:off x="680321" y="2336873"/>
            <a:ext cx="9613861" cy="4283002"/>
          </a:xfrm>
        </p:spPr>
        <p:txBody>
          <a:bodyPr>
            <a:normAutofit fontScale="70000" lnSpcReduction="20000"/>
          </a:bodyPr>
          <a:lstStyle/>
          <a:p>
            <a:r>
              <a:rPr lang="nl-NL" dirty="0"/>
              <a:t>Afdeling 3 </a:t>
            </a:r>
            <a:r>
              <a:rPr lang="nl-NL" b="1" dirty="0"/>
              <a:t>Europees Comité voor gegevensbescherming </a:t>
            </a:r>
          </a:p>
          <a:p>
            <a:r>
              <a:rPr lang="nl-NL" i="1" dirty="0"/>
              <a:t>Artikel 68 </a:t>
            </a:r>
            <a:r>
              <a:rPr lang="nl-NL" b="1" dirty="0"/>
              <a:t>Europees Comité voor gegevensbescherming </a:t>
            </a:r>
          </a:p>
          <a:p>
            <a:r>
              <a:rPr lang="nl-NL" dirty="0"/>
              <a:t>1.Het Europees Comité voor gegevensbescherming (het „Comité”) wordt ingesteld als orgaan van de Unie en heeft rechtspersoonlijkheid. </a:t>
            </a:r>
          </a:p>
          <a:p>
            <a:r>
              <a:rPr lang="nl-NL" dirty="0"/>
              <a:t>2.Het Comité wordt vertegenwoordigd door zijn voorzitter. </a:t>
            </a:r>
          </a:p>
          <a:p>
            <a:r>
              <a:rPr lang="nl-NL" dirty="0"/>
              <a:t>3.Het Comité bestaat uit de voorzitter van één toezichthoudende autoriteit per lidstaat en de Europese Toezichthouder voor gegevensbescherming, of hun respectieve vertegenwoordigers. </a:t>
            </a:r>
          </a:p>
          <a:p>
            <a:r>
              <a:rPr lang="nl-NL" dirty="0"/>
              <a:t>4.Wanneer in een lidstaat meer dan één toezichthoudende autoriteit belast is met het toezicht op de toepassing van de bepalingen krachtens deze verordening, wordt overeenkomstig het recht van die lidstaat een gezamenlijke vertegenwoordiger aangewezen. </a:t>
            </a:r>
          </a:p>
          <a:p>
            <a:r>
              <a:rPr lang="nl-NL" dirty="0"/>
              <a:t>5.De Commissie heeft het recht deel te nemen aan de activiteiten en, zonder stemrecht, aan de bijeenkomsten van het Comité. De Commissie wijst een vertegenwoordiger aan. De voorzitter van het Comité stelt de Commissie in kennis van de activiteiten van het Comité. </a:t>
            </a:r>
          </a:p>
          <a:p>
            <a:r>
              <a:rPr lang="nl-NL" dirty="0"/>
              <a:t>6.In de in artikel 65 bedoelde gevallen heeft de Europese Toezichthouder voor gegevensbescherming uitsluitend stemrecht bij besluiten over op de instellingen, organen en instanties van de Unie toepasselijke beginselen en regels die inhoudelijk met die van de onderhavige verordening overeenstemmen. </a:t>
            </a:r>
          </a:p>
        </p:txBody>
      </p:sp>
    </p:spTree>
    <p:extLst>
      <p:ext uri="{BB962C8B-B14F-4D97-AF65-F5344CB8AC3E}">
        <p14:creationId xmlns:p14="http://schemas.microsoft.com/office/powerpoint/2010/main" val="91696273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D84A50-963A-45B7-A27D-0331E012C075}"/>
              </a:ext>
            </a:extLst>
          </p:cNvPr>
          <p:cNvSpPr>
            <a:spLocks noGrp="1"/>
          </p:cNvSpPr>
          <p:nvPr>
            <p:ph type="title"/>
          </p:nvPr>
        </p:nvSpPr>
        <p:spPr/>
        <p:txBody>
          <a:bodyPr/>
          <a:lstStyle/>
          <a:p>
            <a:r>
              <a:rPr lang="nl-NL" b="1" dirty="0"/>
              <a:t>Europees Comité voor gegevensbescherming </a:t>
            </a:r>
          </a:p>
        </p:txBody>
      </p:sp>
      <p:sp>
        <p:nvSpPr>
          <p:cNvPr id="3" name="Tijdelijke aanduiding voor inhoud 2">
            <a:extLst>
              <a:ext uri="{FF2B5EF4-FFF2-40B4-BE49-F238E27FC236}">
                <a16:creationId xmlns:a16="http://schemas.microsoft.com/office/drawing/2014/main" id="{B603C5DA-05E2-43FD-A0E3-2B0366F4310E}"/>
              </a:ext>
            </a:extLst>
          </p:cNvPr>
          <p:cNvSpPr>
            <a:spLocks noGrp="1"/>
          </p:cNvSpPr>
          <p:nvPr>
            <p:ph idx="1"/>
          </p:nvPr>
        </p:nvSpPr>
        <p:spPr/>
        <p:txBody>
          <a:bodyPr/>
          <a:lstStyle/>
          <a:p>
            <a:r>
              <a:rPr lang="nl-NL" i="1" dirty="0"/>
              <a:t>Artikel 69 </a:t>
            </a:r>
            <a:r>
              <a:rPr lang="nl-NL" b="1" dirty="0"/>
              <a:t>Onafhankelijkheid </a:t>
            </a:r>
          </a:p>
          <a:p>
            <a:r>
              <a:rPr lang="nl-NL" dirty="0"/>
              <a:t>1.Het Comité treedt bij de uitvoering van zijn taken of de uitoefening van zijn bevoegdheden overeenkomstig de artikelen 70 en 71 onafhankelijk op. </a:t>
            </a:r>
          </a:p>
          <a:p>
            <a:r>
              <a:rPr lang="nl-NL" dirty="0"/>
              <a:t>2.Onverminderd verzoeken van de Commissie als bedoeld in artikel 70, lid 1, onder b), en artikel 70, lid 2, vraagt noch aanvaardt het Comité bij de uitvoering van zijn taken of de uitoefening van zijn bevoegdheden instructies van wie dan ook. </a:t>
            </a:r>
          </a:p>
        </p:txBody>
      </p:sp>
    </p:spTree>
    <p:extLst>
      <p:ext uri="{BB962C8B-B14F-4D97-AF65-F5344CB8AC3E}">
        <p14:creationId xmlns:p14="http://schemas.microsoft.com/office/powerpoint/2010/main" val="88603509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C460BB-9FF5-4230-824B-3FB0B781EF76}"/>
              </a:ext>
            </a:extLst>
          </p:cNvPr>
          <p:cNvSpPr>
            <a:spLocks noGrp="1"/>
          </p:cNvSpPr>
          <p:nvPr>
            <p:ph type="title"/>
          </p:nvPr>
        </p:nvSpPr>
        <p:spPr/>
        <p:txBody>
          <a:bodyPr>
            <a:normAutofit/>
          </a:bodyPr>
          <a:lstStyle/>
          <a:p>
            <a:r>
              <a:rPr lang="nl-NL" b="1" dirty="0"/>
              <a:t>Europees Comité voor gegevensbescherming </a:t>
            </a:r>
            <a:endParaRPr lang="nl-NL" dirty="0"/>
          </a:p>
        </p:txBody>
      </p:sp>
      <p:sp>
        <p:nvSpPr>
          <p:cNvPr id="3" name="Tijdelijke aanduiding voor inhoud 2">
            <a:extLst>
              <a:ext uri="{FF2B5EF4-FFF2-40B4-BE49-F238E27FC236}">
                <a16:creationId xmlns:a16="http://schemas.microsoft.com/office/drawing/2014/main" id="{D60B6B16-7122-41BD-BC4B-3626D3740431}"/>
              </a:ext>
            </a:extLst>
          </p:cNvPr>
          <p:cNvSpPr>
            <a:spLocks noGrp="1"/>
          </p:cNvSpPr>
          <p:nvPr>
            <p:ph idx="1"/>
          </p:nvPr>
        </p:nvSpPr>
        <p:spPr/>
        <p:txBody>
          <a:bodyPr>
            <a:normAutofit fontScale="55000" lnSpcReduction="20000"/>
          </a:bodyPr>
          <a:lstStyle/>
          <a:p>
            <a:r>
              <a:rPr lang="nl-NL" i="1" dirty="0"/>
              <a:t>Artikel 70 </a:t>
            </a:r>
            <a:r>
              <a:rPr lang="nl-NL" b="1" dirty="0"/>
              <a:t>Taken van het Comité </a:t>
            </a:r>
          </a:p>
          <a:p>
            <a:r>
              <a:rPr lang="nl-NL" dirty="0"/>
              <a:t>1.Het Comité zorgt ervoor dat deze verordening consequent wordt toegepast. Daartoe doet het Comité op eigen initiatief of, waar passend, op verzoek van de Commissie met name het volgende: </a:t>
            </a:r>
          </a:p>
          <a:p>
            <a:r>
              <a:rPr lang="nl-NL" dirty="0"/>
              <a:t>a) toezien op en zorgen voor de juiste toepassing van deze verordening in de in de artikelen 64 en 65 bedoelde gevallen, onverminderd de taken van de nationale toezichthoudende autoriteiten; </a:t>
            </a:r>
          </a:p>
          <a:p>
            <a:r>
              <a:rPr lang="nl-NL" dirty="0"/>
              <a:t>b) adviseren van de Commissie over aangelegenheden in verband met de bescherming van persoonsgegevens in de Unie, waaronder alle voorgestelde wijzigingen van deze verordening; </a:t>
            </a:r>
          </a:p>
          <a:p>
            <a:r>
              <a:rPr lang="nl-NL" dirty="0"/>
              <a:t>c) adviseren van de Commissie over het mechanisme en de procedures voor de uitwisseling van informatie wat betreft bindende bedrijfsvoorschriften tussen verwerkingsverantwoordelijken, verwerkers, en toezichthoudende autoriteiten; </a:t>
            </a:r>
          </a:p>
          <a:p>
            <a:r>
              <a:rPr lang="nl-NL" dirty="0"/>
              <a:t>d) uitvaardigen van richtsnoeren, aanbevelingen en beste praktijken inzake procedures voor het wissen van links, kopieën of reproducties van persoonsgegevens uit algemeen beschikbare communicatiediensten als bedoeld in artikel 17, lid 2; </a:t>
            </a:r>
          </a:p>
          <a:p>
            <a:r>
              <a:rPr lang="nl-NL" dirty="0"/>
              <a:t>e) onderzoeken, op eigen initiatief of op verzoek van een van zijn leden dan wel op verzoek van de Commissie, van kwesties die betrekking hebben op de toepassing van deze verordening, en uitvaardigen van richtsnoeren, aanbevelingen en beste praktijken om te bevorderen dat deze verordening consequent wordt toegepast; </a:t>
            </a:r>
          </a:p>
          <a:p>
            <a:r>
              <a:rPr lang="nl-NL" dirty="0"/>
              <a:t>f) uitvaardigen van richtsnoeren, aanbevelingen en beste praktijken in overeenstemming met punt e) van dit lid ter verdere specificatie van de criteria en de voorwaarden voor besluiten op basis van profilering krachtens artikel 22, lid 2; </a:t>
            </a:r>
          </a:p>
        </p:txBody>
      </p:sp>
    </p:spTree>
    <p:extLst>
      <p:ext uri="{BB962C8B-B14F-4D97-AF65-F5344CB8AC3E}">
        <p14:creationId xmlns:p14="http://schemas.microsoft.com/office/powerpoint/2010/main" val="121583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2F9DB7-DD0D-4E4F-B9B7-0EAAF529DFEC}"/>
              </a:ext>
            </a:extLst>
          </p:cNvPr>
          <p:cNvSpPr>
            <a:spLocks noGrp="1"/>
          </p:cNvSpPr>
          <p:nvPr>
            <p:ph type="title"/>
          </p:nvPr>
        </p:nvSpPr>
        <p:spPr/>
        <p:txBody>
          <a:bodyPr>
            <a:normAutofit/>
          </a:bodyPr>
          <a:lstStyle/>
          <a:p>
            <a:r>
              <a:rPr lang="nl-NL" b="1" dirty="0"/>
              <a:t>Europees Comité voor gegevensbescherming </a:t>
            </a:r>
            <a:endParaRPr lang="nl-NL" dirty="0"/>
          </a:p>
        </p:txBody>
      </p:sp>
      <p:sp>
        <p:nvSpPr>
          <p:cNvPr id="3" name="Tijdelijke aanduiding voor inhoud 2">
            <a:extLst>
              <a:ext uri="{FF2B5EF4-FFF2-40B4-BE49-F238E27FC236}">
                <a16:creationId xmlns:a16="http://schemas.microsoft.com/office/drawing/2014/main" id="{D51CBE61-274D-47CB-828A-97F58400D073}"/>
              </a:ext>
            </a:extLst>
          </p:cNvPr>
          <p:cNvSpPr>
            <a:spLocks noGrp="1"/>
          </p:cNvSpPr>
          <p:nvPr>
            <p:ph idx="1"/>
          </p:nvPr>
        </p:nvSpPr>
        <p:spPr>
          <a:xfrm>
            <a:off x="680321" y="2336872"/>
            <a:ext cx="9613861" cy="4292527"/>
          </a:xfrm>
        </p:spPr>
        <p:txBody>
          <a:bodyPr>
            <a:normAutofit fontScale="62500" lnSpcReduction="20000"/>
          </a:bodyPr>
          <a:lstStyle/>
          <a:p>
            <a:r>
              <a:rPr lang="nl-NL" dirty="0"/>
              <a:t>g) uitvaardigen van richtsnoeren, aanbevelingen en beste praktijken in overeenstemming met punt e) van dit lid ter vaststelling van de in de leden 1 en 2 bedoelde inbreuken in verband met persoonsgegevens alsmede van de in artikel 33, leden 1 en 2, bedoelde onredelijke vertraging, en voor de bijzondere omstandigheden waarin een verwerkingsverantwoordelijke of een verwerker verplicht is de inbreuk in verband met persoonsgegevens te melden; </a:t>
            </a:r>
          </a:p>
          <a:p>
            <a:r>
              <a:rPr lang="nl-NL" dirty="0"/>
              <a:t>h) uitvaardigen van richtsnoeren, aanbevelingen en beste praktijken in overeenstemming met punt e) van dit lid ten aanzien van de omstandigheden waarin een inbreuk in verband met persoonsgegevens waarschijnlijk een hoog risico oplevert voor de rechten en vrijheden van natuurlijke personen, als bedoeld in artikel 34, lid 1; </a:t>
            </a:r>
          </a:p>
          <a:p>
            <a:r>
              <a:rPr lang="nl-NL" dirty="0"/>
              <a:t>i) uitvaardigen van richtsnoeren, aanbevelingen en beste praktijken in overeenstemming met punt e) van dit lid ter verdere specificatie van de criteria en de eisen voor doorgiften van persoonsgegevens op basis van bindende bedrijfsvoorschriften voor verwerkingsverantwoordelijken en bindende bedrijfsvoorschriften voor verwerkers, alsmede op basis van verdere noodzakelijke eisen om de bescherming van persoonsgegevens van de betrokkenen in kwestie te garanderen, als bedoeld in artikel 47; </a:t>
            </a:r>
          </a:p>
          <a:p>
            <a:r>
              <a:rPr lang="nl-NL" dirty="0"/>
              <a:t>j) uitvaardigen van richtsnoeren, aanbevelingen en beste praktijken in overeenstemming met punt e) van dit lid ter verdere specificatie van de criteria en de eisen voor de doorgiften van persoonsgegevens op grond van artikel 49, lid 1; </a:t>
            </a:r>
          </a:p>
          <a:p>
            <a:r>
              <a:rPr lang="nl-NL" dirty="0"/>
              <a:t>k) opstellen van richtsnoeren voor toezichthoudende autoriteiten betreffende de toepassing van de in artikel 58, leden 1, 2 en 3, bedoelde maatregelen en betreffende de vaststelling van administratieve geldboeten overeenkomstig artikel 83; </a:t>
            </a:r>
          </a:p>
          <a:p>
            <a:r>
              <a:rPr lang="nl-NL" dirty="0"/>
              <a:t>l) evalueren van de praktische toepassing van de in de punten e) en f) bedoelde richtsnoeren, aanbevelingen en beste praktijken; </a:t>
            </a:r>
          </a:p>
        </p:txBody>
      </p:sp>
    </p:spTree>
    <p:extLst>
      <p:ext uri="{BB962C8B-B14F-4D97-AF65-F5344CB8AC3E}">
        <p14:creationId xmlns:p14="http://schemas.microsoft.com/office/powerpoint/2010/main" val="72952798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B54443-82CE-403A-A5D8-4E669FA9F798}"/>
              </a:ext>
            </a:extLst>
          </p:cNvPr>
          <p:cNvSpPr>
            <a:spLocks noGrp="1"/>
          </p:cNvSpPr>
          <p:nvPr>
            <p:ph type="title"/>
          </p:nvPr>
        </p:nvSpPr>
        <p:spPr/>
        <p:txBody>
          <a:bodyPr>
            <a:normAutofit/>
          </a:bodyPr>
          <a:lstStyle/>
          <a:p>
            <a:r>
              <a:rPr lang="nl-NL" b="1" dirty="0"/>
              <a:t>Europees Comité voor gegevensbescherming </a:t>
            </a:r>
            <a:endParaRPr lang="nl-NL" dirty="0"/>
          </a:p>
        </p:txBody>
      </p:sp>
      <p:sp>
        <p:nvSpPr>
          <p:cNvPr id="3" name="Tijdelijke aanduiding voor inhoud 2">
            <a:extLst>
              <a:ext uri="{FF2B5EF4-FFF2-40B4-BE49-F238E27FC236}">
                <a16:creationId xmlns:a16="http://schemas.microsoft.com/office/drawing/2014/main" id="{7A7AA617-557F-404D-97A6-79D8ED3E7E75}"/>
              </a:ext>
            </a:extLst>
          </p:cNvPr>
          <p:cNvSpPr>
            <a:spLocks noGrp="1"/>
          </p:cNvSpPr>
          <p:nvPr>
            <p:ph idx="1"/>
          </p:nvPr>
        </p:nvSpPr>
        <p:spPr/>
        <p:txBody>
          <a:bodyPr>
            <a:normAutofit fontScale="55000" lnSpcReduction="20000"/>
          </a:bodyPr>
          <a:lstStyle/>
          <a:p>
            <a:r>
              <a:rPr lang="nl-NL" dirty="0"/>
              <a:t>m) uitvaardigen van richtsnoeren, aanbevelingen en beste praktijken in overeenstemming met punt e) van dit lid, ter vaststelling van gemeenschappelijke procedures waarmee natuurlijke personen inbreuken op deze verordening kunnen melden, als bedoeld in artikel 54, lid 2; </a:t>
            </a:r>
          </a:p>
          <a:p>
            <a:r>
              <a:rPr lang="nl-NL" dirty="0"/>
              <a:t>n)bevorderen van het opstellen van gedragscodes en het invoeren van certificeringsmechanismen voor gegevensbescherming en gegevensbeschermingszegels en -merktekens overeenkomstig de artikelen 40 en 42; </a:t>
            </a:r>
          </a:p>
          <a:p>
            <a:r>
              <a:rPr lang="nl-NL" dirty="0"/>
              <a:t>o) verrichten van de accreditatie van certificeringsorganen en van de periodieke evaluatie daarvan overeenkomstig artikel 43, en houden van een openbaar register van geaccrediteerde organen conform artikel 43, lid 6, en van de geaccrediteerde verwerkingsverantwoordelijken of verwerkers die in derde landen zijn gevestigd, overeenkomstig artikel 42, lid 7; </a:t>
            </a:r>
          </a:p>
          <a:p>
            <a:r>
              <a:rPr lang="nl-NL" dirty="0"/>
              <a:t>p) specificeren van de in artikel 43, lid 3, bedoelde vereisten met het oog op de accreditatie van certificeringsorganen overeenkomstig artikel 42; </a:t>
            </a:r>
          </a:p>
          <a:p>
            <a:r>
              <a:rPr lang="nl-NL" dirty="0"/>
              <a:t>q) uitbrengen van een advies ten behoeve van de Commissie over de in artikel 43, lid 8, bedoelde certificeringseisen; </a:t>
            </a:r>
          </a:p>
          <a:p>
            <a:r>
              <a:rPr lang="nl-NL" dirty="0"/>
              <a:t>r) uitbrengen van een advies ten behoeve van de Commissie over de in artikel 12, lid 7, bedoelde icoontjes; </a:t>
            </a:r>
          </a:p>
          <a:p>
            <a:r>
              <a:rPr lang="nl-NL" dirty="0"/>
              <a:t>s) uitbrengen aan de Commissie van een advies om haar in staat te stellen te beoordelen of het beschermingsniveau in een derde land of een internationale organisatie adequaat is, en om te beoordelen of een derde land, een gebied of één of meerdere nader bepaalde sectoren in dat derde land, of een internationale organisatie geen passend beschermingsniveau meer garandeert. Daartoe verstrekt de Commissie het Comité alle nodige documentatie, met inbegrip van correspondentie met de overheid van het derde land, ten aanzien van derde land, gebied of nader bepaalde sector of met de internationale organisatie. </a:t>
            </a:r>
          </a:p>
        </p:txBody>
      </p:sp>
    </p:spTree>
    <p:extLst>
      <p:ext uri="{BB962C8B-B14F-4D97-AF65-F5344CB8AC3E}">
        <p14:creationId xmlns:p14="http://schemas.microsoft.com/office/powerpoint/2010/main" val="376373375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523BBB-79D2-4BD8-9445-FD7E4710AA90}"/>
              </a:ext>
            </a:extLst>
          </p:cNvPr>
          <p:cNvSpPr>
            <a:spLocks noGrp="1"/>
          </p:cNvSpPr>
          <p:nvPr>
            <p:ph type="title"/>
          </p:nvPr>
        </p:nvSpPr>
        <p:spPr/>
        <p:txBody>
          <a:bodyPr/>
          <a:lstStyle/>
          <a:p>
            <a:r>
              <a:rPr lang="nl-NL" b="1" dirty="0"/>
              <a:t>Europees Comité voor gegevensbescherming </a:t>
            </a:r>
            <a:endParaRPr lang="nl-NL" dirty="0"/>
          </a:p>
        </p:txBody>
      </p:sp>
      <p:sp>
        <p:nvSpPr>
          <p:cNvPr id="3" name="Tijdelijke aanduiding voor inhoud 2">
            <a:extLst>
              <a:ext uri="{FF2B5EF4-FFF2-40B4-BE49-F238E27FC236}">
                <a16:creationId xmlns:a16="http://schemas.microsoft.com/office/drawing/2014/main" id="{B443B0BB-8738-4429-956A-FD7D0892E448}"/>
              </a:ext>
            </a:extLst>
          </p:cNvPr>
          <p:cNvSpPr>
            <a:spLocks noGrp="1"/>
          </p:cNvSpPr>
          <p:nvPr>
            <p:ph idx="1"/>
          </p:nvPr>
        </p:nvSpPr>
        <p:spPr/>
        <p:txBody>
          <a:bodyPr>
            <a:normAutofit fontScale="62500" lnSpcReduction="20000"/>
          </a:bodyPr>
          <a:lstStyle/>
          <a:p>
            <a:r>
              <a:rPr lang="nl-NL" dirty="0"/>
              <a:t>t) uitbrengen van adviezen over ontwerpbesluiten van de toezichthoudende autoriteiten in het kader van het in artikel 64, lid 1, bedoelde coherentiemechanisme over aangelegenheden die overeenkomstig artikel 64, lid 2, ter sprake worden gebracht en uitbrengen van bindende beslissingen overeenkomstig artikel 65, met inbegrip van de in artikel 66 bedoelde gevallen; </a:t>
            </a:r>
          </a:p>
          <a:p>
            <a:r>
              <a:rPr lang="nl-NL" dirty="0"/>
              <a:t>u) bevorderen van samenwerking en effectieve bilaterale en multilaterale uitwisseling van informatie en beste praktijken tussen de toezichthoudende autoriteiten; </a:t>
            </a:r>
          </a:p>
          <a:p>
            <a:r>
              <a:rPr lang="nl-NL" dirty="0"/>
              <a:t>v)bevorderen van gemeenschappelijke opleidingsprogramma's en vergemakkelijken van uitwisselingen van personeelsleden tussen de toezichthoudende autoriteiten, en waar passend, met de toezichthoudende autoriteiten van derde landen of met internationale organisaties; </a:t>
            </a:r>
          </a:p>
          <a:p>
            <a:r>
              <a:rPr lang="nl-NL" dirty="0"/>
              <a:t>w) bevorderen van de uitwisseling van kennis en documentatie over de wetgeving en de praktijk op het gebied van gegevensbescherming met voor gegevensbescherming bevoegde toezichthoudende autoriteiten van de hele wereld; </a:t>
            </a:r>
          </a:p>
          <a:p>
            <a:r>
              <a:rPr lang="nl-NL" dirty="0"/>
              <a:t>x) uitbrengen van adviezen over op Unieniveau opgestelde gedragscodes overeenkomstig artikel 40, lid 9; en </a:t>
            </a:r>
          </a:p>
          <a:p>
            <a:r>
              <a:rPr lang="nl-NL" dirty="0"/>
              <a:t>y) houden van een openbaar elektronisch register van besluiten van toezichthoudende autoriteiten en gerechten over in het kader van het coherentiemechanisme behandelde aangelegenheden. </a:t>
            </a:r>
          </a:p>
        </p:txBody>
      </p:sp>
    </p:spTree>
    <p:extLst>
      <p:ext uri="{BB962C8B-B14F-4D97-AF65-F5344CB8AC3E}">
        <p14:creationId xmlns:p14="http://schemas.microsoft.com/office/powerpoint/2010/main" val="138929969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C03FB2-B4DD-4FDE-8DFF-A7286EE92410}"/>
              </a:ext>
            </a:extLst>
          </p:cNvPr>
          <p:cNvSpPr>
            <a:spLocks noGrp="1"/>
          </p:cNvSpPr>
          <p:nvPr>
            <p:ph type="title"/>
          </p:nvPr>
        </p:nvSpPr>
        <p:spPr/>
        <p:txBody>
          <a:bodyPr/>
          <a:lstStyle/>
          <a:p>
            <a:r>
              <a:rPr lang="nl-NL" b="1" dirty="0"/>
              <a:t>Europees Comité voor gegevensbescherming </a:t>
            </a:r>
            <a:endParaRPr lang="nl-NL" dirty="0"/>
          </a:p>
        </p:txBody>
      </p:sp>
      <p:sp>
        <p:nvSpPr>
          <p:cNvPr id="3" name="Tijdelijke aanduiding voor inhoud 2">
            <a:extLst>
              <a:ext uri="{FF2B5EF4-FFF2-40B4-BE49-F238E27FC236}">
                <a16:creationId xmlns:a16="http://schemas.microsoft.com/office/drawing/2014/main" id="{CD5ABC0C-FF4F-4A03-AAED-DF5AF62A2465}"/>
              </a:ext>
            </a:extLst>
          </p:cNvPr>
          <p:cNvSpPr>
            <a:spLocks noGrp="1"/>
          </p:cNvSpPr>
          <p:nvPr>
            <p:ph idx="1"/>
          </p:nvPr>
        </p:nvSpPr>
        <p:spPr/>
        <p:txBody>
          <a:bodyPr>
            <a:normAutofit lnSpcReduction="10000"/>
          </a:bodyPr>
          <a:lstStyle/>
          <a:p>
            <a:r>
              <a:rPr lang="nl-NL" dirty="0"/>
              <a:t>2.Wanneer de Commissie het Comité om advies vraagt, kan zij een termijn aangeven, rekening houdend met de spoedeisendheid van de aangelegenheid. </a:t>
            </a:r>
          </a:p>
          <a:p>
            <a:r>
              <a:rPr lang="nl-NL" dirty="0"/>
              <a:t>3.Het Comité zendt zijn adviezen, richtsnoeren, aanbevelingen en beste praktijken toe aan de Commissie en aan het in artikel 93 bedoelde comité en maakt deze bekend. </a:t>
            </a:r>
          </a:p>
          <a:p>
            <a:r>
              <a:rPr lang="nl-NL" dirty="0"/>
              <a:t>4.Het Comité raadpleegt, waar passend, de belanghebbende partijen en biedt hun de gelegenheid om binnen een redelijk tijdsbestek commentaar te leveren. Onverminderd artikel 76, maakt het Comité de resultaten van de raadpleging openbaar. </a:t>
            </a:r>
          </a:p>
        </p:txBody>
      </p:sp>
    </p:spTree>
    <p:extLst>
      <p:ext uri="{BB962C8B-B14F-4D97-AF65-F5344CB8AC3E}">
        <p14:creationId xmlns:p14="http://schemas.microsoft.com/office/powerpoint/2010/main" val="1937779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397C52-24BB-442F-AFA7-DFC03A70803A}"/>
              </a:ext>
            </a:extLst>
          </p:cNvPr>
          <p:cNvSpPr>
            <a:spLocks noGrp="1"/>
          </p:cNvSpPr>
          <p:nvPr>
            <p:ph type="title"/>
          </p:nvPr>
        </p:nvSpPr>
        <p:spPr/>
        <p:txBody>
          <a:bodyPr>
            <a:normAutofit/>
          </a:bodyPr>
          <a:lstStyle/>
          <a:p>
            <a:r>
              <a:rPr lang="nl-NL" b="1" dirty="0"/>
              <a:t>Gedragscodes en certificering </a:t>
            </a:r>
            <a:endParaRPr lang="nl-NL" dirty="0"/>
          </a:p>
        </p:txBody>
      </p:sp>
      <p:sp>
        <p:nvSpPr>
          <p:cNvPr id="3" name="Tijdelijke aanduiding voor inhoud 2">
            <a:extLst>
              <a:ext uri="{FF2B5EF4-FFF2-40B4-BE49-F238E27FC236}">
                <a16:creationId xmlns:a16="http://schemas.microsoft.com/office/drawing/2014/main" id="{5D0F069A-6CFB-4849-BA7E-F2E32BE38A69}"/>
              </a:ext>
            </a:extLst>
          </p:cNvPr>
          <p:cNvSpPr>
            <a:spLocks noGrp="1"/>
          </p:cNvSpPr>
          <p:nvPr>
            <p:ph idx="1"/>
          </p:nvPr>
        </p:nvSpPr>
        <p:spPr>
          <a:xfrm>
            <a:off x="680321" y="2336872"/>
            <a:ext cx="9613861" cy="4299318"/>
          </a:xfrm>
        </p:spPr>
        <p:txBody>
          <a:bodyPr>
            <a:normAutofit fontScale="62500" lnSpcReduction="20000"/>
          </a:bodyPr>
          <a:lstStyle/>
          <a:p>
            <a:r>
              <a:rPr lang="nl-NL" dirty="0"/>
              <a:t>3.Behalve door verwerkingsverantwoordelijken of verwerkers die onder deze verordening vallen, kan bij overeenkomstig lid 5 van dit artikel goedgekeurde gedragscodes die overeenkomstig lid 9 van dit artikel algemeen geldig zijn verklaard, eveneens worden aangesloten door verwerkingsverantwoordelijken of verwerkers die overeenkomstig artikel 3 niet onder deze verordening vallen, om te voorzien in passende waarborgen voor doorgifte van persoonsgegevens naar derde landen of internationale organisaties onder de voorwaarden als bedoeld in artikel 46, lid 2, punt e). Die verwerkingsverantwoordelijken of verwerkers doen, via contractuele of andere juridisch bindende instrumenten, bindende en afdwingbare toezeggingen om die passende waarborgen toe te passen, ook wat betreft de rechten van de betrokkenen. </a:t>
            </a:r>
          </a:p>
          <a:p>
            <a:r>
              <a:rPr lang="nl-NL" dirty="0"/>
              <a:t>4.Een in lid 2 van dit artikel bedoelde </a:t>
            </a:r>
            <a:r>
              <a:rPr lang="nl-NL" u="sng" dirty="0"/>
              <a:t>gedragscode bevat mechanismen </a:t>
            </a:r>
            <a:r>
              <a:rPr lang="nl-NL" dirty="0"/>
              <a:t>die het in artikel 41, lid 1, bedoelde orgaan in staat stellen het </a:t>
            </a:r>
            <a:r>
              <a:rPr lang="nl-NL" u="sng" dirty="0"/>
              <a:t>verplichte toezicht uit te oefenen </a:t>
            </a:r>
            <a:r>
              <a:rPr lang="nl-NL" dirty="0"/>
              <a:t>op de naleving van de bepalingen van de code door de verwerkingsverantwoordelijken of verwerkers die zich tot toepassing ervan verbinden, onverminderd de taken en bevoegdheden van de overeenkomstig artikel 55 of 56 bevoegde toezichthoudende autoriteiten. </a:t>
            </a:r>
          </a:p>
          <a:p>
            <a:r>
              <a:rPr lang="nl-NL" dirty="0"/>
              <a:t>5.De in lid 2 van dit artikel bedoelde verenigingen en andere organen die voornemens zijn een gedragscode op te stellen of een bestaande gedragscode te wijzigen of uit te breiden, </a:t>
            </a:r>
            <a:r>
              <a:rPr lang="nl-NL" u="sng" dirty="0"/>
              <a:t>leggen de ontwerpgedragscode, de wijziging of uitbreiding voor aan de overeenkomstig artikel 51 bevoegde toezichthoudende autoriteit</a:t>
            </a:r>
            <a:r>
              <a:rPr lang="nl-NL" dirty="0"/>
              <a:t>. De toezichthoudende autoriteit brengt advies uit over de vraag of de ontwerpgedragscode, de wijziging of uitbreiding strookt met deze verordening, en keurt deze ontwerpgedragscode, die wijziging of uitbreiding goed indien zij van oordeel is dat de code voldoende passende waarborgen biedt. </a:t>
            </a:r>
          </a:p>
          <a:p>
            <a:r>
              <a:rPr lang="nl-NL" dirty="0"/>
              <a:t>6.Wanneer de ontwerpgedragscode, de wijziging of uitbreiding wordt goedgekeurd overeenkomstig lid 5, en indien de gedragscode in kwestie geen betrekking heeft op verwerkingsactiviteiten in verschillende lidstaten, registreert de toezichthoudende autoriteit de gedragscode en maakt zij deze bekend.</a:t>
            </a:r>
          </a:p>
        </p:txBody>
      </p:sp>
    </p:spTree>
    <p:extLst>
      <p:ext uri="{BB962C8B-B14F-4D97-AF65-F5344CB8AC3E}">
        <p14:creationId xmlns:p14="http://schemas.microsoft.com/office/powerpoint/2010/main" val="222741344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C594C2-3266-438A-A9F4-9C56B898F759}"/>
              </a:ext>
            </a:extLst>
          </p:cNvPr>
          <p:cNvSpPr>
            <a:spLocks noGrp="1"/>
          </p:cNvSpPr>
          <p:nvPr>
            <p:ph type="title"/>
          </p:nvPr>
        </p:nvSpPr>
        <p:spPr/>
        <p:txBody>
          <a:bodyPr/>
          <a:lstStyle/>
          <a:p>
            <a:r>
              <a:rPr lang="nl-NL" b="1" dirty="0"/>
              <a:t>Europees Comité voor gegevensbescherming </a:t>
            </a:r>
            <a:endParaRPr lang="nl-NL" dirty="0"/>
          </a:p>
        </p:txBody>
      </p:sp>
      <p:sp>
        <p:nvSpPr>
          <p:cNvPr id="3" name="Tijdelijke aanduiding voor inhoud 2">
            <a:extLst>
              <a:ext uri="{FF2B5EF4-FFF2-40B4-BE49-F238E27FC236}">
                <a16:creationId xmlns:a16="http://schemas.microsoft.com/office/drawing/2014/main" id="{4934855C-4457-496F-A9DA-63E64FDE09AD}"/>
              </a:ext>
            </a:extLst>
          </p:cNvPr>
          <p:cNvSpPr>
            <a:spLocks noGrp="1"/>
          </p:cNvSpPr>
          <p:nvPr>
            <p:ph idx="1"/>
          </p:nvPr>
        </p:nvSpPr>
        <p:spPr/>
        <p:txBody>
          <a:bodyPr>
            <a:normAutofit lnSpcReduction="10000"/>
          </a:bodyPr>
          <a:lstStyle/>
          <a:p>
            <a:r>
              <a:rPr lang="nl-NL" i="1" dirty="0"/>
              <a:t>Artikel 71 </a:t>
            </a:r>
            <a:r>
              <a:rPr lang="nl-NL" b="1" dirty="0"/>
              <a:t>Rapportage </a:t>
            </a:r>
          </a:p>
          <a:p>
            <a:r>
              <a:rPr lang="nl-NL" dirty="0"/>
              <a:t>1.Het Comité stelt een jaarverslag op over de bescherming van natuurlijke personen met betrekking tot de verwerking in de Unie en, in voorkomend geval, in derde landen en internationale organisaties. Het verslag wordt openbaar gemaakt en toegezonden aan het Europees Parlement, de Raad en de Commissie. </a:t>
            </a:r>
          </a:p>
          <a:p>
            <a:r>
              <a:rPr lang="nl-NL" dirty="0"/>
              <a:t>2.Het jaarverslag omvat een evaluatie van de praktische toepassing van de richtsnoeren, aanbevelingen en beste praktijken bedoeld in artikel 70, lid 1, punt l), en van de bindende besluiten bedoeld in artikel 65. </a:t>
            </a:r>
          </a:p>
        </p:txBody>
      </p:sp>
    </p:spTree>
    <p:extLst>
      <p:ext uri="{BB962C8B-B14F-4D97-AF65-F5344CB8AC3E}">
        <p14:creationId xmlns:p14="http://schemas.microsoft.com/office/powerpoint/2010/main" val="198160855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A35E61-CAEB-4091-8A23-432B501DCE60}"/>
              </a:ext>
            </a:extLst>
          </p:cNvPr>
          <p:cNvSpPr>
            <a:spLocks noGrp="1"/>
          </p:cNvSpPr>
          <p:nvPr>
            <p:ph type="title"/>
          </p:nvPr>
        </p:nvSpPr>
        <p:spPr/>
        <p:txBody>
          <a:bodyPr/>
          <a:lstStyle/>
          <a:p>
            <a:r>
              <a:rPr lang="nl-NL" b="1" dirty="0"/>
              <a:t>Europees Comité voor gegevensbescherming </a:t>
            </a:r>
            <a:endParaRPr lang="nl-NL" dirty="0"/>
          </a:p>
        </p:txBody>
      </p:sp>
      <p:sp>
        <p:nvSpPr>
          <p:cNvPr id="3" name="Tijdelijke aanduiding voor inhoud 2">
            <a:extLst>
              <a:ext uri="{FF2B5EF4-FFF2-40B4-BE49-F238E27FC236}">
                <a16:creationId xmlns:a16="http://schemas.microsoft.com/office/drawing/2014/main" id="{748BCD7A-E1A5-4607-B490-2AF440FBF210}"/>
              </a:ext>
            </a:extLst>
          </p:cNvPr>
          <p:cNvSpPr>
            <a:spLocks noGrp="1"/>
          </p:cNvSpPr>
          <p:nvPr>
            <p:ph idx="1"/>
          </p:nvPr>
        </p:nvSpPr>
        <p:spPr/>
        <p:txBody>
          <a:bodyPr/>
          <a:lstStyle/>
          <a:p>
            <a:r>
              <a:rPr lang="nl-NL" i="1" dirty="0"/>
              <a:t>Artikel 72 </a:t>
            </a:r>
            <a:r>
              <a:rPr lang="nl-NL" b="1" dirty="0"/>
              <a:t>Procedure </a:t>
            </a:r>
          </a:p>
          <a:p>
            <a:r>
              <a:rPr lang="nl-NL" dirty="0"/>
              <a:t>1.Het Comité neemt besluiten met een gewone meerderheid van zijn leden, tenzij anders bepaald in deze verordening. </a:t>
            </a:r>
          </a:p>
          <a:p>
            <a:r>
              <a:rPr lang="nl-NL" dirty="0"/>
              <a:t>2.Het Comité stelt met een tweederdemeerderheid van zijn leden zijn eigen reglement van orde en zijn eigen werkregelingen vast. </a:t>
            </a:r>
          </a:p>
        </p:txBody>
      </p:sp>
    </p:spTree>
    <p:extLst>
      <p:ext uri="{BB962C8B-B14F-4D97-AF65-F5344CB8AC3E}">
        <p14:creationId xmlns:p14="http://schemas.microsoft.com/office/powerpoint/2010/main" val="1083945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BFC8D-70C1-4BE3-876A-5760109685C0}"/>
              </a:ext>
            </a:extLst>
          </p:cNvPr>
          <p:cNvSpPr>
            <a:spLocks noGrp="1"/>
          </p:cNvSpPr>
          <p:nvPr>
            <p:ph type="title"/>
          </p:nvPr>
        </p:nvSpPr>
        <p:spPr/>
        <p:txBody>
          <a:bodyPr/>
          <a:lstStyle/>
          <a:p>
            <a:r>
              <a:rPr lang="nl-NL" b="1" dirty="0"/>
              <a:t>Europees Comité voor gegevensbescherming </a:t>
            </a:r>
            <a:endParaRPr lang="nl-NL" dirty="0"/>
          </a:p>
        </p:txBody>
      </p:sp>
      <p:sp>
        <p:nvSpPr>
          <p:cNvPr id="3" name="Tijdelijke aanduiding voor inhoud 2">
            <a:extLst>
              <a:ext uri="{FF2B5EF4-FFF2-40B4-BE49-F238E27FC236}">
                <a16:creationId xmlns:a16="http://schemas.microsoft.com/office/drawing/2014/main" id="{550F8085-A115-4BDF-9F2A-5C2E27035466}"/>
              </a:ext>
            </a:extLst>
          </p:cNvPr>
          <p:cNvSpPr>
            <a:spLocks noGrp="1"/>
          </p:cNvSpPr>
          <p:nvPr>
            <p:ph idx="1"/>
          </p:nvPr>
        </p:nvSpPr>
        <p:spPr/>
        <p:txBody>
          <a:bodyPr/>
          <a:lstStyle/>
          <a:p>
            <a:r>
              <a:rPr lang="nl-NL" i="1" dirty="0"/>
              <a:t>Artikel 73 </a:t>
            </a:r>
            <a:r>
              <a:rPr lang="nl-NL" b="1" dirty="0"/>
              <a:t>Voorzitter </a:t>
            </a:r>
          </a:p>
          <a:p>
            <a:r>
              <a:rPr lang="nl-NL" dirty="0"/>
              <a:t>1.Het Comité kiest met gewone meerderheid een voorzitter en twee vicevoorzitters uit zijn leden. </a:t>
            </a:r>
          </a:p>
          <a:p>
            <a:r>
              <a:rPr lang="nl-NL" dirty="0"/>
              <a:t>2.De ambtstermijn van de voorzitter en de vicevoorzitters bedraagt vijf jaar en kan eenmaal worden verlengd. </a:t>
            </a:r>
          </a:p>
        </p:txBody>
      </p:sp>
    </p:spTree>
    <p:extLst>
      <p:ext uri="{BB962C8B-B14F-4D97-AF65-F5344CB8AC3E}">
        <p14:creationId xmlns:p14="http://schemas.microsoft.com/office/powerpoint/2010/main" val="345030198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7DBBAB-ACED-4686-9E0E-946E0DE1C40C}"/>
              </a:ext>
            </a:extLst>
          </p:cNvPr>
          <p:cNvSpPr>
            <a:spLocks noGrp="1"/>
          </p:cNvSpPr>
          <p:nvPr>
            <p:ph type="title"/>
          </p:nvPr>
        </p:nvSpPr>
        <p:spPr/>
        <p:txBody>
          <a:bodyPr/>
          <a:lstStyle/>
          <a:p>
            <a:r>
              <a:rPr lang="nl-NL" b="1" dirty="0"/>
              <a:t>Europees Comité voor gegevensbescherming </a:t>
            </a:r>
            <a:endParaRPr lang="nl-NL" dirty="0"/>
          </a:p>
        </p:txBody>
      </p:sp>
      <p:sp>
        <p:nvSpPr>
          <p:cNvPr id="3" name="Tijdelijke aanduiding voor inhoud 2">
            <a:extLst>
              <a:ext uri="{FF2B5EF4-FFF2-40B4-BE49-F238E27FC236}">
                <a16:creationId xmlns:a16="http://schemas.microsoft.com/office/drawing/2014/main" id="{E7544D72-E3E5-49B8-877B-4493C6124CB0}"/>
              </a:ext>
            </a:extLst>
          </p:cNvPr>
          <p:cNvSpPr>
            <a:spLocks noGrp="1"/>
          </p:cNvSpPr>
          <p:nvPr>
            <p:ph idx="1"/>
          </p:nvPr>
        </p:nvSpPr>
        <p:spPr/>
        <p:txBody>
          <a:bodyPr>
            <a:normAutofit fontScale="92500" lnSpcReduction="20000"/>
          </a:bodyPr>
          <a:lstStyle/>
          <a:p>
            <a:r>
              <a:rPr lang="nl-NL" i="1" dirty="0"/>
              <a:t>Artikel 74 </a:t>
            </a:r>
            <a:r>
              <a:rPr lang="nl-NL" b="1" dirty="0"/>
              <a:t>Taken van de voorzitter </a:t>
            </a:r>
          </a:p>
          <a:p>
            <a:r>
              <a:rPr lang="nl-NL" dirty="0"/>
              <a:t>1.De voorzitter heeft de volgende taken: </a:t>
            </a:r>
          </a:p>
          <a:p>
            <a:r>
              <a:rPr lang="nl-NL" dirty="0"/>
              <a:t>a) bijeenroepen van de bijeenkomsten van het Comité en het opstellen van zijn agenda; </a:t>
            </a:r>
          </a:p>
          <a:p>
            <a:r>
              <a:rPr lang="nl-NL" dirty="0"/>
              <a:t>b)ter kennis brengen van de door het Comité overeenkomstig artikel 65 vastgestelde besluiten aan de leidende toezichthoudende autoriteit en de betrokken toezichthoudende autoriteiten; </a:t>
            </a:r>
          </a:p>
          <a:p>
            <a:r>
              <a:rPr lang="nl-NL" dirty="0"/>
              <a:t>c) ervoor zorgen dat de taken van het Comité tijdig worden uitgevoerd, met name wat het in artikel 63 bedoelde coherentiemechanisme betreft. </a:t>
            </a:r>
          </a:p>
          <a:p>
            <a:r>
              <a:rPr lang="nl-NL" dirty="0"/>
              <a:t>2.Het Comité stelt in zijn reglement van orde de taakverdeling tussen de voorzitter en de vicevoorzitters vast. </a:t>
            </a:r>
          </a:p>
        </p:txBody>
      </p:sp>
    </p:spTree>
    <p:extLst>
      <p:ext uri="{BB962C8B-B14F-4D97-AF65-F5344CB8AC3E}">
        <p14:creationId xmlns:p14="http://schemas.microsoft.com/office/powerpoint/2010/main" val="267155934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87BF7D-E7DC-4293-9F05-7417F89D8EDF}"/>
              </a:ext>
            </a:extLst>
          </p:cNvPr>
          <p:cNvSpPr>
            <a:spLocks noGrp="1"/>
          </p:cNvSpPr>
          <p:nvPr>
            <p:ph type="title"/>
          </p:nvPr>
        </p:nvSpPr>
        <p:spPr/>
        <p:txBody>
          <a:bodyPr/>
          <a:lstStyle/>
          <a:p>
            <a:r>
              <a:rPr lang="nl-NL" b="1" dirty="0"/>
              <a:t>Europees Comité voor gegevensbescherming </a:t>
            </a:r>
            <a:endParaRPr lang="nl-NL" dirty="0"/>
          </a:p>
        </p:txBody>
      </p:sp>
      <p:sp>
        <p:nvSpPr>
          <p:cNvPr id="3" name="Tijdelijke aanduiding voor inhoud 2">
            <a:extLst>
              <a:ext uri="{FF2B5EF4-FFF2-40B4-BE49-F238E27FC236}">
                <a16:creationId xmlns:a16="http://schemas.microsoft.com/office/drawing/2014/main" id="{8BD89CF7-335C-44F6-8621-7E8CFF424E37}"/>
              </a:ext>
            </a:extLst>
          </p:cNvPr>
          <p:cNvSpPr>
            <a:spLocks noGrp="1"/>
          </p:cNvSpPr>
          <p:nvPr>
            <p:ph idx="1"/>
          </p:nvPr>
        </p:nvSpPr>
        <p:spPr/>
        <p:txBody>
          <a:bodyPr>
            <a:normAutofit fontScale="70000" lnSpcReduction="20000"/>
          </a:bodyPr>
          <a:lstStyle/>
          <a:p>
            <a:r>
              <a:rPr lang="nl-NL" i="1" dirty="0"/>
              <a:t>Artikel 75 </a:t>
            </a:r>
            <a:r>
              <a:rPr lang="nl-NL" b="1" dirty="0"/>
              <a:t>Secretariaat </a:t>
            </a:r>
          </a:p>
          <a:p>
            <a:r>
              <a:rPr lang="nl-NL" dirty="0"/>
              <a:t>1.Het Comité heeft een secretariaat, dat wordt verzorgd door de Europese Toezichthouder voor gegevensbescherming. </a:t>
            </a:r>
          </a:p>
          <a:p>
            <a:r>
              <a:rPr lang="nl-NL" dirty="0"/>
              <a:t>2.Het secretariaat verricht zijn taken uitsluitend volgens de instructies van de voorzitter van het Comité. </a:t>
            </a:r>
          </a:p>
          <a:p>
            <a:r>
              <a:rPr lang="nl-NL" dirty="0"/>
              <a:t>3.De personeelsleden van de Europese Toezichthouder voor gegevensbescherming die betrokken zijn bij de uitvoering van de krachtens deze verordening aan het Comité opgedragen taken vallen onder een andere rapportageregeling dan de personeelsleden die betrokken zijn bij de uitvoering van de aan de Europese Toezichthouder voor gegevensbescherming opgedragen taken. </a:t>
            </a:r>
          </a:p>
          <a:p>
            <a:r>
              <a:rPr lang="nl-NL" dirty="0"/>
              <a:t>4.Waar passend wordt door het Comité en de Europese Toezichthouder voor gegevensbescherming een memorandum van overeenstemming ter uitvoering van dit artikel opgesteld en bekendgemaakt, waarin de voorwaarden van hun samenwerking worden vastgelegd en dat van toepassing is op de personeelsleden van de Europese Toezichthouder voor gegevensbescherming die betrokken zijn bij de uitvoering van de krachtens deze verordening aan het Comité opgedragen taken. </a:t>
            </a:r>
          </a:p>
        </p:txBody>
      </p:sp>
    </p:spTree>
    <p:extLst>
      <p:ext uri="{BB962C8B-B14F-4D97-AF65-F5344CB8AC3E}">
        <p14:creationId xmlns:p14="http://schemas.microsoft.com/office/powerpoint/2010/main" val="146050077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603507-2D74-41A6-87C8-360E5309730D}"/>
              </a:ext>
            </a:extLst>
          </p:cNvPr>
          <p:cNvSpPr>
            <a:spLocks noGrp="1"/>
          </p:cNvSpPr>
          <p:nvPr>
            <p:ph type="title"/>
          </p:nvPr>
        </p:nvSpPr>
        <p:spPr/>
        <p:txBody>
          <a:bodyPr/>
          <a:lstStyle/>
          <a:p>
            <a:r>
              <a:rPr lang="nl-NL" b="1" dirty="0"/>
              <a:t>Europees Comité voor gegevensbescherming </a:t>
            </a:r>
            <a:endParaRPr lang="nl-NL" dirty="0"/>
          </a:p>
        </p:txBody>
      </p:sp>
      <p:sp>
        <p:nvSpPr>
          <p:cNvPr id="3" name="Tijdelijke aanduiding voor inhoud 2">
            <a:extLst>
              <a:ext uri="{FF2B5EF4-FFF2-40B4-BE49-F238E27FC236}">
                <a16:creationId xmlns:a16="http://schemas.microsoft.com/office/drawing/2014/main" id="{928F4457-5F02-4F04-958E-9CA946BDCC96}"/>
              </a:ext>
            </a:extLst>
          </p:cNvPr>
          <p:cNvSpPr>
            <a:spLocks noGrp="1"/>
          </p:cNvSpPr>
          <p:nvPr>
            <p:ph idx="1"/>
          </p:nvPr>
        </p:nvSpPr>
        <p:spPr>
          <a:xfrm>
            <a:off x="680321" y="2336873"/>
            <a:ext cx="9613861" cy="4073452"/>
          </a:xfrm>
        </p:spPr>
        <p:txBody>
          <a:bodyPr>
            <a:normAutofit fontScale="77500" lnSpcReduction="20000"/>
          </a:bodyPr>
          <a:lstStyle/>
          <a:p>
            <a:r>
              <a:rPr lang="nl-NL" dirty="0"/>
              <a:t>5.Het secretariaat biedt het Comité analytische, administratieve en logistieke ondersteuning. </a:t>
            </a:r>
          </a:p>
          <a:p>
            <a:r>
              <a:rPr lang="nl-NL" dirty="0"/>
              <a:t>6.Het secretariaat is met name belast met: </a:t>
            </a:r>
          </a:p>
          <a:p>
            <a:r>
              <a:rPr lang="nl-NL" dirty="0"/>
              <a:t>a) de dagelijkse werking van het Comité; </a:t>
            </a:r>
          </a:p>
          <a:p>
            <a:r>
              <a:rPr lang="nl-NL" dirty="0"/>
              <a:t>b) de communicatie tussen de leden van het Comité, zijn voorzitter en de Commissie; </a:t>
            </a:r>
          </a:p>
          <a:p>
            <a:r>
              <a:rPr lang="nl-NL" dirty="0"/>
              <a:t>c) de communicatie met andere instellingen en het brede publiek; </a:t>
            </a:r>
          </a:p>
          <a:p>
            <a:r>
              <a:rPr lang="nl-NL" dirty="0"/>
              <a:t>d) het gebruik van elektronische middelen voor interne en externe communicatie; </a:t>
            </a:r>
          </a:p>
          <a:p>
            <a:r>
              <a:rPr lang="nl-NL" dirty="0"/>
              <a:t>e) de vertaling van relevante informatie; </a:t>
            </a:r>
          </a:p>
          <a:p>
            <a:r>
              <a:rPr lang="nl-NL" dirty="0"/>
              <a:t>f) de voorbereiding en follow-up van de bijeenkomsten van het Comité; </a:t>
            </a:r>
          </a:p>
          <a:p>
            <a:r>
              <a:rPr lang="nl-NL" dirty="0"/>
              <a:t>g) de voorbereiding, opstelling en bekendmaking van adviezen, besluiten inzake beslechting van geschillen tussen toezichthoudende autoriteiten, en andere teksten die het Comité vaststelt. </a:t>
            </a:r>
          </a:p>
        </p:txBody>
      </p:sp>
    </p:spTree>
    <p:extLst>
      <p:ext uri="{BB962C8B-B14F-4D97-AF65-F5344CB8AC3E}">
        <p14:creationId xmlns:p14="http://schemas.microsoft.com/office/powerpoint/2010/main" val="28648073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128DC1-0118-4CA3-B1F7-6A52DF6AA964}"/>
              </a:ext>
            </a:extLst>
          </p:cNvPr>
          <p:cNvSpPr>
            <a:spLocks noGrp="1"/>
          </p:cNvSpPr>
          <p:nvPr>
            <p:ph type="title"/>
          </p:nvPr>
        </p:nvSpPr>
        <p:spPr/>
        <p:txBody>
          <a:bodyPr/>
          <a:lstStyle/>
          <a:p>
            <a:r>
              <a:rPr lang="nl-NL" b="1" dirty="0"/>
              <a:t>Europees Comité voor gegevensbescherming </a:t>
            </a:r>
            <a:endParaRPr lang="nl-NL" dirty="0"/>
          </a:p>
        </p:txBody>
      </p:sp>
      <p:sp>
        <p:nvSpPr>
          <p:cNvPr id="3" name="Tijdelijke aanduiding voor inhoud 2">
            <a:extLst>
              <a:ext uri="{FF2B5EF4-FFF2-40B4-BE49-F238E27FC236}">
                <a16:creationId xmlns:a16="http://schemas.microsoft.com/office/drawing/2014/main" id="{AB07FFB1-4C11-44B6-B671-62AE1EC3EEB5}"/>
              </a:ext>
            </a:extLst>
          </p:cNvPr>
          <p:cNvSpPr>
            <a:spLocks noGrp="1"/>
          </p:cNvSpPr>
          <p:nvPr>
            <p:ph idx="1"/>
          </p:nvPr>
        </p:nvSpPr>
        <p:spPr/>
        <p:txBody>
          <a:bodyPr/>
          <a:lstStyle/>
          <a:p>
            <a:r>
              <a:rPr lang="nl-NL" i="1" dirty="0"/>
              <a:t>Artikel 76 </a:t>
            </a:r>
            <a:r>
              <a:rPr lang="nl-NL" b="1" dirty="0"/>
              <a:t>Vertrouwelijkheid </a:t>
            </a:r>
          </a:p>
          <a:p>
            <a:r>
              <a:rPr lang="nl-NL" dirty="0"/>
              <a:t>1.De besprekingen van het Comité zijn vertrouwelijk indien het comité dit noodzakelijk acht, in overeenstemming met zijn reglement van orde.</a:t>
            </a:r>
          </a:p>
          <a:p>
            <a:r>
              <a:rPr lang="nl-NL" dirty="0"/>
              <a:t>2.Op de toegang tot documenten die aan de leden van het Comité, deskundigen en vertegenwoordigers van derden worden voorgelegd, is Verordening (EG) nr. 1049/2001 van het Europees Parlement en de Raad (1) van toepassing.  </a:t>
            </a:r>
          </a:p>
        </p:txBody>
      </p:sp>
    </p:spTree>
    <p:extLst>
      <p:ext uri="{BB962C8B-B14F-4D97-AF65-F5344CB8AC3E}">
        <p14:creationId xmlns:p14="http://schemas.microsoft.com/office/powerpoint/2010/main" val="188466613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BF53F6-7D56-46D8-90C4-8E2005EE9A75}"/>
              </a:ext>
            </a:extLst>
          </p:cNvPr>
          <p:cNvSpPr>
            <a:spLocks noGrp="1"/>
          </p:cNvSpPr>
          <p:nvPr>
            <p:ph type="title"/>
          </p:nvPr>
        </p:nvSpPr>
        <p:spPr/>
        <p:txBody>
          <a:bodyPr/>
          <a:lstStyle/>
          <a:p>
            <a:r>
              <a:rPr lang="nl-NL" dirty="0"/>
              <a:t>Europese Commissie</a:t>
            </a:r>
          </a:p>
        </p:txBody>
      </p:sp>
      <p:sp>
        <p:nvSpPr>
          <p:cNvPr id="3" name="Tijdelijke aanduiding voor inhoud 2">
            <a:extLst>
              <a:ext uri="{FF2B5EF4-FFF2-40B4-BE49-F238E27FC236}">
                <a16:creationId xmlns:a16="http://schemas.microsoft.com/office/drawing/2014/main" id="{745E841C-E6E3-4263-B410-36F4251028D8}"/>
              </a:ext>
            </a:extLst>
          </p:cNvPr>
          <p:cNvSpPr>
            <a:spLocks noGrp="1"/>
          </p:cNvSpPr>
          <p:nvPr>
            <p:ph idx="1"/>
          </p:nvPr>
        </p:nvSpPr>
        <p:spPr>
          <a:xfrm>
            <a:off x="680321" y="2336872"/>
            <a:ext cx="9613861" cy="4121077"/>
          </a:xfrm>
        </p:spPr>
        <p:txBody>
          <a:bodyPr>
            <a:normAutofit fontScale="62500" lnSpcReduction="20000"/>
          </a:bodyPr>
          <a:lstStyle/>
          <a:p>
            <a:r>
              <a:rPr lang="nl-NL" i="1" dirty="0"/>
              <a:t>HOOFDSTUK X </a:t>
            </a:r>
            <a:r>
              <a:rPr lang="nl-NL" b="1" i="1" dirty="0"/>
              <a:t>Gedelegeerde handelingen en uitvoeringshandelingen </a:t>
            </a:r>
          </a:p>
          <a:p>
            <a:r>
              <a:rPr lang="nl-NL" i="1" dirty="0"/>
              <a:t>Artikel 92 </a:t>
            </a:r>
            <a:r>
              <a:rPr lang="nl-NL" b="1" dirty="0"/>
              <a:t>Uitoefening van de bevoegdheidsdelegatie </a:t>
            </a:r>
          </a:p>
          <a:p>
            <a:r>
              <a:rPr lang="nl-NL" dirty="0"/>
              <a:t>1.De bevoegdheid om gedelegeerde handelingen vast te stellen, wordt aan de Commissie toegekend onder de in dit artikel neergelegde voorwaarden. </a:t>
            </a:r>
          </a:p>
          <a:p>
            <a:r>
              <a:rPr lang="nl-NL" dirty="0"/>
              <a:t>2.De in artikel 12, lid 8, en artikel 43, lid 8, bedoelde bevoegdheidsdelegatie wordt aan de Commissie toegekend voor onbepaalde tijd met ingang van 24 mei 2016. </a:t>
            </a:r>
          </a:p>
          <a:p>
            <a:r>
              <a:rPr lang="nl-NL" dirty="0"/>
              <a:t>3.Het Europees Parlement of de Raad kan de in artikel 12, lid 8, en artikel 43, lid 8, bedoelde bevoegdheidsdelegatie te allen tijde intrekken. Het besluit tot intrekking beëindigt de delegatie van de in dat besluit genoemde bevoegdheid. Het wordt van kracht op de dag na die van de bekendmaking ervan in het </a:t>
            </a:r>
            <a:r>
              <a:rPr lang="nl-NL" i="1" dirty="0"/>
              <a:t>Publicatieblad van de Europese Unie </a:t>
            </a:r>
            <a:r>
              <a:rPr lang="nl-NL" dirty="0"/>
              <a:t>of op een daarin genoemde latere datum. Het laat de geldigheid van de reeds van kracht zijnde gedelegeerde handelingen onverlet. </a:t>
            </a:r>
          </a:p>
          <a:p>
            <a:r>
              <a:rPr lang="nl-NL" dirty="0"/>
              <a:t>4.Zodra de Commissie een gedelegeerde handeling heeft vastgesteld, doet zij daarvan gelijktijdig kennisgeving aan het Europees Parlement en de Raad. </a:t>
            </a:r>
          </a:p>
          <a:p>
            <a:r>
              <a:rPr lang="nl-NL" dirty="0"/>
              <a:t>5.Een overeenkomstig artikel 12, lid 8, en artikel 43, lid 8, vastgestelde gedelegeerde handeling treedt alleen in werking indien het Europees Parlement noch de Raad daartegen binnen een termijn van drie maanden na de kennisgeving van de handeling aan het Europees Parlement en de Raad bezwaar heeft gemaakt, of indien zowel het Europees Parlement als de Raad voor het verstrijken van die termijn de Commissie hebben medegedeeld dat zij daartegen geen bezwaar zullen maken. Die termijn wordt op initiatief van het Europees Parlement of van de Raad met drie maanden verlengd. </a:t>
            </a:r>
          </a:p>
        </p:txBody>
      </p:sp>
    </p:spTree>
    <p:extLst>
      <p:ext uri="{BB962C8B-B14F-4D97-AF65-F5344CB8AC3E}">
        <p14:creationId xmlns:p14="http://schemas.microsoft.com/office/powerpoint/2010/main" val="202626350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CD5142-F475-443D-9280-20DCBD51C24C}"/>
              </a:ext>
            </a:extLst>
          </p:cNvPr>
          <p:cNvSpPr>
            <a:spLocks noGrp="1"/>
          </p:cNvSpPr>
          <p:nvPr>
            <p:ph type="title"/>
          </p:nvPr>
        </p:nvSpPr>
        <p:spPr/>
        <p:txBody>
          <a:bodyPr/>
          <a:lstStyle/>
          <a:p>
            <a:r>
              <a:rPr lang="nl-NL" dirty="0"/>
              <a:t>Europese Commissie</a:t>
            </a:r>
          </a:p>
        </p:txBody>
      </p:sp>
      <p:sp>
        <p:nvSpPr>
          <p:cNvPr id="3" name="Tijdelijke aanduiding voor inhoud 2">
            <a:extLst>
              <a:ext uri="{FF2B5EF4-FFF2-40B4-BE49-F238E27FC236}">
                <a16:creationId xmlns:a16="http://schemas.microsoft.com/office/drawing/2014/main" id="{ED134579-57E7-4DDF-8F9E-7EB41A57D1F7}"/>
              </a:ext>
            </a:extLst>
          </p:cNvPr>
          <p:cNvSpPr>
            <a:spLocks noGrp="1"/>
          </p:cNvSpPr>
          <p:nvPr>
            <p:ph idx="1"/>
          </p:nvPr>
        </p:nvSpPr>
        <p:spPr/>
        <p:txBody>
          <a:bodyPr/>
          <a:lstStyle/>
          <a:p>
            <a:r>
              <a:rPr lang="nl-NL" i="1" dirty="0"/>
              <a:t>Artikel 93 </a:t>
            </a:r>
            <a:r>
              <a:rPr lang="nl-NL" b="1" dirty="0"/>
              <a:t>Comitéprocedure </a:t>
            </a:r>
          </a:p>
          <a:p>
            <a:r>
              <a:rPr lang="nl-NL" dirty="0"/>
              <a:t>1.De Commissie wordt bijgestaan door een comité. Dat comité is een comité in de zin van Verordening (EU) nr. 182/2011. </a:t>
            </a:r>
          </a:p>
          <a:p>
            <a:r>
              <a:rPr lang="nl-NL" dirty="0"/>
              <a:t>2.Wanneer naar dit lid wordt verwezen, is artikel 5 van Verordening (EU) nr. 182/2011 van toepassing. 3.Wanneer naar dit lid wordt verwezen, is artikel 8 van Verordening (EU) nr. 182/2011, in samenhang met artikel 5 van die verordening, van toepassing. </a:t>
            </a:r>
          </a:p>
        </p:txBody>
      </p:sp>
    </p:spTree>
    <p:extLst>
      <p:ext uri="{BB962C8B-B14F-4D97-AF65-F5344CB8AC3E}">
        <p14:creationId xmlns:p14="http://schemas.microsoft.com/office/powerpoint/2010/main" val="393980229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8E268C-2834-4FFA-B2A5-9B1FA7E9A32B}"/>
              </a:ext>
            </a:extLst>
          </p:cNvPr>
          <p:cNvSpPr>
            <a:spLocks noGrp="1"/>
          </p:cNvSpPr>
          <p:nvPr>
            <p:ph type="title"/>
          </p:nvPr>
        </p:nvSpPr>
        <p:spPr/>
        <p:txBody>
          <a:bodyPr/>
          <a:lstStyle/>
          <a:p>
            <a:r>
              <a:rPr lang="nl-NL" dirty="0"/>
              <a:t>Europese Commissie</a:t>
            </a:r>
          </a:p>
        </p:txBody>
      </p:sp>
      <p:sp>
        <p:nvSpPr>
          <p:cNvPr id="3" name="Tijdelijke aanduiding voor inhoud 2">
            <a:extLst>
              <a:ext uri="{FF2B5EF4-FFF2-40B4-BE49-F238E27FC236}">
                <a16:creationId xmlns:a16="http://schemas.microsoft.com/office/drawing/2014/main" id="{725D6CE9-9CDB-4D1E-8190-95D60543BA18}"/>
              </a:ext>
            </a:extLst>
          </p:cNvPr>
          <p:cNvSpPr>
            <a:spLocks noGrp="1"/>
          </p:cNvSpPr>
          <p:nvPr>
            <p:ph idx="1"/>
          </p:nvPr>
        </p:nvSpPr>
        <p:spPr>
          <a:xfrm>
            <a:off x="680321" y="2336873"/>
            <a:ext cx="9613861" cy="4168702"/>
          </a:xfrm>
        </p:spPr>
        <p:txBody>
          <a:bodyPr>
            <a:normAutofit fontScale="70000" lnSpcReduction="20000"/>
          </a:bodyPr>
          <a:lstStyle/>
          <a:p>
            <a:r>
              <a:rPr lang="nl-NL" i="1" dirty="0"/>
              <a:t>Artikel 97 </a:t>
            </a:r>
            <a:r>
              <a:rPr lang="nl-NL" b="1" dirty="0"/>
              <a:t>Commissieverslagen </a:t>
            </a:r>
          </a:p>
          <a:p>
            <a:r>
              <a:rPr lang="nl-NL" dirty="0"/>
              <a:t>1.Uiterlijk op 25 mei 2020 en om de vier jaar daarna, dient de Commissie een verslag in bij het Europees Parlement en de Raad over de evaluatie en de toetsing van deze verordening. De verslagen worden openbaar gemaakt. </a:t>
            </a:r>
          </a:p>
          <a:p>
            <a:r>
              <a:rPr lang="nl-NL" dirty="0"/>
              <a:t>2.In het kader van de in lid 1 bedoelde evaluaties en toetsingen beoordeelt de Commissie met name de toepassing en de werking van: a) hoofdstuk V betreffende de doorgifte van persoonsgegevens aan derde landen of internationale organisaties, in het bijzonder met betrekking tot krachtens artikel 45, lid 3, van deze verordening vastgestelde besluiten en op grond van artikel 25, lid 6, van Richtlijn 95/46/EG vastgestelde besluiten; b) hoofdstuk VII betreffende samenwerking en coherentie. </a:t>
            </a:r>
          </a:p>
          <a:p>
            <a:r>
              <a:rPr lang="nl-NL" dirty="0"/>
              <a:t>3.Voor het in lid 1 vermelde doel kan de Commissie zowel de lidstaten als toezichthoudende autoriteiten om informatie verzoeken. </a:t>
            </a:r>
          </a:p>
          <a:p>
            <a:r>
              <a:rPr lang="nl-NL" dirty="0"/>
              <a:t>4.Bij de uitvoering van de in de leden 1 en 2 vermelde evaluaties en toetsingen neemt de Commissie de standpunten en bevindingen van het Europees Parlement, van de Raad, en van andere relevante instanties of bronnen in aanmerking. </a:t>
            </a:r>
          </a:p>
          <a:p>
            <a:r>
              <a:rPr lang="nl-NL" dirty="0"/>
              <a:t>5.Indien nodig dient de Commissie passende voorstellen in teneinde deze verordening te wijzigen, met name in het licht van de ontwikkelingen in de informatietechnologie en de stand van zaken in de informatiemaatschappij. </a:t>
            </a:r>
          </a:p>
        </p:txBody>
      </p:sp>
    </p:spTree>
    <p:extLst>
      <p:ext uri="{BB962C8B-B14F-4D97-AF65-F5344CB8AC3E}">
        <p14:creationId xmlns:p14="http://schemas.microsoft.com/office/powerpoint/2010/main" val="26238774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397C52-24BB-442F-AFA7-DFC03A70803A}"/>
              </a:ext>
            </a:extLst>
          </p:cNvPr>
          <p:cNvSpPr>
            <a:spLocks noGrp="1"/>
          </p:cNvSpPr>
          <p:nvPr>
            <p:ph type="title"/>
          </p:nvPr>
        </p:nvSpPr>
        <p:spPr/>
        <p:txBody>
          <a:bodyPr>
            <a:normAutofit/>
          </a:bodyPr>
          <a:lstStyle/>
          <a:p>
            <a:r>
              <a:rPr lang="nl-NL" b="1" dirty="0"/>
              <a:t>Gedragscodes en certificering </a:t>
            </a:r>
            <a:endParaRPr lang="nl-NL" dirty="0"/>
          </a:p>
        </p:txBody>
      </p:sp>
      <p:sp>
        <p:nvSpPr>
          <p:cNvPr id="3" name="Tijdelijke aanduiding voor inhoud 2">
            <a:extLst>
              <a:ext uri="{FF2B5EF4-FFF2-40B4-BE49-F238E27FC236}">
                <a16:creationId xmlns:a16="http://schemas.microsoft.com/office/drawing/2014/main" id="{5D0F069A-6CFB-4849-BA7E-F2E32BE38A69}"/>
              </a:ext>
            </a:extLst>
          </p:cNvPr>
          <p:cNvSpPr>
            <a:spLocks noGrp="1"/>
          </p:cNvSpPr>
          <p:nvPr>
            <p:ph idx="1"/>
          </p:nvPr>
        </p:nvSpPr>
        <p:spPr>
          <a:xfrm>
            <a:off x="680321" y="2336872"/>
            <a:ext cx="9613861" cy="4100142"/>
          </a:xfrm>
        </p:spPr>
        <p:txBody>
          <a:bodyPr>
            <a:normAutofit fontScale="70000" lnSpcReduction="20000"/>
          </a:bodyPr>
          <a:lstStyle/>
          <a:p>
            <a:r>
              <a:rPr lang="nl-NL" dirty="0"/>
              <a:t>7.Wanneer een ontwerpgedragscode betrekking heeft op verwerkingsactiviteiten in verschillende lidstaten, legt de overeenkomstig artikel 55 bevoegde toezichthoudende autoriteit deze, vóór goedkeuring van de gedragscode, de wijziging of uitbreiding, via de in artikel 63 bedoelde procedure </a:t>
            </a:r>
            <a:r>
              <a:rPr lang="nl-NL" u="sng" dirty="0"/>
              <a:t>voor aan het Comité</a:t>
            </a:r>
            <a:r>
              <a:rPr lang="nl-NL" dirty="0"/>
              <a:t>, dat advies geeft over de vraag of de ontwerpgedragscode, de wijziging of uitbreiding strookt met deze verordening, of, in de in lid 3 van dit artikel bedoelde situatie, voorziet in passende waarborgen. </a:t>
            </a:r>
          </a:p>
          <a:p>
            <a:r>
              <a:rPr lang="nl-NL" dirty="0"/>
              <a:t>8.Wanneer in het in lid 7 bedoelde advies wordt bevestigd dat de gedragscode, de wijziging of uitbreiding strookt met deze verordening of, in de in lid 3 bedoelde situatie, passende waarborgen biedt, legt </a:t>
            </a:r>
            <a:r>
              <a:rPr lang="nl-NL" u="sng" dirty="0"/>
              <a:t>het Comité zijn advies voor aan de Commissie</a:t>
            </a:r>
            <a:r>
              <a:rPr lang="nl-NL" dirty="0"/>
              <a:t>. </a:t>
            </a:r>
          </a:p>
          <a:p>
            <a:r>
              <a:rPr lang="nl-NL" dirty="0"/>
              <a:t>9.De Commissie kan bij uitvoeringshandelingen vaststellen dat de goedgekeurde gedragscode, wijziging of uitbreiding die haar op grond van lid 8 van dit artikel zijn voorgelegd, binnen de Unie algemeen geldig zijn. Die uitvoeringshandelingen worden vastgesteld volgens de in artikel 93, lid 2, bedoelde onderzoeksprocedure.</a:t>
            </a:r>
          </a:p>
          <a:p>
            <a:r>
              <a:rPr lang="nl-NL" dirty="0"/>
              <a:t>10.De Commissie zorgt ervoor dat aan de goedgekeurde codes die zij overeenkomstig lid 9 algemeen geldig heeft verklaard, passende bekendheid wordt verleend. </a:t>
            </a:r>
          </a:p>
          <a:p>
            <a:r>
              <a:rPr lang="nl-NL" dirty="0"/>
              <a:t>11.Het Comité verzamelt alle goedgekeurde gedragscodes, wijzigingen en uitbreidingen in een register en maakt deze via geëigende kanalen openbaar.</a:t>
            </a:r>
          </a:p>
        </p:txBody>
      </p:sp>
    </p:spTree>
    <p:extLst>
      <p:ext uri="{BB962C8B-B14F-4D97-AF65-F5344CB8AC3E}">
        <p14:creationId xmlns:p14="http://schemas.microsoft.com/office/powerpoint/2010/main" val="16299788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F410E1-AA32-4766-9C85-D810FE1B2461}"/>
              </a:ext>
            </a:extLst>
          </p:cNvPr>
          <p:cNvSpPr>
            <a:spLocks noGrp="1"/>
          </p:cNvSpPr>
          <p:nvPr>
            <p:ph type="title"/>
          </p:nvPr>
        </p:nvSpPr>
        <p:spPr/>
        <p:txBody>
          <a:bodyPr/>
          <a:lstStyle/>
          <a:p>
            <a:r>
              <a:rPr lang="nl-NL" dirty="0"/>
              <a:t>Europese Commissie</a:t>
            </a:r>
          </a:p>
        </p:txBody>
      </p:sp>
      <p:sp>
        <p:nvSpPr>
          <p:cNvPr id="3" name="Tijdelijke aanduiding voor inhoud 2">
            <a:extLst>
              <a:ext uri="{FF2B5EF4-FFF2-40B4-BE49-F238E27FC236}">
                <a16:creationId xmlns:a16="http://schemas.microsoft.com/office/drawing/2014/main" id="{401553BD-9FCF-453E-8B46-1DC9FBBCEAEA}"/>
              </a:ext>
            </a:extLst>
          </p:cNvPr>
          <p:cNvSpPr>
            <a:spLocks noGrp="1"/>
          </p:cNvSpPr>
          <p:nvPr>
            <p:ph idx="1"/>
          </p:nvPr>
        </p:nvSpPr>
        <p:spPr/>
        <p:txBody>
          <a:bodyPr>
            <a:normAutofit lnSpcReduction="10000"/>
          </a:bodyPr>
          <a:lstStyle/>
          <a:p>
            <a:r>
              <a:rPr lang="nl-NL" i="1" dirty="0"/>
              <a:t>Artikel 98 </a:t>
            </a:r>
            <a:r>
              <a:rPr lang="nl-NL" b="1" dirty="0"/>
              <a:t>Toetsing van andere Unierechtshandelingen inzake gegevensbescherming </a:t>
            </a:r>
          </a:p>
          <a:p>
            <a:r>
              <a:rPr lang="nl-NL" dirty="0"/>
              <a:t>Indien passend dient de Commissie wetgevingsvoorstellen in teneinde andere Unierechtshandelingen betreffende de bescherming van persoonsgegevens te wijzigen en aldus een uniforme en consequente bescherming van natuurlijke personen te garanderen in verband met verwerking. Het gaat hierbij met name om de regels betreffende de bescherming van natuurlijke personen in verband met verwerking door instellingen, organen en instanties van de Unie, en betreffende het vrije verkeer van die gegevens. </a:t>
            </a:r>
          </a:p>
        </p:txBody>
      </p:sp>
    </p:spTree>
    <p:extLst>
      <p:ext uri="{BB962C8B-B14F-4D97-AF65-F5344CB8AC3E}">
        <p14:creationId xmlns:p14="http://schemas.microsoft.com/office/powerpoint/2010/main" val="41944694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155DBF-6319-46EC-966D-AE72F28EF894}"/>
              </a:ext>
            </a:extLst>
          </p:cNvPr>
          <p:cNvSpPr>
            <a:spLocks noGrp="1"/>
          </p:cNvSpPr>
          <p:nvPr>
            <p:ph type="title"/>
          </p:nvPr>
        </p:nvSpPr>
        <p:spPr/>
        <p:txBody>
          <a:bodyPr/>
          <a:lstStyle/>
          <a:p>
            <a:r>
              <a:rPr lang="nl-NL" b="1" i="1" dirty="0" smtClean="0"/>
              <a:t>Boetes</a:t>
            </a:r>
            <a:endParaRPr lang="nl-NL" dirty="0"/>
          </a:p>
        </p:txBody>
      </p:sp>
      <p:sp>
        <p:nvSpPr>
          <p:cNvPr id="3" name="Tijdelijke aanduiding voor inhoud 2">
            <a:extLst>
              <a:ext uri="{FF2B5EF4-FFF2-40B4-BE49-F238E27FC236}">
                <a16:creationId xmlns:a16="http://schemas.microsoft.com/office/drawing/2014/main" id="{77F9EB65-D6D6-4CBB-8D88-E254B9940A65}"/>
              </a:ext>
            </a:extLst>
          </p:cNvPr>
          <p:cNvSpPr>
            <a:spLocks noGrp="1"/>
          </p:cNvSpPr>
          <p:nvPr>
            <p:ph idx="1"/>
          </p:nvPr>
        </p:nvSpPr>
        <p:spPr>
          <a:xfrm>
            <a:off x="680321" y="2336873"/>
            <a:ext cx="9613861" cy="4225852"/>
          </a:xfrm>
        </p:spPr>
        <p:txBody>
          <a:bodyPr>
            <a:normAutofit fontScale="62500" lnSpcReduction="20000"/>
          </a:bodyPr>
          <a:lstStyle/>
          <a:p>
            <a:r>
              <a:rPr lang="nl-NL" i="1" dirty="0"/>
              <a:t>Artikel 83 </a:t>
            </a:r>
            <a:r>
              <a:rPr lang="nl-NL" b="1" dirty="0"/>
              <a:t>Algemene voorwaarden voor het opleggen van administratieve geldboeten </a:t>
            </a:r>
          </a:p>
          <a:p>
            <a:r>
              <a:rPr lang="nl-NL" dirty="0"/>
              <a:t>1.Elke toezichthoudende autoriteit zorgt ervoor dat de administratieve geldboeten die uit hoofde van dit artikel worden opgelegd voor de in de leden 4, 5 en 6 vermelde inbreuken op deze verordening in elke zaak doeltreffend, evenredig en afschrikkend zijn. </a:t>
            </a:r>
          </a:p>
          <a:p>
            <a:r>
              <a:rPr lang="nl-NL" dirty="0"/>
              <a:t>2.Administratieve geldboeten worden, naargelang de omstandigheden van het concrete geval, opgelegd naast of in plaats van de in artikel 58, lid 2, onder a) tot en met h) en onder j), bedoelde maatregelen. Bij het besluit over de vraag of een administratieve geldboete wordt opgelegd en over </a:t>
            </a:r>
            <a:r>
              <a:rPr lang="nl-NL" u="sng" dirty="0"/>
              <a:t>de hoogte daarvan wordt voor elk concreet</a:t>
            </a:r>
            <a:r>
              <a:rPr lang="nl-NL" dirty="0"/>
              <a:t> geval naar behoren rekening gehouden met het volgende: </a:t>
            </a:r>
          </a:p>
          <a:p>
            <a:r>
              <a:rPr lang="nl-NL" dirty="0"/>
              <a:t>a) </a:t>
            </a:r>
            <a:r>
              <a:rPr lang="nl-NL" u="sng" dirty="0"/>
              <a:t>de aard, de ernst en de duur van de inbreuk</a:t>
            </a:r>
            <a:r>
              <a:rPr lang="nl-NL" dirty="0"/>
              <a:t>, rekening houdend met de aard, de omvang of het doel van de verwerking in kwestie alsmede het aantal getroffen betrokkenen en de omvang van de door hen geleden schade; </a:t>
            </a:r>
          </a:p>
          <a:p>
            <a:r>
              <a:rPr lang="nl-NL" dirty="0"/>
              <a:t>b) de opzettelijke of nalatige aard van de inbreuk; </a:t>
            </a:r>
          </a:p>
          <a:p>
            <a:r>
              <a:rPr lang="nl-NL" dirty="0"/>
              <a:t>c) de door de verwerkingsverantwoordelijke of de verwerker genomen maatregelen om de door betrokkenen geleden schade te beperken; </a:t>
            </a:r>
          </a:p>
          <a:p>
            <a:r>
              <a:rPr lang="nl-NL" dirty="0"/>
              <a:t>d)de mate waarin de verwerkingsverantwoordelijke of de verwerker verantwoordelijk is gezien de technische en organisatorische maatregelen die hij heeft uitgevoerd overeenkomstig de artikelen 25 en 32; </a:t>
            </a:r>
          </a:p>
          <a:p>
            <a:r>
              <a:rPr lang="nl-NL" dirty="0"/>
              <a:t>e) eerdere relevante inbreuken door de verwerkingsverantwoordelijke of de verwerker; </a:t>
            </a:r>
          </a:p>
        </p:txBody>
      </p:sp>
    </p:spTree>
    <p:extLst>
      <p:ext uri="{BB962C8B-B14F-4D97-AF65-F5344CB8AC3E}">
        <p14:creationId xmlns:p14="http://schemas.microsoft.com/office/powerpoint/2010/main" val="302138895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5CDB46-8610-4CD7-A2BE-C99BE45C721F}"/>
              </a:ext>
            </a:extLst>
          </p:cNvPr>
          <p:cNvSpPr>
            <a:spLocks noGrp="1"/>
          </p:cNvSpPr>
          <p:nvPr>
            <p:ph type="title"/>
          </p:nvPr>
        </p:nvSpPr>
        <p:spPr/>
        <p:txBody>
          <a:bodyPr/>
          <a:lstStyle/>
          <a:p>
            <a:r>
              <a:rPr lang="nl-NL" b="1" i="1" dirty="0"/>
              <a:t>Boetes</a:t>
            </a:r>
            <a:endParaRPr lang="nl-NL" dirty="0"/>
          </a:p>
        </p:txBody>
      </p:sp>
      <p:sp>
        <p:nvSpPr>
          <p:cNvPr id="3" name="Tijdelijke aanduiding voor inhoud 2">
            <a:extLst>
              <a:ext uri="{FF2B5EF4-FFF2-40B4-BE49-F238E27FC236}">
                <a16:creationId xmlns:a16="http://schemas.microsoft.com/office/drawing/2014/main" id="{5F5C20EB-80E7-4EED-8E20-31BC0451F881}"/>
              </a:ext>
            </a:extLst>
          </p:cNvPr>
          <p:cNvSpPr>
            <a:spLocks noGrp="1"/>
          </p:cNvSpPr>
          <p:nvPr>
            <p:ph idx="1"/>
          </p:nvPr>
        </p:nvSpPr>
        <p:spPr/>
        <p:txBody>
          <a:bodyPr>
            <a:normAutofit fontScale="77500" lnSpcReduction="20000"/>
          </a:bodyPr>
          <a:lstStyle/>
          <a:p>
            <a:r>
              <a:rPr lang="nl-NL" dirty="0"/>
              <a:t>f) de mate waarin er met de toezichthoudende autoriteit is samengewerkt om de inbreuk te verhelpen en de mogelijke negatieve gevolgen daarvan te beperken; </a:t>
            </a:r>
          </a:p>
          <a:p>
            <a:r>
              <a:rPr lang="nl-NL" dirty="0"/>
              <a:t>g) de categorieën van persoonsgegevens waarop de inbreuk betrekking heeft; </a:t>
            </a:r>
          </a:p>
          <a:p>
            <a:r>
              <a:rPr lang="nl-NL" dirty="0"/>
              <a:t>h) de wijze waarop de toezichthoudende autoriteit kennis heeft gekregen van de inbreuk, met name of, en zo ja in hoeverre, de verwerkingsverantwoordelijke of de verwerker de inbreuk heeft gemeld; </a:t>
            </a:r>
          </a:p>
          <a:p>
            <a:r>
              <a:rPr lang="nl-NL" dirty="0"/>
              <a:t>i)de naleving van de in artikel 58, lid 2, genoemde maatregelen, voor zover die eerder ten aanzien van de verwerkingsverantwoordelijke of de verwerker in kwestie met betrekking tot dezelfde aangelegenheid zijn genomen; </a:t>
            </a:r>
          </a:p>
          <a:p>
            <a:r>
              <a:rPr lang="nl-NL" dirty="0"/>
              <a:t>j)het aansluiten bij goedgekeurde gedragscodes overeenkomstig artikel 40 of van goedgekeurde certificeringsmechanismen overeenkomstig artikel 42; en </a:t>
            </a:r>
          </a:p>
          <a:p>
            <a:r>
              <a:rPr lang="nl-NL" dirty="0"/>
              <a:t>k</a:t>
            </a:r>
            <a:r>
              <a:rPr lang="nl-NL" u="sng" dirty="0"/>
              <a:t>) elke andere op de omstandigheden van de zaak toepasselijke verzwarende of verzachtende factor</a:t>
            </a:r>
            <a:r>
              <a:rPr lang="nl-NL" dirty="0"/>
              <a:t>, zoals gemaakte financiële winsten, of vermeden verliezen, die al dan niet rechtstreeks uit de inbreuk voortvloeien.</a:t>
            </a:r>
          </a:p>
        </p:txBody>
      </p:sp>
    </p:spTree>
    <p:extLst>
      <p:ext uri="{BB962C8B-B14F-4D97-AF65-F5344CB8AC3E}">
        <p14:creationId xmlns:p14="http://schemas.microsoft.com/office/powerpoint/2010/main" val="188517858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155DBF-6319-46EC-966D-AE72F28EF894}"/>
              </a:ext>
            </a:extLst>
          </p:cNvPr>
          <p:cNvSpPr>
            <a:spLocks noGrp="1"/>
          </p:cNvSpPr>
          <p:nvPr>
            <p:ph type="title"/>
          </p:nvPr>
        </p:nvSpPr>
        <p:spPr/>
        <p:txBody>
          <a:bodyPr/>
          <a:lstStyle/>
          <a:p>
            <a:r>
              <a:rPr lang="nl-NL" b="1" i="1" dirty="0"/>
              <a:t>Beroep, aansprakelijkheid en sancties </a:t>
            </a:r>
            <a:endParaRPr lang="nl-NL" dirty="0"/>
          </a:p>
        </p:txBody>
      </p:sp>
      <p:sp>
        <p:nvSpPr>
          <p:cNvPr id="3" name="Tijdelijke aanduiding voor inhoud 2">
            <a:extLst>
              <a:ext uri="{FF2B5EF4-FFF2-40B4-BE49-F238E27FC236}">
                <a16:creationId xmlns:a16="http://schemas.microsoft.com/office/drawing/2014/main" id="{77F9EB65-D6D6-4CBB-8D88-E254B9940A65}"/>
              </a:ext>
            </a:extLst>
          </p:cNvPr>
          <p:cNvSpPr>
            <a:spLocks noGrp="1"/>
          </p:cNvSpPr>
          <p:nvPr>
            <p:ph idx="1"/>
          </p:nvPr>
        </p:nvSpPr>
        <p:spPr/>
        <p:txBody>
          <a:bodyPr>
            <a:normAutofit fontScale="85000" lnSpcReduction="20000"/>
          </a:bodyPr>
          <a:lstStyle/>
          <a:p>
            <a:r>
              <a:rPr lang="nl-NL" dirty="0"/>
              <a:t>3.Indien een verwerkingsverantwoordelijke of een verwerker opzettelijk of uit nalatigheid met betrekking tot dezelfde of daarmee verband houdende verwerkingsactiviteiten een inbreuk pleegt op meerdere bepalingen van deze verordening, is de totale geldboete niet hoger dan die voor de zwaarste inbreuk. </a:t>
            </a:r>
          </a:p>
          <a:p>
            <a:r>
              <a:rPr lang="nl-NL" dirty="0"/>
              <a:t>4.Inbreuken op onderstaande bepalingen zijn overeenkomstig lid 2 onderworpen aan administratieve geldboeten tot </a:t>
            </a:r>
            <a:r>
              <a:rPr lang="nl-NL" u="sng" dirty="0"/>
              <a:t>10 000 000 EUR of, voor een onderneming, tot 2 % van de totale wereldwijde </a:t>
            </a:r>
            <a:r>
              <a:rPr lang="nl-NL" dirty="0"/>
              <a:t>jaaromzet in het voorgaande boekjaar, indien dit cijfer hoger is: </a:t>
            </a:r>
          </a:p>
          <a:p>
            <a:r>
              <a:rPr lang="nl-NL" dirty="0"/>
              <a:t>a) de verplichtingen van de verwerkingsverantwoordelijke en de verwerker overeenkomstig de artikelen 8, 11, 25 tot en met 39, en 42 en 43; </a:t>
            </a:r>
            <a:r>
              <a:rPr lang="nl-NL" dirty="0" smtClean="0"/>
              <a:t/>
            </a:r>
            <a:br>
              <a:rPr lang="nl-NL" dirty="0" smtClean="0"/>
            </a:br>
            <a:r>
              <a:rPr lang="nl-NL" dirty="0" smtClean="0"/>
              <a:t>b</a:t>
            </a:r>
            <a:r>
              <a:rPr lang="nl-NL" dirty="0"/>
              <a:t>) de verplichtingen van het certificeringsorgaan overeenkomstig de artikelen 42 en 43; </a:t>
            </a:r>
            <a:r>
              <a:rPr lang="nl-NL" dirty="0" smtClean="0"/>
              <a:t/>
            </a:r>
            <a:br>
              <a:rPr lang="nl-NL" dirty="0" smtClean="0"/>
            </a:br>
            <a:r>
              <a:rPr lang="nl-NL" dirty="0" smtClean="0"/>
              <a:t>c</a:t>
            </a:r>
            <a:r>
              <a:rPr lang="nl-NL" dirty="0"/>
              <a:t>) de verplichtingen van het toezichthoudend orgaan overeenkomstig artikel 41, lid 4. </a:t>
            </a:r>
          </a:p>
        </p:txBody>
      </p:sp>
    </p:spTree>
    <p:extLst>
      <p:ext uri="{BB962C8B-B14F-4D97-AF65-F5344CB8AC3E}">
        <p14:creationId xmlns:p14="http://schemas.microsoft.com/office/powerpoint/2010/main" val="162561092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155DBF-6319-46EC-966D-AE72F28EF894}"/>
              </a:ext>
            </a:extLst>
          </p:cNvPr>
          <p:cNvSpPr>
            <a:spLocks noGrp="1"/>
          </p:cNvSpPr>
          <p:nvPr>
            <p:ph type="title"/>
          </p:nvPr>
        </p:nvSpPr>
        <p:spPr/>
        <p:txBody>
          <a:bodyPr/>
          <a:lstStyle/>
          <a:p>
            <a:r>
              <a:rPr lang="nl-NL" b="1" i="1" dirty="0"/>
              <a:t>Beroep, aansprakelijkheid en sancties </a:t>
            </a:r>
            <a:endParaRPr lang="nl-NL" dirty="0"/>
          </a:p>
        </p:txBody>
      </p:sp>
      <p:sp>
        <p:nvSpPr>
          <p:cNvPr id="3" name="Tijdelijke aanduiding voor inhoud 2">
            <a:extLst>
              <a:ext uri="{FF2B5EF4-FFF2-40B4-BE49-F238E27FC236}">
                <a16:creationId xmlns:a16="http://schemas.microsoft.com/office/drawing/2014/main" id="{77F9EB65-D6D6-4CBB-8D88-E254B9940A65}"/>
              </a:ext>
            </a:extLst>
          </p:cNvPr>
          <p:cNvSpPr>
            <a:spLocks noGrp="1"/>
          </p:cNvSpPr>
          <p:nvPr>
            <p:ph idx="1"/>
          </p:nvPr>
        </p:nvSpPr>
        <p:spPr>
          <a:xfrm>
            <a:off x="680321" y="2336873"/>
            <a:ext cx="9613861" cy="4187752"/>
          </a:xfrm>
        </p:spPr>
        <p:txBody>
          <a:bodyPr>
            <a:normAutofit fontScale="85000" lnSpcReduction="20000"/>
          </a:bodyPr>
          <a:lstStyle/>
          <a:p>
            <a:r>
              <a:rPr lang="nl-NL" dirty="0"/>
              <a:t>5.Inbreuken op onderstaande bepalingen zijn overeenkomstig lid 2 onderworpen aan administratieve geldboeten tot </a:t>
            </a:r>
            <a:r>
              <a:rPr lang="nl-NL" u="sng" dirty="0"/>
              <a:t>20 000 000 EUR of, voor een onderneming, tot 4 %</a:t>
            </a:r>
            <a:r>
              <a:rPr lang="nl-NL" dirty="0"/>
              <a:t> van de totale wereldwijde jaaromzet in het voorgaande boekjaar, indien dit cijfer hoger is: </a:t>
            </a:r>
          </a:p>
          <a:p>
            <a:r>
              <a:rPr lang="nl-NL" dirty="0"/>
              <a:t>a) de basisbeginselen inzake verwerking, met inbegrip van de voorwaarden voor toestemming, overeenkomstig de artikelen 5, 6, 7 en 9; </a:t>
            </a:r>
          </a:p>
          <a:p>
            <a:r>
              <a:rPr lang="nl-NL" dirty="0"/>
              <a:t>b) de rechten van de betrokkenen overeenkomstig de artikelen 12 tot en met 22; </a:t>
            </a:r>
          </a:p>
          <a:p>
            <a:r>
              <a:rPr lang="nl-NL" dirty="0"/>
              <a:t>c</a:t>
            </a:r>
            <a:r>
              <a:rPr lang="nl-NL" dirty="0" smtClean="0"/>
              <a:t>) de </a:t>
            </a:r>
            <a:r>
              <a:rPr lang="nl-NL" dirty="0"/>
              <a:t>doorgiften van persoonsgegevens aan een ontvanger in een derde land of een internationale organisatie overeenkomstig de artikelen 44 tot en met 49; </a:t>
            </a:r>
          </a:p>
          <a:p>
            <a:r>
              <a:rPr lang="nl-NL" dirty="0"/>
              <a:t>d) alle verplichtingen uit hoofde van krachtens hoofdstuk IX door de lidstaten </a:t>
            </a:r>
            <a:r>
              <a:rPr lang="nl-NL" dirty="0" err="1"/>
              <a:t>vastgesteldrecht</a:t>
            </a:r>
            <a:r>
              <a:rPr lang="nl-NL" dirty="0"/>
              <a:t>; </a:t>
            </a:r>
          </a:p>
          <a:p>
            <a:r>
              <a:rPr lang="nl-NL" dirty="0"/>
              <a:t>e</a:t>
            </a:r>
            <a:r>
              <a:rPr lang="nl-NL" dirty="0" smtClean="0"/>
              <a:t>) niet-naleving </a:t>
            </a:r>
            <a:r>
              <a:rPr lang="nl-NL" dirty="0"/>
              <a:t>van een bevel of een tijdelijke of definitieve verwerkingsbeperking of een opschorting van gegevensstromen door de toezichthoudende autoriteit overeenkomstig artikel 58, lid 2, of niet-verlening van toegang in strijd met artikel 58, lid 1. </a:t>
            </a:r>
          </a:p>
        </p:txBody>
      </p:sp>
    </p:spTree>
    <p:extLst>
      <p:ext uri="{BB962C8B-B14F-4D97-AF65-F5344CB8AC3E}">
        <p14:creationId xmlns:p14="http://schemas.microsoft.com/office/powerpoint/2010/main" val="282119775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155DBF-6319-46EC-966D-AE72F28EF894}"/>
              </a:ext>
            </a:extLst>
          </p:cNvPr>
          <p:cNvSpPr>
            <a:spLocks noGrp="1"/>
          </p:cNvSpPr>
          <p:nvPr>
            <p:ph type="title"/>
          </p:nvPr>
        </p:nvSpPr>
        <p:spPr/>
        <p:txBody>
          <a:bodyPr/>
          <a:lstStyle/>
          <a:p>
            <a:r>
              <a:rPr lang="nl-NL" b="1" i="1" dirty="0"/>
              <a:t>Beroep, aansprakelijkheid en sancties </a:t>
            </a:r>
            <a:endParaRPr lang="nl-NL" dirty="0"/>
          </a:p>
        </p:txBody>
      </p:sp>
      <p:sp>
        <p:nvSpPr>
          <p:cNvPr id="3" name="Tijdelijke aanduiding voor inhoud 2">
            <a:extLst>
              <a:ext uri="{FF2B5EF4-FFF2-40B4-BE49-F238E27FC236}">
                <a16:creationId xmlns:a16="http://schemas.microsoft.com/office/drawing/2014/main" id="{77F9EB65-D6D6-4CBB-8D88-E254B9940A65}"/>
              </a:ext>
            </a:extLst>
          </p:cNvPr>
          <p:cNvSpPr>
            <a:spLocks noGrp="1"/>
          </p:cNvSpPr>
          <p:nvPr>
            <p:ph idx="1"/>
          </p:nvPr>
        </p:nvSpPr>
        <p:spPr>
          <a:xfrm>
            <a:off x="680321" y="2115671"/>
            <a:ext cx="9613861" cy="4374776"/>
          </a:xfrm>
        </p:spPr>
        <p:txBody>
          <a:bodyPr>
            <a:normAutofit fontScale="70000" lnSpcReduction="20000"/>
          </a:bodyPr>
          <a:lstStyle/>
          <a:p>
            <a:r>
              <a:rPr lang="nl-NL" u="sng" dirty="0"/>
              <a:t>6.Niet-naleving van een bevel van de toezichthoudende autoriteit als bedoeld in artikel 58, lid 2, is overeenkomstig lid 2 van dit artikel onderworpen aan administratieve geldboeten tot 20 000 000 EUR of, voor een onderneming, tot 4 % van de totale wereldwijde jaaromzet in het voorgaande boekjaar, indien dit cijfer hoger is. </a:t>
            </a:r>
          </a:p>
          <a:p>
            <a:r>
              <a:rPr lang="nl-NL" dirty="0"/>
              <a:t>7.Onverminderd de bevoegdheden tot het nemen van corrigerende maatregelen van de toezichthoudende autoriteiten overeenkomstig artikel 58, lid 2, kan elke lidstaat regels vaststellen betreffende de vraag of en in hoeverre administratieve geldboeten kunnen worden opgelegd aan in die lidstaat gevestigde overheidsinstanties en overheidsorganen. </a:t>
            </a:r>
          </a:p>
          <a:p>
            <a:r>
              <a:rPr lang="nl-NL" dirty="0"/>
              <a:t>8.De uitoefening door de toezichthoudende autoriteit van haar bevoegdheden uit hoofde van dit artikel is onderworpen aan passende procedurele waarborgen overeenkomstig het Unierecht en het </a:t>
            </a:r>
            <a:r>
              <a:rPr lang="nl-NL" dirty="0" err="1"/>
              <a:t>lidstatelijke</a:t>
            </a:r>
            <a:r>
              <a:rPr lang="nl-NL" dirty="0"/>
              <a:t> recht, waaronder een doeltreffende voorziening in rechte en eerlijke rechtsbedeling. </a:t>
            </a:r>
          </a:p>
          <a:p>
            <a:r>
              <a:rPr lang="nl-NL" dirty="0"/>
              <a:t>9.Wanneer het rechtsstelsel van de lidstaat niet voorziet in administratieve geldboeten, kan dit artikel aldus worden toegepast dat geldboeten worden geïnitieerd door de bevoegde toezichthoudende autoriteit en opgelegd door bevoegde nationale gerechten, waarbij wordt gewaarborgd dat deze rechtsmiddelen doeltreffend zijn en eenzelfde effect hebben als de door toezichthoudende autoriteiten opgelegde administratieve geldboeten. De boeten zijn in elk geval doeltreffend, evenredig en afschrikkend. Die lidstaten delen de Commissie uiterlijk op 25 mei 2018 de wetgevingsbepalingen mee die zij op grond van dit lid vaststellen, alsmede onverwijld alle latere wijzigingen daarvan en alle daarop van invloed zijnde wijzigingswetgeving. </a:t>
            </a:r>
          </a:p>
        </p:txBody>
      </p:sp>
    </p:spTree>
    <p:extLst>
      <p:ext uri="{BB962C8B-B14F-4D97-AF65-F5344CB8AC3E}">
        <p14:creationId xmlns:p14="http://schemas.microsoft.com/office/powerpoint/2010/main" val="244335300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155DBF-6319-46EC-966D-AE72F28EF894}"/>
              </a:ext>
            </a:extLst>
          </p:cNvPr>
          <p:cNvSpPr>
            <a:spLocks noGrp="1"/>
          </p:cNvSpPr>
          <p:nvPr>
            <p:ph type="title"/>
          </p:nvPr>
        </p:nvSpPr>
        <p:spPr/>
        <p:txBody>
          <a:bodyPr/>
          <a:lstStyle/>
          <a:p>
            <a:r>
              <a:rPr lang="nl-NL" b="1" i="1" dirty="0"/>
              <a:t>Beroep, aansprakelijkheid en sancties </a:t>
            </a:r>
            <a:endParaRPr lang="nl-NL" dirty="0"/>
          </a:p>
        </p:txBody>
      </p:sp>
      <p:sp>
        <p:nvSpPr>
          <p:cNvPr id="3" name="Tijdelijke aanduiding voor inhoud 2">
            <a:extLst>
              <a:ext uri="{FF2B5EF4-FFF2-40B4-BE49-F238E27FC236}">
                <a16:creationId xmlns:a16="http://schemas.microsoft.com/office/drawing/2014/main" id="{77F9EB65-D6D6-4CBB-8D88-E254B9940A65}"/>
              </a:ext>
            </a:extLst>
          </p:cNvPr>
          <p:cNvSpPr>
            <a:spLocks noGrp="1"/>
          </p:cNvSpPr>
          <p:nvPr>
            <p:ph idx="1"/>
          </p:nvPr>
        </p:nvSpPr>
        <p:spPr/>
        <p:txBody>
          <a:bodyPr>
            <a:normAutofit lnSpcReduction="10000"/>
          </a:bodyPr>
          <a:lstStyle/>
          <a:p>
            <a:r>
              <a:rPr lang="nl-NL" i="1" dirty="0"/>
              <a:t>Artikel 84 </a:t>
            </a:r>
            <a:r>
              <a:rPr lang="nl-NL" b="1" dirty="0"/>
              <a:t>Sancties </a:t>
            </a:r>
          </a:p>
          <a:p>
            <a:r>
              <a:rPr lang="nl-NL" dirty="0"/>
              <a:t>1.De lidstaten stellen de regels inzake andere sancties vast die van toepassing zijn op inbreuken op deze verordening, in het bijzonder op inbreuken die niet aan administratieve geldboeten onderworpen zijn overeenkomstig artikel 83, en treffen alle nodige maatregelen om ervoor te zorgen dat zij worden toegepast. Die sancties zijn doeltreffend, evenredig en afschrikkend. </a:t>
            </a:r>
          </a:p>
          <a:p>
            <a:r>
              <a:rPr lang="nl-NL" dirty="0"/>
              <a:t>2.Elke lidstaat deelt de Commissie uiterlijk op 25 mei 2018 de overeenkomstig lid 1 vastgestelde wetgevingsbepalingen mee, alsook onverwijld alle latere wijzigingen daarvan. </a:t>
            </a:r>
          </a:p>
        </p:txBody>
      </p:sp>
    </p:spTree>
    <p:extLst>
      <p:ext uri="{BB962C8B-B14F-4D97-AF65-F5344CB8AC3E}">
        <p14:creationId xmlns:p14="http://schemas.microsoft.com/office/powerpoint/2010/main" val="1896318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397C52-24BB-442F-AFA7-DFC03A70803A}"/>
              </a:ext>
            </a:extLst>
          </p:cNvPr>
          <p:cNvSpPr>
            <a:spLocks noGrp="1"/>
          </p:cNvSpPr>
          <p:nvPr>
            <p:ph type="title"/>
          </p:nvPr>
        </p:nvSpPr>
        <p:spPr/>
        <p:txBody>
          <a:bodyPr>
            <a:normAutofit/>
          </a:bodyPr>
          <a:lstStyle/>
          <a:p>
            <a:r>
              <a:rPr lang="nl-NL" b="1" dirty="0"/>
              <a:t>Gedragscodes en certificering </a:t>
            </a:r>
            <a:endParaRPr lang="nl-NL" dirty="0"/>
          </a:p>
        </p:txBody>
      </p:sp>
      <p:sp>
        <p:nvSpPr>
          <p:cNvPr id="3" name="Tijdelijke aanduiding voor inhoud 2">
            <a:extLst>
              <a:ext uri="{FF2B5EF4-FFF2-40B4-BE49-F238E27FC236}">
                <a16:creationId xmlns:a16="http://schemas.microsoft.com/office/drawing/2014/main" id="{5D0F069A-6CFB-4849-BA7E-F2E32BE38A69}"/>
              </a:ext>
            </a:extLst>
          </p:cNvPr>
          <p:cNvSpPr>
            <a:spLocks noGrp="1"/>
          </p:cNvSpPr>
          <p:nvPr>
            <p:ph idx="1"/>
          </p:nvPr>
        </p:nvSpPr>
        <p:spPr>
          <a:xfrm>
            <a:off x="680321" y="2336872"/>
            <a:ext cx="9613861" cy="4172569"/>
          </a:xfrm>
        </p:spPr>
        <p:txBody>
          <a:bodyPr>
            <a:normAutofit fontScale="62500" lnSpcReduction="20000"/>
          </a:bodyPr>
          <a:lstStyle/>
          <a:p>
            <a:r>
              <a:rPr lang="nl-NL" i="1" dirty="0"/>
              <a:t>Artikel 41 </a:t>
            </a:r>
            <a:r>
              <a:rPr lang="nl-NL" b="1" dirty="0"/>
              <a:t>Toezicht op goedgekeurde gedragscodes </a:t>
            </a:r>
          </a:p>
          <a:p>
            <a:r>
              <a:rPr lang="nl-NL" dirty="0"/>
              <a:t>1.Onverminderd de taken en bevoegdheden van de bevoegde toezichthoudende autoriteit uit hoofde van de artikelen 57 en 58, kan het op grond van artikel 40 uitgevoerde toezicht op de </a:t>
            </a:r>
            <a:r>
              <a:rPr lang="nl-NL" u="sng" dirty="0"/>
              <a:t>naleving van een gedragscode worden uitgeoefend door een orgaan dat over de passende deskundigheid met betrekking tot het onderwerp van de gedragscode beschikt en daartoe door de bevoegde toezichthoudende autoriteit is geaccrediteerd. </a:t>
            </a:r>
          </a:p>
          <a:p>
            <a:r>
              <a:rPr lang="nl-NL" dirty="0"/>
              <a:t>2.Een orgaan als bedoeld in lid 1 kan daartoe worden geaccrediteerd om toezicht te houden op de naleving van een gedragscode indien het: </a:t>
            </a:r>
          </a:p>
          <a:p>
            <a:r>
              <a:rPr lang="nl-NL" dirty="0"/>
              <a:t>a) ten genoegen van de bevoegde toezichthoudende autoriteit zijn </a:t>
            </a:r>
            <a:r>
              <a:rPr lang="nl-NL" u="sng" dirty="0"/>
              <a:t>onafhankelijkheid en deskundigheid </a:t>
            </a:r>
            <a:r>
              <a:rPr lang="nl-NL" dirty="0"/>
              <a:t>met betrekking tot het onderwerp van de gedragscode heeft aangetoond; </a:t>
            </a:r>
          </a:p>
          <a:p>
            <a:r>
              <a:rPr lang="nl-NL" dirty="0"/>
              <a:t>b) </a:t>
            </a:r>
            <a:r>
              <a:rPr lang="nl-NL" u="sng" dirty="0"/>
              <a:t>procedures heeft vastgesteld op </a:t>
            </a:r>
            <a:r>
              <a:rPr lang="nl-NL" dirty="0"/>
              <a:t>grond waarvan het kan beoordelen of de betrokken verwerkingsverantwoordelijken en verwerkers in aanmerking komen om de gedragscode toe te passen, toezicht kan houden op de naleving van de bepalingen van de gedragscode door deze laatsten en het de werking van de gedragscode op gezette tijden kan toetsen; </a:t>
            </a:r>
          </a:p>
          <a:p>
            <a:r>
              <a:rPr lang="nl-NL" dirty="0"/>
              <a:t>c) procedures en structuren heeft vastgesteld </a:t>
            </a:r>
            <a:r>
              <a:rPr lang="nl-NL" u="sng" dirty="0"/>
              <a:t>om klachten te behandelen </a:t>
            </a:r>
            <a:r>
              <a:rPr lang="nl-NL" dirty="0"/>
              <a:t>over inbreuken op de gedragscode of over de wijze waarop daaraan uitvoering is of wordt gegeven door een verwerkingsverantwoordelijke of verwerker, en om die procedures en structuren voor betrokkenen en het publiek transparant te maken; en </a:t>
            </a:r>
          </a:p>
          <a:p>
            <a:r>
              <a:rPr lang="nl-NL" dirty="0"/>
              <a:t>d) ten genoegen van de bevoegde toezichthoudende autoriteit aantoont dat zijn taken en bevoegdheden </a:t>
            </a:r>
            <a:r>
              <a:rPr lang="nl-NL" u="sng" dirty="0"/>
              <a:t>niet tot een belangenconflict </a:t>
            </a:r>
            <a:r>
              <a:rPr lang="nl-NL" dirty="0"/>
              <a:t>leiden. </a:t>
            </a:r>
          </a:p>
        </p:txBody>
      </p:sp>
    </p:spTree>
    <p:extLst>
      <p:ext uri="{BB962C8B-B14F-4D97-AF65-F5344CB8AC3E}">
        <p14:creationId xmlns:p14="http://schemas.microsoft.com/office/powerpoint/2010/main" val="40550500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397C52-24BB-442F-AFA7-DFC03A70803A}"/>
              </a:ext>
            </a:extLst>
          </p:cNvPr>
          <p:cNvSpPr>
            <a:spLocks noGrp="1"/>
          </p:cNvSpPr>
          <p:nvPr>
            <p:ph type="title"/>
          </p:nvPr>
        </p:nvSpPr>
        <p:spPr>
          <a:xfrm>
            <a:off x="680320" y="717369"/>
            <a:ext cx="9613861" cy="1080938"/>
          </a:xfrm>
        </p:spPr>
        <p:txBody>
          <a:bodyPr>
            <a:normAutofit/>
          </a:bodyPr>
          <a:lstStyle/>
          <a:p>
            <a:r>
              <a:rPr lang="nl-NL" b="1" dirty="0"/>
              <a:t>Gedragscodes en certificering </a:t>
            </a:r>
            <a:endParaRPr lang="nl-NL" dirty="0"/>
          </a:p>
        </p:txBody>
      </p:sp>
      <p:sp>
        <p:nvSpPr>
          <p:cNvPr id="3" name="Tijdelijke aanduiding voor inhoud 2">
            <a:extLst>
              <a:ext uri="{FF2B5EF4-FFF2-40B4-BE49-F238E27FC236}">
                <a16:creationId xmlns:a16="http://schemas.microsoft.com/office/drawing/2014/main" id="{5D0F069A-6CFB-4849-BA7E-F2E32BE38A69}"/>
              </a:ext>
            </a:extLst>
          </p:cNvPr>
          <p:cNvSpPr>
            <a:spLocks noGrp="1"/>
          </p:cNvSpPr>
          <p:nvPr>
            <p:ph idx="1"/>
          </p:nvPr>
        </p:nvSpPr>
        <p:spPr>
          <a:xfrm>
            <a:off x="680321" y="2336872"/>
            <a:ext cx="9613861" cy="4226889"/>
          </a:xfrm>
        </p:spPr>
        <p:txBody>
          <a:bodyPr>
            <a:normAutofit fontScale="85000" lnSpcReduction="20000"/>
          </a:bodyPr>
          <a:lstStyle/>
          <a:p>
            <a:r>
              <a:rPr lang="nl-NL" dirty="0"/>
              <a:t>3.De bevoegde toezichthoudende autoriteit legt de ontwerpcriteria voor accreditatie van een in lid 1 van dit artikel bedoeld orgaan overeenkomstig het in artikel 63 bedoelde coherentiemechanisme voor aan het Comité. </a:t>
            </a:r>
          </a:p>
          <a:p>
            <a:r>
              <a:rPr lang="nl-NL" dirty="0"/>
              <a:t>4.Onverminderd de taken en bevoegdheden van de bevoegde toezichthoudende autoriteit en de bepalingen van hoofdstuk VIII neemt een in lid 1 van dit artikel bedoeld orgaan, mits er passende waarborgen zijn, de nodige maatregelen ingeval een verwerkingsverantwoordelijke of verwerker een inbreuk pleegt op de gedragscode, waaronder schorsing of uitsluiting van de betrokken verwerkingsverantwoordelijke of verwerker van de gedragscode. Het orgaan stelt de bevoegde toezichthoudende autoriteit in kennis van die maatregelen en van de redenen daarvoor. </a:t>
            </a:r>
          </a:p>
          <a:p>
            <a:r>
              <a:rPr lang="nl-NL" dirty="0"/>
              <a:t>5.De bevoegde toezichthoudende autoriteit trekt de accreditatie van een in lid 1 bedoeld orgaan in indien de voorwaarden voor accreditatie niet of niet meer worden vervuld of indien de door het orgaan genomen maatregelen inbreuk maken op deze verordening. </a:t>
            </a:r>
          </a:p>
          <a:p>
            <a:r>
              <a:rPr lang="nl-NL" dirty="0"/>
              <a:t>6.Dit artikel geldt niet voor de verwerking door overheidsinstanties en -organen. </a:t>
            </a:r>
          </a:p>
        </p:txBody>
      </p:sp>
    </p:spTree>
    <p:extLst>
      <p:ext uri="{BB962C8B-B14F-4D97-AF65-F5344CB8AC3E}">
        <p14:creationId xmlns:p14="http://schemas.microsoft.com/office/powerpoint/2010/main" val="1909954073"/>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jn">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docProps/app.xml><?xml version="1.0" encoding="utf-8"?>
<Properties xmlns="http://schemas.openxmlformats.org/officeDocument/2006/extended-properties" xmlns:vt="http://schemas.openxmlformats.org/officeDocument/2006/docPropsVTypes">
  <Template>TM04033917[[fn=Berlijn]]</Template>
  <TotalTime>599</TotalTime>
  <Words>12914</Words>
  <Application>Microsoft Office PowerPoint</Application>
  <PresentationFormat>Widescreen</PresentationFormat>
  <Paragraphs>455</Paragraphs>
  <Slides>76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76</vt:i4>
      </vt:variant>
    </vt:vector>
  </HeadingPairs>
  <TitlesOfParts>
    <vt:vector size="79" baseType="lpstr">
      <vt:lpstr>Arial</vt:lpstr>
      <vt:lpstr>Trebuchet MS</vt:lpstr>
      <vt:lpstr>Berlijn</vt:lpstr>
      <vt:lpstr>Privacy &amp; Gegevensbescherming: Handhaving en naleving</vt:lpstr>
      <vt:lpstr>Bronnen die van belang zijn</vt:lpstr>
      <vt:lpstr>De Uitvoeringswet van de AVG</vt:lpstr>
      <vt:lpstr>Gedragscodes en certificering </vt:lpstr>
      <vt:lpstr>Gedragscodes en certificering </vt:lpstr>
      <vt:lpstr>Gedragscodes en certificering </vt:lpstr>
      <vt:lpstr>Gedragscodes en certificering </vt:lpstr>
      <vt:lpstr>Gedragscodes en certificering </vt:lpstr>
      <vt:lpstr>Gedragscodes en certificering </vt:lpstr>
      <vt:lpstr>Gedragscodes en certificering </vt:lpstr>
      <vt:lpstr>Gedragscodes en certificering </vt:lpstr>
      <vt:lpstr>Gedragscodes en certificering </vt:lpstr>
      <vt:lpstr>Gedragscodes en certificering </vt:lpstr>
      <vt:lpstr>Gedragscodes en certificering </vt:lpstr>
      <vt:lpstr>Gedragscodes en certificering </vt:lpstr>
      <vt:lpstr>Gedragscodes en certificering </vt:lpstr>
      <vt:lpstr>De handhavingsautoriteit </vt:lpstr>
      <vt:lpstr>De handhavingsautoriteit </vt:lpstr>
      <vt:lpstr>De handhavingsautoriteit </vt:lpstr>
      <vt:lpstr>De handhavingsautoriteit </vt:lpstr>
      <vt:lpstr>De handhavingsautoriteit </vt:lpstr>
      <vt:lpstr>De handhavingsautoriteit </vt:lpstr>
      <vt:lpstr>De handhavingsautoriteit </vt:lpstr>
      <vt:lpstr>De handhavingsautoriteit </vt:lpstr>
      <vt:lpstr>De handhavingsautoriteit </vt:lpstr>
      <vt:lpstr>De handhavingsautoriteit </vt:lpstr>
      <vt:lpstr>De handhavingsautoriteit </vt:lpstr>
      <vt:lpstr>De handhavingsautoriteit </vt:lpstr>
      <vt:lpstr>De handhavingsautoriteit </vt:lpstr>
      <vt:lpstr>De handhavingsautoriteit </vt:lpstr>
      <vt:lpstr>De handhavingsautoriteit </vt:lpstr>
      <vt:lpstr>De handhavingsautoriteit </vt:lpstr>
      <vt:lpstr>De handhavingsautoriteit </vt:lpstr>
      <vt:lpstr>De handhavingsautoriteit </vt:lpstr>
      <vt:lpstr>De handhavingsautoriteit </vt:lpstr>
      <vt:lpstr>De handhavingsautoriteit </vt:lpstr>
      <vt:lpstr>De handhavingsautoriteit </vt:lpstr>
      <vt:lpstr>Leidende en samenwerkende handhavingsorganisatie</vt:lpstr>
      <vt:lpstr>Leidende en samenwerkende handhavingsorganisatie</vt:lpstr>
      <vt:lpstr>Leidende en samenwerkende handhavingsorganisatie</vt:lpstr>
      <vt:lpstr>Leidende en samenwerkende handhavingsorganisatie</vt:lpstr>
      <vt:lpstr>Leidende en samenwerkende handhavingsorganisatie</vt:lpstr>
      <vt:lpstr>Leidende en samenwerkende handhavingsorganisatie</vt:lpstr>
      <vt:lpstr>Leidende en samenwerkende handhavingsorganisatie</vt:lpstr>
      <vt:lpstr>Leidende en samenwerkende handhavingsorganisatie</vt:lpstr>
      <vt:lpstr>Leidende en samenwerkende handhavingsorganisatie</vt:lpstr>
      <vt:lpstr>Leidende en samenwerkende handhavingsorganisatie</vt:lpstr>
      <vt:lpstr>Leidende en samenwerkende handhavingsorganisatie</vt:lpstr>
      <vt:lpstr>Leidende en samenwerkende handhavingsorganisatie</vt:lpstr>
      <vt:lpstr>Leidende en samenwerkende handhavingsorganisatie</vt:lpstr>
      <vt:lpstr>Leidende en samenwerkende handhavingsorganisatie</vt:lpstr>
      <vt:lpstr>Leidende en samenwerkende handhavingsorganisatie</vt:lpstr>
      <vt:lpstr>Europees Comité voor gegevensbescherming </vt:lpstr>
      <vt:lpstr>Europees Comité voor gegevensbescherming </vt:lpstr>
      <vt:lpstr>Europees Comité voor gegevensbescherming </vt:lpstr>
      <vt:lpstr>Europees Comité voor gegevensbescherming </vt:lpstr>
      <vt:lpstr>Europees Comité voor gegevensbescherming </vt:lpstr>
      <vt:lpstr>Europees Comité voor gegevensbescherming </vt:lpstr>
      <vt:lpstr>Europees Comité voor gegevensbescherming </vt:lpstr>
      <vt:lpstr>Europees Comité voor gegevensbescherming </vt:lpstr>
      <vt:lpstr>Europees Comité voor gegevensbescherming </vt:lpstr>
      <vt:lpstr>Europees Comité voor gegevensbescherming </vt:lpstr>
      <vt:lpstr>Europees Comité voor gegevensbescherming </vt:lpstr>
      <vt:lpstr>Europees Comité voor gegevensbescherming </vt:lpstr>
      <vt:lpstr>Europees Comité voor gegevensbescherming </vt:lpstr>
      <vt:lpstr>Europees Comité voor gegevensbescherming </vt:lpstr>
      <vt:lpstr>Europese Commissie</vt:lpstr>
      <vt:lpstr>Europese Commissie</vt:lpstr>
      <vt:lpstr>Europese Commissie</vt:lpstr>
      <vt:lpstr>Europese Commissie</vt:lpstr>
      <vt:lpstr>Boetes</vt:lpstr>
      <vt:lpstr>Boetes</vt:lpstr>
      <vt:lpstr>Beroep, aansprakelijkheid en sancties </vt:lpstr>
      <vt:lpstr>Beroep, aansprakelijkheid en sancties </vt:lpstr>
      <vt:lpstr>Beroep, aansprakelijkheid en sancties </vt:lpstr>
      <vt:lpstr>Beroep, aansprakelijkheid en sancties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Achtergrond AVG en aanpalende wetgeving</dc:title>
  <dc:creator>Computer</dc:creator>
  <cp:lastModifiedBy>B. van der Sloot</cp:lastModifiedBy>
  <cp:revision>168</cp:revision>
  <dcterms:created xsi:type="dcterms:W3CDTF">2018-01-07T16:09:04Z</dcterms:created>
  <dcterms:modified xsi:type="dcterms:W3CDTF">2019-11-12T15:27:49Z</dcterms:modified>
</cp:coreProperties>
</file>