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81" r:id="rId20"/>
    <p:sldId id="380" r:id="rId21"/>
    <p:sldId id="379" r:id="rId22"/>
    <p:sldId id="378" r:id="rId23"/>
    <p:sldId id="377" r:id="rId24"/>
    <p:sldId id="376" r:id="rId25"/>
    <p:sldId id="375" r:id="rId26"/>
    <p:sldId id="374" r:id="rId27"/>
    <p:sldId id="382" r:id="rId28"/>
    <p:sldId id="384" r:id="rId29"/>
    <p:sldId id="383"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8" r:id="rId43"/>
    <p:sldId id="399" r:id="rId44"/>
    <p:sldId id="400" r:id="rId45"/>
    <p:sldId id="401" r:id="rId46"/>
    <p:sldId id="39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1" autoAdjust="0"/>
    <p:restoredTop sz="94660"/>
  </p:normalViewPr>
  <p:slideViewPr>
    <p:cSldViewPr snapToGrid="0">
      <p:cViewPr varScale="1">
        <p:scale>
          <a:sx n="121" d="100"/>
          <a:sy n="121" d="100"/>
        </p:scale>
        <p:origin x="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9/4/2020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519676" y="1537344"/>
            <a:ext cx="9179511" cy="2345924"/>
          </a:xfrm>
        </p:spPr>
        <p:txBody>
          <a:bodyPr>
            <a:noAutofit/>
          </a:bodyPr>
          <a:lstStyle/>
          <a:p>
            <a:pPr algn="ctr"/>
            <a:r>
              <a:rPr lang="nl-NL" sz="4800">
                <a:solidFill>
                  <a:schemeClr val="bg1"/>
                </a:solidFill>
              </a:rPr>
              <a:t>College VIII: </a:t>
            </a:r>
            <a:r>
              <a:rPr lang="nl-NL" sz="4800" dirty="0">
                <a:solidFill>
                  <a:schemeClr val="bg1"/>
                </a:solidFill>
              </a:rPr>
              <a:t>Plichten</a:t>
            </a:r>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16CF-E6B5-4948-AC2B-61CA4A126D6B}"/>
              </a:ext>
            </a:extLst>
          </p:cNvPr>
          <p:cNvSpPr>
            <a:spLocks noGrp="1"/>
          </p:cNvSpPr>
          <p:nvPr>
            <p:ph type="title"/>
          </p:nvPr>
        </p:nvSpPr>
        <p:spPr/>
        <p:txBody>
          <a:bodyPr/>
          <a:lstStyle/>
          <a:p>
            <a:r>
              <a:rPr lang="nl-NL" dirty="0"/>
              <a:t>(1) Transparantie</a:t>
            </a:r>
          </a:p>
        </p:txBody>
      </p:sp>
      <p:graphicFrame>
        <p:nvGraphicFramePr>
          <p:cNvPr id="4" name="Tabel 4">
            <a:extLst>
              <a:ext uri="{FF2B5EF4-FFF2-40B4-BE49-F238E27FC236}">
                <a16:creationId xmlns:a16="http://schemas.microsoft.com/office/drawing/2014/main" id="{A08FBF2B-0203-4CA8-A48A-2A4FCE4080EC}"/>
              </a:ext>
            </a:extLst>
          </p:cNvPr>
          <p:cNvGraphicFramePr>
            <a:graphicFrameLocks noGrp="1"/>
          </p:cNvGraphicFramePr>
          <p:nvPr>
            <p:ph idx="1"/>
            <p:extLst>
              <p:ext uri="{D42A27DB-BD31-4B8C-83A1-F6EECF244321}">
                <p14:modId xmlns:p14="http://schemas.microsoft.com/office/powerpoint/2010/main" val="3771619316"/>
              </p:ext>
            </p:extLst>
          </p:nvPr>
        </p:nvGraphicFramePr>
        <p:xfrm>
          <a:off x="677690" y="1844040"/>
          <a:ext cx="8596312" cy="4404360"/>
        </p:xfrm>
        <a:graphic>
          <a:graphicData uri="http://schemas.openxmlformats.org/drawingml/2006/table">
            <a:tbl>
              <a:tblPr firstRow="1" bandRow="1">
                <a:tableStyleId>{5C22544A-7EE6-4342-B048-85BDC9FD1C3A}</a:tableStyleId>
              </a:tblPr>
              <a:tblGrid>
                <a:gridCol w="4931200">
                  <a:extLst>
                    <a:ext uri="{9D8B030D-6E8A-4147-A177-3AD203B41FA5}">
                      <a16:colId xmlns:a16="http://schemas.microsoft.com/office/drawing/2014/main" val="1928177539"/>
                    </a:ext>
                  </a:extLst>
                </a:gridCol>
                <a:gridCol w="3665112">
                  <a:extLst>
                    <a:ext uri="{9D8B030D-6E8A-4147-A177-3AD203B41FA5}">
                      <a16:colId xmlns:a16="http://schemas.microsoft.com/office/drawing/2014/main" val="1898215229"/>
                    </a:ext>
                  </a:extLst>
                </a:gridCol>
              </a:tblGrid>
              <a:tr h="370840">
                <a:tc>
                  <a:txBody>
                    <a:bodyPr/>
                    <a:lstStyle/>
                    <a:p>
                      <a:r>
                        <a:rPr lang="nl-NL" dirty="0" err="1"/>
                        <a:t>Article</a:t>
                      </a:r>
                      <a:r>
                        <a:rPr lang="nl-NL" dirty="0"/>
                        <a:t> 13 GDPR</a:t>
                      </a:r>
                    </a:p>
                  </a:txBody>
                  <a:tcPr/>
                </a:tc>
                <a:tc>
                  <a:txBody>
                    <a:bodyPr/>
                    <a:lstStyle/>
                    <a:p>
                      <a:r>
                        <a:rPr lang="nl-NL" dirty="0" err="1"/>
                        <a:t>Article</a:t>
                      </a:r>
                      <a:r>
                        <a:rPr lang="nl-NL" dirty="0"/>
                        <a:t> 14 GDPR</a:t>
                      </a:r>
                    </a:p>
                  </a:txBody>
                  <a:tcPr/>
                </a:tc>
                <a:extLst>
                  <a:ext uri="{0D108BD9-81ED-4DB2-BD59-A6C34878D82A}">
                    <a16:rowId xmlns:a16="http://schemas.microsoft.com/office/drawing/2014/main" val="2212708696"/>
                  </a:ext>
                </a:extLst>
              </a:tr>
              <a:tr h="370840">
                <a:tc>
                  <a:txBody>
                    <a:bodyPr/>
                    <a:lstStyle/>
                    <a:p>
                      <a:r>
                        <a:rPr lang="en-US" sz="1800" b="0" i="0" u="none" strike="noStrike" kern="1200" baseline="0" dirty="0">
                          <a:solidFill>
                            <a:schemeClr val="dk1"/>
                          </a:solidFill>
                          <a:latin typeface="+mn-lt"/>
                          <a:ea typeface="+mn-ea"/>
                          <a:cs typeface="+mn-cs"/>
                        </a:rPr>
                        <a:t> a data subject consciously provides to a data controller (e.g. when completing an </a:t>
                      </a:r>
                      <a:r>
                        <a:rPr lang="nl-NL" sz="1800" b="0" i="0" u="none" strike="noStrike" kern="1200" baseline="0" dirty="0">
                          <a:solidFill>
                            <a:schemeClr val="dk1"/>
                          </a:solidFill>
                          <a:latin typeface="+mn-lt"/>
                          <a:ea typeface="+mn-ea"/>
                          <a:cs typeface="+mn-cs"/>
                        </a:rPr>
                        <a:t>online form); or</a:t>
                      </a:r>
                      <a:endParaRPr lang="nl-NL" dirty="0"/>
                    </a:p>
                  </a:txBody>
                  <a:tcPr/>
                </a:tc>
                <a:tc>
                  <a:txBody>
                    <a:bodyPr/>
                    <a:lstStyle/>
                    <a:p>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third</a:t>
                      </a:r>
                      <a:r>
                        <a:rPr lang="nl-NL" sz="1800" b="0" i="0" u="none" strike="noStrike" kern="1200" baseline="0" dirty="0">
                          <a:solidFill>
                            <a:schemeClr val="dk1"/>
                          </a:solidFill>
                          <a:latin typeface="+mn-lt"/>
                          <a:ea typeface="+mn-ea"/>
                          <a:cs typeface="+mn-cs"/>
                        </a:rPr>
                        <a:t> party data controllers;</a:t>
                      </a:r>
                    </a:p>
                  </a:txBody>
                  <a:tcPr/>
                </a:tc>
                <a:extLst>
                  <a:ext uri="{0D108BD9-81ED-4DB2-BD59-A6C34878D82A}">
                    <a16:rowId xmlns:a16="http://schemas.microsoft.com/office/drawing/2014/main" val="912068312"/>
                  </a:ext>
                </a:extLst>
              </a:tr>
              <a:tr h="370840">
                <a:tc>
                  <a:txBody>
                    <a:bodyPr/>
                    <a:lstStyle/>
                    <a:p>
                      <a:r>
                        <a:rPr lang="en-US" sz="1800" b="0" i="0" u="none" strike="noStrike" kern="1200" baseline="0" dirty="0">
                          <a:solidFill>
                            <a:schemeClr val="dk1"/>
                          </a:solidFill>
                          <a:latin typeface="+mn-lt"/>
                          <a:ea typeface="+mn-ea"/>
                          <a:cs typeface="+mn-cs"/>
                        </a:rPr>
                        <a:t> a data controller collects from a data subject by observation (e.g. using automated data capturing devices or data capturing software such as cameras, network equipment, Wi-Fi tracking, RFID or other types of sensors).</a:t>
                      </a:r>
                      <a:endParaRPr lang="nl-NL" dirty="0"/>
                    </a:p>
                  </a:txBody>
                  <a:tcPr/>
                </a:tc>
                <a:tc>
                  <a:txBody>
                    <a:bodyPr/>
                    <a:lstStyle/>
                    <a:p>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publicly</a:t>
                      </a:r>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available</a:t>
                      </a:r>
                      <a:r>
                        <a:rPr lang="nl-NL" sz="1800" b="0" i="0" u="none" strike="noStrike" kern="1200" baseline="0" dirty="0">
                          <a:solidFill>
                            <a:schemeClr val="dk1"/>
                          </a:solidFill>
                          <a:latin typeface="+mn-lt"/>
                          <a:ea typeface="+mn-ea"/>
                          <a:cs typeface="+mn-cs"/>
                        </a:rPr>
                        <a:t> sources;</a:t>
                      </a:r>
                    </a:p>
                    <a:p>
                      <a:endParaRPr lang="nl-NL" dirty="0"/>
                    </a:p>
                  </a:txBody>
                  <a:tcPr/>
                </a:tc>
                <a:extLst>
                  <a:ext uri="{0D108BD9-81ED-4DB2-BD59-A6C34878D82A}">
                    <a16:rowId xmlns:a16="http://schemas.microsoft.com/office/drawing/2014/main" val="3500655548"/>
                  </a:ext>
                </a:extLst>
              </a:tr>
              <a:tr h="370840">
                <a:tc>
                  <a:txBody>
                    <a:bodyPr/>
                    <a:lstStyle/>
                    <a:p>
                      <a:endParaRPr lang="nl-NL"/>
                    </a:p>
                  </a:txBody>
                  <a:tcPr/>
                </a:tc>
                <a:tc>
                  <a:txBody>
                    <a:bodyPr/>
                    <a:lstStyle/>
                    <a:p>
                      <a:r>
                        <a:rPr lang="nl-NL" sz="1800" b="0" i="0" u="none" strike="noStrike" kern="1200" baseline="0" dirty="0">
                          <a:solidFill>
                            <a:schemeClr val="dk1"/>
                          </a:solidFill>
                          <a:latin typeface="+mn-lt"/>
                          <a:ea typeface="+mn-ea"/>
                          <a:cs typeface="+mn-cs"/>
                        </a:rPr>
                        <a:t> data brokers; or</a:t>
                      </a:r>
                    </a:p>
                    <a:p>
                      <a:endParaRPr lang="nl-NL" dirty="0"/>
                    </a:p>
                  </a:txBody>
                  <a:tcPr/>
                </a:tc>
                <a:extLst>
                  <a:ext uri="{0D108BD9-81ED-4DB2-BD59-A6C34878D82A}">
                    <a16:rowId xmlns:a16="http://schemas.microsoft.com/office/drawing/2014/main" val="4057180925"/>
                  </a:ext>
                </a:extLst>
              </a:tr>
              <a:tr h="370840">
                <a:tc>
                  <a:txBody>
                    <a:bodyPr/>
                    <a:lstStyle/>
                    <a:p>
                      <a:endParaRPr lang="nl-NL"/>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b="0" i="0" u="none" strike="noStrike" kern="1200" baseline="0" dirty="0">
                          <a:solidFill>
                            <a:schemeClr val="dk1"/>
                          </a:solidFill>
                          <a:latin typeface="+mn-lt"/>
                          <a:ea typeface="+mn-ea"/>
                          <a:cs typeface="+mn-cs"/>
                        </a:rPr>
                        <a:t> </a:t>
                      </a:r>
                      <a:r>
                        <a:rPr lang="nl-NL" sz="1800" b="0" i="0" u="none" strike="noStrike" kern="1200" baseline="0" dirty="0" err="1">
                          <a:solidFill>
                            <a:schemeClr val="dk1"/>
                          </a:solidFill>
                          <a:latin typeface="+mn-lt"/>
                          <a:ea typeface="+mn-ea"/>
                          <a:cs typeface="+mn-cs"/>
                        </a:rPr>
                        <a:t>other</a:t>
                      </a:r>
                      <a:r>
                        <a:rPr lang="nl-NL" sz="1800" b="0" i="0" u="none" strike="noStrike" kern="1200" baseline="0" dirty="0">
                          <a:solidFill>
                            <a:schemeClr val="dk1"/>
                          </a:solidFill>
                          <a:latin typeface="+mn-lt"/>
                          <a:ea typeface="+mn-ea"/>
                          <a:cs typeface="+mn-cs"/>
                        </a:rPr>
                        <a:t> data subjects.</a:t>
                      </a:r>
                      <a:endParaRPr lang="nl-NL" dirty="0"/>
                    </a:p>
                  </a:txBody>
                  <a:tcPr/>
                </a:tc>
                <a:extLst>
                  <a:ext uri="{0D108BD9-81ED-4DB2-BD59-A6C34878D82A}">
                    <a16:rowId xmlns:a16="http://schemas.microsoft.com/office/drawing/2014/main" val="1111012871"/>
                  </a:ext>
                </a:extLst>
              </a:tr>
              <a:tr h="370840">
                <a:tc>
                  <a:txBody>
                    <a:bodyPr/>
                    <a:lstStyle/>
                    <a:p>
                      <a:endParaRPr lang="nl-NL"/>
                    </a:p>
                  </a:txBody>
                  <a:tcPr/>
                </a:tc>
                <a:tc>
                  <a:txBody>
                    <a:bodyPr/>
                    <a:lstStyle/>
                    <a:p>
                      <a:endParaRPr lang="nl-NL" dirty="0"/>
                    </a:p>
                  </a:txBody>
                  <a:tcPr/>
                </a:tc>
                <a:extLst>
                  <a:ext uri="{0D108BD9-81ED-4DB2-BD59-A6C34878D82A}">
                    <a16:rowId xmlns:a16="http://schemas.microsoft.com/office/drawing/2014/main" val="3622730499"/>
                  </a:ext>
                </a:extLst>
              </a:tr>
            </a:tbl>
          </a:graphicData>
        </a:graphic>
      </p:graphicFrame>
    </p:spTree>
    <p:extLst>
      <p:ext uri="{BB962C8B-B14F-4D97-AF65-F5344CB8AC3E}">
        <p14:creationId xmlns:p14="http://schemas.microsoft.com/office/powerpoint/2010/main" val="422420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45EBB86-3205-4BAC-9385-A2BF814CEED6}"/>
              </a:ext>
            </a:extLst>
          </p:cNvPr>
          <p:cNvPicPr>
            <a:picLocks noGrp="1" noChangeAspect="1"/>
          </p:cNvPicPr>
          <p:nvPr>
            <p:ph idx="1"/>
          </p:nvPr>
        </p:nvPicPr>
        <p:blipFill>
          <a:blip r:embed="rId2"/>
          <a:stretch>
            <a:fillRect/>
          </a:stretch>
        </p:blipFill>
        <p:spPr>
          <a:xfrm>
            <a:off x="1057381" y="749508"/>
            <a:ext cx="7307130" cy="5453717"/>
          </a:xfrm>
        </p:spPr>
      </p:pic>
    </p:spTree>
    <p:extLst>
      <p:ext uri="{BB962C8B-B14F-4D97-AF65-F5344CB8AC3E}">
        <p14:creationId xmlns:p14="http://schemas.microsoft.com/office/powerpoint/2010/main" val="285131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3C77F78-296E-4EBE-8C0C-9D7511F6C947}"/>
              </a:ext>
            </a:extLst>
          </p:cNvPr>
          <p:cNvPicPr>
            <a:picLocks noChangeAspect="1"/>
          </p:cNvPicPr>
          <p:nvPr/>
        </p:nvPicPr>
        <p:blipFill>
          <a:blip r:embed="rId2"/>
          <a:stretch>
            <a:fillRect/>
          </a:stretch>
        </p:blipFill>
        <p:spPr>
          <a:xfrm>
            <a:off x="1319135" y="441402"/>
            <a:ext cx="6850504" cy="5975195"/>
          </a:xfrm>
          <a:prstGeom prst="rect">
            <a:avLst/>
          </a:prstGeom>
        </p:spPr>
      </p:pic>
    </p:spTree>
    <p:extLst>
      <p:ext uri="{BB962C8B-B14F-4D97-AF65-F5344CB8AC3E}">
        <p14:creationId xmlns:p14="http://schemas.microsoft.com/office/powerpoint/2010/main" val="268292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370DAB-54C4-46A8-8A0F-28DB4F3FB87A}"/>
              </a:ext>
            </a:extLst>
          </p:cNvPr>
          <p:cNvPicPr>
            <a:picLocks noChangeAspect="1"/>
          </p:cNvPicPr>
          <p:nvPr/>
        </p:nvPicPr>
        <p:blipFill>
          <a:blip r:embed="rId2"/>
          <a:stretch>
            <a:fillRect/>
          </a:stretch>
        </p:blipFill>
        <p:spPr>
          <a:xfrm>
            <a:off x="1319135" y="274613"/>
            <a:ext cx="6655632" cy="6308774"/>
          </a:xfrm>
          <a:prstGeom prst="rect">
            <a:avLst/>
          </a:prstGeom>
        </p:spPr>
      </p:pic>
    </p:spTree>
    <p:extLst>
      <p:ext uri="{BB962C8B-B14F-4D97-AF65-F5344CB8AC3E}">
        <p14:creationId xmlns:p14="http://schemas.microsoft.com/office/powerpoint/2010/main" val="288143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6EFCBCE-C18D-48B2-8299-416BFDBD95D1}"/>
              </a:ext>
            </a:extLst>
          </p:cNvPr>
          <p:cNvPicPr>
            <a:picLocks noChangeAspect="1"/>
          </p:cNvPicPr>
          <p:nvPr/>
        </p:nvPicPr>
        <p:blipFill>
          <a:blip r:embed="rId2"/>
          <a:stretch>
            <a:fillRect/>
          </a:stretch>
        </p:blipFill>
        <p:spPr>
          <a:xfrm>
            <a:off x="1738857" y="374627"/>
            <a:ext cx="6700605" cy="6241551"/>
          </a:xfrm>
          <a:prstGeom prst="rect">
            <a:avLst/>
          </a:prstGeom>
        </p:spPr>
      </p:pic>
    </p:spTree>
    <p:extLst>
      <p:ext uri="{BB962C8B-B14F-4D97-AF65-F5344CB8AC3E}">
        <p14:creationId xmlns:p14="http://schemas.microsoft.com/office/powerpoint/2010/main" val="146923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CE28EB3-3E16-48CA-A436-2FD7636CFEED}"/>
              </a:ext>
            </a:extLst>
          </p:cNvPr>
          <p:cNvPicPr>
            <a:picLocks noChangeAspect="1"/>
          </p:cNvPicPr>
          <p:nvPr/>
        </p:nvPicPr>
        <p:blipFill>
          <a:blip r:embed="rId2"/>
          <a:stretch>
            <a:fillRect/>
          </a:stretch>
        </p:blipFill>
        <p:spPr>
          <a:xfrm>
            <a:off x="1417507" y="291520"/>
            <a:ext cx="7216828" cy="6274960"/>
          </a:xfrm>
          <a:prstGeom prst="rect">
            <a:avLst/>
          </a:prstGeom>
        </p:spPr>
      </p:pic>
    </p:spTree>
    <p:extLst>
      <p:ext uri="{BB962C8B-B14F-4D97-AF65-F5344CB8AC3E}">
        <p14:creationId xmlns:p14="http://schemas.microsoft.com/office/powerpoint/2010/main" val="273185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E62656E-D941-4F3D-90A3-1AB1FD855F96}"/>
              </a:ext>
            </a:extLst>
          </p:cNvPr>
          <p:cNvPicPr>
            <a:picLocks noChangeAspect="1"/>
          </p:cNvPicPr>
          <p:nvPr/>
        </p:nvPicPr>
        <p:blipFill>
          <a:blip r:embed="rId2"/>
          <a:stretch>
            <a:fillRect/>
          </a:stretch>
        </p:blipFill>
        <p:spPr>
          <a:xfrm>
            <a:off x="1710440" y="705084"/>
            <a:ext cx="5784642" cy="5269343"/>
          </a:xfrm>
          <a:prstGeom prst="rect">
            <a:avLst/>
          </a:prstGeom>
        </p:spPr>
      </p:pic>
    </p:spTree>
    <p:extLst>
      <p:ext uri="{BB962C8B-B14F-4D97-AF65-F5344CB8AC3E}">
        <p14:creationId xmlns:p14="http://schemas.microsoft.com/office/powerpoint/2010/main" val="274379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CE96B-A551-4B27-9EF4-BE136E298728}"/>
              </a:ext>
            </a:extLst>
          </p:cNvPr>
          <p:cNvSpPr>
            <a:spLocks noGrp="1"/>
          </p:cNvSpPr>
          <p:nvPr>
            <p:ph type="title"/>
          </p:nvPr>
        </p:nvSpPr>
        <p:spPr/>
        <p:txBody>
          <a:bodyPr/>
          <a:lstStyle/>
          <a:p>
            <a:r>
              <a:rPr lang="nl-NL" dirty="0"/>
              <a:t>(2) DPIA </a:t>
            </a:r>
          </a:p>
        </p:txBody>
      </p:sp>
      <p:sp>
        <p:nvSpPr>
          <p:cNvPr id="3" name="Tijdelijke aanduiding voor inhoud 2">
            <a:extLst>
              <a:ext uri="{FF2B5EF4-FFF2-40B4-BE49-F238E27FC236}">
                <a16:creationId xmlns:a16="http://schemas.microsoft.com/office/drawing/2014/main" id="{ABE34699-348B-468A-B75F-CBAD8498840A}"/>
              </a:ext>
            </a:extLst>
          </p:cNvPr>
          <p:cNvSpPr>
            <a:spLocks noGrp="1"/>
          </p:cNvSpPr>
          <p:nvPr>
            <p:ph idx="1"/>
          </p:nvPr>
        </p:nvSpPr>
        <p:spPr/>
        <p:txBody>
          <a:bodyPr>
            <a:normAutofit fontScale="92500" lnSpcReduction="20000"/>
          </a:bodyPr>
          <a:lstStyle/>
          <a:p>
            <a:r>
              <a:rPr lang="en-US" sz="1800" b="1" i="0" u="none" strike="noStrike" baseline="0" dirty="0">
                <a:solidFill>
                  <a:schemeClr val="bg1"/>
                </a:solidFill>
                <a:latin typeface="Cambria" panose="02040503050406030204" pitchFamily="18" charset="0"/>
              </a:rPr>
              <a:t>Guidelines on Data Protection Impact Assessment (DPIA) and determining whether processing is “likely to result in a high risk” for the purposes of Regulation 2016/679 </a:t>
            </a:r>
          </a:p>
          <a:p>
            <a:r>
              <a:rPr lang="en-US" sz="1800" b="1" i="0" u="none" strike="noStrike" baseline="0" dirty="0">
                <a:solidFill>
                  <a:schemeClr val="bg1"/>
                </a:solidFill>
                <a:latin typeface="Times New Roman" panose="02020603050405020304" pitchFamily="18" charset="0"/>
              </a:rPr>
              <a:t>Criteria for an acceptable DPIA </a:t>
            </a:r>
            <a:endParaRPr lang="en-US"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The WP29 proposes the following criteria which data controllers can use to assess whether or not a DPIA, or a methodology to carry out a DPIA, is sufficiently comprehensive to comply with the GDPR: </a:t>
            </a:r>
          </a:p>
          <a:p>
            <a:r>
              <a:rPr lang="en-US" sz="1800" b="0" i="0" u="none" strike="noStrike" baseline="0" dirty="0">
                <a:solidFill>
                  <a:schemeClr val="bg1"/>
                </a:solidFill>
                <a:latin typeface="Wingdings" panose="05000000000000000000" pitchFamily="2" charset="2"/>
              </a:rPr>
              <a:t> </a:t>
            </a:r>
            <a:r>
              <a:rPr lang="en-US" sz="1800" b="0" i="0" u="none" strike="noStrike" baseline="0" dirty="0">
                <a:solidFill>
                  <a:schemeClr val="bg1"/>
                </a:solidFill>
                <a:latin typeface="Times New Roman" panose="02020603050405020304" pitchFamily="18" charset="0"/>
              </a:rPr>
              <a:t>a systematic description of the processing is provided (Article 35(7)(a)):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nature, scope, context and purposes of the processing are taken into account (recital 90);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personal data, recipients and period for which the personal data will be stored are recorded;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a functional description of the processing operation is provided;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the assets on which personal data rely (hardware, software, networks, people, paper or paper transmission channels) are identified;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compliance with approved codes of conduct is taken into account (Article 35(8)); </a:t>
            </a:r>
          </a:p>
          <a:p>
            <a:endParaRPr lang="nl-NL" dirty="0">
              <a:solidFill>
                <a:schemeClr val="bg1"/>
              </a:solidFill>
            </a:endParaRPr>
          </a:p>
        </p:txBody>
      </p:sp>
    </p:spTree>
    <p:extLst>
      <p:ext uri="{BB962C8B-B14F-4D97-AF65-F5344CB8AC3E}">
        <p14:creationId xmlns:p14="http://schemas.microsoft.com/office/powerpoint/2010/main" val="156073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CE96B-A551-4B27-9EF4-BE136E298728}"/>
              </a:ext>
            </a:extLst>
          </p:cNvPr>
          <p:cNvSpPr>
            <a:spLocks noGrp="1"/>
          </p:cNvSpPr>
          <p:nvPr>
            <p:ph type="title"/>
          </p:nvPr>
        </p:nvSpPr>
        <p:spPr/>
        <p:txBody>
          <a:bodyPr/>
          <a:lstStyle/>
          <a:p>
            <a:r>
              <a:rPr lang="nl-NL" dirty="0"/>
              <a:t>(2) DPIA </a:t>
            </a:r>
          </a:p>
        </p:txBody>
      </p:sp>
      <p:sp>
        <p:nvSpPr>
          <p:cNvPr id="3" name="Tijdelijke aanduiding voor inhoud 2">
            <a:extLst>
              <a:ext uri="{FF2B5EF4-FFF2-40B4-BE49-F238E27FC236}">
                <a16:creationId xmlns:a16="http://schemas.microsoft.com/office/drawing/2014/main" id="{ABE34699-348B-468A-B75F-CBAD8498840A}"/>
              </a:ext>
            </a:extLst>
          </p:cNvPr>
          <p:cNvSpPr>
            <a:spLocks noGrp="1"/>
          </p:cNvSpPr>
          <p:nvPr>
            <p:ph idx="1"/>
          </p:nvPr>
        </p:nvSpPr>
        <p:spPr>
          <a:xfrm>
            <a:off x="677334" y="1930401"/>
            <a:ext cx="8596668" cy="4110962"/>
          </a:xfrm>
        </p:spPr>
        <p:txBody>
          <a:bodyPr>
            <a:normAutofit fontScale="85000" lnSpcReduction="20000"/>
          </a:bodyPr>
          <a:lstStyle/>
          <a:p>
            <a:r>
              <a:rPr lang="en-US" sz="1800" b="0" i="0" u="none" strike="noStrike" baseline="0" dirty="0">
                <a:solidFill>
                  <a:schemeClr val="bg1"/>
                </a:solidFill>
                <a:latin typeface="Wingdings" panose="05000000000000000000" pitchFamily="2" charset="2"/>
              </a:rPr>
              <a:t> </a:t>
            </a:r>
            <a:r>
              <a:rPr lang="en-US" sz="1800" b="0" i="0" u="none" strike="noStrike" baseline="0" dirty="0">
                <a:solidFill>
                  <a:schemeClr val="bg1"/>
                </a:solidFill>
                <a:latin typeface="Times New Roman" panose="02020603050405020304" pitchFamily="18" charset="0"/>
              </a:rPr>
              <a:t>necessity and proportionality are assessed (Article 35(7)(b)):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measures envisaged to comply with the Regulation are determined (Article 35(7)(d) and recital 90), taking into account: </a:t>
            </a:r>
          </a:p>
          <a:p>
            <a:pPr lvl="2"/>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measures contributing to the proportionality and the necessity of the processing on the basis of: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specified, explicit and legitimate purpose(s) (Article 5(1)(b));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lawfulness of processing (Article 6);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adequate, relevant and limited to what is necessary data (Article 5(1)(c)); </a:t>
            </a:r>
          </a:p>
          <a:p>
            <a:pPr lvl="3"/>
            <a:r>
              <a:rPr lang="fr-FR" b="0" i="0" u="none" strike="noStrike" baseline="0" dirty="0">
                <a:solidFill>
                  <a:schemeClr val="bg1"/>
                </a:solidFill>
                <a:latin typeface="Wingdings" panose="05000000000000000000" pitchFamily="2" charset="2"/>
              </a:rPr>
              <a:t> </a:t>
            </a:r>
            <a:r>
              <a:rPr lang="fr-FR" b="0" i="0" u="none" strike="noStrike" baseline="0" dirty="0" err="1">
                <a:solidFill>
                  <a:schemeClr val="bg1"/>
                </a:solidFill>
                <a:latin typeface="Times New Roman" panose="02020603050405020304" pitchFamily="18" charset="0"/>
              </a:rPr>
              <a:t>limited</a:t>
            </a:r>
            <a:r>
              <a:rPr lang="fr-FR" b="0" i="0" u="none" strike="noStrike" baseline="0" dirty="0">
                <a:solidFill>
                  <a:schemeClr val="bg1"/>
                </a:solidFill>
                <a:latin typeface="Times New Roman" panose="02020603050405020304" pitchFamily="18" charset="0"/>
              </a:rPr>
              <a:t> </a:t>
            </a:r>
            <a:r>
              <a:rPr lang="fr-FR" b="0" i="0" u="none" strike="noStrike" baseline="0" dirty="0" err="1">
                <a:solidFill>
                  <a:schemeClr val="bg1"/>
                </a:solidFill>
                <a:latin typeface="Times New Roman" panose="02020603050405020304" pitchFamily="18" charset="0"/>
              </a:rPr>
              <a:t>storage</a:t>
            </a:r>
            <a:r>
              <a:rPr lang="fr-FR" b="0" i="0" u="none" strike="noStrike" baseline="0" dirty="0">
                <a:solidFill>
                  <a:schemeClr val="bg1"/>
                </a:solidFill>
                <a:latin typeface="Times New Roman" panose="02020603050405020304" pitchFamily="18" charset="0"/>
              </a:rPr>
              <a:t> duration (Article 5(1)(e)); </a:t>
            </a:r>
          </a:p>
          <a:p>
            <a:pPr lvl="2"/>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measures contributing to the rights of the data subjects: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information provided to the data subject (Articles 12, 13 and 14);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right of access and to data portability (Articles 15 and 20);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right to rectification and to erasure (Articles 16, 17 and 19);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right to object and to restriction of processing (Article 18, 19 and 21);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relationships with processors (Article 28); </a:t>
            </a:r>
          </a:p>
          <a:p>
            <a:pPr lvl="3"/>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safeguards surrounding international transfer(s) (Chapter V); </a:t>
            </a:r>
          </a:p>
          <a:p>
            <a:pPr lvl="3"/>
            <a:r>
              <a:rPr lang="nl-NL" b="0" i="0" u="none" strike="noStrike" baseline="0" dirty="0">
                <a:solidFill>
                  <a:schemeClr val="bg1"/>
                </a:solidFill>
                <a:latin typeface="Wingdings" panose="05000000000000000000" pitchFamily="2" charset="2"/>
              </a:rPr>
              <a:t> </a:t>
            </a:r>
            <a:r>
              <a:rPr lang="nl-NL" b="0" i="0" u="none" strike="noStrike" baseline="0" dirty="0">
                <a:solidFill>
                  <a:schemeClr val="bg1"/>
                </a:solidFill>
                <a:latin typeface="Times New Roman" panose="02020603050405020304" pitchFamily="18" charset="0"/>
              </a:rPr>
              <a:t>prior </a:t>
            </a:r>
            <a:r>
              <a:rPr lang="nl-NL" b="0" i="0" u="none" strike="noStrike" baseline="0" dirty="0" err="1">
                <a:solidFill>
                  <a:schemeClr val="bg1"/>
                </a:solidFill>
                <a:latin typeface="Times New Roman" panose="02020603050405020304" pitchFamily="18" charset="0"/>
              </a:rPr>
              <a:t>consultation</a:t>
            </a:r>
            <a:r>
              <a:rPr lang="nl-NL" b="0" i="0" u="none" strike="noStrike" baseline="0" dirty="0">
                <a:solidFill>
                  <a:schemeClr val="bg1"/>
                </a:solidFill>
                <a:latin typeface="Times New Roman" panose="02020603050405020304" pitchFamily="18" charset="0"/>
              </a:rPr>
              <a:t> (</a:t>
            </a:r>
            <a:r>
              <a:rPr lang="nl-NL" b="0" i="0" u="none" strike="noStrike" baseline="0" dirty="0" err="1">
                <a:solidFill>
                  <a:schemeClr val="bg1"/>
                </a:solidFill>
                <a:latin typeface="Times New Roman" panose="02020603050405020304" pitchFamily="18" charset="0"/>
              </a:rPr>
              <a:t>Article</a:t>
            </a:r>
            <a:r>
              <a:rPr lang="nl-NL" b="0" i="0" u="none" strike="noStrike" baseline="0" dirty="0">
                <a:solidFill>
                  <a:schemeClr val="bg1"/>
                </a:solidFill>
                <a:latin typeface="Times New Roman" panose="02020603050405020304" pitchFamily="18" charset="0"/>
              </a:rPr>
              <a:t> 36). </a:t>
            </a:r>
          </a:p>
          <a:p>
            <a:endParaRPr lang="nl-NL" dirty="0">
              <a:solidFill>
                <a:schemeClr val="bg1"/>
              </a:solidFill>
            </a:endParaRPr>
          </a:p>
        </p:txBody>
      </p:sp>
    </p:spTree>
    <p:extLst>
      <p:ext uri="{BB962C8B-B14F-4D97-AF65-F5344CB8AC3E}">
        <p14:creationId xmlns:p14="http://schemas.microsoft.com/office/powerpoint/2010/main" val="375014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3C92E9E-3DFE-4F91-8D5E-9D07ADC3342D}"/>
              </a:ext>
            </a:extLst>
          </p:cNvPr>
          <p:cNvPicPr>
            <a:picLocks noGrp="1" noChangeAspect="1"/>
          </p:cNvPicPr>
          <p:nvPr>
            <p:ph idx="1"/>
          </p:nvPr>
        </p:nvPicPr>
        <p:blipFill>
          <a:blip r:embed="rId2"/>
          <a:stretch>
            <a:fillRect/>
          </a:stretch>
        </p:blipFill>
        <p:spPr>
          <a:xfrm>
            <a:off x="804040" y="686216"/>
            <a:ext cx="8010175" cy="5506996"/>
          </a:xfrm>
        </p:spPr>
      </p:pic>
    </p:spTree>
    <p:extLst>
      <p:ext uri="{BB962C8B-B14F-4D97-AF65-F5344CB8AC3E}">
        <p14:creationId xmlns:p14="http://schemas.microsoft.com/office/powerpoint/2010/main" val="80892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Overzicht van dit college</a:t>
            </a:r>
            <a:endParaRPr lang="en-US" dirty="0"/>
          </a:p>
        </p:txBody>
      </p:sp>
      <p:sp>
        <p:nvSpPr>
          <p:cNvPr id="3" name="Content Placeholder 2"/>
          <p:cNvSpPr>
            <a:spLocks noGrp="1"/>
          </p:cNvSpPr>
          <p:nvPr>
            <p:ph idx="1"/>
          </p:nvPr>
        </p:nvSpPr>
        <p:spPr/>
        <p:txBody>
          <a:bodyPr/>
          <a:lstStyle/>
          <a:p>
            <a:r>
              <a:rPr lang="nl-NL" dirty="0">
                <a:solidFill>
                  <a:schemeClr val="bg1"/>
                </a:solidFill>
              </a:rPr>
              <a:t>(1) Transparantie</a:t>
            </a:r>
          </a:p>
          <a:p>
            <a:r>
              <a:rPr lang="nl-NL" dirty="0">
                <a:solidFill>
                  <a:schemeClr val="bg1"/>
                </a:solidFill>
              </a:rPr>
              <a:t>(2) DPIA</a:t>
            </a:r>
          </a:p>
          <a:p>
            <a:r>
              <a:rPr lang="nl-NL" dirty="0">
                <a:solidFill>
                  <a:schemeClr val="bg1"/>
                </a:solidFill>
              </a:rPr>
              <a:t>(3) DPO</a:t>
            </a:r>
          </a:p>
          <a:p>
            <a:r>
              <a:rPr lang="nl-NL" dirty="0">
                <a:solidFill>
                  <a:schemeClr val="bg1"/>
                </a:solidFill>
              </a:rPr>
              <a:t>(4) </a:t>
            </a:r>
            <a:r>
              <a:rPr lang="nl-NL" dirty="0" err="1">
                <a:solidFill>
                  <a:schemeClr val="bg1"/>
                </a:solidFill>
              </a:rPr>
              <a:t>DPbD&amp;DPbD</a:t>
            </a:r>
            <a:endParaRPr lang="nl-NL" dirty="0">
              <a:solidFill>
                <a:schemeClr val="bg1"/>
              </a:solidFill>
            </a:endParaRPr>
          </a:p>
          <a:p>
            <a:r>
              <a:rPr lang="nl-NL" dirty="0">
                <a:solidFill>
                  <a:schemeClr val="bg1"/>
                </a:solidFill>
              </a:rPr>
              <a:t>(5) Data </a:t>
            </a:r>
            <a:r>
              <a:rPr lang="nl-NL" dirty="0" err="1">
                <a:solidFill>
                  <a:schemeClr val="bg1"/>
                </a:solidFill>
              </a:rPr>
              <a:t>breach</a:t>
            </a:r>
            <a:endParaRPr lang="nl-NL" dirty="0">
              <a:solidFill>
                <a:schemeClr val="bg1"/>
              </a:solidFill>
            </a:endParaRPr>
          </a:p>
        </p:txBody>
      </p:sp>
    </p:spTree>
    <p:extLst>
      <p:ext uri="{BB962C8B-B14F-4D97-AF65-F5344CB8AC3E}">
        <p14:creationId xmlns:p14="http://schemas.microsoft.com/office/powerpoint/2010/main" val="342680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50E1E-FD64-4A2B-987F-2B50FC5F669F}"/>
              </a:ext>
            </a:extLst>
          </p:cNvPr>
          <p:cNvSpPr>
            <a:spLocks noGrp="1"/>
          </p:cNvSpPr>
          <p:nvPr>
            <p:ph type="title"/>
          </p:nvPr>
        </p:nvSpPr>
        <p:spPr/>
        <p:txBody>
          <a:bodyPr/>
          <a:lstStyle/>
          <a:p>
            <a:r>
              <a:rPr lang="nl-NL" dirty="0"/>
              <a:t>(2) DPIA</a:t>
            </a:r>
          </a:p>
        </p:txBody>
      </p:sp>
      <p:sp>
        <p:nvSpPr>
          <p:cNvPr id="3" name="Tijdelijke aanduiding voor inhoud 2">
            <a:extLst>
              <a:ext uri="{FF2B5EF4-FFF2-40B4-BE49-F238E27FC236}">
                <a16:creationId xmlns:a16="http://schemas.microsoft.com/office/drawing/2014/main" id="{1DC8FBE7-C8E6-4E93-82A5-865633814E01}"/>
              </a:ext>
            </a:extLst>
          </p:cNvPr>
          <p:cNvSpPr>
            <a:spLocks noGrp="1"/>
          </p:cNvSpPr>
          <p:nvPr>
            <p:ph idx="1"/>
          </p:nvPr>
        </p:nvSpPr>
        <p:spPr/>
        <p:txBody>
          <a:bodyPr>
            <a:normAutofit fontScale="92500" lnSpcReduction="10000"/>
          </a:bodyPr>
          <a:lstStyle/>
          <a:p>
            <a:r>
              <a:rPr lang="en-US" sz="1800" b="0" i="0" u="none" strike="noStrike" baseline="0" dirty="0">
                <a:solidFill>
                  <a:schemeClr val="bg1"/>
                </a:solidFill>
                <a:latin typeface="Times New Roman" panose="02020603050405020304" pitchFamily="18" charset="0"/>
              </a:rPr>
              <a:t>“</a:t>
            </a:r>
            <a:r>
              <a:rPr lang="en-US" sz="1800" b="0" i="1" u="none" strike="noStrike" baseline="0" dirty="0">
                <a:solidFill>
                  <a:schemeClr val="bg1"/>
                </a:solidFill>
                <a:latin typeface="Times New Roman" panose="02020603050405020304" pitchFamily="18" charset="0"/>
              </a:rPr>
              <a:t>likely to result in </a:t>
            </a:r>
            <a:r>
              <a:rPr lang="en-US" b="0" i="1" u="none" strike="noStrike" baseline="0" dirty="0">
                <a:solidFill>
                  <a:schemeClr val="bg1"/>
                </a:solidFill>
                <a:latin typeface="Times New Roman" panose="02020603050405020304" pitchFamily="18" charset="0"/>
              </a:rPr>
              <a:t>a high risk</a:t>
            </a:r>
            <a:r>
              <a:rPr lang="en-US" b="0" i="0" u="none" strike="noStrike" baseline="0" dirty="0">
                <a:solidFill>
                  <a:schemeClr val="bg1"/>
                </a:solidFill>
                <a:latin typeface="Times New Roman" panose="02020603050405020304" pitchFamily="18" charset="0"/>
              </a:rPr>
              <a:t>” </a:t>
            </a:r>
            <a:endParaRPr lang="nl-NL" sz="1800" b="0" i="0" u="none" strike="noStrike" baseline="0" dirty="0">
              <a:solidFill>
                <a:schemeClr val="bg1"/>
              </a:solidFill>
              <a:latin typeface="Times New Roman" panose="02020603050405020304" pitchFamily="18" charset="0"/>
            </a:endParaRPr>
          </a:p>
          <a:p>
            <a:r>
              <a:rPr lang="nl-NL" sz="1800" b="0" i="0" u="none" strike="noStrike" baseline="0" dirty="0">
                <a:solidFill>
                  <a:schemeClr val="bg1"/>
                </a:solidFill>
                <a:latin typeface="Times New Roman" panose="02020603050405020304" pitchFamily="18" charset="0"/>
              </a:rPr>
              <a:t>1. Evaluation or scoring, </a:t>
            </a:r>
          </a:p>
          <a:p>
            <a:r>
              <a:rPr lang="en-US" sz="1800" b="0" i="0" u="none" strike="noStrike" baseline="0" dirty="0">
                <a:solidFill>
                  <a:schemeClr val="bg1"/>
                </a:solidFill>
                <a:latin typeface="Times New Roman" panose="02020603050405020304" pitchFamily="18" charset="0"/>
              </a:rPr>
              <a:t>2. Automated-decision making with legal or similar significant effect: </a:t>
            </a:r>
            <a:endParaRPr lang="nl-NL" sz="1800" b="0" i="0" u="none" strike="noStrike" baseline="0" dirty="0">
              <a:solidFill>
                <a:schemeClr val="bg1"/>
              </a:solidFill>
              <a:latin typeface="Times New Roman" panose="02020603050405020304" pitchFamily="18" charset="0"/>
            </a:endParaRPr>
          </a:p>
          <a:p>
            <a:r>
              <a:rPr lang="nl-NL" sz="1800" b="0" i="0" u="none" strike="noStrike" baseline="0" dirty="0">
                <a:solidFill>
                  <a:schemeClr val="bg1"/>
                </a:solidFill>
                <a:latin typeface="Times New Roman" panose="02020603050405020304" pitchFamily="18" charset="0"/>
              </a:rPr>
              <a:t>3. </a:t>
            </a:r>
            <a:r>
              <a:rPr lang="nl-NL" sz="1800" b="0" i="0" u="none" strike="noStrike" baseline="0" dirty="0" err="1">
                <a:solidFill>
                  <a:schemeClr val="bg1"/>
                </a:solidFill>
                <a:latin typeface="Times New Roman" panose="02020603050405020304" pitchFamily="18" charset="0"/>
              </a:rPr>
              <a:t>Systematic</a:t>
            </a:r>
            <a:r>
              <a:rPr lang="nl-NL" sz="1800" b="0" i="0" u="none" strike="noStrike" baseline="0" dirty="0">
                <a:solidFill>
                  <a:schemeClr val="bg1"/>
                </a:solidFill>
                <a:latin typeface="Times New Roman" panose="02020603050405020304" pitchFamily="18" charset="0"/>
              </a:rPr>
              <a:t> monitoring: </a:t>
            </a:r>
          </a:p>
          <a:p>
            <a:r>
              <a:rPr lang="en-US" sz="1800" b="0" i="0" u="none" strike="noStrike" baseline="0" dirty="0">
                <a:solidFill>
                  <a:schemeClr val="bg1"/>
                </a:solidFill>
                <a:latin typeface="Times New Roman" panose="02020603050405020304" pitchFamily="18" charset="0"/>
              </a:rPr>
              <a:t>4. Sensitive data or data of a highly personal nature: </a:t>
            </a:r>
            <a:endParaRPr lang="nl-NL"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5. Data processed on a large scale: </a:t>
            </a:r>
            <a:endParaRPr lang="nl-NL"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6. Matching or combining datasets, </a:t>
            </a:r>
            <a:endParaRPr lang="nl-NL"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7. Data concerning vulnerable data subjects </a:t>
            </a:r>
            <a:endParaRPr lang="nl-NL"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8. Innovative use or applying new technological or </a:t>
            </a:r>
            <a:r>
              <a:rPr lang="en-US" sz="1800" b="0" i="0" u="none" strike="noStrike" baseline="0" dirty="0" err="1">
                <a:solidFill>
                  <a:schemeClr val="bg1"/>
                </a:solidFill>
                <a:latin typeface="Times New Roman" panose="02020603050405020304" pitchFamily="18" charset="0"/>
              </a:rPr>
              <a:t>organisational</a:t>
            </a:r>
            <a:r>
              <a:rPr lang="en-US" sz="1800" b="0" i="0" u="none" strike="noStrike" baseline="0" dirty="0">
                <a:solidFill>
                  <a:schemeClr val="bg1"/>
                </a:solidFill>
                <a:latin typeface="Times New Roman" panose="02020603050405020304" pitchFamily="18" charset="0"/>
              </a:rPr>
              <a:t> solutions, </a:t>
            </a:r>
            <a:endParaRPr lang="nl-NL" sz="1800" b="0" i="0" u="none" strike="noStrike" baseline="0" dirty="0">
              <a:solidFill>
                <a:schemeClr val="bg1"/>
              </a:solidFill>
              <a:latin typeface="Times New Roman" panose="02020603050405020304" pitchFamily="18" charset="0"/>
            </a:endParaRPr>
          </a:p>
          <a:p>
            <a:r>
              <a:rPr lang="en-US" sz="1800" b="0" i="0" u="none" strike="noStrike" baseline="0" dirty="0">
                <a:solidFill>
                  <a:schemeClr val="bg1"/>
                </a:solidFill>
                <a:latin typeface="Times New Roman" panose="02020603050405020304" pitchFamily="18" charset="0"/>
              </a:rPr>
              <a:t>9. When the processing in itself </a:t>
            </a:r>
            <a:r>
              <a:rPr lang="en-US" sz="1800" b="0" i="1" u="none" strike="noStrike" baseline="0" dirty="0">
                <a:solidFill>
                  <a:schemeClr val="bg1"/>
                </a:solidFill>
                <a:latin typeface="Times New Roman" panose="02020603050405020304" pitchFamily="18" charset="0"/>
              </a:rPr>
              <a:t>“prevents data subjects from exercising a right or using a service or a contract”</a:t>
            </a:r>
            <a:endParaRPr lang="nl-NL" dirty="0">
              <a:solidFill>
                <a:schemeClr val="bg1"/>
              </a:solidFill>
            </a:endParaRPr>
          </a:p>
        </p:txBody>
      </p:sp>
    </p:spTree>
    <p:extLst>
      <p:ext uri="{BB962C8B-B14F-4D97-AF65-F5344CB8AC3E}">
        <p14:creationId xmlns:p14="http://schemas.microsoft.com/office/powerpoint/2010/main" val="403936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0A526-D95D-404B-876D-C8216098F325}"/>
              </a:ext>
            </a:extLst>
          </p:cNvPr>
          <p:cNvSpPr>
            <a:spLocks noGrp="1"/>
          </p:cNvSpPr>
          <p:nvPr>
            <p:ph type="title"/>
          </p:nvPr>
        </p:nvSpPr>
        <p:spPr/>
        <p:txBody>
          <a:bodyPr/>
          <a:lstStyle/>
          <a:p>
            <a:r>
              <a:rPr lang="nl-NL" dirty="0"/>
              <a:t>(2) DPIA</a:t>
            </a:r>
          </a:p>
        </p:txBody>
      </p:sp>
      <p:pic>
        <p:nvPicPr>
          <p:cNvPr id="5" name="Tijdelijke aanduiding voor inhoud 4">
            <a:extLst>
              <a:ext uri="{FF2B5EF4-FFF2-40B4-BE49-F238E27FC236}">
                <a16:creationId xmlns:a16="http://schemas.microsoft.com/office/drawing/2014/main" id="{A76458CE-832E-4E53-8073-FFF08543EFAA}"/>
              </a:ext>
            </a:extLst>
          </p:cNvPr>
          <p:cNvPicPr>
            <a:picLocks noGrp="1" noChangeAspect="1"/>
          </p:cNvPicPr>
          <p:nvPr>
            <p:ph idx="1"/>
          </p:nvPr>
        </p:nvPicPr>
        <p:blipFill>
          <a:blip r:embed="rId2"/>
          <a:stretch>
            <a:fillRect/>
          </a:stretch>
        </p:blipFill>
        <p:spPr>
          <a:xfrm>
            <a:off x="1470819" y="2967831"/>
            <a:ext cx="7010400" cy="2266950"/>
          </a:xfrm>
        </p:spPr>
      </p:pic>
    </p:spTree>
    <p:extLst>
      <p:ext uri="{BB962C8B-B14F-4D97-AF65-F5344CB8AC3E}">
        <p14:creationId xmlns:p14="http://schemas.microsoft.com/office/powerpoint/2010/main" val="134108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F03C501-FBA0-4825-AA03-F510203AE859}"/>
              </a:ext>
            </a:extLst>
          </p:cNvPr>
          <p:cNvPicPr>
            <a:picLocks noChangeAspect="1"/>
          </p:cNvPicPr>
          <p:nvPr/>
        </p:nvPicPr>
        <p:blipFill>
          <a:blip r:embed="rId2"/>
          <a:stretch>
            <a:fillRect/>
          </a:stretch>
        </p:blipFill>
        <p:spPr>
          <a:xfrm>
            <a:off x="855856" y="616337"/>
            <a:ext cx="6934200" cy="5848350"/>
          </a:xfrm>
          <a:prstGeom prst="rect">
            <a:avLst/>
          </a:prstGeom>
        </p:spPr>
      </p:pic>
    </p:spTree>
    <p:extLst>
      <p:ext uri="{BB962C8B-B14F-4D97-AF65-F5344CB8AC3E}">
        <p14:creationId xmlns:p14="http://schemas.microsoft.com/office/powerpoint/2010/main" val="334183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79C37-C900-4AD6-B2A2-05DA42011198}"/>
              </a:ext>
            </a:extLst>
          </p:cNvPr>
          <p:cNvSpPr>
            <a:spLocks noGrp="1"/>
          </p:cNvSpPr>
          <p:nvPr>
            <p:ph type="title"/>
          </p:nvPr>
        </p:nvSpPr>
        <p:spPr/>
        <p:txBody>
          <a:bodyPr/>
          <a:lstStyle/>
          <a:p>
            <a:r>
              <a:rPr lang="nl-NL" dirty="0"/>
              <a:t>(2) DPIA </a:t>
            </a:r>
          </a:p>
        </p:txBody>
      </p:sp>
      <p:sp>
        <p:nvSpPr>
          <p:cNvPr id="3" name="Tijdelijke aanduiding voor inhoud 2">
            <a:extLst>
              <a:ext uri="{FF2B5EF4-FFF2-40B4-BE49-F238E27FC236}">
                <a16:creationId xmlns:a16="http://schemas.microsoft.com/office/drawing/2014/main" id="{6485259F-9883-4F23-8B53-368C8CD93171}"/>
              </a:ext>
            </a:extLst>
          </p:cNvPr>
          <p:cNvSpPr>
            <a:spLocks noGrp="1"/>
          </p:cNvSpPr>
          <p:nvPr>
            <p:ph idx="1"/>
          </p:nvPr>
        </p:nvSpPr>
        <p:spPr/>
        <p:txBody>
          <a:bodyPr>
            <a:normAutofit fontScale="85000" lnSpcReduction="20000"/>
          </a:bodyPr>
          <a:lstStyle/>
          <a:p>
            <a:r>
              <a:rPr lang="en-US" sz="1800" b="0" i="0" u="none" strike="noStrike" baseline="0" dirty="0">
                <a:solidFill>
                  <a:schemeClr val="bg1"/>
                </a:solidFill>
                <a:latin typeface="Times New Roman" panose="02020603050405020304" pitchFamily="18" charset="0"/>
              </a:rPr>
              <a:t>Finally, it is good practice to define and document other specific roles and responsibilities, depending on internal policy, processes and rules, e.g.: </a:t>
            </a:r>
          </a:p>
          <a:p>
            <a:r>
              <a:rPr lang="en-US" sz="1800" b="0" i="0" u="none" strike="noStrike" baseline="0" dirty="0">
                <a:solidFill>
                  <a:schemeClr val="bg1"/>
                </a:solidFill>
                <a:latin typeface="Times New Roman" panose="02020603050405020304" pitchFamily="18" charset="0"/>
              </a:rPr>
              <a:t>- where specific business units may propose to carry out a DPIA, those units should then provide input to the DPIA and should be involved in the DPIA validation process; </a:t>
            </a:r>
          </a:p>
          <a:p>
            <a:r>
              <a:rPr lang="en-US" sz="1800" b="0" i="0" u="none" strike="noStrike" baseline="0" dirty="0">
                <a:solidFill>
                  <a:schemeClr val="bg1"/>
                </a:solidFill>
                <a:latin typeface="Times New Roman" panose="02020603050405020304" pitchFamily="18" charset="0"/>
              </a:rPr>
              <a:t>- where appropriate, it is recommended to seek the advice from independent experts of different professions24 (lawyers, IT experts, security experts, sociologists, ethics, </a:t>
            </a:r>
            <a:r>
              <a:rPr lang="en-US" sz="1800" b="0" i="1" u="none" strike="noStrike" baseline="0" dirty="0">
                <a:solidFill>
                  <a:schemeClr val="bg1"/>
                </a:solidFill>
                <a:latin typeface="Times New Roman" panose="02020603050405020304" pitchFamily="18" charset="0"/>
              </a:rPr>
              <a:t>etc</a:t>
            </a:r>
            <a:r>
              <a:rPr lang="en-US" sz="1800" b="0" i="0" u="none" strike="noStrike" baseline="0" dirty="0">
                <a:solidFill>
                  <a:schemeClr val="bg1"/>
                </a:solidFill>
                <a:latin typeface="Times New Roman" panose="02020603050405020304" pitchFamily="18" charset="0"/>
              </a:rPr>
              <a:t>.). </a:t>
            </a:r>
          </a:p>
          <a:p>
            <a:r>
              <a:rPr lang="en-US" sz="1800" b="0" i="0" u="none" strike="noStrike" baseline="0" dirty="0">
                <a:solidFill>
                  <a:schemeClr val="bg1"/>
                </a:solidFill>
                <a:latin typeface="Times New Roman" panose="02020603050405020304" pitchFamily="18" charset="0"/>
              </a:rPr>
              <a:t>- the roles and responsibilities of the processors must be contractually defined; and the DPIA must be carried out with the processor’s help, taking into account the nature of the processing and the information available to the processor (Article 28(3)(f)); </a:t>
            </a:r>
          </a:p>
          <a:p>
            <a:r>
              <a:rPr lang="en-US" sz="1800" b="0" i="0" u="none" strike="noStrike" baseline="0" dirty="0">
                <a:solidFill>
                  <a:schemeClr val="bg1"/>
                </a:solidFill>
                <a:latin typeface="Times New Roman" panose="02020603050405020304" pitchFamily="18" charset="0"/>
              </a:rPr>
              <a:t>- the Chief Information Security Officer (CISO), if appointed, as well as the DPO, could suggest that the controller carries out a DPIA on a specific processing operation, and should help the stakeholders on the methodology, help to evaluate the quality of the risk assessment and whether the residual risk is acceptable, and to develop knowledge specific to the data controller context; </a:t>
            </a:r>
          </a:p>
          <a:p>
            <a:r>
              <a:rPr lang="en-US" sz="1800" b="0" i="0" u="none" strike="noStrike" baseline="0" dirty="0">
                <a:solidFill>
                  <a:schemeClr val="bg1"/>
                </a:solidFill>
                <a:latin typeface="Times New Roman" panose="02020603050405020304" pitchFamily="18" charset="0"/>
              </a:rPr>
              <a:t>- the Chief Information Security Officer (CISO), if appointed, and/or the IT department, should provide assistance to the controller, and could propose to carry out a DPIA on a specific processing operation, depending on security or operational needs. </a:t>
            </a:r>
          </a:p>
          <a:p>
            <a:endParaRPr lang="nl-NL" dirty="0">
              <a:solidFill>
                <a:schemeClr val="bg1"/>
              </a:solidFill>
            </a:endParaRPr>
          </a:p>
        </p:txBody>
      </p:sp>
    </p:spTree>
    <p:extLst>
      <p:ext uri="{BB962C8B-B14F-4D97-AF65-F5344CB8AC3E}">
        <p14:creationId xmlns:p14="http://schemas.microsoft.com/office/powerpoint/2010/main" val="402507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79C37-C900-4AD6-B2A2-05DA42011198}"/>
              </a:ext>
            </a:extLst>
          </p:cNvPr>
          <p:cNvSpPr>
            <a:spLocks noGrp="1"/>
          </p:cNvSpPr>
          <p:nvPr>
            <p:ph type="title"/>
          </p:nvPr>
        </p:nvSpPr>
        <p:spPr/>
        <p:txBody>
          <a:bodyPr/>
          <a:lstStyle/>
          <a:p>
            <a:r>
              <a:rPr lang="nl-NL" dirty="0"/>
              <a:t>(2) DPIA </a:t>
            </a:r>
          </a:p>
        </p:txBody>
      </p:sp>
      <p:sp>
        <p:nvSpPr>
          <p:cNvPr id="3" name="Tijdelijke aanduiding voor inhoud 2">
            <a:extLst>
              <a:ext uri="{FF2B5EF4-FFF2-40B4-BE49-F238E27FC236}">
                <a16:creationId xmlns:a16="http://schemas.microsoft.com/office/drawing/2014/main" id="{6485259F-9883-4F23-8B53-368C8CD93171}"/>
              </a:ext>
            </a:extLst>
          </p:cNvPr>
          <p:cNvSpPr>
            <a:spLocks noGrp="1"/>
          </p:cNvSpPr>
          <p:nvPr>
            <p:ph idx="1"/>
          </p:nvPr>
        </p:nvSpPr>
        <p:spPr/>
        <p:txBody>
          <a:bodyPr>
            <a:normAutofit fontScale="92500" lnSpcReduction="10000"/>
          </a:bodyPr>
          <a:lstStyle/>
          <a:p>
            <a:r>
              <a:rPr lang="en-US" sz="1800" b="1" i="0" u="none" strike="noStrike" baseline="0" dirty="0">
                <a:solidFill>
                  <a:schemeClr val="bg1"/>
                </a:solidFill>
                <a:latin typeface="Times New Roman" panose="02020603050405020304" pitchFamily="18" charset="0"/>
              </a:rPr>
              <a:t>The controller must “</a:t>
            </a:r>
            <a:r>
              <a:rPr lang="en-US" sz="1800" b="1" i="1" u="none" strike="noStrike" baseline="0" dirty="0">
                <a:solidFill>
                  <a:schemeClr val="bg1"/>
                </a:solidFill>
                <a:latin typeface="Times New Roman" panose="02020603050405020304" pitchFamily="18" charset="0"/>
              </a:rPr>
              <a:t>seek the views of data subjects or their representatives</a:t>
            </a:r>
            <a:r>
              <a:rPr lang="en-US" sz="1800" b="1" i="0" u="none" strike="noStrike" baseline="0" dirty="0">
                <a:solidFill>
                  <a:schemeClr val="bg1"/>
                </a:solidFill>
                <a:latin typeface="Times New Roman" panose="02020603050405020304" pitchFamily="18" charset="0"/>
              </a:rPr>
              <a:t>” (Article 35(9)), “</a:t>
            </a:r>
            <a:r>
              <a:rPr lang="en-US" sz="1800" b="1" i="1" u="none" strike="noStrike" baseline="0" dirty="0">
                <a:solidFill>
                  <a:schemeClr val="bg1"/>
                </a:solidFill>
                <a:latin typeface="Times New Roman" panose="02020603050405020304" pitchFamily="18" charset="0"/>
              </a:rPr>
              <a:t>where appropriate</a:t>
            </a:r>
            <a:r>
              <a:rPr lang="en-US" sz="1800" b="1" i="0" u="none" strike="noStrike" baseline="0" dirty="0">
                <a:solidFill>
                  <a:schemeClr val="bg1"/>
                </a:solidFill>
                <a:latin typeface="Times New Roman" panose="02020603050405020304" pitchFamily="18" charset="0"/>
              </a:rPr>
              <a:t>”</a:t>
            </a:r>
            <a:r>
              <a:rPr lang="en-US" sz="1800" b="0" i="0" u="none" strike="noStrike" baseline="0" dirty="0">
                <a:solidFill>
                  <a:schemeClr val="bg1"/>
                </a:solidFill>
                <a:latin typeface="Times New Roman" panose="02020603050405020304" pitchFamily="18" charset="0"/>
              </a:rPr>
              <a:t>. The WP29 considers that: </a:t>
            </a:r>
          </a:p>
          <a:p>
            <a:r>
              <a:rPr lang="en-US" sz="1800" b="0" i="0" u="none" strike="noStrike" baseline="0" dirty="0">
                <a:solidFill>
                  <a:schemeClr val="bg1"/>
                </a:solidFill>
                <a:latin typeface="Times New Roman" panose="02020603050405020304" pitchFamily="18" charset="0"/>
              </a:rPr>
              <a:t>- those views could be sought through a variety of means, depending on the context (e.g. a generic study related to the purpose and means of the processing operation, a question to the staff representatives, or usual surveys sent to the data controller’s future customers) ensuring that the controller has a lawful basis for processing any personal data involved in seeking such views. Although it should be noted that consent to processing is obviously not a way for seeking the views of the data subjects; </a:t>
            </a:r>
          </a:p>
          <a:p>
            <a:r>
              <a:rPr lang="en-US" sz="1800" b="0" i="0" u="none" strike="noStrike" baseline="0" dirty="0">
                <a:solidFill>
                  <a:schemeClr val="bg1"/>
                </a:solidFill>
                <a:latin typeface="Times New Roman" panose="02020603050405020304" pitchFamily="18" charset="0"/>
              </a:rPr>
              <a:t>- if the data controller’s final decision differs from the views of the data subjects, its reasons for going ahead or not should be documented; </a:t>
            </a:r>
          </a:p>
          <a:p>
            <a:r>
              <a:rPr lang="en-US" sz="1800" b="0" i="0" u="none" strike="noStrike" baseline="0" dirty="0">
                <a:solidFill>
                  <a:schemeClr val="bg1"/>
                </a:solidFill>
                <a:latin typeface="Times New Roman" panose="02020603050405020304" pitchFamily="18" charset="0"/>
              </a:rPr>
              <a:t>- the controller should also document its justification for not seeking the views of data subjects, if it decides that this is not appropriate, for example if doing so would compromise the confidentiality of companies’ business plans, or would be disproportionate or impracticable. </a:t>
            </a:r>
          </a:p>
          <a:p>
            <a:endParaRPr lang="nl-NL" dirty="0">
              <a:solidFill>
                <a:schemeClr val="bg1"/>
              </a:solidFill>
            </a:endParaRPr>
          </a:p>
        </p:txBody>
      </p:sp>
    </p:spTree>
    <p:extLst>
      <p:ext uri="{BB962C8B-B14F-4D97-AF65-F5344CB8AC3E}">
        <p14:creationId xmlns:p14="http://schemas.microsoft.com/office/powerpoint/2010/main" val="276323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9E22FAB-B33C-4711-8CE9-6D4B83857023}"/>
              </a:ext>
            </a:extLst>
          </p:cNvPr>
          <p:cNvPicPr>
            <a:picLocks noGrp="1" noChangeAspect="1"/>
          </p:cNvPicPr>
          <p:nvPr>
            <p:ph idx="1"/>
          </p:nvPr>
        </p:nvPicPr>
        <p:blipFill>
          <a:blip r:embed="rId2"/>
          <a:stretch>
            <a:fillRect/>
          </a:stretch>
        </p:blipFill>
        <p:spPr>
          <a:xfrm>
            <a:off x="959370" y="524656"/>
            <a:ext cx="7525063" cy="5861154"/>
          </a:xfrm>
        </p:spPr>
      </p:pic>
    </p:spTree>
    <p:extLst>
      <p:ext uri="{BB962C8B-B14F-4D97-AF65-F5344CB8AC3E}">
        <p14:creationId xmlns:p14="http://schemas.microsoft.com/office/powerpoint/2010/main" val="266399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CE96B-A551-4B27-9EF4-BE136E298728}"/>
              </a:ext>
            </a:extLst>
          </p:cNvPr>
          <p:cNvSpPr>
            <a:spLocks noGrp="1"/>
          </p:cNvSpPr>
          <p:nvPr>
            <p:ph type="title"/>
          </p:nvPr>
        </p:nvSpPr>
        <p:spPr/>
        <p:txBody>
          <a:bodyPr/>
          <a:lstStyle/>
          <a:p>
            <a:r>
              <a:rPr lang="nl-NL" dirty="0"/>
              <a:t>(2) DPIA </a:t>
            </a:r>
          </a:p>
        </p:txBody>
      </p:sp>
      <p:sp>
        <p:nvSpPr>
          <p:cNvPr id="3" name="Tijdelijke aanduiding voor inhoud 2">
            <a:extLst>
              <a:ext uri="{FF2B5EF4-FFF2-40B4-BE49-F238E27FC236}">
                <a16:creationId xmlns:a16="http://schemas.microsoft.com/office/drawing/2014/main" id="{ABE34699-348B-468A-B75F-CBAD8498840A}"/>
              </a:ext>
            </a:extLst>
          </p:cNvPr>
          <p:cNvSpPr>
            <a:spLocks noGrp="1"/>
          </p:cNvSpPr>
          <p:nvPr>
            <p:ph idx="1"/>
          </p:nvPr>
        </p:nvSpPr>
        <p:spPr/>
        <p:txBody>
          <a:bodyPr>
            <a:normAutofit fontScale="85000" lnSpcReduction="20000"/>
          </a:bodyPr>
          <a:lstStyle/>
          <a:p>
            <a:r>
              <a:rPr lang="en-US" sz="1800" b="0" i="0" u="none" strike="noStrike" baseline="0" dirty="0">
                <a:solidFill>
                  <a:schemeClr val="bg1"/>
                </a:solidFill>
                <a:latin typeface="Wingdings" panose="05000000000000000000" pitchFamily="2" charset="2"/>
              </a:rPr>
              <a:t> </a:t>
            </a:r>
            <a:r>
              <a:rPr lang="en-US" sz="1800" b="0" i="0" u="none" strike="noStrike" baseline="0" dirty="0">
                <a:solidFill>
                  <a:schemeClr val="bg1"/>
                </a:solidFill>
                <a:latin typeface="Times New Roman" panose="02020603050405020304" pitchFamily="18" charset="0"/>
              </a:rPr>
              <a:t>risks to the rights and freedoms of data subjects are managed (Article 35(7)(c)):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origin, nature, particularity and severity of the risks are appreciated (cf. recital 84) or, more specifically, for each risk (illegitimate access, undesired modification, and disappearance of data) from the perspective of the data subjects: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risks sources are taken into account (recital 90);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potential impacts to the rights and freedoms of data subjects are identified in case of events including illegitimate access, undesired modification and disappearance of data;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threats that could lead to illegitimate access, undesired modification and disappearance of data are identified;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likelihood and severity are estimated (recital 90);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measures envisaged to treat those risks are determined (Article 35(7)(d) and recital 90); </a:t>
            </a:r>
          </a:p>
          <a:p>
            <a:r>
              <a:rPr lang="nl-NL" sz="1800" b="0" i="0" u="none" strike="noStrike" baseline="0" dirty="0">
                <a:solidFill>
                  <a:schemeClr val="bg1"/>
                </a:solidFill>
                <a:latin typeface="Wingdings" panose="05000000000000000000" pitchFamily="2" charset="2"/>
              </a:rPr>
              <a:t> </a:t>
            </a:r>
            <a:r>
              <a:rPr lang="nl-NL" sz="1800" b="0" i="0" u="none" strike="noStrike" baseline="0" dirty="0" err="1">
                <a:solidFill>
                  <a:schemeClr val="bg1"/>
                </a:solidFill>
                <a:latin typeface="Times New Roman" panose="02020603050405020304" pitchFamily="18" charset="0"/>
              </a:rPr>
              <a:t>interested</a:t>
            </a:r>
            <a:r>
              <a:rPr lang="nl-NL" sz="1800" b="0" i="0" u="none" strike="noStrike" baseline="0" dirty="0">
                <a:solidFill>
                  <a:schemeClr val="bg1"/>
                </a:solidFill>
                <a:latin typeface="Times New Roman" panose="02020603050405020304" pitchFamily="18" charset="0"/>
              </a:rPr>
              <a:t> </a:t>
            </a:r>
            <a:r>
              <a:rPr lang="nl-NL" sz="1800" b="0" i="0" u="none" strike="noStrike" baseline="0" dirty="0" err="1">
                <a:solidFill>
                  <a:schemeClr val="bg1"/>
                </a:solidFill>
                <a:latin typeface="Times New Roman" panose="02020603050405020304" pitchFamily="18" charset="0"/>
              </a:rPr>
              <a:t>parties</a:t>
            </a:r>
            <a:r>
              <a:rPr lang="nl-NL" sz="1800" b="0" i="0" u="none" strike="noStrike" baseline="0" dirty="0">
                <a:solidFill>
                  <a:schemeClr val="bg1"/>
                </a:solidFill>
                <a:latin typeface="Times New Roman" panose="02020603050405020304" pitchFamily="18" charset="0"/>
              </a:rPr>
              <a:t> are </a:t>
            </a:r>
            <a:r>
              <a:rPr lang="nl-NL" sz="1800" b="0" i="0" u="none" strike="noStrike" baseline="0" dirty="0" err="1">
                <a:solidFill>
                  <a:schemeClr val="bg1"/>
                </a:solidFill>
                <a:latin typeface="Times New Roman" panose="02020603050405020304" pitchFamily="18" charset="0"/>
              </a:rPr>
              <a:t>involved</a:t>
            </a:r>
            <a:r>
              <a:rPr lang="nl-NL" sz="1800" b="0" i="0" u="none" strike="noStrike" baseline="0" dirty="0">
                <a:solidFill>
                  <a:schemeClr val="bg1"/>
                </a:solidFill>
                <a:latin typeface="Times New Roman" panose="02020603050405020304" pitchFamily="18" charset="0"/>
              </a:rPr>
              <a:t>: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the advice of the DPO is sought (Article 35(2)); </a:t>
            </a:r>
          </a:p>
          <a:p>
            <a:pPr lvl="1"/>
            <a:r>
              <a:rPr lang="en-US" b="0" i="0" u="none" strike="noStrike" baseline="0" dirty="0">
                <a:solidFill>
                  <a:schemeClr val="bg1"/>
                </a:solidFill>
                <a:latin typeface="Wingdings" panose="05000000000000000000" pitchFamily="2" charset="2"/>
              </a:rPr>
              <a:t> </a:t>
            </a:r>
            <a:r>
              <a:rPr lang="en-US" b="0" i="0" u="none" strike="noStrike" baseline="0" dirty="0">
                <a:solidFill>
                  <a:schemeClr val="bg1"/>
                </a:solidFill>
                <a:latin typeface="Times New Roman" panose="02020603050405020304" pitchFamily="18" charset="0"/>
              </a:rPr>
              <a:t>the views of data subjects or their representatives are sought, where appropriate (Article 35(9)). </a:t>
            </a:r>
          </a:p>
          <a:p>
            <a:endParaRPr lang="nl-NL" dirty="0">
              <a:solidFill>
                <a:schemeClr val="bg1"/>
              </a:solidFill>
            </a:endParaRPr>
          </a:p>
        </p:txBody>
      </p:sp>
    </p:spTree>
    <p:extLst>
      <p:ext uri="{BB962C8B-B14F-4D97-AF65-F5344CB8AC3E}">
        <p14:creationId xmlns:p14="http://schemas.microsoft.com/office/powerpoint/2010/main" val="317284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2DD4A-9FB7-42C6-91A9-8D142D8E179A}"/>
              </a:ext>
            </a:extLst>
          </p:cNvPr>
          <p:cNvSpPr>
            <a:spLocks noGrp="1"/>
          </p:cNvSpPr>
          <p:nvPr>
            <p:ph type="title"/>
          </p:nvPr>
        </p:nvSpPr>
        <p:spPr/>
        <p:txBody>
          <a:bodyPr/>
          <a:lstStyle/>
          <a:p>
            <a:r>
              <a:rPr lang="nl-NL" dirty="0"/>
              <a:t>(3) DPO</a:t>
            </a:r>
          </a:p>
        </p:txBody>
      </p:sp>
      <p:sp>
        <p:nvSpPr>
          <p:cNvPr id="3" name="Tijdelijke aanduiding voor inhoud 2">
            <a:extLst>
              <a:ext uri="{FF2B5EF4-FFF2-40B4-BE49-F238E27FC236}">
                <a16:creationId xmlns:a16="http://schemas.microsoft.com/office/drawing/2014/main" id="{8DDCE66C-EBC6-444E-8BFD-C0FAAB61792B}"/>
              </a:ext>
            </a:extLst>
          </p:cNvPr>
          <p:cNvSpPr>
            <a:spLocks noGrp="1"/>
          </p:cNvSpPr>
          <p:nvPr>
            <p:ph idx="1"/>
          </p:nvPr>
        </p:nvSpPr>
        <p:spPr/>
        <p:txBody>
          <a:bodyPr>
            <a:normAutofit fontScale="92500"/>
          </a:bodyPr>
          <a:lstStyle/>
          <a:p>
            <a:r>
              <a:rPr lang="en-US" sz="1800" b="1" i="0" u="none" strike="noStrike" baseline="0" dirty="0">
                <a:solidFill>
                  <a:schemeClr val="bg1"/>
                </a:solidFill>
                <a:latin typeface="Times New Roman" panose="02020603050405020304" pitchFamily="18" charset="0"/>
              </a:rPr>
              <a:t>Guidelines on Data Protection Officers (‘DPOs’)</a:t>
            </a:r>
          </a:p>
          <a:p>
            <a:r>
              <a:rPr lang="en-US" sz="1800" b="0" i="0" u="none" strike="noStrike" baseline="0" dirty="0">
                <a:solidFill>
                  <a:schemeClr val="bg1"/>
                </a:solidFill>
                <a:latin typeface="Times New Roman" panose="02020603050405020304" pitchFamily="18" charset="0"/>
              </a:rPr>
              <a:t>3.1. Involvement of the DPO in all issues relating to the protection of personal data Consequently,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should ensure, for example, that: </a:t>
            </a:r>
          </a:p>
          <a:p>
            <a:r>
              <a:rPr lang="en-US" sz="1800" b="0" i="0" u="none" strike="noStrike" baseline="0" dirty="0">
                <a:solidFill>
                  <a:schemeClr val="bg1"/>
                </a:solidFill>
                <a:latin typeface="Times New Roman" panose="02020603050405020304" pitchFamily="18" charset="0"/>
              </a:rPr>
              <a:t> The DPO is invited to participate regularly in meetings of senior and middle management. </a:t>
            </a:r>
          </a:p>
          <a:p>
            <a:r>
              <a:rPr lang="en-US" sz="1800" b="0" i="0" u="none" strike="noStrike" baseline="0" dirty="0">
                <a:solidFill>
                  <a:schemeClr val="bg1"/>
                </a:solidFill>
                <a:latin typeface="Times New Roman" panose="02020603050405020304" pitchFamily="18" charset="0"/>
              </a:rPr>
              <a:t> His or her presence is recommended where decisions with data protection implications are taken. All relevant information must be passed on to the DPO in a timely manner in order to allow him or her to provide adequate advice. </a:t>
            </a:r>
          </a:p>
          <a:p>
            <a:r>
              <a:rPr lang="en-US" sz="1800" b="0" i="0" u="none" strike="noStrike" baseline="0" dirty="0">
                <a:solidFill>
                  <a:schemeClr val="bg1"/>
                </a:solidFill>
                <a:latin typeface="Times New Roman" panose="02020603050405020304" pitchFamily="18" charset="0"/>
              </a:rPr>
              <a:t> The opinion of the DPO must always be given due weight. In case of disagreement, the WP29 recommends, as good practice, to document the reasons for not following the DPO’s advice. </a:t>
            </a:r>
          </a:p>
          <a:p>
            <a:r>
              <a:rPr lang="en-US" sz="1800" b="0" i="0" u="none" strike="noStrike" baseline="0" dirty="0">
                <a:solidFill>
                  <a:schemeClr val="bg1"/>
                </a:solidFill>
                <a:latin typeface="Times New Roman" panose="02020603050405020304" pitchFamily="18" charset="0"/>
              </a:rPr>
              <a:t> The DPO must be promptly consulted once a data breach or another incident has occurred. </a:t>
            </a:r>
          </a:p>
          <a:p>
            <a:endParaRPr lang="nl-NL" dirty="0">
              <a:solidFill>
                <a:schemeClr val="bg1"/>
              </a:solidFill>
            </a:endParaRPr>
          </a:p>
        </p:txBody>
      </p:sp>
    </p:spTree>
    <p:extLst>
      <p:ext uri="{BB962C8B-B14F-4D97-AF65-F5344CB8AC3E}">
        <p14:creationId xmlns:p14="http://schemas.microsoft.com/office/powerpoint/2010/main" val="945786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61CA1-742E-4D5E-8D02-4348A882E663}"/>
              </a:ext>
            </a:extLst>
          </p:cNvPr>
          <p:cNvSpPr>
            <a:spLocks noGrp="1"/>
          </p:cNvSpPr>
          <p:nvPr>
            <p:ph type="title"/>
          </p:nvPr>
        </p:nvSpPr>
        <p:spPr/>
        <p:txBody>
          <a:bodyPr/>
          <a:lstStyle/>
          <a:p>
            <a:r>
              <a:rPr lang="nl-NL" dirty="0"/>
              <a:t>(3) DPO</a:t>
            </a:r>
          </a:p>
        </p:txBody>
      </p:sp>
      <p:sp>
        <p:nvSpPr>
          <p:cNvPr id="3" name="Tijdelijke aanduiding voor inhoud 2">
            <a:extLst>
              <a:ext uri="{FF2B5EF4-FFF2-40B4-BE49-F238E27FC236}">
                <a16:creationId xmlns:a16="http://schemas.microsoft.com/office/drawing/2014/main" id="{4D01B0CD-4F1C-4614-8C10-714214C13181}"/>
              </a:ext>
            </a:extLst>
          </p:cNvPr>
          <p:cNvSpPr>
            <a:spLocks noGrp="1"/>
          </p:cNvSpPr>
          <p:nvPr>
            <p:ph idx="1"/>
          </p:nvPr>
        </p:nvSpPr>
        <p:spPr/>
        <p:txBody>
          <a:bodyPr>
            <a:normAutofit fontScale="62500" lnSpcReduction="20000"/>
          </a:bodyPr>
          <a:lstStyle/>
          <a:p>
            <a:r>
              <a:rPr lang="nl-NL" sz="1800" b="0" i="0" u="none" strike="noStrike" baseline="0" dirty="0">
                <a:solidFill>
                  <a:schemeClr val="bg1"/>
                </a:solidFill>
                <a:latin typeface="Times New Roman" panose="02020603050405020304" pitchFamily="18" charset="0"/>
              </a:rPr>
              <a:t>3.2. </a:t>
            </a:r>
            <a:r>
              <a:rPr lang="nl-NL" sz="1800" b="0" i="0" u="none" strike="noStrike" baseline="0" dirty="0" err="1">
                <a:solidFill>
                  <a:schemeClr val="bg1"/>
                </a:solidFill>
                <a:latin typeface="Times New Roman" panose="02020603050405020304" pitchFamily="18" charset="0"/>
              </a:rPr>
              <a:t>Necessary</a:t>
            </a:r>
            <a:r>
              <a:rPr lang="nl-NL" sz="1800" b="0" i="0" u="none" strike="noStrike" baseline="0" dirty="0">
                <a:solidFill>
                  <a:schemeClr val="bg1"/>
                </a:solidFill>
                <a:latin typeface="Times New Roman" panose="02020603050405020304" pitchFamily="18" charset="0"/>
              </a:rPr>
              <a:t> resources </a:t>
            </a:r>
          </a:p>
          <a:p>
            <a:r>
              <a:rPr lang="en-US" sz="1800" b="0" i="0" u="none" strike="noStrike" baseline="0" dirty="0">
                <a:solidFill>
                  <a:schemeClr val="bg1"/>
                </a:solidFill>
                <a:latin typeface="Times New Roman" panose="02020603050405020304" pitchFamily="18" charset="0"/>
              </a:rPr>
              <a:t> Active support of the DPO’s function by senior management (such as at board level). </a:t>
            </a:r>
          </a:p>
          <a:p>
            <a:r>
              <a:rPr lang="en-US" sz="1800" b="0" i="0" u="none" strike="noStrike" baseline="0" dirty="0">
                <a:solidFill>
                  <a:schemeClr val="bg1"/>
                </a:solidFill>
                <a:latin typeface="Times New Roman" panose="02020603050405020304" pitchFamily="18" charset="0"/>
              </a:rPr>
              <a:t> Sufficient time for DPOs to fulfil their duties. This is particularly important where an internal DPO is appointed on a part-time basis or where the external DPO carries out data protection in addition to other duties. Otherwise, conflicting priorities could result in the DPO’s duties being neglected. Having sufficient time to devote to DPO tasks is paramount. It is a good practice to establish a percentage of time for the DPO function where it is not performed on a full-time basis. It is also good practice to determine the time needed to carry out the function, the appropriate level of priority for DPO duties, and for the DPO (or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to draw up a work plan. </a:t>
            </a:r>
          </a:p>
          <a:p>
            <a:r>
              <a:rPr lang="en-US" sz="1800" b="0" i="0" u="none" strike="noStrike" baseline="0" dirty="0">
                <a:solidFill>
                  <a:schemeClr val="bg1"/>
                </a:solidFill>
                <a:latin typeface="Times New Roman" panose="02020603050405020304" pitchFamily="18" charset="0"/>
              </a:rPr>
              <a:t> Adequate support in terms of financial resources, infrastructure (premises, facilities, equipment) and staff where appropriate. </a:t>
            </a:r>
          </a:p>
          <a:p>
            <a:r>
              <a:rPr lang="en-US" sz="1800" b="0" i="0" u="none" strike="noStrike" baseline="0" dirty="0">
                <a:solidFill>
                  <a:schemeClr val="bg1"/>
                </a:solidFill>
                <a:latin typeface="Times New Roman" panose="02020603050405020304" pitchFamily="18" charset="0"/>
              </a:rPr>
              <a:t> Official communication of the designation of the DPO to all staff to ensure that their existence and function are known within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a:t>
            </a:r>
          </a:p>
          <a:p>
            <a:r>
              <a:rPr lang="en-US" sz="1800" b="0" i="0" u="none" strike="noStrike" baseline="0" dirty="0">
                <a:solidFill>
                  <a:schemeClr val="bg1"/>
                </a:solidFill>
                <a:latin typeface="Times New Roman" panose="02020603050405020304" pitchFamily="18" charset="0"/>
              </a:rPr>
              <a:t> Necessary access to other services, such as Human Resources, legal, IT, security, etc., so that DPOs can receive essential support, input and information from those other services. </a:t>
            </a:r>
          </a:p>
          <a:p>
            <a:r>
              <a:rPr lang="en-US" sz="1800" b="0" i="0" u="none" strike="noStrike" baseline="0" dirty="0">
                <a:solidFill>
                  <a:schemeClr val="bg1"/>
                </a:solidFill>
                <a:latin typeface="Times New Roman" panose="02020603050405020304" pitchFamily="18" charset="0"/>
              </a:rPr>
              <a:t> Continuous training. DPOs must be given the opportunity to stay up to date with regard to developments within the field of data protection. The aim should be to constantly increase the level of expertise of DPOs and they should be encouraged to participate in training courses on data protection and other forms of professional development, such as participation in privacy fora, workshops, etc. </a:t>
            </a:r>
          </a:p>
          <a:p>
            <a:r>
              <a:rPr lang="en-US" sz="1800" b="0" i="0" u="none" strike="noStrike" baseline="0" dirty="0">
                <a:solidFill>
                  <a:schemeClr val="bg1"/>
                </a:solidFill>
                <a:latin typeface="Times New Roman" panose="02020603050405020304" pitchFamily="18" charset="0"/>
              </a:rPr>
              <a:t> Given the size and structure of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it may be necessary to set up a DPO team (a DPO and his/her staff). In such cases, the internal structure of the team and the tasks and responsibilities of each of its members should be clearly drawn up. Similarly, when the function of the DPO is exercised by an external service provider, a team of individuals working for that entity may effectively carry out the tasks of a DPO as a team, under the responsibility of a designated lead contact for the client. </a:t>
            </a:r>
          </a:p>
          <a:p>
            <a:endParaRPr lang="nl-NL" dirty="0">
              <a:solidFill>
                <a:schemeClr val="bg1"/>
              </a:solidFill>
            </a:endParaRPr>
          </a:p>
        </p:txBody>
      </p:sp>
    </p:spTree>
    <p:extLst>
      <p:ext uri="{BB962C8B-B14F-4D97-AF65-F5344CB8AC3E}">
        <p14:creationId xmlns:p14="http://schemas.microsoft.com/office/powerpoint/2010/main" val="242914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61CA1-742E-4D5E-8D02-4348A882E663}"/>
              </a:ext>
            </a:extLst>
          </p:cNvPr>
          <p:cNvSpPr>
            <a:spLocks noGrp="1"/>
          </p:cNvSpPr>
          <p:nvPr>
            <p:ph type="title"/>
          </p:nvPr>
        </p:nvSpPr>
        <p:spPr/>
        <p:txBody>
          <a:bodyPr/>
          <a:lstStyle/>
          <a:p>
            <a:r>
              <a:rPr lang="nl-NL" dirty="0"/>
              <a:t>(3) DPO</a:t>
            </a:r>
          </a:p>
        </p:txBody>
      </p:sp>
      <p:sp>
        <p:nvSpPr>
          <p:cNvPr id="3" name="Tijdelijke aanduiding voor inhoud 2">
            <a:extLst>
              <a:ext uri="{FF2B5EF4-FFF2-40B4-BE49-F238E27FC236}">
                <a16:creationId xmlns:a16="http://schemas.microsoft.com/office/drawing/2014/main" id="{4D01B0CD-4F1C-4614-8C10-714214C13181}"/>
              </a:ext>
            </a:extLst>
          </p:cNvPr>
          <p:cNvSpPr>
            <a:spLocks noGrp="1"/>
          </p:cNvSpPr>
          <p:nvPr>
            <p:ph idx="1"/>
          </p:nvPr>
        </p:nvSpPr>
        <p:spPr/>
        <p:txBody>
          <a:bodyPr/>
          <a:lstStyle/>
          <a:p>
            <a:pPr algn="l"/>
            <a:r>
              <a:rPr lang="en-US" sz="1800" b="0" i="0" u="none" strike="noStrike" baseline="0" dirty="0">
                <a:solidFill>
                  <a:schemeClr val="bg1"/>
                </a:solidFill>
                <a:latin typeface="Times New Roman" panose="02020603050405020304" pitchFamily="18" charset="0"/>
              </a:rPr>
              <a:t>3.3. Instructions and ‘</a:t>
            </a:r>
            <a:r>
              <a:rPr lang="en-US" sz="1800" b="0" i="1" u="none" strike="noStrike" baseline="0" dirty="0">
                <a:solidFill>
                  <a:schemeClr val="bg1"/>
                </a:solidFill>
                <a:latin typeface="Times New Roman" panose="02020603050405020304" pitchFamily="18" charset="0"/>
              </a:rPr>
              <a:t>performing their duties and tasks in an independent manner</a:t>
            </a:r>
            <a:r>
              <a:rPr lang="en-US" sz="1800" b="0" i="0" u="none" strike="noStrike" baseline="0" dirty="0">
                <a:solidFill>
                  <a:schemeClr val="bg1"/>
                </a:solidFill>
                <a:latin typeface="Times New Roman" panose="02020603050405020304" pitchFamily="18" charset="0"/>
              </a:rPr>
              <a:t>’</a:t>
            </a:r>
          </a:p>
          <a:p>
            <a:pPr algn="l"/>
            <a:r>
              <a:rPr lang="en-US" sz="1800" b="0" i="0" u="none" strike="noStrike" baseline="0" dirty="0">
                <a:solidFill>
                  <a:schemeClr val="bg1"/>
                </a:solidFill>
                <a:latin typeface="Times New Roman" panose="02020603050405020304" pitchFamily="18" charset="0"/>
              </a:rPr>
              <a:t>This means that, in fulfilling their tasks under Article 39, DPOs must not be instructed how to deal with a matter, for example, what result should be achieved, how to investigate a complaint or whether to consult the supervisory authority. Furthermore, they must not be instructed to take a certain view of an issue related to data protection law, for example, a particular interpretation of the law.</a:t>
            </a:r>
            <a:endParaRPr lang="nl-NL" dirty="0">
              <a:solidFill>
                <a:schemeClr val="bg1"/>
              </a:solidFill>
            </a:endParaRPr>
          </a:p>
        </p:txBody>
      </p:sp>
    </p:spTree>
    <p:extLst>
      <p:ext uri="{BB962C8B-B14F-4D97-AF65-F5344CB8AC3E}">
        <p14:creationId xmlns:p14="http://schemas.microsoft.com/office/powerpoint/2010/main" val="169569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80F47-A54A-41A8-84F3-08671F590218}"/>
              </a:ext>
            </a:extLst>
          </p:cNvPr>
          <p:cNvSpPr>
            <a:spLocks noGrp="1"/>
          </p:cNvSpPr>
          <p:nvPr>
            <p:ph type="title"/>
          </p:nvPr>
        </p:nvSpPr>
        <p:spPr/>
        <p:txBody>
          <a:bodyPr/>
          <a:lstStyle/>
          <a:p>
            <a:r>
              <a:rPr lang="nl-NL" dirty="0"/>
              <a:t>Overzicht</a:t>
            </a:r>
          </a:p>
        </p:txBody>
      </p:sp>
      <p:graphicFrame>
        <p:nvGraphicFramePr>
          <p:cNvPr id="4" name="Tijdelijke aanduiding voor inhoud 3">
            <a:extLst>
              <a:ext uri="{FF2B5EF4-FFF2-40B4-BE49-F238E27FC236}">
                <a16:creationId xmlns:a16="http://schemas.microsoft.com/office/drawing/2014/main" id="{8DE3182F-0CEE-4DC6-A547-75ABA9F6DF1E}"/>
              </a:ext>
            </a:extLst>
          </p:cNvPr>
          <p:cNvGraphicFramePr>
            <a:graphicFrameLocks noGrp="1"/>
          </p:cNvGraphicFramePr>
          <p:nvPr>
            <p:ph idx="1"/>
            <p:extLst>
              <p:ext uri="{D42A27DB-BD31-4B8C-83A1-F6EECF244321}">
                <p14:modId xmlns:p14="http://schemas.microsoft.com/office/powerpoint/2010/main" val="3061841379"/>
              </p:ext>
            </p:extLst>
          </p:nvPr>
        </p:nvGraphicFramePr>
        <p:xfrm>
          <a:off x="677333" y="1930400"/>
          <a:ext cx="8166630" cy="4027491"/>
        </p:xfrm>
        <a:graphic>
          <a:graphicData uri="http://schemas.openxmlformats.org/drawingml/2006/table">
            <a:tbl>
              <a:tblPr firstRow="1" firstCol="1" bandRow="1">
                <a:tableStyleId>{5C22544A-7EE6-4342-B048-85BDC9FD1C3A}</a:tableStyleId>
              </a:tblPr>
              <a:tblGrid>
                <a:gridCol w="4083315">
                  <a:extLst>
                    <a:ext uri="{9D8B030D-6E8A-4147-A177-3AD203B41FA5}">
                      <a16:colId xmlns:a16="http://schemas.microsoft.com/office/drawing/2014/main" val="438071451"/>
                    </a:ext>
                  </a:extLst>
                </a:gridCol>
                <a:gridCol w="4083315">
                  <a:extLst>
                    <a:ext uri="{9D8B030D-6E8A-4147-A177-3AD203B41FA5}">
                      <a16:colId xmlns:a16="http://schemas.microsoft.com/office/drawing/2014/main" val="784527481"/>
                    </a:ext>
                  </a:extLst>
                </a:gridCol>
              </a:tblGrid>
              <a:tr h="325208">
                <a:tc>
                  <a:txBody>
                    <a:bodyPr/>
                    <a:lstStyle/>
                    <a:p>
                      <a:pPr>
                        <a:lnSpc>
                          <a:spcPct val="107000"/>
                        </a:lnSpc>
                        <a:spcAft>
                          <a:spcPts val="800"/>
                        </a:spcAft>
                      </a:pPr>
                      <a:r>
                        <a:rPr lang="en-GB" sz="1200">
                          <a:effectLst/>
                        </a:rPr>
                        <a:t>Substantial requirements</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Compliance requirements</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656615056"/>
                  </a:ext>
                </a:extLst>
              </a:tr>
              <a:tr h="325208">
                <a:tc>
                  <a:txBody>
                    <a:bodyPr/>
                    <a:lstStyle/>
                    <a:p>
                      <a:pPr>
                        <a:lnSpc>
                          <a:spcPct val="107000"/>
                        </a:lnSpc>
                        <a:spcAft>
                          <a:spcPts val="800"/>
                        </a:spcAft>
                      </a:pPr>
                      <a:r>
                        <a:rPr lang="en-GB" sz="1200">
                          <a:effectLst/>
                        </a:rPr>
                        <a:t> </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 </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328932572"/>
                  </a:ext>
                </a:extLst>
              </a:tr>
              <a:tr h="675415">
                <a:tc>
                  <a:txBody>
                    <a:bodyPr/>
                    <a:lstStyle/>
                    <a:p>
                      <a:pPr>
                        <a:lnSpc>
                          <a:spcPct val="107000"/>
                        </a:lnSpc>
                        <a:spcAft>
                          <a:spcPts val="800"/>
                        </a:spcAft>
                      </a:pPr>
                      <a:r>
                        <a:rPr lang="en-GB" sz="1200">
                          <a:effectLst/>
                        </a:rPr>
                        <a:t>Informing the general public (section 4.4)</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Documentation (section 4.1)</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618349005"/>
                  </a:ext>
                </a:extLst>
              </a:tr>
              <a:tr h="675415">
                <a:tc>
                  <a:txBody>
                    <a:bodyPr/>
                    <a:lstStyle/>
                    <a:p>
                      <a:pPr>
                        <a:lnSpc>
                          <a:spcPct val="107000"/>
                        </a:lnSpc>
                        <a:spcAft>
                          <a:spcPts val="800"/>
                        </a:spcAft>
                      </a:pPr>
                      <a:r>
                        <a:rPr lang="en-GB" sz="1200">
                          <a:effectLst/>
                        </a:rPr>
                        <a:t>Informing the data subject (section 4.5)</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Data Protection Policy (section 4.2)</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026192196"/>
                  </a:ext>
                </a:extLst>
              </a:tr>
              <a:tr h="675415">
                <a:tc>
                  <a:txBody>
                    <a:bodyPr/>
                    <a:lstStyle/>
                    <a:p>
                      <a:pPr>
                        <a:lnSpc>
                          <a:spcPct val="107000"/>
                        </a:lnSpc>
                        <a:spcAft>
                          <a:spcPts val="800"/>
                        </a:spcAft>
                      </a:pPr>
                      <a:r>
                        <a:rPr lang="en-GB" sz="1200">
                          <a:effectLst/>
                        </a:rPr>
                        <a:t>Organisational security measures (section 4.8)</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Data Protection by Design and Default (section 4.3)</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540957490"/>
                  </a:ext>
                </a:extLst>
              </a:tr>
              <a:tr h="675415">
                <a:tc>
                  <a:txBody>
                    <a:bodyPr/>
                    <a:lstStyle/>
                    <a:p>
                      <a:pPr>
                        <a:lnSpc>
                          <a:spcPct val="107000"/>
                        </a:lnSpc>
                        <a:spcAft>
                          <a:spcPts val="800"/>
                        </a:spcAft>
                      </a:pPr>
                      <a:r>
                        <a:rPr lang="en-GB" sz="1200">
                          <a:effectLst/>
                        </a:rPr>
                        <a:t>Technical security measures (section 4.9)</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a:effectLst/>
                        </a:rPr>
                        <a:t>Data Protection Impact Assessment (section 4.6)</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279340829"/>
                  </a:ext>
                </a:extLst>
              </a:tr>
              <a:tr h="675415">
                <a:tc>
                  <a:txBody>
                    <a:bodyPr/>
                    <a:lstStyle/>
                    <a:p>
                      <a:pPr>
                        <a:lnSpc>
                          <a:spcPct val="107000"/>
                        </a:lnSpc>
                        <a:spcAft>
                          <a:spcPts val="800"/>
                        </a:spcAft>
                      </a:pPr>
                      <a:r>
                        <a:rPr lang="en-GB" sz="1200">
                          <a:effectLst/>
                        </a:rPr>
                        <a:t>Data breach notification (section 4.10)</a:t>
                      </a:r>
                      <a:endParaRPr lang="nl-NL" sz="105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200" dirty="0">
                          <a:effectLst/>
                        </a:rPr>
                        <a:t>Data Protection Officer (section 4.7)</a:t>
                      </a:r>
                      <a:endParaRPr lang="nl-NL" sz="105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537064630"/>
                  </a:ext>
                </a:extLst>
              </a:tr>
            </a:tbl>
          </a:graphicData>
        </a:graphic>
      </p:graphicFrame>
    </p:spTree>
    <p:extLst>
      <p:ext uri="{BB962C8B-B14F-4D97-AF65-F5344CB8AC3E}">
        <p14:creationId xmlns:p14="http://schemas.microsoft.com/office/powerpoint/2010/main" val="316085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61CA1-742E-4D5E-8D02-4348A882E663}"/>
              </a:ext>
            </a:extLst>
          </p:cNvPr>
          <p:cNvSpPr>
            <a:spLocks noGrp="1"/>
          </p:cNvSpPr>
          <p:nvPr>
            <p:ph type="title"/>
          </p:nvPr>
        </p:nvSpPr>
        <p:spPr/>
        <p:txBody>
          <a:bodyPr/>
          <a:lstStyle/>
          <a:p>
            <a:r>
              <a:rPr lang="nl-NL" dirty="0"/>
              <a:t>(3) DPO</a:t>
            </a:r>
          </a:p>
        </p:txBody>
      </p:sp>
      <p:sp>
        <p:nvSpPr>
          <p:cNvPr id="3" name="Tijdelijke aanduiding voor inhoud 2">
            <a:extLst>
              <a:ext uri="{FF2B5EF4-FFF2-40B4-BE49-F238E27FC236}">
                <a16:creationId xmlns:a16="http://schemas.microsoft.com/office/drawing/2014/main" id="{4D01B0CD-4F1C-4614-8C10-714214C13181}"/>
              </a:ext>
            </a:extLst>
          </p:cNvPr>
          <p:cNvSpPr>
            <a:spLocks noGrp="1"/>
          </p:cNvSpPr>
          <p:nvPr>
            <p:ph idx="1"/>
          </p:nvPr>
        </p:nvSpPr>
        <p:spPr/>
        <p:txBody>
          <a:bodyPr/>
          <a:lstStyle/>
          <a:p>
            <a:r>
              <a:rPr lang="en-US" sz="1800" b="0" i="0" u="none" strike="noStrike" baseline="0" dirty="0">
                <a:solidFill>
                  <a:schemeClr val="bg1"/>
                </a:solidFill>
                <a:latin typeface="Times New Roman" panose="02020603050405020304" pitchFamily="18" charset="0"/>
              </a:rPr>
              <a:t>3.4. Dismissal or penalty for performing DPO tasks</a:t>
            </a:r>
          </a:p>
          <a:p>
            <a:r>
              <a:rPr lang="en-US" sz="1800" b="0" i="0" u="none" strike="noStrike" baseline="0" dirty="0">
                <a:solidFill>
                  <a:schemeClr val="bg1"/>
                </a:solidFill>
                <a:latin typeface="Times New Roman" panose="02020603050405020304" pitchFamily="18" charset="0"/>
              </a:rPr>
              <a:t>Penalties are only prohibited under the GDPR if they are imposed as a result of the DPO carrying out his or her duties as a DPO. For example, a DPO may consider that a particular processing is likely to result in a high risk and advise the controller or the processor to carry out a data protection impact assessment but the controller or the processor does not agree with the DPO’s assessment. In such a situation, the DPO cannot be dismissed for providing this advice. </a:t>
            </a:r>
          </a:p>
          <a:p>
            <a:r>
              <a:rPr lang="en-US" sz="1800" b="0" i="0" u="none" strike="noStrike" baseline="0" dirty="0">
                <a:solidFill>
                  <a:schemeClr val="bg1"/>
                </a:solidFill>
                <a:latin typeface="Times New Roman" panose="02020603050405020304" pitchFamily="18" charset="0"/>
              </a:rPr>
              <a:t>Penalties may take a variety of forms and may be direct or indirect. They could consist, for example, of absence or delay of promotion; prevention from career advancement; denial from benefits that other employees receive. It is not necessary that these penalties be actually carried out, a mere threat is sufficient as long as they are used to </a:t>
            </a:r>
            <a:r>
              <a:rPr lang="en-US" sz="1800" b="0" i="0" u="none" strike="noStrike" baseline="0" dirty="0" err="1">
                <a:solidFill>
                  <a:schemeClr val="bg1"/>
                </a:solidFill>
                <a:latin typeface="Times New Roman" panose="02020603050405020304" pitchFamily="18" charset="0"/>
              </a:rPr>
              <a:t>penalise</a:t>
            </a:r>
            <a:r>
              <a:rPr lang="en-US" sz="1800" b="0" i="0" u="none" strike="noStrike" baseline="0" dirty="0">
                <a:solidFill>
                  <a:schemeClr val="bg1"/>
                </a:solidFill>
                <a:latin typeface="Times New Roman" panose="02020603050405020304" pitchFamily="18" charset="0"/>
              </a:rPr>
              <a:t> the DPO on grounds related to his/her DPO activities.</a:t>
            </a:r>
            <a:endParaRPr lang="nl-NL" dirty="0">
              <a:solidFill>
                <a:schemeClr val="bg1"/>
              </a:solidFill>
            </a:endParaRPr>
          </a:p>
        </p:txBody>
      </p:sp>
    </p:spTree>
    <p:extLst>
      <p:ext uri="{BB962C8B-B14F-4D97-AF65-F5344CB8AC3E}">
        <p14:creationId xmlns:p14="http://schemas.microsoft.com/office/powerpoint/2010/main" val="2444592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A937E-7B03-403B-AF18-CF91EEADD9ED}"/>
              </a:ext>
            </a:extLst>
          </p:cNvPr>
          <p:cNvSpPr>
            <a:spLocks noGrp="1"/>
          </p:cNvSpPr>
          <p:nvPr>
            <p:ph type="title"/>
          </p:nvPr>
        </p:nvSpPr>
        <p:spPr/>
        <p:txBody>
          <a:bodyPr/>
          <a:lstStyle/>
          <a:p>
            <a:r>
              <a:rPr lang="nl-NL" dirty="0"/>
              <a:t>(3) DPO</a:t>
            </a:r>
          </a:p>
        </p:txBody>
      </p:sp>
      <p:sp>
        <p:nvSpPr>
          <p:cNvPr id="3" name="Tijdelijke aanduiding voor inhoud 2">
            <a:extLst>
              <a:ext uri="{FF2B5EF4-FFF2-40B4-BE49-F238E27FC236}">
                <a16:creationId xmlns:a16="http://schemas.microsoft.com/office/drawing/2014/main" id="{74283605-62D5-4DA8-9FB5-D4A9206A1819}"/>
              </a:ext>
            </a:extLst>
          </p:cNvPr>
          <p:cNvSpPr>
            <a:spLocks noGrp="1"/>
          </p:cNvSpPr>
          <p:nvPr>
            <p:ph idx="1"/>
          </p:nvPr>
        </p:nvSpPr>
        <p:spPr/>
        <p:txBody>
          <a:bodyPr>
            <a:normAutofit fontScale="92500" lnSpcReduction="20000"/>
          </a:bodyPr>
          <a:lstStyle/>
          <a:p>
            <a:r>
              <a:rPr lang="nl-NL" sz="1800" b="0" i="0" u="none" strike="noStrike" baseline="0" dirty="0">
                <a:solidFill>
                  <a:schemeClr val="bg1"/>
                </a:solidFill>
                <a:latin typeface="Times New Roman" panose="02020603050405020304" pitchFamily="18" charset="0"/>
              </a:rPr>
              <a:t>3.5. Conflict of </a:t>
            </a:r>
            <a:r>
              <a:rPr lang="nl-NL" sz="1800" b="0" i="0" u="none" strike="noStrike" baseline="0" dirty="0" err="1">
                <a:solidFill>
                  <a:schemeClr val="bg1"/>
                </a:solidFill>
                <a:latin typeface="Times New Roman" panose="02020603050405020304" pitchFamily="18" charset="0"/>
              </a:rPr>
              <a:t>interests</a:t>
            </a:r>
            <a:r>
              <a:rPr lang="nl-NL" sz="1800" b="0" i="0" u="none" strike="noStrike" baseline="0" dirty="0">
                <a:solidFill>
                  <a:schemeClr val="bg1"/>
                </a:solidFill>
                <a:latin typeface="Times New Roman" panose="02020603050405020304" pitchFamily="18" charset="0"/>
              </a:rPr>
              <a:t> </a:t>
            </a:r>
          </a:p>
          <a:p>
            <a:r>
              <a:rPr lang="en-US" sz="1800" b="0" i="0" u="none" strike="noStrike" baseline="0" dirty="0">
                <a:solidFill>
                  <a:schemeClr val="bg1"/>
                </a:solidFill>
                <a:latin typeface="Times New Roman" panose="02020603050405020304" pitchFamily="18" charset="0"/>
              </a:rPr>
              <a:t>Depending on the activities, size and structure of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it can be good practice for controllers or processors: </a:t>
            </a:r>
          </a:p>
          <a:p>
            <a:r>
              <a:rPr lang="en-US" sz="1800" b="0" i="0" u="none" strike="noStrike" baseline="0" dirty="0">
                <a:solidFill>
                  <a:schemeClr val="bg1"/>
                </a:solidFill>
                <a:latin typeface="Times New Roman" panose="02020603050405020304" pitchFamily="18" charset="0"/>
              </a:rPr>
              <a:t> to identify the positions which would be incompatible with the function of DPO </a:t>
            </a:r>
          </a:p>
          <a:p>
            <a:r>
              <a:rPr lang="en-US" sz="1800" b="0" i="0" u="none" strike="noStrike" baseline="0" dirty="0">
                <a:solidFill>
                  <a:schemeClr val="bg1"/>
                </a:solidFill>
                <a:latin typeface="Times New Roman" panose="02020603050405020304" pitchFamily="18" charset="0"/>
              </a:rPr>
              <a:t> to draw up internal rules to this effect in order to avoid conflicts of interests </a:t>
            </a:r>
          </a:p>
          <a:p>
            <a:r>
              <a:rPr lang="en-US" sz="1800" b="0" i="0" u="none" strike="noStrike" baseline="0" dirty="0">
                <a:solidFill>
                  <a:schemeClr val="bg1"/>
                </a:solidFill>
                <a:latin typeface="Times New Roman" panose="02020603050405020304" pitchFamily="18" charset="0"/>
              </a:rPr>
              <a:t> to include a more general explanation about conflicts of interests </a:t>
            </a:r>
          </a:p>
          <a:p>
            <a:r>
              <a:rPr lang="en-US" sz="1800" b="0" i="0" u="none" strike="noStrike" baseline="0" dirty="0">
                <a:solidFill>
                  <a:schemeClr val="bg1"/>
                </a:solidFill>
                <a:latin typeface="Times New Roman" panose="02020603050405020304" pitchFamily="18" charset="0"/>
              </a:rPr>
              <a:t> to declare that their DPO has no conflict of interests with regard to its function as a DPO, as a way of raising awareness of this requirement </a:t>
            </a:r>
          </a:p>
          <a:p>
            <a:r>
              <a:rPr lang="en-US" sz="1800" b="0" i="0" u="none" strike="noStrike" baseline="0" dirty="0">
                <a:solidFill>
                  <a:schemeClr val="bg1"/>
                </a:solidFill>
                <a:latin typeface="Times New Roman" panose="02020603050405020304" pitchFamily="18" charset="0"/>
              </a:rPr>
              <a:t> to include safeguards in the internal rules of the </a:t>
            </a:r>
            <a:r>
              <a:rPr lang="en-US" sz="1800" b="0" i="0" u="none" strike="noStrike" baseline="0" dirty="0" err="1">
                <a:solidFill>
                  <a:schemeClr val="bg1"/>
                </a:solidFill>
                <a:latin typeface="Times New Roman" panose="02020603050405020304" pitchFamily="18" charset="0"/>
              </a:rPr>
              <a:t>organisation</a:t>
            </a:r>
            <a:r>
              <a:rPr lang="en-US" sz="1800" b="0" i="0" u="none" strike="noStrike" baseline="0" dirty="0">
                <a:solidFill>
                  <a:schemeClr val="bg1"/>
                </a:solidFill>
                <a:latin typeface="Times New Roman" panose="02020603050405020304" pitchFamily="18" charset="0"/>
              </a:rPr>
              <a:t> and to ensure that the vacancy notice for the position of DPO or the service contract is sufficiently precise and detailed in order to avoid a conflict of interests. In this context, it should also be borne in mind that conflicts of interests may take various forms depending on whether the DPO is recruited internally or externally </a:t>
            </a:r>
          </a:p>
          <a:p>
            <a:endParaRPr lang="nl-NL" dirty="0">
              <a:solidFill>
                <a:schemeClr val="bg1"/>
              </a:solidFill>
            </a:endParaRPr>
          </a:p>
        </p:txBody>
      </p:sp>
    </p:spTree>
    <p:extLst>
      <p:ext uri="{BB962C8B-B14F-4D97-AF65-F5344CB8AC3E}">
        <p14:creationId xmlns:p14="http://schemas.microsoft.com/office/powerpoint/2010/main" val="2018845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17018-D8CD-4D1C-BD79-CE2352F521C6}"/>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550CA015-3CA2-47E5-8B92-6797BF8449F8}"/>
              </a:ext>
            </a:extLst>
          </p:cNvPr>
          <p:cNvSpPr>
            <a:spLocks noGrp="1"/>
          </p:cNvSpPr>
          <p:nvPr>
            <p:ph idx="1"/>
          </p:nvPr>
        </p:nvSpPr>
        <p:spPr/>
        <p:txBody>
          <a:bodyPr/>
          <a:lstStyle/>
          <a:p>
            <a:r>
              <a:rPr lang="nl-NL" sz="1800" b="1" i="0" u="none" strike="noStrike" baseline="0" dirty="0" err="1">
                <a:solidFill>
                  <a:schemeClr val="bg1"/>
                </a:solidFill>
                <a:latin typeface="Calibri" panose="020F0502020204030204" pitchFamily="34" charset="0"/>
              </a:rPr>
              <a:t>Guidelines</a:t>
            </a:r>
            <a:r>
              <a:rPr lang="nl-NL" sz="1800" b="1" i="0" u="none" strike="noStrike" baseline="0" dirty="0">
                <a:solidFill>
                  <a:schemeClr val="bg1"/>
                </a:solidFill>
                <a:latin typeface="Calibri" panose="020F0502020204030204" pitchFamily="34" charset="0"/>
              </a:rPr>
              <a:t> 4/2019 on </a:t>
            </a:r>
            <a:r>
              <a:rPr lang="nl-NL" sz="1800" b="1" i="0" u="none" strike="noStrike" baseline="0" dirty="0" err="1">
                <a:solidFill>
                  <a:schemeClr val="bg1"/>
                </a:solidFill>
                <a:latin typeface="Calibri" panose="020F0502020204030204" pitchFamily="34" charset="0"/>
              </a:rPr>
              <a:t>Article</a:t>
            </a:r>
            <a:r>
              <a:rPr lang="nl-NL" sz="1800" b="1" i="0" u="none" strike="noStrike" baseline="0" dirty="0">
                <a:solidFill>
                  <a:schemeClr val="bg1"/>
                </a:solidFill>
                <a:latin typeface="Calibri" panose="020F0502020204030204" pitchFamily="34" charset="0"/>
              </a:rPr>
              <a:t> 25 </a:t>
            </a:r>
            <a:r>
              <a:rPr lang="nl-NL" dirty="0">
                <a:solidFill>
                  <a:schemeClr val="bg1"/>
                </a:solidFill>
                <a:latin typeface="Calibri" panose="020F0502020204030204" pitchFamily="34" charset="0"/>
              </a:rPr>
              <a:t> </a:t>
            </a:r>
            <a:r>
              <a:rPr lang="en-US" sz="1800" b="1" i="0" u="none" strike="noStrike" baseline="0" dirty="0">
                <a:solidFill>
                  <a:schemeClr val="bg1"/>
                </a:solidFill>
                <a:latin typeface="Calibri" panose="020F0502020204030204" pitchFamily="34" charset="0"/>
              </a:rPr>
              <a:t>Data Protection by Design and by Default </a:t>
            </a:r>
          </a:p>
          <a:p>
            <a:r>
              <a:rPr lang="en-US" dirty="0">
                <a:solidFill>
                  <a:schemeClr val="bg1"/>
                </a:solidFill>
              </a:rPr>
              <a:t>2.1 Article 25(1) GDPR: Data protection by design; </a:t>
            </a:r>
            <a:r>
              <a:rPr lang="en-US" sz="1800" b="0" i="0" u="none" strike="noStrike" baseline="0" dirty="0">
                <a:solidFill>
                  <a:schemeClr val="bg1"/>
                </a:solidFill>
                <a:latin typeface="Calibri" panose="020F0502020204030204" pitchFamily="34" charset="0"/>
              </a:rPr>
              <a:t>.1.3 Elements to be taken into account </a:t>
            </a:r>
          </a:p>
          <a:p>
            <a:r>
              <a:rPr lang="nl-NL" sz="1800" b="0" i="1" u="none" strike="noStrike" baseline="0" dirty="0">
                <a:solidFill>
                  <a:schemeClr val="bg1"/>
                </a:solidFill>
                <a:latin typeface="Calibri" panose="020F0502020204030204" pitchFamily="34" charset="0"/>
              </a:rPr>
              <a:t>“state of </a:t>
            </a:r>
            <a:r>
              <a:rPr lang="nl-NL" sz="1800" b="0" i="1" u="none" strike="noStrike" baseline="0" dirty="0" err="1">
                <a:solidFill>
                  <a:schemeClr val="bg1"/>
                </a:solidFill>
                <a:latin typeface="Calibri" panose="020F0502020204030204" pitchFamily="34" charset="0"/>
              </a:rPr>
              <a:t>the</a:t>
            </a:r>
            <a:r>
              <a:rPr lang="nl-NL" sz="1800" b="0" i="1" u="none" strike="noStrike" baseline="0" dirty="0">
                <a:solidFill>
                  <a:schemeClr val="bg1"/>
                </a:solidFill>
                <a:latin typeface="Calibri" panose="020F0502020204030204" pitchFamily="34" charset="0"/>
              </a:rPr>
              <a:t> art”</a:t>
            </a:r>
            <a:endParaRPr lang="en-US" dirty="0">
              <a:solidFill>
                <a:schemeClr val="bg1"/>
              </a:solidFill>
              <a:latin typeface="Calibri" panose="020F0502020204030204" pitchFamily="34" charset="0"/>
            </a:endParaRPr>
          </a:p>
          <a:p>
            <a:r>
              <a:rPr lang="nl-NL" sz="1800" b="0" i="1" u="none" strike="noStrike" baseline="0" dirty="0">
                <a:solidFill>
                  <a:schemeClr val="bg1"/>
                </a:solidFill>
                <a:latin typeface="Calibri" panose="020F0502020204030204" pitchFamily="34" charset="0"/>
              </a:rPr>
              <a:t>“</a:t>
            </a:r>
            <a:r>
              <a:rPr lang="nl-NL" sz="1800" b="0" i="1" u="none" strike="noStrike" baseline="0" dirty="0" err="1">
                <a:solidFill>
                  <a:schemeClr val="bg1"/>
                </a:solidFill>
                <a:latin typeface="Calibri" panose="020F0502020204030204" pitchFamily="34" charset="0"/>
              </a:rPr>
              <a:t>cost</a:t>
            </a:r>
            <a:r>
              <a:rPr lang="nl-NL" sz="1800" b="0" i="1" u="none" strike="noStrike" baseline="0" dirty="0">
                <a:solidFill>
                  <a:schemeClr val="bg1"/>
                </a:solidFill>
                <a:latin typeface="Calibri" panose="020F0502020204030204" pitchFamily="34" charset="0"/>
              </a:rPr>
              <a:t> of </a:t>
            </a:r>
            <a:r>
              <a:rPr lang="nl-NL" sz="1800" b="0" i="1" u="none" strike="noStrike" baseline="0" dirty="0" err="1">
                <a:solidFill>
                  <a:schemeClr val="bg1"/>
                </a:solidFill>
                <a:latin typeface="Calibri" panose="020F0502020204030204" pitchFamily="34" charset="0"/>
              </a:rPr>
              <a:t>implementation</a:t>
            </a:r>
            <a:r>
              <a:rPr lang="nl-NL" sz="1800" b="0" i="1" u="none" strike="noStrike" baseline="0" dirty="0">
                <a:solidFill>
                  <a:schemeClr val="bg1"/>
                </a:solidFill>
                <a:latin typeface="Calibri" panose="020F0502020204030204" pitchFamily="34" charset="0"/>
              </a:rPr>
              <a:t>”</a:t>
            </a:r>
            <a:endParaRPr lang="en-US" sz="1800" b="0" i="1" u="none" strike="noStrike" baseline="0" dirty="0">
              <a:solidFill>
                <a:schemeClr val="bg1"/>
              </a:solidFill>
              <a:latin typeface="Calibri" panose="020F0502020204030204" pitchFamily="34" charset="0"/>
            </a:endParaRPr>
          </a:p>
          <a:p>
            <a:r>
              <a:rPr lang="en-US" sz="1800" b="0" i="1" u="none" strike="noStrike" baseline="0" dirty="0">
                <a:solidFill>
                  <a:schemeClr val="bg1"/>
                </a:solidFill>
                <a:latin typeface="Calibri" panose="020F0502020204030204" pitchFamily="34" charset="0"/>
              </a:rPr>
              <a:t>“nature, scope, context and purpose of processing“</a:t>
            </a:r>
            <a:endParaRPr lang="en-US" i="1" dirty="0">
              <a:solidFill>
                <a:schemeClr val="bg1"/>
              </a:solidFill>
              <a:latin typeface="Calibri" panose="020F0502020204030204" pitchFamily="34" charset="0"/>
            </a:endParaRPr>
          </a:p>
          <a:p>
            <a:r>
              <a:rPr lang="en-US" sz="1800" b="0" i="1" u="none" strike="noStrike" baseline="0" dirty="0">
                <a:solidFill>
                  <a:schemeClr val="bg1"/>
                </a:solidFill>
                <a:latin typeface="Calibri" panose="020F0502020204030204" pitchFamily="34" charset="0"/>
              </a:rPr>
              <a:t>“risks of varying likelihood and severity for rights and freedoms of natural persons posed by the processing”</a:t>
            </a:r>
            <a:endParaRPr lang="nl-NL" dirty="0">
              <a:solidFill>
                <a:schemeClr val="bg1"/>
              </a:solidFill>
            </a:endParaRPr>
          </a:p>
        </p:txBody>
      </p:sp>
    </p:spTree>
    <p:extLst>
      <p:ext uri="{BB962C8B-B14F-4D97-AF65-F5344CB8AC3E}">
        <p14:creationId xmlns:p14="http://schemas.microsoft.com/office/powerpoint/2010/main" val="159252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19EDC-F8DE-42F3-9756-97961BE62A38}"/>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C306551B-8B14-440A-85EF-6859441A5BF8}"/>
              </a:ext>
            </a:extLst>
          </p:cNvPr>
          <p:cNvSpPr>
            <a:spLocks noGrp="1"/>
          </p:cNvSpPr>
          <p:nvPr>
            <p:ph idx="1"/>
          </p:nvPr>
        </p:nvSpPr>
        <p:spPr/>
        <p:txBody>
          <a:bodyPr>
            <a:normAutofit fontScale="92500" lnSpcReduction="20000"/>
          </a:bodyPr>
          <a:lstStyle/>
          <a:p>
            <a:r>
              <a:rPr lang="en-US" sz="1800" b="0" i="0" u="none" strike="noStrike" baseline="0" dirty="0">
                <a:solidFill>
                  <a:schemeClr val="bg1"/>
                </a:solidFill>
                <a:latin typeface="Calibri" panose="020F0502020204030204" pitchFamily="34" charset="0"/>
              </a:rPr>
              <a:t>2.2 Article 25(2): Data protection by default 2.2.1 Required </a:t>
            </a:r>
          </a:p>
          <a:p>
            <a:r>
              <a:rPr lang="en-US" sz="1800" b="0" i="0" u="none" strike="noStrike" baseline="0" dirty="0">
                <a:solidFill>
                  <a:schemeClr val="bg1"/>
                </a:solidFill>
                <a:latin typeface="Calibri" panose="020F0502020204030204" pitchFamily="34" charset="0"/>
              </a:rPr>
              <a:t>A “default”, as commonly defined in computer science, refers to the pre-existing or preselected value of a configurable setting that is assigned to a software application, computer program or device. Such settings are also called “presets” or “factory presets”, especially for electronic devices. </a:t>
            </a:r>
          </a:p>
          <a:p>
            <a:r>
              <a:rPr lang="en-US" sz="1800" b="0" i="0" u="none" strike="noStrike" baseline="0" dirty="0">
                <a:solidFill>
                  <a:schemeClr val="bg1"/>
                </a:solidFill>
                <a:latin typeface="Calibri" panose="020F0502020204030204" pitchFamily="34" charset="0"/>
              </a:rPr>
              <a:t>40. Hence, “data protection by default” refers to the choices made by a controller regarding any pre-existing configuration value or processing option that is assigned in a software application, computer program or device that has the effect of adjusting , in particular but not limited to, the amount of personal data collected, the extent of their processing, the period of their storage and their accessibility. </a:t>
            </a:r>
          </a:p>
          <a:p>
            <a:r>
              <a:rPr lang="en-US" sz="1800" b="0" i="1" u="none" strike="noStrike" baseline="0" dirty="0">
                <a:solidFill>
                  <a:schemeClr val="bg1"/>
                </a:solidFill>
                <a:latin typeface="Calibri" panose="020F0502020204030204" pitchFamily="34" charset="0"/>
              </a:rPr>
              <a:t>“amount of personal data collected” </a:t>
            </a:r>
            <a:endParaRPr lang="en-US" dirty="0">
              <a:solidFill>
                <a:schemeClr val="bg1"/>
              </a:solidFill>
              <a:latin typeface="Calibri" panose="020F0502020204030204" pitchFamily="34" charset="0"/>
            </a:endParaRPr>
          </a:p>
          <a:p>
            <a:r>
              <a:rPr lang="en-US" sz="1800" b="0" i="1" u="none" strike="noStrike" baseline="0" dirty="0">
                <a:solidFill>
                  <a:schemeClr val="bg1"/>
                </a:solidFill>
                <a:latin typeface="Calibri" panose="020F0502020204030204" pitchFamily="34" charset="0"/>
              </a:rPr>
              <a:t>“the extent of their processing” </a:t>
            </a:r>
          </a:p>
          <a:p>
            <a:r>
              <a:rPr lang="en-US" sz="1800" b="0" i="1" u="none" strike="noStrike" baseline="0" dirty="0">
                <a:solidFill>
                  <a:schemeClr val="bg1"/>
                </a:solidFill>
                <a:latin typeface="Calibri" panose="020F0502020204030204" pitchFamily="34" charset="0"/>
              </a:rPr>
              <a:t>“the period of their storage” </a:t>
            </a:r>
            <a:endParaRPr lang="en-US" i="1" dirty="0">
              <a:solidFill>
                <a:schemeClr val="bg1"/>
              </a:solidFill>
              <a:latin typeface="Calibri" panose="020F0502020204030204" pitchFamily="34" charset="0"/>
            </a:endParaRPr>
          </a:p>
          <a:p>
            <a:r>
              <a:rPr lang="nl-NL" sz="1800" b="0" i="1" u="none" strike="noStrike" baseline="0" dirty="0">
                <a:solidFill>
                  <a:schemeClr val="bg1"/>
                </a:solidFill>
                <a:latin typeface="Calibri" panose="020F0502020204030204" pitchFamily="34" charset="0"/>
              </a:rPr>
              <a:t>“</a:t>
            </a:r>
            <a:r>
              <a:rPr lang="nl-NL" sz="1800" b="0" i="1" u="none" strike="noStrike" baseline="0" dirty="0" err="1">
                <a:solidFill>
                  <a:schemeClr val="bg1"/>
                </a:solidFill>
                <a:latin typeface="Calibri" panose="020F0502020204030204" pitchFamily="34" charset="0"/>
              </a:rPr>
              <a:t>their</a:t>
            </a:r>
            <a:r>
              <a:rPr lang="nl-NL" sz="1800" b="0" i="1" u="none" strike="noStrike" baseline="0" dirty="0">
                <a:solidFill>
                  <a:schemeClr val="bg1"/>
                </a:solidFill>
                <a:latin typeface="Calibri" panose="020F0502020204030204" pitchFamily="34" charset="0"/>
              </a:rPr>
              <a:t> </a:t>
            </a:r>
            <a:r>
              <a:rPr lang="nl-NL" sz="1800" b="0" i="1" u="none" strike="noStrike" baseline="0" dirty="0" err="1">
                <a:solidFill>
                  <a:schemeClr val="bg1"/>
                </a:solidFill>
                <a:latin typeface="Calibri" panose="020F0502020204030204" pitchFamily="34" charset="0"/>
              </a:rPr>
              <a:t>accessibility</a:t>
            </a:r>
            <a:r>
              <a:rPr lang="nl-NL" sz="1800" b="0" i="1" u="none" strike="noStrike" baseline="0" dirty="0">
                <a:solidFill>
                  <a:schemeClr val="bg1"/>
                </a:solidFill>
                <a:latin typeface="Calibri" panose="020F0502020204030204" pitchFamily="34" charset="0"/>
              </a:rPr>
              <a:t>” </a:t>
            </a:r>
            <a:r>
              <a:rPr lang="en-US" sz="1800" b="0" i="0" u="none" strike="noStrike" baseline="0" dirty="0">
                <a:solidFill>
                  <a:schemeClr val="bg1"/>
                </a:solidFill>
                <a:latin typeface="Calibri" panose="020F0502020204030204" pitchFamily="34" charset="0"/>
              </a:rPr>
              <a:t>application of data protection by default</a:t>
            </a:r>
            <a:endParaRPr lang="nl-NL" dirty="0">
              <a:solidFill>
                <a:schemeClr val="bg1"/>
              </a:solidFill>
            </a:endParaRPr>
          </a:p>
        </p:txBody>
      </p:sp>
    </p:spTree>
    <p:extLst>
      <p:ext uri="{BB962C8B-B14F-4D97-AF65-F5344CB8AC3E}">
        <p14:creationId xmlns:p14="http://schemas.microsoft.com/office/powerpoint/2010/main" val="536030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AE3B4-87B6-4310-9E62-682E574C5B3E}"/>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FD2AB00D-4D2B-4856-8262-3B4B8ED52E89}"/>
              </a:ext>
            </a:extLst>
          </p:cNvPr>
          <p:cNvSpPr>
            <a:spLocks noGrp="1"/>
          </p:cNvSpPr>
          <p:nvPr>
            <p:ph idx="1"/>
          </p:nvPr>
        </p:nvSpPr>
        <p:spPr/>
        <p:txBody>
          <a:bodyPr>
            <a:normAutofit fontScale="85000" lnSpcReduction="10000"/>
          </a:bodyPr>
          <a:lstStyle/>
          <a:p>
            <a:r>
              <a:rPr lang="nl-NL" sz="1800" b="0" i="1" u="none" strike="noStrike" baseline="0" dirty="0" err="1">
                <a:solidFill>
                  <a:schemeClr val="bg1"/>
                </a:solidFill>
                <a:latin typeface="Calibri" panose="020F0502020204030204" pitchFamily="34" charset="0"/>
              </a:rPr>
              <a:t>Transparency</a:t>
            </a:r>
            <a:r>
              <a:rPr lang="nl-NL" sz="1800" b="0" i="1" u="none" strike="noStrike" baseline="0" dirty="0">
                <a:solidFill>
                  <a:schemeClr val="bg1"/>
                </a:solidFill>
                <a:latin typeface="Calibri" panose="020F0502020204030204" pitchFamily="34" charset="0"/>
              </a:rPr>
              <a:t> </a:t>
            </a:r>
          </a:p>
          <a:p>
            <a:r>
              <a:rPr lang="en-US" sz="1800" b="0" i="0" u="none" strike="noStrike" baseline="0" dirty="0">
                <a:solidFill>
                  <a:schemeClr val="bg1"/>
                </a:solidFill>
                <a:latin typeface="Calibri" panose="020F0502020204030204" pitchFamily="34" charset="0"/>
              </a:rPr>
              <a:t>• Clarity – Information shall be in clear and plain language, concise and intelligible. </a:t>
            </a:r>
          </a:p>
          <a:p>
            <a:r>
              <a:rPr lang="en-US" sz="1800" b="0" i="0" u="none" strike="noStrike" baseline="0" dirty="0">
                <a:solidFill>
                  <a:schemeClr val="bg1"/>
                </a:solidFill>
                <a:latin typeface="Calibri" panose="020F0502020204030204" pitchFamily="34" charset="0"/>
              </a:rPr>
              <a:t>• Semantics – Communication shall have a clear meaning to the audience in question. </a:t>
            </a:r>
          </a:p>
          <a:p>
            <a:r>
              <a:rPr lang="en-US" sz="1800" b="0" i="0" u="none" strike="noStrike" baseline="0" dirty="0">
                <a:solidFill>
                  <a:schemeClr val="bg1"/>
                </a:solidFill>
                <a:latin typeface="Calibri" panose="020F0502020204030204" pitchFamily="34" charset="0"/>
              </a:rPr>
              <a:t>• Accessibility - Information shall be easily accessible for the data subject. </a:t>
            </a:r>
          </a:p>
          <a:p>
            <a:r>
              <a:rPr lang="en-US" sz="1800" b="0" i="0" u="none" strike="noStrike" baseline="0" dirty="0">
                <a:solidFill>
                  <a:schemeClr val="bg1"/>
                </a:solidFill>
                <a:latin typeface="Calibri" panose="020F0502020204030204" pitchFamily="34" charset="0"/>
              </a:rPr>
              <a:t>• Contextual – Information shall be provided at the relevant time and in the appropriate form. </a:t>
            </a:r>
          </a:p>
          <a:p>
            <a:r>
              <a:rPr lang="en-US" sz="1800" b="0" i="0" u="none" strike="noStrike" baseline="0" dirty="0">
                <a:solidFill>
                  <a:schemeClr val="bg1"/>
                </a:solidFill>
                <a:latin typeface="Calibri" panose="020F0502020204030204" pitchFamily="34" charset="0"/>
              </a:rPr>
              <a:t>• Relevance – Information shall be relevant and applicable to the specific data subject. </a:t>
            </a:r>
          </a:p>
          <a:p>
            <a:r>
              <a:rPr lang="en-US" sz="1800" b="0" i="0" u="none" strike="noStrike" baseline="0" dirty="0">
                <a:solidFill>
                  <a:schemeClr val="bg1"/>
                </a:solidFill>
                <a:latin typeface="Calibri" panose="020F0502020204030204" pitchFamily="34" charset="0"/>
              </a:rPr>
              <a:t>• Universal design – Information shall be accessible to all, include use of machine readable languages to facilitate and automate readability and clarity. </a:t>
            </a:r>
          </a:p>
          <a:p>
            <a:r>
              <a:rPr lang="en-US" sz="1800" b="0" i="0" u="none" strike="noStrike" baseline="0" dirty="0">
                <a:solidFill>
                  <a:schemeClr val="bg1"/>
                </a:solidFill>
                <a:latin typeface="Calibri" panose="020F0502020204030204" pitchFamily="34" charset="0"/>
              </a:rPr>
              <a:t>• Comprehensible – Data subjects shall have a fair understanding of what they can expect with regards to the processing of their personal data, particularly when the data subjects are children or other vulnerable groups. </a:t>
            </a:r>
          </a:p>
          <a:p>
            <a:r>
              <a:rPr lang="en-US" sz="1800" b="0" i="0" u="none" strike="noStrike" baseline="0" dirty="0">
                <a:solidFill>
                  <a:schemeClr val="bg1"/>
                </a:solidFill>
                <a:latin typeface="Calibri" panose="020F0502020204030204" pitchFamily="34" charset="0"/>
              </a:rPr>
              <a:t>• Multi-channel – Information should be provided in different channels and media, beyond the textual, to increase the probability for the information to effectively reach the data subject </a:t>
            </a:r>
          </a:p>
          <a:p>
            <a:endParaRPr lang="nl-NL" dirty="0">
              <a:solidFill>
                <a:schemeClr val="bg1"/>
              </a:solidFill>
            </a:endParaRPr>
          </a:p>
        </p:txBody>
      </p:sp>
    </p:spTree>
    <p:extLst>
      <p:ext uri="{BB962C8B-B14F-4D97-AF65-F5344CB8AC3E}">
        <p14:creationId xmlns:p14="http://schemas.microsoft.com/office/powerpoint/2010/main" val="132025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4E76F-071D-41F9-9A50-A9051E5193EE}"/>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324E3DC9-3CEE-4EBE-8EAE-B42A408870C8}"/>
              </a:ext>
            </a:extLst>
          </p:cNvPr>
          <p:cNvSpPr>
            <a:spLocks noGrp="1"/>
          </p:cNvSpPr>
          <p:nvPr>
            <p:ph idx="1"/>
          </p:nvPr>
        </p:nvSpPr>
        <p:spPr/>
        <p:txBody>
          <a:bodyPr>
            <a:normAutofit fontScale="55000" lnSpcReduction="20000"/>
          </a:bodyPr>
          <a:lstStyle/>
          <a:p>
            <a:r>
              <a:rPr lang="nl-NL" sz="1800" b="0" i="1" u="none" strike="noStrike" baseline="0" dirty="0" err="1">
                <a:solidFill>
                  <a:schemeClr val="bg1"/>
                </a:solidFill>
                <a:latin typeface="Calibri" panose="020F0502020204030204" pitchFamily="34" charset="0"/>
              </a:rPr>
              <a:t>Lawfulness</a:t>
            </a:r>
            <a:r>
              <a:rPr lang="nl-NL" sz="1800" b="0" i="1" u="none" strike="noStrike" baseline="0" dirty="0">
                <a:solidFill>
                  <a:schemeClr val="bg1"/>
                </a:solidFill>
                <a:latin typeface="Calibri" panose="020F0502020204030204" pitchFamily="34" charset="0"/>
              </a:rPr>
              <a:t> </a:t>
            </a: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Relevance – The correct legal basis shall be applied to the processing </a:t>
            </a:r>
          </a:p>
          <a:p>
            <a:r>
              <a:rPr lang="en-US" sz="1800" b="0" i="0" u="none" strike="noStrike" baseline="0" dirty="0">
                <a:solidFill>
                  <a:schemeClr val="bg1"/>
                </a:solidFill>
                <a:latin typeface="Calibri" panose="020F0502020204030204" pitchFamily="34" charset="0"/>
              </a:rPr>
              <a:t>• Differentiation19 – The controller shall differentiate between the legal basis used for each processing activity </a:t>
            </a:r>
          </a:p>
          <a:p>
            <a:r>
              <a:rPr lang="en-US" sz="1800" b="0" i="0" u="none" strike="noStrike" baseline="0" dirty="0">
                <a:solidFill>
                  <a:schemeClr val="bg1"/>
                </a:solidFill>
                <a:latin typeface="Calibri" panose="020F0502020204030204" pitchFamily="34" charset="0"/>
              </a:rPr>
              <a:t>• Specified purpose - The appropriate legal basis must be clearly connected to the specific purpose of processing.20 </a:t>
            </a:r>
          </a:p>
          <a:p>
            <a:r>
              <a:rPr lang="en-US" sz="1800" b="0" i="0" u="none" strike="noStrike" baseline="0" dirty="0">
                <a:solidFill>
                  <a:schemeClr val="bg1"/>
                </a:solidFill>
                <a:latin typeface="Calibri" panose="020F0502020204030204" pitchFamily="34" charset="0"/>
              </a:rPr>
              <a:t>• Necessary – Processing must be necessary for the purpose to be lawful. It is an objective test which involves an objective assessment of realistic alternatives of achieving the purpose. </a:t>
            </a:r>
          </a:p>
          <a:p>
            <a:r>
              <a:rPr lang="en-US" sz="1800" b="0" i="0" u="none" strike="noStrike" baseline="0" dirty="0">
                <a:solidFill>
                  <a:schemeClr val="bg1"/>
                </a:solidFill>
                <a:latin typeface="Calibri" panose="020F0502020204030204" pitchFamily="34" charset="0"/>
              </a:rPr>
              <a:t>• Autonomy – The data subject should be granted the highest degree of autonomy as possible with respect to control over personal data. </a:t>
            </a:r>
          </a:p>
          <a:p>
            <a:r>
              <a:rPr lang="en-US" sz="1800" b="0" i="0" u="none" strike="noStrike" baseline="0" dirty="0">
                <a:solidFill>
                  <a:schemeClr val="bg1"/>
                </a:solidFill>
                <a:latin typeface="Calibri" panose="020F0502020204030204" pitchFamily="34" charset="0"/>
              </a:rPr>
              <a:t>• Consent withdrawal – The processing shall facilitate withdrawal of consent. Withdrawal shall be as easy as giving consent. If not, any given consent is not valid. </a:t>
            </a:r>
          </a:p>
          <a:p>
            <a:r>
              <a:rPr lang="en-US" sz="1800" b="0" i="0" u="none" strike="noStrike" baseline="0" dirty="0">
                <a:solidFill>
                  <a:schemeClr val="bg1"/>
                </a:solidFill>
                <a:latin typeface="Calibri" panose="020F0502020204030204" pitchFamily="34" charset="0"/>
              </a:rPr>
              <a:t>• Balancing of interests – Where legitimate interests is the legal basis, the controller must carry out an objectively weighted balancing of interests. There shall be measures and safeguards to mitigate the negative impact on the data subjects, and the controller should disclose their assessment of the balancing of interests. </a:t>
            </a:r>
          </a:p>
          <a:p>
            <a:r>
              <a:rPr lang="en-US" sz="1800" b="0" i="0" u="none" strike="noStrike" baseline="0" dirty="0">
                <a:solidFill>
                  <a:schemeClr val="bg1"/>
                </a:solidFill>
                <a:latin typeface="Calibri" panose="020F0502020204030204" pitchFamily="34" charset="0"/>
              </a:rPr>
              <a:t>• Predetermination – The legal basis shall be established before the processing takes place. </a:t>
            </a:r>
          </a:p>
          <a:p>
            <a:r>
              <a:rPr lang="en-US" sz="1800" b="0" i="0" u="none" strike="noStrike" baseline="0" dirty="0">
                <a:solidFill>
                  <a:schemeClr val="bg1"/>
                </a:solidFill>
                <a:latin typeface="Calibri" panose="020F0502020204030204" pitchFamily="34" charset="0"/>
              </a:rPr>
              <a:t>• Cessation – If the legal basis ceases to apply, the processing shall cease accordingly. </a:t>
            </a:r>
          </a:p>
          <a:p>
            <a:r>
              <a:rPr lang="en-US" sz="1800" b="0" i="0" u="none" strike="noStrike" baseline="0" dirty="0">
                <a:solidFill>
                  <a:schemeClr val="bg1"/>
                </a:solidFill>
                <a:latin typeface="Calibri" panose="020F0502020204030204" pitchFamily="34" charset="0"/>
              </a:rPr>
              <a:t>• Adjust – If there is a valid change of legal basis for the processing, the actual processing must be adjusted in accordance with the new legal basis. </a:t>
            </a:r>
          </a:p>
          <a:p>
            <a:r>
              <a:rPr lang="en-US" sz="1800" b="0" i="0" u="none" strike="noStrike" baseline="0" dirty="0">
                <a:solidFill>
                  <a:schemeClr val="bg1"/>
                </a:solidFill>
                <a:latin typeface="Calibri" panose="020F0502020204030204" pitchFamily="34" charset="0"/>
              </a:rPr>
              <a:t>• Default configurations – Processing must be limited to what the legal basis strictly gives grounds for. </a:t>
            </a:r>
          </a:p>
          <a:p>
            <a:r>
              <a:rPr lang="en-US" sz="1800" b="0" i="0" u="none" strike="noStrike" baseline="0" dirty="0">
                <a:solidFill>
                  <a:schemeClr val="bg1"/>
                </a:solidFill>
                <a:latin typeface="Calibri" panose="020F0502020204030204" pitchFamily="34" charset="0"/>
              </a:rPr>
              <a:t>• Allocation of responsibility – Whenever joint controllership is envisaged, the parties must apportion in a clear and transparent way their respective responsibilities vis-à-vis the data subject </a:t>
            </a:r>
          </a:p>
          <a:p>
            <a:endParaRPr lang="nl-NL" dirty="0">
              <a:solidFill>
                <a:schemeClr val="bg1"/>
              </a:solidFill>
            </a:endParaRPr>
          </a:p>
        </p:txBody>
      </p:sp>
    </p:spTree>
    <p:extLst>
      <p:ext uri="{BB962C8B-B14F-4D97-AF65-F5344CB8AC3E}">
        <p14:creationId xmlns:p14="http://schemas.microsoft.com/office/powerpoint/2010/main" val="71839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DACE5-7D3E-4007-B926-6290B30A098E}"/>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1FF67C8-95BC-419A-9453-FA32D61F04C8}"/>
              </a:ext>
            </a:extLst>
          </p:cNvPr>
          <p:cNvSpPr>
            <a:spLocks noGrp="1"/>
          </p:cNvSpPr>
          <p:nvPr>
            <p:ph idx="1"/>
          </p:nvPr>
        </p:nvSpPr>
        <p:spPr/>
        <p:txBody>
          <a:bodyPr>
            <a:normAutofit fontScale="55000" lnSpcReduction="20000"/>
          </a:bodyPr>
          <a:lstStyle/>
          <a:p>
            <a:r>
              <a:rPr lang="nl-NL" sz="1800" b="0" i="1" u="none" strike="noStrike" baseline="0" dirty="0" err="1">
                <a:solidFill>
                  <a:schemeClr val="bg1"/>
                </a:solidFill>
                <a:latin typeface="Calibri" panose="020F0502020204030204" pitchFamily="34" charset="0"/>
              </a:rPr>
              <a:t>Fairness</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Autonomy – Data subjects shall be granted the highest degree of autonomy possible with respect to control over their personal data. </a:t>
            </a:r>
          </a:p>
          <a:p>
            <a:r>
              <a:rPr lang="en-US" sz="1800" b="0" i="0" u="none" strike="noStrike" baseline="0" dirty="0">
                <a:solidFill>
                  <a:schemeClr val="bg1"/>
                </a:solidFill>
                <a:latin typeface="Calibri" panose="020F0502020204030204" pitchFamily="34" charset="0"/>
              </a:rPr>
              <a:t>• Interaction – Data subjects must be able to communicate and exercise their rights with the controller. </a:t>
            </a:r>
          </a:p>
          <a:p>
            <a:r>
              <a:rPr lang="en-US" sz="1800" b="0" i="0" u="none" strike="noStrike" baseline="0" dirty="0">
                <a:solidFill>
                  <a:schemeClr val="bg1"/>
                </a:solidFill>
                <a:latin typeface="Calibri" panose="020F0502020204030204" pitchFamily="34" charset="0"/>
              </a:rPr>
              <a:t>• Expectation – Processing should correspond with data subjects’ expectations. </a:t>
            </a:r>
          </a:p>
          <a:p>
            <a:r>
              <a:rPr lang="en-US" sz="1800" b="0" i="0" u="none" strike="noStrike" baseline="0" dirty="0">
                <a:solidFill>
                  <a:schemeClr val="bg1"/>
                </a:solidFill>
                <a:latin typeface="Calibri" panose="020F0502020204030204" pitchFamily="34" charset="0"/>
              </a:rPr>
              <a:t>• Non-discrimination – The controller shall not discriminate against data subjects. </a:t>
            </a:r>
          </a:p>
          <a:p>
            <a:r>
              <a:rPr lang="en-US" sz="1800" b="0" i="0" u="none" strike="noStrike" baseline="0" dirty="0">
                <a:solidFill>
                  <a:schemeClr val="bg1"/>
                </a:solidFill>
                <a:latin typeface="Calibri" panose="020F0502020204030204" pitchFamily="34" charset="0"/>
              </a:rPr>
              <a:t>• Non-exploitation – The controller shall not exploit the needs or vulnerabilities of data subjects. </a:t>
            </a:r>
          </a:p>
          <a:p>
            <a:r>
              <a:rPr lang="en-US" sz="1800" b="0" i="0" u="none" strike="noStrike" baseline="0" dirty="0">
                <a:solidFill>
                  <a:schemeClr val="bg1"/>
                </a:solidFill>
                <a:latin typeface="Calibri" panose="020F0502020204030204" pitchFamily="34" charset="0"/>
              </a:rPr>
              <a:t>• Consumer choice – The controller should not “lock in” their users. Whenever a service or a good is personalized or proprietary, it may create a lock-in to the service or good. If it is difficult for the data subject to change controllers due to this, which may not be fair. </a:t>
            </a:r>
          </a:p>
          <a:p>
            <a:r>
              <a:rPr lang="en-US" sz="1800" b="0" i="0" u="none" strike="noStrike" baseline="0" dirty="0">
                <a:solidFill>
                  <a:schemeClr val="bg1"/>
                </a:solidFill>
                <a:latin typeface="Calibri" panose="020F0502020204030204" pitchFamily="34" charset="0"/>
              </a:rPr>
              <a:t>• Power balance – Asymmetric power balances shall be avoided or mitigated when possible. Controllers should not transfer the risks of the enterprise to the data subjects. </a:t>
            </a:r>
          </a:p>
          <a:p>
            <a:r>
              <a:rPr lang="en-US" sz="1800" b="0" i="0" u="none" strike="noStrike" baseline="0" dirty="0">
                <a:solidFill>
                  <a:schemeClr val="bg1"/>
                </a:solidFill>
                <a:latin typeface="Calibri" panose="020F0502020204030204" pitchFamily="34" charset="0"/>
              </a:rPr>
              <a:t>• Respect rights and freedoms – The controller must respect the fundamental rights and freedoms of data subjects and implement appropriate measures and safeguards to not violate these rights and freedoms. </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Ethical – The controller should see the processing’s wider impact on individuals’ rights and dignity. </a:t>
            </a:r>
          </a:p>
          <a:p>
            <a:r>
              <a:rPr lang="en-US" sz="1800" b="0" i="0" u="none" strike="noStrike" baseline="0" dirty="0">
                <a:solidFill>
                  <a:schemeClr val="bg1"/>
                </a:solidFill>
                <a:latin typeface="Calibri" panose="020F0502020204030204" pitchFamily="34" charset="0"/>
              </a:rPr>
              <a:t>• Truthful – The controller must act as they declare to do, provide account for what they do and not mislead the data subjects. </a:t>
            </a:r>
          </a:p>
          <a:p>
            <a:r>
              <a:rPr lang="en-US" sz="1800" b="0" i="0" u="none" strike="noStrike" baseline="0" dirty="0">
                <a:solidFill>
                  <a:schemeClr val="bg1"/>
                </a:solidFill>
                <a:latin typeface="Calibri" panose="020F0502020204030204" pitchFamily="34" charset="0"/>
              </a:rPr>
              <a:t>• Human intervention – The controller must incorporate </a:t>
            </a:r>
            <a:r>
              <a:rPr lang="en-US" sz="1800" b="0" i="1" u="none" strike="noStrike" baseline="0" dirty="0">
                <a:solidFill>
                  <a:schemeClr val="bg1"/>
                </a:solidFill>
                <a:latin typeface="Calibri" panose="020F0502020204030204" pitchFamily="34" charset="0"/>
              </a:rPr>
              <a:t>qualified </a:t>
            </a:r>
            <a:r>
              <a:rPr lang="en-US" sz="1800" b="0" i="0" u="none" strike="noStrike" baseline="0" dirty="0">
                <a:solidFill>
                  <a:schemeClr val="bg1"/>
                </a:solidFill>
                <a:latin typeface="Calibri" panose="020F0502020204030204" pitchFamily="34" charset="0"/>
              </a:rPr>
              <a:t>human intervention that is capable of recovering biases that machines may create in relation to the right to not be subject to automated individual decision making in Article 22. </a:t>
            </a:r>
          </a:p>
          <a:p>
            <a:r>
              <a:rPr lang="en-US" sz="1800" b="0" i="0" u="none" strike="noStrike" baseline="0" dirty="0">
                <a:solidFill>
                  <a:schemeClr val="bg1"/>
                </a:solidFill>
                <a:latin typeface="Calibri" panose="020F0502020204030204" pitchFamily="34" charset="0"/>
              </a:rPr>
              <a:t>• Fair algorithms – Information shall be provided to data subjects about processing of personal data based on algorithms that </a:t>
            </a:r>
            <a:r>
              <a:rPr lang="en-US" sz="1800" b="0" i="0" u="none" strike="noStrike" baseline="0" dirty="0" err="1">
                <a:solidFill>
                  <a:schemeClr val="bg1"/>
                </a:solidFill>
                <a:latin typeface="Calibri" panose="020F0502020204030204" pitchFamily="34" charset="0"/>
              </a:rPr>
              <a:t>analyse</a:t>
            </a:r>
            <a:r>
              <a:rPr lang="en-US" sz="1800" b="0" i="0" u="none" strike="noStrike" baseline="0" dirty="0">
                <a:solidFill>
                  <a:schemeClr val="bg1"/>
                </a:solidFill>
                <a:latin typeface="Calibri" panose="020F0502020204030204" pitchFamily="34" charset="0"/>
              </a:rPr>
              <a:t> or make predictions about them, such as work performance, economic situation, health, personal preferences, reliability or </a:t>
            </a:r>
            <a:r>
              <a:rPr lang="en-US" sz="1800" b="0" i="0" u="none" strike="noStrike" baseline="0" dirty="0" err="1">
                <a:solidFill>
                  <a:schemeClr val="bg1"/>
                </a:solidFill>
                <a:latin typeface="Calibri" panose="020F0502020204030204" pitchFamily="34" charset="0"/>
              </a:rPr>
              <a:t>behaviour</a:t>
            </a:r>
            <a:r>
              <a:rPr lang="en-US" sz="1800" b="0" i="0" u="none" strike="noStrike" baseline="0" dirty="0">
                <a:solidFill>
                  <a:schemeClr val="bg1"/>
                </a:solidFill>
                <a:latin typeface="Calibri" panose="020F0502020204030204" pitchFamily="34" charset="0"/>
              </a:rPr>
              <a:t>, location or movements</a:t>
            </a:r>
          </a:p>
        </p:txBody>
      </p:sp>
    </p:spTree>
    <p:extLst>
      <p:ext uri="{BB962C8B-B14F-4D97-AF65-F5344CB8AC3E}">
        <p14:creationId xmlns:p14="http://schemas.microsoft.com/office/powerpoint/2010/main" val="3500292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36C6-ABB5-4694-9731-E82976E73C29}"/>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C1C2495-31D6-4514-9CA0-A280C7D2F175}"/>
              </a:ext>
            </a:extLst>
          </p:cNvPr>
          <p:cNvSpPr>
            <a:spLocks noGrp="1"/>
          </p:cNvSpPr>
          <p:nvPr>
            <p:ph idx="1"/>
          </p:nvPr>
        </p:nvSpPr>
        <p:spPr/>
        <p:txBody>
          <a:bodyPr>
            <a:normAutofit fontScale="85000" lnSpcReduction="20000"/>
          </a:bodyPr>
          <a:lstStyle/>
          <a:p>
            <a:r>
              <a:rPr lang="nl-NL" sz="1800" b="0" i="1" u="none" strike="noStrike" baseline="0" dirty="0" err="1">
                <a:solidFill>
                  <a:schemeClr val="bg1"/>
                </a:solidFill>
                <a:latin typeface="Calibri" panose="020F0502020204030204" pitchFamily="34" charset="0"/>
              </a:rPr>
              <a:t>Purpose</a:t>
            </a:r>
            <a:r>
              <a:rPr lang="nl-NL" sz="1800" b="0" i="1" u="none" strike="noStrike" baseline="0" dirty="0">
                <a:solidFill>
                  <a:schemeClr val="bg1"/>
                </a:solidFill>
                <a:latin typeface="Calibri" panose="020F0502020204030204" pitchFamily="34" charset="0"/>
              </a:rPr>
              <a:t> </a:t>
            </a:r>
            <a:r>
              <a:rPr lang="nl-NL" sz="1800" b="0" i="1" u="none" strike="noStrike" baseline="0" dirty="0" err="1">
                <a:solidFill>
                  <a:schemeClr val="bg1"/>
                </a:solidFill>
                <a:latin typeface="Calibri" panose="020F0502020204030204" pitchFamily="34" charset="0"/>
              </a:rPr>
              <a:t>Limitation</a:t>
            </a:r>
            <a:r>
              <a:rPr lang="nl-NL" sz="1800" b="0" i="1" u="none" strike="noStrike" baseline="0" dirty="0">
                <a:solidFill>
                  <a:schemeClr val="bg1"/>
                </a:solidFill>
                <a:latin typeface="Calibri" panose="020F0502020204030204" pitchFamily="34" charset="0"/>
              </a:rPr>
              <a:t> </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Predetermination – The legitimate purposes must be determined before the design of the processing. </a:t>
            </a:r>
          </a:p>
          <a:p>
            <a:r>
              <a:rPr lang="en-US" sz="1800" b="0" i="0" u="none" strike="noStrike" baseline="0" dirty="0">
                <a:solidFill>
                  <a:schemeClr val="bg1"/>
                </a:solidFill>
                <a:latin typeface="Calibri" panose="020F0502020204030204" pitchFamily="34" charset="0"/>
              </a:rPr>
              <a:t>• Specificity – The purposes must be specific to the processing and make it explicitly clear why personal data is being processed. </a:t>
            </a:r>
          </a:p>
          <a:p>
            <a:r>
              <a:rPr lang="en-US" sz="1800" b="0" i="0" u="none" strike="noStrike" baseline="0" dirty="0">
                <a:solidFill>
                  <a:schemeClr val="bg1"/>
                </a:solidFill>
                <a:latin typeface="Calibri" panose="020F0502020204030204" pitchFamily="34" charset="0"/>
              </a:rPr>
              <a:t>• Purpose orientation – The purpose of processing should guide the design of the processing and set processing boundaries. </a:t>
            </a:r>
          </a:p>
          <a:p>
            <a:r>
              <a:rPr lang="en-US" sz="1800" b="0" i="0" u="none" strike="noStrike" baseline="0" dirty="0">
                <a:solidFill>
                  <a:schemeClr val="bg1"/>
                </a:solidFill>
                <a:latin typeface="Calibri" panose="020F0502020204030204" pitchFamily="34" charset="0"/>
              </a:rPr>
              <a:t>• Necessity – The purpose determines what personal data is necessary for the processing. </a:t>
            </a:r>
          </a:p>
          <a:p>
            <a:r>
              <a:rPr lang="en-US" sz="1800" b="0" i="0" u="none" strike="noStrike" baseline="0" dirty="0">
                <a:solidFill>
                  <a:schemeClr val="bg1"/>
                </a:solidFill>
                <a:latin typeface="Calibri" panose="020F0502020204030204" pitchFamily="34" charset="0"/>
              </a:rPr>
              <a:t>• Compatibility – Any new purpose must be compatible with the original purpose for which the data was collected and guide relevant changes in design. </a:t>
            </a:r>
          </a:p>
          <a:p>
            <a:r>
              <a:rPr lang="en-US" sz="1800" b="0" i="0" u="none" strike="noStrike" baseline="0" dirty="0">
                <a:solidFill>
                  <a:schemeClr val="bg1"/>
                </a:solidFill>
                <a:latin typeface="Calibri" panose="020F0502020204030204" pitchFamily="34" charset="0"/>
              </a:rPr>
              <a:t>• Limit further processing – The controller should not connect datasets or perform any further processing for new incompatible purposes. </a:t>
            </a:r>
          </a:p>
          <a:p>
            <a:r>
              <a:rPr lang="en-US" sz="1800" b="0" i="0" u="none" strike="noStrike" baseline="0" dirty="0">
                <a:solidFill>
                  <a:schemeClr val="bg1"/>
                </a:solidFill>
                <a:latin typeface="Calibri" panose="020F0502020204030204" pitchFamily="34" charset="0"/>
              </a:rPr>
              <a:t>• Review – The controller must regularly review whether the processing is necessary for the purposes for which the data was collected and test the design against purpose limitation. </a:t>
            </a:r>
          </a:p>
          <a:p>
            <a:r>
              <a:rPr lang="en-US" sz="1800" b="0" i="0" u="none" strike="noStrike" baseline="0" dirty="0">
                <a:solidFill>
                  <a:schemeClr val="bg1"/>
                </a:solidFill>
                <a:latin typeface="Calibri" panose="020F0502020204030204" pitchFamily="34" charset="0"/>
              </a:rPr>
              <a:t>• Technical limitations of reuse – The controller should use technical measures, including hashing and cryptography, to limit the possibility of repurposing personal data. </a:t>
            </a:r>
          </a:p>
          <a:p>
            <a:endParaRPr lang="nl-NL" dirty="0">
              <a:solidFill>
                <a:schemeClr val="bg1"/>
              </a:solidFill>
            </a:endParaRPr>
          </a:p>
        </p:txBody>
      </p:sp>
    </p:spTree>
    <p:extLst>
      <p:ext uri="{BB962C8B-B14F-4D97-AF65-F5344CB8AC3E}">
        <p14:creationId xmlns:p14="http://schemas.microsoft.com/office/powerpoint/2010/main" val="296724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36C6-ABB5-4694-9731-E82976E73C29}"/>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C1C2495-31D6-4514-9CA0-A280C7D2F175}"/>
              </a:ext>
            </a:extLst>
          </p:cNvPr>
          <p:cNvSpPr>
            <a:spLocks noGrp="1"/>
          </p:cNvSpPr>
          <p:nvPr>
            <p:ph idx="1"/>
          </p:nvPr>
        </p:nvSpPr>
        <p:spPr/>
        <p:txBody>
          <a:bodyPr>
            <a:normAutofit fontScale="70000" lnSpcReduction="20000"/>
          </a:bodyPr>
          <a:lstStyle/>
          <a:p>
            <a:r>
              <a:rPr lang="nl-NL" sz="1800" b="0" i="1" u="none" strike="noStrike" baseline="0" dirty="0">
                <a:solidFill>
                  <a:schemeClr val="bg1"/>
                </a:solidFill>
                <a:latin typeface="Calibri" panose="020F0502020204030204" pitchFamily="34" charset="0"/>
              </a:rPr>
              <a:t>Data </a:t>
            </a:r>
            <a:r>
              <a:rPr lang="nl-NL" sz="1800" b="0" i="1" u="none" strike="noStrike" baseline="0" dirty="0" err="1">
                <a:solidFill>
                  <a:schemeClr val="bg1"/>
                </a:solidFill>
                <a:latin typeface="Calibri" panose="020F0502020204030204" pitchFamily="34" charset="0"/>
              </a:rPr>
              <a:t>Minimisation</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Data avoidance - Avoid processing personal data altogether when this is possible for the relevant purpose. </a:t>
            </a:r>
          </a:p>
          <a:p>
            <a:r>
              <a:rPr lang="en-US" sz="1800" b="0" i="0" u="none" strike="noStrike" baseline="0" dirty="0">
                <a:solidFill>
                  <a:schemeClr val="bg1"/>
                </a:solidFill>
                <a:latin typeface="Calibri" panose="020F0502020204030204" pitchFamily="34" charset="0"/>
              </a:rPr>
              <a:t>• Relevance – Personal data shall be relevant to the processing in question, and the controller shall be able to demonstrate this relevance. </a:t>
            </a:r>
          </a:p>
          <a:p>
            <a:r>
              <a:rPr lang="en-US" sz="1800" b="0" i="0" u="none" strike="noStrike" baseline="0" dirty="0">
                <a:solidFill>
                  <a:schemeClr val="bg1"/>
                </a:solidFill>
                <a:latin typeface="Calibri" panose="020F0502020204030204" pitchFamily="34" charset="0"/>
              </a:rPr>
              <a:t>• Necessity – Each personal data element shall be necessary for the specified purposes and should only be processed if it is not possible to fulfil the purpose by other means. </a:t>
            </a:r>
          </a:p>
          <a:p>
            <a:r>
              <a:rPr lang="en-US" sz="1800" b="0" i="0" u="none" strike="noStrike" baseline="0" dirty="0">
                <a:solidFill>
                  <a:schemeClr val="bg1"/>
                </a:solidFill>
                <a:latin typeface="Calibri" panose="020F0502020204030204" pitchFamily="34" charset="0"/>
              </a:rPr>
              <a:t>• Limitation – Limit the amount of personal data collected to what is necessary for the purpose </a:t>
            </a:r>
          </a:p>
          <a:p>
            <a:r>
              <a:rPr lang="en-US" sz="1800" b="0" i="0" u="none" strike="noStrike" baseline="0" dirty="0">
                <a:solidFill>
                  <a:schemeClr val="bg1"/>
                </a:solidFill>
                <a:latin typeface="Calibri" panose="020F0502020204030204" pitchFamily="34" charset="0"/>
              </a:rPr>
              <a:t>• Aggregation – Use aggregated data when possible. </a:t>
            </a:r>
          </a:p>
          <a:p>
            <a:r>
              <a:rPr lang="en-US" sz="1800" b="0" i="0" u="none" strike="noStrike" baseline="0" dirty="0">
                <a:solidFill>
                  <a:schemeClr val="bg1"/>
                </a:solidFill>
                <a:latin typeface="Calibri" panose="020F0502020204030204" pitchFamily="34" charset="0"/>
              </a:rPr>
              <a:t>• Pseudonymization – Pseudonymize personal data as soon as it is no longer necessary to have directly identifiable personal data, and store identification keys separately. </a:t>
            </a:r>
          </a:p>
          <a:p>
            <a:r>
              <a:rPr lang="en-US" sz="1800" b="0" i="0" u="none" strike="noStrike" baseline="0" dirty="0">
                <a:solidFill>
                  <a:schemeClr val="bg1"/>
                </a:solidFill>
                <a:latin typeface="Calibri" panose="020F0502020204030204" pitchFamily="34" charset="0"/>
              </a:rPr>
              <a:t>• Anonymization and deletion – Where personal data is not, or no longer necessary for the purpose, personal data shall be anonymized or deleted. </a:t>
            </a:r>
          </a:p>
          <a:p>
            <a:r>
              <a:rPr lang="en-US" sz="1800" b="0" i="0" u="none" strike="noStrike" baseline="0" dirty="0">
                <a:solidFill>
                  <a:schemeClr val="bg1"/>
                </a:solidFill>
                <a:latin typeface="Calibri" panose="020F0502020204030204" pitchFamily="34" charset="0"/>
              </a:rPr>
              <a:t>• Data flow – The data flow shall be made efficient enough to not create more copies, or entry points for data collection than necessary. </a:t>
            </a:r>
          </a:p>
          <a:p>
            <a:r>
              <a:rPr lang="en-US" sz="1800" b="0" i="0" u="none" strike="noStrike" baseline="0" dirty="0">
                <a:solidFill>
                  <a:schemeClr val="bg1"/>
                </a:solidFill>
                <a:latin typeface="Calibri" panose="020F0502020204030204" pitchFamily="34" charset="0"/>
              </a:rPr>
              <a:t>• “State of the art” – The controller should apply available and suitable technologies for data avoidance and </a:t>
            </a:r>
            <a:r>
              <a:rPr lang="en-US" sz="1800" b="0" i="0" u="none" strike="noStrike" baseline="0" dirty="0" err="1">
                <a:solidFill>
                  <a:schemeClr val="bg1"/>
                </a:solidFill>
                <a:latin typeface="Calibri" panose="020F0502020204030204" pitchFamily="34" charset="0"/>
              </a:rPr>
              <a:t>minimisation</a:t>
            </a:r>
            <a:r>
              <a:rPr lang="en-US" sz="1800" b="0" i="0" u="none" strike="noStrike" baseline="0" dirty="0">
                <a:solidFill>
                  <a:schemeClr val="bg1"/>
                </a:solidFill>
                <a:latin typeface="Calibri" panose="020F0502020204030204" pitchFamily="34" charset="0"/>
              </a:rPr>
              <a:t>. </a:t>
            </a:r>
          </a:p>
          <a:p>
            <a:endParaRPr lang="nl-NL" dirty="0">
              <a:solidFill>
                <a:schemeClr val="bg1"/>
              </a:solidFill>
            </a:endParaRPr>
          </a:p>
        </p:txBody>
      </p:sp>
    </p:spTree>
    <p:extLst>
      <p:ext uri="{BB962C8B-B14F-4D97-AF65-F5344CB8AC3E}">
        <p14:creationId xmlns:p14="http://schemas.microsoft.com/office/powerpoint/2010/main" val="60104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36C6-ABB5-4694-9731-E82976E73C29}"/>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C1C2495-31D6-4514-9CA0-A280C7D2F175}"/>
              </a:ext>
            </a:extLst>
          </p:cNvPr>
          <p:cNvSpPr>
            <a:spLocks noGrp="1"/>
          </p:cNvSpPr>
          <p:nvPr>
            <p:ph idx="1"/>
          </p:nvPr>
        </p:nvSpPr>
        <p:spPr/>
        <p:txBody>
          <a:bodyPr>
            <a:normAutofit fontScale="70000" lnSpcReduction="20000"/>
          </a:bodyPr>
          <a:lstStyle/>
          <a:p>
            <a:r>
              <a:rPr lang="nl-NL" sz="1800" b="0" i="1" u="none" strike="noStrike" baseline="0" dirty="0" err="1">
                <a:solidFill>
                  <a:schemeClr val="bg1"/>
                </a:solidFill>
                <a:latin typeface="Calibri" panose="020F0502020204030204" pitchFamily="34" charset="0"/>
              </a:rPr>
              <a:t>Accuracy</a:t>
            </a:r>
            <a:endParaRPr lang="nl-NL" sz="1800" b="0" i="1" u="none" strike="noStrike" baseline="0" dirty="0">
              <a:solidFill>
                <a:schemeClr val="bg1"/>
              </a:solidFill>
              <a:latin typeface="Calibri" panose="020F0502020204030204" pitchFamily="34" charset="0"/>
            </a:endParaRP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Data source – Data sources should be reliable in terms of data accuracy. </a:t>
            </a:r>
          </a:p>
          <a:p>
            <a:r>
              <a:rPr lang="en-US" sz="1800" b="0" i="0" u="none" strike="noStrike" baseline="0" dirty="0">
                <a:solidFill>
                  <a:schemeClr val="bg1"/>
                </a:solidFill>
                <a:latin typeface="Calibri" panose="020F0502020204030204" pitchFamily="34" charset="0"/>
              </a:rPr>
              <a:t>• Degree of accuracy – Each personal data element shall be as accurate as necessary for the specified purposes. </a:t>
            </a:r>
          </a:p>
          <a:p>
            <a:r>
              <a:rPr lang="en-US" sz="1800" b="0" i="0" u="none" strike="noStrike" baseline="0" dirty="0">
                <a:solidFill>
                  <a:schemeClr val="bg1"/>
                </a:solidFill>
                <a:latin typeface="Calibri" panose="020F0502020204030204" pitchFamily="34" charset="0"/>
              </a:rPr>
              <a:t>• Measurably accurate - Reduce the number of false positives/negatives. </a:t>
            </a:r>
          </a:p>
          <a:p>
            <a:r>
              <a:rPr lang="en-US" sz="1800" b="0" i="0" u="none" strike="noStrike" baseline="0" dirty="0">
                <a:solidFill>
                  <a:schemeClr val="bg1"/>
                </a:solidFill>
                <a:latin typeface="Calibri" panose="020F0502020204030204" pitchFamily="34" charset="0"/>
              </a:rPr>
              <a:t>• Verification – Depending on the nature of the data, in relation to how often it may change, the controller should verify the correctness of personal data with the data subject before and at different stages of the processing. </a:t>
            </a:r>
          </a:p>
          <a:p>
            <a:r>
              <a:rPr lang="en-US" sz="1800" b="0" i="0" u="none" strike="noStrike" baseline="0" dirty="0">
                <a:solidFill>
                  <a:schemeClr val="bg1"/>
                </a:solidFill>
                <a:latin typeface="Calibri" panose="020F0502020204030204" pitchFamily="34" charset="0"/>
              </a:rPr>
              <a:t>• Erasure/rectification – The controller must erase or rectify inaccurate data without delay. </a:t>
            </a:r>
          </a:p>
          <a:p>
            <a:r>
              <a:rPr lang="en-US" sz="1800" b="0" i="0" u="none" strike="noStrike" baseline="0" dirty="0">
                <a:solidFill>
                  <a:schemeClr val="bg1"/>
                </a:solidFill>
                <a:latin typeface="Calibri" panose="020F0502020204030204" pitchFamily="34" charset="0"/>
              </a:rPr>
              <a:t>• Accumulated errors – Controllers must mitigate the effect of an accumulated error in the processing chain. </a:t>
            </a:r>
          </a:p>
          <a:p>
            <a:r>
              <a:rPr lang="en-US" sz="1800" b="0" i="0" u="none" strike="noStrike" baseline="0" dirty="0">
                <a:solidFill>
                  <a:schemeClr val="bg1"/>
                </a:solidFill>
                <a:latin typeface="Calibri" panose="020F0502020204030204" pitchFamily="34" charset="0"/>
              </a:rPr>
              <a:t>• Access – Data subjects should be given an overview and easy access to personal data in order to control accuracy and rectify as needed. </a:t>
            </a:r>
          </a:p>
          <a:p>
            <a:r>
              <a:rPr lang="en-US" sz="1800" b="0" i="0" u="none" strike="noStrike" baseline="0" dirty="0">
                <a:solidFill>
                  <a:schemeClr val="bg1"/>
                </a:solidFill>
                <a:latin typeface="Calibri" panose="020F0502020204030204" pitchFamily="34" charset="0"/>
              </a:rPr>
              <a:t>• Continued accuracy – Personal data should be accurate at all stages of the processing, tests of accuracy should be carried out at critical steps. </a:t>
            </a:r>
          </a:p>
          <a:p>
            <a:r>
              <a:rPr lang="en-US" sz="1800" b="0" i="0" u="none" strike="noStrike" baseline="0" dirty="0">
                <a:solidFill>
                  <a:schemeClr val="bg1"/>
                </a:solidFill>
                <a:latin typeface="Calibri" panose="020F0502020204030204" pitchFamily="34" charset="0"/>
              </a:rPr>
              <a:t>• Up to date – Personal data shall be updated if necessary for the purpose. </a:t>
            </a:r>
          </a:p>
          <a:p>
            <a:r>
              <a:rPr lang="en-US" sz="1800" b="0" i="0" u="none" strike="noStrike" baseline="0" dirty="0">
                <a:solidFill>
                  <a:schemeClr val="bg1"/>
                </a:solidFill>
                <a:latin typeface="Calibri" panose="020F0502020204030204" pitchFamily="34" charset="0"/>
              </a:rPr>
              <a:t>• Data design - Use of technological and </a:t>
            </a:r>
            <a:r>
              <a:rPr lang="en-US" sz="1800" b="0" i="0" u="none" strike="noStrike" baseline="0" dirty="0" err="1">
                <a:solidFill>
                  <a:schemeClr val="bg1"/>
                </a:solidFill>
                <a:latin typeface="Calibri" panose="020F0502020204030204" pitchFamily="34" charset="0"/>
              </a:rPr>
              <a:t>organisational</a:t>
            </a:r>
            <a:r>
              <a:rPr lang="en-US" sz="1800" b="0" i="0" u="none" strike="noStrike" baseline="0" dirty="0">
                <a:solidFill>
                  <a:schemeClr val="bg1"/>
                </a:solidFill>
                <a:latin typeface="Calibri" panose="020F0502020204030204" pitchFamily="34" charset="0"/>
              </a:rPr>
              <a:t> design features to decrease inaccuracy, e.g. drop down lists with limited values, internal policies, and legal criteria. </a:t>
            </a:r>
          </a:p>
          <a:p>
            <a:endParaRPr lang="nl-NL" dirty="0">
              <a:solidFill>
                <a:schemeClr val="bg1"/>
              </a:solidFill>
            </a:endParaRPr>
          </a:p>
        </p:txBody>
      </p:sp>
    </p:spTree>
    <p:extLst>
      <p:ext uri="{BB962C8B-B14F-4D97-AF65-F5344CB8AC3E}">
        <p14:creationId xmlns:p14="http://schemas.microsoft.com/office/powerpoint/2010/main" val="33009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154482FC-D59B-4A18-B53B-3F41EB47B0ED}"/>
              </a:ext>
            </a:extLst>
          </p:cNvPr>
          <p:cNvGraphicFramePr>
            <a:graphicFrameLocks noGrp="1"/>
          </p:cNvGraphicFramePr>
          <p:nvPr>
            <p:ph idx="1"/>
            <p:extLst>
              <p:ext uri="{D42A27DB-BD31-4B8C-83A1-F6EECF244321}">
                <p14:modId xmlns:p14="http://schemas.microsoft.com/office/powerpoint/2010/main" val="230738272"/>
              </p:ext>
            </p:extLst>
          </p:nvPr>
        </p:nvGraphicFramePr>
        <p:xfrm>
          <a:off x="663046" y="463979"/>
          <a:ext cx="9009591" cy="5930041"/>
        </p:xfrm>
        <a:graphic>
          <a:graphicData uri="http://schemas.openxmlformats.org/drawingml/2006/table">
            <a:tbl>
              <a:tblPr firstRow="1" firstCol="1" bandRow="1">
                <a:tableStyleId>{5C22544A-7EE6-4342-B048-85BDC9FD1C3A}</a:tableStyleId>
              </a:tblPr>
              <a:tblGrid>
                <a:gridCol w="1827370">
                  <a:extLst>
                    <a:ext uri="{9D8B030D-6E8A-4147-A177-3AD203B41FA5}">
                      <a16:colId xmlns:a16="http://schemas.microsoft.com/office/drawing/2014/main" val="1852010859"/>
                    </a:ext>
                  </a:extLst>
                </a:gridCol>
                <a:gridCol w="7182221">
                  <a:extLst>
                    <a:ext uri="{9D8B030D-6E8A-4147-A177-3AD203B41FA5}">
                      <a16:colId xmlns:a16="http://schemas.microsoft.com/office/drawing/2014/main" val="2794950948"/>
                    </a:ext>
                  </a:extLst>
                </a:gridCol>
              </a:tblGrid>
              <a:tr h="177381">
                <a:tc>
                  <a:txBody>
                    <a:bodyPr/>
                    <a:lstStyle/>
                    <a:p>
                      <a:pPr>
                        <a:lnSpc>
                          <a:spcPct val="107000"/>
                        </a:lnSpc>
                        <a:spcAft>
                          <a:spcPts val="800"/>
                        </a:spcAft>
                      </a:pPr>
                      <a:r>
                        <a:rPr lang="en-GB" sz="1050">
                          <a:effectLst/>
                        </a:rPr>
                        <a:t>Obligation</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Contextual element </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2738213940"/>
                  </a:ext>
                </a:extLst>
              </a:tr>
              <a:tr h="177381">
                <a:tc>
                  <a:txBody>
                    <a:bodyPr/>
                    <a:lstStyle/>
                    <a:p>
                      <a:pPr>
                        <a:lnSpc>
                          <a:spcPct val="107000"/>
                        </a:lnSpc>
                        <a:spcAft>
                          <a:spcPts val="800"/>
                        </a:spcAft>
                      </a:pPr>
                      <a:r>
                        <a:rPr lang="en-GB" sz="1050">
                          <a:effectLst/>
                        </a:rPr>
                        <a:t> </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 </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55155026"/>
                  </a:ext>
                </a:extLst>
              </a:tr>
              <a:tr h="592263">
                <a:tc>
                  <a:txBody>
                    <a:bodyPr/>
                    <a:lstStyle/>
                    <a:p>
                      <a:pPr>
                        <a:lnSpc>
                          <a:spcPct val="107000"/>
                        </a:lnSpc>
                        <a:spcAft>
                          <a:spcPts val="800"/>
                        </a:spcAft>
                      </a:pPr>
                      <a:r>
                        <a:rPr lang="en-GB" sz="1050">
                          <a:effectLst/>
                        </a:rPr>
                        <a:t>Documentation (section 4.1)</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The obligation shall not apply to an enterprise or an organisation employing fewer than 250 persons unless the processing it carries out is likely to result in a risk to the rights and freedoms of data subjects, the processing is not occasional, or the processing includes sensitive personal data.</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1778112968"/>
                  </a:ext>
                </a:extLst>
              </a:tr>
              <a:tr h="368363">
                <a:tc>
                  <a:txBody>
                    <a:bodyPr/>
                    <a:lstStyle/>
                    <a:p>
                      <a:pPr>
                        <a:lnSpc>
                          <a:spcPct val="107000"/>
                        </a:lnSpc>
                        <a:spcAft>
                          <a:spcPts val="800"/>
                        </a:spcAft>
                      </a:pPr>
                      <a:r>
                        <a:rPr lang="en-GB" sz="1050">
                          <a:effectLst/>
                        </a:rPr>
                        <a:t>Data Protection Policy (section 4.2)</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Where proportionate in relation to the processing activities, the data controller shall adopt an appropriate data protection policy. </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1134480579"/>
                  </a:ext>
                </a:extLst>
              </a:tr>
              <a:tr h="592263">
                <a:tc>
                  <a:txBody>
                    <a:bodyPr/>
                    <a:lstStyle/>
                    <a:p>
                      <a:pPr>
                        <a:lnSpc>
                          <a:spcPct val="107000"/>
                        </a:lnSpc>
                        <a:spcAft>
                          <a:spcPts val="800"/>
                        </a:spcAft>
                      </a:pPr>
                      <a:r>
                        <a:rPr lang="en-GB" sz="1050">
                          <a:effectLst/>
                        </a:rPr>
                        <a:t>Data Protection by Design and Default (section 4.3)</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Taking into account the state of the art, the cost of implementation and the nature, scope, context and purposes of processing as well as the risks of varying likelihood and severity for rights and freedoms of natural persons posed by the processing, the data controller shall implement data protection by design and by default measures. </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1052196598"/>
                  </a:ext>
                </a:extLst>
              </a:tr>
              <a:tr h="368363">
                <a:tc>
                  <a:txBody>
                    <a:bodyPr/>
                    <a:lstStyle/>
                    <a:p>
                      <a:pPr>
                        <a:lnSpc>
                          <a:spcPct val="107000"/>
                        </a:lnSpc>
                        <a:spcAft>
                          <a:spcPts val="800"/>
                        </a:spcAft>
                      </a:pPr>
                      <a:r>
                        <a:rPr lang="en-GB" sz="1050">
                          <a:effectLst/>
                        </a:rPr>
                        <a:t>Informing the general public (section 4.4)</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2416610808"/>
                  </a:ext>
                </a:extLst>
              </a:tr>
              <a:tr h="368363">
                <a:tc>
                  <a:txBody>
                    <a:bodyPr/>
                    <a:lstStyle/>
                    <a:p>
                      <a:pPr>
                        <a:lnSpc>
                          <a:spcPct val="107000"/>
                        </a:lnSpc>
                        <a:spcAft>
                          <a:spcPts val="800"/>
                        </a:spcAft>
                      </a:pPr>
                      <a:r>
                        <a:rPr lang="en-GB" sz="1050">
                          <a:effectLst/>
                        </a:rPr>
                        <a:t>Informing the data subject (section 4.5)</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777598117"/>
                  </a:ext>
                </a:extLst>
              </a:tr>
              <a:tr h="750327">
                <a:tc>
                  <a:txBody>
                    <a:bodyPr/>
                    <a:lstStyle/>
                    <a:p>
                      <a:pPr>
                        <a:lnSpc>
                          <a:spcPct val="107000"/>
                        </a:lnSpc>
                        <a:spcAft>
                          <a:spcPts val="800"/>
                        </a:spcAft>
                      </a:pPr>
                      <a:r>
                        <a:rPr lang="en-GB" sz="1050">
                          <a:effectLst/>
                        </a:rPr>
                        <a:t>Data Protection Impact Assessment (section 4.6)</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Where a type of processing in particular using new technologies, and taking into account the nature, scope, context and purposes of the processing, is likely to result in a high risk to the rights and freedoms of natural persons, the controller shall, prior to the processing, carry out an assessment of the impact of the envisaged processing operations on the protection of personal data.</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3630285508"/>
                  </a:ext>
                </a:extLst>
              </a:tr>
              <a:tr h="952553">
                <a:tc>
                  <a:txBody>
                    <a:bodyPr/>
                    <a:lstStyle/>
                    <a:p>
                      <a:pPr>
                        <a:lnSpc>
                          <a:spcPct val="107000"/>
                        </a:lnSpc>
                        <a:spcAft>
                          <a:spcPts val="800"/>
                        </a:spcAft>
                      </a:pPr>
                      <a:r>
                        <a:rPr lang="en-GB" sz="1050">
                          <a:effectLst/>
                        </a:rPr>
                        <a:t>Data Protection Officer (section 4.7)</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The controller and the processor shall designate a data protection officer in any case where: (a) the processing is carried out by a public authority or body, except for courts acting in their judicial capacity; (b) the core activities of the controller or the processor consist of processing operations which, by virtue of their nature, their scope and/or their purposes, require regular and systematic monitoring of data subjects on a large scale; or (c) the core activities of the controller or the processor consist of processing on a large scale of sensitive data.</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3299109949"/>
                  </a:ext>
                </a:extLst>
              </a:tr>
              <a:tr h="750327">
                <a:tc>
                  <a:txBody>
                    <a:bodyPr/>
                    <a:lstStyle/>
                    <a:p>
                      <a:pPr>
                        <a:lnSpc>
                          <a:spcPct val="107000"/>
                        </a:lnSpc>
                        <a:spcAft>
                          <a:spcPts val="800"/>
                        </a:spcAft>
                      </a:pPr>
                      <a:r>
                        <a:rPr lang="en-GB" sz="1050">
                          <a:effectLst/>
                        </a:rPr>
                        <a:t>Technical and organisational security measures (section 4.8 and 4.9)</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a:effectLst/>
                        </a:rPr>
                        <a:t>Taking into account the state of the art, the costs of implementation and the nature, scope, context and purposes of processing as well as the risk of varying likelihood and severity for the rights and freedoms of natural persons, the controller and the processor shall implement appropriate technical and organisational measures to ensure a level of security appropriate to the risk.</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3315446445"/>
                  </a:ext>
                </a:extLst>
              </a:tr>
              <a:tr h="832457">
                <a:tc>
                  <a:txBody>
                    <a:bodyPr/>
                    <a:lstStyle/>
                    <a:p>
                      <a:pPr>
                        <a:lnSpc>
                          <a:spcPct val="107000"/>
                        </a:lnSpc>
                        <a:spcAft>
                          <a:spcPts val="800"/>
                        </a:spcAft>
                      </a:pPr>
                      <a:r>
                        <a:rPr lang="en-GB" sz="1050">
                          <a:effectLst/>
                        </a:rPr>
                        <a:t>Data breach notification (section 4.10)</a:t>
                      </a:r>
                      <a:endParaRPr lang="nl-NL" sz="100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tc>
                  <a:txBody>
                    <a:bodyPr/>
                    <a:lstStyle/>
                    <a:p>
                      <a:pPr>
                        <a:lnSpc>
                          <a:spcPct val="107000"/>
                        </a:lnSpc>
                        <a:spcAft>
                          <a:spcPts val="800"/>
                        </a:spcAft>
                      </a:pPr>
                      <a:r>
                        <a:rPr lang="en-GB" sz="1050" dirty="0">
                          <a:effectLst/>
                        </a:rPr>
                        <a:t>In the case of a personal data breach, the controller shall without undue delay notify the personal data breach to the supervisory authority, unless the personal data breach is unlikely to result in a risk to the rights and freedoms of natural persons. When the personal data breach is likely to result in a high risk to the rights and freedoms of natural persons, the controller shall communicate the personal data breach to the data subject without undue delay.</a:t>
                      </a:r>
                      <a:endParaRPr lang="nl-NL" sz="1000" dirty="0">
                        <a:effectLst/>
                        <a:latin typeface="Arial" panose="020B0604020202020204" pitchFamily="34" charset="0"/>
                        <a:ea typeface="Calibri" panose="020F0502020204030204" pitchFamily="34" charset="0"/>
                        <a:cs typeface="DokChampa" panose="020B0604020202020204" pitchFamily="34" charset="-34"/>
                      </a:endParaRPr>
                    </a:p>
                  </a:txBody>
                  <a:tcPr marL="28788" marR="28788" marT="0" marB="0"/>
                </a:tc>
                <a:extLst>
                  <a:ext uri="{0D108BD9-81ED-4DB2-BD59-A6C34878D82A}">
                    <a16:rowId xmlns:a16="http://schemas.microsoft.com/office/drawing/2014/main" val="3574080431"/>
                  </a:ext>
                </a:extLst>
              </a:tr>
            </a:tbl>
          </a:graphicData>
        </a:graphic>
      </p:graphicFrame>
    </p:spTree>
    <p:extLst>
      <p:ext uri="{BB962C8B-B14F-4D97-AF65-F5344CB8AC3E}">
        <p14:creationId xmlns:p14="http://schemas.microsoft.com/office/powerpoint/2010/main" val="4044025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36C6-ABB5-4694-9731-E82976E73C29}"/>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C1C2495-31D6-4514-9CA0-A280C7D2F175}"/>
              </a:ext>
            </a:extLst>
          </p:cNvPr>
          <p:cNvSpPr>
            <a:spLocks noGrp="1"/>
          </p:cNvSpPr>
          <p:nvPr>
            <p:ph idx="1"/>
          </p:nvPr>
        </p:nvSpPr>
        <p:spPr/>
        <p:txBody>
          <a:bodyPr>
            <a:normAutofit fontScale="85000" lnSpcReduction="20000"/>
          </a:bodyPr>
          <a:lstStyle/>
          <a:p>
            <a:r>
              <a:rPr lang="nl-NL" sz="1800" b="0" i="1" u="none" strike="noStrike" baseline="0" dirty="0">
                <a:solidFill>
                  <a:schemeClr val="bg1"/>
                </a:solidFill>
                <a:latin typeface="Calibri" panose="020F0502020204030204" pitchFamily="34" charset="0"/>
              </a:rPr>
              <a:t>Storage </a:t>
            </a:r>
            <a:r>
              <a:rPr lang="nl-NL" sz="1800" b="0" i="1" u="none" strike="noStrike" baseline="0" dirty="0" err="1">
                <a:solidFill>
                  <a:schemeClr val="bg1"/>
                </a:solidFill>
                <a:latin typeface="Calibri" panose="020F0502020204030204" pitchFamily="34" charset="0"/>
              </a:rPr>
              <a:t>limitation</a:t>
            </a:r>
            <a:r>
              <a:rPr lang="nl-NL" sz="1800" b="0" i="1" u="none" strike="noStrike" baseline="0" dirty="0">
                <a:solidFill>
                  <a:schemeClr val="bg1"/>
                </a:solidFill>
                <a:latin typeface="Calibri" panose="020F0502020204030204" pitchFamily="34" charset="0"/>
              </a:rPr>
              <a:t> </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Deletion – The controller must have clear internal procedures for deletion </a:t>
            </a:r>
          </a:p>
          <a:p>
            <a:r>
              <a:rPr lang="en-US" sz="1800" b="0" i="0" u="none" strike="noStrike" baseline="0" dirty="0">
                <a:solidFill>
                  <a:schemeClr val="bg1"/>
                </a:solidFill>
                <a:latin typeface="Calibri" panose="020F0502020204030204" pitchFamily="34" charset="0"/>
              </a:rPr>
              <a:t>• Automation – Deletion of certain personal data should be automated </a:t>
            </a:r>
          </a:p>
          <a:p>
            <a:r>
              <a:rPr lang="en-US" sz="1800" b="0" i="0" u="none" strike="noStrike" baseline="0" dirty="0">
                <a:solidFill>
                  <a:schemeClr val="bg1"/>
                </a:solidFill>
                <a:latin typeface="Calibri" panose="020F0502020204030204" pitchFamily="34" charset="0"/>
              </a:rPr>
              <a:t>• Storage criteria – The controller must determine what data and length of storage is necessary for the purpose. </a:t>
            </a:r>
          </a:p>
          <a:p>
            <a:r>
              <a:rPr lang="en-US" sz="1800" b="0" i="0" u="none" strike="noStrike" baseline="0" dirty="0">
                <a:solidFill>
                  <a:schemeClr val="bg1"/>
                </a:solidFill>
                <a:latin typeface="Calibri" panose="020F0502020204030204" pitchFamily="34" charset="0"/>
              </a:rPr>
              <a:t>• Enforcement of retention policies – The controller must enforce internal retention policies and conduct tests of whether the organization practices its policies. </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Calibri" panose="020F0502020204030204" pitchFamily="34" charset="0"/>
              </a:rPr>
              <a:t>•</a:t>
            </a:r>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Effectiveness of anonymization/deletion - The controller shall make sure that it is not possible to re-identify anonymized data or recover deleted data, and should test whether this is possible </a:t>
            </a:r>
          </a:p>
          <a:p>
            <a:r>
              <a:rPr lang="en-US" sz="1800" b="0" i="0" u="none" strike="noStrike" baseline="0" dirty="0">
                <a:solidFill>
                  <a:schemeClr val="bg1"/>
                </a:solidFill>
                <a:latin typeface="Calibri" panose="020F0502020204030204" pitchFamily="34" charset="0"/>
              </a:rPr>
              <a:t>• Disclose rationale – The controller must be able to justify why the period of storage is necessary for the purpose, and disclose the rationale behind the retention period </a:t>
            </a:r>
          </a:p>
          <a:p>
            <a:r>
              <a:rPr lang="en-US" sz="1800" b="0" i="0" u="none" strike="noStrike" baseline="0" dirty="0">
                <a:solidFill>
                  <a:schemeClr val="bg1"/>
                </a:solidFill>
                <a:latin typeface="Calibri" panose="020F0502020204030204" pitchFamily="34" charset="0"/>
              </a:rPr>
              <a:t>• Data flow – Controllers must beware of and seek to limit “temporary” storage of personal data </a:t>
            </a:r>
          </a:p>
          <a:p>
            <a:r>
              <a:rPr lang="en-US" sz="1800" b="0" i="0" u="none" strike="noStrike" baseline="0" dirty="0">
                <a:solidFill>
                  <a:schemeClr val="bg1"/>
                </a:solidFill>
                <a:latin typeface="Calibri" panose="020F0502020204030204" pitchFamily="34" charset="0"/>
              </a:rPr>
              <a:t>• Backups/logs – Controllers must determine which personal data and length of storage is necessary for back-ups and logs </a:t>
            </a:r>
          </a:p>
          <a:p>
            <a:endParaRPr lang="nl-NL" dirty="0">
              <a:solidFill>
                <a:schemeClr val="bg1"/>
              </a:solidFill>
            </a:endParaRPr>
          </a:p>
        </p:txBody>
      </p:sp>
    </p:spTree>
    <p:extLst>
      <p:ext uri="{BB962C8B-B14F-4D97-AF65-F5344CB8AC3E}">
        <p14:creationId xmlns:p14="http://schemas.microsoft.com/office/powerpoint/2010/main" val="99105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36C6-ABB5-4694-9731-E82976E73C29}"/>
              </a:ext>
            </a:extLst>
          </p:cNvPr>
          <p:cNvSpPr>
            <a:spLocks noGrp="1"/>
          </p:cNvSpPr>
          <p:nvPr>
            <p:ph type="title"/>
          </p:nvPr>
        </p:nvSpPr>
        <p:spPr/>
        <p:txBody>
          <a:bodyPr/>
          <a:lstStyle/>
          <a:p>
            <a:r>
              <a:rPr lang="nl-NL" dirty="0"/>
              <a:t>(4) </a:t>
            </a:r>
            <a:r>
              <a:rPr lang="nl-NL" dirty="0" err="1"/>
              <a:t>DPbD</a:t>
            </a:r>
            <a:r>
              <a:rPr lang="nl-NL" dirty="0"/>
              <a:t> &amp; </a:t>
            </a:r>
            <a:r>
              <a:rPr lang="nl-NL" dirty="0" err="1"/>
              <a:t>DPbD</a:t>
            </a:r>
            <a:endParaRPr lang="nl-NL" dirty="0"/>
          </a:p>
        </p:txBody>
      </p:sp>
      <p:sp>
        <p:nvSpPr>
          <p:cNvPr id="3" name="Tijdelijke aanduiding voor inhoud 2">
            <a:extLst>
              <a:ext uri="{FF2B5EF4-FFF2-40B4-BE49-F238E27FC236}">
                <a16:creationId xmlns:a16="http://schemas.microsoft.com/office/drawing/2014/main" id="{7C1C2495-31D6-4514-9CA0-A280C7D2F175}"/>
              </a:ext>
            </a:extLst>
          </p:cNvPr>
          <p:cNvSpPr>
            <a:spLocks noGrp="1"/>
          </p:cNvSpPr>
          <p:nvPr>
            <p:ph idx="1"/>
          </p:nvPr>
        </p:nvSpPr>
        <p:spPr>
          <a:xfrm>
            <a:off x="677334" y="1473200"/>
            <a:ext cx="9050866" cy="4940300"/>
          </a:xfrm>
        </p:spPr>
        <p:txBody>
          <a:bodyPr>
            <a:normAutofit fontScale="70000" lnSpcReduction="20000"/>
          </a:bodyPr>
          <a:lstStyle/>
          <a:p>
            <a:r>
              <a:rPr lang="nl-NL" sz="1800" b="0" i="1" u="none" strike="noStrike" baseline="0" dirty="0" err="1">
                <a:solidFill>
                  <a:schemeClr val="bg1"/>
                </a:solidFill>
                <a:latin typeface="Calibri" panose="020F0502020204030204" pitchFamily="34" charset="0"/>
              </a:rPr>
              <a:t>Integrity</a:t>
            </a:r>
            <a:r>
              <a:rPr lang="nl-NL" sz="1800" b="0" i="1" u="none" strike="noStrike" baseline="0" dirty="0">
                <a:solidFill>
                  <a:schemeClr val="bg1"/>
                </a:solidFill>
                <a:latin typeface="Calibri" panose="020F0502020204030204" pitchFamily="34" charset="0"/>
              </a:rPr>
              <a:t> </a:t>
            </a:r>
            <a:r>
              <a:rPr lang="nl-NL" sz="1800" b="0" i="1" u="none" strike="noStrike" baseline="0" dirty="0" err="1">
                <a:solidFill>
                  <a:schemeClr val="bg1"/>
                </a:solidFill>
                <a:latin typeface="Calibri" panose="020F0502020204030204" pitchFamily="34" charset="0"/>
              </a:rPr>
              <a:t>and</a:t>
            </a:r>
            <a:r>
              <a:rPr lang="nl-NL" sz="1800" b="0" i="1" u="none" strike="noStrike" baseline="0" dirty="0">
                <a:solidFill>
                  <a:schemeClr val="bg1"/>
                </a:solidFill>
                <a:latin typeface="Calibri" panose="020F0502020204030204" pitchFamily="34" charset="0"/>
              </a:rPr>
              <a:t> </a:t>
            </a:r>
            <a:r>
              <a:rPr lang="nl-NL" sz="1800" b="0" i="1" u="none" strike="noStrike" baseline="0" dirty="0" err="1">
                <a:solidFill>
                  <a:schemeClr val="bg1"/>
                </a:solidFill>
                <a:latin typeface="Calibri" panose="020F0502020204030204" pitchFamily="34" charset="0"/>
              </a:rPr>
              <a:t>confidentiality</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Information security management system (ISMS) – Have an operative means of managing policies and procedures for information security. For some controllers, this may be possible with the help of an ISMS. </a:t>
            </a:r>
          </a:p>
          <a:p>
            <a:r>
              <a:rPr lang="en-US" sz="1800" b="0" i="0" u="none" strike="noStrike" baseline="0" dirty="0">
                <a:solidFill>
                  <a:schemeClr val="bg1"/>
                </a:solidFill>
                <a:latin typeface="Calibri" panose="020F0502020204030204" pitchFamily="34" charset="0"/>
              </a:rPr>
              <a:t>• Risk analysis – Assess the risks against the security of personal data and counter identified risks </a:t>
            </a:r>
          </a:p>
          <a:p>
            <a:r>
              <a:rPr lang="en-US" sz="1800" b="0" i="0" u="none" strike="noStrike" baseline="0" dirty="0">
                <a:solidFill>
                  <a:schemeClr val="bg1"/>
                </a:solidFill>
                <a:latin typeface="Calibri" panose="020F0502020204030204" pitchFamily="34" charset="0"/>
              </a:rPr>
              <a:t>• Resilience – The processing should be robust enough to withstand changes, regulatory demands, incidents and cyber attacks </a:t>
            </a:r>
          </a:p>
          <a:p>
            <a:r>
              <a:rPr lang="en-US" sz="1800" b="0" i="0" u="none" strike="noStrike" baseline="0" dirty="0">
                <a:solidFill>
                  <a:schemeClr val="bg1"/>
                </a:solidFill>
                <a:latin typeface="Calibri" panose="020F0502020204030204" pitchFamily="34" charset="0"/>
              </a:rPr>
              <a:t>• Access management – Only authorized personnel shall have access to the data necessary for their processing tasks </a:t>
            </a:r>
            <a:endParaRPr lang="nl-NL" sz="1800" b="0" i="0" u="none" strike="noStrike" baseline="0" dirty="0">
              <a:solidFill>
                <a:schemeClr val="bg1"/>
              </a:solidFill>
              <a:latin typeface="Symbol" panose="05050102010706020507" pitchFamily="18" charset="2"/>
            </a:endParaRPr>
          </a:p>
          <a:p>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Calibri" panose="020F0502020204030204" pitchFamily="34" charset="0"/>
              </a:rPr>
              <a:t>Secure transfers – Transfers shall be secured against unauthorized access and changes </a:t>
            </a:r>
          </a:p>
          <a:p>
            <a:r>
              <a:rPr lang="en-US" sz="1800" b="0" i="0" u="none" strike="noStrike" baseline="0" dirty="0">
                <a:solidFill>
                  <a:schemeClr val="bg1"/>
                </a:solidFill>
                <a:latin typeface="Calibri" panose="020F0502020204030204" pitchFamily="34" charset="0"/>
              </a:rPr>
              <a:t>• Secure storage – Data storage shall be secure from unauthorized access and changes </a:t>
            </a:r>
          </a:p>
          <a:p>
            <a:r>
              <a:rPr lang="en-US" sz="1800" b="0" i="0" u="none" strike="noStrike" baseline="0" dirty="0">
                <a:solidFill>
                  <a:schemeClr val="bg1"/>
                </a:solidFill>
                <a:latin typeface="Calibri" panose="020F0502020204030204" pitchFamily="34" charset="0"/>
              </a:rPr>
              <a:t>• Backups/logs – Keep back-ups and logs to the extent necessary for information security, use audit trails and event monitoring as a routine security control </a:t>
            </a:r>
          </a:p>
          <a:p>
            <a:r>
              <a:rPr lang="en-US" sz="1800" b="0" i="0" u="none" strike="noStrike" baseline="0" dirty="0">
                <a:solidFill>
                  <a:schemeClr val="bg1"/>
                </a:solidFill>
                <a:latin typeface="Calibri" panose="020F0502020204030204" pitchFamily="34" charset="0"/>
              </a:rPr>
              <a:t>• Special protection – Special categories of personal data should be protected with adequate measures and, when possible, be kept separated from the rest of the personal data </a:t>
            </a:r>
          </a:p>
          <a:p>
            <a:r>
              <a:rPr lang="en-US" sz="1800" b="0" i="0" u="none" strike="noStrike" baseline="0" dirty="0">
                <a:solidFill>
                  <a:schemeClr val="bg1"/>
                </a:solidFill>
                <a:latin typeface="Calibri" panose="020F0502020204030204" pitchFamily="34" charset="0"/>
              </a:rPr>
              <a:t>• Pseudonymization – Personal data and back-ups/logs should be pseudonymized as a security measure to minimize risks of potential data breaches, for example using hashing or encryption </a:t>
            </a:r>
          </a:p>
          <a:p>
            <a:r>
              <a:rPr lang="en-US" sz="1800" b="0" i="0" u="none" strike="noStrike" baseline="0" dirty="0">
                <a:solidFill>
                  <a:schemeClr val="bg1"/>
                </a:solidFill>
                <a:latin typeface="Calibri" panose="020F0502020204030204" pitchFamily="34" charset="0"/>
              </a:rPr>
              <a:t>• Security incident response management – Have in place routines and procedures to detect, handle, report and learn from data breaches </a:t>
            </a:r>
          </a:p>
          <a:p>
            <a:r>
              <a:rPr lang="en-US" sz="1800" b="0" i="0" u="none" strike="noStrike" baseline="0" dirty="0">
                <a:solidFill>
                  <a:schemeClr val="bg1"/>
                </a:solidFill>
                <a:latin typeface="Calibri" panose="020F0502020204030204" pitchFamily="34" charset="0"/>
              </a:rPr>
              <a:t>• Personal data breach handling - Integrate management of notification (to the supervisory authority) and information (to data subjects) obligations in the event of a data breach into security incident management procedures </a:t>
            </a:r>
          </a:p>
          <a:p>
            <a:r>
              <a:rPr lang="en-US" sz="1800" b="0" i="0" u="none" strike="noStrike" baseline="0" dirty="0">
                <a:solidFill>
                  <a:schemeClr val="bg1"/>
                </a:solidFill>
                <a:latin typeface="Calibri" panose="020F0502020204030204" pitchFamily="34" charset="0"/>
              </a:rPr>
              <a:t>• Maintenance and development – Regular review and test software to uncover vulnerabilities of the systems supporting the processing </a:t>
            </a:r>
          </a:p>
          <a:p>
            <a:endParaRPr lang="nl-NL" dirty="0">
              <a:solidFill>
                <a:schemeClr val="bg1"/>
              </a:solidFill>
            </a:endParaRPr>
          </a:p>
        </p:txBody>
      </p:sp>
    </p:spTree>
    <p:extLst>
      <p:ext uri="{BB962C8B-B14F-4D97-AF65-F5344CB8AC3E}">
        <p14:creationId xmlns:p14="http://schemas.microsoft.com/office/powerpoint/2010/main" val="735447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3979-B2A7-425A-B25C-083E8DA47B17}"/>
              </a:ext>
            </a:extLst>
          </p:cNvPr>
          <p:cNvSpPr>
            <a:spLocks noGrp="1"/>
          </p:cNvSpPr>
          <p:nvPr>
            <p:ph type="title"/>
          </p:nvPr>
        </p:nvSpPr>
        <p:spPr/>
        <p:txBody>
          <a:bodyPr/>
          <a:lstStyle/>
          <a:p>
            <a:r>
              <a:rPr lang="nl-NL" dirty="0"/>
              <a:t>(5) Data </a:t>
            </a:r>
            <a:r>
              <a:rPr lang="nl-NL" dirty="0" err="1"/>
              <a:t>breach</a:t>
            </a:r>
            <a:endParaRPr lang="nl-NL" dirty="0"/>
          </a:p>
        </p:txBody>
      </p:sp>
      <p:sp>
        <p:nvSpPr>
          <p:cNvPr id="3" name="Tijdelijke aanduiding voor inhoud 2">
            <a:extLst>
              <a:ext uri="{FF2B5EF4-FFF2-40B4-BE49-F238E27FC236}">
                <a16:creationId xmlns:a16="http://schemas.microsoft.com/office/drawing/2014/main" id="{1670F5E8-C0D1-44F3-9CD6-0B8FD5A741E7}"/>
              </a:ext>
            </a:extLst>
          </p:cNvPr>
          <p:cNvSpPr>
            <a:spLocks noGrp="1"/>
          </p:cNvSpPr>
          <p:nvPr>
            <p:ph idx="1"/>
          </p:nvPr>
        </p:nvSpPr>
        <p:spPr/>
        <p:txBody>
          <a:bodyPr/>
          <a:lstStyle/>
          <a:p>
            <a:r>
              <a:rPr lang="en-US" sz="1800" b="0" i="0" u="none" strike="noStrike" baseline="0" dirty="0">
                <a:solidFill>
                  <a:schemeClr val="bg1"/>
                </a:solidFill>
                <a:latin typeface="Cambria" panose="02040503050406030204" pitchFamily="18" charset="0"/>
              </a:rPr>
              <a:t> </a:t>
            </a:r>
            <a:r>
              <a:rPr lang="en-US" sz="1800" b="1" i="0" u="none" strike="noStrike" baseline="0" dirty="0">
                <a:solidFill>
                  <a:schemeClr val="bg1"/>
                </a:solidFill>
                <a:latin typeface="Cambria" panose="02040503050406030204" pitchFamily="18" charset="0"/>
              </a:rPr>
              <a:t>Guidelines on Personal data breach notification under Regulation 2016/679</a:t>
            </a:r>
          </a:p>
          <a:p>
            <a:r>
              <a:rPr lang="en-US" sz="1800" b="0" i="0" u="none" strike="noStrike" baseline="0" dirty="0">
                <a:solidFill>
                  <a:schemeClr val="bg1"/>
                </a:solidFill>
              </a:rPr>
              <a:t>Types of personal data breaches </a:t>
            </a:r>
            <a:endParaRPr lang="en-US" b="1" dirty="0">
              <a:solidFill>
                <a:schemeClr val="bg1"/>
              </a:solidFill>
              <a:latin typeface="Cambria" panose="02040503050406030204" pitchFamily="18" charset="0"/>
            </a:endParaRPr>
          </a:p>
          <a:p>
            <a:r>
              <a:rPr lang="en-US" sz="1800" b="0" i="0" u="none" strike="noStrike" baseline="0" dirty="0">
                <a:solidFill>
                  <a:schemeClr val="bg1"/>
                </a:solidFill>
                <a:latin typeface="Symbol" panose="05050102010706020507" pitchFamily="18" charset="2"/>
              </a:rPr>
              <a:t> </a:t>
            </a:r>
            <a:r>
              <a:rPr lang="en-US" sz="1800" b="0" i="0" u="none" strike="noStrike" baseline="0" dirty="0">
                <a:solidFill>
                  <a:schemeClr val="bg1"/>
                </a:solidFill>
                <a:latin typeface="Times New Roman" panose="02020603050405020304" pitchFamily="18" charset="0"/>
              </a:rPr>
              <a:t>“Confidentiality breach” - where there is an </a:t>
            </a:r>
            <a:r>
              <a:rPr lang="en-US" sz="1800" b="0" i="0" u="none" strike="noStrike" baseline="0" dirty="0" err="1">
                <a:solidFill>
                  <a:schemeClr val="bg1"/>
                </a:solidFill>
                <a:latin typeface="Times New Roman" panose="02020603050405020304" pitchFamily="18" charset="0"/>
              </a:rPr>
              <a:t>unauthorised</a:t>
            </a:r>
            <a:r>
              <a:rPr lang="en-US" sz="1800" b="0" i="0" u="none" strike="noStrike" baseline="0" dirty="0">
                <a:solidFill>
                  <a:schemeClr val="bg1"/>
                </a:solidFill>
                <a:latin typeface="Times New Roman" panose="02020603050405020304" pitchFamily="18" charset="0"/>
              </a:rPr>
              <a:t> or accidental disclosure of, or access to, personal data. </a:t>
            </a:r>
          </a:p>
          <a:p>
            <a:r>
              <a:rPr lang="en-US" sz="1800" b="0" i="0" u="none" strike="noStrike" baseline="0" dirty="0">
                <a:solidFill>
                  <a:schemeClr val="bg1"/>
                </a:solidFill>
                <a:latin typeface="Times New Roman" panose="02020603050405020304" pitchFamily="18" charset="0"/>
              </a:rPr>
              <a:t> “Integrity breach” - where there is an </a:t>
            </a:r>
            <a:r>
              <a:rPr lang="en-US" sz="1800" b="0" i="0" u="none" strike="noStrike" baseline="0" dirty="0" err="1">
                <a:solidFill>
                  <a:schemeClr val="bg1"/>
                </a:solidFill>
                <a:latin typeface="Times New Roman" panose="02020603050405020304" pitchFamily="18" charset="0"/>
              </a:rPr>
              <a:t>unauthorised</a:t>
            </a:r>
            <a:r>
              <a:rPr lang="en-US" sz="1800" b="0" i="0" u="none" strike="noStrike" baseline="0" dirty="0">
                <a:solidFill>
                  <a:schemeClr val="bg1"/>
                </a:solidFill>
                <a:latin typeface="Times New Roman" panose="02020603050405020304" pitchFamily="18" charset="0"/>
              </a:rPr>
              <a:t> or accidental alteration of personal data. </a:t>
            </a:r>
          </a:p>
          <a:p>
            <a:r>
              <a:rPr lang="en-US" sz="1800" b="0" i="0" u="none" strike="noStrike" baseline="0" dirty="0">
                <a:solidFill>
                  <a:schemeClr val="bg1"/>
                </a:solidFill>
                <a:latin typeface="Times New Roman" panose="02020603050405020304" pitchFamily="18" charset="0"/>
              </a:rPr>
              <a:t> “Availability breach” - where there is an accidental or </a:t>
            </a:r>
            <a:r>
              <a:rPr lang="en-US" sz="1800" b="0" i="0" u="none" strike="noStrike" baseline="0" dirty="0" err="1">
                <a:solidFill>
                  <a:schemeClr val="bg1"/>
                </a:solidFill>
                <a:latin typeface="Times New Roman" panose="02020603050405020304" pitchFamily="18" charset="0"/>
              </a:rPr>
              <a:t>unauthorised</a:t>
            </a:r>
            <a:r>
              <a:rPr lang="en-US" sz="1800" b="0" i="0" u="none" strike="noStrike" baseline="0" dirty="0">
                <a:solidFill>
                  <a:schemeClr val="bg1"/>
                </a:solidFill>
                <a:latin typeface="Times New Roman" panose="02020603050405020304" pitchFamily="18" charset="0"/>
              </a:rPr>
              <a:t> loss of access15 to, or destruction of, personal data. </a:t>
            </a:r>
          </a:p>
          <a:p>
            <a:r>
              <a:rPr lang="en-US" sz="1800" b="1" i="0" u="none" strike="noStrike" baseline="0" dirty="0">
                <a:solidFill>
                  <a:schemeClr val="bg1"/>
                </a:solidFill>
                <a:latin typeface="Cambria" panose="02040503050406030204" pitchFamily="18" charset="0"/>
              </a:rPr>
              <a:t> </a:t>
            </a:r>
            <a:endParaRPr lang="nl-NL" dirty="0">
              <a:solidFill>
                <a:schemeClr val="bg1"/>
              </a:solidFill>
            </a:endParaRPr>
          </a:p>
        </p:txBody>
      </p:sp>
    </p:spTree>
    <p:extLst>
      <p:ext uri="{BB962C8B-B14F-4D97-AF65-F5344CB8AC3E}">
        <p14:creationId xmlns:p14="http://schemas.microsoft.com/office/powerpoint/2010/main" val="230079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3979-B2A7-425A-B25C-083E8DA47B17}"/>
              </a:ext>
            </a:extLst>
          </p:cNvPr>
          <p:cNvSpPr>
            <a:spLocks noGrp="1"/>
          </p:cNvSpPr>
          <p:nvPr>
            <p:ph type="title"/>
          </p:nvPr>
        </p:nvSpPr>
        <p:spPr/>
        <p:txBody>
          <a:bodyPr/>
          <a:lstStyle/>
          <a:p>
            <a:r>
              <a:rPr lang="nl-NL" dirty="0"/>
              <a:t>(5) Data </a:t>
            </a:r>
            <a:r>
              <a:rPr lang="nl-NL" dirty="0" err="1"/>
              <a:t>breach</a:t>
            </a:r>
            <a:endParaRPr lang="nl-NL" dirty="0"/>
          </a:p>
        </p:txBody>
      </p:sp>
      <p:sp>
        <p:nvSpPr>
          <p:cNvPr id="3" name="Tijdelijke aanduiding voor inhoud 2">
            <a:extLst>
              <a:ext uri="{FF2B5EF4-FFF2-40B4-BE49-F238E27FC236}">
                <a16:creationId xmlns:a16="http://schemas.microsoft.com/office/drawing/2014/main" id="{1670F5E8-C0D1-44F3-9CD6-0B8FD5A741E7}"/>
              </a:ext>
            </a:extLst>
          </p:cNvPr>
          <p:cNvSpPr>
            <a:spLocks noGrp="1"/>
          </p:cNvSpPr>
          <p:nvPr>
            <p:ph idx="1"/>
          </p:nvPr>
        </p:nvSpPr>
        <p:spPr/>
        <p:txBody>
          <a:bodyPr/>
          <a:lstStyle/>
          <a:p>
            <a:r>
              <a:rPr lang="en-US" sz="1800" b="0" i="0" u="none" strike="noStrike" baseline="0" dirty="0">
                <a:solidFill>
                  <a:schemeClr val="bg1"/>
                </a:solidFill>
              </a:rPr>
              <a:t>When does a controller become “aware”? </a:t>
            </a:r>
          </a:p>
          <a:p>
            <a:r>
              <a:rPr lang="en-US" sz="1800" b="0" i="0" u="none" strike="noStrike" baseline="0" dirty="0">
                <a:solidFill>
                  <a:schemeClr val="bg1"/>
                </a:solidFill>
                <a:latin typeface="Times New Roman" panose="02020603050405020304" pitchFamily="18" charset="0"/>
              </a:rPr>
              <a:t>However, as indicated earlier, the GDPR requires the controller to implement all appropriate technical protection and </a:t>
            </a:r>
            <a:r>
              <a:rPr lang="en-US" sz="1800" b="0" i="0" u="none" strike="noStrike" baseline="0" dirty="0" err="1">
                <a:solidFill>
                  <a:schemeClr val="bg1"/>
                </a:solidFill>
                <a:latin typeface="Times New Roman" panose="02020603050405020304" pitchFamily="18" charset="0"/>
              </a:rPr>
              <a:t>organisational</a:t>
            </a:r>
            <a:r>
              <a:rPr lang="en-US" sz="1800" b="0" i="0" u="none" strike="noStrike" baseline="0" dirty="0">
                <a:solidFill>
                  <a:schemeClr val="bg1"/>
                </a:solidFill>
                <a:latin typeface="Times New Roman" panose="02020603050405020304" pitchFamily="18" charset="0"/>
              </a:rPr>
              <a:t> measures to establish immediately whether a breach has taken place and to inform promptly the supervisory authority and the data subjects. It also states that the fact that the notification was made without undue delay should be established taking into account in particular the nature and gravity of the breach and its consequences and adverse effects for the data subject21. This puts an obligation on the controller to ensure that they will be “aware” of any breaches in a timely manner so that they can take appropriate action. </a:t>
            </a:r>
            <a:endParaRPr lang="nl-NL" dirty="0">
              <a:solidFill>
                <a:schemeClr val="bg1"/>
              </a:solidFill>
            </a:endParaRPr>
          </a:p>
        </p:txBody>
      </p:sp>
    </p:spTree>
    <p:extLst>
      <p:ext uri="{BB962C8B-B14F-4D97-AF65-F5344CB8AC3E}">
        <p14:creationId xmlns:p14="http://schemas.microsoft.com/office/powerpoint/2010/main" val="2106610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3979-B2A7-425A-B25C-083E8DA47B17}"/>
              </a:ext>
            </a:extLst>
          </p:cNvPr>
          <p:cNvSpPr>
            <a:spLocks noGrp="1"/>
          </p:cNvSpPr>
          <p:nvPr>
            <p:ph type="title"/>
          </p:nvPr>
        </p:nvSpPr>
        <p:spPr/>
        <p:txBody>
          <a:bodyPr/>
          <a:lstStyle/>
          <a:p>
            <a:r>
              <a:rPr lang="nl-NL" dirty="0"/>
              <a:t>(5) Data </a:t>
            </a:r>
            <a:r>
              <a:rPr lang="nl-NL" dirty="0" err="1"/>
              <a:t>breach</a:t>
            </a:r>
            <a:endParaRPr lang="nl-NL" dirty="0"/>
          </a:p>
        </p:txBody>
      </p:sp>
      <p:sp>
        <p:nvSpPr>
          <p:cNvPr id="3" name="Tijdelijke aanduiding voor inhoud 2">
            <a:extLst>
              <a:ext uri="{FF2B5EF4-FFF2-40B4-BE49-F238E27FC236}">
                <a16:creationId xmlns:a16="http://schemas.microsoft.com/office/drawing/2014/main" id="{1670F5E8-C0D1-44F3-9CD6-0B8FD5A741E7}"/>
              </a:ext>
            </a:extLst>
          </p:cNvPr>
          <p:cNvSpPr>
            <a:spLocks noGrp="1"/>
          </p:cNvSpPr>
          <p:nvPr>
            <p:ph idx="1"/>
          </p:nvPr>
        </p:nvSpPr>
        <p:spPr/>
        <p:txBody>
          <a:bodyPr/>
          <a:lstStyle/>
          <a:p>
            <a:r>
              <a:rPr lang="en-US" sz="1800" b="0" i="0" u="none" strike="noStrike" baseline="0" dirty="0">
                <a:solidFill>
                  <a:schemeClr val="bg1"/>
                </a:solidFill>
                <a:latin typeface="Times New Roman" panose="02020603050405020304" pitchFamily="18" charset="0"/>
              </a:rPr>
              <a:t>Cross-border breaches and breaches at non-EU establishments </a:t>
            </a:r>
          </a:p>
          <a:p>
            <a:r>
              <a:rPr lang="en-US" sz="1800" b="0" i="0" u="none" strike="noStrike" baseline="0" dirty="0">
                <a:solidFill>
                  <a:schemeClr val="bg1"/>
                </a:solidFill>
                <a:latin typeface="Times New Roman" panose="02020603050405020304" pitchFamily="18" charset="0"/>
              </a:rPr>
              <a:t>This means that whenever a breach takes place in the context of cross-border processing and notification is required, the controller will need to notify the lead supervisory authority29. Therefore, when drafting its breach response plan, a controller must make an assessment as to which supervisory authority is the lead supervisory authority that it will need to notify30. This will allow the controller to respond promptly to a breach and to meet its obligations in respect of Article 33. </a:t>
            </a:r>
            <a:endParaRPr lang="nl-NL" dirty="0">
              <a:solidFill>
                <a:schemeClr val="bg1"/>
              </a:solidFill>
            </a:endParaRPr>
          </a:p>
        </p:txBody>
      </p:sp>
    </p:spTree>
    <p:extLst>
      <p:ext uri="{BB962C8B-B14F-4D97-AF65-F5344CB8AC3E}">
        <p14:creationId xmlns:p14="http://schemas.microsoft.com/office/powerpoint/2010/main" val="355686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3979-B2A7-425A-B25C-083E8DA47B17}"/>
              </a:ext>
            </a:extLst>
          </p:cNvPr>
          <p:cNvSpPr>
            <a:spLocks noGrp="1"/>
          </p:cNvSpPr>
          <p:nvPr>
            <p:ph type="title"/>
          </p:nvPr>
        </p:nvSpPr>
        <p:spPr/>
        <p:txBody>
          <a:bodyPr/>
          <a:lstStyle/>
          <a:p>
            <a:r>
              <a:rPr lang="nl-NL" dirty="0"/>
              <a:t>(5) Data </a:t>
            </a:r>
            <a:r>
              <a:rPr lang="nl-NL" dirty="0" err="1"/>
              <a:t>breach</a:t>
            </a:r>
            <a:endParaRPr lang="nl-NL" dirty="0"/>
          </a:p>
        </p:txBody>
      </p:sp>
      <p:sp>
        <p:nvSpPr>
          <p:cNvPr id="3" name="Tijdelijke aanduiding voor inhoud 2">
            <a:extLst>
              <a:ext uri="{FF2B5EF4-FFF2-40B4-BE49-F238E27FC236}">
                <a16:creationId xmlns:a16="http://schemas.microsoft.com/office/drawing/2014/main" id="{1670F5E8-C0D1-44F3-9CD6-0B8FD5A741E7}"/>
              </a:ext>
            </a:extLst>
          </p:cNvPr>
          <p:cNvSpPr>
            <a:spLocks noGrp="1"/>
          </p:cNvSpPr>
          <p:nvPr>
            <p:ph idx="1"/>
          </p:nvPr>
        </p:nvSpPr>
        <p:spPr/>
        <p:txBody>
          <a:bodyPr/>
          <a:lstStyle/>
          <a:p>
            <a:r>
              <a:rPr lang="en-US" sz="1800" b="0" i="0" u="none" strike="noStrike" baseline="0" dirty="0">
                <a:solidFill>
                  <a:schemeClr val="bg1"/>
                </a:solidFill>
              </a:rPr>
              <a:t>Conditions where notification is not required </a:t>
            </a:r>
          </a:p>
          <a:p>
            <a:r>
              <a:rPr lang="en-US" sz="1800" b="0" i="0" u="none" strike="noStrike" baseline="0" dirty="0">
                <a:solidFill>
                  <a:schemeClr val="bg1"/>
                </a:solidFill>
                <a:latin typeface="Times New Roman" panose="02020603050405020304" pitchFamily="18" charset="0"/>
              </a:rPr>
              <a:t>Consequently, if personal data have been made essentially unintelligible to </a:t>
            </a:r>
            <a:r>
              <a:rPr lang="en-US" sz="1800" b="0" i="0" u="none" strike="noStrike" baseline="0" dirty="0" err="1">
                <a:solidFill>
                  <a:schemeClr val="bg1"/>
                </a:solidFill>
                <a:latin typeface="Times New Roman" panose="02020603050405020304" pitchFamily="18" charset="0"/>
              </a:rPr>
              <a:t>unauthorised</a:t>
            </a:r>
            <a:r>
              <a:rPr lang="en-US" sz="1800" b="0" i="0" u="none" strike="noStrike" baseline="0" dirty="0">
                <a:solidFill>
                  <a:schemeClr val="bg1"/>
                </a:solidFill>
                <a:latin typeface="Times New Roman" panose="02020603050405020304" pitchFamily="18" charset="0"/>
              </a:rPr>
              <a:t> parties and where the data are a copy or a backup exists, a confidentiality breach involving properly encrypted personal data may not need to be notified to the supervisory authority. This is because such a breach is unlikely to pose a risk to individuals’ rights and freedoms. This of course means that the individual would not need to be informed either as there is likely no high risk. However, it should be borne in mind that while notification may initially not be required if there is no likely risk to the rights and freedoms of individuals, this may change over time and the risk would have to be re-evaluated. For example, if the key is subsequently found to be compromised, or a vulnerability in the encryption software is exposed, then notification may still be required. </a:t>
            </a:r>
            <a:endParaRPr lang="nl-NL" dirty="0">
              <a:solidFill>
                <a:schemeClr val="bg1"/>
              </a:solidFill>
            </a:endParaRPr>
          </a:p>
        </p:txBody>
      </p:sp>
    </p:spTree>
    <p:extLst>
      <p:ext uri="{BB962C8B-B14F-4D97-AF65-F5344CB8AC3E}">
        <p14:creationId xmlns:p14="http://schemas.microsoft.com/office/powerpoint/2010/main" val="2934422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03979-B2A7-425A-B25C-083E8DA47B17}"/>
              </a:ext>
            </a:extLst>
          </p:cNvPr>
          <p:cNvSpPr>
            <a:spLocks noGrp="1"/>
          </p:cNvSpPr>
          <p:nvPr>
            <p:ph type="title"/>
          </p:nvPr>
        </p:nvSpPr>
        <p:spPr/>
        <p:txBody>
          <a:bodyPr/>
          <a:lstStyle/>
          <a:p>
            <a:r>
              <a:rPr lang="nl-NL" dirty="0"/>
              <a:t>(5) Data </a:t>
            </a:r>
            <a:r>
              <a:rPr lang="nl-NL" dirty="0" err="1"/>
              <a:t>breach</a:t>
            </a:r>
            <a:endParaRPr lang="nl-NL" dirty="0"/>
          </a:p>
        </p:txBody>
      </p:sp>
      <p:sp>
        <p:nvSpPr>
          <p:cNvPr id="3" name="Tijdelijke aanduiding voor inhoud 2">
            <a:extLst>
              <a:ext uri="{FF2B5EF4-FFF2-40B4-BE49-F238E27FC236}">
                <a16:creationId xmlns:a16="http://schemas.microsoft.com/office/drawing/2014/main" id="{1670F5E8-C0D1-44F3-9CD6-0B8FD5A741E7}"/>
              </a:ext>
            </a:extLst>
          </p:cNvPr>
          <p:cNvSpPr>
            <a:spLocks noGrp="1"/>
          </p:cNvSpPr>
          <p:nvPr>
            <p:ph idx="1"/>
          </p:nvPr>
        </p:nvSpPr>
        <p:spPr/>
        <p:txBody>
          <a:bodyPr>
            <a:normAutofit/>
          </a:bodyPr>
          <a:lstStyle/>
          <a:p>
            <a:r>
              <a:rPr lang="en-US" sz="1800" b="0" i="0" u="none" strike="noStrike" baseline="0" dirty="0">
                <a:solidFill>
                  <a:schemeClr val="bg1"/>
                </a:solidFill>
              </a:rPr>
              <a:t>Factors to consider when assessing risk </a:t>
            </a:r>
          </a:p>
          <a:p>
            <a:r>
              <a:rPr lang="nl-NL" sz="1800" b="0" i="0" u="none" strike="noStrike" baseline="0" dirty="0">
                <a:solidFill>
                  <a:schemeClr val="bg1"/>
                </a:solidFill>
              </a:rPr>
              <a:t> The type of </a:t>
            </a:r>
            <a:r>
              <a:rPr lang="nl-NL" sz="1800" b="0" i="0" u="none" strike="noStrike" baseline="0" dirty="0" err="1">
                <a:solidFill>
                  <a:schemeClr val="bg1"/>
                </a:solidFill>
              </a:rPr>
              <a:t>breach</a:t>
            </a:r>
            <a:r>
              <a:rPr lang="nl-NL" sz="1800" b="0" i="0" u="none" strike="noStrike" baseline="0" dirty="0">
                <a:solidFill>
                  <a:schemeClr val="bg1"/>
                </a:solidFill>
              </a:rPr>
              <a:t> </a:t>
            </a:r>
          </a:p>
          <a:p>
            <a:r>
              <a:rPr lang="en-US" sz="1800" b="0" i="0" u="none" strike="noStrike" baseline="0" dirty="0">
                <a:solidFill>
                  <a:schemeClr val="bg1"/>
                </a:solidFill>
              </a:rPr>
              <a:t> The nature, sensitivity, and volume of personal data </a:t>
            </a:r>
          </a:p>
          <a:p>
            <a:r>
              <a:rPr lang="en-US" sz="1800" b="0" i="0" u="none" strike="noStrike" baseline="0" dirty="0">
                <a:solidFill>
                  <a:schemeClr val="bg1"/>
                </a:solidFill>
              </a:rPr>
              <a:t> Ease of identification of individuals </a:t>
            </a:r>
          </a:p>
          <a:p>
            <a:r>
              <a:rPr lang="en-US" sz="1800" b="0" i="0" u="none" strike="noStrike" baseline="0" dirty="0">
                <a:solidFill>
                  <a:schemeClr val="bg1"/>
                </a:solidFill>
              </a:rPr>
              <a:t> Severity of consequences for individuals. </a:t>
            </a:r>
          </a:p>
          <a:p>
            <a:r>
              <a:rPr lang="en-US" sz="1800" b="0" i="0" u="none" strike="noStrike" baseline="0" dirty="0">
                <a:solidFill>
                  <a:schemeClr val="bg1"/>
                </a:solidFill>
              </a:rPr>
              <a:t> Special characteristics of the individual </a:t>
            </a:r>
          </a:p>
          <a:p>
            <a:r>
              <a:rPr lang="en-US" sz="1800" b="0" i="0" u="none" strike="noStrike" baseline="0" dirty="0">
                <a:solidFill>
                  <a:schemeClr val="bg1"/>
                </a:solidFill>
              </a:rPr>
              <a:t> Special characteristics of the data controller </a:t>
            </a:r>
          </a:p>
          <a:p>
            <a:r>
              <a:rPr lang="en-US" sz="1800" b="0" i="0" u="none" strike="noStrike" baseline="0" dirty="0">
                <a:solidFill>
                  <a:schemeClr val="bg1"/>
                </a:solidFill>
              </a:rPr>
              <a:t> The number of affected individuals </a:t>
            </a:r>
          </a:p>
          <a:p>
            <a:r>
              <a:rPr lang="nl-NL" sz="1800" b="0" i="0" u="none" strike="noStrike" baseline="0" dirty="0">
                <a:solidFill>
                  <a:schemeClr val="bg1"/>
                </a:solidFill>
              </a:rPr>
              <a:t> General points </a:t>
            </a:r>
          </a:p>
          <a:p>
            <a:endParaRPr lang="nl-NL" dirty="0">
              <a:solidFill>
                <a:schemeClr val="bg1"/>
              </a:solidFill>
            </a:endParaRPr>
          </a:p>
        </p:txBody>
      </p:sp>
    </p:spTree>
    <p:extLst>
      <p:ext uri="{BB962C8B-B14F-4D97-AF65-F5344CB8AC3E}">
        <p14:creationId xmlns:p14="http://schemas.microsoft.com/office/powerpoint/2010/main" val="247830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828C4-9BBC-4D31-8978-324B3CBB6860}"/>
              </a:ext>
            </a:extLst>
          </p:cNvPr>
          <p:cNvSpPr>
            <a:spLocks noGrp="1"/>
          </p:cNvSpPr>
          <p:nvPr>
            <p:ph type="title"/>
          </p:nvPr>
        </p:nvSpPr>
        <p:spPr/>
        <p:txBody>
          <a:bodyPr/>
          <a:lstStyle/>
          <a:p>
            <a:r>
              <a:rPr lang="nl-NL" dirty="0"/>
              <a:t>Overzicht</a:t>
            </a:r>
          </a:p>
        </p:txBody>
      </p:sp>
      <p:graphicFrame>
        <p:nvGraphicFramePr>
          <p:cNvPr id="4" name="Tijdelijke aanduiding voor inhoud 3">
            <a:extLst>
              <a:ext uri="{FF2B5EF4-FFF2-40B4-BE49-F238E27FC236}">
                <a16:creationId xmlns:a16="http://schemas.microsoft.com/office/drawing/2014/main" id="{2197A312-6F1A-4A36-A731-008246AF6F3E}"/>
              </a:ext>
            </a:extLst>
          </p:cNvPr>
          <p:cNvGraphicFramePr>
            <a:graphicFrameLocks noGrp="1"/>
          </p:cNvGraphicFramePr>
          <p:nvPr>
            <p:ph idx="1"/>
            <p:extLst>
              <p:ext uri="{D42A27DB-BD31-4B8C-83A1-F6EECF244321}">
                <p14:modId xmlns:p14="http://schemas.microsoft.com/office/powerpoint/2010/main" val="1655486786"/>
              </p:ext>
            </p:extLst>
          </p:nvPr>
        </p:nvGraphicFramePr>
        <p:xfrm>
          <a:off x="677334" y="2157413"/>
          <a:ext cx="8480954" cy="3943352"/>
        </p:xfrm>
        <a:graphic>
          <a:graphicData uri="http://schemas.openxmlformats.org/drawingml/2006/table">
            <a:tbl>
              <a:tblPr firstRow="1" firstCol="1" bandRow="1">
                <a:tableStyleId>{5C22544A-7EE6-4342-B048-85BDC9FD1C3A}</a:tableStyleId>
              </a:tblPr>
              <a:tblGrid>
                <a:gridCol w="4298334">
                  <a:extLst>
                    <a:ext uri="{9D8B030D-6E8A-4147-A177-3AD203B41FA5}">
                      <a16:colId xmlns:a16="http://schemas.microsoft.com/office/drawing/2014/main" val="3222531503"/>
                    </a:ext>
                  </a:extLst>
                </a:gridCol>
                <a:gridCol w="4182620">
                  <a:extLst>
                    <a:ext uri="{9D8B030D-6E8A-4147-A177-3AD203B41FA5}">
                      <a16:colId xmlns:a16="http://schemas.microsoft.com/office/drawing/2014/main" val="1542712138"/>
                    </a:ext>
                  </a:extLst>
                </a:gridCol>
              </a:tblGrid>
              <a:tr h="563336">
                <a:tc>
                  <a:txBody>
                    <a:bodyPr/>
                    <a:lstStyle/>
                    <a:p>
                      <a:pPr>
                        <a:lnSpc>
                          <a:spcPct val="107000"/>
                        </a:lnSpc>
                        <a:spcAft>
                          <a:spcPts val="800"/>
                        </a:spcAft>
                      </a:pPr>
                      <a:r>
                        <a:rPr lang="en-GB" sz="1600">
                          <a:effectLst/>
                        </a:rPr>
                        <a:t>Applies to data controller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Applies to data controller and processor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344486619"/>
                  </a:ext>
                </a:extLst>
              </a:tr>
              <a:tr h="271243">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371033491"/>
                  </a:ext>
                </a:extLst>
              </a:tr>
              <a:tr h="271243">
                <a:tc>
                  <a:txBody>
                    <a:bodyPr/>
                    <a:lstStyle/>
                    <a:p>
                      <a:pPr>
                        <a:lnSpc>
                          <a:spcPct val="107000"/>
                        </a:lnSpc>
                        <a:spcAft>
                          <a:spcPts val="800"/>
                        </a:spcAft>
                      </a:pPr>
                      <a:r>
                        <a:rPr lang="en-GB" sz="1600" dirty="0">
                          <a:effectLst/>
                        </a:rPr>
                        <a:t>Data Protection Policy (section 4.2)</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Documentation (section 4.1)</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352144328"/>
                  </a:ext>
                </a:extLst>
              </a:tr>
              <a:tr h="563336">
                <a:tc>
                  <a:txBody>
                    <a:bodyPr/>
                    <a:lstStyle/>
                    <a:p>
                      <a:pPr>
                        <a:lnSpc>
                          <a:spcPct val="107000"/>
                        </a:lnSpc>
                        <a:spcAft>
                          <a:spcPts val="800"/>
                        </a:spcAft>
                      </a:pPr>
                      <a:r>
                        <a:rPr lang="en-GB" sz="1600">
                          <a:effectLst/>
                        </a:rPr>
                        <a:t>Data Protection by Design and Default (section 4.3)</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Data Protection Officer (section 4.7)</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048714581"/>
                  </a:ext>
                </a:extLst>
              </a:tr>
              <a:tr h="563336">
                <a:tc>
                  <a:txBody>
                    <a:bodyPr/>
                    <a:lstStyle/>
                    <a:p>
                      <a:pPr>
                        <a:lnSpc>
                          <a:spcPct val="107000"/>
                        </a:lnSpc>
                        <a:spcAft>
                          <a:spcPts val="800"/>
                        </a:spcAft>
                      </a:pPr>
                      <a:r>
                        <a:rPr lang="en-GB" sz="1600">
                          <a:effectLst/>
                        </a:rPr>
                        <a:t>Informing the general public (section 4.4)</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Organisational security measures (section 4.8)</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61237624"/>
                  </a:ext>
                </a:extLst>
              </a:tr>
              <a:tr h="563336">
                <a:tc>
                  <a:txBody>
                    <a:bodyPr/>
                    <a:lstStyle/>
                    <a:p>
                      <a:pPr>
                        <a:lnSpc>
                          <a:spcPct val="107000"/>
                        </a:lnSpc>
                        <a:spcAft>
                          <a:spcPts val="800"/>
                        </a:spcAft>
                      </a:pPr>
                      <a:r>
                        <a:rPr lang="en-GB" sz="1600">
                          <a:effectLst/>
                        </a:rPr>
                        <a:t>Informing the data subject (section 4.5)</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Technical security measures (section 4.9)</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18038209"/>
                  </a:ext>
                </a:extLst>
              </a:tr>
              <a:tr h="1147522">
                <a:tc>
                  <a:txBody>
                    <a:bodyPr/>
                    <a:lstStyle/>
                    <a:p>
                      <a:pPr>
                        <a:lnSpc>
                          <a:spcPct val="107000"/>
                        </a:lnSpc>
                        <a:spcAft>
                          <a:spcPts val="800"/>
                        </a:spcAft>
                      </a:pPr>
                      <a:r>
                        <a:rPr lang="en-GB" sz="1600">
                          <a:effectLst/>
                        </a:rPr>
                        <a:t>Data Protection Impact Assessment (section 4.6)</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Data breach notification (where the data processor has to inform the data controller of any data breach) (section 4.10)</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74687611"/>
                  </a:ext>
                </a:extLst>
              </a:tr>
            </a:tbl>
          </a:graphicData>
        </a:graphic>
      </p:graphicFrame>
    </p:spTree>
    <p:extLst>
      <p:ext uri="{BB962C8B-B14F-4D97-AF65-F5344CB8AC3E}">
        <p14:creationId xmlns:p14="http://schemas.microsoft.com/office/powerpoint/2010/main" val="126838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16CF-E6B5-4948-AC2B-61CA4A126D6B}"/>
              </a:ext>
            </a:extLst>
          </p:cNvPr>
          <p:cNvSpPr>
            <a:spLocks noGrp="1"/>
          </p:cNvSpPr>
          <p:nvPr>
            <p:ph type="title"/>
          </p:nvPr>
        </p:nvSpPr>
        <p:spPr/>
        <p:txBody>
          <a:bodyPr/>
          <a:lstStyle/>
          <a:p>
            <a:r>
              <a:rPr lang="nl-NL" dirty="0"/>
              <a:t>(1) Transparantie</a:t>
            </a:r>
          </a:p>
        </p:txBody>
      </p:sp>
      <p:sp>
        <p:nvSpPr>
          <p:cNvPr id="3" name="Tijdelijke aanduiding voor inhoud 2">
            <a:extLst>
              <a:ext uri="{FF2B5EF4-FFF2-40B4-BE49-F238E27FC236}">
                <a16:creationId xmlns:a16="http://schemas.microsoft.com/office/drawing/2014/main" id="{E00085B6-1927-4C94-A3D1-8BBC339DEA3E}"/>
              </a:ext>
            </a:extLst>
          </p:cNvPr>
          <p:cNvSpPr>
            <a:spLocks noGrp="1"/>
          </p:cNvSpPr>
          <p:nvPr>
            <p:ph idx="1"/>
          </p:nvPr>
        </p:nvSpPr>
        <p:spPr/>
        <p:txBody>
          <a:bodyPr>
            <a:normAutofit/>
          </a:bodyPr>
          <a:lstStyle/>
          <a:p>
            <a:pPr algn="l"/>
            <a:r>
              <a:rPr lang="nl-NL" sz="1800" b="1" i="0" u="none" strike="noStrike" baseline="0" dirty="0" err="1">
                <a:solidFill>
                  <a:schemeClr val="bg1"/>
                </a:solidFill>
                <a:latin typeface="Corbel-Bold"/>
              </a:rPr>
              <a:t>Article</a:t>
            </a:r>
            <a:r>
              <a:rPr lang="nl-NL" sz="1800" b="1" i="0" u="none" strike="noStrike" baseline="0" dirty="0">
                <a:solidFill>
                  <a:schemeClr val="bg1"/>
                </a:solidFill>
                <a:latin typeface="Corbel-Bold"/>
              </a:rPr>
              <a:t> 29 </a:t>
            </a:r>
            <a:r>
              <a:rPr lang="nl-NL" sz="1800" b="1" i="0" u="none" strike="noStrike" baseline="0" dirty="0" err="1">
                <a:solidFill>
                  <a:schemeClr val="bg1"/>
                </a:solidFill>
                <a:latin typeface="Corbel-Bold"/>
              </a:rPr>
              <a:t>Working</a:t>
            </a:r>
            <a:r>
              <a:rPr lang="nl-NL" sz="1800" b="1" i="0" u="none" strike="noStrike" baseline="0" dirty="0">
                <a:solidFill>
                  <a:schemeClr val="bg1"/>
                </a:solidFill>
                <a:latin typeface="Corbel-Bold"/>
              </a:rPr>
              <a:t> Party: </a:t>
            </a:r>
            <a:r>
              <a:rPr lang="en-US" sz="1800" b="1" i="0" u="none" strike="noStrike" baseline="0" dirty="0">
                <a:solidFill>
                  <a:schemeClr val="bg1"/>
                </a:solidFill>
                <a:latin typeface="Corbel-Bold"/>
              </a:rPr>
              <a:t>Guidelines on transparency under Regulation 2016/679</a:t>
            </a:r>
          </a:p>
          <a:p>
            <a:pPr algn="l"/>
            <a:r>
              <a:rPr lang="en-US" sz="1800" b="0" i="1" u="none" strike="noStrike" baseline="0" dirty="0">
                <a:solidFill>
                  <a:schemeClr val="bg1"/>
                </a:solidFill>
                <a:latin typeface="Corbel-Italic"/>
              </a:rPr>
              <a:t>“Concise, transparent, intelligible and easily accessible”</a:t>
            </a:r>
            <a:r>
              <a:rPr lang="en-US" b="1" dirty="0">
                <a:solidFill>
                  <a:schemeClr val="bg1"/>
                </a:solidFill>
                <a:latin typeface="Corbel-Bold"/>
              </a:rPr>
              <a:t>”</a:t>
            </a:r>
            <a:r>
              <a:rPr lang="en-US" sz="1800" b="0" i="0" u="none" strike="noStrike" baseline="0" dirty="0">
                <a:solidFill>
                  <a:schemeClr val="bg1"/>
                </a:solidFill>
                <a:latin typeface="Corbel" panose="020B0503020204020204" pitchFamily="34" charset="0"/>
              </a:rPr>
              <a:t> The requirement that information is “intelligible” means that it should be understood by an average member of the intended audience. Intelligibility is closely linked to the requirement to use clear and plain language. An accountable data controller will have knowledge about the people they collect information about and it can use this knowledge to determine what that audience would likely understand. A central consideration of the principle of transparency outlined in these provisions is </a:t>
            </a:r>
            <a:r>
              <a:rPr lang="en-US" sz="1800" b="0" i="0" u="none" strike="noStrike" baseline="0" dirty="0" err="1">
                <a:solidFill>
                  <a:schemeClr val="bg1"/>
                </a:solidFill>
                <a:latin typeface="Corbel" panose="020B0503020204020204" pitchFamily="34" charset="0"/>
              </a:rPr>
              <a:t>thatthe</a:t>
            </a:r>
            <a:r>
              <a:rPr lang="en-US" sz="1800" b="0" i="0" u="none" strike="noStrike" baseline="0" dirty="0">
                <a:solidFill>
                  <a:schemeClr val="bg1"/>
                </a:solidFill>
                <a:latin typeface="Corbel" panose="020B0503020204020204" pitchFamily="34" charset="0"/>
              </a:rPr>
              <a:t> data subject should be able to determine in advance what the scope and consequences of the processing entails and that they should not be taken by surprise at a later point about the ways in which their personal data has been used..</a:t>
            </a:r>
            <a:endParaRPr lang="nl-NL" dirty="0">
              <a:solidFill>
                <a:schemeClr val="bg1"/>
              </a:solidFill>
            </a:endParaRPr>
          </a:p>
        </p:txBody>
      </p:sp>
    </p:spTree>
    <p:extLst>
      <p:ext uri="{BB962C8B-B14F-4D97-AF65-F5344CB8AC3E}">
        <p14:creationId xmlns:p14="http://schemas.microsoft.com/office/powerpoint/2010/main" val="315811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16CF-E6B5-4948-AC2B-61CA4A126D6B}"/>
              </a:ext>
            </a:extLst>
          </p:cNvPr>
          <p:cNvSpPr>
            <a:spLocks noGrp="1"/>
          </p:cNvSpPr>
          <p:nvPr>
            <p:ph type="title"/>
          </p:nvPr>
        </p:nvSpPr>
        <p:spPr/>
        <p:txBody>
          <a:bodyPr/>
          <a:lstStyle/>
          <a:p>
            <a:r>
              <a:rPr lang="nl-NL" dirty="0"/>
              <a:t>(1) Transparantie</a:t>
            </a:r>
          </a:p>
        </p:txBody>
      </p:sp>
      <p:sp>
        <p:nvSpPr>
          <p:cNvPr id="3" name="Tijdelijke aanduiding voor inhoud 2">
            <a:extLst>
              <a:ext uri="{FF2B5EF4-FFF2-40B4-BE49-F238E27FC236}">
                <a16:creationId xmlns:a16="http://schemas.microsoft.com/office/drawing/2014/main" id="{E00085B6-1927-4C94-A3D1-8BBC339DEA3E}"/>
              </a:ext>
            </a:extLst>
          </p:cNvPr>
          <p:cNvSpPr>
            <a:spLocks noGrp="1"/>
          </p:cNvSpPr>
          <p:nvPr>
            <p:ph idx="1"/>
          </p:nvPr>
        </p:nvSpPr>
        <p:spPr/>
        <p:txBody>
          <a:bodyPr>
            <a:normAutofit/>
          </a:bodyPr>
          <a:lstStyle/>
          <a:p>
            <a:pPr algn="l"/>
            <a:r>
              <a:rPr lang="nl-NL" sz="1800" b="0" i="1" u="none" strike="noStrike" baseline="0" dirty="0">
                <a:solidFill>
                  <a:schemeClr val="bg1"/>
                </a:solidFill>
                <a:latin typeface="Corbel-Italic"/>
              </a:rPr>
              <a:t>“</a:t>
            </a:r>
            <a:r>
              <a:rPr lang="nl-NL" sz="1800" b="0" i="1" u="none" strike="noStrike" baseline="0" dirty="0" err="1">
                <a:solidFill>
                  <a:schemeClr val="bg1"/>
                </a:solidFill>
                <a:latin typeface="Corbel-Italic"/>
              </a:rPr>
              <a:t>Clear</a:t>
            </a:r>
            <a:r>
              <a:rPr lang="nl-NL" sz="1800" b="0" i="1" u="none" strike="noStrike" baseline="0" dirty="0">
                <a:solidFill>
                  <a:schemeClr val="bg1"/>
                </a:solidFill>
                <a:latin typeface="Corbel-Italic"/>
              </a:rPr>
              <a:t> </a:t>
            </a:r>
            <a:r>
              <a:rPr lang="nl-NL" sz="1800" b="0" i="1" u="none" strike="noStrike" baseline="0" dirty="0" err="1">
                <a:solidFill>
                  <a:schemeClr val="bg1"/>
                </a:solidFill>
                <a:latin typeface="Corbel-Italic"/>
              </a:rPr>
              <a:t>and</a:t>
            </a:r>
            <a:r>
              <a:rPr lang="nl-NL" sz="1800" b="0" i="1" u="none" strike="noStrike" baseline="0" dirty="0">
                <a:solidFill>
                  <a:schemeClr val="bg1"/>
                </a:solidFill>
                <a:latin typeface="Corbel-Italic"/>
              </a:rPr>
              <a:t> </a:t>
            </a:r>
            <a:r>
              <a:rPr lang="nl-NL" sz="1800" b="0" i="1" u="none" strike="noStrike" baseline="0" dirty="0" err="1">
                <a:solidFill>
                  <a:schemeClr val="bg1"/>
                </a:solidFill>
                <a:latin typeface="Corbel-Italic"/>
              </a:rPr>
              <a:t>plain</a:t>
            </a:r>
            <a:r>
              <a:rPr lang="nl-NL" sz="1800" b="0" i="1" u="none" strike="noStrike" baseline="0" dirty="0">
                <a:solidFill>
                  <a:schemeClr val="bg1"/>
                </a:solidFill>
                <a:latin typeface="Corbel-Italic"/>
              </a:rPr>
              <a:t> </a:t>
            </a:r>
            <a:r>
              <a:rPr lang="nl-NL" sz="1800" b="0" i="1" u="none" strike="noStrike" baseline="0" dirty="0" err="1">
                <a:solidFill>
                  <a:schemeClr val="bg1"/>
                </a:solidFill>
                <a:latin typeface="Corbel-Italic"/>
              </a:rPr>
              <a:t>language</a:t>
            </a:r>
            <a:r>
              <a:rPr lang="nl-NL" sz="1800" b="0" i="1" u="none" strike="noStrike" baseline="0" dirty="0">
                <a:solidFill>
                  <a:schemeClr val="bg1"/>
                </a:solidFill>
                <a:latin typeface="Corbel-Italic"/>
              </a:rPr>
              <a:t>”: </a:t>
            </a:r>
            <a:r>
              <a:rPr lang="en-US" sz="1800" b="0" i="0" u="none" strike="noStrike" baseline="0" dirty="0">
                <a:solidFill>
                  <a:schemeClr val="bg1"/>
                </a:solidFill>
                <a:latin typeface="Corbel" panose="020B0503020204020204" pitchFamily="34" charset="0"/>
              </a:rPr>
              <a:t>With </a:t>
            </a:r>
            <a:r>
              <a:rPr lang="en-US" sz="1800" b="0" i="1" u="none" strike="noStrike" baseline="0" dirty="0">
                <a:solidFill>
                  <a:schemeClr val="bg1"/>
                </a:solidFill>
                <a:latin typeface="Corbel-Italic"/>
              </a:rPr>
              <a:t>written </a:t>
            </a:r>
            <a:r>
              <a:rPr lang="en-US" sz="1800" b="0" i="0" u="none" strike="noStrike" baseline="0" dirty="0">
                <a:solidFill>
                  <a:schemeClr val="bg1"/>
                </a:solidFill>
                <a:latin typeface="Corbel" panose="020B0503020204020204" pitchFamily="34" charset="0"/>
              </a:rPr>
              <a:t>information (and where written information is delivered orally, or by audio/audiovisual methods, including for vision-impaired data subjects), best practices for clear </a:t>
            </a:r>
            <a:r>
              <a:rPr lang="nl-NL" sz="1800" b="0" i="0" u="none" strike="noStrike" baseline="0" dirty="0" err="1">
                <a:solidFill>
                  <a:schemeClr val="bg1"/>
                </a:solidFill>
                <a:latin typeface="Corbel" panose="020B0503020204020204" pitchFamily="34" charset="0"/>
              </a:rPr>
              <a:t>writing</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should</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be</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followed</a:t>
            </a:r>
            <a:r>
              <a:rPr lang="nl-NL" sz="1800" b="0" i="0" u="none" strike="noStrike" baseline="0" dirty="0">
                <a:solidFill>
                  <a:schemeClr val="bg1"/>
                </a:solidFill>
                <a:latin typeface="Corbel" panose="020B0503020204020204" pitchFamily="34" charset="0"/>
              </a:rPr>
              <a:t>.</a:t>
            </a:r>
          </a:p>
          <a:p>
            <a:pPr algn="l"/>
            <a:r>
              <a:rPr lang="nl-NL" sz="1800" b="1" i="0" u="none" strike="noStrike" baseline="0" dirty="0" err="1">
                <a:solidFill>
                  <a:schemeClr val="bg1"/>
                </a:solidFill>
                <a:latin typeface="Corbel-Bold"/>
              </a:rPr>
              <a:t>Poor</a:t>
            </a:r>
            <a:r>
              <a:rPr lang="nl-NL" sz="1800" b="1" i="0" u="none" strike="noStrike" baseline="0" dirty="0">
                <a:solidFill>
                  <a:schemeClr val="bg1"/>
                </a:solidFill>
                <a:latin typeface="Corbel-Bold"/>
              </a:rPr>
              <a:t> </a:t>
            </a:r>
            <a:r>
              <a:rPr lang="nl-NL" sz="1800" b="1" i="0" u="none" strike="noStrike" baseline="0" dirty="0" err="1">
                <a:solidFill>
                  <a:schemeClr val="bg1"/>
                </a:solidFill>
                <a:latin typeface="Corbel-Bold"/>
              </a:rPr>
              <a:t>Practice</a:t>
            </a:r>
            <a:r>
              <a:rPr lang="nl-NL" sz="1800" b="1" i="0" u="none" strike="noStrike" baseline="0" dirty="0">
                <a:solidFill>
                  <a:schemeClr val="bg1"/>
                </a:solidFill>
                <a:latin typeface="Corbel-Bold"/>
              </a:rPr>
              <a:t> </a:t>
            </a:r>
            <a:r>
              <a:rPr lang="nl-NL" sz="1800" b="1" i="0" u="none" strike="noStrike" baseline="0" dirty="0" err="1">
                <a:solidFill>
                  <a:schemeClr val="bg1"/>
                </a:solidFill>
                <a:latin typeface="Corbel-Bold"/>
              </a:rPr>
              <a:t>Examples</a:t>
            </a:r>
            <a:endParaRPr lang="nl-NL" sz="1800" b="1" i="0" u="none" strike="noStrike" baseline="0" dirty="0">
              <a:solidFill>
                <a:schemeClr val="bg1"/>
              </a:solidFill>
              <a:latin typeface="Corbel-Bold"/>
            </a:endParaRPr>
          </a:p>
          <a:p>
            <a:pPr algn="l"/>
            <a:r>
              <a:rPr lang="en-US" sz="1800" b="0" i="0" u="none" strike="noStrike" baseline="0" dirty="0">
                <a:solidFill>
                  <a:schemeClr val="bg1"/>
                </a:solidFill>
                <a:latin typeface="Corbel" panose="020B0503020204020204" pitchFamily="34" charset="0"/>
              </a:rPr>
              <a:t>The following phrases are not sufficiently clear as to the purposes of processing:</a:t>
            </a:r>
          </a:p>
          <a:p>
            <a:pPr algn="l"/>
            <a:r>
              <a:rPr lang="en-US" sz="1800" b="0" i="0" u="none" strike="noStrike" baseline="0" dirty="0">
                <a:solidFill>
                  <a:schemeClr val="bg1"/>
                </a:solidFill>
                <a:latin typeface="SymbolMT"/>
              </a:rPr>
              <a:t> </a:t>
            </a:r>
            <a:r>
              <a:rPr lang="en-US" sz="1800" b="0" i="1" u="none" strike="noStrike" baseline="0" dirty="0">
                <a:solidFill>
                  <a:schemeClr val="bg1"/>
                </a:solidFill>
                <a:latin typeface="Corbel-Italic"/>
              </a:rPr>
              <a:t>“We may use your personal data to develop new services” </a:t>
            </a:r>
            <a:r>
              <a:rPr lang="en-US" sz="1800" b="0" i="0" u="none" strike="noStrike" baseline="0" dirty="0">
                <a:solidFill>
                  <a:schemeClr val="bg1"/>
                </a:solidFill>
                <a:latin typeface="Corbel" panose="020B0503020204020204" pitchFamily="34" charset="0"/>
              </a:rPr>
              <a:t>(as it is unclear what the “services” are or how the data will help develop them);</a:t>
            </a:r>
          </a:p>
          <a:p>
            <a:pPr algn="l"/>
            <a:r>
              <a:rPr lang="en-US" sz="1800" b="0" i="0" u="none" strike="noStrike" baseline="0" dirty="0">
                <a:solidFill>
                  <a:schemeClr val="bg1"/>
                </a:solidFill>
                <a:latin typeface="SymbolMT"/>
              </a:rPr>
              <a:t> </a:t>
            </a:r>
            <a:r>
              <a:rPr lang="en-US" sz="1800" b="0" i="1" u="none" strike="noStrike" baseline="0" dirty="0">
                <a:solidFill>
                  <a:schemeClr val="bg1"/>
                </a:solidFill>
                <a:latin typeface="Corbel-Italic"/>
              </a:rPr>
              <a:t>“We may use your personal data for research purposes </a:t>
            </a:r>
            <a:r>
              <a:rPr lang="en-US" sz="1800" b="0" i="0" u="none" strike="noStrike" baseline="0" dirty="0">
                <a:solidFill>
                  <a:schemeClr val="bg1"/>
                </a:solidFill>
                <a:latin typeface="Corbel" panose="020B0503020204020204" pitchFamily="34" charset="0"/>
              </a:rPr>
              <a:t>(as it is unclear what kind of “research” this refers to); and</a:t>
            </a:r>
          </a:p>
          <a:p>
            <a:pPr algn="l"/>
            <a:r>
              <a:rPr lang="en-US" sz="1800" b="0" i="0" u="none" strike="noStrike" baseline="0" dirty="0">
                <a:solidFill>
                  <a:schemeClr val="bg1"/>
                </a:solidFill>
                <a:latin typeface="SymbolMT"/>
              </a:rPr>
              <a:t> </a:t>
            </a:r>
            <a:r>
              <a:rPr lang="en-US" sz="1800" b="0" i="1" u="none" strike="noStrike" baseline="0" dirty="0">
                <a:solidFill>
                  <a:schemeClr val="bg1"/>
                </a:solidFill>
                <a:latin typeface="Corbel-Italic"/>
              </a:rPr>
              <a:t>“We may use your personal data to offer </a:t>
            </a:r>
            <a:r>
              <a:rPr lang="en-US" sz="1800" b="0" i="1" u="none" strike="noStrike" baseline="0" dirty="0" err="1">
                <a:solidFill>
                  <a:schemeClr val="bg1"/>
                </a:solidFill>
                <a:latin typeface="Corbel-Italic"/>
              </a:rPr>
              <a:t>personalised</a:t>
            </a:r>
            <a:r>
              <a:rPr lang="en-US" sz="1800" b="0" i="1" u="none" strike="noStrike" baseline="0" dirty="0">
                <a:solidFill>
                  <a:schemeClr val="bg1"/>
                </a:solidFill>
                <a:latin typeface="Corbel-Italic"/>
              </a:rPr>
              <a:t> services” </a:t>
            </a:r>
            <a:r>
              <a:rPr lang="en-US" sz="1800" b="0" i="0" u="none" strike="noStrike" baseline="0" dirty="0">
                <a:solidFill>
                  <a:schemeClr val="bg1"/>
                </a:solidFill>
                <a:latin typeface="Corbel" panose="020B0503020204020204" pitchFamily="34" charset="0"/>
              </a:rPr>
              <a:t>(as it is unclear </a:t>
            </a:r>
            <a:r>
              <a:rPr lang="nl-NL" sz="1800" b="0" i="0" u="none" strike="noStrike" baseline="0" dirty="0" err="1">
                <a:solidFill>
                  <a:schemeClr val="bg1"/>
                </a:solidFill>
                <a:latin typeface="Corbel" panose="020B0503020204020204" pitchFamily="34" charset="0"/>
              </a:rPr>
              <a:t>what</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the</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personalisation</a:t>
            </a:r>
            <a:r>
              <a:rPr lang="nl-NL" sz="1800" b="0" i="0" u="none" strike="noStrike" baseline="0" dirty="0">
                <a:solidFill>
                  <a:schemeClr val="bg1"/>
                </a:solidFill>
                <a:latin typeface="Corbel" panose="020B0503020204020204" pitchFamily="34" charset="0"/>
              </a:rPr>
              <a:t>” </a:t>
            </a:r>
            <a:r>
              <a:rPr lang="nl-NL" sz="1800" b="0" i="0" u="none" strike="noStrike" baseline="0" dirty="0" err="1">
                <a:solidFill>
                  <a:schemeClr val="bg1"/>
                </a:solidFill>
                <a:latin typeface="Corbel" panose="020B0503020204020204" pitchFamily="34" charset="0"/>
              </a:rPr>
              <a:t>entails</a:t>
            </a:r>
            <a:r>
              <a:rPr lang="nl-NL" sz="1800" b="0" i="0" u="none" strike="noStrike" baseline="0" dirty="0">
                <a:solidFill>
                  <a:schemeClr val="bg1"/>
                </a:solidFill>
                <a:latin typeface="Corbel" panose="020B0503020204020204" pitchFamily="34" charset="0"/>
              </a:rPr>
              <a:t>).</a:t>
            </a:r>
            <a:endParaRPr lang="nl-NL" dirty="0">
              <a:solidFill>
                <a:schemeClr val="bg1"/>
              </a:solidFill>
            </a:endParaRPr>
          </a:p>
        </p:txBody>
      </p:sp>
    </p:spTree>
    <p:extLst>
      <p:ext uri="{BB962C8B-B14F-4D97-AF65-F5344CB8AC3E}">
        <p14:creationId xmlns:p14="http://schemas.microsoft.com/office/powerpoint/2010/main" val="24838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16CF-E6B5-4948-AC2B-61CA4A126D6B}"/>
              </a:ext>
            </a:extLst>
          </p:cNvPr>
          <p:cNvSpPr>
            <a:spLocks noGrp="1"/>
          </p:cNvSpPr>
          <p:nvPr>
            <p:ph type="title"/>
          </p:nvPr>
        </p:nvSpPr>
        <p:spPr/>
        <p:txBody>
          <a:bodyPr/>
          <a:lstStyle/>
          <a:p>
            <a:r>
              <a:rPr lang="nl-NL" dirty="0"/>
              <a:t>(1) Transparantie</a:t>
            </a:r>
          </a:p>
        </p:txBody>
      </p:sp>
      <p:sp>
        <p:nvSpPr>
          <p:cNvPr id="3" name="Tijdelijke aanduiding voor inhoud 2">
            <a:extLst>
              <a:ext uri="{FF2B5EF4-FFF2-40B4-BE49-F238E27FC236}">
                <a16:creationId xmlns:a16="http://schemas.microsoft.com/office/drawing/2014/main" id="{E00085B6-1927-4C94-A3D1-8BBC339DEA3E}"/>
              </a:ext>
            </a:extLst>
          </p:cNvPr>
          <p:cNvSpPr>
            <a:spLocks noGrp="1"/>
          </p:cNvSpPr>
          <p:nvPr>
            <p:ph idx="1"/>
          </p:nvPr>
        </p:nvSpPr>
        <p:spPr/>
        <p:txBody>
          <a:bodyPr>
            <a:normAutofit/>
          </a:bodyPr>
          <a:lstStyle/>
          <a:p>
            <a:pPr algn="l"/>
            <a:r>
              <a:rPr lang="en-US" sz="1800" b="0" i="1" u="none" strike="noStrike" baseline="0" dirty="0">
                <a:solidFill>
                  <a:schemeClr val="bg1"/>
                </a:solidFill>
                <a:latin typeface="Corbel-Italic"/>
              </a:rPr>
              <a:t>Providing information to children and other vulnerable people: </a:t>
            </a:r>
            <a:r>
              <a:rPr lang="en-US" sz="1800" b="0" i="0" u="none" strike="noStrike" baseline="0" dirty="0">
                <a:solidFill>
                  <a:schemeClr val="bg1"/>
                </a:solidFill>
                <a:latin typeface="Corbel" panose="020B0503020204020204" pitchFamily="34" charset="0"/>
              </a:rPr>
              <a:t>Where a data controller is targeting children16 or is, or should be, aware that their goods/services are particularly </a:t>
            </a:r>
            <a:r>
              <a:rPr lang="en-US" sz="1800" b="0" i="0" u="none" strike="noStrike" baseline="0" dirty="0" err="1">
                <a:solidFill>
                  <a:schemeClr val="bg1"/>
                </a:solidFill>
                <a:latin typeface="Corbel" panose="020B0503020204020204" pitchFamily="34" charset="0"/>
              </a:rPr>
              <a:t>utilised</a:t>
            </a:r>
            <a:r>
              <a:rPr lang="en-US" sz="1800" b="0" i="0" u="none" strike="noStrike" baseline="0" dirty="0">
                <a:solidFill>
                  <a:schemeClr val="bg1"/>
                </a:solidFill>
                <a:latin typeface="Corbel" panose="020B0503020204020204" pitchFamily="34" charset="0"/>
              </a:rPr>
              <a:t> by children (including where the controller is relying on the consent of the child), it should ensure that the vocabulary, tone and style of the language used is appropriate to and resonates with children so that the child addressee of the information </a:t>
            </a:r>
            <a:r>
              <a:rPr lang="en-US" sz="1800" b="0" i="0" u="none" strike="noStrike" baseline="0" dirty="0" err="1">
                <a:solidFill>
                  <a:schemeClr val="bg1"/>
                </a:solidFill>
                <a:latin typeface="Corbel" panose="020B0503020204020204" pitchFamily="34" charset="0"/>
              </a:rPr>
              <a:t>recognises</a:t>
            </a:r>
            <a:r>
              <a:rPr lang="en-US" sz="1800" b="0" i="0" u="none" strike="noStrike" baseline="0" dirty="0">
                <a:solidFill>
                  <a:schemeClr val="bg1"/>
                </a:solidFill>
                <a:latin typeface="Corbel" panose="020B0503020204020204" pitchFamily="34" charset="0"/>
              </a:rPr>
              <a:t> that the message/ information is being directed at them.</a:t>
            </a:r>
            <a:endParaRPr lang="nl-NL" dirty="0">
              <a:solidFill>
                <a:schemeClr val="bg1"/>
              </a:solidFill>
            </a:endParaRPr>
          </a:p>
        </p:txBody>
      </p:sp>
    </p:spTree>
    <p:extLst>
      <p:ext uri="{BB962C8B-B14F-4D97-AF65-F5344CB8AC3E}">
        <p14:creationId xmlns:p14="http://schemas.microsoft.com/office/powerpoint/2010/main" val="177816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16CF-E6B5-4948-AC2B-61CA4A126D6B}"/>
              </a:ext>
            </a:extLst>
          </p:cNvPr>
          <p:cNvSpPr>
            <a:spLocks noGrp="1"/>
          </p:cNvSpPr>
          <p:nvPr>
            <p:ph type="title"/>
          </p:nvPr>
        </p:nvSpPr>
        <p:spPr/>
        <p:txBody>
          <a:bodyPr/>
          <a:lstStyle/>
          <a:p>
            <a:r>
              <a:rPr lang="nl-NL" dirty="0"/>
              <a:t>(1) Transparantie</a:t>
            </a:r>
          </a:p>
        </p:txBody>
      </p:sp>
      <p:sp>
        <p:nvSpPr>
          <p:cNvPr id="3" name="Tijdelijke aanduiding voor inhoud 2">
            <a:extLst>
              <a:ext uri="{FF2B5EF4-FFF2-40B4-BE49-F238E27FC236}">
                <a16:creationId xmlns:a16="http://schemas.microsoft.com/office/drawing/2014/main" id="{E00085B6-1927-4C94-A3D1-8BBC339DEA3E}"/>
              </a:ext>
            </a:extLst>
          </p:cNvPr>
          <p:cNvSpPr>
            <a:spLocks noGrp="1"/>
          </p:cNvSpPr>
          <p:nvPr>
            <p:ph idx="1"/>
          </p:nvPr>
        </p:nvSpPr>
        <p:spPr/>
        <p:txBody>
          <a:bodyPr>
            <a:normAutofit/>
          </a:bodyPr>
          <a:lstStyle/>
          <a:p>
            <a:pPr algn="l"/>
            <a:r>
              <a:rPr lang="en-US" sz="1800" b="0" i="1" u="none" strike="noStrike" baseline="0" dirty="0">
                <a:solidFill>
                  <a:schemeClr val="bg1"/>
                </a:solidFill>
                <a:latin typeface="Corbel-Italic"/>
              </a:rPr>
              <a:t>“In writing or by other means” </a:t>
            </a:r>
            <a:r>
              <a:rPr lang="en-US" sz="1800" b="0" i="0" u="none" strike="noStrike" baseline="0" dirty="0">
                <a:solidFill>
                  <a:schemeClr val="bg1"/>
                </a:solidFill>
                <a:latin typeface="Corbel" panose="020B0503020204020204" pitchFamily="34" charset="0"/>
              </a:rPr>
              <a:t>Under Article 12.1, the default position for the provision of information to, or communications with, data subjects is that the information is in writing</a:t>
            </a:r>
          </a:p>
          <a:p>
            <a:pPr algn="l"/>
            <a:r>
              <a:rPr lang="nl-NL" sz="1800" b="0" i="1" u="none" strike="noStrike" baseline="0" dirty="0">
                <a:solidFill>
                  <a:schemeClr val="bg1"/>
                </a:solidFill>
                <a:latin typeface="Corbel-Italic"/>
              </a:rPr>
              <a:t>“Free of charge”</a:t>
            </a:r>
            <a:r>
              <a:rPr lang="en-US" dirty="0">
                <a:solidFill>
                  <a:schemeClr val="bg1"/>
                </a:solidFill>
                <a:latin typeface="Corbel" panose="020B0503020204020204" pitchFamily="34" charset="0"/>
              </a:rPr>
              <a:t> </a:t>
            </a:r>
          </a:p>
          <a:p>
            <a:pPr algn="l"/>
            <a:r>
              <a:rPr lang="nl-NL" sz="1800" b="0" i="1" u="none" strike="noStrike" baseline="0" dirty="0">
                <a:solidFill>
                  <a:schemeClr val="bg1"/>
                </a:solidFill>
                <a:latin typeface="Corbel-Italic"/>
              </a:rPr>
              <a:t>“</a:t>
            </a:r>
            <a:r>
              <a:rPr lang="nl-NL" sz="1800" b="0" i="1" u="none" strike="noStrike" baseline="0" dirty="0" err="1">
                <a:solidFill>
                  <a:schemeClr val="bg1"/>
                </a:solidFill>
                <a:latin typeface="Corbel-Italic"/>
              </a:rPr>
              <a:t>Appropriate</a:t>
            </a:r>
            <a:r>
              <a:rPr lang="nl-NL" sz="1800" b="0" i="1" u="none" strike="noStrike" baseline="0" dirty="0">
                <a:solidFill>
                  <a:schemeClr val="bg1"/>
                </a:solidFill>
                <a:latin typeface="Corbel-Italic"/>
              </a:rPr>
              <a:t> </a:t>
            </a:r>
            <a:r>
              <a:rPr lang="nl-NL" sz="1800" b="0" i="1" u="none" strike="noStrike" baseline="0" dirty="0" err="1">
                <a:solidFill>
                  <a:schemeClr val="bg1"/>
                </a:solidFill>
                <a:latin typeface="Corbel-Italic"/>
              </a:rPr>
              <a:t>measures</a:t>
            </a:r>
            <a:r>
              <a:rPr lang="nl-NL" sz="1800" b="0" i="1" u="none" strike="noStrike" baseline="0" dirty="0">
                <a:solidFill>
                  <a:schemeClr val="bg1"/>
                </a:solidFill>
                <a:latin typeface="Corbel-Italic"/>
              </a:rPr>
              <a:t>”: </a:t>
            </a:r>
            <a:r>
              <a:rPr lang="en-US" sz="1800" b="0" i="0" u="none" strike="noStrike" baseline="0" dirty="0">
                <a:solidFill>
                  <a:schemeClr val="bg1"/>
                </a:solidFill>
                <a:latin typeface="Corbel" panose="020B0503020204020204" pitchFamily="34" charset="0"/>
              </a:rPr>
              <a:t>In order to help identify the most appropriate modality for providing the information, in advance of “going live”, data controllers may wish to trial different modalities by way of user testing (e.g. hall tests, or other </a:t>
            </a:r>
            <a:r>
              <a:rPr lang="en-US" sz="1800" b="0" i="0" u="none" strike="noStrike" baseline="0" dirty="0" err="1">
                <a:solidFill>
                  <a:schemeClr val="bg1"/>
                </a:solidFill>
                <a:latin typeface="Corbel" panose="020B0503020204020204" pitchFamily="34" charset="0"/>
              </a:rPr>
              <a:t>standardised</a:t>
            </a:r>
            <a:r>
              <a:rPr lang="en-US" sz="1800" b="0" i="0" u="none" strike="noStrike" baseline="0" dirty="0">
                <a:solidFill>
                  <a:schemeClr val="bg1"/>
                </a:solidFill>
                <a:latin typeface="Corbel" panose="020B0503020204020204" pitchFamily="34" charset="0"/>
              </a:rPr>
              <a:t> tests of readability or accessibility) to seek feedback on how accessible, understandable and easy to use the proposed measure is for </a:t>
            </a:r>
            <a:r>
              <a:rPr lang="nl-NL" sz="1800" b="0" i="0" u="none" strike="noStrike" baseline="0" dirty="0">
                <a:solidFill>
                  <a:schemeClr val="bg1"/>
                </a:solidFill>
                <a:latin typeface="Corbel" panose="020B0503020204020204" pitchFamily="34" charset="0"/>
              </a:rPr>
              <a:t>users. </a:t>
            </a:r>
            <a:endParaRPr lang="nl-NL" dirty="0">
              <a:solidFill>
                <a:schemeClr val="bg1"/>
              </a:solidFill>
            </a:endParaRPr>
          </a:p>
        </p:txBody>
      </p:sp>
    </p:spTree>
    <p:extLst>
      <p:ext uri="{BB962C8B-B14F-4D97-AF65-F5344CB8AC3E}">
        <p14:creationId xmlns:p14="http://schemas.microsoft.com/office/powerpoint/2010/main" val="17549764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4230</TotalTime>
  <Words>6226</Words>
  <Application>Microsoft Office PowerPoint</Application>
  <PresentationFormat>Breedbeeld</PresentationFormat>
  <Paragraphs>312</Paragraphs>
  <Slides>46</Slides>
  <Notes>0</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46</vt:i4>
      </vt:variant>
    </vt:vector>
  </HeadingPairs>
  <TitlesOfParts>
    <vt:vector size="59" baseType="lpstr">
      <vt:lpstr>Arial</vt:lpstr>
      <vt:lpstr>Calibri</vt:lpstr>
      <vt:lpstr>Cambria</vt:lpstr>
      <vt:lpstr>Corbel</vt:lpstr>
      <vt:lpstr>Corbel-Bold</vt:lpstr>
      <vt:lpstr>Corbel-Italic</vt:lpstr>
      <vt:lpstr>Symbol</vt:lpstr>
      <vt:lpstr>SymbolMT</vt:lpstr>
      <vt:lpstr>Times New Roman</vt:lpstr>
      <vt:lpstr>Trebuchet MS</vt:lpstr>
      <vt:lpstr>Wingdings</vt:lpstr>
      <vt:lpstr>Wingdings 3</vt:lpstr>
      <vt:lpstr>Facet</vt:lpstr>
      <vt:lpstr>College VIII: Plichten</vt:lpstr>
      <vt:lpstr>Overzicht van dit college</vt:lpstr>
      <vt:lpstr>Overzicht</vt:lpstr>
      <vt:lpstr>PowerPoint-presentatie</vt:lpstr>
      <vt:lpstr>Overzicht</vt:lpstr>
      <vt:lpstr>(1) Transparantie</vt:lpstr>
      <vt:lpstr>(1) Transparantie</vt:lpstr>
      <vt:lpstr>(1) Transparantie</vt:lpstr>
      <vt:lpstr>(1) Transparantie</vt:lpstr>
      <vt:lpstr>(1) Transparantie</vt:lpstr>
      <vt:lpstr>PowerPoint-presentatie</vt:lpstr>
      <vt:lpstr>PowerPoint-presentatie</vt:lpstr>
      <vt:lpstr>PowerPoint-presentatie</vt:lpstr>
      <vt:lpstr>PowerPoint-presentatie</vt:lpstr>
      <vt:lpstr>PowerPoint-presentatie</vt:lpstr>
      <vt:lpstr>PowerPoint-presentatie</vt:lpstr>
      <vt:lpstr>(2) DPIA </vt:lpstr>
      <vt:lpstr>(2) DPIA </vt:lpstr>
      <vt:lpstr>PowerPoint-presentatie</vt:lpstr>
      <vt:lpstr>(2) DPIA</vt:lpstr>
      <vt:lpstr>(2) DPIA</vt:lpstr>
      <vt:lpstr>PowerPoint-presentatie</vt:lpstr>
      <vt:lpstr>(2) DPIA </vt:lpstr>
      <vt:lpstr>(2) DPIA </vt:lpstr>
      <vt:lpstr>PowerPoint-presentatie</vt:lpstr>
      <vt:lpstr>(2) DPIA </vt:lpstr>
      <vt:lpstr>(3) DPO</vt:lpstr>
      <vt:lpstr>(3) DPO</vt:lpstr>
      <vt:lpstr>(3) DPO</vt:lpstr>
      <vt:lpstr>(3) DPO</vt:lpstr>
      <vt:lpstr>(3) DPO</vt:lpstr>
      <vt:lpstr>(4) DPbD &amp; DPbD</vt:lpstr>
      <vt:lpstr>(4) DPbD &amp; DPbD</vt:lpstr>
      <vt:lpstr>(4) DPbD &amp; DPbD</vt:lpstr>
      <vt:lpstr>(4) DPbD &amp; DPbD</vt:lpstr>
      <vt:lpstr>(4) DPbD &amp; DPbD</vt:lpstr>
      <vt:lpstr>(4) DPbD &amp; DPbD</vt:lpstr>
      <vt:lpstr>(4) DPbD &amp; DPbD</vt:lpstr>
      <vt:lpstr>(4) DPbD &amp; DPbD</vt:lpstr>
      <vt:lpstr>(4) DPbD &amp; DPbD</vt:lpstr>
      <vt:lpstr>(4) DPbD &amp; DPbD</vt:lpstr>
      <vt:lpstr>(5) Data breach</vt:lpstr>
      <vt:lpstr>(5) Data breach</vt:lpstr>
      <vt:lpstr>(5) Data breach</vt:lpstr>
      <vt:lpstr>(5) Data breach</vt:lpstr>
      <vt:lpstr>(5) Data breach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280</cp:revision>
  <dcterms:created xsi:type="dcterms:W3CDTF">2020-07-16T14:25:51Z</dcterms:created>
  <dcterms:modified xsi:type="dcterms:W3CDTF">2020-09-04T13:34:43Z</dcterms:modified>
</cp:coreProperties>
</file>