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8" r:id="rId1"/>
  </p:sldMasterIdLst>
  <p:sldIdLst>
    <p:sldId id="256" r:id="rId2"/>
    <p:sldId id="357" r:id="rId3"/>
    <p:sldId id="358" r:id="rId4"/>
    <p:sldId id="332" r:id="rId5"/>
    <p:sldId id="359" r:id="rId6"/>
    <p:sldId id="360" r:id="rId7"/>
    <p:sldId id="361" r:id="rId8"/>
    <p:sldId id="362" r:id="rId9"/>
    <p:sldId id="363" r:id="rId10"/>
    <p:sldId id="365" r:id="rId11"/>
    <p:sldId id="364" r:id="rId12"/>
    <p:sldId id="366" r:id="rId13"/>
    <p:sldId id="367" r:id="rId14"/>
    <p:sldId id="368" r:id="rId15"/>
    <p:sldId id="369" r:id="rId16"/>
    <p:sldId id="370" r:id="rId17"/>
    <p:sldId id="371" r:id="rId18"/>
    <p:sldId id="372" r:id="rId19"/>
    <p:sldId id="374" r:id="rId20"/>
    <p:sldId id="373" r:id="rId21"/>
    <p:sldId id="375" r:id="rId22"/>
    <p:sldId id="376" r:id="rId23"/>
    <p:sldId id="377" r:id="rId24"/>
    <p:sldId id="378" r:id="rId25"/>
    <p:sldId id="38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01" autoAdjust="0"/>
    <p:restoredTop sz="94660"/>
  </p:normalViewPr>
  <p:slideViewPr>
    <p:cSldViewPr snapToGrid="0">
      <p:cViewPr varScale="1">
        <p:scale>
          <a:sx n="90" d="100"/>
          <a:sy n="90" d="100"/>
        </p:scale>
        <p:origin x="108"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9/1/2020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699159844"/>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9/1/2020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47740690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9/1/2020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8479276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9/1/2020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788341587"/>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9/1/2020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25885026"/>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9/1/2020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3583495045"/>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9/1/2020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225783474"/>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9/1/2020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824748407"/>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9/1/2020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11033392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9/1/2020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870814873"/>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62D6E202-B606-4609-B914-27C9371A1F6D}" type="datetime1">
              <a:rPr lang="en-US" smtClean="0"/>
              <a:t>9/1/2020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160378984"/>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62D6E202-B606-4609-B914-27C9371A1F6D}" type="datetime1">
              <a:rPr lang="en-US" smtClean="0"/>
              <a:t>9/1/2020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3658888001"/>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62D6E202-B606-4609-B914-27C9371A1F6D}" type="datetime1">
              <a:rPr lang="en-US" smtClean="0"/>
              <a:t>9/1/2020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607136205"/>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D6E202-B606-4609-B914-27C9371A1F6D}" type="datetime1">
              <a:rPr lang="en-US" smtClean="0"/>
              <a:t>9/1/2020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296144142"/>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62D6E202-B606-4609-B914-27C9371A1F6D}" type="datetime1">
              <a:rPr lang="en-US" smtClean="0"/>
              <a:t>9/1/2020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456365517"/>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62D6E202-B606-4609-B914-27C9371A1F6D}" type="datetime1">
              <a:rPr lang="en-US" smtClean="0"/>
              <a:t>9/1/2020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951155349"/>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2D6E202-B606-4609-B914-27C9371A1F6D}" type="datetime1">
              <a:rPr lang="en-US" smtClean="0"/>
              <a:t>9/1/2020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A98EE3D-8CD1-4C3F-BD1C-C98C9596463C}" type="slidenum">
              <a:rPr lang="en-US" smtClean="0"/>
              <a:t>‹nr.›</a:t>
            </a:fld>
            <a:endParaRPr lang="en-US" dirty="0"/>
          </a:p>
        </p:txBody>
      </p:sp>
    </p:spTree>
    <p:extLst>
      <p:ext uri="{BB962C8B-B14F-4D97-AF65-F5344CB8AC3E}">
        <p14:creationId xmlns:p14="http://schemas.microsoft.com/office/powerpoint/2010/main" val="1044626786"/>
      </p:ext>
    </p:extLst>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 id="2147483830" r:id="rId12"/>
    <p:sldLayoutId id="2147483831" r:id="rId13"/>
    <p:sldLayoutId id="2147483832" r:id="rId14"/>
    <p:sldLayoutId id="2147483833" r:id="rId15"/>
    <p:sldLayoutId id="2147483834"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DB2198-FC57-49A9-B0FF-0C29CB21CC46}"/>
              </a:ext>
            </a:extLst>
          </p:cNvPr>
          <p:cNvSpPr>
            <a:spLocks noGrp="1"/>
          </p:cNvSpPr>
          <p:nvPr>
            <p:ph type="ctrTitle"/>
          </p:nvPr>
        </p:nvSpPr>
        <p:spPr>
          <a:xfrm>
            <a:off x="519676" y="1537344"/>
            <a:ext cx="9179511" cy="2345924"/>
          </a:xfrm>
        </p:spPr>
        <p:txBody>
          <a:bodyPr>
            <a:noAutofit/>
          </a:bodyPr>
          <a:lstStyle/>
          <a:p>
            <a:pPr algn="ctr"/>
            <a:r>
              <a:rPr lang="nl-NL" sz="4800" dirty="0">
                <a:solidFill>
                  <a:schemeClr val="bg1"/>
                </a:solidFill>
              </a:rPr>
              <a:t>College VII: Uitgangspunten AVG</a:t>
            </a:r>
          </a:p>
        </p:txBody>
      </p:sp>
    </p:spTree>
    <p:extLst>
      <p:ext uri="{BB962C8B-B14F-4D97-AF65-F5344CB8AC3E}">
        <p14:creationId xmlns:p14="http://schemas.microsoft.com/office/powerpoint/2010/main" val="4138743750"/>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18DA9F-1563-4E7A-9453-EF3D10A85070}"/>
              </a:ext>
            </a:extLst>
          </p:cNvPr>
          <p:cNvSpPr>
            <a:spLocks noGrp="1"/>
          </p:cNvSpPr>
          <p:nvPr>
            <p:ph type="title"/>
          </p:nvPr>
        </p:nvSpPr>
        <p:spPr/>
        <p:txBody>
          <a:bodyPr/>
          <a:lstStyle/>
          <a:p>
            <a:r>
              <a:rPr lang="nl-NL" dirty="0"/>
              <a:t>(1) Doel- en doelbinding</a:t>
            </a:r>
            <a:br>
              <a:rPr lang="nl-NL" dirty="0"/>
            </a:br>
            <a:endParaRPr lang="nl-NL" dirty="0"/>
          </a:p>
        </p:txBody>
      </p:sp>
      <p:sp>
        <p:nvSpPr>
          <p:cNvPr id="3" name="Tijdelijke aanduiding voor inhoud 2">
            <a:extLst>
              <a:ext uri="{FF2B5EF4-FFF2-40B4-BE49-F238E27FC236}">
                <a16:creationId xmlns:a16="http://schemas.microsoft.com/office/drawing/2014/main" id="{E400D0B4-2EEF-448E-8D57-47C9BB107D2E}"/>
              </a:ext>
            </a:extLst>
          </p:cNvPr>
          <p:cNvSpPr>
            <a:spLocks noGrp="1"/>
          </p:cNvSpPr>
          <p:nvPr>
            <p:ph idx="1"/>
          </p:nvPr>
        </p:nvSpPr>
        <p:spPr/>
        <p:txBody>
          <a:bodyPr>
            <a:normAutofit fontScale="92500" lnSpcReduction="20000"/>
          </a:bodyPr>
          <a:lstStyle/>
          <a:p>
            <a:r>
              <a:rPr lang="en-US" sz="1800" b="1" i="0" u="none" strike="noStrike" baseline="0" dirty="0">
                <a:solidFill>
                  <a:schemeClr val="bg1"/>
                </a:solidFill>
                <a:latin typeface="Times New Roman" panose="02020603050405020304" pitchFamily="18" charset="0"/>
              </a:rPr>
              <a:t>Further processing for historical, statistical or scientific purposes </a:t>
            </a:r>
          </a:p>
          <a:p>
            <a:r>
              <a:rPr lang="en-US" sz="1800" b="0" i="0" u="none" strike="noStrike" baseline="0" dirty="0">
                <a:solidFill>
                  <a:schemeClr val="bg1"/>
                </a:solidFill>
                <a:latin typeface="Times New Roman" panose="02020603050405020304" pitchFamily="18" charset="0"/>
              </a:rPr>
              <a:t>Among the appropriate safeguards which may bring additional protection to the data subjects, the following could be considered: </a:t>
            </a:r>
          </a:p>
          <a:p>
            <a:r>
              <a:rPr lang="en-US" sz="1800" b="0" i="0" u="none" strike="noStrike" baseline="0" dirty="0">
                <a:solidFill>
                  <a:schemeClr val="bg1"/>
                </a:solidFill>
                <a:latin typeface="Times New Roman" panose="02020603050405020304" pitchFamily="18" charset="0"/>
              </a:rPr>
              <a:t>- taking specific additional security measures (such as encryption); </a:t>
            </a:r>
          </a:p>
          <a:p>
            <a:r>
              <a:rPr lang="en-US" sz="1800" b="0" i="0" u="none" strike="noStrike" baseline="0" dirty="0">
                <a:solidFill>
                  <a:schemeClr val="bg1"/>
                </a:solidFill>
                <a:latin typeface="Times New Roman" panose="02020603050405020304" pitchFamily="18" charset="0"/>
              </a:rPr>
              <a:t>- in case of </a:t>
            </a:r>
            <a:r>
              <a:rPr lang="en-US" sz="1800" b="0" i="0" u="none" strike="noStrike" baseline="0" dirty="0" err="1">
                <a:solidFill>
                  <a:schemeClr val="bg1"/>
                </a:solidFill>
                <a:latin typeface="Times New Roman" panose="02020603050405020304" pitchFamily="18" charset="0"/>
              </a:rPr>
              <a:t>pseudonymisation</a:t>
            </a:r>
            <a:r>
              <a:rPr lang="en-US" sz="1800" b="0" i="0" u="none" strike="noStrike" baseline="0" dirty="0">
                <a:solidFill>
                  <a:schemeClr val="bg1"/>
                </a:solidFill>
                <a:latin typeface="Times New Roman" panose="02020603050405020304" pitchFamily="18" charset="0"/>
              </a:rPr>
              <a:t>, making sure that data enabling the linking of information to a data subject (the keys) are themselves also coded or encrypted and stored separately; </a:t>
            </a:r>
          </a:p>
          <a:p>
            <a:r>
              <a:rPr lang="en-US" sz="1800" b="0" i="0" u="none" strike="noStrike" baseline="0" dirty="0">
                <a:solidFill>
                  <a:schemeClr val="bg1"/>
                </a:solidFill>
                <a:latin typeface="Times New Roman" panose="02020603050405020304" pitchFamily="18" charset="0"/>
              </a:rPr>
              <a:t>- restricting access to personal data only on a need-to-know basis, </a:t>
            </a:r>
          </a:p>
          <a:p>
            <a:r>
              <a:rPr lang="en-US" sz="1800" b="0" i="0" u="none" strike="noStrike" baseline="0" dirty="0">
                <a:solidFill>
                  <a:schemeClr val="bg1"/>
                </a:solidFill>
                <a:latin typeface="Times New Roman" panose="02020603050405020304" pitchFamily="18" charset="0"/>
              </a:rPr>
              <a:t>- further processing of personal data concerning health, data about children, other vulnerable individuals, or other highly sensitive information should, in principle, be permitted only with the consent of the data subject; </a:t>
            </a:r>
          </a:p>
          <a:p>
            <a:r>
              <a:rPr lang="en-US" sz="1800" b="0" i="0" u="none" strike="noStrike" baseline="0" dirty="0">
                <a:solidFill>
                  <a:schemeClr val="bg1"/>
                </a:solidFill>
                <a:latin typeface="Times New Roman" panose="02020603050405020304" pitchFamily="18" charset="0"/>
              </a:rPr>
              <a:t>- any exceptions to this requirement for consent should be specified in law, with appropriate safeguards, including technical and </a:t>
            </a:r>
            <a:r>
              <a:rPr lang="en-US" sz="1800" b="0" i="0" u="none" strike="noStrike" baseline="0" dirty="0" err="1">
                <a:solidFill>
                  <a:schemeClr val="bg1"/>
                </a:solidFill>
                <a:latin typeface="Times New Roman" panose="02020603050405020304" pitchFamily="18" charset="0"/>
              </a:rPr>
              <a:t>organisational</a:t>
            </a:r>
            <a:r>
              <a:rPr lang="en-US" sz="1800" b="0" i="0" u="none" strike="noStrike" baseline="0" dirty="0">
                <a:solidFill>
                  <a:schemeClr val="bg1"/>
                </a:solidFill>
                <a:latin typeface="Times New Roman" panose="02020603050405020304" pitchFamily="18" charset="0"/>
              </a:rPr>
              <a:t> measures to prevent undue impact on the data subjects</a:t>
            </a:r>
          </a:p>
        </p:txBody>
      </p:sp>
    </p:spTree>
    <p:extLst>
      <p:ext uri="{BB962C8B-B14F-4D97-AF65-F5344CB8AC3E}">
        <p14:creationId xmlns:p14="http://schemas.microsoft.com/office/powerpoint/2010/main" val="37392747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F40233-B27B-447D-BE15-1F63CF6DA404}"/>
              </a:ext>
            </a:extLst>
          </p:cNvPr>
          <p:cNvSpPr>
            <a:spLocks noGrp="1"/>
          </p:cNvSpPr>
          <p:nvPr>
            <p:ph type="title"/>
          </p:nvPr>
        </p:nvSpPr>
        <p:spPr/>
        <p:txBody>
          <a:bodyPr/>
          <a:lstStyle/>
          <a:p>
            <a:r>
              <a:rPr lang="nl-NL" dirty="0"/>
              <a:t>(2) Toestemming</a:t>
            </a:r>
            <a:br>
              <a:rPr lang="nl-NL" dirty="0"/>
            </a:br>
            <a:endParaRPr lang="nl-NL" dirty="0"/>
          </a:p>
        </p:txBody>
      </p:sp>
      <p:sp>
        <p:nvSpPr>
          <p:cNvPr id="3" name="Tijdelijke aanduiding voor inhoud 2">
            <a:extLst>
              <a:ext uri="{FF2B5EF4-FFF2-40B4-BE49-F238E27FC236}">
                <a16:creationId xmlns:a16="http://schemas.microsoft.com/office/drawing/2014/main" id="{17F39382-077F-448C-9731-45150E8C38B2}"/>
              </a:ext>
            </a:extLst>
          </p:cNvPr>
          <p:cNvSpPr>
            <a:spLocks noGrp="1"/>
          </p:cNvSpPr>
          <p:nvPr>
            <p:ph idx="1"/>
          </p:nvPr>
        </p:nvSpPr>
        <p:spPr/>
        <p:txBody>
          <a:bodyPr>
            <a:normAutofit fontScale="92500" lnSpcReduction="20000"/>
          </a:bodyPr>
          <a:lstStyle/>
          <a:p>
            <a:r>
              <a:rPr lang="nl-NL" sz="1800" b="1" i="0" u="none" strike="noStrike" baseline="0" dirty="0" err="1">
                <a:solidFill>
                  <a:schemeClr val="bg1"/>
                </a:solidFill>
                <a:latin typeface="Calibri,Bold"/>
              </a:rPr>
              <a:t>Guidelines</a:t>
            </a:r>
            <a:r>
              <a:rPr lang="nl-NL" sz="1800" b="1" i="0" u="none" strike="noStrike" baseline="0" dirty="0">
                <a:solidFill>
                  <a:schemeClr val="bg1"/>
                </a:solidFill>
                <a:latin typeface="Calibri,Bold"/>
              </a:rPr>
              <a:t> 05/2020 on consent </a:t>
            </a:r>
            <a:r>
              <a:rPr lang="nl-NL" sz="1800" b="1" i="0" u="none" strike="noStrike" baseline="0" dirty="0" err="1">
                <a:solidFill>
                  <a:schemeClr val="bg1"/>
                </a:solidFill>
                <a:latin typeface="Calibri,Bold"/>
              </a:rPr>
              <a:t>under</a:t>
            </a:r>
            <a:r>
              <a:rPr lang="nl-NL" sz="1800" b="1" i="0" u="none" strike="noStrike" baseline="0" dirty="0">
                <a:solidFill>
                  <a:schemeClr val="bg1"/>
                </a:solidFill>
                <a:latin typeface="Calibri,Bold"/>
              </a:rPr>
              <a:t> </a:t>
            </a:r>
            <a:r>
              <a:rPr lang="nl-NL" sz="1800" b="1" i="0" u="none" strike="noStrike" baseline="0" dirty="0" err="1">
                <a:solidFill>
                  <a:schemeClr val="bg1"/>
                </a:solidFill>
                <a:latin typeface="Calibri,Bold"/>
              </a:rPr>
              <a:t>Regulation</a:t>
            </a:r>
            <a:r>
              <a:rPr lang="nl-NL" sz="1800" b="1" i="0" u="none" strike="noStrike" baseline="0" dirty="0">
                <a:solidFill>
                  <a:schemeClr val="bg1"/>
                </a:solidFill>
                <a:latin typeface="Calibri,Bold"/>
              </a:rPr>
              <a:t> 2016/679</a:t>
            </a:r>
          </a:p>
          <a:p>
            <a:r>
              <a:rPr lang="nl-NL" sz="1800" b="0" i="0" u="none" strike="noStrike" baseline="0" dirty="0">
                <a:solidFill>
                  <a:schemeClr val="bg1"/>
                </a:solidFill>
                <a:latin typeface="CalibriLight"/>
              </a:rPr>
              <a:t>Free / </a:t>
            </a:r>
            <a:r>
              <a:rPr lang="nl-NL" sz="1800" b="0" i="0" u="none" strike="noStrike" baseline="0" dirty="0" err="1">
                <a:solidFill>
                  <a:schemeClr val="bg1"/>
                </a:solidFill>
                <a:latin typeface="CalibriLight"/>
              </a:rPr>
              <a:t>freely</a:t>
            </a:r>
            <a:r>
              <a:rPr lang="nl-NL" sz="1800" b="0" i="0" u="none" strike="noStrike" baseline="0" dirty="0">
                <a:solidFill>
                  <a:schemeClr val="bg1"/>
                </a:solidFill>
                <a:latin typeface="CalibriLight"/>
              </a:rPr>
              <a:t> </a:t>
            </a:r>
            <a:r>
              <a:rPr lang="nl-NL" sz="1800" b="0" i="0" u="none" strike="noStrike" baseline="0" dirty="0" err="1">
                <a:solidFill>
                  <a:schemeClr val="bg1"/>
                </a:solidFill>
                <a:latin typeface="CalibriLight"/>
              </a:rPr>
              <a:t>given</a:t>
            </a:r>
            <a:endParaRPr lang="nl-NL" b="1" dirty="0">
              <a:solidFill>
                <a:schemeClr val="bg1"/>
              </a:solidFill>
              <a:latin typeface="Calibri,Bold"/>
            </a:endParaRPr>
          </a:p>
          <a:p>
            <a:pPr algn="l"/>
            <a:r>
              <a:rPr lang="nl-NL" sz="1800" b="0" i="0" u="none" strike="noStrike" baseline="0" dirty="0" err="1">
                <a:solidFill>
                  <a:schemeClr val="bg1"/>
                </a:solidFill>
                <a:latin typeface="CalibriLight"/>
              </a:rPr>
              <a:t>Imbalance</a:t>
            </a:r>
            <a:r>
              <a:rPr lang="nl-NL" sz="1800" b="0" i="0" u="none" strike="noStrike" baseline="0" dirty="0">
                <a:solidFill>
                  <a:schemeClr val="bg1"/>
                </a:solidFill>
                <a:latin typeface="CalibriLight"/>
              </a:rPr>
              <a:t> of power: </a:t>
            </a:r>
            <a:r>
              <a:rPr lang="en-US" sz="1800" b="0" i="0" u="none" strike="noStrike" baseline="0" dirty="0">
                <a:solidFill>
                  <a:schemeClr val="bg1"/>
                </a:solidFill>
                <a:latin typeface="Calibri" panose="020F0502020204030204" pitchFamily="34" charset="0"/>
              </a:rPr>
              <a:t>An imbalance of power also occurs in the </a:t>
            </a:r>
            <a:r>
              <a:rPr lang="en-US" sz="1800" b="1" i="0" u="none" strike="noStrike" baseline="0" dirty="0">
                <a:solidFill>
                  <a:schemeClr val="bg1"/>
                </a:solidFill>
                <a:latin typeface="Calibri,Bold"/>
              </a:rPr>
              <a:t>employment </a:t>
            </a:r>
            <a:r>
              <a:rPr lang="en-US" sz="1800" b="0" i="0" u="none" strike="noStrike" baseline="0" dirty="0">
                <a:solidFill>
                  <a:schemeClr val="bg1"/>
                </a:solidFill>
                <a:latin typeface="Calibri" panose="020F0502020204030204" pitchFamily="34" charset="0"/>
              </a:rPr>
              <a:t>context.18 Given the dependency that results from the employer/employee relationship, it is unlikely that the data subject is able to deny his/her employer consent to data processing without experiencing the fear or real risk of detrimental effects as a result of a refusal.</a:t>
            </a:r>
            <a:endParaRPr lang="nl-NL" sz="1800" b="1" i="0" u="none" strike="noStrike" baseline="0" dirty="0">
              <a:solidFill>
                <a:schemeClr val="bg1"/>
              </a:solidFill>
              <a:latin typeface="Calibri,Bold"/>
            </a:endParaRPr>
          </a:p>
          <a:p>
            <a:pPr algn="l"/>
            <a:r>
              <a:rPr lang="nl-NL" sz="1800" b="0" i="0" u="none" strike="noStrike" baseline="0" dirty="0" err="1">
                <a:solidFill>
                  <a:schemeClr val="bg1"/>
                </a:solidFill>
                <a:latin typeface="CalibriLight"/>
              </a:rPr>
              <a:t>Conditionality</a:t>
            </a:r>
            <a:r>
              <a:rPr lang="nl-NL" sz="1800" b="0" i="0" u="none" strike="noStrike" baseline="0" dirty="0">
                <a:solidFill>
                  <a:schemeClr val="bg1"/>
                </a:solidFill>
                <a:latin typeface="CalibriLight"/>
              </a:rPr>
              <a:t>: </a:t>
            </a:r>
            <a:r>
              <a:rPr lang="en-US" sz="1800" b="0" i="0" u="none" strike="noStrike" baseline="0" dirty="0">
                <a:solidFill>
                  <a:schemeClr val="bg1"/>
                </a:solidFill>
                <a:latin typeface="Calibri" panose="020F0502020204030204" pitchFamily="34" charset="0"/>
              </a:rPr>
              <a:t>Article 7(4) GDPR indicates that, inter alia, the situation of “bundling” consent with acceptance of terms or conditions, or “tying” the provision of a contract or a service to a request for consent to process personal data that are not necessary for the performance of that contract or service, is </a:t>
            </a:r>
            <a:r>
              <a:rPr lang="nl-NL" sz="1800" b="0" i="0" u="none" strike="noStrike" baseline="0" dirty="0" err="1">
                <a:solidFill>
                  <a:schemeClr val="bg1"/>
                </a:solidFill>
                <a:latin typeface="Calibri" panose="020F0502020204030204" pitchFamily="34" charset="0"/>
              </a:rPr>
              <a:t>considered</a:t>
            </a:r>
            <a:r>
              <a:rPr lang="nl-NL" sz="1800" b="0" i="0" u="none" strike="noStrike" baseline="0" dirty="0">
                <a:solidFill>
                  <a:schemeClr val="bg1"/>
                </a:solidFill>
                <a:latin typeface="Calibri" panose="020F0502020204030204" pitchFamily="34" charset="0"/>
              </a:rPr>
              <a:t> </a:t>
            </a:r>
            <a:r>
              <a:rPr lang="nl-NL" sz="1800" b="0" i="0" u="none" strike="noStrike" baseline="0" dirty="0" err="1">
                <a:solidFill>
                  <a:schemeClr val="bg1"/>
                </a:solidFill>
                <a:latin typeface="Calibri" panose="020F0502020204030204" pitchFamily="34" charset="0"/>
              </a:rPr>
              <a:t>highly</a:t>
            </a:r>
            <a:r>
              <a:rPr lang="nl-NL" sz="1800" b="0" i="0" u="none" strike="noStrike" baseline="0" dirty="0">
                <a:solidFill>
                  <a:schemeClr val="bg1"/>
                </a:solidFill>
                <a:latin typeface="Calibri" panose="020F0502020204030204" pitchFamily="34" charset="0"/>
              </a:rPr>
              <a:t> </a:t>
            </a:r>
            <a:r>
              <a:rPr lang="nl-NL" sz="1800" b="0" i="0" u="none" strike="noStrike" baseline="0" dirty="0" err="1">
                <a:solidFill>
                  <a:schemeClr val="bg1"/>
                </a:solidFill>
                <a:latin typeface="Calibri" panose="020F0502020204030204" pitchFamily="34" charset="0"/>
              </a:rPr>
              <a:t>undesirable</a:t>
            </a:r>
            <a:r>
              <a:rPr lang="nl-NL" sz="1800" b="0" i="0" u="none" strike="noStrike" baseline="0" dirty="0">
                <a:solidFill>
                  <a:schemeClr val="bg1"/>
                </a:solidFill>
                <a:latin typeface="Calibri" panose="020F0502020204030204" pitchFamily="34" charset="0"/>
              </a:rPr>
              <a:t>.</a:t>
            </a:r>
          </a:p>
          <a:p>
            <a:pPr algn="l"/>
            <a:r>
              <a:rPr lang="nl-NL" sz="1800" b="0" i="0" u="none" strike="noStrike" baseline="0" dirty="0" err="1">
                <a:solidFill>
                  <a:schemeClr val="bg1"/>
                </a:solidFill>
                <a:latin typeface="CalibriLight"/>
              </a:rPr>
              <a:t>Granularity</a:t>
            </a:r>
            <a:r>
              <a:rPr lang="nl-NL" sz="1800" b="0" i="0" u="none" strike="noStrike" baseline="0" dirty="0">
                <a:solidFill>
                  <a:schemeClr val="bg1"/>
                </a:solidFill>
                <a:latin typeface="CalibriLight"/>
              </a:rPr>
              <a:t>: </a:t>
            </a:r>
            <a:r>
              <a:rPr lang="en-US" sz="1800" b="0" i="0" u="none" strike="noStrike" baseline="0" dirty="0">
                <a:solidFill>
                  <a:schemeClr val="bg1"/>
                </a:solidFill>
                <a:latin typeface="Calibri" panose="020F0502020204030204" pitchFamily="34" charset="0"/>
              </a:rPr>
              <a:t>If the controller has conflated several purposes for processing and has not attempted to seek separate consent for each purpose, there is a lack of freedom. This granularity is closely related to the need of </a:t>
            </a:r>
            <a:r>
              <a:rPr lang="nl-NL" sz="1800" b="0" i="0" u="none" strike="noStrike" baseline="0" dirty="0">
                <a:solidFill>
                  <a:schemeClr val="bg1"/>
                </a:solidFill>
                <a:latin typeface="Calibri" panose="020F0502020204030204" pitchFamily="34" charset="0"/>
              </a:rPr>
              <a:t>consent </a:t>
            </a:r>
            <a:r>
              <a:rPr lang="nl-NL" sz="1800" b="0" i="0" u="none" strike="noStrike" baseline="0" dirty="0" err="1">
                <a:solidFill>
                  <a:schemeClr val="bg1"/>
                </a:solidFill>
                <a:latin typeface="Calibri" panose="020F0502020204030204" pitchFamily="34" charset="0"/>
              </a:rPr>
              <a:t>to</a:t>
            </a:r>
            <a:r>
              <a:rPr lang="nl-NL" sz="1800" b="0" i="0" u="none" strike="noStrike" baseline="0" dirty="0">
                <a:solidFill>
                  <a:schemeClr val="bg1"/>
                </a:solidFill>
                <a:latin typeface="Calibri" panose="020F0502020204030204" pitchFamily="34" charset="0"/>
              </a:rPr>
              <a:t> </a:t>
            </a:r>
            <a:r>
              <a:rPr lang="nl-NL" sz="1800" b="0" i="0" u="none" strike="noStrike" baseline="0" dirty="0" err="1">
                <a:solidFill>
                  <a:schemeClr val="bg1"/>
                </a:solidFill>
                <a:latin typeface="Calibri" panose="020F0502020204030204" pitchFamily="34" charset="0"/>
              </a:rPr>
              <a:t>be</a:t>
            </a:r>
            <a:r>
              <a:rPr lang="nl-NL" sz="1800" b="0" i="0" u="none" strike="noStrike" baseline="0" dirty="0">
                <a:solidFill>
                  <a:schemeClr val="bg1"/>
                </a:solidFill>
                <a:latin typeface="Calibri" panose="020F0502020204030204" pitchFamily="34" charset="0"/>
              </a:rPr>
              <a:t> </a:t>
            </a:r>
            <a:r>
              <a:rPr lang="nl-NL" sz="1800" b="0" i="0" u="none" strike="noStrike" baseline="0" dirty="0" err="1">
                <a:solidFill>
                  <a:schemeClr val="bg1"/>
                </a:solidFill>
                <a:latin typeface="Calibri" panose="020F0502020204030204" pitchFamily="34" charset="0"/>
              </a:rPr>
              <a:t>specific</a:t>
            </a:r>
            <a:r>
              <a:rPr lang="nl-NL" sz="1800" b="0" i="0" u="none" strike="noStrike" baseline="0" dirty="0">
                <a:solidFill>
                  <a:schemeClr val="bg1"/>
                </a:solidFill>
                <a:latin typeface="Calibri" panose="020F0502020204030204" pitchFamily="34" charset="0"/>
              </a:rPr>
              <a:t>,</a:t>
            </a:r>
          </a:p>
          <a:p>
            <a:pPr algn="l"/>
            <a:r>
              <a:rPr lang="nl-NL" sz="1800" b="0" i="0" u="none" strike="noStrike" baseline="0" dirty="0">
                <a:solidFill>
                  <a:schemeClr val="bg1"/>
                </a:solidFill>
                <a:latin typeface="CalibriLight"/>
              </a:rPr>
              <a:t>Detriment: </a:t>
            </a:r>
            <a:r>
              <a:rPr lang="en-US" sz="1800" b="0" i="0" u="none" strike="noStrike" baseline="0" dirty="0">
                <a:solidFill>
                  <a:schemeClr val="bg1"/>
                </a:solidFill>
                <a:latin typeface="Calibri" panose="020F0502020204030204" pitchFamily="34" charset="0"/>
              </a:rPr>
              <a:t>The controller needs to demonstrate that it is possible to refuse or withdraw consent without </a:t>
            </a:r>
            <a:r>
              <a:rPr lang="nl-NL" sz="1800" b="0" i="0" u="none" strike="noStrike" baseline="0" dirty="0">
                <a:solidFill>
                  <a:schemeClr val="bg1"/>
                </a:solidFill>
                <a:latin typeface="Calibri" panose="020F0502020204030204" pitchFamily="34" charset="0"/>
              </a:rPr>
              <a:t>detriment</a:t>
            </a:r>
            <a:endParaRPr lang="nl-NL" dirty="0">
              <a:solidFill>
                <a:schemeClr val="bg1"/>
              </a:solidFill>
            </a:endParaRPr>
          </a:p>
        </p:txBody>
      </p:sp>
    </p:spTree>
    <p:extLst>
      <p:ext uri="{BB962C8B-B14F-4D97-AF65-F5344CB8AC3E}">
        <p14:creationId xmlns:p14="http://schemas.microsoft.com/office/powerpoint/2010/main" val="15071439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F40233-B27B-447D-BE15-1F63CF6DA404}"/>
              </a:ext>
            </a:extLst>
          </p:cNvPr>
          <p:cNvSpPr>
            <a:spLocks noGrp="1"/>
          </p:cNvSpPr>
          <p:nvPr>
            <p:ph type="title"/>
          </p:nvPr>
        </p:nvSpPr>
        <p:spPr/>
        <p:txBody>
          <a:bodyPr/>
          <a:lstStyle/>
          <a:p>
            <a:r>
              <a:rPr lang="nl-NL" dirty="0"/>
              <a:t>(2) Toestemming</a:t>
            </a:r>
            <a:br>
              <a:rPr lang="nl-NL" dirty="0"/>
            </a:br>
            <a:endParaRPr lang="nl-NL" dirty="0"/>
          </a:p>
        </p:txBody>
      </p:sp>
      <p:sp>
        <p:nvSpPr>
          <p:cNvPr id="3" name="Tijdelijke aanduiding voor inhoud 2">
            <a:extLst>
              <a:ext uri="{FF2B5EF4-FFF2-40B4-BE49-F238E27FC236}">
                <a16:creationId xmlns:a16="http://schemas.microsoft.com/office/drawing/2014/main" id="{17F39382-077F-448C-9731-45150E8C38B2}"/>
              </a:ext>
            </a:extLst>
          </p:cNvPr>
          <p:cNvSpPr>
            <a:spLocks noGrp="1"/>
          </p:cNvSpPr>
          <p:nvPr>
            <p:ph idx="1"/>
          </p:nvPr>
        </p:nvSpPr>
        <p:spPr/>
        <p:txBody>
          <a:bodyPr>
            <a:normAutofit/>
          </a:bodyPr>
          <a:lstStyle/>
          <a:p>
            <a:r>
              <a:rPr lang="nl-NL" sz="1800" b="0" i="0" u="none" strike="noStrike" baseline="0" dirty="0" err="1">
                <a:solidFill>
                  <a:schemeClr val="bg1"/>
                </a:solidFill>
                <a:latin typeface="CalibriLight"/>
              </a:rPr>
              <a:t>Specific</a:t>
            </a:r>
            <a:endParaRPr lang="nl-NL" sz="1800" b="0" i="0" u="none" strike="noStrike" baseline="0" dirty="0">
              <a:solidFill>
                <a:schemeClr val="bg1"/>
              </a:solidFill>
              <a:latin typeface="CalibriLight"/>
            </a:endParaRPr>
          </a:p>
          <a:p>
            <a:pPr algn="l"/>
            <a:r>
              <a:rPr lang="en-US" sz="1800" b="0" i="0" u="none" strike="noStrike" baseline="0" dirty="0" err="1">
                <a:solidFill>
                  <a:schemeClr val="bg1"/>
                </a:solidFill>
                <a:latin typeface="Calibri" panose="020F0502020204030204" pitchFamily="34" charset="0"/>
              </a:rPr>
              <a:t>i</a:t>
            </a:r>
            <a:r>
              <a:rPr lang="en-US" sz="1800" b="0" i="0" u="none" strike="noStrike" baseline="0" dirty="0">
                <a:solidFill>
                  <a:schemeClr val="bg1"/>
                </a:solidFill>
                <a:latin typeface="Calibri" panose="020F0502020204030204" pitchFamily="34" charset="0"/>
              </a:rPr>
              <a:t> Purpose specification as a safeguard against function creep,</a:t>
            </a:r>
          </a:p>
          <a:p>
            <a:pPr algn="l"/>
            <a:r>
              <a:rPr lang="en-US" sz="1800" b="0" i="0" u="none" strike="noStrike" baseline="0" dirty="0">
                <a:solidFill>
                  <a:schemeClr val="bg1"/>
                </a:solidFill>
                <a:latin typeface="Calibri" panose="020F0502020204030204" pitchFamily="34" charset="0"/>
              </a:rPr>
              <a:t>ii Granularity in consent requests, and</a:t>
            </a:r>
          </a:p>
          <a:p>
            <a:pPr algn="l"/>
            <a:r>
              <a:rPr lang="en-US" sz="1800" b="0" i="0" u="none" strike="noStrike" baseline="0" dirty="0">
                <a:solidFill>
                  <a:schemeClr val="bg1"/>
                </a:solidFill>
                <a:latin typeface="Calibri" panose="020F0502020204030204" pitchFamily="34" charset="0"/>
              </a:rPr>
              <a:t>iii Clear separation of information related to obtaining consent for data processing activities from</a:t>
            </a:r>
          </a:p>
          <a:p>
            <a:pPr algn="l"/>
            <a:r>
              <a:rPr lang="nl-NL" sz="1800" b="0" i="0" u="none" strike="noStrike" baseline="0" dirty="0">
                <a:solidFill>
                  <a:schemeClr val="bg1"/>
                </a:solidFill>
                <a:latin typeface="Calibri" panose="020F0502020204030204" pitchFamily="34" charset="0"/>
              </a:rPr>
              <a:t>information </a:t>
            </a:r>
            <a:r>
              <a:rPr lang="nl-NL" sz="1800" b="0" i="0" u="none" strike="noStrike" baseline="0" dirty="0" err="1">
                <a:solidFill>
                  <a:schemeClr val="bg1"/>
                </a:solidFill>
                <a:latin typeface="Calibri" panose="020F0502020204030204" pitchFamily="34" charset="0"/>
              </a:rPr>
              <a:t>about</a:t>
            </a:r>
            <a:r>
              <a:rPr lang="nl-NL" sz="1800" b="0" i="0" u="none" strike="noStrike" baseline="0" dirty="0">
                <a:solidFill>
                  <a:schemeClr val="bg1"/>
                </a:solidFill>
                <a:latin typeface="Calibri" panose="020F0502020204030204" pitchFamily="34" charset="0"/>
              </a:rPr>
              <a:t> </a:t>
            </a:r>
            <a:r>
              <a:rPr lang="nl-NL" sz="1800" b="0" i="0" u="none" strike="noStrike" baseline="0" dirty="0" err="1">
                <a:solidFill>
                  <a:schemeClr val="bg1"/>
                </a:solidFill>
                <a:latin typeface="Calibri" panose="020F0502020204030204" pitchFamily="34" charset="0"/>
              </a:rPr>
              <a:t>other</a:t>
            </a:r>
            <a:r>
              <a:rPr lang="nl-NL" sz="1800" b="0" i="0" u="none" strike="noStrike" baseline="0" dirty="0">
                <a:solidFill>
                  <a:schemeClr val="bg1"/>
                </a:solidFill>
                <a:latin typeface="Calibri" panose="020F0502020204030204" pitchFamily="34" charset="0"/>
              </a:rPr>
              <a:t> </a:t>
            </a:r>
            <a:r>
              <a:rPr lang="nl-NL" sz="1800" b="0" i="0" u="none" strike="noStrike" baseline="0" dirty="0" err="1">
                <a:solidFill>
                  <a:schemeClr val="bg1"/>
                </a:solidFill>
                <a:latin typeface="Calibri" panose="020F0502020204030204" pitchFamily="34" charset="0"/>
              </a:rPr>
              <a:t>matters</a:t>
            </a:r>
            <a:r>
              <a:rPr lang="nl-NL" sz="1800" b="0" i="0" u="none" strike="noStrike" baseline="0" dirty="0">
                <a:solidFill>
                  <a:schemeClr val="bg1"/>
                </a:solidFill>
                <a:latin typeface="Calibri" panose="020F0502020204030204" pitchFamily="34" charset="0"/>
              </a:rPr>
              <a:t>.</a:t>
            </a:r>
            <a:endParaRPr lang="nl-NL" dirty="0">
              <a:solidFill>
                <a:schemeClr val="bg1"/>
              </a:solidFill>
            </a:endParaRPr>
          </a:p>
        </p:txBody>
      </p:sp>
    </p:spTree>
    <p:extLst>
      <p:ext uri="{BB962C8B-B14F-4D97-AF65-F5344CB8AC3E}">
        <p14:creationId xmlns:p14="http://schemas.microsoft.com/office/powerpoint/2010/main" val="29334354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F40233-B27B-447D-BE15-1F63CF6DA404}"/>
              </a:ext>
            </a:extLst>
          </p:cNvPr>
          <p:cNvSpPr>
            <a:spLocks noGrp="1"/>
          </p:cNvSpPr>
          <p:nvPr>
            <p:ph type="title"/>
          </p:nvPr>
        </p:nvSpPr>
        <p:spPr/>
        <p:txBody>
          <a:bodyPr/>
          <a:lstStyle/>
          <a:p>
            <a:r>
              <a:rPr lang="nl-NL" dirty="0"/>
              <a:t>(2) Toestemming</a:t>
            </a:r>
            <a:br>
              <a:rPr lang="nl-NL" dirty="0"/>
            </a:br>
            <a:endParaRPr lang="nl-NL" dirty="0"/>
          </a:p>
        </p:txBody>
      </p:sp>
      <p:sp>
        <p:nvSpPr>
          <p:cNvPr id="3" name="Tijdelijke aanduiding voor inhoud 2">
            <a:extLst>
              <a:ext uri="{FF2B5EF4-FFF2-40B4-BE49-F238E27FC236}">
                <a16:creationId xmlns:a16="http://schemas.microsoft.com/office/drawing/2014/main" id="{17F39382-077F-448C-9731-45150E8C38B2}"/>
              </a:ext>
            </a:extLst>
          </p:cNvPr>
          <p:cNvSpPr>
            <a:spLocks noGrp="1"/>
          </p:cNvSpPr>
          <p:nvPr>
            <p:ph idx="1"/>
          </p:nvPr>
        </p:nvSpPr>
        <p:spPr/>
        <p:txBody>
          <a:bodyPr>
            <a:normAutofit lnSpcReduction="10000"/>
          </a:bodyPr>
          <a:lstStyle/>
          <a:p>
            <a:r>
              <a:rPr lang="nl-NL" sz="1800" b="0" i="0" u="none" strike="noStrike" baseline="0" dirty="0" err="1">
                <a:solidFill>
                  <a:schemeClr val="bg1"/>
                </a:solidFill>
                <a:latin typeface="CalibriLight"/>
              </a:rPr>
              <a:t>Informed</a:t>
            </a:r>
            <a:endParaRPr lang="nl-NL" sz="1800" b="0" i="0" u="none" strike="noStrike" baseline="0" dirty="0">
              <a:solidFill>
                <a:schemeClr val="bg1"/>
              </a:solidFill>
              <a:latin typeface="CalibriLight"/>
            </a:endParaRPr>
          </a:p>
          <a:p>
            <a:pPr lvl="1"/>
            <a:r>
              <a:rPr lang="nl-NL" b="0" i="0" u="none" strike="noStrike" baseline="0" dirty="0">
                <a:solidFill>
                  <a:schemeClr val="bg1"/>
                </a:solidFill>
                <a:latin typeface="Calibri" panose="020F0502020204030204" pitchFamily="34" charset="0"/>
              </a:rPr>
              <a:t>i. </a:t>
            </a:r>
            <a:r>
              <a:rPr lang="nl-NL" b="0" i="0" u="none" strike="noStrike" baseline="0" dirty="0" err="1">
                <a:solidFill>
                  <a:schemeClr val="bg1"/>
                </a:solidFill>
                <a:latin typeface="Calibri" panose="020F0502020204030204" pitchFamily="34" charset="0"/>
              </a:rPr>
              <a:t>the</a:t>
            </a:r>
            <a:r>
              <a:rPr lang="nl-NL" b="0" i="0" u="none" strike="noStrike" baseline="0" dirty="0">
                <a:solidFill>
                  <a:schemeClr val="bg1"/>
                </a:solidFill>
                <a:latin typeface="Calibri" panose="020F0502020204030204" pitchFamily="34" charset="0"/>
              </a:rPr>
              <a:t> </a:t>
            </a:r>
            <a:r>
              <a:rPr lang="nl-NL" b="0" i="0" u="none" strike="noStrike" baseline="0" dirty="0" err="1">
                <a:solidFill>
                  <a:schemeClr val="bg1"/>
                </a:solidFill>
                <a:latin typeface="Calibri" panose="020F0502020204030204" pitchFamily="34" charset="0"/>
              </a:rPr>
              <a:t>controller’s</a:t>
            </a:r>
            <a:r>
              <a:rPr lang="nl-NL" b="0" i="0" u="none" strike="noStrike" baseline="0" dirty="0">
                <a:solidFill>
                  <a:schemeClr val="bg1"/>
                </a:solidFill>
                <a:latin typeface="Calibri" panose="020F0502020204030204" pitchFamily="34" charset="0"/>
              </a:rPr>
              <a:t> </a:t>
            </a:r>
            <a:r>
              <a:rPr lang="nl-NL" b="0" i="0" u="none" strike="noStrike" baseline="0" dirty="0" err="1">
                <a:solidFill>
                  <a:schemeClr val="bg1"/>
                </a:solidFill>
                <a:latin typeface="Calibri" panose="020F0502020204030204" pitchFamily="34" charset="0"/>
              </a:rPr>
              <a:t>identity</a:t>
            </a:r>
            <a:r>
              <a:rPr lang="nl-NL" b="0" i="0" u="none" strike="noStrike" baseline="0" dirty="0">
                <a:solidFill>
                  <a:schemeClr val="bg1"/>
                </a:solidFill>
                <a:latin typeface="Calibri" panose="020F0502020204030204" pitchFamily="34" charset="0"/>
              </a:rPr>
              <a:t>, </a:t>
            </a:r>
          </a:p>
          <a:p>
            <a:pPr lvl="1"/>
            <a:r>
              <a:rPr lang="en-US" b="0" i="0" u="none" strike="noStrike" baseline="0" dirty="0">
                <a:solidFill>
                  <a:schemeClr val="bg1"/>
                </a:solidFill>
                <a:latin typeface="Calibri" panose="020F0502020204030204" pitchFamily="34" charset="0"/>
              </a:rPr>
              <a:t>ii. the purpose of each of the processing operations for which consent is sought, </a:t>
            </a:r>
          </a:p>
          <a:p>
            <a:pPr lvl="1"/>
            <a:r>
              <a:rPr lang="en-US" b="0" i="0" u="none" strike="noStrike" baseline="0" dirty="0">
                <a:solidFill>
                  <a:schemeClr val="bg1"/>
                </a:solidFill>
                <a:latin typeface="Calibri" panose="020F0502020204030204" pitchFamily="34" charset="0"/>
              </a:rPr>
              <a:t>iii. what (type of) data will be collected and used, </a:t>
            </a:r>
          </a:p>
          <a:p>
            <a:pPr lvl="1"/>
            <a:r>
              <a:rPr lang="en-US" b="0" i="0" u="none" strike="noStrike" baseline="0" dirty="0">
                <a:solidFill>
                  <a:schemeClr val="bg1"/>
                </a:solidFill>
                <a:latin typeface="Calibri" panose="020F0502020204030204" pitchFamily="34" charset="0"/>
              </a:rPr>
              <a:t>iv. the existence of the right to withdraw consent,</a:t>
            </a:r>
          </a:p>
          <a:p>
            <a:pPr lvl="1"/>
            <a:r>
              <a:rPr lang="en-US" b="0" i="0" u="none" strike="noStrike" baseline="0" dirty="0">
                <a:solidFill>
                  <a:schemeClr val="bg1"/>
                </a:solidFill>
                <a:latin typeface="Calibri" panose="020F0502020204030204" pitchFamily="34" charset="0"/>
              </a:rPr>
              <a:t>v. information about the use of the data for automated decision-making in accordance with Article 22 (2)(c) where relevant, and</a:t>
            </a:r>
            <a:endParaRPr lang="nl-NL" dirty="0">
              <a:solidFill>
                <a:schemeClr val="bg1"/>
              </a:solidFill>
              <a:latin typeface="CalibriLight"/>
            </a:endParaRPr>
          </a:p>
          <a:p>
            <a:pPr lvl="1"/>
            <a:r>
              <a:rPr lang="en-US" b="0" i="0" u="none" strike="noStrike" baseline="0" dirty="0">
                <a:solidFill>
                  <a:schemeClr val="bg1"/>
                </a:solidFill>
                <a:latin typeface="Calibri" panose="020F0502020204030204" pitchFamily="34" charset="0"/>
              </a:rPr>
              <a:t>vi. on the possible risks of data transfers due to absence of an adequacy decision and of appropriate safeguards as described in Article 46.</a:t>
            </a:r>
          </a:p>
          <a:p>
            <a:pPr algn="l"/>
            <a:r>
              <a:rPr lang="en-US" sz="1800" b="0" i="0" u="none" strike="noStrike" baseline="0" dirty="0">
                <a:solidFill>
                  <a:schemeClr val="bg1"/>
                </a:solidFill>
                <a:latin typeface="Calibri" panose="020F0502020204030204" pitchFamily="34" charset="0"/>
              </a:rPr>
              <a:t>When seeking consent, controllers should ensure that they use clear and plain language in all cases. This means a message should be easily understandable for the average person and not only for </a:t>
            </a:r>
            <a:r>
              <a:rPr lang="nl-NL" sz="1800" b="0" i="0" u="none" strike="noStrike" baseline="0" dirty="0" err="1">
                <a:solidFill>
                  <a:schemeClr val="bg1"/>
                </a:solidFill>
                <a:latin typeface="Calibri" panose="020F0502020204030204" pitchFamily="34" charset="0"/>
              </a:rPr>
              <a:t>lawyers</a:t>
            </a:r>
            <a:r>
              <a:rPr lang="nl-NL" sz="1800" b="0" i="0" u="none" strike="noStrike" baseline="0" dirty="0">
                <a:solidFill>
                  <a:schemeClr val="bg1"/>
                </a:solidFill>
                <a:latin typeface="Calibri" panose="020F0502020204030204" pitchFamily="34" charset="0"/>
              </a:rPr>
              <a:t>.</a:t>
            </a:r>
            <a:endParaRPr lang="nl-NL" dirty="0">
              <a:solidFill>
                <a:schemeClr val="bg1"/>
              </a:solidFill>
            </a:endParaRPr>
          </a:p>
        </p:txBody>
      </p:sp>
    </p:spTree>
    <p:extLst>
      <p:ext uri="{BB962C8B-B14F-4D97-AF65-F5344CB8AC3E}">
        <p14:creationId xmlns:p14="http://schemas.microsoft.com/office/powerpoint/2010/main" val="40334730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F40233-B27B-447D-BE15-1F63CF6DA404}"/>
              </a:ext>
            </a:extLst>
          </p:cNvPr>
          <p:cNvSpPr>
            <a:spLocks noGrp="1"/>
          </p:cNvSpPr>
          <p:nvPr>
            <p:ph type="title"/>
          </p:nvPr>
        </p:nvSpPr>
        <p:spPr/>
        <p:txBody>
          <a:bodyPr/>
          <a:lstStyle/>
          <a:p>
            <a:r>
              <a:rPr lang="nl-NL" dirty="0"/>
              <a:t>(2) Toestemming</a:t>
            </a:r>
            <a:br>
              <a:rPr lang="nl-NL" dirty="0"/>
            </a:br>
            <a:endParaRPr lang="nl-NL" dirty="0"/>
          </a:p>
        </p:txBody>
      </p:sp>
      <p:sp>
        <p:nvSpPr>
          <p:cNvPr id="3" name="Tijdelijke aanduiding voor inhoud 2">
            <a:extLst>
              <a:ext uri="{FF2B5EF4-FFF2-40B4-BE49-F238E27FC236}">
                <a16:creationId xmlns:a16="http://schemas.microsoft.com/office/drawing/2014/main" id="{17F39382-077F-448C-9731-45150E8C38B2}"/>
              </a:ext>
            </a:extLst>
          </p:cNvPr>
          <p:cNvSpPr>
            <a:spLocks noGrp="1"/>
          </p:cNvSpPr>
          <p:nvPr>
            <p:ph idx="1"/>
          </p:nvPr>
        </p:nvSpPr>
        <p:spPr/>
        <p:txBody>
          <a:bodyPr>
            <a:normAutofit lnSpcReduction="10000"/>
          </a:bodyPr>
          <a:lstStyle/>
          <a:p>
            <a:r>
              <a:rPr lang="nl-NL" sz="1800" b="0" i="0" u="none" strike="noStrike" baseline="0" dirty="0" err="1">
                <a:solidFill>
                  <a:schemeClr val="bg1"/>
                </a:solidFill>
                <a:latin typeface="CalibriLight"/>
              </a:rPr>
              <a:t>Unambiguous</a:t>
            </a:r>
            <a:r>
              <a:rPr lang="nl-NL" sz="1800" b="0" i="0" u="none" strike="noStrike" baseline="0" dirty="0">
                <a:solidFill>
                  <a:schemeClr val="bg1"/>
                </a:solidFill>
                <a:latin typeface="CalibriLight"/>
              </a:rPr>
              <a:t> </a:t>
            </a:r>
            <a:r>
              <a:rPr lang="nl-NL" sz="1800" b="0" i="0" u="none" strike="noStrike" baseline="0" dirty="0" err="1">
                <a:solidFill>
                  <a:schemeClr val="bg1"/>
                </a:solidFill>
                <a:latin typeface="CalibriLight"/>
              </a:rPr>
              <a:t>indication</a:t>
            </a:r>
            <a:r>
              <a:rPr lang="nl-NL" sz="1800" b="0" i="0" u="none" strike="noStrike" baseline="0" dirty="0">
                <a:solidFill>
                  <a:schemeClr val="bg1"/>
                </a:solidFill>
                <a:latin typeface="CalibriLight"/>
              </a:rPr>
              <a:t> of </a:t>
            </a:r>
            <a:r>
              <a:rPr lang="nl-NL" sz="1800" b="0" i="0" u="none" strike="noStrike" baseline="0" dirty="0" err="1">
                <a:solidFill>
                  <a:schemeClr val="bg1"/>
                </a:solidFill>
                <a:latin typeface="CalibriLight"/>
              </a:rPr>
              <a:t>wishes</a:t>
            </a:r>
            <a:endParaRPr lang="nl-NL" sz="1800" b="0" i="0" u="none" strike="noStrike" baseline="0" dirty="0">
              <a:solidFill>
                <a:schemeClr val="bg1"/>
              </a:solidFill>
              <a:latin typeface="CalibriLight"/>
            </a:endParaRPr>
          </a:p>
          <a:p>
            <a:pPr algn="l"/>
            <a:r>
              <a:rPr lang="en-US" sz="1800" b="0" i="0" u="none" strike="noStrike" baseline="0" dirty="0">
                <a:solidFill>
                  <a:schemeClr val="bg1"/>
                </a:solidFill>
                <a:latin typeface="Calibri" panose="020F0502020204030204" pitchFamily="34" charset="0"/>
              </a:rPr>
              <a:t>The GDPR is clear that consent requires a statement from the data subject or a clear affirmative act, which means that it must always be given through an active motion or declaration. It must be obvious that the data subject has consented to the particular processing.</a:t>
            </a:r>
            <a:endParaRPr lang="nl-NL" dirty="0">
              <a:solidFill>
                <a:schemeClr val="bg1"/>
              </a:solidFill>
              <a:latin typeface="CalibriLight"/>
            </a:endParaRPr>
          </a:p>
          <a:p>
            <a:pPr algn="l"/>
            <a:r>
              <a:rPr lang="en-US" sz="1800" b="0" i="0" u="none" strike="noStrike" baseline="0" dirty="0">
                <a:solidFill>
                  <a:schemeClr val="bg1"/>
                </a:solidFill>
                <a:latin typeface="Calibri" panose="020F0502020204030204" pitchFamily="34" charset="0"/>
              </a:rPr>
              <a:t>In the digital context, many services need personal data to function, hence, data subjects receive multiple consent requests that need answers through clicks and swipes every day. This may result in a certain degree of click fatigue: when encountered too many times, the actual warning effect of consent </a:t>
            </a:r>
            <a:r>
              <a:rPr lang="nl-NL" sz="1800" b="0" i="0" u="none" strike="noStrike" baseline="0" dirty="0" err="1">
                <a:solidFill>
                  <a:schemeClr val="bg1"/>
                </a:solidFill>
                <a:latin typeface="Calibri" panose="020F0502020204030204" pitchFamily="34" charset="0"/>
              </a:rPr>
              <a:t>mechanisms</a:t>
            </a:r>
            <a:r>
              <a:rPr lang="nl-NL" sz="1800" b="0" i="0" u="none" strike="noStrike" baseline="0" dirty="0">
                <a:solidFill>
                  <a:schemeClr val="bg1"/>
                </a:solidFill>
                <a:latin typeface="Calibri" panose="020F0502020204030204" pitchFamily="34" charset="0"/>
              </a:rPr>
              <a:t> is </a:t>
            </a:r>
            <a:r>
              <a:rPr lang="nl-NL" sz="1800" b="0" i="0" u="none" strike="noStrike" baseline="0" dirty="0" err="1">
                <a:solidFill>
                  <a:schemeClr val="bg1"/>
                </a:solidFill>
                <a:latin typeface="Calibri" panose="020F0502020204030204" pitchFamily="34" charset="0"/>
              </a:rPr>
              <a:t>diminishing</a:t>
            </a:r>
            <a:r>
              <a:rPr lang="nl-NL" sz="1800" b="0" i="0" u="none" strike="noStrike" baseline="0" dirty="0">
                <a:solidFill>
                  <a:schemeClr val="bg1"/>
                </a:solidFill>
                <a:latin typeface="Calibri" panose="020F0502020204030204" pitchFamily="34" charset="0"/>
              </a:rPr>
              <a:t>. </a:t>
            </a:r>
            <a:r>
              <a:rPr lang="en-US" sz="1800" b="0" i="0" u="none" strike="noStrike" baseline="0" dirty="0">
                <a:solidFill>
                  <a:schemeClr val="bg1"/>
                </a:solidFill>
                <a:latin typeface="Calibri" panose="020F0502020204030204" pitchFamily="34" charset="0"/>
              </a:rPr>
              <a:t>This results in a situation where consent questions are no longer read. This is a particular risk to data subjects, as, typically, consent is asked for actions that are in principle unlawful without their consent. The GDPR places upon controllers the obligation to develop ways to tackle this issue.</a:t>
            </a:r>
            <a:endParaRPr lang="nl-NL" dirty="0">
              <a:solidFill>
                <a:schemeClr val="bg1"/>
              </a:solidFill>
            </a:endParaRPr>
          </a:p>
        </p:txBody>
      </p:sp>
    </p:spTree>
    <p:extLst>
      <p:ext uri="{BB962C8B-B14F-4D97-AF65-F5344CB8AC3E}">
        <p14:creationId xmlns:p14="http://schemas.microsoft.com/office/powerpoint/2010/main" val="5520461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F40233-B27B-447D-BE15-1F63CF6DA404}"/>
              </a:ext>
            </a:extLst>
          </p:cNvPr>
          <p:cNvSpPr>
            <a:spLocks noGrp="1"/>
          </p:cNvSpPr>
          <p:nvPr>
            <p:ph type="title"/>
          </p:nvPr>
        </p:nvSpPr>
        <p:spPr/>
        <p:txBody>
          <a:bodyPr/>
          <a:lstStyle/>
          <a:p>
            <a:r>
              <a:rPr lang="nl-NL" dirty="0"/>
              <a:t>(2) Toestemming</a:t>
            </a:r>
            <a:br>
              <a:rPr lang="nl-NL" dirty="0"/>
            </a:br>
            <a:endParaRPr lang="nl-NL" dirty="0"/>
          </a:p>
        </p:txBody>
      </p:sp>
      <p:sp>
        <p:nvSpPr>
          <p:cNvPr id="3" name="Tijdelijke aanduiding voor inhoud 2">
            <a:extLst>
              <a:ext uri="{FF2B5EF4-FFF2-40B4-BE49-F238E27FC236}">
                <a16:creationId xmlns:a16="http://schemas.microsoft.com/office/drawing/2014/main" id="{17F39382-077F-448C-9731-45150E8C38B2}"/>
              </a:ext>
            </a:extLst>
          </p:cNvPr>
          <p:cNvSpPr>
            <a:spLocks noGrp="1"/>
          </p:cNvSpPr>
          <p:nvPr>
            <p:ph idx="1"/>
          </p:nvPr>
        </p:nvSpPr>
        <p:spPr/>
        <p:txBody>
          <a:bodyPr>
            <a:normAutofit/>
          </a:bodyPr>
          <a:lstStyle/>
          <a:p>
            <a:r>
              <a:rPr lang="nl-NL" sz="1800" b="0" i="0" u="none" strike="noStrike" baseline="0" dirty="0">
                <a:solidFill>
                  <a:schemeClr val="bg1"/>
                </a:solidFill>
                <a:latin typeface="CalibriLight"/>
              </a:rPr>
              <a:t>EXPLICIT CONSENT</a:t>
            </a:r>
          </a:p>
          <a:p>
            <a:pPr algn="l"/>
            <a:r>
              <a:rPr lang="en-US" sz="1800" b="0" i="0" u="none" strike="noStrike" baseline="0" dirty="0">
                <a:solidFill>
                  <a:schemeClr val="bg1"/>
                </a:solidFill>
                <a:latin typeface="Calibri" panose="020F0502020204030204" pitchFamily="34" charset="0"/>
              </a:rPr>
              <a:t>An obvious way to make sure consent is explicit would be to expressly confirm consent in a written statement. Where appropriate, the controller could</a:t>
            </a:r>
            <a:r>
              <a:rPr lang="nl-NL" dirty="0">
                <a:solidFill>
                  <a:schemeClr val="bg1"/>
                </a:solidFill>
                <a:latin typeface="CalibriLight"/>
              </a:rPr>
              <a:t> </a:t>
            </a:r>
            <a:r>
              <a:rPr lang="en-US" sz="1800" b="0" i="0" u="none" strike="noStrike" baseline="0" dirty="0">
                <a:solidFill>
                  <a:schemeClr val="bg1"/>
                </a:solidFill>
                <a:latin typeface="Calibri" panose="020F0502020204030204" pitchFamily="34" charset="0"/>
              </a:rPr>
              <a:t>make sure the written statement is signed by the data subject, in order to remove all possible doubt and potential lack of evidence in the future.</a:t>
            </a:r>
          </a:p>
          <a:p>
            <a:pPr algn="l"/>
            <a:r>
              <a:rPr lang="en-US" sz="1800" b="0" i="0" u="none" strike="noStrike" baseline="0" dirty="0">
                <a:solidFill>
                  <a:schemeClr val="bg1"/>
                </a:solidFill>
                <a:latin typeface="Calibri" panose="020F0502020204030204" pitchFamily="34" charset="0"/>
              </a:rPr>
              <a:t>An </a:t>
            </a:r>
            <a:r>
              <a:rPr lang="en-US" sz="1800" b="0" i="0" u="none" strike="noStrike" baseline="0" dirty="0" err="1">
                <a:solidFill>
                  <a:schemeClr val="bg1"/>
                </a:solidFill>
                <a:latin typeface="Calibri" panose="020F0502020204030204" pitchFamily="34" charset="0"/>
              </a:rPr>
              <a:t>organisation</a:t>
            </a:r>
            <a:r>
              <a:rPr lang="en-US" sz="1800" b="0" i="0" u="none" strike="noStrike" baseline="0" dirty="0">
                <a:solidFill>
                  <a:schemeClr val="bg1"/>
                </a:solidFill>
                <a:latin typeface="Calibri" panose="020F0502020204030204" pitchFamily="34" charset="0"/>
              </a:rPr>
              <a:t> may also obtain explicit consent through a telephone conversation, provided that the information about the choice is fair, intelligible and clear, and it asks for a specific confirmation from the data subject (e.g. pressing a button or providing oral confirmation).</a:t>
            </a:r>
            <a:endParaRPr lang="nl-NL" dirty="0">
              <a:solidFill>
                <a:schemeClr val="bg1"/>
              </a:solidFill>
            </a:endParaRPr>
          </a:p>
        </p:txBody>
      </p:sp>
    </p:spTree>
    <p:extLst>
      <p:ext uri="{BB962C8B-B14F-4D97-AF65-F5344CB8AC3E}">
        <p14:creationId xmlns:p14="http://schemas.microsoft.com/office/powerpoint/2010/main" val="24213903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F40233-B27B-447D-BE15-1F63CF6DA404}"/>
              </a:ext>
            </a:extLst>
          </p:cNvPr>
          <p:cNvSpPr>
            <a:spLocks noGrp="1"/>
          </p:cNvSpPr>
          <p:nvPr>
            <p:ph type="title"/>
          </p:nvPr>
        </p:nvSpPr>
        <p:spPr/>
        <p:txBody>
          <a:bodyPr/>
          <a:lstStyle/>
          <a:p>
            <a:r>
              <a:rPr lang="nl-NL" dirty="0"/>
              <a:t>(2) Toestemming</a:t>
            </a:r>
            <a:br>
              <a:rPr lang="nl-NL" dirty="0"/>
            </a:br>
            <a:endParaRPr lang="nl-NL" dirty="0"/>
          </a:p>
        </p:txBody>
      </p:sp>
      <p:sp>
        <p:nvSpPr>
          <p:cNvPr id="3" name="Tijdelijke aanduiding voor inhoud 2">
            <a:extLst>
              <a:ext uri="{FF2B5EF4-FFF2-40B4-BE49-F238E27FC236}">
                <a16:creationId xmlns:a16="http://schemas.microsoft.com/office/drawing/2014/main" id="{17F39382-077F-448C-9731-45150E8C38B2}"/>
              </a:ext>
            </a:extLst>
          </p:cNvPr>
          <p:cNvSpPr>
            <a:spLocks noGrp="1"/>
          </p:cNvSpPr>
          <p:nvPr>
            <p:ph idx="1"/>
          </p:nvPr>
        </p:nvSpPr>
        <p:spPr/>
        <p:txBody>
          <a:bodyPr>
            <a:normAutofit/>
          </a:bodyPr>
          <a:lstStyle/>
          <a:p>
            <a:r>
              <a:rPr lang="en-US" sz="1800" b="0" i="0" u="none" strike="noStrike" baseline="0" dirty="0">
                <a:solidFill>
                  <a:schemeClr val="bg1"/>
                </a:solidFill>
                <a:latin typeface="CalibriLight"/>
              </a:rPr>
              <a:t>ADDITIONAL CONDITIONS FOR OBTAINING VALID CONSENT</a:t>
            </a:r>
          </a:p>
          <a:p>
            <a:pPr algn="l"/>
            <a:r>
              <a:rPr lang="en-US" sz="1800" b="0" i="0" u="none" strike="noStrike" baseline="0" dirty="0">
                <a:solidFill>
                  <a:schemeClr val="bg1"/>
                </a:solidFill>
                <a:latin typeface="Calibri" panose="020F0502020204030204" pitchFamily="34" charset="0"/>
              </a:rPr>
              <a:t>In Article 7(1), the GDPR clearly outlines the explicit obligation of the controller to demonstrate a data subject's consent. The burden of proof will be on the controller, according to Article 7(1).</a:t>
            </a:r>
          </a:p>
          <a:p>
            <a:pPr algn="l"/>
            <a:r>
              <a:rPr lang="en-US" sz="1800" b="0" i="0" u="none" strike="noStrike" baseline="0" dirty="0">
                <a:solidFill>
                  <a:schemeClr val="bg1"/>
                </a:solidFill>
                <a:latin typeface="Calibri" panose="020F0502020204030204" pitchFamily="34" charset="0"/>
              </a:rPr>
              <a:t>Article 7(3) of the GDPR prescribes that the controller must ensure that consent can be withdrawn by the data subject as easy as giving consent and at any given time.</a:t>
            </a:r>
          </a:p>
          <a:p>
            <a:pPr algn="l"/>
            <a:r>
              <a:rPr lang="en-US" sz="1800" b="0" i="0" u="none" strike="noStrike" baseline="0" dirty="0">
                <a:solidFill>
                  <a:schemeClr val="bg1"/>
                </a:solidFill>
                <a:latin typeface="Calibri" panose="020F0502020204030204" pitchFamily="34" charset="0"/>
              </a:rPr>
              <a:t>Compared to the current directive, the GDPR creates an additional layer of protection where personal data of vulnerable natural persons, especially children, are processed. Article 8 introduces additional obligations to ensure an enhanced level of data protection of children in relation to information society </a:t>
            </a:r>
            <a:r>
              <a:rPr lang="nl-NL" sz="1800" b="0" i="0" u="none" strike="noStrike" baseline="0" dirty="0">
                <a:solidFill>
                  <a:schemeClr val="bg1"/>
                </a:solidFill>
                <a:latin typeface="Calibri" panose="020F0502020204030204" pitchFamily="34" charset="0"/>
              </a:rPr>
              <a:t>services.</a:t>
            </a:r>
            <a:endParaRPr lang="nl-NL" dirty="0">
              <a:solidFill>
                <a:schemeClr val="bg1"/>
              </a:solidFill>
            </a:endParaRPr>
          </a:p>
        </p:txBody>
      </p:sp>
    </p:spTree>
    <p:extLst>
      <p:ext uri="{BB962C8B-B14F-4D97-AF65-F5344CB8AC3E}">
        <p14:creationId xmlns:p14="http://schemas.microsoft.com/office/powerpoint/2010/main" val="18863161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7ECAB8-73B1-445D-9582-7196E79ECDFF}"/>
              </a:ext>
            </a:extLst>
          </p:cNvPr>
          <p:cNvSpPr>
            <a:spLocks noGrp="1"/>
          </p:cNvSpPr>
          <p:nvPr>
            <p:ph type="title"/>
          </p:nvPr>
        </p:nvSpPr>
        <p:spPr/>
        <p:txBody>
          <a:bodyPr/>
          <a:lstStyle/>
          <a:p>
            <a:r>
              <a:rPr lang="nl-NL" dirty="0"/>
              <a:t>(3) Belangen verantwoordelijke</a:t>
            </a:r>
          </a:p>
        </p:txBody>
      </p:sp>
      <p:sp>
        <p:nvSpPr>
          <p:cNvPr id="3" name="Tijdelijke aanduiding voor inhoud 2">
            <a:extLst>
              <a:ext uri="{FF2B5EF4-FFF2-40B4-BE49-F238E27FC236}">
                <a16:creationId xmlns:a16="http://schemas.microsoft.com/office/drawing/2014/main" id="{123CFF77-1C5C-4BD9-B7FD-25A116532886}"/>
              </a:ext>
            </a:extLst>
          </p:cNvPr>
          <p:cNvSpPr>
            <a:spLocks noGrp="1"/>
          </p:cNvSpPr>
          <p:nvPr>
            <p:ph idx="1"/>
          </p:nvPr>
        </p:nvSpPr>
        <p:spPr/>
        <p:txBody>
          <a:bodyPr>
            <a:normAutofit fontScale="62500" lnSpcReduction="20000"/>
          </a:bodyPr>
          <a:lstStyle/>
          <a:p>
            <a:r>
              <a:rPr lang="en-US" sz="1800" b="0" i="1" u="none" strike="noStrike" baseline="0" dirty="0">
                <a:solidFill>
                  <a:schemeClr val="bg1"/>
                </a:solidFill>
                <a:latin typeface="Times New Roman" panose="02020603050405020304" pitchFamily="18" charset="0"/>
              </a:rPr>
              <a:t>What makes an interest 'legitimate' or ‘illegitimate’? </a:t>
            </a:r>
            <a:r>
              <a:rPr lang="en-US" sz="1800" b="0" i="0" u="none" strike="noStrike" baseline="0" dirty="0">
                <a:solidFill>
                  <a:schemeClr val="bg1"/>
                </a:solidFill>
                <a:latin typeface="Times New Roman" panose="02020603050405020304" pitchFamily="18" charset="0"/>
              </a:rPr>
              <a:t>In the view of the Working Party, the notion of legitimate interest could include a broad range of interests, whether trivial or very compelling, straightforward or more controversial. It will then be in a second step, when it comes to balancing these interests against the interests and fundamental rights of the data subjects, that a more restricted approach and more substantive analysis should be taken. </a:t>
            </a:r>
          </a:p>
          <a:p>
            <a:r>
              <a:rPr lang="en-US" sz="1800" b="0" i="0" u="none" strike="noStrike" baseline="0" dirty="0">
                <a:solidFill>
                  <a:schemeClr val="bg1"/>
                </a:solidFill>
                <a:latin typeface="Times New Roman" panose="02020603050405020304" pitchFamily="18" charset="0"/>
              </a:rPr>
              <a:t>The following is a non-exhaustive list of some of the most common contexts in which the issue of legitimate interest in the meaning of Article 7(f) may arise. </a:t>
            </a:r>
            <a:endParaRPr lang="en-US" dirty="0">
              <a:solidFill>
                <a:schemeClr val="bg1"/>
              </a:solidFill>
              <a:latin typeface="Times New Roman" panose="02020603050405020304" pitchFamily="18" charset="0"/>
            </a:endParaRPr>
          </a:p>
          <a:p>
            <a:r>
              <a:rPr lang="en-US" sz="1800" b="0" i="0" u="none" strike="noStrike" baseline="0" dirty="0">
                <a:solidFill>
                  <a:schemeClr val="bg1"/>
                </a:solidFill>
                <a:latin typeface="Times New Roman" panose="02020603050405020304" pitchFamily="18" charset="0"/>
              </a:rPr>
              <a:t></a:t>
            </a:r>
            <a:r>
              <a:rPr lang="en-US" sz="1800" b="0" i="0" u="none" strike="noStrike" baseline="0" dirty="0">
                <a:solidFill>
                  <a:schemeClr val="bg1"/>
                </a:solidFill>
                <a:latin typeface="Symbol" panose="05050102010706020507" pitchFamily="18" charset="2"/>
              </a:rPr>
              <a:t> </a:t>
            </a:r>
            <a:r>
              <a:rPr lang="en-US" sz="1800" b="0" i="0" u="none" strike="noStrike" baseline="0" dirty="0">
                <a:solidFill>
                  <a:schemeClr val="bg1"/>
                </a:solidFill>
                <a:latin typeface="Times New Roman" panose="02020603050405020304" pitchFamily="18" charset="0"/>
              </a:rPr>
              <a:t>exercise of the right to freedom of expression or information, including in the media and the arts </a:t>
            </a:r>
          </a:p>
          <a:p>
            <a:r>
              <a:rPr lang="en-US" sz="1800" b="0" i="0" u="none" strike="noStrike" baseline="0" dirty="0">
                <a:solidFill>
                  <a:schemeClr val="bg1"/>
                </a:solidFill>
                <a:latin typeface="Times New Roman" panose="02020603050405020304" pitchFamily="18" charset="0"/>
              </a:rPr>
              <a:t> conventional direct marketing and other forms of marketing or advertisement </a:t>
            </a:r>
          </a:p>
          <a:p>
            <a:r>
              <a:rPr lang="en-US" sz="1800" b="0" i="0" u="none" strike="noStrike" baseline="0" dirty="0">
                <a:solidFill>
                  <a:schemeClr val="bg1"/>
                </a:solidFill>
                <a:latin typeface="Times New Roman" panose="02020603050405020304" pitchFamily="18" charset="0"/>
              </a:rPr>
              <a:t> unsolicited non-commercial messages, including for political campaigns or charitable fundraising </a:t>
            </a:r>
          </a:p>
          <a:p>
            <a:r>
              <a:rPr lang="en-US" sz="1800" b="0" i="0" u="none" strike="noStrike" baseline="0" dirty="0">
                <a:solidFill>
                  <a:schemeClr val="bg1"/>
                </a:solidFill>
                <a:latin typeface="Times New Roman" panose="02020603050405020304" pitchFamily="18" charset="0"/>
              </a:rPr>
              <a:t> enforcement of legal claims including debt collection via out-of-court procedures </a:t>
            </a:r>
          </a:p>
          <a:p>
            <a:r>
              <a:rPr lang="en-US" sz="1800" b="0" i="0" u="none" strike="noStrike" baseline="0" dirty="0">
                <a:solidFill>
                  <a:schemeClr val="bg1"/>
                </a:solidFill>
                <a:latin typeface="Times New Roman" panose="02020603050405020304" pitchFamily="18" charset="0"/>
              </a:rPr>
              <a:t> prevention of fraud, misuse of services, or money laundering </a:t>
            </a:r>
          </a:p>
          <a:p>
            <a:r>
              <a:rPr lang="en-US" sz="1800" b="0" i="0" u="none" strike="noStrike" baseline="0" dirty="0">
                <a:solidFill>
                  <a:schemeClr val="bg1"/>
                </a:solidFill>
                <a:latin typeface="Times New Roman" panose="02020603050405020304" pitchFamily="18" charset="0"/>
              </a:rPr>
              <a:t> employee monitoring for safety or management purposes </a:t>
            </a:r>
          </a:p>
          <a:p>
            <a:r>
              <a:rPr lang="nl-NL" sz="1800" b="0" i="0" u="none" strike="noStrike" baseline="0" dirty="0">
                <a:solidFill>
                  <a:schemeClr val="bg1"/>
                </a:solidFill>
                <a:latin typeface="Times New Roman" panose="02020603050405020304" pitchFamily="18" charset="0"/>
              </a:rPr>
              <a:t> </a:t>
            </a:r>
            <a:r>
              <a:rPr lang="nl-NL" sz="1800" b="0" i="0" u="none" strike="noStrike" baseline="0" dirty="0" err="1">
                <a:solidFill>
                  <a:schemeClr val="bg1"/>
                </a:solidFill>
                <a:latin typeface="Times New Roman" panose="02020603050405020304" pitchFamily="18" charset="0"/>
              </a:rPr>
              <a:t>whistle-blowing</a:t>
            </a:r>
            <a:r>
              <a:rPr lang="nl-NL" sz="1800" b="0" i="0" u="none" strike="noStrike" baseline="0" dirty="0">
                <a:solidFill>
                  <a:schemeClr val="bg1"/>
                </a:solidFill>
                <a:latin typeface="Times New Roman" panose="02020603050405020304" pitchFamily="18" charset="0"/>
              </a:rPr>
              <a:t> </a:t>
            </a:r>
            <a:r>
              <a:rPr lang="nl-NL" sz="1800" b="0" i="0" u="none" strike="noStrike" baseline="0" dirty="0" err="1">
                <a:solidFill>
                  <a:schemeClr val="bg1"/>
                </a:solidFill>
                <a:latin typeface="Times New Roman" panose="02020603050405020304" pitchFamily="18" charset="0"/>
              </a:rPr>
              <a:t>schemes</a:t>
            </a:r>
            <a:r>
              <a:rPr lang="nl-NL" sz="1800" b="0" i="0" u="none" strike="noStrike" baseline="0" dirty="0">
                <a:solidFill>
                  <a:schemeClr val="bg1"/>
                </a:solidFill>
                <a:latin typeface="Times New Roman" panose="02020603050405020304" pitchFamily="18" charset="0"/>
              </a:rPr>
              <a:t> </a:t>
            </a:r>
          </a:p>
          <a:p>
            <a:r>
              <a:rPr lang="en-US" sz="1800" b="0" i="0" u="none" strike="noStrike" baseline="0" dirty="0">
                <a:solidFill>
                  <a:schemeClr val="bg1"/>
                </a:solidFill>
                <a:latin typeface="Times New Roman" panose="02020603050405020304" pitchFamily="18" charset="0"/>
              </a:rPr>
              <a:t> physical security, IT and network security </a:t>
            </a:r>
          </a:p>
          <a:p>
            <a:r>
              <a:rPr lang="en-US" sz="1800" b="0" i="0" u="none" strike="noStrike" baseline="0" dirty="0">
                <a:solidFill>
                  <a:schemeClr val="bg1"/>
                </a:solidFill>
                <a:latin typeface="Times New Roman" panose="02020603050405020304" pitchFamily="18" charset="0"/>
              </a:rPr>
              <a:t> processing for historical, scientific or statistical purposes </a:t>
            </a:r>
          </a:p>
          <a:p>
            <a:r>
              <a:rPr lang="en-US" sz="1800" b="0" i="0" u="none" strike="noStrike" baseline="0" dirty="0">
                <a:solidFill>
                  <a:schemeClr val="bg1"/>
                </a:solidFill>
                <a:latin typeface="Times New Roman" panose="02020603050405020304" pitchFamily="18" charset="0"/>
              </a:rPr>
              <a:t> processing for research purposes (including marketing research) </a:t>
            </a:r>
          </a:p>
          <a:p>
            <a:endParaRPr lang="nl-NL" dirty="0">
              <a:solidFill>
                <a:schemeClr val="bg1"/>
              </a:solidFill>
            </a:endParaRPr>
          </a:p>
        </p:txBody>
      </p:sp>
    </p:spTree>
    <p:extLst>
      <p:ext uri="{BB962C8B-B14F-4D97-AF65-F5344CB8AC3E}">
        <p14:creationId xmlns:p14="http://schemas.microsoft.com/office/powerpoint/2010/main" val="15946166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C5E0B4-5E1A-4310-9ED4-FE6AD536350B}"/>
              </a:ext>
            </a:extLst>
          </p:cNvPr>
          <p:cNvSpPr>
            <a:spLocks noGrp="1"/>
          </p:cNvSpPr>
          <p:nvPr>
            <p:ph type="title"/>
          </p:nvPr>
        </p:nvSpPr>
        <p:spPr/>
        <p:txBody>
          <a:bodyPr/>
          <a:lstStyle/>
          <a:p>
            <a:r>
              <a:rPr lang="nl-NL" dirty="0"/>
              <a:t>(3) Belangen verantwoordelijke</a:t>
            </a:r>
          </a:p>
        </p:txBody>
      </p:sp>
      <p:sp>
        <p:nvSpPr>
          <p:cNvPr id="3" name="Tijdelijke aanduiding voor inhoud 2">
            <a:extLst>
              <a:ext uri="{FF2B5EF4-FFF2-40B4-BE49-F238E27FC236}">
                <a16:creationId xmlns:a16="http://schemas.microsoft.com/office/drawing/2014/main" id="{84A7620C-D754-443E-B55F-55A8B09AC55A}"/>
              </a:ext>
            </a:extLst>
          </p:cNvPr>
          <p:cNvSpPr>
            <a:spLocks noGrp="1"/>
          </p:cNvSpPr>
          <p:nvPr>
            <p:ph idx="1"/>
          </p:nvPr>
        </p:nvSpPr>
        <p:spPr/>
        <p:txBody>
          <a:bodyPr>
            <a:normAutofit lnSpcReduction="10000"/>
          </a:bodyPr>
          <a:lstStyle/>
          <a:p>
            <a:r>
              <a:rPr lang="en-US" sz="1800" b="0" i="1" u="none" strike="noStrike" baseline="0" dirty="0">
                <a:solidFill>
                  <a:schemeClr val="bg1"/>
                </a:solidFill>
                <a:latin typeface="Times New Roman" panose="02020603050405020304" pitchFamily="18" charset="0"/>
              </a:rPr>
              <a:t>Legitimate interest in the public sector </a:t>
            </a:r>
            <a:r>
              <a:rPr lang="en-US" sz="1800" b="0" i="0" u="none" strike="noStrike" baseline="0" dirty="0">
                <a:solidFill>
                  <a:schemeClr val="bg1"/>
                </a:solidFill>
                <a:latin typeface="Times New Roman" panose="02020603050405020304" pitchFamily="18" charset="0"/>
              </a:rPr>
              <a:t>the proposed Regulation52 excludes this possibility for 'processing carried out by public authorities in the performance of their tasks’. </a:t>
            </a:r>
          </a:p>
          <a:p>
            <a:r>
              <a:rPr lang="en-US" sz="1800" b="0" i="1" u="none" strike="noStrike" baseline="0" dirty="0">
                <a:solidFill>
                  <a:schemeClr val="bg1"/>
                </a:solidFill>
                <a:latin typeface="Times New Roman" panose="02020603050405020304" pitchFamily="18" charset="0"/>
              </a:rPr>
              <a:t>Legitimate interests of third parties </a:t>
            </a:r>
            <a:r>
              <a:rPr lang="en-US" sz="1800" b="0" i="0" u="none" strike="noStrike" baseline="0" dirty="0">
                <a:solidFill>
                  <a:schemeClr val="bg1"/>
                </a:solidFill>
                <a:latin typeface="Times New Roman" panose="02020603050405020304" pitchFamily="18" charset="0"/>
              </a:rPr>
              <a:t>The current text of the Directive does not only refer to the 'legitimate interests pursued by the controller' but also allows Article 7(f) to be used when the legitimate interest is pursued by 'the third party or parties to whom the data are disclosed'54. The following examples illustrate some of the contexts where this provision may apply. </a:t>
            </a:r>
          </a:p>
          <a:p>
            <a:pPr lvl="1"/>
            <a:r>
              <a:rPr lang="en-US" b="0" i="1" u="none" strike="noStrike" baseline="0" dirty="0">
                <a:solidFill>
                  <a:schemeClr val="bg1"/>
                </a:solidFill>
                <a:latin typeface="Times New Roman" panose="02020603050405020304" pitchFamily="18" charset="0"/>
              </a:rPr>
              <a:t>Publication of data for purposes of transparency and accountability. </a:t>
            </a:r>
          </a:p>
          <a:p>
            <a:pPr lvl="1"/>
            <a:r>
              <a:rPr lang="en-US" b="0" i="1" u="none" strike="noStrike" baseline="0" dirty="0">
                <a:solidFill>
                  <a:schemeClr val="bg1"/>
                </a:solidFill>
                <a:latin typeface="Times New Roman" panose="02020603050405020304" pitchFamily="18" charset="0"/>
              </a:rPr>
              <a:t>Historical or other kinds of scientific research. </a:t>
            </a:r>
          </a:p>
          <a:p>
            <a:pPr lvl="1"/>
            <a:r>
              <a:rPr lang="en-US" b="0" i="1" u="none" strike="noStrike" baseline="0" dirty="0">
                <a:solidFill>
                  <a:schemeClr val="bg1"/>
                </a:solidFill>
                <a:latin typeface="Times New Roman" panose="02020603050405020304" pitchFamily="18" charset="0"/>
              </a:rPr>
              <a:t>General public interest or third party's interest. </a:t>
            </a:r>
          </a:p>
          <a:p>
            <a:r>
              <a:rPr lang="en-US" sz="1800" b="0" i="1" u="none" strike="noStrike" baseline="0" dirty="0">
                <a:solidFill>
                  <a:schemeClr val="bg1"/>
                </a:solidFill>
                <a:latin typeface="Times New Roman" panose="02020603050405020304" pitchFamily="18" charset="0"/>
              </a:rPr>
              <a:t>Processing must be necessary for the purpose(s) intended </a:t>
            </a:r>
            <a:endParaRPr lang="nl-NL" dirty="0">
              <a:solidFill>
                <a:schemeClr val="bg1"/>
              </a:solidFill>
            </a:endParaRPr>
          </a:p>
        </p:txBody>
      </p:sp>
    </p:spTree>
    <p:extLst>
      <p:ext uri="{BB962C8B-B14F-4D97-AF65-F5344CB8AC3E}">
        <p14:creationId xmlns:p14="http://schemas.microsoft.com/office/powerpoint/2010/main" val="26100759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74EF36-7032-4A4D-89AC-C50638F02E52}"/>
              </a:ext>
            </a:extLst>
          </p:cNvPr>
          <p:cNvSpPr>
            <a:spLocks noGrp="1"/>
          </p:cNvSpPr>
          <p:nvPr>
            <p:ph type="title"/>
          </p:nvPr>
        </p:nvSpPr>
        <p:spPr/>
        <p:txBody>
          <a:bodyPr/>
          <a:lstStyle/>
          <a:p>
            <a:r>
              <a:rPr lang="nl-NL" dirty="0"/>
              <a:t>(3) Belangen verantwoordelijke</a:t>
            </a:r>
          </a:p>
        </p:txBody>
      </p:sp>
      <p:sp>
        <p:nvSpPr>
          <p:cNvPr id="3" name="Tijdelijke aanduiding voor inhoud 2">
            <a:extLst>
              <a:ext uri="{FF2B5EF4-FFF2-40B4-BE49-F238E27FC236}">
                <a16:creationId xmlns:a16="http://schemas.microsoft.com/office/drawing/2014/main" id="{25D4DA3E-7462-493B-A369-EFFAE8948B6D}"/>
              </a:ext>
            </a:extLst>
          </p:cNvPr>
          <p:cNvSpPr>
            <a:spLocks noGrp="1"/>
          </p:cNvSpPr>
          <p:nvPr>
            <p:ph idx="1"/>
          </p:nvPr>
        </p:nvSpPr>
        <p:spPr/>
        <p:txBody>
          <a:bodyPr>
            <a:normAutofit fontScale="70000" lnSpcReduction="20000"/>
          </a:bodyPr>
          <a:lstStyle/>
          <a:p>
            <a:r>
              <a:rPr lang="en-US" sz="1800" b="1" i="0" u="none" strike="noStrike" baseline="0" dirty="0">
                <a:solidFill>
                  <a:schemeClr val="bg1"/>
                </a:solidFill>
                <a:latin typeface="Times New Roman" panose="02020603050405020304" pitchFamily="18" charset="0"/>
              </a:rPr>
              <a:t>Interests or rights of the data subject </a:t>
            </a:r>
          </a:p>
          <a:p>
            <a:pPr lvl="1"/>
            <a:r>
              <a:rPr lang="en-US" b="0" i="1" u="none" strike="noStrike" baseline="0" dirty="0">
                <a:solidFill>
                  <a:schemeClr val="bg1"/>
                </a:solidFill>
                <a:latin typeface="Times New Roman" panose="02020603050405020304" pitchFamily="18" charset="0"/>
              </a:rPr>
              <a:t>Interests or rights (rather than interests for rights) </a:t>
            </a:r>
            <a:endParaRPr lang="en-US" b="1" dirty="0">
              <a:solidFill>
                <a:schemeClr val="bg1"/>
              </a:solidFill>
              <a:latin typeface="Times New Roman" panose="02020603050405020304" pitchFamily="18" charset="0"/>
            </a:endParaRPr>
          </a:p>
          <a:p>
            <a:pPr lvl="1"/>
            <a:r>
              <a:rPr lang="en-US" b="0" i="1" u="none" strike="noStrike" baseline="0" dirty="0">
                <a:solidFill>
                  <a:schemeClr val="bg1"/>
                </a:solidFill>
                <a:latin typeface="Times New Roman" panose="02020603050405020304" pitchFamily="18" charset="0"/>
              </a:rPr>
              <a:t>‘Interests' and 'rights’ should be given a broad interpretation </a:t>
            </a:r>
            <a:endParaRPr lang="en-US" b="1" i="1" u="none" strike="noStrike" baseline="0" dirty="0">
              <a:solidFill>
                <a:schemeClr val="bg1"/>
              </a:solidFill>
              <a:latin typeface="Times New Roman" panose="02020603050405020304" pitchFamily="18" charset="0"/>
            </a:endParaRPr>
          </a:p>
          <a:p>
            <a:r>
              <a:rPr lang="en-US" sz="1800" b="1" i="0" u="none" strike="noStrike" baseline="0" dirty="0">
                <a:solidFill>
                  <a:schemeClr val="bg1"/>
                </a:solidFill>
                <a:latin typeface="Times New Roman" panose="02020603050405020304" pitchFamily="18" charset="0"/>
              </a:rPr>
              <a:t>Key factors to be considered when applying the balancing test </a:t>
            </a:r>
          </a:p>
          <a:p>
            <a:pPr lvl="1"/>
            <a:r>
              <a:rPr lang="nl-NL" b="0" i="0" u="none" strike="noStrike" baseline="0" dirty="0">
                <a:solidFill>
                  <a:schemeClr val="bg1"/>
                </a:solidFill>
                <a:latin typeface="Times New Roman" panose="02020603050405020304" pitchFamily="18" charset="0"/>
              </a:rPr>
              <a:t>(a) </a:t>
            </a:r>
            <a:r>
              <a:rPr lang="nl-NL" b="0" i="0" u="none" strike="noStrike" baseline="0" dirty="0" err="1">
                <a:solidFill>
                  <a:schemeClr val="bg1"/>
                </a:solidFill>
                <a:latin typeface="Times New Roman" panose="02020603050405020304" pitchFamily="18" charset="0"/>
              </a:rPr>
              <a:t>Assessing</a:t>
            </a:r>
            <a:r>
              <a:rPr lang="nl-NL" b="0" i="0" u="none" strike="noStrike" baseline="0" dirty="0">
                <a:solidFill>
                  <a:schemeClr val="bg1"/>
                </a:solidFill>
                <a:latin typeface="Times New Roman" panose="02020603050405020304" pitchFamily="18" charset="0"/>
              </a:rPr>
              <a:t> </a:t>
            </a:r>
            <a:r>
              <a:rPr lang="nl-NL" b="0" i="0" u="none" strike="noStrike" baseline="0" dirty="0" err="1">
                <a:solidFill>
                  <a:schemeClr val="bg1"/>
                </a:solidFill>
                <a:latin typeface="Times New Roman" panose="02020603050405020304" pitchFamily="18" charset="0"/>
              </a:rPr>
              <a:t>the</a:t>
            </a:r>
            <a:r>
              <a:rPr lang="nl-NL" b="0" i="0" u="none" strike="noStrike" baseline="0" dirty="0">
                <a:solidFill>
                  <a:schemeClr val="bg1"/>
                </a:solidFill>
                <a:latin typeface="Times New Roman" panose="02020603050405020304" pitchFamily="18" charset="0"/>
              </a:rPr>
              <a:t> </a:t>
            </a:r>
            <a:r>
              <a:rPr lang="nl-NL" b="0" i="0" u="none" strike="noStrike" baseline="0" dirty="0" err="1">
                <a:solidFill>
                  <a:schemeClr val="bg1"/>
                </a:solidFill>
                <a:latin typeface="Times New Roman" panose="02020603050405020304" pitchFamily="18" charset="0"/>
              </a:rPr>
              <a:t>controller’s</a:t>
            </a:r>
            <a:r>
              <a:rPr lang="nl-NL" b="0" i="0" u="none" strike="noStrike" baseline="0" dirty="0">
                <a:solidFill>
                  <a:schemeClr val="bg1"/>
                </a:solidFill>
                <a:latin typeface="Times New Roman" panose="02020603050405020304" pitchFamily="18" charset="0"/>
              </a:rPr>
              <a:t> </a:t>
            </a:r>
            <a:r>
              <a:rPr lang="nl-NL" b="0" i="0" u="none" strike="noStrike" baseline="0" dirty="0" err="1">
                <a:solidFill>
                  <a:schemeClr val="bg1"/>
                </a:solidFill>
                <a:latin typeface="Times New Roman" panose="02020603050405020304" pitchFamily="18" charset="0"/>
              </a:rPr>
              <a:t>legitimate</a:t>
            </a:r>
            <a:r>
              <a:rPr lang="nl-NL" b="0" i="0" u="none" strike="noStrike" baseline="0" dirty="0">
                <a:solidFill>
                  <a:schemeClr val="bg1"/>
                </a:solidFill>
                <a:latin typeface="Times New Roman" panose="02020603050405020304" pitchFamily="18" charset="0"/>
              </a:rPr>
              <a:t> interest </a:t>
            </a:r>
          </a:p>
          <a:p>
            <a:pPr lvl="2"/>
            <a:r>
              <a:rPr lang="nl-NL" b="0" i="0" u="none" strike="noStrike" baseline="0" dirty="0">
                <a:solidFill>
                  <a:schemeClr val="bg1"/>
                </a:solidFill>
                <a:latin typeface="Times New Roman" panose="02020603050405020304" pitchFamily="18" charset="0"/>
              </a:rPr>
              <a:t>i) </a:t>
            </a:r>
            <a:r>
              <a:rPr lang="nl-NL" b="0" i="0" u="none" strike="noStrike" baseline="0" dirty="0" err="1">
                <a:solidFill>
                  <a:schemeClr val="bg1"/>
                </a:solidFill>
                <a:latin typeface="Times New Roman" panose="02020603050405020304" pitchFamily="18" charset="0"/>
              </a:rPr>
              <a:t>Exercise</a:t>
            </a:r>
            <a:r>
              <a:rPr lang="nl-NL" b="0" i="0" u="none" strike="noStrike" baseline="0" dirty="0">
                <a:solidFill>
                  <a:schemeClr val="bg1"/>
                </a:solidFill>
                <a:latin typeface="Times New Roman" panose="02020603050405020304" pitchFamily="18" charset="0"/>
              </a:rPr>
              <a:t> of a </a:t>
            </a:r>
            <a:r>
              <a:rPr lang="nl-NL" b="0" i="0" u="none" strike="noStrike" baseline="0" dirty="0" err="1">
                <a:solidFill>
                  <a:schemeClr val="bg1"/>
                </a:solidFill>
                <a:latin typeface="Times New Roman" panose="02020603050405020304" pitchFamily="18" charset="0"/>
              </a:rPr>
              <a:t>fundamental</a:t>
            </a:r>
            <a:r>
              <a:rPr lang="nl-NL" b="0" i="0" u="none" strike="noStrike" baseline="0" dirty="0">
                <a:solidFill>
                  <a:schemeClr val="bg1"/>
                </a:solidFill>
                <a:latin typeface="Times New Roman" panose="02020603050405020304" pitchFamily="18" charset="0"/>
              </a:rPr>
              <a:t> right \</a:t>
            </a:r>
          </a:p>
          <a:p>
            <a:pPr lvl="2"/>
            <a:r>
              <a:rPr lang="en-US" b="0" i="0" u="none" strike="noStrike" baseline="0" dirty="0">
                <a:solidFill>
                  <a:schemeClr val="bg1"/>
                </a:solidFill>
                <a:latin typeface="Times New Roman" panose="02020603050405020304" pitchFamily="18" charset="0"/>
              </a:rPr>
              <a:t>ii) Public interests/the interests of the wider community </a:t>
            </a:r>
          </a:p>
          <a:p>
            <a:pPr lvl="2"/>
            <a:r>
              <a:rPr lang="nl-NL" b="0" i="0" u="none" strike="noStrike" baseline="0" dirty="0">
                <a:solidFill>
                  <a:schemeClr val="bg1"/>
                </a:solidFill>
                <a:latin typeface="Times New Roman" panose="02020603050405020304" pitchFamily="18" charset="0"/>
              </a:rPr>
              <a:t>iii) </a:t>
            </a:r>
            <a:r>
              <a:rPr lang="nl-NL" b="0" i="0" u="none" strike="noStrike" baseline="0" dirty="0" err="1">
                <a:solidFill>
                  <a:schemeClr val="bg1"/>
                </a:solidFill>
                <a:latin typeface="Times New Roman" panose="02020603050405020304" pitchFamily="18" charset="0"/>
              </a:rPr>
              <a:t>Other</a:t>
            </a:r>
            <a:r>
              <a:rPr lang="nl-NL" b="0" i="0" u="none" strike="noStrike" baseline="0" dirty="0">
                <a:solidFill>
                  <a:schemeClr val="bg1"/>
                </a:solidFill>
                <a:latin typeface="Times New Roman" panose="02020603050405020304" pitchFamily="18" charset="0"/>
              </a:rPr>
              <a:t> </a:t>
            </a:r>
            <a:r>
              <a:rPr lang="nl-NL" b="0" i="0" u="none" strike="noStrike" baseline="0" dirty="0" err="1">
                <a:solidFill>
                  <a:schemeClr val="bg1"/>
                </a:solidFill>
                <a:latin typeface="Times New Roman" panose="02020603050405020304" pitchFamily="18" charset="0"/>
              </a:rPr>
              <a:t>legitimate</a:t>
            </a:r>
            <a:r>
              <a:rPr lang="nl-NL" b="0" i="0" u="none" strike="noStrike" baseline="0" dirty="0">
                <a:solidFill>
                  <a:schemeClr val="bg1"/>
                </a:solidFill>
                <a:latin typeface="Times New Roman" panose="02020603050405020304" pitchFamily="18" charset="0"/>
              </a:rPr>
              <a:t> </a:t>
            </a:r>
            <a:r>
              <a:rPr lang="nl-NL" b="0" i="0" u="none" strike="noStrike" baseline="0" dirty="0" err="1">
                <a:solidFill>
                  <a:schemeClr val="bg1"/>
                </a:solidFill>
                <a:latin typeface="Times New Roman" panose="02020603050405020304" pitchFamily="18" charset="0"/>
              </a:rPr>
              <a:t>interests</a:t>
            </a:r>
            <a:r>
              <a:rPr lang="nl-NL" b="0" i="0" u="none" strike="noStrike" baseline="0" dirty="0">
                <a:solidFill>
                  <a:schemeClr val="bg1"/>
                </a:solidFill>
                <a:latin typeface="Times New Roman" panose="02020603050405020304" pitchFamily="18" charset="0"/>
              </a:rPr>
              <a:t> </a:t>
            </a:r>
            <a:endParaRPr lang="nl-NL" sz="1800" b="0" i="0" u="none" strike="noStrike" baseline="0" dirty="0">
              <a:solidFill>
                <a:schemeClr val="bg1"/>
              </a:solidFill>
              <a:latin typeface="Times New Roman" panose="02020603050405020304" pitchFamily="18" charset="0"/>
            </a:endParaRPr>
          </a:p>
          <a:p>
            <a:pPr lvl="2"/>
            <a:r>
              <a:rPr lang="en-US" b="0" i="0" u="none" strike="noStrike" baseline="0" dirty="0">
                <a:solidFill>
                  <a:schemeClr val="bg1"/>
                </a:solidFill>
                <a:latin typeface="Times New Roman" panose="02020603050405020304" pitchFamily="18" charset="0"/>
              </a:rPr>
              <a:t>iv) Legal and cultural/societal recognition of the legitimacy of the interests </a:t>
            </a:r>
          </a:p>
          <a:p>
            <a:pPr lvl="1"/>
            <a:r>
              <a:rPr lang="en-US" b="0" i="0" u="none" strike="noStrike" baseline="0" dirty="0">
                <a:solidFill>
                  <a:schemeClr val="bg1"/>
                </a:solidFill>
                <a:latin typeface="Times New Roman" panose="02020603050405020304" pitchFamily="18" charset="0"/>
              </a:rPr>
              <a:t>(b) The impact on data subjects </a:t>
            </a:r>
          </a:p>
          <a:p>
            <a:pPr lvl="2"/>
            <a:r>
              <a:rPr lang="nl-NL" b="0" i="0" u="none" strike="noStrike" baseline="0" dirty="0">
                <a:solidFill>
                  <a:schemeClr val="bg1"/>
                </a:solidFill>
                <a:latin typeface="Times New Roman" panose="02020603050405020304" pitchFamily="18" charset="0"/>
              </a:rPr>
              <a:t>i) Assessment of impact </a:t>
            </a:r>
          </a:p>
          <a:p>
            <a:pPr lvl="2"/>
            <a:r>
              <a:rPr lang="en-US" b="0" i="0" u="none" strike="noStrike" baseline="0" dirty="0">
                <a:solidFill>
                  <a:schemeClr val="bg1"/>
                </a:solidFill>
                <a:latin typeface="Times New Roman" panose="02020603050405020304" pitchFamily="18" charset="0"/>
              </a:rPr>
              <a:t>ii) Nature of the data </a:t>
            </a:r>
          </a:p>
          <a:p>
            <a:pPr lvl="2"/>
            <a:r>
              <a:rPr lang="en-US" b="0" i="0" u="none" strike="noStrike" baseline="0" dirty="0">
                <a:solidFill>
                  <a:schemeClr val="bg1"/>
                </a:solidFill>
                <a:latin typeface="Times New Roman" panose="02020603050405020304" pitchFamily="18" charset="0"/>
              </a:rPr>
              <a:t>iii) The way data are being processed </a:t>
            </a:r>
          </a:p>
          <a:p>
            <a:pPr lvl="2"/>
            <a:r>
              <a:rPr lang="en-US" b="0" i="0" u="none" strike="noStrike" baseline="0" dirty="0">
                <a:solidFill>
                  <a:schemeClr val="bg1"/>
                </a:solidFill>
                <a:latin typeface="Times New Roman" panose="02020603050405020304" pitchFamily="18" charset="0"/>
              </a:rPr>
              <a:t>iv) Reasonable expectations of the data subject </a:t>
            </a:r>
          </a:p>
          <a:p>
            <a:pPr lvl="2"/>
            <a:r>
              <a:rPr lang="en-US" b="0" i="0" u="none" strike="noStrike" baseline="0" dirty="0">
                <a:solidFill>
                  <a:schemeClr val="bg1"/>
                </a:solidFill>
                <a:latin typeface="Times New Roman" panose="02020603050405020304" pitchFamily="18" charset="0"/>
              </a:rPr>
              <a:t>v) Status of the data controller and data subject </a:t>
            </a:r>
          </a:p>
        </p:txBody>
      </p:sp>
    </p:spTree>
    <p:extLst>
      <p:ext uri="{BB962C8B-B14F-4D97-AF65-F5344CB8AC3E}">
        <p14:creationId xmlns:p14="http://schemas.microsoft.com/office/powerpoint/2010/main" val="3909657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Overzicht van dit college</a:t>
            </a:r>
            <a:endParaRPr lang="en-US" dirty="0"/>
          </a:p>
        </p:txBody>
      </p:sp>
      <p:sp>
        <p:nvSpPr>
          <p:cNvPr id="3" name="Content Placeholder 2"/>
          <p:cNvSpPr>
            <a:spLocks noGrp="1"/>
          </p:cNvSpPr>
          <p:nvPr>
            <p:ph idx="1"/>
          </p:nvPr>
        </p:nvSpPr>
        <p:spPr/>
        <p:txBody>
          <a:bodyPr/>
          <a:lstStyle/>
          <a:p>
            <a:r>
              <a:rPr lang="nl-NL" dirty="0">
                <a:solidFill>
                  <a:schemeClr val="bg1"/>
                </a:solidFill>
              </a:rPr>
              <a:t>(1) Doel- en doelbinding</a:t>
            </a:r>
          </a:p>
          <a:p>
            <a:r>
              <a:rPr lang="nl-NL" dirty="0">
                <a:solidFill>
                  <a:schemeClr val="bg1"/>
                </a:solidFill>
              </a:rPr>
              <a:t>(2) Toestemming</a:t>
            </a:r>
          </a:p>
          <a:p>
            <a:r>
              <a:rPr lang="nl-NL" dirty="0">
                <a:solidFill>
                  <a:schemeClr val="bg1"/>
                </a:solidFill>
              </a:rPr>
              <a:t>(3) Legitiem doel verantwoordelijke</a:t>
            </a:r>
          </a:p>
          <a:p>
            <a:r>
              <a:rPr lang="nl-NL" dirty="0">
                <a:solidFill>
                  <a:schemeClr val="bg1"/>
                </a:solidFill>
              </a:rPr>
              <a:t>(4) Gegevensdoorvoer naar buiten de EU</a:t>
            </a:r>
          </a:p>
        </p:txBody>
      </p:sp>
    </p:spTree>
    <p:extLst>
      <p:ext uri="{BB962C8B-B14F-4D97-AF65-F5344CB8AC3E}">
        <p14:creationId xmlns:p14="http://schemas.microsoft.com/office/powerpoint/2010/main" val="34268026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E9A429-DE26-47F3-81B5-02D6980332F8}"/>
              </a:ext>
            </a:extLst>
          </p:cNvPr>
          <p:cNvSpPr>
            <a:spLocks noGrp="1"/>
          </p:cNvSpPr>
          <p:nvPr>
            <p:ph type="title"/>
          </p:nvPr>
        </p:nvSpPr>
        <p:spPr/>
        <p:txBody>
          <a:bodyPr/>
          <a:lstStyle/>
          <a:p>
            <a:r>
              <a:rPr lang="nl-NL" dirty="0"/>
              <a:t>(3) Belangen verantwoordelijke</a:t>
            </a:r>
          </a:p>
        </p:txBody>
      </p:sp>
      <p:sp>
        <p:nvSpPr>
          <p:cNvPr id="3" name="Tijdelijke aanduiding voor inhoud 2">
            <a:extLst>
              <a:ext uri="{FF2B5EF4-FFF2-40B4-BE49-F238E27FC236}">
                <a16:creationId xmlns:a16="http://schemas.microsoft.com/office/drawing/2014/main" id="{DEF87351-4BCF-4DC4-9795-717DE44E5B49}"/>
              </a:ext>
            </a:extLst>
          </p:cNvPr>
          <p:cNvSpPr>
            <a:spLocks noGrp="1"/>
          </p:cNvSpPr>
          <p:nvPr>
            <p:ph idx="1"/>
          </p:nvPr>
        </p:nvSpPr>
        <p:spPr/>
        <p:txBody>
          <a:bodyPr>
            <a:normAutofit/>
          </a:bodyPr>
          <a:lstStyle/>
          <a:p>
            <a:pPr algn="l"/>
            <a:r>
              <a:rPr lang="en-US" sz="1800" b="0" i="0" u="none" strike="noStrike" baseline="0" dirty="0">
                <a:solidFill>
                  <a:schemeClr val="bg1"/>
                </a:solidFill>
                <a:latin typeface="Times New Roman" panose="02020603050405020304" pitchFamily="18" charset="0"/>
              </a:rPr>
              <a:t>Additional safeguards applied by the controller </a:t>
            </a:r>
          </a:p>
          <a:p>
            <a:pPr lvl="1"/>
            <a:r>
              <a:rPr lang="en-US" b="0" i="0" u="none" strike="noStrike" baseline="0" dirty="0">
                <a:solidFill>
                  <a:schemeClr val="bg1"/>
                </a:solidFill>
                <a:latin typeface="Times New Roman" panose="02020603050405020304" pitchFamily="18" charset="0"/>
              </a:rPr>
              <a:t> technical and </a:t>
            </a:r>
            <a:r>
              <a:rPr lang="en-US" b="0" i="0" u="none" strike="noStrike" baseline="0" dirty="0" err="1">
                <a:solidFill>
                  <a:schemeClr val="bg1"/>
                </a:solidFill>
                <a:latin typeface="Times New Roman" panose="02020603050405020304" pitchFamily="18" charset="0"/>
              </a:rPr>
              <a:t>organisational</a:t>
            </a:r>
            <a:r>
              <a:rPr lang="en-US" b="0" i="0" u="none" strike="noStrike" baseline="0" dirty="0">
                <a:solidFill>
                  <a:schemeClr val="bg1"/>
                </a:solidFill>
                <a:latin typeface="Times New Roman" panose="02020603050405020304" pitchFamily="18" charset="0"/>
              </a:rPr>
              <a:t> measures to ensure that the data cannot be used to take decisions or other actions with respect to individuals ('functional separation' as is often the case in a research context) </a:t>
            </a:r>
          </a:p>
          <a:p>
            <a:pPr lvl="1"/>
            <a:r>
              <a:rPr lang="en-US" b="0" i="0" u="none" strike="noStrike" baseline="0" dirty="0">
                <a:solidFill>
                  <a:schemeClr val="bg1"/>
                </a:solidFill>
                <a:latin typeface="Times New Roman" panose="02020603050405020304" pitchFamily="18" charset="0"/>
              </a:rPr>
              <a:t> extensive use of </a:t>
            </a:r>
            <a:r>
              <a:rPr lang="en-US" b="0" i="0" u="none" strike="noStrike" baseline="0" dirty="0" err="1">
                <a:solidFill>
                  <a:schemeClr val="bg1"/>
                </a:solidFill>
                <a:latin typeface="Times New Roman" panose="02020603050405020304" pitchFamily="18" charset="0"/>
              </a:rPr>
              <a:t>anonymisation</a:t>
            </a:r>
            <a:r>
              <a:rPr lang="en-US" b="0" i="0" u="none" strike="noStrike" baseline="0" dirty="0">
                <a:solidFill>
                  <a:schemeClr val="bg1"/>
                </a:solidFill>
                <a:latin typeface="Times New Roman" panose="02020603050405020304" pitchFamily="18" charset="0"/>
              </a:rPr>
              <a:t> techniques </a:t>
            </a:r>
          </a:p>
          <a:p>
            <a:pPr lvl="1"/>
            <a:r>
              <a:rPr lang="nl-NL" b="0" i="0" u="none" strike="noStrike" baseline="0" dirty="0">
                <a:solidFill>
                  <a:schemeClr val="bg1"/>
                </a:solidFill>
                <a:latin typeface="Times New Roman" panose="02020603050405020304" pitchFamily="18" charset="0"/>
              </a:rPr>
              <a:t> </a:t>
            </a:r>
            <a:r>
              <a:rPr lang="nl-NL" b="0" i="0" u="none" strike="noStrike" baseline="0" dirty="0" err="1">
                <a:solidFill>
                  <a:schemeClr val="bg1"/>
                </a:solidFill>
                <a:latin typeface="Times New Roman" panose="02020603050405020304" pitchFamily="18" charset="0"/>
              </a:rPr>
              <a:t>aggregation</a:t>
            </a:r>
            <a:r>
              <a:rPr lang="nl-NL" b="0" i="0" u="none" strike="noStrike" baseline="0" dirty="0">
                <a:solidFill>
                  <a:schemeClr val="bg1"/>
                </a:solidFill>
                <a:latin typeface="Times New Roman" panose="02020603050405020304" pitchFamily="18" charset="0"/>
              </a:rPr>
              <a:t> of data </a:t>
            </a:r>
          </a:p>
          <a:p>
            <a:pPr lvl="1"/>
            <a:r>
              <a:rPr lang="en-US" b="0" i="0" u="none" strike="noStrike" baseline="0" dirty="0">
                <a:solidFill>
                  <a:schemeClr val="bg1"/>
                </a:solidFill>
                <a:latin typeface="Times New Roman" panose="02020603050405020304" pitchFamily="18" charset="0"/>
              </a:rPr>
              <a:t> privacy-enhancing technologies, privacy by design, privacy and data protection impact assessments </a:t>
            </a:r>
          </a:p>
          <a:p>
            <a:pPr lvl="1"/>
            <a:r>
              <a:rPr lang="nl-NL" b="0" i="0" u="none" strike="noStrike" baseline="0" dirty="0">
                <a:solidFill>
                  <a:schemeClr val="bg1"/>
                </a:solidFill>
                <a:latin typeface="Times New Roman" panose="02020603050405020304" pitchFamily="18" charset="0"/>
              </a:rPr>
              <a:t> </a:t>
            </a:r>
            <a:r>
              <a:rPr lang="nl-NL" b="0" i="0" u="none" strike="noStrike" baseline="0" dirty="0" err="1">
                <a:solidFill>
                  <a:schemeClr val="bg1"/>
                </a:solidFill>
                <a:latin typeface="Times New Roman" panose="02020603050405020304" pitchFamily="18" charset="0"/>
              </a:rPr>
              <a:t>increased</a:t>
            </a:r>
            <a:r>
              <a:rPr lang="nl-NL" b="0" i="0" u="none" strike="noStrike" baseline="0" dirty="0">
                <a:solidFill>
                  <a:schemeClr val="bg1"/>
                </a:solidFill>
                <a:latin typeface="Times New Roman" panose="02020603050405020304" pitchFamily="18" charset="0"/>
              </a:rPr>
              <a:t> </a:t>
            </a:r>
            <a:r>
              <a:rPr lang="nl-NL" b="0" i="0" u="none" strike="noStrike" baseline="0" dirty="0" err="1">
                <a:solidFill>
                  <a:schemeClr val="bg1"/>
                </a:solidFill>
                <a:latin typeface="Times New Roman" panose="02020603050405020304" pitchFamily="18" charset="0"/>
              </a:rPr>
              <a:t>transparency</a:t>
            </a:r>
            <a:r>
              <a:rPr lang="nl-NL" b="0" i="0" u="none" strike="noStrike" baseline="0" dirty="0">
                <a:solidFill>
                  <a:schemeClr val="bg1"/>
                </a:solidFill>
                <a:latin typeface="Times New Roman" panose="02020603050405020304" pitchFamily="18" charset="0"/>
              </a:rPr>
              <a:t> </a:t>
            </a:r>
          </a:p>
          <a:p>
            <a:pPr lvl="1"/>
            <a:r>
              <a:rPr lang="en-US" b="0" i="0" u="none" strike="noStrike" baseline="0" dirty="0">
                <a:solidFill>
                  <a:schemeClr val="bg1"/>
                </a:solidFill>
                <a:latin typeface="Times New Roman" panose="02020603050405020304" pitchFamily="18" charset="0"/>
              </a:rPr>
              <a:t> general and unconditional right to opt-out </a:t>
            </a:r>
          </a:p>
          <a:p>
            <a:pPr lvl="1"/>
            <a:r>
              <a:rPr lang="en-US" b="0" i="0" u="none" strike="noStrike" baseline="0" dirty="0">
                <a:solidFill>
                  <a:schemeClr val="bg1"/>
                </a:solidFill>
                <a:latin typeface="Times New Roman" panose="02020603050405020304" pitchFamily="18" charset="0"/>
              </a:rPr>
              <a:t> data portability &amp; related measures to empower data subjects </a:t>
            </a:r>
          </a:p>
          <a:p>
            <a:endParaRPr lang="nl-NL" dirty="0">
              <a:solidFill>
                <a:schemeClr val="bg1"/>
              </a:solidFill>
            </a:endParaRPr>
          </a:p>
        </p:txBody>
      </p:sp>
    </p:spTree>
    <p:extLst>
      <p:ext uri="{BB962C8B-B14F-4D97-AF65-F5344CB8AC3E}">
        <p14:creationId xmlns:p14="http://schemas.microsoft.com/office/powerpoint/2010/main" val="1639810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8669C4-84CD-4DA0-A764-9E33D16D609B}"/>
              </a:ext>
            </a:extLst>
          </p:cNvPr>
          <p:cNvSpPr>
            <a:spLocks noGrp="1"/>
          </p:cNvSpPr>
          <p:nvPr>
            <p:ph type="title"/>
          </p:nvPr>
        </p:nvSpPr>
        <p:spPr/>
        <p:txBody>
          <a:bodyPr/>
          <a:lstStyle/>
          <a:p>
            <a:r>
              <a:rPr lang="nl-NL" dirty="0"/>
              <a:t>(3) Belangen verantwoordelijke</a:t>
            </a:r>
          </a:p>
        </p:txBody>
      </p:sp>
      <p:sp>
        <p:nvSpPr>
          <p:cNvPr id="3" name="Tijdelijke aanduiding voor inhoud 2">
            <a:extLst>
              <a:ext uri="{FF2B5EF4-FFF2-40B4-BE49-F238E27FC236}">
                <a16:creationId xmlns:a16="http://schemas.microsoft.com/office/drawing/2014/main" id="{31E4A10E-84B3-4E02-96C4-E98E2E779179}"/>
              </a:ext>
            </a:extLst>
          </p:cNvPr>
          <p:cNvSpPr>
            <a:spLocks noGrp="1"/>
          </p:cNvSpPr>
          <p:nvPr>
            <p:ph idx="1"/>
          </p:nvPr>
        </p:nvSpPr>
        <p:spPr/>
        <p:txBody>
          <a:bodyPr>
            <a:normAutofit fontScale="92500" lnSpcReduction="10000"/>
          </a:bodyPr>
          <a:lstStyle/>
          <a:p>
            <a:r>
              <a:rPr lang="en-US" dirty="0" err="1">
                <a:solidFill>
                  <a:schemeClr val="bg1"/>
                </a:solidFill>
              </a:rPr>
              <a:t>Asociación</a:t>
            </a:r>
            <a:r>
              <a:rPr lang="en-US" dirty="0">
                <a:solidFill>
                  <a:schemeClr val="bg1"/>
                </a:solidFill>
              </a:rPr>
              <a:t> Nacional de </a:t>
            </a:r>
            <a:r>
              <a:rPr lang="en-US" dirty="0" err="1">
                <a:solidFill>
                  <a:schemeClr val="bg1"/>
                </a:solidFill>
              </a:rPr>
              <a:t>Establecimientos</a:t>
            </a:r>
            <a:r>
              <a:rPr lang="en-US" dirty="0">
                <a:solidFill>
                  <a:schemeClr val="bg1"/>
                </a:solidFill>
              </a:rPr>
              <a:t> </a:t>
            </a:r>
            <a:r>
              <a:rPr lang="en-US" dirty="0" err="1">
                <a:solidFill>
                  <a:schemeClr val="bg1"/>
                </a:solidFill>
              </a:rPr>
              <a:t>Financieros</a:t>
            </a:r>
            <a:r>
              <a:rPr lang="en-US" dirty="0">
                <a:solidFill>
                  <a:schemeClr val="bg1"/>
                </a:solidFill>
              </a:rPr>
              <a:t> de </a:t>
            </a:r>
            <a:r>
              <a:rPr lang="en-US" dirty="0" err="1">
                <a:solidFill>
                  <a:schemeClr val="bg1"/>
                </a:solidFill>
              </a:rPr>
              <a:t>Crédito</a:t>
            </a:r>
            <a:r>
              <a:rPr lang="en-US" dirty="0">
                <a:solidFill>
                  <a:schemeClr val="bg1"/>
                </a:solidFill>
              </a:rPr>
              <a:t> (ASNEF) (C‑468/10), </a:t>
            </a:r>
            <a:r>
              <a:rPr lang="en-US" dirty="0" err="1">
                <a:solidFill>
                  <a:schemeClr val="bg1"/>
                </a:solidFill>
              </a:rPr>
              <a:t>Federación</a:t>
            </a:r>
            <a:r>
              <a:rPr lang="en-US" dirty="0">
                <a:solidFill>
                  <a:schemeClr val="bg1"/>
                </a:solidFill>
              </a:rPr>
              <a:t> de Comercio </a:t>
            </a:r>
            <a:r>
              <a:rPr lang="en-US" dirty="0" err="1">
                <a:solidFill>
                  <a:schemeClr val="bg1"/>
                </a:solidFill>
              </a:rPr>
              <a:t>Electrónico</a:t>
            </a:r>
            <a:r>
              <a:rPr lang="en-US" dirty="0">
                <a:solidFill>
                  <a:schemeClr val="bg1"/>
                </a:solidFill>
              </a:rPr>
              <a:t> y Marketing </a:t>
            </a:r>
            <a:r>
              <a:rPr lang="en-US" dirty="0" err="1">
                <a:solidFill>
                  <a:schemeClr val="bg1"/>
                </a:solidFill>
              </a:rPr>
              <a:t>Directo</a:t>
            </a:r>
            <a:r>
              <a:rPr lang="en-US" dirty="0">
                <a:solidFill>
                  <a:schemeClr val="bg1"/>
                </a:solidFill>
              </a:rPr>
              <a:t> (FECEMD) (C‑469/10). </a:t>
            </a:r>
          </a:p>
          <a:p>
            <a:r>
              <a:rPr lang="en-US" dirty="0">
                <a:solidFill>
                  <a:schemeClr val="bg1"/>
                </a:solidFill>
              </a:rPr>
              <a:t>1.      Article 7(f) of Directive 95/46/EC of the European Parliament and of the Council of 24 October 1995 on the protection of individuals with regard to the processing of personal data and on the free movement of such data must be interpreted as precluding national rules which, in the absence of the data subject’s consent, and in order to allow such processing of that data subject’s personal data as is necessary to pursue a legitimate interest of the data controller or of the third party or parties to whom those data are disclosed, require not only that the fundamental rights and freedoms of the data subject be respected, but also that the data should appear in public sources, thereby excluding, in a categorical and </a:t>
            </a:r>
            <a:r>
              <a:rPr lang="en-US" dirty="0" err="1">
                <a:solidFill>
                  <a:schemeClr val="bg1"/>
                </a:solidFill>
              </a:rPr>
              <a:t>generalised</a:t>
            </a:r>
            <a:r>
              <a:rPr lang="en-US" dirty="0">
                <a:solidFill>
                  <a:schemeClr val="bg1"/>
                </a:solidFill>
              </a:rPr>
              <a:t> way, any processing of data not appearing in such sources. </a:t>
            </a:r>
          </a:p>
          <a:p>
            <a:r>
              <a:rPr lang="en-US" dirty="0">
                <a:solidFill>
                  <a:schemeClr val="bg1"/>
                </a:solidFill>
              </a:rPr>
              <a:t>2.      Article 7(f) of Directive 95/46 has direct effect.</a:t>
            </a:r>
          </a:p>
          <a:p>
            <a:endParaRPr lang="en-US" dirty="0">
              <a:solidFill>
                <a:schemeClr val="bg1"/>
              </a:solidFill>
            </a:endParaRPr>
          </a:p>
          <a:p>
            <a:endParaRPr lang="nl-NL" dirty="0">
              <a:solidFill>
                <a:schemeClr val="bg1"/>
              </a:solidFill>
            </a:endParaRPr>
          </a:p>
        </p:txBody>
      </p:sp>
    </p:spTree>
    <p:extLst>
      <p:ext uri="{BB962C8B-B14F-4D97-AF65-F5344CB8AC3E}">
        <p14:creationId xmlns:p14="http://schemas.microsoft.com/office/powerpoint/2010/main" val="42099777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5F2001-4856-4500-9303-048E69206C9A}"/>
              </a:ext>
            </a:extLst>
          </p:cNvPr>
          <p:cNvSpPr>
            <a:spLocks noGrp="1"/>
          </p:cNvSpPr>
          <p:nvPr>
            <p:ph type="title"/>
          </p:nvPr>
        </p:nvSpPr>
        <p:spPr/>
        <p:txBody>
          <a:bodyPr/>
          <a:lstStyle/>
          <a:p>
            <a:r>
              <a:rPr lang="nl-NL" dirty="0"/>
              <a:t>(4) Gegevensdoorvoer naar buiten de EU</a:t>
            </a:r>
            <a:br>
              <a:rPr lang="nl-NL" dirty="0"/>
            </a:br>
            <a:endParaRPr lang="nl-NL" dirty="0"/>
          </a:p>
        </p:txBody>
      </p:sp>
      <p:sp>
        <p:nvSpPr>
          <p:cNvPr id="3" name="Tijdelijke aanduiding voor inhoud 2">
            <a:extLst>
              <a:ext uri="{FF2B5EF4-FFF2-40B4-BE49-F238E27FC236}">
                <a16:creationId xmlns:a16="http://schemas.microsoft.com/office/drawing/2014/main" id="{91F6BD5F-99C7-4F78-BBF3-17AFA7BBBFA6}"/>
              </a:ext>
            </a:extLst>
          </p:cNvPr>
          <p:cNvSpPr>
            <a:spLocks noGrp="1"/>
          </p:cNvSpPr>
          <p:nvPr>
            <p:ph idx="1"/>
          </p:nvPr>
        </p:nvSpPr>
        <p:spPr/>
        <p:txBody>
          <a:bodyPr/>
          <a:lstStyle/>
          <a:p>
            <a:pPr lvl="0"/>
            <a:r>
              <a:rPr lang="en-US" dirty="0" err="1">
                <a:solidFill>
                  <a:schemeClr val="bg1"/>
                </a:solidFill>
              </a:rPr>
              <a:t>Bodil</a:t>
            </a:r>
            <a:r>
              <a:rPr lang="en-US" dirty="0">
                <a:solidFill>
                  <a:schemeClr val="bg1"/>
                </a:solidFill>
              </a:rPr>
              <a:t> Lindqvist (Case C-101/01): </a:t>
            </a:r>
          </a:p>
          <a:p>
            <a:pPr lvl="0"/>
            <a:r>
              <a:rPr lang="en-US" dirty="0">
                <a:solidFill>
                  <a:schemeClr val="bg1"/>
                </a:solidFill>
              </a:rPr>
              <a:t>There is no 'transfer [of data] to a third country' within the meaning of Article 25 of Directive 95/46 where an individual in a Member State loads personal data onto an internet page which is stored on an internet site on which the page can be consulted and which is hosted by a natural or legal person who is established in that State or in another Member State, thereby making those data accessible to anyone who connects to the internet, including people in a third country.</a:t>
            </a:r>
          </a:p>
          <a:p>
            <a:endParaRPr lang="en-US" dirty="0">
              <a:solidFill>
                <a:schemeClr val="bg1"/>
              </a:solidFill>
            </a:endParaRPr>
          </a:p>
          <a:p>
            <a:endParaRPr lang="nl-NL" dirty="0">
              <a:solidFill>
                <a:schemeClr val="bg1"/>
              </a:solidFill>
            </a:endParaRPr>
          </a:p>
        </p:txBody>
      </p:sp>
    </p:spTree>
    <p:extLst>
      <p:ext uri="{BB962C8B-B14F-4D97-AF65-F5344CB8AC3E}">
        <p14:creationId xmlns:p14="http://schemas.microsoft.com/office/powerpoint/2010/main" val="16978251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01701C-3F37-425F-93CA-9575DBDF1490}"/>
              </a:ext>
            </a:extLst>
          </p:cNvPr>
          <p:cNvSpPr>
            <a:spLocks noGrp="1"/>
          </p:cNvSpPr>
          <p:nvPr>
            <p:ph type="title"/>
          </p:nvPr>
        </p:nvSpPr>
        <p:spPr/>
        <p:txBody>
          <a:bodyPr/>
          <a:lstStyle/>
          <a:p>
            <a:r>
              <a:rPr lang="nl-NL" dirty="0"/>
              <a:t>(4) Gegevensdoorvoer naar buiten de EU</a:t>
            </a:r>
            <a:br>
              <a:rPr lang="nl-NL" dirty="0"/>
            </a:br>
            <a:endParaRPr lang="nl-NL" dirty="0"/>
          </a:p>
        </p:txBody>
      </p:sp>
      <p:sp>
        <p:nvSpPr>
          <p:cNvPr id="3" name="Tijdelijke aanduiding voor inhoud 2">
            <a:extLst>
              <a:ext uri="{FF2B5EF4-FFF2-40B4-BE49-F238E27FC236}">
                <a16:creationId xmlns:a16="http://schemas.microsoft.com/office/drawing/2014/main" id="{55828E97-F8D3-4B34-A231-F82D1F0AADB9}"/>
              </a:ext>
            </a:extLst>
          </p:cNvPr>
          <p:cNvSpPr>
            <a:spLocks noGrp="1"/>
          </p:cNvSpPr>
          <p:nvPr>
            <p:ph idx="1"/>
          </p:nvPr>
        </p:nvSpPr>
        <p:spPr/>
        <p:txBody>
          <a:bodyPr/>
          <a:lstStyle/>
          <a:p>
            <a:r>
              <a:rPr lang="en-US" dirty="0">
                <a:solidFill>
                  <a:schemeClr val="bg1"/>
                </a:solidFill>
              </a:rPr>
              <a:t>European Parliament (C-317/04 and C-318/04) </a:t>
            </a:r>
          </a:p>
          <a:p>
            <a:r>
              <a:rPr lang="en-US" dirty="0">
                <a:solidFill>
                  <a:schemeClr val="bg1"/>
                </a:solidFill>
              </a:rPr>
              <a:t>Annuls Council Decision 2004/496/EC of 17 May 2004 on the conclusion of an Agreement between the European Community and the United States of America on the processing and transfer of PNR data by Air Carriers to the United States Department of Homeland Security, Bureau of Customs and Border Protection, and Commission Decision 2004/535/EC of 14 May 2004 on the adequate protection of personal data contained in the Passenger Name Record of air passengers transferred to the United States Bureau of Customs and Border Protection;</a:t>
            </a:r>
          </a:p>
          <a:p>
            <a:endParaRPr lang="en-US" dirty="0">
              <a:solidFill>
                <a:schemeClr val="bg1"/>
              </a:solidFill>
            </a:endParaRPr>
          </a:p>
          <a:p>
            <a:endParaRPr lang="nl-NL" dirty="0">
              <a:solidFill>
                <a:schemeClr val="bg1"/>
              </a:solidFill>
            </a:endParaRPr>
          </a:p>
        </p:txBody>
      </p:sp>
    </p:spTree>
    <p:extLst>
      <p:ext uri="{BB962C8B-B14F-4D97-AF65-F5344CB8AC3E}">
        <p14:creationId xmlns:p14="http://schemas.microsoft.com/office/powerpoint/2010/main" val="3279843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6244BF-ECA7-4F46-B421-29F456B80FD6}"/>
              </a:ext>
            </a:extLst>
          </p:cNvPr>
          <p:cNvSpPr>
            <a:spLocks noGrp="1"/>
          </p:cNvSpPr>
          <p:nvPr>
            <p:ph type="title"/>
          </p:nvPr>
        </p:nvSpPr>
        <p:spPr/>
        <p:txBody>
          <a:bodyPr/>
          <a:lstStyle/>
          <a:p>
            <a:r>
              <a:rPr lang="nl-NL" dirty="0"/>
              <a:t>(4) Gegevensdoorvoer naar buiten de EU</a:t>
            </a:r>
            <a:br>
              <a:rPr lang="nl-NL" dirty="0"/>
            </a:br>
            <a:endParaRPr lang="nl-NL" dirty="0"/>
          </a:p>
        </p:txBody>
      </p:sp>
      <p:sp>
        <p:nvSpPr>
          <p:cNvPr id="3" name="Tijdelijke aanduiding voor inhoud 2">
            <a:extLst>
              <a:ext uri="{FF2B5EF4-FFF2-40B4-BE49-F238E27FC236}">
                <a16:creationId xmlns:a16="http://schemas.microsoft.com/office/drawing/2014/main" id="{9A03BD8F-AD42-408F-9711-3015D262110F}"/>
              </a:ext>
            </a:extLst>
          </p:cNvPr>
          <p:cNvSpPr>
            <a:spLocks noGrp="1"/>
          </p:cNvSpPr>
          <p:nvPr>
            <p:ph idx="1"/>
          </p:nvPr>
        </p:nvSpPr>
        <p:spPr/>
        <p:txBody>
          <a:bodyPr>
            <a:normAutofit fontScale="85000" lnSpcReduction="20000"/>
          </a:bodyPr>
          <a:lstStyle/>
          <a:p>
            <a:r>
              <a:rPr lang="en-US" dirty="0">
                <a:solidFill>
                  <a:schemeClr val="bg1"/>
                </a:solidFill>
              </a:rPr>
              <a:t>Maximillian </a:t>
            </a:r>
            <a:r>
              <a:rPr lang="en-US" dirty="0" err="1">
                <a:solidFill>
                  <a:schemeClr val="bg1"/>
                </a:solidFill>
              </a:rPr>
              <a:t>Schrems</a:t>
            </a:r>
            <a:r>
              <a:rPr lang="en-US" dirty="0">
                <a:solidFill>
                  <a:schemeClr val="bg1"/>
                </a:solidFill>
              </a:rPr>
              <a:t> ( Case C‑362/14): </a:t>
            </a:r>
          </a:p>
          <a:p>
            <a:r>
              <a:rPr lang="en-US" dirty="0">
                <a:solidFill>
                  <a:schemeClr val="bg1"/>
                </a:solidFill>
              </a:rPr>
              <a:t>Article 25(6) of Directive 95/46/EC of the European Parliament and of the Council of 24 October 1995 on the protection of individuals with regard to the processing of personal data and on the free movement of such data as amended by Regulation (EC) No 1882/2003 of the European Parliament and of the Council of 29 September 2003, read in the light of Articles 7, 8 and 47 of the Charter of Fundamental Rights of the European Union, must be interpreted as meaning that a decision adopted pursuant to that provision, such as Commission Decision 2000/520/EC of 26 July 2000 pursuant to Directive 95/46 on the adequacy of the protection provided by the safe </a:t>
            </a:r>
            <a:r>
              <a:rPr lang="en-US" dirty="0" err="1">
                <a:solidFill>
                  <a:schemeClr val="bg1"/>
                </a:solidFill>
              </a:rPr>
              <a:t>harbour</a:t>
            </a:r>
            <a:r>
              <a:rPr lang="en-US" dirty="0">
                <a:solidFill>
                  <a:schemeClr val="bg1"/>
                </a:solidFill>
              </a:rPr>
              <a:t> privacy principles and related frequently asked questions issued by the US Department of Commerce, by which the European Commission finds that a third country ensures an adequate level of protection, does not prevent a supervisory authority of a Member State, within the meaning of Article 28 of that directive as amended, from examining the claim of a person concerning the protection of his rights and freedoms in regard to the processing of personal data relating to him which has been transferred from a Member State to that third country when that person contends that the law and practices in force in the third country do not ensure an adequate level of protection. </a:t>
            </a:r>
            <a:br>
              <a:rPr lang="en-US" dirty="0">
                <a:solidFill>
                  <a:schemeClr val="bg1"/>
                </a:solidFill>
              </a:rPr>
            </a:br>
            <a:r>
              <a:rPr lang="en-US" dirty="0">
                <a:solidFill>
                  <a:schemeClr val="bg1"/>
                </a:solidFill>
              </a:rPr>
              <a:t>Decision 2000/520 is invalid.</a:t>
            </a:r>
          </a:p>
          <a:p>
            <a:endParaRPr lang="en-US" dirty="0">
              <a:solidFill>
                <a:schemeClr val="bg1"/>
              </a:solidFill>
            </a:endParaRPr>
          </a:p>
          <a:p>
            <a:endParaRPr lang="nl-NL" dirty="0">
              <a:solidFill>
                <a:schemeClr val="bg1"/>
              </a:solidFill>
            </a:endParaRPr>
          </a:p>
        </p:txBody>
      </p:sp>
    </p:spTree>
    <p:extLst>
      <p:ext uri="{BB962C8B-B14F-4D97-AF65-F5344CB8AC3E}">
        <p14:creationId xmlns:p14="http://schemas.microsoft.com/office/powerpoint/2010/main" val="33498827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60C382-8F64-4E98-A633-7E20CE206B8D}"/>
              </a:ext>
            </a:extLst>
          </p:cNvPr>
          <p:cNvSpPr>
            <a:spLocks noGrp="1"/>
          </p:cNvSpPr>
          <p:nvPr>
            <p:ph type="title"/>
          </p:nvPr>
        </p:nvSpPr>
        <p:spPr/>
        <p:txBody>
          <a:bodyPr/>
          <a:lstStyle/>
          <a:p>
            <a:r>
              <a:rPr lang="nl-NL" dirty="0"/>
              <a:t>(4) Gegevensdoorvoer naar buiten de EU</a:t>
            </a:r>
            <a:br>
              <a:rPr lang="nl-NL" dirty="0"/>
            </a:br>
            <a:endParaRPr lang="nl-NL" dirty="0"/>
          </a:p>
        </p:txBody>
      </p:sp>
      <p:sp>
        <p:nvSpPr>
          <p:cNvPr id="3" name="Tijdelijke aanduiding voor inhoud 2">
            <a:extLst>
              <a:ext uri="{FF2B5EF4-FFF2-40B4-BE49-F238E27FC236}">
                <a16:creationId xmlns:a16="http://schemas.microsoft.com/office/drawing/2014/main" id="{1977409F-DB76-4016-8ECF-79EE87C7F82C}"/>
              </a:ext>
            </a:extLst>
          </p:cNvPr>
          <p:cNvSpPr>
            <a:spLocks noGrp="1"/>
          </p:cNvSpPr>
          <p:nvPr>
            <p:ph idx="1"/>
          </p:nvPr>
        </p:nvSpPr>
        <p:spPr/>
        <p:txBody>
          <a:bodyPr>
            <a:normAutofit fontScale="47500" lnSpcReduction="20000"/>
          </a:bodyPr>
          <a:lstStyle/>
          <a:p>
            <a:r>
              <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JUDGMENT OF THE COURT (Grand Chamber 16 July 2020</a:t>
            </a:r>
            <a:endPar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1.      Article 2(1) and (2) of Regulation (EU) 2016/679 of the European Parliament and of the Council of 27 April 2016 on the protection of natural persons with regard to the processing of personal data and on the free movement of such data, and repealing Directive 95/46/EC (General Data Protection Regulation), must be interpreted as meaning that that regulation applies to the transfer of personal data for commercial purposes by an economic operator established in a Member State to another economic operator established in a third country, irrespective of whether, at the time of that transfer or thereafter, that data is liable to be processed by the authorities of the third country in question for the purposes of public security, </a:t>
            </a:r>
            <a:r>
              <a:rPr lang="en-US" sz="1800" b="1"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defence</a:t>
            </a:r>
            <a:r>
              <a:rPr lang="en-US"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and State security.</a:t>
            </a:r>
            <a:endPar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2.      Article 46(1) and Article 46(2)(c) of Regulation 2016/679 must be interpreted as meaning that the appropriate safeguards, enforceable rights and effective legal remedies required by those provisions must ensure that data subjects whose personal data are transferred to a third country pursuant to standard data protection clauses are afforded a level of protection essentially equivalent to that guaranteed within the European Union by that regulation, read in the light of the Charter of Fundamental Rights of the European Union. To that end, the assessment of the level of protection afforded in the context of such a transfer must, in particular, take into consideration both the contractual clauses agreed between the controller or processor established in the European Union and the recipient of the transfer established in the third country concerned and, as regards any access by the public authorities of that third country to the personal data transferred, the relevant aspects of the legal system of that third country, in particular those set out, in a non-exhaustive manner, in Article 45(2) of that regulation.</a:t>
            </a:r>
            <a:endPar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3.      Article 58(2)(f) and (j) of Regulation 2016/679 must be interpreted as meaning that, unless there is a valid European Commission adequacy decision, the competent supervisory authority is required to suspend or prohibit a transfer of data to a third country pursuant to standard data protection clauses adopted by the Commission, if, in the view of that supervisory authority and in the light of all the circumstances of that transfer, those clauses are not or cannot be complied with in that third country and the protection of the data transferred that is required by EU law, in particular by Articles 45 and 46 of that regulation and by the Charter of Fundamental Rights, cannot be ensured by other means, where the controller or a processor has not itself suspended or put an end to the transfer.</a:t>
            </a:r>
            <a:endPar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4.      Examination of Commission Decision 2010/87/EU of 5 February 2010 on standard contractual clauses for the transfer of personal data to processors established in third countries under Directive 95/46/EU of the European Parliament and of the Council, as amended by Commission Implementing Decision (EU) 2016/2297 of 16 December 2016 in the light of Articles 7, 8 and 47 of the Charter of Fundamental Rights has disclosed nothing to affect the validity of that decision.</a:t>
            </a:r>
            <a:endPar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5.      Commission Implementing Decision (EU) 2016/1250 of 12 July 2016 pursuant to Directive 95/46/EC of the European Parliament and of the Council on the adequacy of the protection provided by the EU-US Privacy Shield is invalid.</a:t>
            </a:r>
            <a:endPar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74270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DFBB6B-97E0-4CFE-8BC6-3B7892EEBE4A}"/>
              </a:ext>
            </a:extLst>
          </p:cNvPr>
          <p:cNvSpPr>
            <a:spLocks noGrp="1"/>
          </p:cNvSpPr>
          <p:nvPr>
            <p:ph type="title"/>
          </p:nvPr>
        </p:nvSpPr>
        <p:spPr/>
        <p:txBody>
          <a:bodyPr/>
          <a:lstStyle/>
          <a:p>
            <a:r>
              <a:rPr lang="nl-NL" dirty="0"/>
              <a:t>Big Data en AI</a:t>
            </a:r>
          </a:p>
        </p:txBody>
      </p:sp>
      <p:sp>
        <p:nvSpPr>
          <p:cNvPr id="3" name="Tijdelijke aanduiding voor inhoud 2">
            <a:extLst>
              <a:ext uri="{FF2B5EF4-FFF2-40B4-BE49-F238E27FC236}">
                <a16:creationId xmlns:a16="http://schemas.microsoft.com/office/drawing/2014/main" id="{642E510F-83E2-4199-8D5E-A0586A26CE3B}"/>
              </a:ext>
            </a:extLst>
          </p:cNvPr>
          <p:cNvSpPr>
            <a:spLocks noGrp="1"/>
          </p:cNvSpPr>
          <p:nvPr>
            <p:ph idx="1"/>
          </p:nvPr>
        </p:nvSpPr>
        <p:spPr/>
        <p:txBody>
          <a:bodyPr>
            <a:normAutofit fontScale="92500" lnSpcReduction="20000"/>
          </a:bodyPr>
          <a:lstStyle/>
          <a:p>
            <a:r>
              <a:rPr lang="nl-NL" dirty="0">
                <a:solidFill>
                  <a:schemeClr val="bg1"/>
                </a:solidFill>
              </a:rPr>
              <a:t>De AVG:</a:t>
            </a:r>
          </a:p>
          <a:p>
            <a:r>
              <a:rPr lang="nl-NL" dirty="0">
                <a:solidFill>
                  <a:schemeClr val="bg1"/>
                </a:solidFill>
              </a:rPr>
              <a:t>1. Rechtmatig</a:t>
            </a:r>
          </a:p>
          <a:p>
            <a:r>
              <a:rPr lang="nl" dirty="0">
                <a:solidFill>
                  <a:schemeClr val="bg1"/>
                </a:solidFill>
              </a:rPr>
              <a:t>2. Behoorlĳk</a:t>
            </a:r>
          </a:p>
          <a:p>
            <a:r>
              <a:rPr lang="nl" dirty="0">
                <a:solidFill>
                  <a:schemeClr val="bg1"/>
                </a:solidFill>
              </a:rPr>
              <a:t>3. Doelspecificatie</a:t>
            </a:r>
          </a:p>
          <a:p>
            <a:r>
              <a:rPr lang="nl-NL" dirty="0">
                <a:solidFill>
                  <a:schemeClr val="bg1"/>
                </a:solidFill>
              </a:rPr>
              <a:t>4. Doelbinding</a:t>
            </a:r>
          </a:p>
          <a:p>
            <a:r>
              <a:rPr lang="nl-NL" dirty="0">
                <a:solidFill>
                  <a:schemeClr val="bg1"/>
                </a:solidFill>
              </a:rPr>
              <a:t>5. Dataminimalisatie</a:t>
            </a:r>
          </a:p>
          <a:p>
            <a:r>
              <a:rPr lang="nl-NL" dirty="0">
                <a:solidFill>
                  <a:schemeClr val="bg1"/>
                </a:solidFill>
              </a:rPr>
              <a:t>6. Correct en up-to-date</a:t>
            </a:r>
          </a:p>
          <a:p>
            <a:r>
              <a:rPr lang="nl-NL" dirty="0">
                <a:solidFill>
                  <a:schemeClr val="bg1"/>
                </a:solidFill>
              </a:rPr>
              <a:t>7. Opslagbeperking</a:t>
            </a:r>
          </a:p>
          <a:p>
            <a:r>
              <a:rPr lang="nl-NL" dirty="0">
                <a:solidFill>
                  <a:schemeClr val="bg1"/>
                </a:solidFill>
              </a:rPr>
              <a:t>8. Organisatorische veiligheid</a:t>
            </a:r>
          </a:p>
          <a:p>
            <a:r>
              <a:rPr lang="nl-NL" dirty="0">
                <a:solidFill>
                  <a:schemeClr val="bg1"/>
                </a:solidFill>
              </a:rPr>
              <a:t>9. Technologische veiligheid</a:t>
            </a:r>
          </a:p>
          <a:p>
            <a:r>
              <a:rPr lang="nl-NL" dirty="0">
                <a:solidFill>
                  <a:schemeClr val="bg1"/>
                </a:solidFill>
              </a:rPr>
              <a:t>10. Transparantie</a:t>
            </a:r>
          </a:p>
          <a:p>
            <a:endParaRPr lang="nl-NL" dirty="0">
              <a:solidFill>
                <a:schemeClr val="bg1"/>
              </a:solidFill>
            </a:endParaRPr>
          </a:p>
        </p:txBody>
      </p:sp>
    </p:spTree>
    <p:extLst>
      <p:ext uri="{BB962C8B-B14F-4D97-AF65-F5344CB8AC3E}">
        <p14:creationId xmlns:p14="http://schemas.microsoft.com/office/powerpoint/2010/main" val="608991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08E9B7-F119-4A82-97EF-2B95865FF5EE}"/>
              </a:ext>
            </a:extLst>
          </p:cNvPr>
          <p:cNvSpPr>
            <a:spLocks noGrp="1"/>
          </p:cNvSpPr>
          <p:nvPr>
            <p:ph type="title"/>
          </p:nvPr>
        </p:nvSpPr>
        <p:spPr/>
        <p:txBody>
          <a:bodyPr/>
          <a:lstStyle/>
          <a:p>
            <a:r>
              <a:rPr lang="nl-NL" dirty="0"/>
              <a:t>Big Data en AI</a:t>
            </a:r>
          </a:p>
        </p:txBody>
      </p:sp>
      <p:sp>
        <p:nvSpPr>
          <p:cNvPr id="3" name="Tijdelijke aanduiding voor inhoud 2">
            <a:extLst>
              <a:ext uri="{FF2B5EF4-FFF2-40B4-BE49-F238E27FC236}">
                <a16:creationId xmlns:a16="http://schemas.microsoft.com/office/drawing/2014/main" id="{2ABD7F46-7DDA-415A-BE0B-725B5EFBC1F1}"/>
              </a:ext>
            </a:extLst>
          </p:cNvPr>
          <p:cNvSpPr>
            <a:spLocks noGrp="1"/>
          </p:cNvSpPr>
          <p:nvPr>
            <p:ph idx="1"/>
          </p:nvPr>
        </p:nvSpPr>
        <p:spPr/>
        <p:txBody>
          <a:bodyPr/>
          <a:lstStyle/>
          <a:p>
            <a:r>
              <a:rPr lang="nl-NL" dirty="0">
                <a:solidFill>
                  <a:schemeClr val="bg1"/>
                </a:solidFill>
              </a:rPr>
              <a:t>Doel</a:t>
            </a:r>
          </a:p>
          <a:p>
            <a:r>
              <a:rPr lang="nl-NL" dirty="0">
                <a:solidFill>
                  <a:schemeClr val="bg1"/>
                </a:solidFill>
              </a:rPr>
              <a:t>Doelbinding</a:t>
            </a:r>
          </a:p>
          <a:p>
            <a:r>
              <a:rPr lang="nl-NL" dirty="0">
                <a:solidFill>
                  <a:schemeClr val="bg1"/>
                </a:solidFill>
              </a:rPr>
              <a:t>Data minimalisatie</a:t>
            </a:r>
          </a:p>
          <a:p>
            <a:r>
              <a:rPr lang="nl-NL" dirty="0">
                <a:solidFill>
                  <a:schemeClr val="bg1"/>
                </a:solidFill>
              </a:rPr>
              <a:t>Opslagbeperking</a:t>
            </a:r>
          </a:p>
          <a:p>
            <a:r>
              <a:rPr lang="nl-NL" dirty="0">
                <a:solidFill>
                  <a:schemeClr val="bg1"/>
                </a:solidFill>
              </a:rPr>
              <a:t>Veiligheid en vertrouwelijkheid</a:t>
            </a:r>
          </a:p>
          <a:p>
            <a:r>
              <a:rPr lang="nl-NL" dirty="0">
                <a:solidFill>
                  <a:schemeClr val="bg1"/>
                </a:solidFill>
              </a:rPr>
              <a:t>Data correct en up </a:t>
            </a:r>
            <a:r>
              <a:rPr lang="nl-NL" dirty="0" err="1">
                <a:solidFill>
                  <a:schemeClr val="bg1"/>
                </a:solidFill>
              </a:rPr>
              <a:t>to</a:t>
            </a:r>
            <a:r>
              <a:rPr lang="nl-NL" dirty="0">
                <a:solidFill>
                  <a:schemeClr val="bg1"/>
                </a:solidFill>
              </a:rPr>
              <a:t> date</a:t>
            </a:r>
          </a:p>
          <a:p>
            <a:r>
              <a:rPr lang="nl-NL" dirty="0">
                <a:solidFill>
                  <a:schemeClr val="bg1"/>
                </a:solidFill>
              </a:rPr>
              <a:t>Transparantie</a:t>
            </a:r>
          </a:p>
          <a:p>
            <a:r>
              <a:rPr lang="nl-NL" dirty="0">
                <a:solidFill>
                  <a:schemeClr val="bg1"/>
                </a:solidFill>
              </a:rPr>
              <a:t>Individuele rechten</a:t>
            </a:r>
          </a:p>
          <a:p>
            <a:r>
              <a:rPr lang="nl-NL" dirty="0">
                <a:solidFill>
                  <a:schemeClr val="bg1"/>
                </a:solidFill>
              </a:rPr>
              <a:t>Persoonsgegevens</a:t>
            </a:r>
          </a:p>
        </p:txBody>
      </p:sp>
    </p:spTree>
    <p:extLst>
      <p:ext uri="{BB962C8B-B14F-4D97-AF65-F5344CB8AC3E}">
        <p14:creationId xmlns:p14="http://schemas.microsoft.com/office/powerpoint/2010/main" val="1184685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18DA9F-1563-4E7A-9453-EF3D10A85070}"/>
              </a:ext>
            </a:extLst>
          </p:cNvPr>
          <p:cNvSpPr>
            <a:spLocks noGrp="1"/>
          </p:cNvSpPr>
          <p:nvPr>
            <p:ph type="title"/>
          </p:nvPr>
        </p:nvSpPr>
        <p:spPr/>
        <p:txBody>
          <a:bodyPr/>
          <a:lstStyle/>
          <a:p>
            <a:r>
              <a:rPr lang="nl-NL" dirty="0"/>
              <a:t>(1) Doel- en doelbinding</a:t>
            </a:r>
            <a:br>
              <a:rPr lang="nl-NL" dirty="0"/>
            </a:br>
            <a:endParaRPr lang="nl-NL" dirty="0"/>
          </a:p>
        </p:txBody>
      </p:sp>
      <p:sp>
        <p:nvSpPr>
          <p:cNvPr id="3" name="Tijdelijke aanduiding voor inhoud 2">
            <a:extLst>
              <a:ext uri="{FF2B5EF4-FFF2-40B4-BE49-F238E27FC236}">
                <a16:creationId xmlns:a16="http://schemas.microsoft.com/office/drawing/2014/main" id="{E400D0B4-2EEF-448E-8D57-47C9BB107D2E}"/>
              </a:ext>
            </a:extLst>
          </p:cNvPr>
          <p:cNvSpPr>
            <a:spLocks noGrp="1"/>
          </p:cNvSpPr>
          <p:nvPr>
            <p:ph idx="1"/>
          </p:nvPr>
        </p:nvSpPr>
        <p:spPr/>
        <p:txBody>
          <a:bodyPr>
            <a:normAutofit lnSpcReduction="10000"/>
          </a:bodyPr>
          <a:lstStyle/>
          <a:p>
            <a:r>
              <a:rPr lang="nl-NL" sz="1800" b="0" i="0" u="none" strike="noStrike" baseline="0" dirty="0">
                <a:solidFill>
                  <a:schemeClr val="bg1"/>
                </a:solidFill>
                <a:latin typeface="Times New Roman" panose="02020603050405020304" pitchFamily="18" charset="0"/>
              </a:rPr>
              <a:t> </a:t>
            </a:r>
            <a:r>
              <a:rPr lang="nl-NL" sz="1800" b="1" i="0" u="none" strike="noStrike" baseline="0" dirty="0">
                <a:solidFill>
                  <a:schemeClr val="bg1"/>
                </a:solidFill>
                <a:latin typeface="Times New Roman" panose="02020603050405020304" pitchFamily="18" charset="0"/>
              </a:rPr>
              <a:t>Opinion 03/2013 on </a:t>
            </a:r>
            <a:r>
              <a:rPr lang="nl-NL" sz="1800" b="1" i="0" u="none" strike="noStrike" baseline="0" dirty="0" err="1">
                <a:solidFill>
                  <a:schemeClr val="bg1"/>
                </a:solidFill>
                <a:latin typeface="Times New Roman" panose="02020603050405020304" pitchFamily="18" charset="0"/>
              </a:rPr>
              <a:t>purpose</a:t>
            </a:r>
            <a:r>
              <a:rPr lang="nl-NL" sz="1800" b="1" i="0" u="none" strike="noStrike" baseline="0" dirty="0">
                <a:solidFill>
                  <a:schemeClr val="bg1"/>
                </a:solidFill>
                <a:latin typeface="Times New Roman" panose="02020603050405020304" pitchFamily="18" charset="0"/>
              </a:rPr>
              <a:t> </a:t>
            </a:r>
            <a:r>
              <a:rPr lang="nl-NL" sz="1800" b="1" i="0" u="none" strike="noStrike" baseline="0" dirty="0" err="1">
                <a:solidFill>
                  <a:schemeClr val="bg1"/>
                </a:solidFill>
                <a:latin typeface="Times New Roman" panose="02020603050405020304" pitchFamily="18" charset="0"/>
              </a:rPr>
              <a:t>limitation</a:t>
            </a:r>
            <a:r>
              <a:rPr lang="nl-NL" sz="1800" b="1" i="0" u="none" strike="noStrike" baseline="0" dirty="0">
                <a:solidFill>
                  <a:schemeClr val="bg1"/>
                </a:solidFill>
                <a:latin typeface="Times New Roman" panose="02020603050405020304" pitchFamily="18" charset="0"/>
              </a:rPr>
              <a:t> </a:t>
            </a:r>
          </a:p>
          <a:p>
            <a:r>
              <a:rPr lang="en-US" sz="1800" b="0" i="0" u="none" strike="noStrike" baseline="0" dirty="0">
                <a:solidFill>
                  <a:schemeClr val="bg1"/>
                </a:solidFill>
                <a:latin typeface="Times New Roman" panose="02020603050405020304" pitchFamily="18" charset="0"/>
              </a:rPr>
              <a:t>First, any purpose must be </a:t>
            </a:r>
            <a:r>
              <a:rPr lang="en-US" sz="1800" b="1" i="0" u="none" strike="noStrike" baseline="0" dirty="0">
                <a:solidFill>
                  <a:schemeClr val="bg1"/>
                </a:solidFill>
                <a:latin typeface="Times New Roman" panose="02020603050405020304" pitchFamily="18" charset="0"/>
              </a:rPr>
              <a:t>specified</a:t>
            </a:r>
            <a:r>
              <a:rPr lang="en-US" sz="1800" b="0" i="0" u="none" strike="noStrike" baseline="0" dirty="0">
                <a:solidFill>
                  <a:schemeClr val="bg1"/>
                </a:solidFill>
                <a:latin typeface="Times New Roman" panose="02020603050405020304" pitchFamily="18" charset="0"/>
              </a:rPr>
              <a:t>, that is, sufficiently defined to enable the implementation of any necessary data protection safeguards, and to delimit the scope of the processing operation. When and how this specification takes place will be discussed in Section III.1.1. </a:t>
            </a:r>
          </a:p>
          <a:p>
            <a:r>
              <a:rPr lang="en-US" sz="1800" b="0" i="0" u="none" strike="noStrike" baseline="0" dirty="0">
                <a:solidFill>
                  <a:schemeClr val="bg1"/>
                </a:solidFill>
                <a:latin typeface="Times New Roman" panose="02020603050405020304" pitchFamily="18" charset="0"/>
              </a:rPr>
              <a:t>Second, to be </a:t>
            </a:r>
            <a:r>
              <a:rPr lang="en-US" sz="1800" b="1" i="0" u="none" strike="noStrike" baseline="0" dirty="0">
                <a:solidFill>
                  <a:schemeClr val="bg1"/>
                </a:solidFill>
                <a:latin typeface="Times New Roman" panose="02020603050405020304" pitchFamily="18" charset="0"/>
              </a:rPr>
              <a:t>explicit</a:t>
            </a:r>
            <a:r>
              <a:rPr lang="en-US" sz="1800" b="0" i="0" u="none" strike="noStrike" baseline="0" dirty="0">
                <a:solidFill>
                  <a:schemeClr val="bg1"/>
                </a:solidFill>
                <a:latin typeface="Times New Roman" panose="02020603050405020304" pitchFamily="18" charset="0"/>
              </a:rPr>
              <a:t>, the purpose must be sufficiently unambiguous and clearly expressed. Comparing the notion of ‘explicit purpose’ with the notion of ‘hidden purpose’ may help to understand the scope of this requirement, as will be discussed further in Section III.1.2. </a:t>
            </a:r>
          </a:p>
          <a:p>
            <a:r>
              <a:rPr lang="en-US" sz="1800" b="0" i="0" u="none" strike="noStrike" baseline="0" dirty="0">
                <a:solidFill>
                  <a:schemeClr val="bg1"/>
                </a:solidFill>
                <a:latin typeface="Times New Roman" panose="02020603050405020304" pitchFamily="18" charset="0"/>
              </a:rPr>
              <a:t>Third, purposes must also be </a:t>
            </a:r>
            <a:r>
              <a:rPr lang="en-US" sz="1800" b="1" i="0" u="none" strike="noStrike" baseline="0" dirty="0">
                <a:solidFill>
                  <a:schemeClr val="bg1"/>
                </a:solidFill>
                <a:latin typeface="Times New Roman" panose="02020603050405020304" pitchFamily="18" charset="0"/>
              </a:rPr>
              <a:t>legitimate</a:t>
            </a:r>
            <a:r>
              <a:rPr lang="en-US" sz="1800" b="0" i="0" u="none" strike="noStrike" baseline="0" dirty="0">
                <a:solidFill>
                  <a:schemeClr val="bg1"/>
                </a:solidFill>
                <a:latin typeface="Times New Roman" panose="02020603050405020304" pitchFamily="18" charset="0"/>
              </a:rPr>
              <a:t>. This notion goes beyond the requirement to have a legal ground for the processing under Article 7 of the Directive and also extends to other areas of law. Purpose specification under Article 6 and the requirement to have a legal ground under Article 7 are thus two separate and cumulative requirements28. </a:t>
            </a:r>
            <a:endParaRPr lang="nl-NL" dirty="0">
              <a:solidFill>
                <a:schemeClr val="bg1"/>
              </a:solidFill>
            </a:endParaRPr>
          </a:p>
        </p:txBody>
      </p:sp>
    </p:spTree>
    <p:extLst>
      <p:ext uri="{BB962C8B-B14F-4D97-AF65-F5344CB8AC3E}">
        <p14:creationId xmlns:p14="http://schemas.microsoft.com/office/powerpoint/2010/main" val="2674336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18DA9F-1563-4E7A-9453-EF3D10A85070}"/>
              </a:ext>
            </a:extLst>
          </p:cNvPr>
          <p:cNvSpPr>
            <a:spLocks noGrp="1"/>
          </p:cNvSpPr>
          <p:nvPr>
            <p:ph type="title"/>
          </p:nvPr>
        </p:nvSpPr>
        <p:spPr/>
        <p:txBody>
          <a:bodyPr/>
          <a:lstStyle/>
          <a:p>
            <a:r>
              <a:rPr lang="nl-NL" dirty="0"/>
              <a:t>(1) Doel- en doelbinding</a:t>
            </a:r>
            <a:br>
              <a:rPr lang="nl-NL" dirty="0"/>
            </a:br>
            <a:endParaRPr lang="nl-NL" dirty="0"/>
          </a:p>
        </p:txBody>
      </p:sp>
      <p:sp>
        <p:nvSpPr>
          <p:cNvPr id="3" name="Tijdelijke aanduiding voor inhoud 2">
            <a:extLst>
              <a:ext uri="{FF2B5EF4-FFF2-40B4-BE49-F238E27FC236}">
                <a16:creationId xmlns:a16="http://schemas.microsoft.com/office/drawing/2014/main" id="{E400D0B4-2EEF-448E-8D57-47C9BB107D2E}"/>
              </a:ext>
            </a:extLst>
          </p:cNvPr>
          <p:cNvSpPr>
            <a:spLocks noGrp="1"/>
          </p:cNvSpPr>
          <p:nvPr>
            <p:ph idx="1"/>
          </p:nvPr>
        </p:nvSpPr>
        <p:spPr/>
        <p:txBody>
          <a:bodyPr>
            <a:normAutofit/>
          </a:bodyPr>
          <a:lstStyle/>
          <a:p>
            <a:r>
              <a:rPr lang="en-US" sz="1800" b="0" i="0" u="none" strike="noStrike" baseline="0" dirty="0">
                <a:solidFill>
                  <a:schemeClr val="bg1"/>
                </a:solidFill>
                <a:latin typeface="Times New Roman" panose="02020603050405020304" pitchFamily="18" charset="0"/>
              </a:rPr>
              <a:t>If personal data are further processed for a different purpose: </a:t>
            </a:r>
          </a:p>
          <a:p>
            <a:r>
              <a:rPr lang="en-US" sz="1800" b="0" i="0" u="none" strike="noStrike" baseline="0" dirty="0">
                <a:solidFill>
                  <a:schemeClr val="bg1"/>
                </a:solidFill>
                <a:latin typeface="Times New Roman" panose="02020603050405020304" pitchFamily="18" charset="0"/>
              </a:rPr>
              <a:t> the new purpose/s must be specified (Article 6(1)(b)), and </a:t>
            </a:r>
          </a:p>
          <a:p>
            <a:r>
              <a:rPr lang="en-US" sz="1800" b="0" i="0" u="none" strike="noStrike" baseline="0" dirty="0">
                <a:solidFill>
                  <a:schemeClr val="bg1"/>
                </a:solidFill>
                <a:latin typeface="Times New Roman" panose="02020603050405020304" pitchFamily="18" charset="0"/>
              </a:rPr>
              <a:t> it must be ensured that all data quality requirements (Articles 6(1)(a) to (e)) are also satisfied for the new purposes. </a:t>
            </a:r>
          </a:p>
          <a:p>
            <a:pPr algn="l"/>
            <a:endParaRPr lang="nl-NL" dirty="0">
              <a:solidFill>
                <a:schemeClr val="bg1"/>
              </a:solidFill>
            </a:endParaRPr>
          </a:p>
        </p:txBody>
      </p:sp>
    </p:spTree>
    <p:extLst>
      <p:ext uri="{BB962C8B-B14F-4D97-AF65-F5344CB8AC3E}">
        <p14:creationId xmlns:p14="http://schemas.microsoft.com/office/powerpoint/2010/main" val="34138818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18DA9F-1563-4E7A-9453-EF3D10A85070}"/>
              </a:ext>
            </a:extLst>
          </p:cNvPr>
          <p:cNvSpPr>
            <a:spLocks noGrp="1"/>
          </p:cNvSpPr>
          <p:nvPr>
            <p:ph type="title"/>
          </p:nvPr>
        </p:nvSpPr>
        <p:spPr/>
        <p:txBody>
          <a:bodyPr/>
          <a:lstStyle/>
          <a:p>
            <a:r>
              <a:rPr lang="nl-NL" dirty="0"/>
              <a:t>(1) Doel- en doelbinding</a:t>
            </a:r>
            <a:br>
              <a:rPr lang="nl-NL" dirty="0"/>
            </a:br>
            <a:endParaRPr lang="nl-NL" dirty="0"/>
          </a:p>
        </p:txBody>
      </p:sp>
      <p:sp>
        <p:nvSpPr>
          <p:cNvPr id="3" name="Tijdelijke aanduiding voor inhoud 2">
            <a:extLst>
              <a:ext uri="{FF2B5EF4-FFF2-40B4-BE49-F238E27FC236}">
                <a16:creationId xmlns:a16="http://schemas.microsoft.com/office/drawing/2014/main" id="{E400D0B4-2EEF-448E-8D57-47C9BB107D2E}"/>
              </a:ext>
            </a:extLst>
          </p:cNvPr>
          <p:cNvSpPr>
            <a:spLocks noGrp="1"/>
          </p:cNvSpPr>
          <p:nvPr>
            <p:ph idx="1"/>
          </p:nvPr>
        </p:nvSpPr>
        <p:spPr/>
        <p:txBody>
          <a:bodyPr>
            <a:normAutofit/>
          </a:bodyPr>
          <a:lstStyle/>
          <a:p>
            <a:r>
              <a:rPr lang="en-US" sz="1800" b="0" i="1" u="none" strike="noStrike" baseline="0" dirty="0">
                <a:solidFill>
                  <a:schemeClr val="bg1"/>
                </a:solidFill>
                <a:latin typeface="Times New Roman" panose="02020603050405020304" pitchFamily="18" charset="0"/>
              </a:rPr>
              <a:t>At what time should the purposes be specified? </a:t>
            </a:r>
            <a:r>
              <a:rPr lang="en-US" sz="1800" b="0" i="0" u="none" strike="noStrike" baseline="0" dirty="0">
                <a:solidFill>
                  <a:schemeClr val="bg1"/>
                </a:solidFill>
                <a:latin typeface="Times New Roman" panose="02020603050405020304" pitchFamily="18" charset="0"/>
              </a:rPr>
              <a:t>Article 6(1)(b) of the Directive requires that personal data be ‘collected’ for specified, explicit and legitimate purposes.32 Thus, it can be inferred that the purposes must be specified prior to, and in any event, not later than, the time when the collection of personal data occurs. </a:t>
            </a:r>
          </a:p>
          <a:p>
            <a:r>
              <a:rPr lang="en-US" sz="1800" b="0" i="1" u="none" strike="noStrike" baseline="0" dirty="0">
                <a:solidFill>
                  <a:schemeClr val="bg1"/>
                </a:solidFill>
                <a:latin typeface="Times New Roman" panose="02020603050405020304" pitchFamily="18" charset="0"/>
              </a:rPr>
              <a:t>How precisely, and in how much detail, should the purpose be specified? </a:t>
            </a:r>
            <a:r>
              <a:rPr lang="en-US" sz="1800" b="0" i="0" u="none" strike="noStrike" baseline="0" dirty="0">
                <a:solidFill>
                  <a:schemeClr val="bg1"/>
                </a:solidFill>
                <a:latin typeface="Times New Roman" panose="02020603050405020304" pitchFamily="18" charset="0"/>
              </a:rPr>
              <a:t>The purpose of the collection must be clearly and specifically identified: it must be detailed enough to determine what kind of processing is and is not included within the specified purpose, and to allow that compliance with the law can be assessed and data protection safeguards applied. For these reasons, a purpose that is vague or general, such as for instance 'improving users' experience', 'marketing purposes', 'IT-security purposes' or 'future research' will - without more detail - usually not meet the criteria of being ‘specific’</a:t>
            </a:r>
            <a:endParaRPr lang="nl-NL" dirty="0">
              <a:solidFill>
                <a:schemeClr val="bg1"/>
              </a:solidFill>
            </a:endParaRPr>
          </a:p>
        </p:txBody>
      </p:sp>
    </p:spTree>
    <p:extLst>
      <p:ext uri="{BB962C8B-B14F-4D97-AF65-F5344CB8AC3E}">
        <p14:creationId xmlns:p14="http://schemas.microsoft.com/office/powerpoint/2010/main" val="1240333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18DA9F-1563-4E7A-9453-EF3D10A85070}"/>
              </a:ext>
            </a:extLst>
          </p:cNvPr>
          <p:cNvSpPr>
            <a:spLocks noGrp="1"/>
          </p:cNvSpPr>
          <p:nvPr>
            <p:ph type="title"/>
          </p:nvPr>
        </p:nvSpPr>
        <p:spPr/>
        <p:txBody>
          <a:bodyPr/>
          <a:lstStyle/>
          <a:p>
            <a:r>
              <a:rPr lang="nl-NL" dirty="0"/>
              <a:t>(1) Doel- en doelbinding</a:t>
            </a:r>
            <a:br>
              <a:rPr lang="nl-NL" dirty="0"/>
            </a:br>
            <a:endParaRPr lang="nl-NL" dirty="0"/>
          </a:p>
        </p:txBody>
      </p:sp>
      <p:sp>
        <p:nvSpPr>
          <p:cNvPr id="3" name="Tijdelijke aanduiding voor inhoud 2">
            <a:extLst>
              <a:ext uri="{FF2B5EF4-FFF2-40B4-BE49-F238E27FC236}">
                <a16:creationId xmlns:a16="http://schemas.microsoft.com/office/drawing/2014/main" id="{E400D0B4-2EEF-448E-8D57-47C9BB107D2E}"/>
              </a:ext>
            </a:extLst>
          </p:cNvPr>
          <p:cNvSpPr>
            <a:spLocks noGrp="1"/>
          </p:cNvSpPr>
          <p:nvPr>
            <p:ph idx="1"/>
          </p:nvPr>
        </p:nvSpPr>
        <p:spPr/>
        <p:txBody>
          <a:bodyPr>
            <a:normAutofit lnSpcReduction="10000"/>
          </a:bodyPr>
          <a:lstStyle/>
          <a:p>
            <a:pPr algn="l"/>
            <a:r>
              <a:rPr lang="en-US" sz="1800" b="0" i="1" u="none" strike="noStrike" baseline="0" dirty="0">
                <a:solidFill>
                  <a:schemeClr val="bg1"/>
                </a:solidFill>
                <a:latin typeface="Times New Roman" panose="02020603050405020304" pitchFamily="18" charset="0"/>
              </a:rPr>
              <a:t>What does 'explicit' mean and why is it necessary? </a:t>
            </a:r>
            <a:r>
              <a:rPr lang="en-US" sz="1800" b="0" i="0" u="none" strike="noStrike" baseline="0" dirty="0">
                <a:solidFill>
                  <a:schemeClr val="bg1"/>
                </a:solidFill>
                <a:latin typeface="Times New Roman" panose="02020603050405020304" pitchFamily="18" charset="0"/>
              </a:rPr>
              <a:t>The requirement that the purposes be specified 'explicitly' contributes to transparency and predictability. It allows unambiguous identification of the limits on how controllers are able to use the personal data collected, with a view to protecting the data subjects. It helps all those processing data on behalf of the controller, as well as data subjects, data protection authorities and other stakeholders, to have a common understanding of how the data can be used. This, in turn, reduces the risk that the data subjects' expectations will differ from the expectations of the controller. </a:t>
            </a:r>
          </a:p>
          <a:p>
            <a:pPr algn="l"/>
            <a:r>
              <a:rPr lang="en-US" sz="1800" b="0" i="1" u="none" strike="noStrike" baseline="0" dirty="0">
                <a:solidFill>
                  <a:schemeClr val="bg1"/>
                </a:solidFill>
                <a:latin typeface="Times New Roman" panose="02020603050405020304" pitchFamily="18" charset="0"/>
              </a:rPr>
              <a:t>In what form, and to whom, should the purposes be made explicit? </a:t>
            </a:r>
            <a:r>
              <a:rPr lang="en-US" sz="1800" b="0" i="0" u="none" strike="noStrike" baseline="0" dirty="0">
                <a:solidFill>
                  <a:schemeClr val="bg1"/>
                </a:solidFill>
                <a:latin typeface="Times New Roman" panose="02020603050405020304" pitchFamily="18" charset="0"/>
              </a:rPr>
              <a:t>In terms of accountability, specification of the purpose in writing and production of adequate documentation will help to demonstrate that the controller has complied with the requirement of Article 6(1)(b). It would also allow data subjects to exercise their rights more effectively – for example, it would provide proof of the original purpose and allow comparison with subsequent processing purposes. </a:t>
            </a:r>
            <a:endParaRPr lang="nl-NL" dirty="0">
              <a:solidFill>
                <a:schemeClr val="bg1"/>
              </a:solidFill>
            </a:endParaRPr>
          </a:p>
        </p:txBody>
      </p:sp>
    </p:spTree>
    <p:extLst>
      <p:ext uri="{BB962C8B-B14F-4D97-AF65-F5344CB8AC3E}">
        <p14:creationId xmlns:p14="http://schemas.microsoft.com/office/powerpoint/2010/main" val="188383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18DA9F-1563-4E7A-9453-EF3D10A85070}"/>
              </a:ext>
            </a:extLst>
          </p:cNvPr>
          <p:cNvSpPr>
            <a:spLocks noGrp="1"/>
          </p:cNvSpPr>
          <p:nvPr>
            <p:ph type="title"/>
          </p:nvPr>
        </p:nvSpPr>
        <p:spPr/>
        <p:txBody>
          <a:bodyPr/>
          <a:lstStyle/>
          <a:p>
            <a:r>
              <a:rPr lang="nl-NL" dirty="0"/>
              <a:t>(1) Doel- en doelbinding</a:t>
            </a:r>
            <a:br>
              <a:rPr lang="nl-NL" dirty="0"/>
            </a:br>
            <a:endParaRPr lang="nl-NL" dirty="0"/>
          </a:p>
        </p:txBody>
      </p:sp>
      <p:sp>
        <p:nvSpPr>
          <p:cNvPr id="3" name="Tijdelijke aanduiding voor inhoud 2">
            <a:extLst>
              <a:ext uri="{FF2B5EF4-FFF2-40B4-BE49-F238E27FC236}">
                <a16:creationId xmlns:a16="http://schemas.microsoft.com/office/drawing/2014/main" id="{E400D0B4-2EEF-448E-8D57-47C9BB107D2E}"/>
              </a:ext>
            </a:extLst>
          </p:cNvPr>
          <p:cNvSpPr>
            <a:spLocks noGrp="1"/>
          </p:cNvSpPr>
          <p:nvPr>
            <p:ph idx="1"/>
          </p:nvPr>
        </p:nvSpPr>
        <p:spPr/>
        <p:txBody>
          <a:bodyPr>
            <a:normAutofit/>
          </a:bodyPr>
          <a:lstStyle/>
          <a:p>
            <a:pPr algn="l"/>
            <a:r>
              <a:rPr lang="en-US" sz="1800" b="1" i="0" u="none" strike="noStrike" baseline="0" dirty="0">
                <a:solidFill>
                  <a:schemeClr val="bg1"/>
                </a:solidFill>
                <a:latin typeface="Times New Roman" panose="02020603050405020304" pitchFamily="18" charset="0"/>
              </a:rPr>
              <a:t>Key factors to be considered during the compatibility assessment </a:t>
            </a:r>
          </a:p>
          <a:p>
            <a:r>
              <a:rPr lang="en-US" sz="1800" b="1" i="1" u="none" strike="noStrike" baseline="0" dirty="0">
                <a:solidFill>
                  <a:schemeClr val="bg1"/>
                </a:solidFill>
                <a:latin typeface="Times New Roman" panose="02020603050405020304" pitchFamily="18" charset="0"/>
              </a:rPr>
              <a:t>a) the relationship between the purposes for which the data have been collected and the purposes of further processing </a:t>
            </a:r>
            <a:endParaRPr lang="en-US" sz="1800" b="0" i="0" u="none" strike="noStrike" baseline="0" dirty="0">
              <a:solidFill>
                <a:schemeClr val="bg1"/>
              </a:solidFill>
              <a:latin typeface="Times New Roman" panose="02020603050405020304" pitchFamily="18" charset="0"/>
            </a:endParaRPr>
          </a:p>
          <a:p>
            <a:r>
              <a:rPr lang="en-US" sz="1800" b="1" i="1" u="none" strike="noStrike" baseline="0" dirty="0">
                <a:solidFill>
                  <a:schemeClr val="bg1"/>
                </a:solidFill>
                <a:latin typeface="Times New Roman" panose="02020603050405020304" pitchFamily="18" charset="0"/>
              </a:rPr>
              <a:t>b) the context in which the data have been collected and the reasonable expectations of the data subjects as to their further use </a:t>
            </a:r>
            <a:endParaRPr lang="en-US" sz="1800" b="0" i="0" u="none" strike="noStrike" baseline="0" dirty="0">
              <a:solidFill>
                <a:schemeClr val="bg1"/>
              </a:solidFill>
              <a:latin typeface="Times New Roman" panose="02020603050405020304" pitchFamily="18" charset="0"/>
            </a:endParaRPr>
          </a:p>
          <a:p>
            <a:pPr algn="l"/>
            <a:r>
              <a:rPr lang="en-US" sz="1800" b="1" i="1" u="none" strike="noStrike" baseline="0" dirty="0">
                <a:solidFill>
                  <a:schemeClr val="bg1"/>
                </a:solidFill>
                <a:latin typeface="Times New Roman" panose="02020603050405020304" pitchFamily="18" charset="0"/>
              </a:rPr>
              <a:t>c) the nature of the data and the impact of the further processing on the data subjects </a:t>
            </a:r>
          </a:p>
          <a:p>
            <a:pPr algn="l"/>
            <a:r>
              <a:rPr lang="en-US" sz="1800" b="1" i="1" u="none" strike="noStrike" baseline="0" dirty="0">
                <a:solidFill>
                  <a:schemeClr val="bg1"/>
                </a:solidFill>
                <a:latin typeface="Times New Roman" panose="02020603050405020304" pitchFamily="18" charset="0"/>
              </a:rPr>
              <a:t>d) the safeguards applied by the controller to ensure fair processing and to prevent any undue impact on the data subjects </a:t>
            </a:r>
            <a:endParaRPr lang="nl-NL" dirty="0">
              <a:solidFill>
                <a:schemeClr val="bg1"/>
              </a:solidFill>
            </a:endParaRPr>
          </a:p>
        </p:txBody>
      </p:sp>
    </p:spTree>
    <p:extLst>
      <p:ext uri="{BB962C8B-B14F-4D97-AF65-F5344CB8AC3E}">
        <p14:creationId xmlns:p14="http://schemas.microsoft.com/office/powerpoint/2010/main" val="406401543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4074</TotalTime>
  <Words>3678</Words>
  <Application>Microsoft Office PowerPoint</Application>
  <PresentationFormat>Breedbeeld</PresentationFormat>
  <Paragraphs>157</Paragraphs>
  <Slides>25</Slides>
  <Notes>0</Notes>
  <HiddenSlides>0</HiddenSlides>
  <MMClips>0</MMClips>
  <ScaleCrop>false</ScaleCrop>
  <HeadingPairs>
    <vt:vector size="6" baseType="variant">
      <vt:variant>
        <vt:lpstr>Gebruikte lettertypen</vt:lpstr>
      </vt:variant>
      <vt:variant>
        <vt:i4>8</vt:i4>
      </vt:variant>
      <vt:variant>
        <vt:lpstr>Thema</vt:lpstr>
      </vt:variant>
      <vt:variant>
        <vt:i4>1</vt:i4>
      </vt:variant>
      <vt:variant>
        <vt:lpstr>Diatitels</vt:lpstr>
      </vt:variant>
      <vt:variant>
        <vt:i4>25</vt:i4>
      </vt:variant>
    </vt:vector>
  </HeadingPairs>
  <TitlesOfParts>
    <vt:vector size="34" baseType="lpstr">
      <vt:lpstr>Arial</vt:lpstr>
      <vt:lpstr>Calibri</vt:lpstr>
      <vt:lpstr>Calibri,Bold</vt:lpstr>
      <vt:lpstr>CalibriLight</vt:lpstr>
      <vt:lpstr>Symbol</vt:lpstr>
      <vt:lpstr>Times New Roman</vt:lpstr>
      <vt:lpstr>Trebuchet MS</vt:lpstr>
      <vt:lpstr>Wingdings 3</vt:lpstr>
      <vt:lpstr>Facet</vt:lpstr>
      <vt:lpstr>College VII: Uitgangspunten AVG</vt:lpstr>
      <vt:lpstr>Overzicht van dit college</vt:lpstr>
      <vt:lpstr>Big Data en AI</vt:lpstr>
      <vt:lpstr>Big Data en AI</vt:lpstr>
      <vt:lpstr>(1) Doel- en doelbinding </vt:lpstr>
      <vt:lpstr>(1) Doel- en doelbinding </vt:lpstr>
      <vt:lpstr>(1) Doel- en doelbinding </vt:lpstr>
      <vt:lpstr>(1) Doel- en doelbinding </vt:lpstr>
      <vt:lpstr>(1) Doel- en doelbinding </vt:lpstr>
      <vt:lpstr>(1) Doel- en doelbinding </vt:lpstr>
      <vt:lpstr>(2) Toestemming </vt:lpstr>
      <vt:lpstr>(2) Toestemming </vt:lpstr>
      <vt:lpstr>(2) Toestemming </vt:lpstr>
      <vt:lpstr>(2) Toestemming </vt:lpstr>
      <vt:lpstr>(2) Toestemming </vt:lpstr>
      <vt:lpstr>(2) Toestemming </vt:lpstr>
      <vt:lpstr>(3) Belangen verantwoordelijke</vt:lpstr>
      <vt:lpstr>(3) Belangen verantwoordelijke</vt:lpstr>
      <vt:lpstr>(3) Belangen verantwoordelijke</vt:lpstr>
      <vt:lpstr>(3) Belangen verantwoordelijke</vt:lpstr>
      <vt:lpstr>(3) Belangen verantwoordelijke</vt:lpstr>
      <vt:lpstr>(4) Gegevensdoorvoer naar buiten de EU </vt:lpstr>
      <vt:lpstr>(4) Gegevensdoorvoer naar buiten de EU </vt:lpstr>
      <vt:lpstr>(4) Gegevensdoorvoer naar buiten de EU </vt:lpstr>
      <vt:lpstr>(4) Gegevensdoorvoer naar buiten de EU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Introductie</dc:title>
  <dc:creator>Bart Van der Sloot</dc:creator>
  <cp:lastModifiedBy>Bart Van der Sloot</cp:lastModifiedBy>
  <cp:revision>233</cp:revision>
  <dcterms:created xsi:type="dcterms:W3CDTF">2020-07-16T14:25:51Z</dcterms:created>
  <dcterms:modified xsi:type="dcterms:W3CDTF">2020-09-01T14:19:06Z</dcterms:modified>
</cp:coreProperties>
</file>