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66" r:id="rId3"/>
    <p:sldId id="548" r:id="rId4"/>
    <p:sldId id="549" r:id="rId5"/>
    <p:sldId id="367" r:id="rId6"/>
    <p:sldId id="368" r:id="rId7"/>
    <p:sldId id="381" r:id="rId8"/>
    <p:sldId id="382" r:id="rId9"/>
    <p:sldId id="385" r:id="rId10"/>
    <p:sldId id="386" r:id="rId11"/>
    <p:sldId id="383" r:id="rId12"/>
    <p:sldId id="553" r:id="rId13"/>
    <p:sldId id="554" r:id="rId14"/>
    <p:sldId id="555" r:id="rId15"/>
    <p:sldId id="556" r:id="rId16"/>
    <p:sldId id="558" r:id="rId17"/>
    <p:sldId id="557" r:id="rId18"/>
    <p:sldId id="559" r:id="rId19"/>
    <p:sldId id="401" r:id="rId20"/>
    <p:sldId id="532" r:id="rId21"/>
    <p:sldId id="533" r:id="rId22"/>
    <p:sldId id="534" r:id="rId23"/>
    <p:sldId id="409" r:id="rId24"/>
    <p:sldId id="550" r:id="rId25"/>
    <p:sldId id="551" r:id="rId26"/>
    <p:sldId id="552" r:id="rId27"/>
    <p:sldId id="414" r:id="rId28"/>
    <p:sldId id="415" r:id="rId29"/>
    <p:sldId id="417" r:id="rId30"/>
    <p:sldId id="418" r:id="rId31"/>
    <p:sldId id="419" r:id="rId32"/>
    <p:sldId id="420" r:id="rId33"/>
    <p:sldId id="421" r:id="rId34"/>
    <p:sldId id="547" r:id="rId35"/>
    <p:sldId id="423" r:id="rId36"/>
    <p:sldId id="424" r:id="rId37"/>
    <p:sldId id="425" r:id="rId38"/>
    <p:sldId id="546" r:id="rId39"/>
    <p:sldId id="544" r:id="rId40"/>
    <p:sldId id="545" r:id="rId41"/>
    <p:sldId id="429" r:id="rId42"/>
    <p:sldId id="430" r:id="rId43"/>
    <p:sldId id="431" r:id="rId44"/>
    <p:sldId id="560" r:id="rId45"/>
    <p:sldId id="561" r:id="rId46"/>
    <p:sldId id="562"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2846" autoAdjust="0"/>
  </p:normalViewPr>
  <p:slideViewPr>
    <p:cSldViewPr snapToGrid="0">
      <p:cViewPr varScale="1">
        <p:scale>
          <a:sx n="107" d="100"/>
          <a:sy n="107" d="100"/>
        </p:scale>
        <p:origin x="75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EC93879-1153-42D3-8EC7-7A3CC94658D3}" type="datetimeFigureOut">
              <a:rPr lang="en-US" dirty="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382E1496-D8B1-4FDC-98A5-AD2561A2EE12}" type="datetimeFigureOut">
              <a:rPr lang="en-US" dirty="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8AD3855-5B08-4570-810C-DE4498675D2C}" type="datetimeFigureOut">
              <a:rPr lang="en-US" dirty="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5FC1B1A-3400-4A09-B018-5620D6ADA4AF}" type="datetimeFigureOut">
              <a:rPr lang="en-US" dirty="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333EE65E-8B04-4250-B4A9-5C65F355F1A2}" type="datetimeFigureOut">
              <a:rPr lang="en-US" dirty="0"/>
              <a:t>11/5/2019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84F5881F-8E44-4F15-AB98-80B7869E49CA}" type="datetimeFigureOut">
              <a:rPr lang="en-US" dirty="0"/>
              <a:t>11/5/2019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11/5/2019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3B40B886-74BB-4D5E-9EA9-584482FE40E6}" type="datetimeFigureOut">
              <a:rPr lang="en-US" dirty="0"/>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11/5/2019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11/5/2019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11/5/2019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B8E44C4-3D72-4D6E-86A4-F5491DC49E6D}" type="datetimeFigureOut">
              <a:rPr lang="en-US" dirty="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6B8EA14-E6AC-4B59-973C-7A06B0EDE3E3}" type="datetimeFigureOut">
              <a:rPr lang="en-US" dirty="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11/5/2019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1BEB90-95B5-4B2D-BC3B-83E1D1974901}"/>
              </a:ext>
            </a:extLst>
          </p:cNvPr>
          <p:cNvSpPr>
            <a:spLocks noGrp="1"/>
          </p:cNvSpPr>
          <p:nvPr>
            <p:ph type="ctrTitle"/>
          </p:nvPr>
        </p:nvSpPr>
        <p:spPr>
          <a:xfrm>
            <a:off x="89648" y="2733709"/>
            <a:ext cx="8919882" cy="1373070"/>
          </a:xfrm>
        </p:spPr>
        <p:txBody>
          <a:bodyPr/>
          <a:lstStyle/>
          <a:p>
            <a:r>
              <a:rPr lang="nl-NL" sz="3500" dirty="0" smtClean="0"/>
              <a:t>Privacy </a:t>
            </a:r>
            <a:r>
              <a:rPr lang="nl-NL" sz="3500" dirty="0"/>
              <a:t>&amp; </a:t>
            </a:r>
            <a:r>
              <a:rPr lang="nl-NL" sz="3500" dirty="0" smtClean="0"/>
              <a:t>Gegevensbescherming: Grondslagen &amp; Legitieme verwerkingsgrond</a:t>
            </a:r>
            <a:endParaRPr lang="nl-NL" sz="3500" dirty="0"/>
          </a:p>
        </p:txBody>
      </p:sp>
      <p:sp>
        <p:nvSpPr>
          <p:cNvPr id="3" name="Ondertitel 2">
            <a:extLst>
              <a:ext uri="{FF2B5EF4-FFF2-40B4-BE49-F238E27FC236}">
                <a16:creationId xmlns:a16="http://schemas.microsoft.com/office/drawing/2014/main" id="{44AEFACB-89B2-49C5-A212-7114F73D6622}"/>
              </a:ext>
            </a:extLst>
          </p:cNvPr>
          <p:cNvSpPr>
            <a:spLocks noGrp="1"/>
          </p:cNvSpPr>
          <p:nvPr>
            <p:ph type="subTitle" idx="1"/>
          </p:nvPr>
        </p:nvSpPr>
        <p:spPr/>
        <p:txBody>
          <a:bodyPr>
            <a:normAutofit fontScale="92500" lnSpcReduction="20000"/>
          </a:bodyPr>
          <a:lstStyle/>
          <a:p>
            <a:r>
              <a:rPr lang="nl-NL" dirty="0"/>
              <a:t>Bart van der Sloot</a:t>
            </a:r>
            <a:br>
              <a:rPr lang="nl-NL" dirty="0"/>
            </a:br>
            <a:r>
              <a:rPr lang="nl-NL" dirty="0"/>
              <a:t>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 (TILT)</a:t>
            </a:r>
            <a:br>
              <a:rPr lang="nl-NL" dirty="0"/>
            </a:br>
            <a:r>
              <a:rPr lang="nl-NL" dirty="0"/>
              <a:t>Tilburg University, Netherlands</a:t>
            </a:r>
          </a:p>
          <a:p>
            <a:r>
              <a:rPr lang="nl-NL" dirty="0">
                <a:hlinkClick r:id="rId2"/>
              </a:rPr>
              <a:t>www.bartvandersloot.nl</a:t>
            </a:r>
            <a:r>
              <a:rPr lang="nl-NL" dirty="0"/>
              <a:t> </a:t>
            </a:r>
          </a:p>
        </p:txBody>
      </p:sp>
    </p:spTree>
    <p:extLst>
      <p:ext uri="{BB962C8B-B14F-4D97-AF65-F5344CB8AC3E}">
        <p14:creationId xmlns:p14="http://schemas.microsoft.com/office/powerpoint/2010/main" val="32098639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4EA04E-E8F8-4B7D-AD11-45DCF1DB9E07}"/>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571BCFB6-A287-4648-91CB-3465157A6DCD}"/>
              </a:ext>
            </a:extLst>
          </p:cNvPr>
          <p:cNvSpPr>
            <a:spLocks noGrp="1"/>
          </p:cNvSpPr>
          <p:nvPr>
            <p:ph idx="1"/>
          </p:nvPr>
        </p:nvSpPr>
        <p:spPr>
          <a:xfrm>
            <a:off x="680321" y="2037144"/>
            <a:ext cx="9613861" cy="4340507"/>
          </a:xfrm>
        </p:spPr>
        <p:txBody>
          <a:bodyPr>
            <a:normAutofit fontScale="70000" lnSpcReduction="20000"/>
          </a:bodyPr>
          <a:lstStyle/>
          <a:p>
            <a:r>
              <a:rPr lang="nl-NL" i="1" dirty="0"/>
              <a:t>Artikel 7 </a:t>
            </a:r>
            <a:r>
              <a:rPr lang="nl-NL" b="1" dirty="0"/>
              <a:t>Voorwaarden voor toestemming </a:t>
            </a:r>
          </a:p>
          <a:p>
            <a:r>
              <a:rPr lang="nl-NL" dirty="0"/>
              <a:t>1.Wanneer de verwerking berust op toestemming, moet de verwerkingsverantwoordelijke kunnen aantonen dat de betrokkene toestemming heeft gegeven voor de verwerking van zijn persoonsgegevens. </a:t>
            </a:r>
          </a:p>
          <a:p>
            <a:r>
              <a:rPr lang="nl-NL" dirty="0"/>
              <a:t>2.Indien de betrokkene toestemming geeft in het kader van een schriftelijke verklaring die ook op andere aangelegenheden betrekking heeft, wordt het verzoek om toestemming in een begrijpelijke en gemakkelijk toegankelijke vorm en in duidelijke en eenvoudige taal zodanig gepresenteerd dat een duidelijk onderscheid kan worden gemaakt met de andere aangelegenheden. Wanneer een gedeelte van een dergelijke verklaring een inbreuk vormt op deze verordening, is dit gedeelte niet bindend. </a:t>
            </a:r>
          </a:p>
          <a:p>
            <a:r>
              <a:rPr lang="nl-NL" dirty="0"/>
              <a:t>3.De betrokkene heeft het recht zijn toestemming te allen tijde in te trekken. Het intrekken van de toestemming laat de rechtmatigheid van de verwerking op basis van de toestemming vóór de intrekking daarvan, onverlet. Alvorens de betrokkene zijn toestemming geeft, wordt hij daarvan in kennis gesteld. Het intrekken van de toestemming is even eenvoudig als het geven ervan. </a:t>
            </a:r>
          </a:p>
          <a:p>
            <a:r>
              <a:rPr lang="nl-NL" dirty="0"/>
              <a:t>4.Bij de beoordeling van de vraag of de toestemming vrijelijk kan worden gegeven, wordt onder meer ten sterkste rekening gehouden met de vraag of voor de uitvoering van een overeenkomst, met inbegrip van een dienstenovereenkomst, toestemming vereist is voor een verwerking van persoonsgegevens die niet noodzakelijk is voor de uitvoering van die overeenkomst. </a:t>
            </a:r>
          </a:p>
        </p:txBody>
      </p:sp>
    </p:spTree>
    <p:extLst>
      <p:ext uri="{BB962C8B-B14F-4D97-AF65-F5344CB8AC3E}">
        <p14:creationId xmlns:p14="http://schemas.microsoft.com/office/powerpoint/2010/main" val="2453892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E598BB-AC6A-4E67-8185-B9A823E301B8}"/>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17C5079B-2FB2-425B-8EC6-D44DF265B412}"/>
              </a:ext>
            </a:extLst>
          </p:cNvPr>
          <p:cNvSpPr>
            <a:spLocks noGrp="1"/>
          </p:cNvSpPr>
          <p:nvPr>
            <p:ph idx="1"/>
          </p:nvPr>
        </p:nvSpPr>
        <p:spPr/>
        <p:txBody>
          <a:bodyPr>
            <a:normAutofit fontScale="70000" lnSpcReduction="20000"/>
          </a:bodyPr>
          <a:lstStyle/>
          <a:p>
            <a:r>
              <a:rPr lang="nl-NL" i="1" dirty="0"/>
              <a:t>Artikel 8 </a:t>
            </a:r>
            <a:r>
              <a:rPr lang="nl-NL" b="1" dirty="0"/>
              <a:t>Voorwaarden voor de toestemming van kinderen met betrekking tot diensten van de informatiemaatschappij </a:t>
            </a:r>
          </a:p>
          <a:p>
            <a:r>
              <a:rPr lang="nl-NL" dirty="0"/>
              <a:t>1.Wanneer artikel 6, lid 1, punt a), van toepassing is in verband met een rechtstreeks aanbod van diensten van de informatiemaatschappij aan een kind, is de verwerking van persoonsgegevens van een kind rechtmatig wanneer het kind ten minste 16 jaar is. Wanneer het kind jonger is dan 16 jaar is zulke verwerking slechts rechtmatig indien en voor zover de toestemming of machtiging tot toestemming in dit verband wordt verleend door de persoon die de ouderlijke verantwoordelijkheid voor het kind draagt. De lidstaten kunnen dienaangaande bij wet voorzien in een lagere leeftijd, op voorwaarde dat die leeftijd niet onder 13 jaar ligt. </a:t>
            </a:r>
          </a:p>
          <a:p>
            <a:r>
              <a:rPr lang="nl-NL" dirty="0"/>
              <a:t>2.Met inachtneming van de beschikbare technologie doet de verwerkingsverantwoordelijke redelijke inspanningen om in dergelijke gevallen te controleren of de persoon die de ouderlijke verantwoordelijkheid voor het kind draagt, toestemming heeft gegeven of machtiging tot toestemming heeft verleend. </a:t>
            </a:r>
          </a:p>
          <a:p>
            <a:r>
              <a:rPr lang="nl-NL" dirty="0"/>
              <a:t>3.Lid 1 laat het algemene overeenkomstenrecht van de lidstaten, zoals de regels inzake de geldigheid, de totstandkoming of de gevolgen van overeenkomsten ten opzichte van kinderen, onverlet. </a:t>
            </a:r>
          </a:p>
        </p:txBody>
      </p:sp>
    </p:spTree>
    <p:extLst>
      <p:ext uri="{BB962C8B-B14F-4D97-AF65-F5344CB8AC3E}">
        <p14:creationId xmlns:p14="http://schemas.microsoft.com/office/powerpoint/2010/main" val="13052731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p:txBody>
          <a:bodyPr/>
          <a:lstStyle/>
          <a:p>
            <a:r>
              <a:rPr lang="en-US" dirty="0" err="1"/>
              <a:t>Worten</a:t>
            </a:r>
            <a:r>
              <a:rPr lang="en-US" dirty="0"/>
              <a:t> – </a:t>
            </a:r>
            <a:r>
              <a:rPr lang="en-US" dirty="0" err="1"/>
              <a:t>Equipamentos</a:t>
            </a:r>
            <a:r>
              <a:rPr lang="en-US" dirty="0"/>
              <a:t> para o Lar SA (Case C-342/12): </a:t>
            </a:r>
            <a:endParaRPr lang="en-US" dirty="0" smtClean="0"/>
          </a:p>
          <a:p>
            <a:r>
              <a:rPr lang="en-US" dirty="0" smtClean="0"/>
              <a:t>Article </a:t>
            </a:r>
            <a:r>
              <a:rPr lang="en-US" dirty="0"/>
              <a:t>6(1)(b) and (c) and Article 7(c) and (e) of Directive 95/46 </a:t>
            </a:r>
            <a:r>
              <a:rPr lang="en-US" b="1" dirty="0"/>
              <a:t>do not preclude national legislation, such as that at issue in the main proceedings, which requires an employer to make the record of working time available </a:t>
            </a:r>
            <a:r>
              <a:rPr lang="en-US" dirty="0"/>
              <a:t>to the national authority responsible for monitoring working conditions so as to allow its immediate consultation, provided that this obligation is necessary for the purposes of the performance by that authority of its task of monitoring the application of the legislation relating to working conditions, in particular as regards working time.</a:t>
            </a:r>
          </a:p>
          <a:p>
            <a:endParaRPr lang="en-US" dirty="0"/>
          </a:p>
        </p:txBody>
      </p:sp>
    </p:spTree>
    <p:extLst>
      <p:ext uri="{BB962C8B-B14F-4D97-AF65-F5344CB8AC3E}">
        <p14:creationId xmlns:p14="http://schemas.microsoft.com/office/powerpoint/2010/main" val="5180527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a:t>Asociación</a:t>
            </a:r>
            <a:r>
              <a:rPr lang="en-US" dirty="0"/>
              <a:t> Nacional de </a:t>
            </a:r>
            <a:r>
              <a:rPr lang="en-US" dirty="0" err="1"/>
              <a:t>Establecimientos</a:t>
            </a:r>
            <a:r>
              <a:rPr lang="en-US" dirty="0"/>
              <a:t> </a:t>
            </a:r>
            <a:r>
              <a:rPr lang="en-US" dirty="0" err="1"/>
              <a:t>Financieros</a:t>
            </a:r>
            <a:r>
              <a:rPr lang="en-US" dirty="0"/>
              <a:t> de </a:t>
            </a:r>
            <a:r>
              <a:rPr lang="en-US" dirty="0" err="1"/>
              <a:t>Crédito</a:t>
            </a:r>
            <a:r>
              <a:rPr lang="en-US" dirty="0"/>
              <a:t> (ASNEF) (C‑468/10), </a:t>
            </a:r>
            <a:r>
              <a:rPr lang="en-US" dirty="0" err="1"/>
              <a:t>Federación</a:t>
            </a:r>
            <a:r>
              <a:rPr lang="en-US" dirty="0"/>
              <a:t> de </a:t>
            </a:r>
            <a:r>
              <a:rPr lang="en-US" dirty="0" err="1"/>
              <a:t>Comercio</a:t>
            </a:r>
            <a:r>
              <a:rPr lang="en-US" dirty="0"/>
              <a:t> </a:t>
            </a:r>
            <a:r>
              <a:rPr lang="en-US" dirty="0" err="1"/>
              <a:t>Electrónico</a:t>
            </a:r>
            <a:r>
              <a:rPr lang="en-US" dirty="0"/>
              <a:t> y Marketing </a:t>
            </a:r>
            <a:r>
              <a:rPr lang="en-US" dirty="0" err="1"/>
              <a:t>Directo</a:t>
            </a:r>
            <a:r>
              <a:rPr lang="en-US" dirty="0"/>
              <a:t> (FECEMD) (C‑469/10). </a:t>
            </a:r>
            <a:endParaRPr lang="en-US" dirty="0" smtClean="0"/>
          </a:p>
          <a:p>
            <a:r>
              <a:rPr lang="en-US" dirty="0" smtClean="0"/>
              <a:t>1</a:t>
            </a:r>
            <a:r>
              <a:rPr lang="en-US" dirty="0"/>
              <a:t>.      Article 7(f) of Directive 95/46/EC of the European Parliament and of the Council of 24 October 1995 on the protection of individuals with regard to the processing of personal data and on the free movement of such data must be interpreted as precluding national rules which, in the absence of the data subject’s consent, and in order to allow such processing of that data subject’s personal data as is necessary to pursue a legitimate interest of the data controller or of the third party or parties to whom those data are disclosed, require not only that the fundamental rights and freedoms of the data subject be respected, but also that the data should appear in public sources, thereby excluding, in a categorical and </a:t>
            </a:r>
            <a:r>
              <a:rPr lang="en-US" dirty="0" err="1"/>
              <a:t>generalised</a:t>
            </a:r>
            <a:r>
              <a:rPr lang="en-US" dirty="0"/>
              <a:t> way, any processing of data not appearing in such sources. </a:t>
            </a:r>
            <a:endParaRPr lang="en-US" dirty="0" smtClean="0"/>
          </a:p>
          <a:p>
            <a:r>
              <a:rPr lang="en-US" dirty="0" smtClean="0"/>
              <a:t>2</a:t>
            </a:r>
            <a:r>
              <a:rPr lang="en-US" dirty="0"/>
              <a:t>.      Article 7(f) of Directive 95/46 has direct effect.</a:t>
            </a:r>
          </a:p>
          <a:p>
            <a:endParaRPr lang="en-US" dirty="0"/>
          </a:p>
        </p:txBody>
      </p:sp>
    </p:spTree>
    <p:extLst>
      <p:ext uri="{BB962C8B-B14F-4D97-AF65-F5344CB8AC3E}">
        <p14:creationId xmlns:p14="http://schemas.microsoft.com/office/powerpoint/2010/main" val="3647588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a:xfrm>
            <a:off x="680321" y="2336872"/>
            <a:ext cx="9613861" cy="4297010"/>
          </a:xfrm>
        </p:spPr>
        <p:txBody>
          <a:bodyPr>
            <a:normAutofit fontScale="70000" lnSpcReduction="20000"/>
          </a:bodyPr>
          <a:lstStyle/>
          <a:p>
            <a:r>
              <a:rPr lang="en-US" dirty="0"/>
              <a:t>Heinz Huber (C‑524/06): </a:t>
            </a:r>
            <a:endParaRPr lang="en-US" dirty="0" smtClean="0"/>
          </a:p>
          <a:p>
            <a:r>
              <a:rPr lang="en-US" b="1" dirty="0" smtClean="0"/>
              <a:t>A </a:t>
            </a:r>
            <a:r>
              <a:rPr lang="en-US" b="1" dirty="0"/>
              <a:t>system for processing personal data relating to Union citizens who are not nationals of the </a:t>
            </a:r>
            <a:r>
              <a:rPr lang="en-US" dirty="0"/>
              <a:t>Member State concerned, such </a:t>
            </a:r>
            <a:r>
              <a:rPr lang="en-US" b="1" dirty="0"/>
              <a:t>as that put in place by the Law on the central register of foreign nationals </a:t>
            </a:r>
            <a:r>
              <a:rPr lang="en-US" dirty="0"/>
              <a:t>(</a:t>
            </a:r>
            <a:r>
              <a:rPr lang="en-US" dirty="0" err="1"/>
              <a:t>Gesetz</a:t>
            </a:r>
            <a:r>
              <a:rPr lang="en-US" dirty="0"/>
              <a:t> </a:t>
            </a:r>
            <a:r>
              <a:rPr lang="en-US" dirty="0" err="1"/>
              <a:t>über</a:t>
            </a:r>
            <a:r>
              <a:rPr lang="en-US" dirty="0"/>
              <a:t> das </a:t>
            </a:r>
            <a:r>
              <a:rPr lang="en-US" dirty="0" err="1"/>
              <a:t>Ausländerzentralregister</a:t>
            </a:r>
            <a:r>
              <a:rPr lang="en-US" dirty="0"/>
              <a:t>) of 2 September 1994, as amended by the Law of 21 June 2005, and having as its object the provision of support to the national authorities responsible for the application of the law relating to the right of residence does not satisfy the requirement of necessity laid down by Article 7(e) of Directive 95/46/EC of the European Parliament and of the Council of 24 October 1995 on the protection of individuals with regard to the processing of personal data and on the free movement of such data, interpreted in the light of the prohibition on any discrimination on grounds of nationality, </a:t>
            </a:r>
            <a:r>
              <a:rPr lang="en-US" b="1" dirty="0"/>
              <a:t>unless: </a:t>
            </a:r>
            <a:r>
              <a:rPr lang="en-US" dirty="0"/>
              <a:t>  </a:t>
            </a:r>
            <a:endParaRPr lang="en-US" dirty="0" smtClean="0"/>
          </a:p>
          <a:p>
            <a:r>
              <a:rPr lang="en-US" b="1" dirty="0" smtClean="0"/>
              <a:t>it </a:t>
            </a:r>
            <a:r>
              <a:rPr lang="en-US" b="1" dirty="0"/>
              <a:t>contains only the data which are necessary for the application by those authorities of that legislation, and  its </a:t>
            </a:r>
            <a:r>
              <a:rPr lang="en-US" b="1" dirty="0" err="1"/>
              <a:t>centralised</a:t>
            </a:r>
            <a:r>
              <a:rPr lang="en-US" b="1" dirty="0"/>
              <a:t> nature enables the legislation relating to the right of residence to be more effectively applied as regards Union citizens who are not nationals of that Member State. </a:t>
            </a:r>
            <a:endParaRPr lang="en-US" b="1" dirty="0" smtClean="0"/>
          </a:p>
          <a:p>
            <a:r>
              <a:rPr lang="en-US" dirty="0" smtClean="0"/>
              <a:t>It </a:t>
            </a:r>
            <a:r>
              <a:rPr lang="en-US" dirty="0"/>
              <a:t>is for the national court to ascertain whether those conditions are satisfied in the main proceedings. The storage and processing of personal data containing </a:t>
            </a:r>
            <a:r>
              <a:rPr lang="en-US" dirty="0" err="1"/>
              <a:t>individualised</a:t>
            </a:r>
            <a:r>
              <a:rPr lang="en-US" dirty="0"/>
              <a:t> personal information in a register such as the Central Register of Foreign Nationals for statistical purposes cannot, on any basis, be considered to be necessary within the meaning of Article 7(e) of Directive 95/46.</a:t>
            </a:r>
          </a:p>
          <a:p>
            <a:endParaRPr lang="en-US" dirty="0"/>
          </a:p>
        </p:txBody>
      </p:sp>
    </p:spTree>
    <p:extLst>
      <p:ext uri="{BB962C8B-B14F-4D97-AF65-F5344CB8AC3E}">
        <p14:creationId xmlns:p14="http://schemas.microsoft.com/office/powerpoint/2010/main" val="23030638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a:xfrm>
            <a:off x="680321" y="2336872"/>
            <a:ext cx="9613861" cy="3830845"/>
          </a:xfrm>
        </p:spPr>
        <p:txBody>
          <a:bodyPr>
            <a:normAutofit fontScale="85000" lnSpcReduction="20000"/>
          </a:bodyPr>
          <a:lstStyle/>
          <a:p>
            <a:r>
              <a:rPr lang="en-US" dirty="0"/>
              <a:t>Fashion ID GmbH &amp; Co. KG (C‑40/17):  </a:t>
            </a:r>
            <a:endParaRPr lang="en-US" dirty="0" smtClean="0"/>
          </a:p>
          <a:p>
            <a:r>
              <a:rPr lang="en-US" dirty="0" smtClean="0"/>
              <a:t>Article</a:t>
            </a:r>
            <a:r>
              <a:rPr lang="en-US" dirty="0"/>
              <a:t> 2(h) and Article 7(a) of Directive 95/46 must be interpreted as meaning that, in a situation such as that at issue in the main proceedings, in which the operator of a website embeds on that website a social plugin causing the browser of a visitor to that website to request content from the provider of that plugin and, to that end, to transmit to that provider personal data of the visitor, </a:t>
            </a:r>
            <a:r>
              <a:rPr lang="en-US" b="1" dirty="0"/>
              <a:t>the consent referred to in those provisions must be obtained by that operator only with regard to the operation or set of operations involving the processing of personal data in respect of which that operator determines the purposes and means.</a:t>
            </a:r>
            <a:r>
              <a:rPr lang="en-US" dirty="0"/>
              <a:t> </a:t>
            </a:r>
            <a:endParaRPr lang="en-US" dirty="0" smtClean="0"/>
          </a:p>
          <a:p>
            <a:r>
              <a:rPr lang="en-US" dirty="0" smtClean="0"/>
              <a:t>In </a:t>
            </a:r>
            <a:r>
              <a:rPr lang="en-US" dirty="0"/>
              <a:t>addition, Article 10 of that directive must be interpreted as meaning that, in such a situation, the duty to inform laid down in that provision is incumbent also on that operator, but the information that the latter must provide to the data subject need relate only to the operation or set of operations involving the processing of personal data in respect of which that operator actually determines the purposes and means.</a:t>
            </a:r>
          </a:p>
          <a:p>
            <a:endParaRPr lang="en-US" dirty="0"/>
          </a:p>
        </p:txBody>
      </p:sp>
    </p:spTree>
    <p:extLst>
      <p:ext uri="{BB962C8B-B14F-4D97-AF65-F5344CB8AC3E}">
        <p14:creationId xmlns:p14="http://schemas.microsoft.com/office/powerpoint/2010/main" val="3492001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p:txBody>
          <a:bodyPr/>
          <a:lstStyle/>
          <a:p>
            <a:r>
              <a:rPr lang="en-US" dirty="0"/>
              <a:t>Fashion ID GmbH &amp; Co. KG (C‑40/17):  </a:t>
            </a:r>
            <a:endParaRPr lang="en-US" dirty="0" smtClean="0"/>
          </a:p>
          <a:p>
            <a:r>
              <a:rPr lang="en-US" dirty="0" smtClean="0"/>
              <a:t>In </a:t>
            </a:r>
            <a:r>
              <a:rPr lang="en-US" dirty="0"/>
              <a:t>a situation such as that at issue in the main proceedings, in which the operator of a website embeds on that website a social plugin causing the browser of a visitor to that website to request content from the provider of that plugin and, to that end, to transmit to that provider personal data of the visitor, </a:t>
            </a:r>
            <a:r>
              <a:rPr lang="en-US" b="1" dirty="0"/>
              <a:t>it is necessary that that operator and that provider each pursue a legitimate interest, within the meaning of Article 7(f) of Directive 95/46,</a:t>
            </a:r>
            <a:r>
              <a:rPr lang="en-US" dirty="0"/>
              <a:t> through those processing operations in order for those operations to be justified in respect of each of them.</a:t>
            </a:r>
          </a:p>
          <a:p>
            <a:endParaRPr lang="en-US" dirty="0"/>
          </a:p>
        </p:txBody>
      </p:sp>
    </p:spTree>
    <p:extLst>
      <p:ext uri="{BB962C8B-B14F-4D97-AF65-F5344CB8AC3E}">
        <p14:creationId xmlns:p14="http://schemas.microsoft.com/office/powerpoint/2010/main" val="1328396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a:t>Rechnungshof</a:t>
            </a:r>
            <a:r>
              <a:rPr lang="en-US" dirty="0"/>
              <a:t> (C-465/00): </a:t>
            </a:r>
            <a:endParaRPr lang="en-US" dirty="0" smtClean="0"/>
          </a:p>
          <a:p>
            <a:r>
              <a:rPr lang="en-US" dirty="0" smtClean="0"/>
              <a:t>Articles </a:t>
            </a:r>
            <a:r>
              <a:rPr lang="en-US" dirty="0"/>
              <a:t>6(1)(c) and 7(c) and (e) of Directive 95/46/EC of the European Parliament and of the Council of 24 October 1995 on the protection of individuals with regard to the processing of personal data and on the free movement of such data </a:t>
            </a:r>
            <a:r>
              <a:rPr lang="en-US" b="1" dirty="0"/>
              <a:t>do not preclude national legislation such as that at issue in the main proceedings, provided that it is shown that the wide disclosure not merely of the amounts of the annual income above a certain threshold of persons employed by the bodies subject to control by the </a:t>
            </a:r>
            <a:r>
              <a:rPr lang="en-US" b="1" dirty="0" err="1"/>
              <a:t>Rechnungshof</a:t>
            </a:r>
            <a:r>
              <a:rPr lang="en-US" b="1" dirty="0"/>
              <a:t> but also of the names of the recipients of that income is necessary for and appropriate to the objective of proper management of public funds </a:t>
            </a:r>
            <a:r>
              <a:rPr lang="en-US" dirty="0"/>
              <a:t>pursued by the legislature, that being for the national courts to ascertain. Articles 6(1)(c) and 7(c) and (e) of Directive 95/46 are directly applicable, in that they may be relied on by an individual before the national courts to oust the application of rules of national law which are contrary to those provisions.</a:t>
            </a:r>
          </a:p>
          <a:p>
            <a:endParaRPr lang="en-US" dirty="0"/>
          </a:p>
        </p:txBody>
      </p:sp>
    </p:spTree>
    <p:extLst>
      <p:ext uri="{BB962C8B-B14F-4D97-AF65-F5344CB8AC3E}">
        <p14:creationId xmlns:p14="http://schemas.microsoft.com/office/powerpoint/2010/main" val="13212469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Legitieme verwerkingsgrond</a:t>
            </a:r>
            <a:endParaRPr lang="en-US" dirty="0"/>
          </a:p>
        </p:txBody>
      </p:sp>
      <p:sp>
        <p:nvSpPr>
          <p:cNvPr id="3" name="Content Placeholder 2"/>
          <p:cNvSpPr>
            <a:spLocks noGrp="1"/>
          </p:cNvSpPr>
          <p:nvPr>
            <p:ph idx="1"/>
          </p:nvPr>
        </p:nvSpPr>
        <p:spPr>
          <a:xfrm>
            <a:off x="680321" y="2336873"/>
            <a:ext cx="9613861" cy="4054962"/>
          </a:xfrm>
        </p:spPr>
        <p:txBody>
          <a:bodyPr>
            <a:normAutofit fontScale="77500" lnSpcReduction="20000"/>
          </a:bodyPr>
          <a:lstStyle/>
          <a:p>
            <a:r>
              <a:rPr lang="en-US" dirty="0" err="1"/>
              <a:t>Bundesverband</a:t>
            </a:r>
            <a:r>
              <a:rPr lang="en-US" dirty="0"/>
              <a:t> der </a:t>
            </a:r>
            <a:r>
              <a:rPr lang="en-US" dirty="0" err="1"/>
              <a:t>Verbraucherzentralen</a:t>
            </a:r>
            <a:r>
              <a:rPr lang="en-US" dirty="0"/>
              <a:t> und </a:t>
            </a:r>
            <a:r>
              <a:rPr lang="en-US" dirty="0" err="1"/>
              <a:t>Verbraucherverbände</a:t>
            </a:r>
            <a:r>
              <a:rPr lang="en-US" dirty="0"/>
              <a:t> (C‑673/17): </a:t>
            </a:r>
            <a:endParaRPr lang="en-US" dirty="0" smtClean="0"/>
          </a:p>
          <a:p>
            <a:r>
              <a:rPr lang="en-US" dirty="0" smtClean="0"/>
              <a:t>Article</a:t>
            </a:r>
            <a:r>
              <a:rPr lang="en-US" dirty="0"/>
              <a:t> 2(f) and of Article 5(3) of Directive 2002/58/EC of the European Parliament and of the Council of 12 July 2002 concerning the processing of personal data and the protection of privacy in the electronic communications sector (Directive on privacy and electronic communications), as amended by Directive 2009/136/EC of the European Parliament and of the Council of 25 November 2009, read in conjunction with Article 2(h) of Directive 95/46/EC of the European Parliament and of the Council of 24 October 1995 on the protection of individuals with regard to the processing of personal data and on the free movement of such data and Article 4(11) and Article 6(1)(a) of Regulation (EU) 2016/679 of the European Parliament and of the Council of 27 April 2016 on the protection of natural persons with regard to the processing of personal data and on the free movement of such data, and repealing Directive 95/46 (General Data Protection Regulation), </a:t>
            </a:r>
            <a:r>
              <a:rPr lang="en-US" b="1" dirty="0"/>
              <a:t>must be interpreted as meaning that the consent referred to in those provisions is not validly constituted if, in the form of cookies, the storage of information or access to information already stored in a website user’s terminal equipment is permitted by way of a pre-checked checkbox which the user must deselect to refuse his or her consent.</a:t>
            </a:r>
          </a:p>
          <a:p>
            <a:endParaRPr lang="en-US" dirty="0"/>
          </a:p>
        </p:txBody>
      </p:sp>
    </p:spTree>
    <p:extLst>
      <p:ext uri="{BB962C8B-B14F-4D97-AF65-F5344CB8AC3E}">
        <p14:creationId xmlns:p14="http://schemas.microsoft.com/office/powerpoint/2010/main" val="8097986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42D5D-102E-40FF-9175-AEAD5E63EB82}"/>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F42FDF46-ACCB-4467-8F8C-359334279F90}"/>
              </a:ext>
            </a:extLst>
          </p:cNvPr>
          <p:cNvSpPr>
            <a:spLocks noGrp="1"/>
          </p:cNvSpPr>
          <p:nvPr>
            <p:ph idx="1"/>
          </p:nvPr>
        </p:nvSpPr>
        <p:spPr/>
        <p:txBody>
          <a:bodyPr/>
          <a:lstStyle/>
          <a:p>
            <a:r>
              <a:rPr lang="nl-NL" i="1" dirty="0"/>
              <a:t>Artikel 9 </a:t>
            </a:r>
            <a:r>
              <a:rPr lang="nl-NL" b="1" dirty="0"/>
              <a:t>Verwerking van bijzondere categorieën van persoonsgegevens </a:t>
            </a:r>
          </a:p>
          <a:p>
            <a:r>
              <a:rPr lang="nl-NL" dirty="0"/>
              <a:t>1.Verwerking van persoonsgegevens waaruit ras of etnische afkomst, politieke opvattingen, religieuze of levensbeschouwelijke overtuigingen, of het lidmaatschap van een vakbond blijken, en verwerking van genetische gegevens, biometrische gegevens met het oog op de unieke identificatie van een persoon, of gegevens over gezondheid, of gegevens met betrekking tot iemands seksueel gedrag of seksuele gerichtheid zijn verboden. </a:t>
            </a:r>
          </a:p>
        </p:txBody>
      </p:sp>
    </p:spTree>
    <p:extLst>
      <p:ext uri="{BB962C8B-B14F-4D97-AF65-F5344CB8AC3E}">
        <p14:creationId xmlns:p14="http://schemas.microsoft.com/office/powerpoint/2010/main" val="1366570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F99CB2-48B2-4C04-8F5F-19AFD3126049}"/>
              </a:ext>
            </a:extLst>
          </p:cNvPr>
          <p:cNvSpPr>
            <a:spLocks noGrp="1"/>
          </p:cNvSpPr>
          <p:nvPr>
            <p:ph type="title"/>
          </p:nvPr>
        </p:nvSpPr>
        <p:spPr/>
        <p:txBody>
          <a:bodyPr/>
          <a:lstStyle/>
          <a:p>
            <a:r>
              <a:rPr lang="nl-NL" dirty="0"/>
              <a:t>(1) Algemene beginselen</a:t>
            </a:r>
          </a:p>
        </p:txBody>
      </p:sp>
      <p:sp>
        <p:nvSpPr>
          <p:cNvPr id="3" name="Tijdelijke aanduiding voor inhoud 2">
            <a:extLst>
              <a:ext uri="{FF2B5EF4-FFF2-40B4-BE49-F238E27FC236}">
                <a16:creationId xmlns:a16="http://schemas.microsoft.com/office/drawing/2014/main" id="{1A6D8607-60DF-438E-9E9E-9E48F3366329}"/>
              </a:ext>
            </a:extLst>
          </p:cNvPr>
          <p:cNvSpPr>
            <a:spLocks noGrp="1"/>
          </p:cNvSpPr>
          <p:nvPr>
            <p:ph idx="1"/>
          </p:nvPr>
        </p:nvSpPr>
        <p:spPr>
          <a:xfrm>
            <a:off x="680321" y="2336873"/>
            <a:ext cx="9613861" cy="3975150"/>
          </a:xfrm>
        </p:spPr>
        <p:txBody>
          <a:bodyPr>
            <a:normAutofit fontScale="85000" lnSpcReduction="20000"/>
          </a:bodyPr>
          <a:lstStyle/>
          <a:p>
            <a:r>
              <a:rPr lang="nl-NL" dirty="0"/>
              <a:t>De AVG wordt veelal gezien als invulling van art 8 Handvest. Uiteindelijk is dat het kader dat boven de AVG uitgaat.</a:t>
            </a:r>
          </a:p>
          <a:p>
            <a:r>
              <a:rPr lang="nl-NL" dirty="0"/>
              <a:t>Bij gegevensverwerking moet dus in ieder geval worden voldaan aan het mensenrechten/fundamentele rechten kader:</a:t>
            </a:r>
          </a:p>
          <a:p>
            <a:r>
              <a:rPr lang="nl-NL" dirty="0"/>
              <a:t>1. Noodzakelijk</a:t>
            </a:r>
          </a:p>
          <a:p>
            <a:r>
              <a:rPr lang="nl-NL" dirty="0"/>
              <a:t>2. Proportionaliteit</a:t>
            </a:r>
          </a:p>
          <a:p>
            <a:r>
              <a:rPr lang="nl-NL" dirty="0"/>
              <a:t>3. Subsidiariteit</a:t>
            </a:r>
          </a:p>
          <a:p>
            <a:r>
              <a:rPr lang="nl-NL" dirty="0"/>
              <a:t>4. Effectiviteit</a:t>
            </a:r>
          </a:p>
          <a:p>
            <a:endParaRPr lang="nl-NL" dirty="0"/>
          </a:p>
          <a:p>
            <a:r>
              <a:rPr lang="nl-NL" dirty="0"/>
              <a:t>Onder het EVRM geldt nog het vereiste van</a:t>
            </a:r>
          </a:p>
          <a:p>
            <a:r>
              <a:rPr lang="nl-NL" dirty="0"/>
              <a:t>5. Wettelijke basis</a:t>
            </a:r>
          </a:p>
          <a:p>
            <a:r>
              <a:rPr lang="nl-NL" dirty="0"/>
              <a:t>6. Algemeen belang</a:t>
            </a:r>
          </a:p>
        </p:txBody>
      </p:sp>
    </p:spTree>
    <p:extLst>
      <p:ext uri="{BB962C8B-B14F-4D97-AF65-F5344CB8AC3E}">
        <p14:creationId xmlns:p14="http://schemas.microsoft.com/office/powerpoint/2010/main" val="26461561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Legitieme verwerkingsgrond bijzondere persoonsgegevens</a:t>
            </a:r>
            <a:endParaRPr lang="en-US" dirty="0"/>
          </a:p>
        </p:txBody>
      </p:sp>
      <p:sp>
        <p:nvSpPr>
          <p:cNvPr id="3" name="Content Placeholder 2"/>
          <p:cNvSpPr>
            <a:spLocks noGrp="1"/>
          </p:cNvSpPr>
          <p:nvPr>
            <p:ph idx="1"/>
          </p:nvPr>
        </p:nvSpPr>
        <p:spPr>
          <a:xfrm>
            <a:off x="680321" y="2336872"/>
            <a:ext cx="9613861" cy="4055049"/>
          </a:xfrm>
        </p:spPr>
        <p:txBody>
          <a:bodyPr>
            <a:normAutofit fontScale="62500" lnSpcReduction="20000"/>
          </a:bodyPr>
          <a:lstStyle/>
          <a:p>
            <a:r>
              <a:rPr lang="nl-NL" dirty="0"/>
              <a:t>2.Lid 1 is niet van toepassing wanneer aan een van de onderstaande voorwaarden is voldaan: </a:t>
            </a:r>
          </a:p>
          <a:p>
            <a:r>
              <a:rPr lang="nl-NL" dirty="0"/>
              <a:t>a) de betrokkene heeft uitdrukkelijke toestemming gegeven voor de verwerking van die persoonsgegevens voor een of meer welbepaalde doeleinden, behalve indien in Unierecht of </a:t>
            </a:r>
            <a:r>
              <a:rPr lang="nl-NL" dirty="0" err="1"/>
              <a:t>lidstatelijk</a:t>
            </a:r>
            <a:r>
              <a:rPr lang="nl-NL" dirty="0"/>
              <a:t> recht is bepaald dat het in lid 1 genoemde verbod niet door de betrokkene kan worden opgeheven; </a:t>
            </a:r>
          </a:p>
          <a:p>
            <a:r>
              <a:rPr lang="nl-NL" dirty="0"/>
              <a:t>b) de verwerking is noodzakelijk met het oog op de uitvoering van verplichtingen en de uitoefening van specifieke rechten van de verwerkingsverantwoordelijke of de betrokkene op het gebied van het arbeidsrecht en het </a:t>
            </a:r>
            <a:r>
              <a:rPr lang="nl-NL" dirty="0" err="1"/>
              <a:t>socialezekerheids</a:t>
            </a:r>
            <a:r>
              <a:rPr lang="nl-NL" dirty="0"/>
              <a:t>- en </a:t>
            </a:r>
            <a:r>
              <a:rPr lang="nl-NL" dirty="0" err="1"/>
              <a:t>socialebeschermingsrecht</a:t>
            </a:r>
            <a:r>
              <a:rPr lang="nl-NL" dirty="0"/>
              <a:t>, voor zover zulks is toegestaan bij Unierecht of </a:t>
            </a:r>
            <a:r>
              <a:rPr lang="nl-NL" dirty="0" err="1"/>
              <a:t>lidstatelijk</a:t>
            </a:r>
            <a:r>
              <a:rPr lang="nl-NL" dirty="0"/>
              <a:t> recht of bij een collectieve overeenkomst op grond van </a:t>
            </a:r>
            <a:r>
              <a:rPr lang="nl-NL" dirty="0" err="1"/>
              <a:t>lidstatelijk</a:t>
            </a:r>
            <a:r>
              <a:rPr lang="nl-NL" dirty="0"/>
              <a:t> recht die passende waarborgen voor de grondrechten en de fundamentele belangen van de betrokkene biedt; </a:t>
            </a:r>
          </a:p>
          <a:p>
            <a:r>
              <a:rPr lang="nl-NL" dirty="0"/>
              <a:t>c) de verwerking is noodzakelijk ter bescherming van de vitale belangen van de betrokkene of van een andere natuurlijke persoon indien de betrokkene fysiek of juridisch niet in staat is zijn toestemming te geven; </a:t>
            </a:r>
          </a:p>
          <a:p>
            <a:r>
              <a:rPr lang="nl-NL" dirty="0"/>
              <a:t>d) de verwerking wordt verricht door een stichting, een vereniging of een andere instantie zonder winstoogmerk die op politiek, levensbeschouwelijk, godsdienstig of vakbondsgebied werkzaam is, in het kader van haar gerechtvaardigde activiteiten en met passende waarborgen, mits de verwerking uitsluitend betrekking heeft op de leden of de voormalige leden van de instantie of op personen die in verband met haar doeleinden regelmatig contact met haar onderhouden, en de persoonsgegevens niet zonder de toestemming van de betrokkenen buiten die instantie worden verstrekt; </a:t>
            </a:r>
          </a:p>
          <a:p>
            <a:r>
              <a:rPr lang="nl-NL" dirty="0"/>
              <a:t>e) de verwerking heeft betrekking op persoonsgegevens die kennelijk door de betrokkene openbaar zijn gemaakt; </a:t>
            </a:r>
          </a:p>
        </p:txBody>
      </p:sp>
    </p:spTree>
    <p:extLst>
      <p:ext uri="{BB962C8B-B14F-4D97-AF65-F5344CB8AC3E}">
        <p14:creationId xmlns:p14="http://schemas.microsoft.com/office/powerpoint/2010/main" val="20214901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Legitieme verwerkingsgrond bijzondere persoonsgegevens</a:t>
            </a:r>
            <a:endParaRPr lang="en-US" dirty="0"/>
          </a:p>
        </p:txBody>
      </p:sp>
      <p:sp>
        <p:nvSpPr>
          <p:cNvPr id="3" name="Content Placeholder 2"/>
          <p:cNvSpPr>
            <a:spLocks noGrp="1"/>
          </p:cNvSpPr>
          <p:nvPr>
            <p:ph idx="1"/>
          </p:nvPr>
        </p:nvSpPr>
        <p:spPr>
          <a:xfrm>
            <a:off x="680321" y="1988598"/>
            <a:ext cx="9613861" cy="4767310"/>
          </a:xfrm>
        </p:spPr>
        <p:txBody>
          <a:bodyPr>
            <a:normAutofit fontScale="55000" lnSpcReduction="20000"/>
          </a:bodyPr>
          <a:lstStyle/>
          <a:p>
            <a:r>
              <a:rPr lang="nl-NL" dirty="0"/>
              <a:t>f) de verwerking is noodzakelijk voor de instelling, uitoefening of onderbouwing van een rechtsvordering of wanneer gerechten handelen in het kader van hun rechtsbevoegdheid; </a:t>
            </a:r>
          </a:p>
          <a:p>
            <a:r>
              <a:rPr lang="nl-NL" dirty="0"/>
              <a:t>g) de verwerking is noodzakelijk om redenen van zwaarwegend algemeen belang, op grond van Unierecht of </a:t>
            </a:r>
            <a:r>
              <a:rPr lang="nl-NL" dirty="0" err="1"/>
              <a:t>lidstatelijk</a:t>
            </a:r>
            <a:r>
              <a:rPr lang="nl-NL" dirty="0"/>
              <a:t> recht, waarbij de evenredigheid met het nagestreefde doel wordt gewaarborgd, de wezenlijke inhoud van het recht op bescherming van persoonsgegevens wordt geëerbiedigd en passende en specifieke maatregelen worden getroffen ter bescherming van de grondrechten en de fundamentele belangen van de betrokkene; </a:t>
            </a:r>
          </a:p>
          <a:p>
            <a:r>
              <a:rPr lang="nl-NL" dirty="0"/>
              <a:t>h) de verwerking is noodzakelijk voor doeleinden van preventieve of arbeidsgeneeskunde, voor de beoordeling van de arbeidsgeschiktheid van de werknemer, medische diagnosen, het verstrekken van gezondheidszorg of sociale diensten of behandelingen dan wel het beheren van gezondheidszorgstelsels en -diensten of sociale stelsels en diensten, op grond van Unierecht of </a:t>
            </a:r>
            <a:r>
              <a:rPr lang="nl-NL" dirty="0" err="1"/>
              <a:t>lidstatelijk</a:t>
            </a:r>
            <a:r>
              <a:rPr lang="nl-NL" dirty="0"/>
              <a:t> recht, of uit hoofde van een overeenkomst met een gezondheidswerker en behoudens de in lid 3 genoemde voorwaarden en waarborgen; </a:t>
            </a:r>
          </a:p>
          <a:p>
            <a:r>
              <a:rPr lang="nl-NL" dirty="0"/>
              <a:t>i) de verwerking is noodzakelijk om redenen van algemeen belang op het gebied van de volksgezondheid, zoals bescherming tegen ernstige grensoverschrijdende gevaren voor de gezondheid of het waarborgen van hoge normen inzake kwaliteit en veiligheid van de gezondheidszorg en van geneesmiddelen of medische hulpmiddelen, op grond van Unierecht of </a:t>
            </a:r>
            <a:r>
              <a:rPr lang="nl-NL" dirty="0" err="1"/>
              <a:t>lidstatelijk</a:t>
            </a:r>
            <a:r>
              <a:rPr lang="nl-NL" dirty="0"/>
              <a:t> recht waarin passende en specifieke maatregelen zijn opgenomen ter bescherming van de rechten en vrijheden van de betrokkene, met name van het beroepsgeheim; </a:t>
            </a:r>
          </a:p>
          <a:p>
            <a:r>
              <a:rPr lang="nl-NL" dirty="0"/>
              <a:t>j) de verwerking is noodzakelijk met het oog op archivering in het algemeen belang, wetenschappelijk of historisch onderzoek of statistische doeleinden overeenkomstig artikel 89, lid 1, op grond van Unierecht of </a:t>
            </a:r>
            <a:r>
              <a:rPr lang="nl-NL" dirty="0" err="1"/>
              <a:t>lidstatelijk</a:t>
            </a:r>
            <a:r>
              <a:rPr lang="nl-NL" dirty="0"/>
              <a:t> recht, waarbij de evenredigheid met het nagestreefde doel wordt gewaarborgd, de wezenlijke inhoud van het recht op bescherming van persoonsgegevens wordt geëerbiedigd en passende en specifieke maatregelen worden getroffen ter bescherming van de grondrechten en de belangen van de betrokkene. </a:t>
            </a:r>
          </a:p>
          <a:p>
            <a:r>
              <a:rPr lang="nl-NL" dirty="0"/>
              <a:t>3.De in lid 1 bedoelde persoonsgegevens mogen worden verwerkt voor de in lid 2, punt h), genoemde doeleinden wanneer die gegevens worden verwerkt door of onder de verantwoordelijkheid van een beroepsbeoefenaar die krachtens Unierecht of </a:t>
            </a:r>
            <a:r>
              <a:rPr lang="nl-NL" dirty="0" err="1"/>
              <a:t>lidstatelijk</a:t>
            </a:r>
            <a:r>
              <a:rPr lang="nl-NL" dirty="0"/>
              <a:t> recht of krachtens door nationale bevoegde instanties vastgestelde regels aan het beroepsgeheim is gebonden, of door een andere persoon die eveneens krachtens Unierecht of </a:t>
            </a:r>
            <a:r>
              <a:rPr lang="nl-NL" dirty="0" err="1"/>
              <a:t>lidstatelijk</a:t>
            </a:r>
            <a:r>
              <a:rPr lang="nl-NL" dirty="0"/>
              <a:t> recht of krachtens door nationale bevoegde instanties vastgestelde regels tot geheimhouding is gehouden. </a:t>
            </a:r>
          </a:p>
          <a:p>
            <a:r>
              <a:rPr lang="nl-NL" dirty="0"/>
              <a:t>4.De lidstaten kunnen bijkomende voorwaarden, waaronder beperkingen, met betrekking tot de verwerking van genetische gegevens, biometrische gegevens of gegevens over gezondheid handhaven of invoeren.</a:t>
            </a:r>
          </a:p>
          <a:p>
            <a:endParaRPr lang="en-US" dirty="0"/>
          </a:p>
          <a:p>
            <a:endParaRPr lang="en-US" dirty="0"/>
          </a:p>
        </p:txBody>
      </p:sp>
    </p:spTree>
    <p:extLst>
      <p:ext uri="{BB962C8B-B14F-4D97-AF65-F5344CB8AC3E}">
        <p14:creationId xmlns:p14="http://schemas.microsoft.com/office/powerpoint/2010/main" val="2926153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Legitieme verwerkingsgrond bijzondere persoonsgegevens</a:t>
            </a:r>
            <a:endParaRPr lang="en-US" dirty="0"/>
          </a:p>
        </p:txBody>
      </p:sp>
      <p:sp>
        <p:nvSpPr>
          <p:cNvPr id="3" name="Content Placeholder 2"/>
          <p:cNvSpPr>
            <a:spLocks noGrp="1"/>
          </p:cNvSpPr>
          <p:nvPr>
            <p:ph idx="1"/>
          </p:nvPr>
        </p:nvSpPr>
        <p:spPr/>
        <p:txBody>
          <a:bodyPr>
            <a:normAutofit fontScale="92500"/>
          </a:bodyPr>
          <a:lstStyle/>
          <a:p>
            <a:r>
              <a:rPr lang="nl-NL" i="1" dirty="0"/>
              <a:t>Artikel 10 </a:t>
            </a:r>
            <a:r>
              <a:rPr lang="nl-NL" b="1" dirty="0"/>
              <a:t>Verwerking van persoonsgegevens betreffende strafrechtelijke veroordelingen en strafbare feiten </a:t>
            </a:r>
            <a:br>
              <a:rPr lang="nl-NL" b="1" dirty="0"/>
            </a:br>
            <a:r>
              <a:rPr lang="nl-NL" b="1" dirty="0"/>
              <a:t/>
            </a:r>
            <a:br>
              <a:rPr lang="nl-NL" b="1" dirty="0"/>
            </a:br>
            <a:r>
              <a:rPr lang="nl-NL" dirty="0"/>
              <a:t>Persoonsgegevens betreffende strafrechtelijke veroordelingen en strafbare feiten of daarmee verband houdende veiligheidsmaatregelen mogen op grond van artikel 6, lid 1, alleen worden verwerkt onder toezicht van de overheid of indien de verwerking is toegestaan bij Unierechtelijke of lidstaatrechtelijke bepalingen die passende waarborgen voor de rechten en vrijheden van de betrokkenen bieden. Omvattende registers van strafrechtelijke veroordelingen mogen alleen worden bijgehouden onder toezicht van de overheid. </a:t>
            </a:r>
            <a:endParaRPr lang="en-US" dirty="0"/>
          </a:p>
        </p:txBody>
      </p:sp>
    </p:spTree>
    <p:extLst>
      <p:ext uri="{BB962C8B-B14F-4D97-AF65-F5344CB8AC3E}">
        <p14:creationId xmlns:p14="http://schemas.microsoft.com/office/powerpoint/2010/main" val="68148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B76968-BE01-4D5D-9D09-6D151FFE2316}"/>
              </a:ext>
            </a:extLst>
          </p:cNvPr>
          <p:cNvSpPr>
            <a:spLocks noGrp="1"/>
          </p:cNvSpPr>
          <p:nvPr>
            <p:ph type="title"/>
          </p:nvPr>
        </p:nvSpPr>
        <p:spPr/>
        <p:txBody>
          <a:bodyPr/>
          <a:lstStyle/>
          <a:p>
            <a:r>
              <a:rPr lang="nl-NL" dirty="0"/>
              <a:t>(4) Legitieme verwerkingsgrond bijzondere persoonsgegevens</a:t>
            </a:r>
          </a:p>
        </p:txBody>
      </p:sp>
      <p:sp>
        <p:nvSpPr>
          <p:cNvPr id="3" name="Tijdelijke aanduiding voor inhoud 2">
            <a:extLst>
              <a:ext uri="{FF2B5EF4-FFF2-40B4-BE49-F238E27FC236}">
                <a16:creationId xmlns:a16="http://schemas.microsoft.com/office/drawing/2014/main" id="{01354468-4721-4346-874E-CA90E82C6DE6}"/>
              </a:ext>
            </a:extLst>
          </p:cNvPr>
          <p:cNvSpPr>
            <a:spLocks noGrp="1"/>
          </p:cNvSpPr>
          <p:nvPr>
            <p:ph idx="1"/>
          </p:nvPr>
        </p:nvSpPr>
        <p:spPr/>
        <p:txBody>
          <a:bodyPr>
            <a:normAutofit fontScale="77500" lnSpcReduction="20000"/>
          </a:bodyPr>
          <a:lstStyle/>
          <a:p>
            <a:r>
              <a:rPr lang="nl-NL" i="1" dirty="0"/>
              <a:t>Artikel 4 </a:t>
            </a:r>
            <a:r>
              <a:rPr lang="nl-NL" b="1" dirty="0"/>
              <a:t>Definities </a:t>
            </a:r>
            <a:r>
              <a:rPr lang="nl-NL" dirty="0"/>
              <a:t>Voor de toepassing van deze verordening wordt verstaan onder: </a:t>
            </a:r>
          </a:p>
          <a:p>
            <a:r>
              <a:rPr lang="nl-NL" dirty="0"/>
              <a:t>13) „genetische </a:t>
            </a:r>
            <a:r>
              <a:rPr lang="nl-NL" dirty="0" err="1"/>
              <a:t>gegevens”:persoonsgegevens</a:t>
            </a:r>
            <a:r>
              <a:rPr lang="nl-NL" dirty="0"/>
              <a:t> die verband houden met de overgeërfde of verworven genetische kenmerken van een natuurlijke persoon die unieke informatie verschaffen over de fysiologie of de gezondheid van die natuurlijke persoon en die met name voortkomen uit een analyse van een biologisch monster van die natuurlijke persoon; </a:t>
            </a:r>
          </a:p>
          <a:p>
            <a:r>
              <a:rPr lang="nl-NL" dirty="0"/>
              <a:t>14) „biometrische </a:t>
            </a:r>
            <a:r>
              <a:rPr lang="nl-NL" dirty="0" err="1"/>
              <a:t>gegevens”:persoonsgegevens</a:t>
            </a:r>
            <a:r>
              <a:rPr lang="nl-NL" dirty="0"/>
              <a:t> die het resultaat zijn van een specifieke technische verwerking met betrekking tot de fysieke, fysiologische of </a:t>
            </a:r>
            <a:r>
              <a:rPr lang="nl-NL" dirty="0" err="1"/>
              <a:t>gedragsgerelateerde</a:t>
            </a:r>
            <a:r>
              <a:rPr lang="nl-NL" dirty="0"/>
              <a:t> kenmerken van een natuurlijke persoon op grond waarvan eenduidige identificatie van die natuurlijke persoon mogelijk is of wordt bevestigd, zoals gezichtsafbeeldingen of vingerafdrukgegevens; </a:t>
            </a:r>
          </a:p>
          <a:p>
            <a:r>
              <a:rPr lang="nl-NL" dirty="0"/>
              <a:t>15) „gegevens over </a:t>
            </a:r>
            <a:r>
              <a:rPr lang="nl-NL" dirty="0" err="1"/>
              <a:t>gezondheid”:persoonsgegevens</a:t>
            </a:r>
            <a:r>
              <a:rPr lang="nl-NL" dirty="0"/>
              <a:t> die verband houden met de fysieke of mentale gezondheid van een natuurlijke persoon, waaronder gegevens over verleende gezondheidsdiensten waarmee informatie over zijn gezondheidstoestand wordt gegeven; </a:t>
            </a:r>
          </a:p>
        </p:txBody>
      </p:sp>
    </p:spTree>
    <p:extLst>
      <p:ext uri="{BB962C8B-B14F-4D97-AF65-F5344CB8AC3E}">
        <p14:creationId xmlns:p14="http://schemas.microsoft.com/office/powerpoint/2010/main" val="24281694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Legitieme verwerkingsgrond bijzondere persoonsgegevens</a:t>
            </a:r>
            <a:endParaRPr lang="en-US" dirty="0"/>
          </a:p>
        </p:txBody>
      </p:sp>
      <p:sp>
        <p:nvSpPr>
          <p:cNvPr id="3" name="Content Placeholder 2"/>
          <p:cNvSpPr>
            <a:spLocks noGrp="1"/>
          </p:cNvSpPr>
          <p:nvPr>
            <p:ph idx="1"/>
          </p:nvPr>
        </p:nvSpPr>
        <p:spPr/>
        <p:txBody>
          <a:bodyPr/>
          <a:lstStyle/>
          <a:p>
            <a:r>
              <a:rPr lang="en-US" dirty="0" err="1"/>
              <a:t>Bodil</a:t>
            </a:r>
            <a:r>
              <a:rPr lang="en-US" dirty="0"/>
              <a:t> </a:t>
            </a:r>
            <a:r>
              <a:rPr lang="en-US" dirty="0" err="1"/>
              <a:t>Lindqvist</a:t>
            </a:r>
            <a:r>
              <a:rPr lang="en-US" dirty="0"/>
              <a:t> (Case C-101/01): Reference to the fact that an individual has injured her foot and is on half-time on medical grounds constitutes personal data concerning health within the meaning of Article 8(1) of Directive 95/46. </a:t>
            </a:r>
          </a:p>
          <a:p>
            <a:endParaRPr lang="en-US" dirty="0"/>
          </a:p>
        </p:txBody>
      </p:sp>
    </p:spTree>
    <p:extLst>
      <p:ext uri="{BB962C8B-B14F-4D97-AF65-F5344CB8AC3E}">
        <p14:creationId xmlns:p14="http://schemas.microsoft.com/office/powerpoint/2010/main" val="41216660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Legitieme verwerkingsgrond bijzondere persoonsgegevens</a:t>
            </a:r>
            <a:endParaRPr lang="en-US" dirty="0"/>
          </a:p>
        </p:txBody>
      </p:sp>
      <p:sp>
        <p:nvSpPr>
          <p:cNvPr id="3" name="Content Placeholder 2"/>
          <p:cNvSpPr>
            <a:spLocks noGrp="1"/>
          </p:cNvSpPr>
          <p:nvPr>
            <p:ph idx="1"/>
          </p:nvPr>
        </p:nvSpPr>
        <p:spPr>
          <a:xfrm>
            <a:off x="680321" y="2336873"/>
            <a:ext cx="9613861" cy="3848774"/>
          </a:xfrm>
        </p:spPr>
        <p:txBody>
          <a:bodyPr>
            <a:normAutofit fontScale="92500" lnSpcReduction="20000"/>
          </a:bodyPr>
          <a:lstStyle/>
          <a:p>
            <a:r>
              <a:rPr lang="en-US" dirty="0"/>
              <a:t>Commission </a:t>
            </a:r>
            <a:r>
              <a:rPr lang="en-US" dirty="0" err="1"/>
              <a:t>nationale</a:t>
            </a:r>
            <a:r>
              <a:rPr lang="en-US" dirty="0"/>
              <a:t> de </a:t>
            </a:r>
            <a:r>
              <a:rPr lang="en-US" dirty="0" err="1"/>
              <a:t>l’informatique</a:t>
            </a:r>
            <a:r>
              <a:rPr lang="en-US" dirty="0"/>
              <a:t> et des </a:t>
            </a:r>
            <a:r>
              <a:rPr lang="en-US" dirty="0" err="1"/>
              <a:t>libertés</a:t>
            </a:r>
            <a:r>
              <a:rPr lang="en-US" dirty="0"/>
              <a:t> (CNIL) ( Case C‑136/17): </a:t>
            </a:r>
            <a:r>
              <a:rPr lang="en-US" dirty="0" smtClean="0"/>
              <a:t/>
            </a:r>
            <a:br>
              <a:rPr lang="en-US" dirty="0" smtClean="0"/>
            </a:br>
            <a:r>
              <a:rPr lang="en-US" dirty="0" smtClean="0"/>
              <a:t>1</a:t>
            </a:r>
            <a:r>
              <a:rPr lang="en-US" dirty="0"/>
              <a:t>.      The provisions of Article 8(1) and (5) of Directive 95/46/EC of the European Parliament and of the Council of 24 October 1995 on the protection of individuals with regard to the processing of personal data and on the free movement of such data must be interpreted as meaning that the prohibition or restrictions relating to the processing of special categories of personal data, mentioned in those provisions, </a:t>
            </a:r>
            <a:r>
              <a:rPr lang="en-US" b="1" dirty="0"/>
              <a:t>apply also, subject to the exceptions provided for by the directive, to the operator of a search engine in the context of his responsibilities, powers and capabilities as the controller of the processing carried out in connection with the activity of the search engine, on the occasion of a verification performed by that operator, under the supervision of the competent national authorities, following a request by the data subject</a:t>
            </a:r>
            <a:r>
              <a:rPr lang="en-US" dirty="0"/>
              <a:t>. </a:t>
            </a:r>
          </a:p>
        </p:txBody>
      </p:sp>
    </p:spTree>
    <p:extLst>
      <p:ext uri="{BB962C8B-B14F-4D97-AF65-F5344CB8AC3E}">
        <p14:creationId xmlns:p14="http://schemas.microsoft.com/office/powerpoint/2010/main" val="24629658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Legitieme verwerkingsgrond bijzondere persoonsgegevens</a:t>
            </a:r>
            <a:endParaRPr lang="en-US" dirty="0"/>
          </a:p>
        </p:txBody>
      </p:sp>
      <p:sp>
        <p:nvSpPr>
          <p:cNvPr id="3" name="Content Placeholder 2"/>
          <p:cNvSpPr>
            <a:spLocks noGrp="1"/>
          </p:cNvSpPr>
          <p:nvPr>
            <p:ph idx="1"/>
          </p:nvPr>
        </p:nvSpPr>
        <p:spPr>
          <a:xfrm>
            <a:off x="680321" y="2133600"/>
            <a:ext cx="9613861" cy="4527175"/>
          </a:xfrm>
        </p:spPr>
        <p:txBody>
          <a:bodyPr>
            <a:normAutofit fontScale="62500" lnSpcReduction="20000"/>
          </a:bodyPr>
          <a:lstStyle/>
          <a:p>
            <a:pPr lvl="0"/>
            <a:r>
              <a:rPr lang="en-US" dirty="0"/>
              <a:t>2.      The provisions of Article 8(1) and (5) of Directive 95/46 must be interpreted as meaning that the operator of a search engine is in principle required by those provisions, subject to the exceptions provided for by the directive, to accede to requests for de-referencing in relation to links to web pages containing personal data falling within the special categories referred to by those provisions. Article 8(2)(e) of Directive 95/46 must be interpreted as meaning that, pursuant to that article, </a:t>
            </a:r>
            <a:r>
              <a:rPr lang="en-US" b="1" dirty="0"/>
              <a:t>such an operator may refuse to accede to a request for de-referencing if he establishes that the links at issue lead to content comprising personal data falling within the special categories referred to in Article 8(1) but whose processing is covered by the exception in Article 8(2)(e) of the directive, provided that the processing satisfies all the other conditions of lawfulness laid down by the directive, and unless the data subject has the right under Article </a:t>
            </a:r>
            <a:endParaRPr lang="en-US" b="1" dirty="0" smtClean="0"/>
          </a:p>
          <a:p>
            <a:pPr lvl="0"/>
            <a:r>
              <a:rPr lang="en-US" dirty="0" smtClean="0"/>
              <a:t>3</a:t>
            </a:r>
            <a:r>
              <a:rPr lang="en-US" dirty="0"/>
              <a:t>.      The provisions of Directive 95/46 must be interpreted as meaning that </a:t>
            </a:r>
            <a:endParaRPr lang="en-US" dirty="0" smtClean="0"/>
          </a:p>
          <a:p>
            <a:pPr lvl="0"/>
            <a:r>
              <a:rPr lang="en-US" dirty="0" smtClean="0"/>
              <a:t>–</a:t>
            </a:r>
            <a:r>
              <a:rPr lang="en-US" dirty="0"/>
              <a:t>        first, information relating to legal proceedings brought against an individual and, as the case may be, information relating to an ensuing conviction are data relating to ‘</a:t>
            </a:r>
            <a:r>
              <a:rPr lang="en-US" b="1" dirty="0"/>
              <a:t>offences’ and ‘criminal convictions’ within the meaning of Article 8(5) of Directive 95/46, and </a:t>
            </a:r>
            <a:endParaRPr lang="en-US" b="1" dirty="0" smtClean="0"/>
          </a:p>
          <a:p>
            <a:pPr lvl="0"/>
            <a:r>
              <a:rPr lang="en-US" dirty="0" smtClean="0"/>
              <a:t>–</a:t>
            </a:r>
            <a:r>
              <a:rPr lang="en-US" dirty="0"/>
              <a:t>        second, the operator of a search engine is required to accede to a request for de-referencing relating to links to web pages displaying such information, </a:t>
            </a:r>
            <a:r>
              <a:rPr lang="en-US" b="1" dirty="0"/>
              <a:t>where the information relates to an earlier stage of the legal proceedings in question and, having regard to the progress of the proceedings, no longer corresponds to the current situation, in so far as it is established in the verification of the reasons of substantial public interest referred to in Article 8(4) of Directive 95/46 that</a:t>
            </a:r>
            <a:r>
              <a:rPr lang="en-US" dirty="0"/>
              <a:t>, in the light of all the circumstances of the case, the data subject’s fundamental rights guaranteed by Articles 7 and 8 of the Charter of Fundamental Rights of the European Union override the rights of potentially interested internet users protected by Article 11 of the Charter.</a:t>
            </a:r>
          </a:p>
          <a:p>
            <a:endParaRPr lang="en-US" dirty="0"/>
          </a:p>
        </p:txBody>
      </p:sp>
    </p:spTree>
    <p:extLst>
      <p:ext uri="{BB962C8B-B14F-4D97-AF65-F5344CB8AC3E}">
        <p14:creationId xmlns:p14="http://schemas.microsoft.com/office/powerpoint/2010/main" val="23819751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006600"/>
            <a:ext cx="9613861" cy="4533899"/>
          </a:xfrm>
        </p:spPr>
        <p:txBody>
          <a:bodyPr>
            <a:normAutofit fontScale="85000" lnSpcReduction="20000"/>
          </a:bodyPr>
          <a:lstStyle/>
          <a:p>
            <a:r>
              <a:rPr lang="nl-NL" i="1" dirty="0"/>
              <a:t>Artikel 4 </a:t>
            </a:r>
            <a:r>
              <a:rPr lang="nl-NL" b="1" dirty="0"/>
              <a:t>Definities </a:t>
            </a:r>
            <a:r>
              <a:rPr lang="nl-NL" dirty="0"/>
              <a:t>Voor de toepassing van deze verordening wordt verstaan onder: </a:t>
            </a:r>
          </a:p>
          <a:p>
            <a:r>
              <a:rPr lang="nl-NL" dirty="0"/>
              <a:t>16) „hoofdvestiging”: </a:t>
            </a:r>
          </a:p>
          <a:p>
            <a:r>
              <a:rPr lang="nl-NL" dirty="0"/>
              <a:t>a) met betrekking tot een verwerkingsverantwoordelijke die vestigingen heeft in meer dan één lidstaat, de plaats waar zijn centrale administratie in de Unie is gelegen, tenzij de beslissingen over de doelstellingen van en de middelen voor de verwerking van persoonsgegevens worden genomen in een andere vestiging van de verwerkingsverantwoordelijke die zich eveneens in de Unie bevindt, en die tevens gemachtigd is die beslissingen uit te voeren, in welk geval de vestiging waar die beslissingen worden genomen als de hoofdvestiging wordt beschouwd; </a:t>
            </a:r>
          </a:p>
          <a:p>
            <a:r>
              <a:rPr lang="nl-NL" dirty="0"/>
              <a:t>b) met betrekking tot een verwerker die vestigingen in meer dan één lidstaat heeft, de plaats waar zijn centrale administratie in de Unie is gelegen of, wanneer de verwerker geen centrale administratie in de Unie heeft, de vestiging van de verwerker in de Unie waar de voornaamste verwerkingsactiviteiten in het kader van de activiteiten van een vestiging van de verwerker plaatsvinden, voor zover op de verwerker krachtens deze verordening specifieke verplichtingen rusten; </a:t>
            </a:r>
          </a:p>
        </p:txBody>
      </p:sp>
    </p:spTree>
    <p:extLst>
      <p:ext uri="{BB962C8B-B14F-4D97-AF65-F5344CB8AC3E}">
        <p14:creationId xmlns:p14="http://schemas.microsoft.com/office/powerpoint/2010/main" val="29136968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77500" lnSpcReduction="20000"/>
          </a:bodyPr>
          <a:lstStyle/>
          <a:p>
            <a:r>
              <a:rPr lang="nl-NL" i="1" dirty="0"/>
              <a:t>Artikel 4 </a:t>
            </a:r>
            <a:r>
              <a:rPr lang="nl-NL" b="1" dirty="0"/>
              <a:t>Definities </a:t>
            </a:r>
            <a:r>
              <a:rPr lang="nl-NL" dirty="0"/>
              <a:t>Voor de toepassing van deze verordening wordt verstaan onder: </a:t>
            </a:r>
          </a:p>
          <a:p>
            <a:r>
              <a:rPr lang="nl-NL" dirty="0"/>
              <a:t>18) „</a:t>
            </a:r>
            <a:r>
              <a:rPr lang="nl-NL" dirty="0" err="1"/>
              <a:t>onderneming”:een</a:t>
            </a:r>
            <a:r>
              <a:rPr lang="nl-NL" dirty="0"/>
              <a:t> natuurlijke persoon of rechtspersoon die een economische activiteit uitoefent, ongeacht de rechtsvorm ervan, met inbegrip van maatschappen en persoonsvennootschappen of verenigingen die regelmatig een economische activiteit uitoefenen; </a:t>
            </a:r>
          </a:p>
          <a:p>
            <a:r>
              <a:rPr lang="nl-NL" dirty="0"/>
              <a:t>19) „</a:t>
            </a:r>
            <a:r>
              <a:rPr lang="nl-NL" dirty="0" err="1"/>
              <a:t>concern”:een</a:t>
            </a:r>
            <a:r>
              <a:rPr lang="nl-NL" dirty="0"/>
              <a:t> onderneming die zeggenschap uitoefent en de ondernemingen waarover die zeggenschap wordt uitgeoefend; </a:t>
            </a:r>
          </a:p>
          <a:p>
            <a:r>
              <a:rPr lang="nl-NL" dirty="0"/>
              <a:t>20) „bindende </a:t>
            </a:r>
            <a:r>
              <a:rPr lang="nl-NL" dirty="0" err="1"/>
              <a:t>bedrijfsvoorschriften”:beleid</a:t>
            </a:r>
            <a:r>
              <a:rPr lang="nl-NL" dirty="0"/>
              <a:t> inzake de bescherming van persoonsgegevens dat een op het grondgebied van een lidstaat gevestigde verwerkingsverantwoordelijke of verwerker voert met betrekking tot de doorgifte of reeksen van doorgiften van persoonsgegevens aan een verwerkingsverantwoordelijke of verwerker in een of meer derde landen binnen een concern of een groepering van ondernemingen die gezamenlijk een economische activiteit uitoefenen; </a:t>
            </a:r>
          </a:p>
          <a:p>
            <a:endParaRPr lang="nl-NL" dirty="0"/>
          </a:p>
        </p:txBody>
      </p:sp>
    </p:spTree>
    <p:extLst>
      <p:ext uri="{BB962C8B-B14F-4D97-AF65-F5344CB8AC3E}">
        <p14:creationId xmlns:p14="http://schemas.microsoft.com/office/powerpoint/2010/main" val="4309727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85000" lnSpcReduction="20000"/>
          </a:bodyPr>
          <a:lstStyle/>
          <a:p>
            <a:r>
              <a:rPr lang="nl-NL" i="1" dirty="0"/>
              <a:t>HOOFDSTUK V </a:t>
            </a:r>
            <a:r>
              <a:rPr lang="nl-NL" b="1" i="1" dirty="0"/>
              <a:t>Doorgiften van persoonsgegevens aan derde landen of internationale organisaties </a:t>
            </a:r>
          </a:p>
          <a:p>
            <a:r>
              <a:rPr lang="nl-NL" i="1" dirty="0"/>
              <a:t>Artikel 44 </a:t>
            </a:r>
            <a:r>
              <a:rPr lang="nl-NL" b="1" dirty="0"/>
              <a:t>Algemeen beginsel inzake doorgiften </a:t>
            </a:r>
          </a:p>
          <a:p>
            <a:r>
              <a:rPr lang="nl-NL" dirty="0"/>
              <a:t>Persoonsgegevens die worden verwerkt of die zijn bestemd om na doorgifte aan een derde land of een internationale organisatie te worden verwerkt, mogen slechts worden doorgegeven indien, onverminderd de overige bepalingen van deze verordening, de verwerkingsverantwoordelijke en de verwerker aan de in dit hoofdstuk neergelegde voorwaarden hebben voldaan; dit geldt ook voor verdere doorgiften van persoonsgegevens vanuit het derde land of een internationale organisatie aan een ander derde land of een andere internationale organisatie. Alle bepalingen van dit hoofdstuk worden toegepast opdat het door deze verordening voor natuurlijke personen gewaarborgde beschermingsniveau niet wordt ondermijnd. 4.5.2016 L 119/60 Publicatieblad van de Europese Unie NL </a:t>
            </a:r>
          </a:p>
        </p:txBody>
      </p:sp>
    </p:spTree>
    <p:extLst>
      <p:ext uri="{BB962C8B-B14F-4D97-AF65-F5344CB8AC3E}">
        <p14:creationId xmlns:p14="http://schemas.microsoft.com/office/powerpoint/2010/main" val="2635942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Algemene beginselen</a:t>
            </a:r>
            <a:endParaRPr lang="en-US" dirty="0"/>
          </a:p>
        </p:txBody>
      </p:sp>
      <p:sp>
        <p:nvSpPr>
          <p:cNvPr id="3" name="Content Placeholder 2"/>
          <p:cNvSpPr>
            <a:spLocks noGrp="1"/>
          </p:cNvSpPr>
          <p:nvPr>
            <p:ph idx="1"/>
          </p:nvPr>
        </p:nvSpPr>
        <p:spPr/>
        <p:txBody>
          <a:bodyPr>
            <a:normAutofit fontScale="85000" lnSpcReduction="20000"/>
          </a:bodyPr>
          <a:lstStyle/>
          <a:p>
            <a:r>
              <a:rPr lang="en-US" dirty="0"/>
              <a:t>Volker und Markus </a:t>
            </a:r>
            <a:r>
              <a:rPr lang="en-US" dirty="0" err="1"/>
              <a:t>Schecke</a:t>
            </a:r>
            <a:r>
              <a:rPr lang="en-US" dirty="0"/>
              <a:t> </a:t>
            </a:r>
            <a:r>
              <a:rPr lang="en-US" dirty="0" err="1"/>
              <a:t>GbR</a:t>
            </a:r>
            <a:r>
              <a:rPr lang="en-US" dirty="0"/>
              <a:t> (C-92/09) and </a:t>
            </a:r>
            <a:r>
              <a:rPr lang="en-US" dirty="0" err="1"/>
              <a:t>Hartmut</a:t>
            </a:r>
            <a:r>
              <a:rPr lang="en-US" dirty="0"/>
              <a:t> </a:t>
            </a:r>
            <a:r>
              <a:rPr lang="en-US" dirty="0" err="1"/>
              <a:t>Eifert</a:t>
            </a:r>
            <a:r>
              <a:rPr lang="en-US" dirty="0"/>
              <a:t> (C-93/09) v Land Hessen </a:t>
            </a:r>
            <a:endParaRPr lang="en-US" dirty="0" smtClean="0"/>
          </a:p>
          <a:p>
            <a:r>
              <a:rPr lang="en-US" dirty="0" smtClean="0"/>
              <a:t>Articles </a:t>
            </a:r>
            <a:r>
              <a:rPr lang="en-US" dirty="0"/>
              <a:t>42(8b) and 44a of Council Regulation (EC) No 1290/2005 of 21 June 2005 on the financing of the common agricultural policy, as amended by Council Regulation (EC) No 1437/2007 of 26 November 2007, and Commission Regulation (EC) No 259/2008 of 18 March 2008 laying down detailed rules for the application of Regulation No 1290/2005 as regards the </a:t>
            </a:r>
            <a:r>
              <a:rPr lang="en-US" b="1" dirty="0"/>
              <a:t>publication of information on the beneficiaries of funds deriving from the European Agricultural Guarantee Fund (EAGF) and the European Agricultural Fund for Rural Development (EAFRD) are invalid in so far as, with regard to natural persons who are beneficiaries of EAGF and EAFRD aid, those provisions impose an obligation to publish personal data relating to each beneficiary without drawing a distinction based on relevant criteria such as the periods during which those persons have received such aid, the frequency of such aid or the nature and amount thereof.</a:t>
            </a:r>
          </a:p>
          <a:p>
            <a:endParaRPr lang="en-US" dirty="0"/>
          </a:p>
        </p:txBody>
      </p:sp>
    </p:spTree>
    <p:extLst>
      <p:ext uri="{BB962C8B-B14F-4D97-AF65-F5344CB8AC3E}">
        <p14:creationId xmlns:p14="http://schemas.microsoft.com/office/powerpoint/2010/main" val="20701286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lstStyle/>
          <a:p>
            <a:r>
              <a:rPr lang="nl-NL" i="1" dirty="0"/>
              <a:t>Artikel 45 </a:t>
            </a:r>
            <a:r>
              <a:rPr lang="nl-NL" b="1" dirty="0"/>
              <a:t>Doorgiften op basis van adequaatheidsbesluiten </a:t>
            </a:r>
          </a:p>
          <a:p>
            <a:r>
              <a:rPr lang="nl-NL" dirty="0"/>
              <a:t>1.Een doorgifte van persoonsgegevens aan een derde land of een internationale organisatie kan plaatsvinden wanneer de Commissie heeft besloten dat het derde land, een gebied of één of meerdere nader bepaalde sectoren in dat derde land, of de internationale organisatie in kwestie een passend beschermingsniveau waarborgt. Voor een dergelijke doorgifte is geen specifieke toestemming nodig. </a:t>
            </a:r>
          </a:p>
        </p:txBody>
      </p:sp>
    </p:spTree>
    <p:extLst>
      <p:ext uri="{BB962C8B-B14F-4D97-AF65-F5344CB8AC3E}">
        <p14:creationId xmlns:p14="http://schemas.microsoft.com/office/powerpoint/2010/main" val="39712972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55000" lnSpcReduction="20000"/>
          </a:bodyPr>
          <a:lstStyle/>
          <a:p>
            <a:r>
              <a:rPr lang="nl-NL" dirty="0"/>
              <a:t>2.Bij de beoordeling van de vraag of het beschermingsniveau adequaat is, houdt de Commissie met name rekening met de volgende aspecten: </a:t>
            </a:r>
          </a:p>
          <a:p>
            <a:r>
              <a:rPr lang="nl-NL" dirty="0"/>
              <a:t>a) de rechtsstatelijkheid, de eerbiediging van de mensenrechten en de fundamentele vrijheden, de toepasselijke algemene en sectorale wetgeving, onder meer inzake openbare veiligheid, defensie, nationale veiligheid en strafrecht en de toegang van overheidsinstanties tot persoonsgegevens, evenals de tenuitvoerlegging van die wetgeving, gegevensbeschermingsregels, beroepsregels en veiligheidsmaatregelen, met inbegrip van regels voor de verdere doorgifte van persoonsgegevens aan een ander derde land of een andere internationale organisatie die in dat land of die internationale organisatie worden nageleefd, precedenten in de rechtspraak, alsmede het bestaan van effectieve en afdwingbare rechten van betrokkenen en effectieve mogelijkheden om administratief beroep of beroep in rechte in te stellen voor betrokkenen wier persoonsgegevens worden doorgegeven; </a:t>
            </a:r>
          </a:p>
          <a:p>
            <a:r>
              <a:rPr lang="nl-NL" dirty="0"/>
              <a:t>b) het bestaan en het effectief functioneren van een of meer onafhankelijke toezichthoudende autoriteiten in het derde land of waaraan een internationale organisatie is onderworpen, welke tot taak heeft of hebben de naleving van de gegevensbeschermingsregels te verzekeren en deze onder meer met passende handhavingsbevoegdheden te handhaven, betrokkenen bij de uitoefening van hun rechten bij te staan en te adviseren en met de toezichthoudende autoriteiten van de lidstaten samen te werken; </a:t>
            </a:r>
          </a:p>
          <a:p>
            <a:r>
              <a:rPr lang="nl-NL" dirty="0"/>
              <a:t>en c) de internationale toezeggingen die het derde land of de internationale organisatie in kwestie heeft gedaan, of andere verplichtingen die voortvloeien uit juridisch bindende overeenkomsten of instrumenten, alsmede uit de deelname van dat derde land of die internationale organisatie aan multilaterale of regionale regelingen, in het bijzonder met betrekking tot de bescherming van persoonsgegevens. </a:t>
            </a:r>
          </a:p>
        </p:txBody>
      </p:sp>
    </p:spTree>
    <p:extLst>
      <p:ext uri="{BB962C8B-B14F-4D97-AF65-F5344CB8AC3E}">
        <p14:creationId xmlns:p14="http://schemas.microsoft.com/office/powerpoint/2010/main" val="26677196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336872"/>
            <a:ext cx="9613861" cy="4063927"/>
          </a:xfrm>
        </p:spPr>
        <p:txBody>
          <a:bodyPr>
            <a:normAutofit fontScale="62500" lnSpcReduction="20000"/>
          </a:bodyPr>
          <a:lstStyle/>
          <a:p>
            <a:r>
              <a:rPr lang="nl-NL" dirty="0"/>
              <a:t>3.De Commissie kan, na de beoordeling van de vraag of het beschermingsniveau adequaat is, door middel van een uitvoeringshandeling besluiten dat een derde land, een gebied of één of meerdere nader bepaalde sectoren in een derde land, of een internationale organisatie een passend beschermingsniveau in de zin van lid 2 van dit artikel waarborgt. De uitvoeringshandeling voorziet in een mechanisme voor periodieke toetsing, minstens om de vier jaar, waarbij alle relevante ontwikkelingen in het derde land of de internationale organisatie in aanmerking worden genomen. In de uitvoeringshandeling worden het territoriale en het sectorale toepassingsgebied vermeld, alsmede, in voorkomend geval, de in lid 2, punt b), van dit artikel genoemde toezichthoudende autoriteit(en). De uitvoeringshandeling wordt vastgesteld volgens de in artikel 93, lid 2, bedoelde onderzoeksprocedure. </a:t>
            </a:r>
          </a:p>
          <a:p>
            <a:r>
              <a:rPr lang="nl-NL" dirty="0"/>
              <a:t>4.De Commissie houdt doorlopend toezicht op ontwikkelingen in derde landen en internationale organisaties die mogelijk gevolgen hebben voor het functioneren van krachtens lid 3 van dit artikel vastgestelde besluiten en van op grond van artikel 25, lid 6, van Richtlijn 95/46/EG vastgestelde besluiten. </a:t>
            </a:r>
          </a:p>
          <a:p>
            <a:r>
              <a:rPr lang="nl-NL" dirty="0"/>
              <a:t>5.De Commissie gaat, wanneer uit beschikbare informatie blijkt, in het bijzonder naar aanleiding van de in lid 3 van dit artikel bedoelde toetsing, dat een derde land, een gebied of één of meerdere nader bepaalde sectoren in een derde land, of een internationale organisatie niet langer een passend beschermingsniveau in de zin van lid 2 van dit artikel waarborgt, voor zover nodig, bij uitvoeringshandelingen zonder terugwerkende kracht over tot intrekking, wijziging of schorsing van het in lid 3 van dit artikel bedoelde besluit. Die uitvoeringshandelingen worden vastgesteld volgens de in artikel 93, lid 2, bedoelde onderzoeksprocedure. Om naar behoren gemotiveerde dwingende redenen van urgentie, stelt de Commissie onmiddellijk van toepassing zijnde uitvoeringshandelingen vast volgens de in artikel 93, lid 3, bedoelde procedure. </a:t>
            </a:r>
          </a:p>
        </p:txBody>
      </p:sp>
    </p:spTree>
    <p:extLst>
      <p:ext uri="{BB962C8B-B14F-4D97-AF65-F5344CB8AC3E}">
        <p14:creationId xmlns:p14="http://schemas.microsoft.com/office/powerpoint/2010/main" val="39205892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92500" lnSpcReduction="20000"/>
          </a:bodyPr>
          <a:lstStyle/>
          <a:p>
            <a:r>
              <a:rPr lang="nl-NL" dirty="0"/>
              <a:t>6.De Commissie pleegt overleg met het derde land of de internationale organisatie om de situatie naar aanleiding waarvan het besluit overeenkomstig lid 5 is vastgesteld, te verhelpen. </a:t>
            </a:r>
          </a:p>
          <a:p>
            <a:r>
              <a:rPr lang="nl-NL" dirty="0"/>
              <a:t>7.Een overeenkomstig lid 5 van dit artikel vastgesteld besluit laat de doorgiften van persoonsgegevens aan het derde land, of een gebied of één of meerdere nader bepaalde sectoren in dat derde land, of de internationale organisatie in kwestie overeenkomstig de artikelen 46 tot en met 49 onverlet. </a:t>
            </a:r>
          </a:p>
          <a:p>
            <a:r>
              <a:rPr lang="nl-NL" dirty="0"/>
              <a:t>8.De Commissie maakt in het </a:t>
            </a:r>
            <a:r>
              <a:rPr lang="nl-NL" i="1" dirty="0"/>
              <a:t>Publicatieblad van de Europese Unie </a:t>
            </a:r>
            <a:r>
              <a:rPr lang="nl-NL" dirty="0"/>
              <a:t>en op haar website een lijst bekend van de derde landen, gebieden en nader bepaalde sectoren in derde landen en internationale organisaties waarvoor zij bij besluit heeft vastgesteld dat deze wel of niet langer een passend beschermingsniveau waarborgen. </a:t>
            </a:r>
          </a:p>
        </p:txBody>
      </p:sp>
    </p:spTree>
    <p:extLst>
      <p:ext uri="{BB962C8B-B14F-4D97-AF65-F5344CB8AC3E}">
        <p14:creationId xmlns:p14="http://schemas.microsoft.com/office/powerpoint/2010/main" val="19657153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62500" lnSpcReduction="20000"/>
          </a:bodyPr>
          <a:lstStyle/>
          <a:p>
            <a:r>
              <a:rPr lang="nl-NL" dirty="0"/>
              <a:t>– Andorra </a:t>
            </a:r>
            <a:endParaRPr lang="nl-NL" dirty="0" smtClean="0"/>
          </a:p>
          <a:p>
            <a:r>
              <a:rPr lang="nl-NL" dirty="0" smtClean="0"/>
              <a:t>– </a:t>
            </a:r>
            <a:r>
              <a:rPr lang="nl-NL" dirty="0"/>
              <a:t>Argentinië </a:t>
            </a:r>
            <a:endParaRPr lang="nl-NL" dirty="0" smtClean="0"/>
          </a:p>
          <a:p>
            <a:r>
              <a:rPr lang="nl-NL" dirty="0" smtClean="0"/>
              <a:t>– </a:t>
            </a:r>
            <a:r>
              <a:rPr lang="nl-NL" dirty="0"/>
              <a:t>Canada (voor het delen van informatie in de commerciële sector) </a:t>
            </a:r>
            <a:endParaRPr lang="nl-NL" dirty="0" smtClean="0"/>
          </a:p>
          <a:p>
            <a:r>
              <a:rPr lang="nl-NL" dirty="0" smtClean="0"/>
              <a:t>– </a:t>
            </a:r>
            <a:r>
              <a:rPr lang="nl-NL" dirty="0"/>
              <a:t>Faeröer </a:t>
            </a:r>
            <a:r>
              <a:rPr lang="nl-NL" dirty="0" smtClean="0"/>
              <a:t>Eilanden</a:t>
            </a:r>
          </a:p>
          <a:p>
            <a:r>
              <a:rPr lang="en-US" dirty="0"/>
              <a:t>– Guernsey </a:t>
            </a:r>
            <a:endParaRPr lang="en-US" dirty="0" smtClean="0"/>
          </a:p>
          <a:p>
            <a:r>
              <a:rPr lang="en-US" dirty="0" smtClean="0"/>
              <a:t>– </a:t>
            </a:r>
            <a:r>
              <a:rPr lang="en-US" dirty="0" err="1"/>
              <a:t>Israël</a:t>
            </a:r>
            <a:r>
              <a:rPr lang="en-US" dirty="0"/>
              <a:t> </a:t>
            </a:r>
            <a:endParaRPr lang="en-US" dirty="0" smtClean="0"/>
          </a:p>
          <a:p>
            <a:r>
              <a:rPr lang="en-US" dirty="0" smtClean="0"/>
              <a:t>– </a:t>
            </a:r>
            <a:r>
              <a:rPr lang="en-US" dirty="0"/>
              <a:t>Isle of Man </a:t>
            </a:r>
            <a:endParaRPr lang="en-US" dirty="0" smtClean="0"/>
          </a:p>
          <a:p>
            <a:r>
              <a:rPr lang="en-US" dirty="0" smtClean="0"/>
              <a:t>– </a:t>
            </a:r>
            <a:r>
              <a:rPr lang="en-US" dirty="0"/>
              <a:t>Japan </a:t>
            </a:r>
            <a:endParaRPr lang="en-US" dirty="0" smtClean="0"/>
          </a:p>
          <a:p>
            <a:r>
              <a:rPr lang="en-US" dirty="0" smtClean="0"/>
              <a:t>– </a:t>
            </a:r>
            <a:r>
              <a:rPr lang="en-US" dirty="0"/>
              <a:t>Jersey </a:t>
            </a:r>
            <a:endParaRPr lang="en-US" dirty="0" smtClean="0"/>
          </a:p>
          <a:p>
            <a:r>
              <a:rPr lang="en-US" dirty="0" smtClean="0"/>
              <a:t>– </a:t>
            </a:r>
            <a:r>
              <a:rPr lang="en-US" dirty="0" err="1"/>
              <a:t>Nieuw</a:t>
            </a:r>
            <a:r>
              <a:rPr lang="en-US" dirty="0"/>
              <a:t>-Zeeland </a:t>
            </a:r>
            <a:endParaRPr lang="en-US" dirty="0" smtClean="0"/>
          </a:p>
          <a:p>
            <a:r>
              <a:rPr lang="en-US" dirty="0" smtClean="0"/>
              <a:t>– </a:t>
            </a:r>
            <a:r>
              <a:rPr lang="en-US" dirty="0" err="1"/>
              <a:t>Zwitserland</a:t>
            </a:r>
            <a:r>
              <a:rPr lang="en-US" dirty="0"/>
              <a:t> </a:t>
            </a:r>
            <a:endParaRPr lang="en-US" dirty="0" smtClean="0"/>
          </a:p>
          <a:p>
            <a:r>
              <a:rPr lang="en-US" dirty="0" smtClean="0"/>
              <a:t>– </a:t>
            </a:r>
            <a:r>
              <a:rPr lang="en-US" dirty="0"/>
              <a:t>Uruguay</a:t>
            </a:r>
          </a:p>
        </p:txBody>
      </p:sp>
    </p:spTree>
    <p:extLst>
      <p:ext uri="{BB962C8B-B14F-4D97-AF65-F5344CB8AC3E}">
        <p14:creationId xmlns:p14="http://schemas.microsoft.com/office/powerpoint/2010/main" val="25793603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095500"/>
            <a:ext cx="9613861" cy="4470399"/>
          </a:xfrm>
        </p:spPr>
        <p:txBody>
          <a:bodyPr>
            <a:normAutofit fontScale="62500" lnSpcReduction="20000"/>
          </a:bodyPr>
          <a:lstStyle/>
          <a:p>
            <a:r>
              <a:rPr lang="nl-NL" i="1" dirty="0"/>
              <a:t>Artikel 46 </a:t>
            </a:r>
            <a:r>
              <a:rPr lang="nl-NL" b="1" dirty="0"/>
              <a:t>Doorgiften op basis van passende waarborgen </a:t>
            </a:r>
          </a:p>
          <a:p>
            <a:r>
              <a:rPr lang="nl-NL" dirty="0"/>
              <a:t>1.Bij ontstentenis van een besluit uit hoofde van artikel 45, lid 3, mag een doorgifte van persoonsgegevens aan een derde land of een internationale organisatie door een verwerkingsverantwoordelijke of een verwerker alleen plaatsvinden mits zij passende waarborgen bieden en betrokkenen over afdwingbare rechten en doeltreffende rechtsmiddelen beschikken. </a:t>
            </a:r>
          </a:p>
          <a:p>
            <a:r>
              <a:rPr lang="nl-NL" dirty="0"/>
              <a:t>2.De in lid 1 bedoelde passende waarborgen kunnen worden geboden door de volgende instrumenten, zonder dat daarvoor specifieke toestemming van een toezichthoudende autoriteit is vereist: </a:t>
            </a:r>
          </a:p>
          <a:p>
            <a:r>
              <a:rPr lang="nl-NL" dirty="0"/>
              <a:t>a) een juridisch bindend en afdwingbaar instrument tussen overheidsinstanties of -organen; </a:t>
            </a:r>
          </a:p>
          <a:p>
            <a:r>
              <a:rPr lang="nl-NL" dirty="0"/>
              <a:t>b) bindende bedrijfsvoorschriften overeenkomstig artikel 47; </a:t>
            </a:r>
          </a:p>
          <a:p>
            <a:r>
              <a:rPr lang="nl-NL" dirty="0"/>
              <a:t>c) standaardbepalingen inzake gegevensbescherming die door de Commissie volgens de in artikel 93, lid 2, bedoelde onderzoeksprocedure zijn vastgesteld; </a:t>
            </a:r>
          </a:p>
          <a:p>
            <a:r>
              <a:rPr lang="nl-NL" dirty="0"/>
              <a:t>d) standaardbepalingen inzake gegevensbescherming die door een toezichthoudende autoriteit zijn vastgesteld en die door de Commissie volgens de in artikel 93, lid 2, bedoelde onderzoeksprocedure zijn goedgekeurd; </a:t>
            </a:r>
          </a:p>
          <a:p>
            <a:r>
              <a:rPr lang="nl-NL" dirty="0"/>
              <a:t>e) een overeenkomstig artikel 40 goedgekeurde gedragscode, samen met bindende en afdwingbare toezeggingen van de verwerkingsverantwoordelijke of de verwerker in het derde land om de passende waarborgen, onder meer voor de rechten van de betrokkenen, toe te passen; </a:t>
            </a:r>
          </a:p>
          <a:p>
            <a:r>
              <a:rPr lang="nl-NL" dirty="0"/>
              <a:t>of f) een overeenkomstig artikel 42 goedgekeurd certificeringsmechanisme, samen met bindende en afdwingbare toezeggingen van de verwerkingsverantwoordelijke of de verwerker in het derde land om de passende waarborgen, onder meer voor de rechten van de betrokkenen, toe te passen. </a:t>
            </a:r>
          </a:p>
        </p:txBody>
      </p:sp>
    </p:spTree>
    <p:extLst>
      <p:ext uri="{BB962C8B-B14F-4D97-AF65-F5344CB8AC3E}">
        <p14:creationId xmlns:p14="http://schemas.microsoft.com/office/powerpoint/2010/main" val="28739342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70000" lnSpcReduction="20000"/>
          </a:bodyPr>
          <a:lstStyle/>
          <a:p>
            <a:r>
              <a:rPr lang="nl-NL" dirty="0"/>
              <a:t>3.Onder voorbehoud van de toestemming van de bevoegde toezichthoudende autoriteit kunnen de in lid 1 bedoelde passende waarborgen ook worden geboden door, met name: </a:t>
            </a:r>
          </a:p>
          <a:p>
            <a:r>
              <a:rPr lang="nl-NL" dirty="0"/>
              <a:t>a) contractbepalingen tussen de verwerkingsverantwoordelijke of de verwerker en de verwerkingsverantwoordelijke, de verwerker of de ontvanger van de persoonsgegevens in het derde land of de internationale organisatie; </a:t>
            </a:r>
          </a:p>
          <a:p>
            <a:r>
              <a:rPr lang="nl-NL" dirty="0"/>
              <a:t>of b) bepalingen die moeten worden opgenomen in administratieve regelingen tussen overheidsinstanties of -organen, waaronder afdwingbare en effectieve rechten van betrokkenen. </a:t>
            </a:r>
          </a:p>
          <a:p>
            <a:r>
              <a:rPr lang="nl-NL" dirty="0"/>
              <a:t>4.De toezichthoudende autoriteit past het in artikel 63 bedoelde coherentiemechanisme toe in de in lid 3 van dit artikel vermelde gevallen. 5.Toestemmingen die een lidstaat of een toezichthoudende autoriteit op grond van artikel 26, lid 2, van Richtlijn 95/46/EG heeft verleend, blijven geldig totdat zij door die toezichthoudende autoriteit, indien nodig, worden gewijzigd, vervangen of ingetrokken. De besluiten die de Commissie op grond van artikel 26, lid 4, van Richtlijn 95/46/EG heeft vastgesteld, blijven van kracht totdat zij bij een overeenkomstig lid 2 van dit artikel vastgesteld besluit van de Commissie, indien nodig, worden gewijzigd, vervangen of ingetrokken. </a:t>
            </a:r>
          </a:p>
        </p:txBody>
      </p:sp>
    </p:spTree>
    <p:extLst>
      <p:ext uri="{BB962C8B-B14F-4D97-AF65-F5344CB8AC3E}">
        <p14:creationId xmlns:p14="http://schemas.microsoft.com/office/powerpoint/2010/main" val="7373548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p:txBody>
          <a:bodyPr>
            <a:normAutofit fontScale="92500" lnSpcReduction="10000"/>
          </a:bodyPr>
          <a:lstStyle/>
          <a:p>
            <a:r>
              <a:rPr lang="nl-NL" i="1" dirty="0"/>
              <a:t>Artikel 47 </a:t>
            </a:r>
            <a:r>
              <a:rPr lang="nl-NL" b="1" dirty="0"/>
              <a:t>Bindende bedrijfsvoorschriften </a:t>
            </a:r>
          </a:p>
          <a:p>
            <a:r>
              <a:rPr lang="nl-NL" dirty="0"/>
              <a:t>1.De bevoegde toezichthoudende autoriteit keurt in overeenstemming met het in artikel 63 bedoelde </a:t>
            </a:r>
            <a:r>
              <a:rPr lang="nl-NL" dirty="0" err="1"/>
              <a:t>coherentiemechanism</a:t>
            </a:r>
            <a:r>
              <a:rPr lang="nl-NL" dirty="0"/>
              <a:t> bindende bedrijfsvoorschriften goed, op voorwaarde dat deze: </a:t>
            </a:r>
          </a:p>
          <a:p>
            <a:r>
              <a:rPr lang="nl-NL" dirty="0"/>
              <a:t>a) juridisch bindend zijn voor, van toepassing zijn op en worden gehandhaafd door alle betrokken leden van het concern, of de groepering van ondernemingen die gezamenlijk een economische activiteit uitoefenen, met inbegrip van hun werknemers; </a:t>
            </a:r>
          </a:p>
          <a:p>
            <a:r>
              <a:rPr lang="nl-NL" dirty="0"/>
              <a:t>b)betrokkenen uitdrukkelijk afdwingbare rechten toekennen met betrekking tot de verwerking van hun persoonsgegevens; en </a:t>
            </a:r>
          </a:p>
          <a:p>
            <a:r>
              <a:rPr lang="nl-NL" dirty="0"/>
              <a:t>c) voldoen aan de in lid 2 vastgestelde vereisten. </a:t>
            </a:r>
          </a:p>
        </p:txBody>
      </p:sp>
    </p:spTree>
    <p:extLst>
      <p:ext uri="{BB962C8B-B14F-4D97-AF65-F5344CB8AC3E}">
        <p14:creationId xmlns:p14="http://schemas.microsoft.com/office/powerpoint/2010/main" val="9137871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55000" lnSpcReduction="20000"/>
          </a:bodyPr>
          <a:lstStyle/>
          <a:p>
            <a:r>
              <a:rPr lang="nl-NL" dirty="0"/>
              <a:t>2.In de in lid 1 bedoelde bindende bedrijfsvoorschriften worden minstens de volgende elementen vastgelegd:</a:t>
            </a:r>
          </a:p>
          <a:p>
            <a:r>
              <a:rPr lang="nl-NL" dirty="0"/>
              <a:t> a) de structuur en de contactgegevens van het concern of de groepering van ondernemingen die gezamenlijk een economische activiteit uitoefenen en van elk van haar leden; </a:t>
            </a:r>
          </a:p>
          <a:p>
            <a:r>
              <a:rPr lang="nl-NL" dirty="0"/>
              <a:t>b) de gegevensdoorgiften of reeks van doorgiften, met inbegrip van de categorieën van persoonsgegevens, het soort verwerking en de doeleinden daarvan, het soort betrokkenen in kwestie en de identificatie van het derde land of de derde landen in kwestie; </a:t>
            </a:r>
          </a:p>
          <a:p>
            <a:r>
              <a:rPr lang="nl-NL" dirty="0"/>
              <a:t>c) het intern en extern juridisch bindende karakter; </a:t>
            </a:r>
          </a:p>
          <a:p>
            <a:r>
              <a:rPr lang="nl-NL" dirty="0"/>
              <a:t>d)de toepassing van de algemene beginselen inzake gegevensbescherming, met name doelbinding, minimale gegevensverwerking, beperkte opslagtermijnen, kwaliteit van gegevens, gegevensbescherming door standaardinstellingen en door ontwerp, rechtsgrond voor verwerking, verwerking van bijzondere categorieën van persoonsgegevens, maatregelen om gegevensbeveiliging te waarborgen, en de vereisten inzake verdere doorgiften aan organen die niet door bindende bedrijfsvoorschriften zijn gebonden; </a:t>
            </a:r>
          </a:p>
          <a:p>
            <a:r>
              <a:rPr lang="nl-NL" dirty="0"/>
              <a:t>e) de rechten van betrokkenen in verband met verwerking en de middelen om die rechten uit te oefenen, waaronder het recht om niet te worden onderworpen aan louter op geautomatiseerde verwerking gebaseerde besluiten, met inbegrip van profilering overeenkomstig artikel 22, het recht om een klacht in te dienen bij de bevoegde toezichthoudende autoriteit, om een vordering in te stellen bij de bevoegde gerechten van de lidstaten overeenkomstig artikel 79, en om schadeloosstelling en, in voorkomend geval, een vergoeding te verkrijgen voor een inbreuk op de bindende bedrijfsvoorschriften;</a:t>
            </a:r>
          </a:p>
          <a:p>
            <a:endParaRPr lang="en-US" dirty="0"/>
          </a:p>
        </p:txBody>
      </p:sp>
    </p:spTree>
    <p:extLst>
      <p:ext uri="{BB962C8B-B14F-4D97-AF65-F5344CB8AC3E}">
        <p14:creationId xmlns:p14="http://schemas.microsoft.com/office/powerpoint/2010/main" val="32380408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55000" lnSpcReduction="20000"/>
          </a:bodyPr>
          <a:lstStyle/>
          <a:p>
            <a:r>
              <a:rPr lang="nl-NL" dirty="0"/>
              <a:t> f) de aanvaarding door de op het grondgebied van een lidstaat gevestigde verwerkingsverantwoordelijke of verwerker van aansprakelijkheid voor alle inbreuken op de bindende bedrijfsvoorschriften door een niet in de Unie gevestigd betrokken lid; de verwerkingsverantwoordelijke of de verwerker wordt alleen geheel of gedeeltelijk van deze aansprakelijkheid ontheven, indien hij bewijst dat dat lid niet verantwoordelijk is voor het </a:t>
            </a:r>
            <a:r>
              <a:rPr lang="nl-NL" dirty="0" err="1"/>
              <a:t>schadebrengende</a:t>
            </a:r>
            <a:r>
              <a:rPr lang="nl-NL" dirty="0"/>
              <a:t> feit; </a:t>
            </a:r>
          </a:p>
          <a:p>
            <a:r>
              <a:rPr lang="nl-NL" dirty="0"/>
              <a:t>g) de wijze waarop, in aanvulling op de in de artikelen 13 en 14 bedoelde informatie, aan betrokkenen informatie wordt verschaft over de bindende bedrijfsvoorschriften, met name over de bepalingen in de punten d), e) en f); </a:t>
            </a:r>
          </a:p>
          <a:p>
            <a:r>
              <a:rPr lang="nl-NL" dirty="0"/>
              <a:t>h) de taken van elke overeenkomstig artikel 37 aangewezen functionaris voor gegevensbescherming, of elke andere persoon of entiteit die is belast met het toezicht op de naleving van de bindende bedrijfsvoorschriften binnen het concern of de groepering van ondernemingen die gezamenlijk een economische activiteit uitoefenen, op opleiding en op de behandeling van klachten; </a:t>
            </a:r>
          </a:p>
          <a:p>
            <a:r>
              <a:rPr lang="nl-NL" dirty="0"/>
              <a:t>i) de klachtenprocedures; </a:t>
            </a:r>
          </a:p>
          <a:p>
            <a:r>
              <a:rPr lang="nl-NL" dirty="0"/>
              <a:t>j) de binnen het concern of de groepering van ondernemingen die gezamenlijk een economische activiteit uitoefenen bestaande procedures om te controleren of de bindende bedrijfsvoorschriften zijn nageleefd. Dergelijke procedures omvatten gegevensbeschermingsaudits en -methoden om te zorgen voor corrigerende maatregelen ter bescherming van de rechten van de betrokkene. De resultaten van dergelijke controles dienen te worden meegedeeld aan de in punt h) bedoelde persoon of entiteit en aan de raad van bestuur van de onderneming die zeggenschap uitoefent over een concern, of van de groepering van ondernemingen die gezamenlijk een economische activiteit uitoefenen, en dienen op verzoek ter beschikking van de bevoegde toezichthoudende autoriteit te worden gesteld; </a:t>
            </a:r>
          </a:p>
          <a:p>
            <a:endParaRPr lang="en-US" dirty="0"/>
          </a:p>
        </p:txBody>
      </p:sp>
    </p:spTree>
    <p:extLst>
      <p:ext uri="{BB962C8B-B14F-4D97-AF65-F5344CB8AC3E}">
        <p14:creationId xmlns:p14="http://schemas.microsoft.com/office/powerpoint/2010/main" val="16166687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Algemene beginselen</a:t>
            </a:r>
            <a:endParaRPr lang="en-US" dirty="0"/>
          </a:p>
        </p:txBody>
      </p:sp>
      <p:sp>
        <p:nvSpPr>
          <p:cNvPr id="3" name="Content Placeholder 2"/>
          <p:cNvSpPr>
            <a:spLocks noGrp="1"/>
          </p:cNvSpPr>
          <p:nvPr>
            <p:ph idx="1"/>
          </p:nvPr>
        </p:nvSpPr>
        <p:spPr>
          <a:xfrm>
            <a:off x="680321" y="2336872"/>
            <a:ext cx="9613861" cy="4323903"/>
          </a:xfrm>
        </p:spPr>
        <p:txBody>
          <a:bodyPr>
            <a:normAutofit fontScale="70000" lnSpcReduction="20000"/>
          </a:bodyPr>
          <a:lstStyle/>
          <a:p>
            <a:r>
              <a:rPr lang="en-US" dirty="0"/>
              <a:t>Scarlet Extended SA (Case C‑70/10 ): </a:t>
            </a:r>
            <a:endParaRPr lang="en-US" dirty="0" smtClean="0"/>
          </a:p>
          <a:p>
            <a:r>
              <a:rPr lang="en-US" dirty="0" smtClean="0"/>
              <a:t>2000/31/EC </a:t>
            </a:r>
            <a:r>
              <a:rPr lang="en-US" dirty="0"/>
              <a:t>of the European Parliament and of the Council of 8 June 2000 on certain legal aspects of information society services, in particular electronic commerce, in the Internal Market (‘Directive on electronic commerce’);  2001/29/EC of the European Parliament and of the Council of 22 May 2001 on the </a:t>
            </a:r>
            <a:r>
              <a:rPr lang="en-US" dirty="0" err="1"/>
              <a:t>harmonisation</a:t>
            </a:r>
            <a:r>
              <a:rPr lang="en-US" dirty="0"/>
              <a:t> of certain aspects of copyright and related rights in the information society; 2004/48/EC of the European Parliament and of the Council of 29 April 2004 on the enforcement of intellectual property rights ; 95/46/EC of the European Parliament and of the Council of 24 October 1995 on the protection of individuals with regard to the processing of personal data and on the free movement of such data; and 2002/58/EC of the European Parliament and of the Council of 12 July 2002 concerning the processing of personal data and the protection of privacy in the electronic communications sector (Directive on privacy and electronic communications), read together and construed in the light of the requirements stemming from the protection of the applicable fundamental rights, must be interpreted as </a:t>
            </a:r>
            <a:r>
              <a:rPr lang="en-US" b="1" dirty="0"/>
              <a:t>precluding an injunction made against an internet service provider which requires it to install a system for filtering  all electronic communications passing via its services, in particular those involving the use of peer-to-peer software;  which applies indiscriminately to all its customers; as a preventive measure</a:t>
            </a:r>
            <a:r>
              <a:rPr lang="en-US" dirty="0"/>
              <a:t>; exclusively at its expense; and for an unlimited period, which is capable of identifying on that provider’s network the movement of electronic files containing a musical, cinematographic or audio-visual work in respect of which the applicant claims to hold intellectual-property rights, with a view to blocking the transfer of files the sharing of which infringes copyright.</a:t>
            </a:r>
          </a:p>
          <a:p>
            <a:endParaRPr lang="en-US" dirty="0"/>
          </a:p>
        </p:txBody>
      </p:sp>
    </p:spTree>
    <p:extLst>
      <p:ext uri="{BB962C8B-B14F-4D97-AF65-F5344CB8AC3E}">
        <p14:creationId xmlns:p14="http://schemas.microsoft.com/office/powerpoint/2010/main" val="28715187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62500" lnSpcReduction="20000"/>
          </a:bodyPr>
          <a:lstStyle/>
          <a:p>
            <a:r>
              <a:rPr lang="nl-NL" dirty="0"/>
              <a:t>k) de procedures om die veranderingen in de regels te melden, te registreren en aan de toezichthoudende autoriteit te melden; </a:t>
            </a:r>
          </a:p>
          <a:p>
            <a:r>
              <a:rPr lang="nl-NL" dirty="0"/>
              <a:t>l) de procedure voor samenwerking met de toezichthoudende autoriteit om ervoor te zorgen dat alle leden van het concern of de groepering van ondernemingen die gezamenlijk een economische activiteit uitoefenen de bindende bedrijfsvoorschriften naleven, in het bijzonder door de resultaten van de in punt j) bedoelde controles ter beschikking van de toezichthoudende autoriteit te stellen; </a:t>
            </a:r>
          </a:p>
          <a:p>
            <a:r>
              <a:rPr lang="nl-NL" dirty="0"/>
              <a:t>m)de procedures om eventuele wettelijke voorschriften waaraan een lid van het concern of de groepering van ondernemingen die gezamenlijk een economische activiteit uitoefenen in een derde land is onderworpen en die waarschijnlijk een aanzienlijk negatief effect zullen hebben op de door de bindende bedrijfsvoorschriften geboden waarborgen, aan de bevoegde toezichthoudende autoriteit te melden; </a:t>
            </a:r>
          </a:p>
          <a:p>
            <a:r>
              <a:rPr lang="nl-NL" dirty="0"/>
              <a:t>en n) de passende opleiding inzake gegevensbescherming voor personeel dat permanent of op regelmatige basis toegang tot persoonsgegevens heeft. </a:t>
            </a:r>
          </a:p>
          <a:p>
            <a:r>
              <a:rPr lang="nl-NL" dirty="0"/>
              <a:t>3.De Commissie kan het model en de procedures voor de uitwisseling van informatie over bindende bedrijfsvoorschriften in de zin van dit artikel tussen verwerkingsverantwoordelijken, verwerkers en toezichthoudende autoriteiten nader bepalen. Deze uitvoeringshandelingen worden vastgesteld volgens de in artikel 93, lid 2, bedoelde onderzoeksprocedure. </a:t>
            </a:r>
          </a:p>
          <a:p>
            <a:endParaRPr lang="en-US" dirty="0"/>
          </a:p>
        </p:txBody>
      </p:sp>
    </p:spTree>
    <p:extLst>
      <p:ext uri="{BB962C8B-B14F-4D97-AF65-F5344CB8AC3E}">
        <p14:creationId xmlns:p14="http://schemas.microsoft.com/office/powerpoint/2010/main" val="42720419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336872"/>
            <a:ext cx="9613861" cy="3873427"/>
          </a:xfrm>
        </p:spPr>
        <p:txBody>
          <a:bodyPr>
            <a:normAutofit fontScale="70000" lnSpcReduction="20000"/>
          </a:bodyPr>
          <a:lstStyle/>
          <a:p>
            <a:r>
              <a:rPr lang="nl-NL" i="1" dirty="0"/>
              <a:t>Artikel 49 </a:t>
            </a:r>
            <a:r>
              <a:rPr lang="nl-NL" b="1" dirty="0"/>
              <a:t>Afwijkingen voor specifieke situaties </a:t>
            </a:r>
          </a:p>
          <a:p>
            <a:r>
              <a:rPr lang="nl-NL" dirty="0"/>
              <a:t>1.Bij ontstentenis van een adequaatheidsbesluit overeenkomstig artikel 45, lid 3, of van passende waarborgen overeenkomstig artikel 46, met inbegrip van bindende bedrijfsvoorschriften, kan een doorgifte of een reeks van doorgiften van persoonsgegevens aan een derde land of een internationale organisatie slechts plaatsvinden mits aan één van de volgende voorwaarden is voldaan: </a:t>
            </a:r>
          </a:p>
          <a:p>
            <a:r>
              <a:rPr lang="nl-NL" dirty="0"/>
              <a:t>a) de betrokkene heeft uitdrukkelijk met de voorgestelde doorgifte ingestemd, na te zijn ingelicht over de risico's die dergelijke doorgiften voor hem kunnen inhouden bij ontstentenis van een adequaatheidsbesluit en van passende waarborgen; </a:t>
            </a:r>
          </a:p>
          <a:p>
            <a:r>
              <a:rPr lang="nl-NL" dirty="0"/>
              <a:t>b)de doorgifte is noodzakelijk voor de uitvoering van een overeenkomst tussen de betrokkene en de verwerkingsverantwoordelijke of voor de uitvoering van op verzoek van de betrokkene genomen precontractuele maatregelen; </a:t>
            </a:r>
          </a:p>
          <a:p>
            <a:r>
              <a:rPr lang="nl-NL" dirty="0"/>
              <a:t>c) de doorgifte is noodzakelijk voor de sluiting of de uitvoering van een in het belang van de betrokkene tussen de verwerkingsverantwoordelijke en een andere natuurlijke persoon of rechtspersoon gesloten overeenkomst; </a:t>
            </a:r>
          </a:p>
          <a:p>
            <a:r>
              <a:rPr lang="nl-NL" dirty="0"/>
              <a:t>d) de doorgifte is noodzakelijk wegens gewichtige redenen van algemeen belang; </a:t>
            </a:r>
          </a:p>
        </p:txBody>
      </p:sp>
    </p:spTree>
    <p:extLst>
      <p:ext uri="{BB962C8B-B14F-4D97-AF65-F5344CB8AC3E}">
        <p14:creationId xmlns:p14="http://schemas.microsoft.com/office/powerpoint/2010/main" val="116346979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336872"/>
            <a:ext cx="9613861" cy="3873427"/>
          </a:xfrm>
        </p:spPr>
        <p:txBody>
          <a:bodyPr>
            <a:normAutofit fontScale="62500" lnSpcReduction="20000"/>
          </a:bodyPr>
          <a:lstStyle/>
          <a:p>
            <a:r>
              <a:rPr lang="nl-NL" dirty="0"/>
              <a:t>e) de doorgifte is noodzakelijk voor de instelling, uitoefening of onderbouwing van een rechtsvordering; </a:t>
            </a:r>
          </a:p>
          <a:p>
            <a:r>
              <a:rPr lang="nl-NL" dirty="0"/>
              <a:t>f) de doorgifte is noodzakelijk voor de bescherming van de vitale belangen van de betrokkene of van andere personen, indien de betrokkene lichamelijk of juridisch niet in staat is zijn toestemming te geven; </a:t>
            </a:r>
          </a:p>
          <a:p>
            <a:r>
              <a:rPr lang="nl-NL" dirty="0"/>
              <a:t>g) de doorgifte is verricht vanuit een register dat volgens het Unierecht of </a:t>
            </a:r>
            <a:r>
              <a:rPr lang="nl-NL" dirty="0" err="1"/>
              <a:t>lidstatelijk</a:t>
            </a:r>
            <a:r>
              <a:rPr lang="nl-NL" dirty="0"/>
              <a:t> recht is bedoeld om het publiek voor te lichten en dat door eenieder dan wel door iedere persoon die zich op een gerechtvaardigd belang kan beroepen, kan worden geraadpleegd, maar alleen voor zover in het geval in kwestie wordt voldaan aan de in Unierecht of </a:t>
            </a:r>
            <a:r>
              <a:rPr lang="nl-NL" dirty="0" err="1"/>
              <a:t>lidstatelijk</a:t>
            </a:r>
            <a:r>
              <a:rPr lang="nl-NL" dirty="0"/>
              <a:t> recht vastgestelde voorwaarden voor raadpleging. </a:t>
            </a:r>
          </a:p>
          <a:p>
            <a:r>
              <a:rPr lang="nl-NL" dirty="0"/>
              <a:t>Wanneer een doorgifte niet op een bepaling van de artikelen 45 of 46, met inbegrip van de bepalingen inzake bindende bedrijfsvoorschriften, kon worden gegrond en geen van de afwijkingen voor een specifieke situatie als bedoeld in de eerste alinea van dit lid van toepassing zijn, is de doorgifte niet repetitief is, een beperkt aantal betrokkenen betreft, noodzakelijk is voor dwingende gerechtvaardigde belangen van de verwerkingsverantwoordelijke die niet ondergeschikt zijn aan de belangen of rechten en vrijheden van de betrokkene, en de verwerkingsverantwoordelijke alle omstandigheden in verband met de gegevensdoorgifte heeft beoordeeld en op basis van die beoordeling passende waarborgen voor de bescherming van persoonsgegevens heeft geboden. De verwerkingsverantwoordelijke informeert de toezichthoudende autoriteit over de doorgifte. De verwerkingsverantwoordelijke informeert de betrokkene, behalve over de in de artikelen 13 en 14 bedoelde informatie, ook over de doorgifte en de door hem nagestreefde dwingende gerechtvaardigde belangen. </a:t>
            </a:r>
          </a:p>
        </p:txBody>
      </p:sp>
    </p:spTree>
    <p:extLst>
      <p:ext uri="{BB962C8B-B14F-4D97-AF65-F5344CB8AC3E}">
        <p14:creationId xmlns:p14="http://schemas.microsoft.com/office/powerpoint/2010/main" val="407156268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FB9C4-7F50-4E36-BD35-430528AC1199}"/>
              </a:ext>
            </a:extLst>
          </p:cNvPr>
          <p:cNvSpPr>
            <a:spLocks noGrp="1"/>
          </p:cNvSpPr>
          <p:nvPr>
            <p:ph type="title"/>
          </p:nvPr>
        </p:nvSpPr>
        <p:spPr/>
        <p:txBody>
          <a:bodyPr/>
          <a:lstStyle/>
          <a:p>
            <a:r>
              <a:rPr lang="nl-NL" dirty="0"/>
              <a:t>(5) Legitieme gegevensdoorvoer</a:t>
            </a:r>
          </a:p>
        </p:txBody>
      </p:sp>
      <p:sp>
        <p:nvSpPr>
          <p:cNvPr id="3" name="Tijdelijke aanduiding voor inhoud 2">
            <a:extLst>
              <a:ext uri="{FF2B5EF4-FFF2-40B4-BE49-F238E27FC236}">
                <a16:creationId xmlns:a16="http://schemas.microsoft.com/office/drawing/2014/main" id="{84BC48A8-CA22-4DF9-9F5C-EE36384E9599}"/>
              </a:ext>
            </a:extLst>
          </p:cNvPr>
          <p:cNvSpPr>
            <a:spLocks noGrp="1"/>
          </p:cNvSpPr>
          <p:nvPr>
            <p:ph idx="1"/>
          </p:nvPr>
        </p:nvSpPr>
        <p:spPr>
          <a:xfrm>
            <a:off x="680321" y="2336872"/>
            <a:ext cx="9613861" cy="4073453"/>
          </a:xfrm>
        </p:spPr>
        <p:txBody>
          <a:bodyPr>
            <a:normAutofit fontScale="70000" lnSpcReduction="20000"/>
          </a:bodyPr>
          <a:lstStyle/>
          <a:p>
            <a:r>
              <a:rPr lang="nl-NL" dirty="0"/>
              <a:t>2.Een doorgifte overeenkomstig lid 1, eerste alinea, onder g), mag geen betrekking hebben op alle persoonsgegevens of volledige categorieën van persoonsgegevens die in het register zijn opgeslagen. Wanneer een register bedoeld is om door personen met een gerechtvaardigd belang te worden geraadpleegd, kan de doorgifte slechts plaatsvinden op verzoek van die personen of wanneer de gegevens voor hen zijn bestemd. </a:t>
            </a:r>
          </a:p>
          <a:p>
            <a:r>
              <a:rPr lang="nl-NL" dirty="0"/>
              <a:t>3.Lid 1, eerste alinea, onder a), b) en c) en tweede alinea, zijn niet van toepassing op activiteiten die door overheidsinstanties worden verricht bij de uitoefening van hun openbare bevoegdheden. </a:t>
            </a:r>
          </a:p>
          <a:p>
            <a:r>
              <a:rPr lang="nl-NL" dirty="0"/>
              <a:t>4.Het in lid 1, eerste alinea, onder d), bedoelde openbaar belang moet zijn erkend bij een Unierechtelijke of nationaalrechtelijke bepaling die op de verwerkingsverantwoordelijke van toepassing is. </a:t>
            </a:r>
          </a:p>
          <a:p>
            <a:r>
              <a:rPr lang="nl-NL" dirty="0"/>
              <a:t>5.Bij ontstentenis van een adequaatheidsbesluit kunnen in Unierechtelijke of lidstaatrechtelijke bepalingen of bepalingen om gewichtige redenen van openbaar belang uitdrukkelijk grenzen worden gesteld aan de doorgifte van specifieke categorieën van persoonsgegevens aan een derde land of een internationale organisatie. De lidstaten stellen de Commissie in kennis van dergelijke bepalingen. </a:t>
            </a:r>
          </a:p>
          <a:p>
            <a:r>
              <a:rPr lang="nl-NL" dirty="0"/>
              <a:t>6.De verwerkingsverantwoordelijke of de verwerker staaft de beoordeling en de in lid 1, tweede alinea, van dit artikel bedoelde passende waarborgen in het artikel 30 bedoelde register. </a:t>
            </a:r>
          </a:p>
        </p:txBody>
      </p:sp>
    </p:spTree>
    <p:extLst>
      <p:ext uri="{BB962C8B-B14F-4D97-AF65-F5344CB8AC3E}">
        <p14:creationId xmlns:p14="http://schemas.microsoft.com/office/powerpoint/2010/main" val="29399657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a:bodyPr>
          <a:lstStyle/>
          <a:p>
            <a:pPr lvl="0"/>
            <a:r>
              <a:rPr lang="en-US" dirty="0" err="1"/>
              <a:t>Bodil</a:t>
            </a:r>
            <a:r>
              <a:rPr lang="en-US" dirty="0"/>
              <a:t> </a:t>
            </a:r>
            <a:r>
              <a:rPr lang="en-US" dirty="0" err="1"/>
              <a:t>Lindqvist</a:t>
            </a:r>
            <a:r>
              <a:rPr lang="en-US" dirty="0"/>
              <a:t> (Case C-101/01): </a:t>
            </a:r>
            <a:endParaRPr lang="en-US" dirty="0" smtClean="0"/>
          </a:p>
          <a:p>
            <a:pPr lvl="0"/>
            <a:r>
              <a:rPr lang="en-US" dirty="0" smtClean="0"/>
              <a:t>There </a:t>
            </a:r>
            <a:r>
              <a:rPr lang="en-US" dirty="0"/>
              <a:t>is no 'transfer [of data] to a third country' within the meaning of Article 25 of Directive 95/46 where an individual in a Member State loads personal data onto an internet page which is stored on an internet site on which the page can be consulted and which is hosted by a natural or legal person who is established in that State or in another Member State, thereby making those data accessible to anyone who connects to the internet, including people in a third country.</a:t>
            </a:r>
          </a:p>
          <a:p>
            <a:endParaRPr lang="en-US" dirty="0"/>
          </a:p>
        </p:txBody>
      </p:sp>
    </p:spTree>
    <p:extLst>
      <p:ext uri="{BB962C8B-B14F-4D97-AF65-F5344CB8AC3E}">
        <p14:creationId xmlns:p14="http://schemas.microsoft.com/office/powerpoint/2010/main" val="36625735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lstStyle/>
          <a:p>
            <a:r>
              <a:rPr lang="en-US" dirty="0"/>
              <a:t>European Parliament (C-317/04 and C-318/04) </a:t>
            </a:r>
            <a:endParaRPr lang="en-US" dirty="0" smtClean="0"/>
          </a:p>
          <a:p>
            <a:r>
              <a:rPr lang="en-US" dirty="0" smtClean="0"/>
              <a:t>Annuls </a:t>
            </a:r>
            <a:r>
              <a:rPr lang="en-US" dirty="0"/>
              <a:t>Council Decision 2004/496/EC of 17 May 2004 on the conclusion of an Agreement between the European Community and the United States of America on the processing and transfer of PNR data by Air Carriers to the United States Department of Homeland Security, Bureau of Customs and Border Protection, and Commission Decision 2004/535/EC of 14 May 2004 on the adequate protection of personal data contained in the Passenger Name Record of air passengers transferred to the United States Bureau of Customs and Border Protection;</a:t>
            </a:r>
          </a:p>
          <a:p>
            <a:endParaRPr lang="en-US" dirty="0"/>
          </a:p>
        </p:txBody>
      </p:sp>
    </p:spTree>
    <p:extLst>
      <p:ext uri="{BB962C8B-B14F-4D97-AF65-F5344CB8AC3E}">
        <p14:creationId xmlns:p14="http://schemas.microsoft.com/office/powerpoint/2010/main" val="18935783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Legitieme gegevensdoorvoer</a:t>
            </a:r>
            <a:endParaRPr lang="en-US" dirty="0"/>
          </a:p>
        </p:txBody>
      </p:sp>
      <p:sp>
        <p:nvSpPr>
          <p:cNvPr id="3" name="Content Placeholder 2"/>
          <p:cNvSpPr>
            <a:spLocks noGrp="1"/>
          </p:cNvSpPr>
          <p:nvPr>
            <p:ph idx="1"/>
          </p:nvPr>
        </p:nvSpPr>
        <p:spPr/>
        <p:txBody>
          <a:bodyPr>
            <a:normAutofit fontScale="70000" lnSpcReduction="20000"/>
          </a:bodyPr>
          <a:lstStyle/>
          <a:p>
            <a:r>
              <a:rPr lang="en-US" dirty="0"/>
              <a:t>Maximillian </a:t>
            </a:r>
            <a:r>
              <a:rPr lang="en-US" dirty="0" err="1"/>
              <a:t>Schrems</a:t>
            </a:r>
            <a:r>
              <a:rPr lang="en-US" dirty="0"/>
              <a:t> ( Case C‑362/14): </a:t>
            </a:r>
            <a:endParaRPr lang="en-US" dirty="0" smtClean="0"/>
          </a:p>
          <a:p>
            <a:r>
              <a:rPr lang="en-US" dirty="0" smtClean="0"/>
              <a:t>Article</a:t>
            </a:r>
            <a:r>
              <a:rPr lang="en-US" dirty="0"/>
              <a:t> 25(6) of Directive 95/46/EC of the European Parliament and of the Council of 24 October 1995 on the protection of individuals with regard to the processing of personal data and on the free movement of such data as amended by Regulation (EC) No 1882/2003 of the European Parliament and of the Council of 29 September 2003, read in the light of Articles 7, 8 and 47 of the Charter of Fundamental Rights of the European Union, must be interpreted as meaning that a decision adopted pursuant to that provision, such as Commission Decision 2000/520/EC of 26 July 2000 pursuant to Directive 95/46 on the adequacy of the protection provided by the safe </a:t>
            </a:r>
            <a:r>
              <a:rPr lang="en-US" dirty="0" err="1"/>
              <a:t>harbour</a:t>
            </a:r>
            <a:r>
              <a:rPr lang="en-US" dirty="0"/>
              <a:t> privacy principles and related frequently asked questions issued by the US Department of Commerce, by which the European Commission finds that a third country ensures an adequate level of protection, does not prevent a supervisory authority of a Member State, within the meaning of Article 28 of that directive as amended, from examining the claim of a person concerning the protection of his rights and freedoms in regard to the processing of personal data relating to him which has been transferred from a Member State to that third country when that person contends that the law and practices in force in the third country do not ensure an adequate level of protection. </a:t>
            </a:r>
            <a:br>
              <a:rPr lang="en-US" dirty="0"/>
            </a:br>
            <a:r>
              <a:rPr lang="en-US" dirty="0"/>
              <a:t>Decision 2000/520 is invalid.</a:t>
            </a:r>
          </a:p>
          <a:p>
            <a:endParaRPr lang="en-US" dirty="0"/>
          </a:p>
        </p:txBody>
      </p:sp>
    </p:spTree>
    <p:extLst>
      <p:ext uri="{BB962C8B-B14F-4D97-AF65-F5344CB8AC3E}">
        <p14:creationId xmlns:p14="http://schemas.microsoft.com/office/powerpoint/2010/main" val="1359633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fontScale="70000" lnSpcReduction="20000"/>
          </a:bodyPr>
          <a:lstStyle/>
          <a:p>
            <a:r>
              <a:rPr lang="nl-NL" i="1" dirty="0"/>
              <a:t>Artikel 5 </a:t>
            </a:r>
            <a:r>
              <a:rPr lang="nl-NL" b="1" dirty="0"/>
              <a:t>Beginselen inzake verwerking van persoonsgegevens </a:t>
            </a:r>
            <a:br>
              <a:rPr lang="nl-NL" b="1" dirty="0"/>
            </a:br>
            <a:r>
              <a:rPr lang="nl-NL" b="1" dirty="0"/>
              <a:t/>
            </a:r>
            <a:br>
              <a:rPr lang="nl-NL" b="1" dirty="0"/>
            </a:br>
            <a:r>
              <a:rPr lang="nl-NL" dirty="0"/>
              <a:t>1.Persoonsgegevens moeten: </a:t>
            </a:r>
          </a:p>
          <a:p>
            <a:r>
              <a:rPr lang="nl-NL" dirty="0"/>
              <a:t>a)worden verwerkt op een wijze die ten aanzien van de betrokkene rechtmatig, behoorlijk en transparant is („rechtmatigheid, behoorlijkheid en transparantie”); </a:t>
            </a:r>
          </a:p>
          <a:p>
            <a:r>
              <a:rPr lang="nl-NL" dirty="0"/>
              <a:t>b) voor welbepaalde, uitdrukkelijk omschreven en gerechtvaardigde doeleinden worden verzameld en mogen vervolgens niet verder op een met die doeleinden onverenigbare wijze worden verwerkt; de verdere verwerking met het oog op archivering in het algemeen belang, wetenschappelijk of historisch onderzoek of statistische doeleinden wordt overeenkomstig artikel 89, lid 1, niet als onverenigbaar met de oorspronkelijke doeleinden beschouwd („doelbinding”); </a:t>
            </a:r>
          </a:p>
          <a:p>
            <a:r>
              <a:rPr lang="nl-NL" dirty="0"/>
              <a:t>c) toereikend zijn, ter zake dienend en beperkt tot wat noodzakelijk is voor de doeleinden waarvoor zij worden verwerkt („minimale gegevensverwerking”); </a:t>
            </a:r>
          </a:p>
          <a:p>
            <a:r>
              <a:rPr lang="nl-NL" dirty="0"/>
              <a:t>d)juist zijn en zo nodig worden geactualiseerd; alle redelijke maatregelen moeten worden genomen om de persoonsgegevens die, gelet op de doeleinden waarvoor zij worden verwerkt, onjuist zijn, onverwijld te wissen of te rectificeren („juistheid”); </a:t>
            </a:r>
          </a:p>
        </p:txBody>
      </p:sp>
    </p:spTree>
    <p:extLst>
      <p:ext uri="{BB962C8B-B14F-4D97-AF65-F5344CB8AC3E}">
        <p14:creationId xmlns:p14="http://schemas.microsoft.com/office/powerpoint/2010/main" val="751113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401E4-FCD7-450C-9489-A0B43BE96C0E}"/>
              </a:ext>
            </a:extLst>
          </p:cNvPr>
          <p:cNvSpPr>
            <a:spLocks noGrp="1"/>
          </p:cNvSpPr>
          <p:nvPr>
            <p:ph type="title"/>
          </p:nvPr>
        </p:nvSpPr>
        <p:spPr/>
        <p:txBody>
          <a:bodyPr/>
          <a:lstStyle/>
          <a:p>
            <a:r>
              <a:rPr lang="nl-NL" dirty="0"/>
              <a:t>(2) 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792AE9AF-ED16-4865-BAD5-EE7CBF898856}"/>
              </a:ext>
            </a:extLst>
          </p:cNvPr>
          <p:cNvSpPr>
            <a:spLocks noGrp="1"/>
          </p:cNvSpPr>
          <p:nvPr>
            <p:ph idx="1"/>
          </p:nvPr>
        </p:nvSpPr>
        <p:spPr/>
        <p:txBody>
          <a:bodyPr>
            <a:normAutofit fontScale="77500" lnSpcReduction="20000"/>
          </a:bodyPr>
          <a:lstStyle/>
          <a:p>
            <a:r>
              <a:rPr lang="nl-NL" dirty="0"/>
              <a:t>e) worden bewaard in een vorm die het mogelijk maakt de betrokkenen niet langer te identificeren dan voor de doeleinden waarvoor de persoonsgegevens worden verwerkt noodzakelijk is; persoonsgegevens mogen voor langere perioden worden opgeslagen voor zover de persoonsgegevens louter met het oog op archivering in het algemeen belang, wetenschappelijk of historisch onderzoek of statistische doeleinden worden verwerkt overeenkomstig artikel 89, lid 1, mits de bij deze verordening vereiste passende technische en organisatorische maatregelen worden getroffen om de rechten en vrijheden van de betrokkene te beschermen („opslagbeperking”); </a:t>
            </a:r>
          </a:p>
          <a:p>
            <a:r>
              <a:rPr lang="nl-NL" dirty="0"/>
              <a:t>f) door het nemen van passende technische of organisatorische maatregelen op een dusdanige manier worden verwerkt dat een passende beveiliging ervan gewaarborgd is, en dat zij onder meer beschermd zijn tegen ongeoorloofde of onrechtmatige verwerking en tegen onopzettelijk verlies, vernietiging of beschadiging („integriteit en vertrouwelijkheid”). </a:t>
            </a:r>
          </a:p>
          <a:p>
            <a:r>
              <a:rPr lang="nl-NL" dirty="0"/>
              <a:t>2.De verwerkingsverantwoordelijke is verantwoordelijk voor de naleving van lid 1 en kan deze aantonen („verantwoordingsplicht”). </a:t>
            </a:r>
          </a:p>
        </p:txBody>
      </p:sp>
    </p:spTree>
    <p:extLst>
      <p:ext uri="{BB962C8B-B14F-4D97-AF65-F5344CB8AC3E}">
        <p14:creationId xmlns:p14="http://schemas.microsoft.com/office/powerpoint/2010/main" val="1411425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090BF5-EABE-4804-9B90-DAB047F2A945}"/>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5B6DC0B7-470C-4BEF-946C-73E9A65EFC2B}"/>
              </a:ext>
            </a:extLst>
          </p:cNvPr>
          <p:cNvSpPr>
            <a:spLocks noGrp="1"/>
          </p:cNvSpPr>
          <p:nvPr>
            <p:ph idx="1"/>
          </p:nvPr>
        </p:nvSpPr>
        <p:spPr>
          <a:xfrm>
            <a:off x="680321" y="2336872"/>
            <a:ext cx="9613861" cy="4098651"/>
          </a:xfrm>
        </p:spPr>
        <p:txBody>
          <a:bodyPr>
            <a:normAutofit fontScale="55000" lnSpcReduction="20000"/>
          </a:bodyPr>
          <a:lstStyle/>
          <a:p>
            <a:r>
              <a:rPr lang="nl-NL" i="1" dirty="0"/>
              <a:t>Artikel 6 </a:t>
            </a:r>
            <a:r>
              <a:rPr lang="nl-NL" b="1" dirty="0"/>
              <a:t>Rechtmatigheid van de verwerking </a:t>
            </a:r>
          </a:p>
          <a:p>
            <a:r>
              <a:rPr lang="nl-NL" dirty="0"/>
              <a:t>1.De verwerking is alleen rechtmatig indien en voor zover aan ten minste een van de onderstaande voorwaarden is voldaan: </a:t>
            </a:r>
          </a:p>
          <a:p>
            <a:r>
              <a:rPr lang="nl-NL" dirty="0"/>
              <a:t>a) de betrokkene heeft toestemming gegeven voor de verwerking van zijn persoonsgegevens voor een of meer specifieke doeleinden; </a:t>
            </a:r>
          </a:p>
          <a:p>
            <a:r>
              <a:rPr lang="nl-NL" dirty="0"/>
              <a:t>b) de verwerking is noodzakelijk voor de uitvoering van een overeenkomst waarbij de betrokkene partij is, of om op verzoek van de betrokkene vóór de sluiting van een overeenkomst maatregelen te nemen; </a:t>
            </a:r>
          </a:p>
          <a:p>
            <a:r>
              <a:rPr lang="nl-NL" dirty="0"/>
              <a:t>c) de verwerking is noodzakelijk om te voldoen aan een wettelijke verplichting die op de verwerkingsverantwoordelijke rust; </a:t>
            </a:r>
          </a:p>
          <a:p>
            <a:r>
              <a:rPr lang="nl-NL" dirty="0"/>
              <a:t>d) de verwerking is noodzakelijk om de vitale belangen van de betrokkene of van een andere natuurlijke persoon te beschermen; </a:t>
            </a:r>
          </a:p>
          <a:p>
            <a:r>
              <a:rPr lang="nl-NL" dirty="0"/>
              <a:t>e) de verwerking is noodzakelijk voor de vervulling van een taak van algemeen belang of van een taak in het kader van de uitoefening van het openbaar gezag dat aan de verwerkingsverantwoordelijke is opgedragen; </a:t>
            </a:r>
          </a:p>
          <a:p>
            <a:r>
              <a:rPr lang="nl-NL" dirty="0"/>
              <a:t>f) de verwerking is noodzakelijk voor de behartiging van de gerechtvaardigde belangen van de verwerkingsverantwoordelijke of van een derde, behalve wanneer de belangen of de grondrechten en de fundamentele vrijheden van de betrokkene die tot bescherming van persoonsgegevens nopen, zwaarder wegen dan die belangen, met name wanneer de betrokkene een kind is. </a:t>
            </a:r>
            <a:br>
              <a:rPr lang="nl-NL" dirty="0"/>
            </a:br>
            <a:r>
              <a:rPr lang="nl-NL" dirty="0"/>
              <a:t/>
            </a:r>
            <a:br>
              <a:rPr lang="nl-NL" dirty="0"/>
            </a:br>
            <a:r>
              <a:rPr lang="nl-NL" dirty="0"/>
              <a:t>De eerste alinea, punt f), geldt niet voor de verwerking door overheidsinstanties in het kader van de uitoefening van hun taken. </a:t>
            </a:r>
          </a:p>
        </p:txBody>
      </p:sp>
    </p:spTree>
    <p:extLst>
      <p:ext uri="{BB962C8B-B14F-4D97-AF65-F5344CB8AC3E}">
        <p14:creationId xmlns:p14="http://schemas.microsoft.com/office/powerpoint/2010/main" val="40886028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FBAF27-3637-4D12-97E6-F32E76F3A2EC}"/>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E7366D32-6996-4AC8-A0D2-C67160BB86E9}"/>
              </a:ext>
            </a:extLst>
          </p:cNvPr>
          <p:cNvSpPr>
            <a:spLocks noGrp="1"/>
          </p:cNvSpPr>
          <p:nvPr>
            <p:ph idx="1"/>
          </p:nvPr>
        </p:nvSpPr>
        <p:spPr>
          <a:xfrm>
            <a:off x="415620" y="2056108"/>
            <a:ext cx="10143262" cy="4540001"/>
          </a:xfrm>
        </p:spPr>
        <p:txBody>
          <a:bodyPr>
            <a:noAutofit/>
          </a:bodyPr>
          <a:lstStyle/>
          <a:p>
            <a:r>
              <a:rPr lang="nl-NL" sz="1600" dirty="0"/>
              <a:t>2.De lidstaten kunnen specifiekere bepalingen handhaven of invoeren ter aanpassing van de manier waarop de regels van deze verordening met betrekking tot de verwerking met het oog op de naleving van lid 1, punten c) en e), worden toegepast; hiertoe kunnen zij een nadere omschrijving geven van specifieke voorschriften voor de verwerking en andere maatregelen om een rechtmatige en behoorlijke verwerking te waarborgen, ook voor andere specifieke verwerkingssituaties als bedoeld in hoofdstuk IX.</a:t>
            </a:r>
          </a:p>
          <a:p>
            <a:r>
              <a:rPr lang="nl-NL" sz="1600" dirty="0"/>
              <a:t> 3.De rechtsgrond voor de in lid 1, punten c) en e), bedoelde verwerking moet worden vastgesteld bij: </a:t>
            </a:r>
          </a:p>
          <a:p>
            <a:r>
              <a:rPr lang="nl-NL" sz="1600" dirty="0"/>
              <a:t>a) Unierecht; of </a:t>
            </a:r>
          </a:p>
          <a:p>
            <a:r>
              <a:rPr lang="nl-NL" sz="1600" dirty="0"/>
              <a:t>b) </a:t>
            </a:r>
            <a:r>
              <a:rPr lang="nl-NL" sz="1600" dirty="0" err="1"/>
              <a:t>lidstatelijk</a:t>
            </a:r>
            <a:r>
              <a:rPr lang="nl-NL" sz="1600" dirty="0"/>
              <a:t> recht dat op de verwerkingsverantwoordelijke van toepassing is. Het doel van de verwerking wordt in die rechtsgrond vastgesteld of is met betrekking tot de in lid 1, punt e), bedoelde verwerking noodzakelijk voor de vervulling van een taak van algemeen belang of voor de uitoefening van het openbaar gezag dat aan de verwerkingsverantwoordelijke is verleend. Die rechtsgrond kan specifieke bepalingen bevatten om de toepassing van de regels van deze verordening aan te passen, met inbegrip van de algemene voorwaarden inzake de rechtmatigheid van verwerking door de verwerkingsverantwoordelijke; de types verwerkte gegevens; de betrokkenen; de entiteiten waaraan en de doeleinden waarvoor de persoonsgegevens mogen worden verstrekt; de doelbinding; de opslagperioden; en de verwerkingsactiviteiten en -procedures, waaronder maatregelen om te zorgen voor een rechtmatige en behoorlijke verwerking, zoals die voor andere specifieke verwerkingssituaties als bedoeld in hoofdstuk IX. Het Unierecht of het </a:t>
            </a:r>
            <a:r>
              <a:rPr lang="nl-NL" sz="1600" dirty="0" err="1"/>
              <a:t>lidstatelijke</a:t>
            </a:r>
            <a:r>
              <a:rPr lang="nl-NL" sz="1600" dirty="0"/>
              <a:t> recht moet beantwoorden aan een doelstelling van algemeen belang en moet evenredig zijn met het nagestreefde gerechtvaardigde doel. </a:t>
            </a:r>
          </a:p>
        </p:txBody>
      </p:sp>
    </p:spTree>
    <p:extLst>
      <p:ext uri="{BB962C8B-B14F-4D97-AF65-F5344CB8AC3E}">
        <p14:creationId xmlns:p14="http://schemas.microsoft.com/office/powerpoint/2010/main" val="3023640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FBAF27-3637-4D12-97E6-F32E76F3A2EC}"/>
              </a:ext>
            </a:extLst>
          </p:cNvPr>
          <p:cNvSpPr>
            <a:spLocks noGrp="1"/>
          </p:cNvSpPr>
          <p:nvPr>
            <p:ph type="title"/>
          </p:nvPr>
        </p:nvSpPr>
        <p:spPr/>
        <p:txBody>
          <a:bodyPr/>
          <a:lstStyle/>
          <a:p>
            <a:r>
              <a:rPr lang="nl-NL" dirty="0"/>
              <a:t>(3) Legitieme verwerkingsgrond</a:t>
            </a:r>
          </a:p>
        </p:txBody>
      </p:sp>
      <p:sp>
        <p:nvSpPr>
          <p:cNvPr id="3" name="Tijdelijke aanduiding voor inhoud 2">
            <a:extLst>
              <a:ext uri="{FF2B5EF4-FFF2-40B4-BE49-F238E27FC236}">
                <a16:creationId xmlns:a16="http://schemas.microsoft.com/office/drawing/2014/main" id="{E7366D32-6996-4AC8-A0D2-C67160BB86E9}"/>
              </a:ext>
            </a:extLst>
          </p:cNvPr>
          <p:cNvSpPr>
            <a:spLocks noGrp="1"/>
          </p:cNvSpPr>
          <p:nvPr>
            <p:ph idx="1"/>
          </p:nvPr>
        </p:nvSpPr>
        <p:spPr/>
        <p:txBody>
          <a:bodyPr/>
          <a:lstStyle/>
          <a:p>
            <a:r>
              <a:rPr lang="nl-NL" i="1" dirty="0"/>
              <a:t>Artikel 4 </a:t>
            </a:r>
            <a:r>
              <a:rPr lang="nl-NL" b="1" dirty="0"/>
              <a:t>Definities </a:t>
            </a:r>
            <a:r>
              <a:rPr lang="nl-NL" dirty="0"/>
              <a:t>Voor de toepassing van deze verordening wordt verstaan onder: </a:t>
            </a:r>
          </a:p>
          <a:p>
            <a:r>
              <a:rPr lang="nl-NL" dirty="0"/>
              <a:t>11) „toestemming” van de betrokkene: elke vrije, specifieke, geïnformeerde en ondubbelzinnige wilsuiting waarmee de betrokkene door middel van een verklaring of een ondubbelzinnige actieve handeling hem betreffende verwerking van persoonsgegevens aanvaardt; </a:t>
            </a:r>
          </a:p>
        </p:txBody>
      </p:sp>
    </p:spTree>
    <p:extLst>
      <p:ext uri="{BB962C8B-B14F-4D97-AF65-F5344CB8AC3E}">
        <p14:creationId xmlns:p14="http://schemas.microsoft.com/office/powerpoint/2010/main" val="96943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j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TM04033917[[fn=Berlijn]]</Template>
  <TotalTime>1343</TotalTime>
  <Words>6409</Words>
  <Application>Microsoft Office PowerPoint</Application>
  <PresentationFormat>Widescreen</PresentationFormat>
  <Paragraphs>227</Paragraphs>
  <Slides>46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46</vt:i4>
      </vt:variant>
    </vt:vector>
  </HeadingPairs>
  <TitlesOfParts>
    <vt:vector size="49" baseType="lpstr">
      <vt:lpstr>Arial</vt:lpstr>
      <vt:lpstr>Trebuchet MS</vt:lpstr>
      <vt:lpstr>Berlijn</vt:lpstr>
      <vt:lpstr>Privacy &amp; Gegevensbescherming: Grondslagen &amp; Legitieme verwerkingsgrond</vt:lpstr>
      <vt:lpstr>(1) Algemene beginselen</vt:lpstr>
      <vt:lpstr>(1) Algemene beginselen</vt:lpstr>
      <vt:lpstr>(1) Algemene beginselen</vt:lpstr>
      <vt:lpstr>(2) Fair Information Principles</vt:lpstr>
      <vt:lpstr>(2) Fair Information Principles</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(3) Legitieme verwerkingsgrond</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(4) Legitieme verwerkingsgrond bijzondere persoonsgegevens</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lpstr>(5) Legitieme gegevensdoorvoer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Achtergrond AVG en aanpalende wetgeving</dc:title>
  <dc:creator>Computer</dc:creator>
  <cp:lastModifiedBy>B. van der Sloot</cp:lastModifiedBy>
  <cp:revision>148</cp:revision>
  <dcterms:created xsi:type="dcterms:W3CDTF">2018-01-07T16:09:04Z</dcterms:created>
  <dcterms:modified xsi:type="dcterms:W3CDTF">2019-11-05T15:30:53Z</dcterms:modified>
</cp:coreProperties>
</file>