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370" r:id="rId4"/>
    <p:sldId id="371" r:id="rId5"/>
    <p:sldId id="372" r:id="rId6"/>
    <p:sldId id="373" r:id="rId7"/>
    <p:sldId id="374" r:id="rId8"/>
    <p:sldId id="375" r:id="rId9"/>
    <p:sldId id="376" r:id="rId10"/>
    <p:sldId id="377" r:id="rId11"/>
    <p:sldId id="378" r:id="rId12"/>
    <p:sldId id="379" r:id="rId13"/>
    <p:sldId id="380" r:id="rId14"/>
    <p:sldId id="381" r:id="rId15"/>
    <p:sldId id="382" r:id="rId16"/>
    <p:sldId id="383" r:id="rId17"/>
    <p:sldId id="384" r:id="rId18"/>
    <p:sldId id="399" r:id="rId19"/>
    <p:sldId id="400" r:id="rId20"/>
    <p:sldId id="401" r:id="rId21"/>
    <p:sldId id="402" r:id="rId22"/>
    <p:sldId id="403" r:id="rId23"/>
    <p:sldId id="404" r:id="rId24"/>
    <p:sldId id="405" r:id="rId25"/>
    <p:sldId id="406" r:id="rId26"/>
    <p:sldId id="385" r:id="rId27"/>
    <p:sldId id="386" r:id="rId28"/>
    <p:sldId id="387" r:id="rId29"/>
    <p:sldId id="388" r:id="rId30"/>
    <p:sldId id="389" r:id="rId31"/>
    <p:sldId id="390" r:id="rId32"/>
    <p:sldId id="391" r:id="rId33"/>
    <p:sldId id="392" r:id="rId34"/>
    <p:sldId id="393" r:id="rId35"/>
    <p:sldId id="394" r:id="rId36"/>
    <p:sldId id="395" r:id="rId37"/>
    <p:sldId id="396" r:id="rId38"/>
    <p:sldId id="397" r:id="rId39"/>
    <p:sldId id="398"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4660"/>
  </p:normalViewPr>
  <p:slideViewPr>
    <p:cSldViewPr snapToGrid="0">
      <p:cViewPr varScale="1">
        <p:scale>
          <a:sx n="90" d="100"/>
          <a:sy n="90" d="100"/>
        </p:scale>
        <p:origin x="10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8/31/2020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81820" y="2638175"/>
            <a:ext cx="9179511" cy="2345924"/>
          </a:xfrm>
        </p:spPr>
        <p:txBody>
          <a:bodyPr>
            <a:noAutofit/>
          </a:bodyPr>
          <a:lstStyle/>
          <a:p>
            <a:pPr algn="ctr"/>
            <a:r>
              <a:rPr lang="nl-NL" sz="4800" dirty="0">
                <a:solidFill>
                  <a:schemeClr val="bg1"/>
                </a:solidFill>
              </a:rPr>
              <a:t>College VI: Wanneer is de AVG van toepassing?</a:t>
            </a:r>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en-US" dirty="0" err="1">
                <a:solidFill>
                  <a:schemeClr val="bg1"/>
                </a:solidFill>
              </a:rPr>
              <a:t>Worten</a:t>
            </a:r>
            <a:r>
              <a:rPr lang="en-US" dirty="0">
                <a:solidFill>
                  <a:schemeClr val="bg1"/>
                </a:solidFill>
              </a:rPr>
              <a:t> – </a:t>
            </a:r>
            <a:r>
              <a:rPr lang="en-US" dirty="0" err="1">
                <a:solidFill>
                  <a:schemeClr val="bg1"/>
                </a:solidFill>
              </a:rPr>
              <a:t>Equipamentos</a:t>
            </a:r>
            <a:r>
              <a:rPr lang="en-US" dirty="0">
                <a:solidFill>
                  <a:schemeClr val="bg1"/>
                </a:solidFill>
              </a:rPr>
              <a:t> para o Lar SA (Case C-342/12): </a:t>
            </a:r>
          </a:p>
          <a:p>
            <a:r>
              <a:rPr lang="en-US" dirty="0">
                <a:solidFill>
                  <a:schemeClr val="bg1"/>
                </a:solidFill>
              </a:rPr>
              <a:t>Article 2(a) of Directive 95/46/EC of the European Parliament and of the Council of 24 October 1995 on the protection of individuals with regard to the processing of personal data and on the free movement of such data is to be interpreted as meaning that a </a:t>
            </a:r>
            <a:r>
              <a:rPr lang="en-US" b="1" dirty="0">
                <a:solidFill>
                  <a:schemeClr val="bg1"/>
                </a:solidFill>
              </a:rPr>
              <a:t>record of working time, such as that at issue in the main proceedings, which indicates, in relation to each worker, the times when working hours begin and end, as well as the corresponding breaks and intervals</a:t>
            </a:r>
            <a:r>
              <a:rPr lang="en-US" dirty="0">
                <a:solidFill>
                  <a:schemeClr val="bg1"/>
                </a:solidFill>
              </a:rPr>
              <a:t>, is included within the concept of ‘personal data’, within the meaning of that provision.</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4178037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fontScale="92500" lnSpcReduction="10000"/>
          </a:bodyPr>
          <a:lstStyle/>
          <a:p>
            <a:r>
              <a:rPr lang="en-US" dirty="0" err="1">
                <a:solidFill>
                  <a:schemeClr val="bg1"/>
                </a:solidFill>
              </a:rPr>
              <a:t>ClientEarth</a:t>
            </a:r>
            <a:r>
              <a:rPr lang="en-US" dirty="0">
                <a:solidFill>
                  <a:schemeClr val="bg1"/>
                </a:solidFill>
              </a:rPr>
              <a:t> (Case C-615/13 P): </a:t>
            </a:r>
          </a:p>
          <a:p>
            <a:r>
              <a:rPr lang="en-US" dirty="0">
                <a:solidFill>
                  <a:schemeClr val="bg1"/>
                </a:solidFill>
              </a:rPr>
              <a:t>In so far as that </a:t>
            </a:r>
            <a:r>
              <a:rPr lang="en-US" b="1" dirty="0">
                <a:solidFill>
                  <a:schemeClr val="bg1"/>
                </a:solidFill>
              </a:rPr>
              <a:t>information would make it possible to connect to one particular expert </a:t>
            </a:r>
            <a:r>
              <a:rPr lang="en-US" dirty="0">
                <a:solidFill>
                  <a:schemeClr val="bg1"/>
                </a:solidFill>
              </a:rPr>
              <a:t>or another a particular comment, it concerns identified natural persons and, accordingly, constitutes a set of personal data. As the General Court correctly held the fact that information is provided as part of a professional activity does not mean that it cannot be </a:t>
            </a:r>
            <a:r>
              <a:rPr lang="en-US" dirty="0" err="1">
                <a:solidFill>
                  <a:schemeClr val="bg1"/>
                </a:solidFill>
              </a:rPr>
              <a:t>characterised</a:t>
            </a:r>
            <a:r>
              <a:rPr lang="en-US" dirty="0">
                <a:solidFill>
                  <a:schemeClr val="bg1"/>
                </a:solidFill>
              </a:rPr>
              <a:t> as a set of personal data. </a:t>
            </a:r>
          </a:p>
          <a:p>
            <a:r>
              <a:rPr lang="en-US" dirty="0">
                <a:solidFill>
                  <a:schemeClr val="bg1"/>
                </a:solidFill>
              </a:rPr>
              <a:t>Further, the concepts of ‘personal data’ and of ‘data relating to private life’ are not to be confused. </a:t>
            </a:r>
          </a:p>
          <a:p>
            <a:r>
              <a:rPr lang="en-US" dirty="0">
                <a:solidFill>
                  <a:schemeClr val="bg1"/>
                </a:solidFill>
              </a:rPr>
              <a:t>Last, since the question of </a:t>
            </a:r>
            <a:r>
              <a:rPr lang="en-US" b="1" dirty="0">
                <a:solidFill>
                  <a:schemeClr val="bg1"/>
                </a:solidFill>
              </a:rPr>
              <a:t>whether the person concerned objects </a:t>
            </a:r>
            <a:r>
              <a:rPr lang="en-US" dirty="0">
                <a:solidFill>
                  <a:schemeClr val="bg1"/>
                </a:solidFill>
              </a:rPr>
              <a:t>to the disclosure of the information at issue is not a constituent part of the concept of ‘personal data’, within the meaning of Article 2(a) of Regulation No 45/2001, the General Court was correct to hold, in paragraph 58 of the judgment under appeal, that the </a:t>
            </a:r>
            <a:r>
              <a:rPr lang="en-US" dirty="0" err="1">
                <a:solidFill>
                  <a:schemeClr val="bg1"/>
                </a:solidFill>
              </a:rPr>
              <a:t>characterisation</a:t>
            </a:r>
            <a:r>
              <a:rPr lang="en-US" dirty="0">
                <a:solidFill>
                  <a:schemeClr val="bg1"/>
                </a:solidFill>
              </a:rPr>
              <a:t> of an item of information relating to a person as being personal data does not depend on whether there is such an objection. </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09466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(2) Verwerken</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nl-NL" dirty="0">
                <a:solidFill>
                  <a:schemeClr val="bg1"/>
                </a:solidFill>
              </a:rPr>
              <a:t>Overweging 15: Om te voorkomen dat een ernstig risico op omzeiling zou ontstaan, dient de bescherming van natuurlijke personen </a:t>
            </a:r>
            <a:r>
              <a:rPr lang="nl-NL" b="1" dirty="0">
                <a:solidFill>
                  <a:schemeClr val="bg1"/>
                </a:solidFill>
              </a:rPr>
              <a:t>technologieneutraal</a:t>
            </a:r>
            <a:r>
              <a:rPr lang="nl-NL" dirty="0">
                <a:solidFill>
                  <a:schemeClr val="bg1"/>
                </a:solidFill>
              </a:rPr>
              <a:t> te zijn en mag zij niet afhankelijk zijn van de gebruikte technologieën. De bescherming van natuurlijke personen dient te gelden bij zowel geautomatiseerde verwerking van persoonsgegevens als handmatige verwerking daarvan indien de persoonsgegevens zijn opgeslagen of bedoeld zijn om te worden opgeslagen in een bestand. Dossiers of een verzameling dossiers en de omslagen ervan, die niet volgens specifieke criteria zijn gestructureerd, mogen niet onder het toepassingsgebied van deze </a:t>
            </a:r>
            <a:r>
              <a:rPr lang="nl-NL" dirty="0">
                <a:solidFill>
                  <a:schemeClr val="bg1"/>
                </a:solidFill>
                <a:highlight>
                  <a:srgbClr val="00FFFF"/>
                </a:highlight>
              </a:rPr>
              <a:t>richtlijn</a:t>
            </a:r>
            <a:r>
              <a:rPr lang="nl-NL" dirty="0">
                <a:solidFill>
                  <a:schemeClr val="bg1"/>
                </a:solidFill>
              </a:rPr>
              <a:t> te vallen.</a:t>
            </a:r>
          </a:p>
          <a:p>
            <a:r>
              <a:rPr lang="nl-NL" dirty="0" err="1">
                <a:solidFill>
                  <a:schemeClr val="bg1"/>
                </a:solidFill>
              </a:rPr>
              <a:t>Note</a:t>
            </a:r>
            <a:r>
              <a:rPr lang="nl-NL" dirty="0">
                <a:solidFill>
                  <a:schemeClr val="bg1"/>
                </a:solidFill>
              </a:rPr>
              <a:t>: neem het liefst altijd de Engelse tekst van de AVG, er staan de nodige vertaalslordigheden in de Nederlandse versie</a:t>
            </a:r>
          </a:p>
          <a:p>
            <a:endParaRPr lang="nl-NL" dirty="0">
              <a:solidFill>
                <a:schemeClr val="bg1"/>
              </a:solidFill>
            </a:endParaRPr>
          </a:p>
        </p:txBody>
      </p:sp>
    </p:spTree>
    <p:extLst>
      <p:ext uri="{BB962C8B-B14F-4D97-AF65-F5344CB8AC3E}">
        <p14:creationId xmlns:p14="http://schemas.microsoft.com/office/powerpoint/2010/main" val="400460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(2) Verwerken</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en-US" dirty="0" err="1">
                <a:solidFill>
                  <a:schemeClr val="bg1"/>
                </a:solidFill>
              </a:rPr>
              <a:t>Weltimmo</a:t>
            </a:r>
            <a:r>
              <a:rPr lang="en-US" dirty="0">
                <a:solidFill>
                  <a:schemeClr val="bg1"/>
                </a:solidFill>
              </a:rPr>
              <a:t> s. r. o. (C‑230/14)  </a:t>
            </a:r>
          </a:p>
          <a:p>
            <a:r>
              <a:rPr lang="en-US" dirty="0">
                <a:solidFill>
                  <a:schemeClr val="bg1"/>
                </a:solidFill>
              </a:rPr>
              <a:t>Directive 95/46 must be interpreted as meaning that the term ‘</a:t>
            </a:r>
            <a:r>
              <a:rPr lang="en-US" dirty="0" err="1">
                <a:solidFill>
                  <a:schemeClr val="bg1"/>
                </a:solidFill>
              </a:rPr>
              <a:t>adatfeldolgozás</a:t>
            </a:r>
            <a:r>
              <a:rPr lang="en-US" dirty="0">
                <a:solidFill>
                  <a:schemeClr val="bg1"/>
                </a:solidFill>
              </a:rPr>
              <a:t>’ (</a:t>
            </a:r>
            <a:r>
              <a:rPr lang="en-US" b="1" dirty="0">
                <a:solidFill>
                  <a:schemeClr val="bg1"/>
                </a:solidFill>
              </a:rPr>
              <a:t>technical manipulation </a:t>
            </a:r>
            <a:r>
              <a:rPr lang="en-US" dirty="0">
                <a:solidFill>
                  <a:schemeClr val="bg1"/>
                </a:solidFill>
              </a:rPr>
              <a:t>of data), used in the Hungarian version of that directive, in particular in Articles 4(1)(a) and 28(6) thereof, must be understood as having the same meaning as that of the term ‘</a:t>
            </a:r>
            <a:r>
              <a:rPr lang="en-US" dirty="0" err="1">
                <a:solidFill>
                  <a:schemeClr val="bg1"/>
                </a:solidFill>
              </a:rPr>
              <a:t>adatkezelés</a:t>
            </a:r>
            <a:r>
              <a:rPr lang="en-US" dirty="0">
                <a:solidFill>
                  <a:schemeClr val="bg1"/>
                </a:solidFill>
              </a:rPr>
              <a:t>’ (data processing).</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570898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A9BCBF-A6FE-4C3E-844B-EA38B593E36D}"/>
              </a:ext>
            </a:extLst>
          </p:cNvPr>
          <p:cNvSpPr>
            <a:spLocks noGrp="1"/>
          </p:cNvSpPr>
          <p:nvPr>
            <p:ph type="title"/>
          </p:nvPr>
        </p:nvSpPr>
        <p:spPr/>
        <p:txBody>
          <a:bodyPr>
            <a:normAutofit fontScale="90000"/>
          </a:bodyPr>
          <a:lstStyle/>
          <a:p>
            <a:r>
              <a:rPr lang="nl-NL" dirty="0"/>
              <a:t>(2) Verwerken</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D0CE1C35-E6F7-46CE-8C12-ECF2F4F96844}"/>
              </a:ext>
            </a:extLst>
          </p:cNvPr>
          <p:cNvSpPr>
            <a:spLocks noGrp="1"/>
          </p:cNvSpPr>
          <p:nvPr>
            <p:ph idx="1"/>
          </p:nvPr>
        </p:nvSpPr>
        <p:spPr/>
        <p:txBody>
          <a:bodyPr/>
          <a:lstStyle/>
          <a:p>
            <a:r>
              <a:rPr lang="en-US" dirty="0">
                <a:solidFill>
                  <a:schemeClr val="bg1"/>
                </a:solidFill>
              </a:rPr>
              <a:t>Google Spain SL and Google Inc. v </a:t>
            </a:r>
            <a:r>
              <a:rPr lang="en-US" dirty="0" err="1">
                <a:solidFill>
                  <a:schemeClr val="bg1"/>
                </a:solidFill>
              </a:rPr>
              <a:t>Agencia</a:t>
            </a:r>
            <a:r>
              <a:rPr lang="en-US" dirty="0">
                <a:solidFill>
                  <a:schemeClr val="bg1"/>
                </a:solidFill>
              </a:rPr>
              <a:t> Española de </a:t>
            </a:r>
            <a:r>
              <a:rPr lang="en-US" dirty="0" err="1">
                <a:solidFill>
                  <a:schemeClr val="bg1"/>
                </a:solidFill>
              </a:rPr>
              <a:t>Protección</a:t>
            </a:r>
            <a:r>
              <a:rPr lang="en-US" dirty="0">
                <a:solidFill>
                  <a:schemeClr val="bg1"/>
                </a:solidFill>
              </a:rPr>
              <a:t> de </a:t>
            </a:r>
            <a:r>
              <a:rPr lang="en-US" dirty="0" err="1">
                <a:solidFill>
                  <a:schemeClr val="bg1"/>
                </a:solidFill>
              </a:rPr>
              <a:t>Datos</a:t>
            </a:r>
            <a:r>
              <a:rPr lang="en-US" dirty="0">
                <a:solidFill>
                  <a:schemeClr val="bg1"/>
                </a:solidFill>
              </a:rPr>
              <a:t> (AEPD) and Mario Costeja González: </a:t>
            </a:r>
            <a:r>
              <a:rPr lang="en-US" b="1" dirty="0">
                <a:solidFill>
                  <a:schemeClr val="bg1"/>
                </a:solidFill>
              </a:rPr>
              <a:t> </a:t>
            </a:r>
          </a:p>
          <a:p>
            <a:r>
              <a:rPr lang="en-US" dirty="0">
                <a:solidFill>
                  <a:schemeClr val="bg1"/>
                </a:solidFill>
              </a:rPr>
              <a:t>Article 2(b) and (d) of Directive 95/46/EC of the European Parliament and of the Council of 24 October 1995 on the protection of individuals with regard to the processing of personal data and on the free movement of such data are to be interpreted as meaning that, first, the </a:t>
            </a:r>
            <a:r>
              <a:rPr lang="en-US" b="1" dirty="0">
                <a:solidFill>
                  <a:schemeClr val="bg1"/>
                </a:solidFill>
              </a:rPr>
              <a:t>activity of a search engine consisting in finding information published or placed on the internet by third parties</a:t>
            </a:r>
            <a:r>
              <a:rPr lang="en-US" dirty="0">
                <a:solidFill>
                  <a:schemeClr val="bg1"/>
                </a:solidFill>
              </a:rPr>
              <a:t>, indexing it automatically, storing it temporarily and, finally, making it available to internet users according to a particular order of preference must be classified as ‘processing of personal data’ within the meaning of Article 2(b) when that information contains personal data and, second, the operator of the search engine must be regarded as the ‘controller’ in respect of that processing, within the meaning of Article 2(d).</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104525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7DBBDB-E660-487A-8D0A-5A091E46C257}"/>
              </a:ext>
            </a:extLst>
          </p:cNvPr>
          <p:cNvSpPr>
            <a:spLocks noGrp="1"/>
          </p:cNvSpPr>
          <p:nvPr>
            <p:ph type="title"/>
          </p:nvPr>
        </p:nvSpPr>
        <p:spPr/>
        <p:txBody>
          <a:bodyPr>
            <a:normAutofit fontScale="90000"/>
          </a:bodyPr>
          <a:lstStyle/>
          <a:p>
            <a:r>
              <a:rPr lang="nl-NL" dirty="0"/>
              <a:t>(2) Verwerken</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2B215AF0-9ECE-4D0B-9A9D-2E698134C4FC}"/>
              </a:ext>
            </a:extLst>
          </p:cNvPr>
          <p:cNvSpPr>
            <a:spLocks noGrp="1"/>
          </p:cNvSpPr>
          <p:nvPr>
            <p:ph idx="1"/>
          </p:nvPr>
        </p:nvSpPr>
        <p:spPr/>
        <p:txBody>
          <a:bodyPr>
            <a:normAutofit fontScale="92500" lnSpcReduction="10000"/>
          </a:bodyPr>
          <a:lstStyle/>
          <a:p>
            <a:r>
              <a:rPr lang="en-US" dirty="0" err="1">
                <a:solidFill>
                  <a:schemeClr val="bg1"/>
                </a:solidFill>
              </a:rPr>
              <a:t>Tietosuojavaltuutettu</a:t>
            </a:r>
            <a:r>
              <a:rPr lang="en-US" dirty="0">
                <a:solidFill>
                  <a:schemeClr val="bg1"/>
                </a:solidFill>
              </a:rPr>
              <a:t> (Case C-73/07): </a:t>
            </a:r>
          </a:p>
          <a:p>
            <a:r>
              <a:rPr lang="en-US" dirty="0">
                <a:solidFill>
                  <a:schemeClr val="bg1"/>
                </a:solidFill>
              </a:rPr>
              <a:t>Article 3(1) of Directive 95/46/EC of the European Parliament and of the Council of 24 October 1995 on the protection of individuals with regard to the processing of personal data and on the free movement of such data is to be interpreted as meaning that an activity in which data on the earned and unearned income and the assets of natural persons are: </a:t>
            </a:r>
            <a:r>
              <a:rPr lang="en-US" b="1" dirty="0">
                <a:solidFill>
                  <a:schemeClr val="bg1"/>
                </a:solidFill>
              </a:rPr>
              <a:t>collected</a:t>
            </a:r>
            <a:r>
              <a:rPr lang="en-US" dirty="0">
                <a:solidFill>
                  <a:schemeClr val="bg1"/>
                </a:solidFill>
              </a:rPr>
              <a:t> from documents in the public domain held by the tax authorities and processed for publication, </a:t>
            </a:r>
            <a:r>
              <a:rPr lang="en-US" b="1" dirty="0">
                <a:solidFill>
                  <a:schemeClr val="bg1"/>
                </a:solidFill>
              </a:rPr>
              <a:t>published alphabetically </a:t>
            </a:r>
            <a:r>
              <a:rPr lang="en-US" dirty="0">
                <a:solidFill>
                  <a:schemeClr val="bg1"/>
                </a:solidFill>
              </a:rPr>
              <a:t>in printed form by income bracket and municipality in the form of comprehensive lists, </a:t>
            </a:r>
            <a:r>
              <a:rPr lang="en-US" b="1" dirty="0">
                <a:solidFill>
                  <a:schemeClr val="bg1"/>
                </a:solidFill>
              </a:rPr>
              <a:t>transferred onward on CD-ROM </a:t>
            </a:r>
            <a:r>
              <a:rPr lang="en-US" dirty="0">
                <a:solidFill>
                  <a:schemeClr val="bg1"/>
                </a:solidFill>
              </a:rPr>
              <a:t>to be used for commercial purposes, and processed for the purposes of a text-messaging service whereby mobile telephone users can, by sending a text message containing details of an individual’s name and municipality of residence to a given number, receive in reply information concerning the earned and unearned income and assets of that person, must be considered as the ‘processing of personal data’ within the meaning of that provision.</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450119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1924C-3386-4988-8AA4-5FFFEE0C2CB8}"/>
              </a:ext>
            </a:extLst>
          </p:cNvPr>
          <p:cNvSpPr>
            <a:spLocks noGrp="1"/>
          </p:cNvSpPr>
          <p:nvPr>
            <p:ph type="title"/>
          </p:nvPr>
        </p:nvSpPr>
        <p:spPr/>
        <p:txBody>
          <a:bodyPr>
            <a:normAutofit fontScale="90000"/>
          </a:bodyPr>
          <a:lstStyle/>
          <a:p>
            <a:r>
              <a:rPr lang="nl-NL" dirty="0"/>
              <a:t>(2) Verwerken</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B3E3CFD-D906-4B1C-ACCE-B9F064E9F7B0}"/>
              </a:ext>
            </a:extLst>
          </p:cNvPr>
          <p:cNvSpPr>
            <a:spLocks noGrp="1"/>
          </p:cNvSpPr>
          <p:nvPr>
            <p:ph idx="1"/>
          </p:nvPr>
        </p:nvSpPr>
        <p:spPr/>
        <p:txBody>
          <a:bodyPr/>
          <a:lstStyle/>
          <a:p>
            <a:r>
              <a:rPr lang="en-US" dirty="0" err="1">
                <a:solidFill>
                  <a:schemeClr val="bg1"/>
                </a:solidFill>
              </a:rPr>
              <a:t>Bodil</a:t>
            </a:r>
            <a:r>
              <a:rPr lang="en-US" dirty="0">
                <a:solidFill>
                  <a:schemeClr val="bg1"/>
                </a:solidFill>
              </a:rPr>
              <a:t> Lindqvist (Case C-101/01): </a:t>
            </a:r>
          </a:p>
          <a:p>
            <a:r>
              <a:rPr lang="en-US" dirty="0">
                <a:solidFill>
                  <a:schemeClr val="bg1"/>
                </a:solidFill>
              </a:rPr>
              <a:t>The act of </a:t>
            </a:r>
            <a:r>
              <a:rPr lang="en-US" b="1" dirty="0">
                <a:solidFill>
                  <a:schemeClr val="bg1"/>
                </a:solidFill>
              </a:rPr>
              <a:t>referring, on an internet page</a:t>
            </a:r>
            <a:r>
              <a:rPr lang="en-US" dirty="0">
                <a:solidFill>
                  <a:schemeClr val="bg1"/>
                </a:solidFill>
              </a:rPr>
              <a:t>, to various persons and identifying them by name or by other means, for instance by giving their telephone number or information regarding their working conditions and hobbies, constitutes 'the processing of personal data wholly or partly by automatic means' within the meaning of Article 3(1) of Directive 95/46/EC of the European Parliament and of the Council of 24 October 1995 on the protection of individuals with regard to the processing of personal data and on the free movement of such data.</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2979496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03AB90-1988-4BFB-9D6C-29C071D0A92A}"/>
              </a:ext>
            </a:extLst>
          </p:cNvPr>
          <p:cNvSpPr>
            <a:spLocks noGrp="1"/>
          </p:cNvSpPr>
          <p:nvPr>
            <p:ph type="title"/>
          </p:nvPr>
        </p:nvSpPr>
        <p:spPr/>
        <p:txBody>
          <a:bodyPr>
            <a:normAutofit fontScale="90000"/>
          </a:bodyPr>
          <a:lstStyle/>
          <a:p>
            <a:r>
              <a:rPr lang="nl-NL" dirty="0"/>
              <a:t>(2) Verwerken</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6AD5E669-DF2C-4955-A15B-42AA0081254B}"/>
              </a:ext>
            </a:extLst>
          </p:cNvPr>
          <p:cNvSpPr>
            <a:spLocks noGrp="1"/>
          </p:cNvSpPr>
          <p:nvPr>
            <p:ph idx="1"/>
          </p:nvPr>
        </p:nvSpPr>
        <p:spPr/>
        <p:txBody>
          <a:bodyPr/>
          <a:lstStyle/>
          <a:p>
            <a:r>
              <a:rPr lang="en-US" dirty="0" err="1">
                <a:solidFill>
                  <a:schemeClr val="bg1"/>
                </a:solidFill>
              </a:rPr>
              <a:t>Tietosuojavaltuutettu</a:t>
            </a:r>
            <a:r>
              <a:rPr lang="en-US" dirty="0">
                <a:solidFill>
                  <a:schemeClr val="bg1"/>
                </a:solidFill>
              </a:rPr>
              <a:t>, In Case C‑25/17: </a:t>
            </a:r>
          </a:p>
          <a:p>
            <a:r>
              <a:rPr lang="en-US" dirty="0">
                <a:solidFill>
                  <a:schemeClr val="bg1"/>
                </a:solidFill>
              </a:rPr>
              <a:t>Article 2(c) of Directive 95/46 must be interpreted as meaning that the concept of a </a:t>
            </a:r>
            <a:r>
              <a:rPr lang="en-US" b="1" dirty="0">
                <a:solidFill>
                  <a:schemeClr val="bg1"/>
                </a:solidFill>
              </a:rPr>
              <a:t>‘filing system’</a:t>
            </a:r>
            <a:r>
              <a:rPr lang="en-US" dirty="0">
                <a:solidFill>
                  <a:schemeClr val="bg1"/>
                </a:solidFill>
              </a:rPr>
              <a:t>, referred to by that provision, covers a set of personal data collected in the course of door-to-door preaching, consisting of the names and addresses and other information concerning the persons contacted, if those data are structured according to specific criteria which, in practice, enable them to be easily retrieved for subsequent use. In order for such a set of data to fall within that concept, it is not necessary that they include data sheets, specific lists or other search methods.</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156965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lstStyle/>
          <a:p>
            <a:r>
              <a:rPr lang="en-US" dirty="0">
                <a:solidFill>
                  <a:schemeClr val="bg1"/>
                </a:solidFill>
              </a:rPr>
              <a:t>ARTICLE 29 DATA PROTECTION WORKING PARTY - Opinion 1/2010 on the concepts of "controller" and "processor" </a:t>
            </a:r>
          </a:p>
          <a:p>
            <a:r>
              <a:rPr lang="en-US" sz="1800" b="0" i="0" u="none" strike="noStrike" baseline="0" dirty="0">
                <a:solidFill>
                  <a:schemeClr val="bg1"/>
                </a:solidFill>
                <a:latin typeface="Times New Roman" panose="02020603050405020304" pitchFamily="18" charset="0"/>
              </a:rPr>
              <a:t>"determines“</a:t>
            </a:r>
          </a:p>
          <a:p>
            <a:r>
              <a:rPr lang="en-US" sz="1800" b="0" i="0" u="none" strike="noStrike" baseline="0" dirty="0">
                <a:solidFill>
                  <a:schemeClr val="bg1"/>
                </a:solidFill>
                <a:latin typeface="Times New Roman" panose="02020603050405020304" pitchFamily="18" charset="0"/>
              </a:rPr>
              <a:t>1) </a:t>
            </a:r>
            <a:r>
              <a:rPr lang="en-US" sz="1800" b="0" i="1" u="none" strike="noStrike" baseline="0" dirty="0">
                <a:solidFill>
                  <a:schemeClr val="bg1"/>
                </a:solidFill>
                <a:latin typeface="Times New Roman" panose="02020603050405020304" pitchFamily="18" charset="0"/>
              </a:rPr>
              <a:t>Control stemming from explicit legal competence</a:t>
            </a:r>
            <a:r>
              <a:rPr lang="en-US" sz="1800" b="0" i="0" u="none" strike="noStrike" baseline="0" dirty="0">
                <a:solidFill>
                  <a:schemeClr val="bg1"/>
                </a:solidFill>
                <a:latin typeface="Times New Roman" panose="02020603050405020304" pitchFamily="18" charset="0"/>
              </a:rPr>
              <a:t>.</a:t>
            </a:r>
            <a:endParaRPr lang="en-US" dirty="0">
              <a:solidFill>
                <a:schemeClr val="bg1"/>
              </a:solidFill>
              <a:latin typeface="Times New Roman" panose="02020603050405020304" pitchFamily="18" charset="0"/>
            </a:endParaRPr>
          </a:p>
          <a:p>
            <a:r>
              <a:rPr lang="en-US" sz="1800" b="0" i="0" u="none" strike="noStrike" baseline="0" dirty="0">
                <a:solidFill>
                  <a:schemeClr val="bg1"/>
                </a:solidFill>
                <a:latin typeface="Times New Roman" panose="02020603050405020304" pitchFamily="18" charset="0"/>
              </a:rPr>
              <a:t>2) </a:t>
            </a:r>
            <a:r>
              <a:rPr lang="en-US" sz="1800" b="0" i="1" u="none" strike="noStrike" baseline="0" dirty="0">
                <a:solidFill>
                  <a:schemeClr val="bg1"/>
                </a:solidFill>
                <a:latin typeface="Times New Roman" panose="02020603050405020304" pitchFamily="18" charset="0"/>
              </a:rPr>
              <a:t>Control stemming from implicit competence</a:t>
            </a:r>
            <a:r>
              <a:rPr lang="en-US" sz="1800" b="0" i="0" u="none" strike="noStrike" baseline="0" dirty="0">
                <a:solidFill>
                  <a:schemeClr val="bg1"/>
                </a:solidFill>
                <a:latin typeface="Times New Roman" panose="02020603050405020304" pitchFamily="18" charset="0"/>
              </a:rPr>
              <a:t>.</a:t>
            </a:r>
          </a:p>
          <a:p>
            <a:r>
              <a:rPr lang="en-US" sz="1800" b="0" i="0" u="none" strike="noStrike" baseline="0" dirty="0">
                <a:solidFill>
                  <a:schemeClr val="bg1"/>
                </a:solidFill>
                <a:latin typeface="Times New Roman" panose="02020603050405020304" pitchFamily="18" charset="0"/>
              </a:rPr>
              <a:t>3) </a:t>
            </a:r>
            <a:r>
              <a:rPr lang="en-US" sz="1800" b="0" i="1" u="none" strike="noStrike" baseline="0" dirty="0">
                <a:solidFill>
                  <a:schemeClr val="bg1"/>
                </a:solidFill>
                <a:latin typeface="Times New Roman" panose="02020603050405020304" pitchFamily="18" charset="0"/>
              </a:rPr>
              <a:t>Control stemming from factual influence</a:t>
            </a:r>
            <a:r>
              <a:rPr lang="en-US"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350943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normAutofit fontScale="92500" lnSpcReduction="10000"/>
          </a:bodyPr>
          <a:lstStyle/>
          <a:p>
            <a:r>
              <a:rPr lang="en-US" sz="1800" b="0" i="0" u="none" strike="noStrike" baseline="0" dirty="0">
                <a:solidFill>
                  <a:schemeClr val="bg1"/>
                </a:solidFill>
                <a:latin typeface="Times New Roman" panose="02020603050405020304" pitchFamily="18" charset="0"/>
              </a:rPr>
              <a:t>“purposes and means of processing”</a:t>
            </a:r>
          </a:p>
          <a:p>
            <a:pPr algn="l"/>
            <a:r>
              <a:rPr lang="en-US" sz="1800" b="0" i="0" u="none" strike="noStrike" baseline="0" dirty="0">
                <a:solidFill>
                  <a:schemeClr val="bg1"/>
                </a:solidFill>
                <a:latin typeface="Times New Roman" panose="02020603050405020304" pitchFamily="18" charset="0"/>
              </a:rPr>
              <a:t>When it comes to assessing the determination of the purposes and the means with a view to attribute the role of data controller, the crucial question is therefore to which level of details somebody should determine purposes and means in order to be considered as a controller. And in correlation to this, which is the margin of </a:t>
            </a:r>
            <a:r>
              <a:rPr lang="en-US" sz="1800" b="0" i="0" u="none" strike="noStrike" baseline="0" dirty="0" err="1">
                <a:solidFill>
                  <a:schemeClr val="bg1"/>
                </a:solidFill>
                <a:latin typeface="Times New Roman" panose="02020603050405020304" pitchFamily="18" charset="0"/>
              </a:rPr>
              <a:t>manoeuvre</a:t>
            </a:r>
            <a:r>
              <a:rPr lang="en-US" sz="1800" b="0" i="0" u="none" strike="noStrike" baseline="0" dirty="0">
                <a:solidFill>
                  <a:schemeClr val="bg1"/>
                </a:solidFill>
                <a:latin typeface="Times New Roman" panose="02020603050405020304" pitchFamily="18" charset="0"/>
              </a:rPr>
              <a:t> that the Directive allows for a data processor. These definitions become particularly relevant when various actors are involved in the processing of personal data, and it is necessary to determine which of them are data controller (alone or jointly with others) and which are instead to be considered data processors - if any.</a:t>
            </a:r>
          </a:p>
          <a:p>
            <a:pPr algn="l"/>
            <a:r>
              <a:rPr lang="en-US" sz="1800" b="0" i="0" u="none" strike="noStrike" baseline="0" dirty="0">
                <a:solidFill>
                  <a:schemeClr val="bg1"/>
                </a:solidFill>
                <a:latin typeface="Times New Roman" panose="02020603050405020304" pitchFamily="18" charset="0"/>
              </a:rPr>
              <a:t>Determination of the “means” therefore includes both technical and organizational questions where the decision can be well delegated to processors (as e.g. “which hardware or software shall be used?”) and essential elements which are traditionally and inherently reserved to the determination of the controller, such as “which data shall be processed?”, "for how long shall they be processed?”, “who shall have access to them?”, </a:t>
            </a:r>
            <a:r>
              <a:rPr lang="nl-NL" sz="1800" b="0" i="0" u="none" strike="noStrike" baseline="0" dirty="0" err="1">
                <a:solidFill>
                  <a:schemeClr val="bg1"/>
                </a:solidFill>
                <a:latin typeface="Times New Roman" panose="02020603050405020304" pitchFamily="18" charset="0"/>
              </a:rPr>
              <a:t>and</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so</a:t>
            </a:r>
            <a:r>
              <a:rPr lang="nl-NL" sz="1800" b="0" i="0" u="none" strike="noStrike" baseline="0" dirty="0">
                <a:solidFill>
                  <a:schemeClr val="bg1"/>
                </a:solidFill>
                <a:latin typeface="Times New Roman" panose="02020603050405020304" pitchFamily="18" charset="0"/>
              </a:rPr>
              <a:t> on.</a:t>
            </a:r>
            <a:endParaRPr lang="nl-NL" dirty="0">
              <a:solidFill>
                <a:schemeClr val="bg1"/>
              </a:solidFill>
            </a:endParaRPr>
          </a:p>
        </p:txBody>
      </p:sp>
    </p:spTree>
    <p:extLst>
      <p:ext uri="{BB962C8B-B14F-4D97-AF65-F5344CB8AC3E}">
        <p14:creationId xmlns:p14="http://schemas.microsoft.com/office/powerpoint/2010/main" val="4027197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r>
              <a:rPr lang="nl-NL" dirty="0">
                <a:solidFill>
                  <a:schemeClr val="bg1"/>
                </a:solidFill>
              </a:rPr>
              <a:t>(1) Persoonsgegevens</a:t>
            </a:r>
          </a:p>
          <a:p>
            <a:r>
              <a:rPr lang="nl-NL" dirty="0">
                <a:solidFill>
                  <a:schemeClr val="bg1"/>
                </a:solidFill>
              </a:rPr>
              <a:t>(2) Verwerken</a:t>
            </a:r>
          </a:p>
          <a:p>
            <a:r>
              <a:rPr lang="nl-NL" dirty="0">
                <a:solidFill>
                  <a:schemeClr val="bg1"/>
                </a:solidFill>
              </a:rPr>
              <a:t>(3) Verantwoordelijke, verwerker </a:t>
            </a:r>
          </a:p>
          <a:p>
            <a:r>
              <a:rPr lang="nl-NL" dirty="0">
                <a:solidFill>
                  <a:schemeClr val="bg1"/>
                </a:solidFill>
              </a:rPr>
              <a:t>(4) EU recht</a:t>
            </a:r>
          </a:p>
          <a:p>
            <a:r>
              <a:rPr lang="nl-NL" dirty="0">
                <a:solidFill>
                  <a:schemeClr val="bg1"/>
                </a:solidFill>
              </a:rPr>
              <a:t>(5) Uitzondering</a:t>
            </a: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lstStyle/>
          <a:p>
            <a:r>
              <a:rPr lang="en-US" sz="1800" b="0" i="0" u="none" strike="noStrike" baseline="0" dirty="0">
                <a:solidFill>
                  <a:schemeClr val="bg1"/>
                </a:solidFill>
                <a:latin typeface="Times New Roman" panose="02020603050405020304" pitchFamily="18" charset="0"/>
              </a:rPr>
              <a:t>“natural person, legal person or any other body”</a:t>
            </a:r>
          </a:p>
          <a:p>
            <a:pPr algn="l"/>
            <a:r>
              <a:rPr lang="en-US" sz="1800" b="0" i="0" u="none" strike="noStrike" baseline="0" dirty="0">
                <a:solidFill>
                  <a:schemeClr val="bg1"/>
                </a:solidFill>
                <a:latin typeface="Times New Roman" panose="02020603050405020304" pitchFamily="18" charset="0"/>
              </a:rPr>
              <a:t>preference should be given to consider as controller the company or body as such rather than a specific person within the company or the body.</a:t>
            </a:r>
          </a:p>
          <a:p>
            <a:pPr algn="l"/>
            <a:r>
              <a:rPr lang="en-US" sz="1800" b="0" i="0" u="none" strike="noStrike" baseline="0" dirty="0">
                <a:solidFill>
                  <a:schemeClr val="bg1"/>
                </a:solidFill>
                <a:latin typeface="Times New Roman" panose="02020603050405020304" pitchFamily="18" charset="0"/>
              </a:rPr>
              <a:t>Special analysis is needed in cases where a natural person acting within a legal person uses data for his or her own purposes outside the scope and the possible control of the legal person's activities. In this case the natural person involved would be controller of the processing decided on, and would bear responsibility for this use of personal data. The original controller could nevertheless retain some responsibility in case the new processing occurred because of a lack of adequate security measures.</a:t>
            </a:r>
            <a:endParaRPr lang="nl-NL" dirty="0">
              <a:solidFill>
                <a:schemeClr val="bg1"/>
              </a:solidFill>
            </a:endParaRPr>
          </a:p>
        </p:txBody>
      </p:sp>
    </p:spTree>
    <p:extLst>
      <p:ext uri="{BB962C8B-B14F-4D97-AF65-F5344CB8AC3E}">
        <p14:creationId xmlns:p14="http://schemas.microsoft.com/office/powerpoint/2010/main" val="2573077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lstStyle/>
          <a:p>
            <a:r>
              <a:rPr lang="en-US" sz="1800" b="0" i="0" u="none" strike="noStrike" baseline="0" dirty="0">
                <a:solidFill>
                  <a:schemeClr val="bg1"/>
                </a:solidFill>
                <a:latin typeface="Times New Roman" panose="02020603050405020304" pitchFamily="18" charset="0"/>
              </a:rPr>
              <a:t>“alone or jointly with others”</a:t>
            </a:r>
          </a:p>
          <a:p>
            <a:pPr algn="l"/>
            <a:r>
              <a:rPr lang="en-US" sz="1800" b="0" i="0" u="none" strike="noStrike" baseline="0" dirty="0">
                <a:solidFill>
                  <a:schemeClr val="bg1"/>
                </a:solidFill>
                <a:latin typeface="Times New Roman" panose="02020603050405020304" pitchFamily="18" charset="0"/>
              </a:rPr>
              <a:t>the context of joint control the participation of the parties to the joint determination may take different forms and does not need to be equally shared. Indeed, in case of plurality of actors, they may have a very close relationship (sharing, for example, all purposes and means of a processing) or a more loose relationship (for example, sharing only purposes or means, or a part thereof). Therefore, a broad variety of typologies for joint control should be considered and their legal consequences assessed, allowing some flexibility in order to cater for the increasing complexity of current data </a:t>
            </a:r>
            <a:r>
              <a:rPr lang="nl-NL" sz="1800" b="0" i="0" u="none" strike="noStrike" baseline="0" dirty="0">
                <a:solidFill>
                  <a:schemeClr val="bg1"/>
                </a:solidFill>
                <a:latin typeface="Times New Roman" panose="02020603050405020304" pitchFamily="18" charset="0"/>
              </a:rPr>
              <a:t>processing </a:t>
            </a:r>
            <a:r>
              <a:rPr lang="nl-NL" sz="1800" b="0" i="0" u="none" strike="noStrike" baseline="0" dirty="0" err="1">
                <a:solidFill>
                  <a:schemeClr val="bg1"/>
                </a:solidFill>
                <a:latin typeface="Times New Roman" panose="02020603050405020304" pitchFamily="18" charset="0"/>
              </a:rPr>
              <a:t>reality</a:t>
            </a:r>
            <a:r>
              <a:rPr lang="nl-NL" sz="1800" b="0" i="0" u="none" strike="noStrike" baseline="0" dirty="0">
                <a:solidFill>
                  <a:schemeClr val="bg1"/>
                </a:solidFill>
                <a:latin typeface="Times New Roman" panose="02020603050405020304" pitchFamily="18" charset="0"/>
              </a:rPr>
              <a:t>.</a:t>
            </a:r>
            <a:endParaRPr lang="nl-NL" dirty="0">
              <a:solidFill>
                <a:schemeClr val="bg1"/>
              </a:solidFill>
            </a:endParaRPr>
          </a:p>
        </p:txBody>
      </p:sp>
    </p:spTree>
    <p:extLst>
      <p:ext uri="{BB962C8B-B14F-4D97-AF65-F5344CB8AC3E}">
        <p14:creationId xmlns:p14="http://schemas.microsoft.com/office/powerpoint/2010/main" val="187253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normAutofit fontScale="92500" lnSpcReduction="10000"/>
          </a:bodyPr>
          <a:lstStyle/>
          <a:p>
            <a:r>
              <a:rPr lang="nl-NL" sz="1800" b="0" i="0" u="none" strike="noStrike" baseline="0" dirty="0">
                <a:solidFill>
                  <a:schemeClr val="bg1"/>
                </a:solidFill>
                <a:latin typeface="Times New Roman" panose="02020603050405020304" pitchFamily="18" charset="0"/>
              </a:rPr>
              <a:t>Definition of processor</a:t>
            </a:r>
          </a:p>
          <a:p>
            <a:pPr algn="l"/>
            <a:r>
              <a:rPr lang="en-US" sz="1800" b="0" i="0" u="none" strike="noStrike" baseline="0" dirty="0">
                <a:solidFill>
                  <a:schemeClr val="bg1"/>
                </a:solidFill>
                <a:latin typeface="Times New Roman" panose="02020603050405020304" pitchFamily="18" charset="0"/>
              </a:rPr>
              <a:t>Therefore, two basic conditions for qualifying as processor are on the one hand being a separate legal entity with respect to the controller and on the other hand processing personal data on his behalf. This processing activity may be limited to a very specific task or context or may be more general and extended.</a:t>
            </a:r>
          </a:p>
          <a:p>
            <a:pPr algn="l"/>
            <a:r>
              <a:rPr lang="nl-NL" sz="1800" b="0" i="1" u="none" strike="noStrike" baseline="0" dirty="0" err="1">
                <a:solidFill>
                  <a:schemeClr val="bg1"/>
                </a:solidFill>
                <a:latin typeface="Times New Roman" panose="02020603050405020304" pitchFamily="18" charset="0"/>
              </a:rPr>
              <a:t>Plurality</a:t>
            </a:r>
            <a:r>
              <a:rPr lang="nl-NL" sz="1800" b="0" i="1" u="none" strike="noStrike" baseline="0" dirty="0">
                <a:solidFill>
                  <a:schemeClr val="bg1"/>
                </a:solidFill>
                <a:latin typeface="Times New Roman" panose="02020603050405020304" pitchFamily="18" charset="0"/>
              </a:rPr>
              <a:t> of processors: </a:t>
            </a:r>
            <a:r>
              <a:rPr lang="en-US" sz="1800" b="0" i="0" u="none" strike="noStrike" baseline="0" dirty="0">
                <a:solidFill>
                  <a:schemeClr val="bg1"/>
                </a:solidFill>
                <a:latin typeface="Times New Roman" panose="02020603050405020304" pitchFamily="18" charset="0"/>
              </a:rPr>
              <a:t>It increasingly happens that processing of personal data is outsourced by a controller to several data processors. These processors may have a direct relationship with the data controller, or be sub-contractors to which the processors have delegated part of the processing activities entrusted to them. These complex (multi-level or diffused) structures of processing personal data are increasing with new technologies and some national laws explicitly refer to them. Nothing in the Directive prevents that on account of organizational requirements, several entities may be designated as data processors or (sub-)processors also by subdividing the relevant tasks. However, all of them are to abide by the instructions given by the data controller in carrying out the processing.</a:t>
            </a:r>
            <a:endParaRPr lang="nl-NL" dirty="0">
              <a:solidFill>
                <a:schemeClr val="bg1"/>
              </a:solidFill>
            </a:endParaRPr>
          </a:p>
        </p:txBody>
      </p:sp>
    </p:spTree>
    <p:extLst>
      <p:ext uri="{BB962C8B-B14F-4D97-AF65-F5344CB8AC3E}">
        <p14:creationId xmlns:p14="http://schemas.microsoft.com/office/powerpoint/2010/main" val="121501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normAutofit/>
          </a:bodyPr>
          <a:lstStyle/>
          <a:p>
            <a:r>
              <a:rPr lang="en-US" dirty="0">
                <a:solidFill>
                  <a:schemeClr val="bg1"/>
                </a:solidFill>
              </a:rPr>
              <a:t>Google Spain SL and Google Inc. v </a:t>
            </a:r>
            <a:r>
              <a:rPr lang="en-US" dirty="0" err="1">
                <a:solidFill>
                  <a:schemeClr val="bg1"/>
                </a:solidFill>
              </a:rPr>
              <a:t>Agencia</a:t>
            </a:r>
            <a:r>
              <a:rPr lang="en-US" dirty="0">
                <a:solidFill>
                  <a:schemeClr val="bg1"/>
                </a:solidFill>
              </a:rPr>
              <a:t> Española de </a:t>
            </a:r>
            <a:r>
              <a:rPr lang="en-US" dirty="0" err="1">
                <a:solidFill>
                  <a:schemeClr val="bg1"/>
                </a:solidFill>
              </a:rPr>
              <a:t>Protección</a:t>
            </a:r>
            <a:r>
              <a:rPr lang="en-US" dirty="0">
                <a:solidFill>
                  <a:schemeClr val="bg1"/>
                </a:solidFill>
              </a:rPr>
              <a:t> de </a:t>
            </a:r>
            <a:r>
              <a:rPr lang="en-US" dirty="0" err="1">
                <a:solidFill>
                  <a:schemeClr val="bg1"/>
                </a:solidFill>
              </a:rPr>
              <a:t>Datos</a:t>
            </a:r>
            <a:r>
              <a:rPr lang="en-US" dirty="0">
                <a:solidFill>
                  <a:schemeClr val="bg1"/>
                </a:solidFill>
              </a:rPr>
              <a:t> (AEPD) and Mario Costeja González: </a:t>
            </a:r>
            <a:r>
              <a:rPr lang="en-US" b="1" dirty="0">
                <a:solidFill>
                  <a:schemeClr val="bg1"/>
                </a:solidFill>
              </a:rPr>
              <a:t> </a:t>
            </a:r>
          </a:p>
          <a:p>
            <a:r>
              <a:rPr lang="en-US" dirty="0">
                <a:solidFill>
                  <a:schemeClr val="bg1"/>
                </a:solidFill>
              </a:rPr>
              <a:t>Article 2(b) and (d) of Directive 95/46/EC of the European Parliament and of the Council of 24 October 1995 on the protection of individuals with regard to the processing of personal data and on the free movement of such data are to be interpreted as meaning that, first, the activity of a search engine consisting in </a:t>
            </a:r>
            <a:r>
              <a:rPr lang="en-US" b="1" dirty="0">
                <a:solidFill>
                  <a:schemeClr val="bg1"/>
                </a:solidFill>
              </a:rPr>
              <a:t>finding information </a:t>
            </a:r>
            <a:r>
              <a:rPr lang="en-US" dirty="0">
                <a:solidFill>
                  <a:schemeClr val="bg1"/>
                </a:solidFill>
              </a:rPr>
              <a:t>published or placed on the internet by third parties, </a:t>
            </a:r>
            <a:r>
              <a:rPr lang="en-US" b="1" dirty="0">
                <a:solidFill>
                  <a:schemeClr val="bg1"/>
                </a:solidFill>
              </a:rPr>
              <a:t>indexing it automatically</a:t>
            </a:r>
            <a:r>
              <a:rPr lang="en-US" dirty="0">
                <a:solidFill>
                  <a:schemeClr val="bg1"/>
                </a:solidFill>
              </a:rPr>
              <a:t>, storing it temporarily and, finally, </a:t>
            </a:r>
            <a:r>
              <a:rPr lang="en-US" b="1" dirty="0">
                <a:solidFill>
                  <a:schemeClr val="bg1"/>
                </a:solidFill>
              </a:rPr>
              <a:t>making it available </a:t>
            </a:r>
            <a:r>
              <a:rPr lang="en-US" dirty="0">
                <a:solidFill>
                  <a:schemeClr val="bg1"/>
                </a:solidFill>
              </a:rPr>
              <a:t>to internet users according to a particular order of preference must be classified as ‘processing of personal data’ within the meaning of Article 2(b) when that information contains personal data and, second, the operator of the search engine must be regarded as </a:t>
            </a:r>
            <a:r>
              <a:rPr lang="en-US" b="1" dirty="0">
                <a:solidFill>
                  <a:schemeClr val="bg1"/>
                </a:solidFill>
              </a:rPr>
              <a:t>the ‘controller’ </a:t>
            </a:r>
            <a:r>
              <a:rPr lang="en-US" dirty="0">
                <a:solidFill>
                  <a:schemeClr val="bg1"/>
                </a:solidFill>
              </a:rPr>
              <a:t>in respect of that processing, within the meaning of Article 2(d).</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835035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normAutofit/>
          </a:bodyPr>
          <a:lstStyle/>
          <a:p>
            <a:r>
              <a:rPr lang="nl-NL" dirty="0" err="1">
                <a:solidFill>
                  <a:schemeClr val="bg1"/>
                </a:solidFill>
              </a:rPr>
              <a:t>Tietosuojavaltuutettu</a:t>
            </a:r>
            <a:endParaRPr lang="nl-NL" dirty="0">
              <a:solidFill>
                <a:schemeClr val="bg1"/>
              </a:solidFill>
            </a:endParaRPr>
          </a:p>
          <a:p>
            <a:r>
              <a:rPr lang="en-US" dirty="0">
                <a:solidFill>
                  <a:schemeClr val="bg1"/>
                </a:solidFill>
              </a:rPr>
              <a:t>Article 2(d) of Directive 95/46, read in the light of Article 10(1) of the Charter of Fundamental Rights, must be interpreted as meaning that it supports the finding that a religious community is a controller, jointly with its members who </a:t>
            </a:r>
            <a:r>
              <a:rPr lang="en-US" b="1" dirty="0">
                <a:solidFill>
                  <a:schemeClr val="bg1"/>
                </a:solidFill>
              </a:rPr>
              <a:t>engage in preaching, for the processing of personal data carried out by the latter in the context of door-to-door preaching </a:t>
            </a:r>
            <a:r>
              <a:rPr lang="en-US" b="1" dirty="0" err="1">
                <a:solidFill>
                  <a:schemeClr val="bg1"/>
                </a:solidFill>
              </a:rPr>
              <a:t>organised</a:t>
            </a:r>
            <a:r>
              <a:rPr lang="en-US" b="1" dirty="0">
                <a:solidFill>
                  <a:schemeClr val="bg1"/>
                </a:solidFill>
              </a:rPr>
              <a:t>, coordinated and encouraged by that community, without it being necessary that the community has access to those data, or to establish that that community has given its members written guidelines or instructions in relation to the data processing.</a:t>
            </a:r>
            <a:endParaRPr lang="nl-NL" b="1"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971927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FA9D3-3855-4530-808F-C1278229946F}"/>
              </a:ext>
            </a:extLst>
          </p:cNvPr>
          <p:cNvSpPr>
            <a:spLocks noGrp="1"/>
          </p:cNvSpPr>
          <p:nvPr>
            <p:ph type="title"/>
          </p:nvPr>
        </p:nvSpPr>
        <p:spPr/>
        <p:txBody>
          <a:bodyPr/>
          <a:lstStyle/>
          <a:p>
            <a:r>
              <a:rPr lang="nl-NL" dirty="0"/>
              <a:t>(3) Verantwoordelijke, ververwerker</a:t>
            </a:r>
          </a:p>
        </p:txBody>
      </p:sp>
      <p:sp>
        <p:nvSpPr>
          <p:cNvPr id="3" name="Tijdelijke aanduiding voor inhoud 2">
            <a:extLst>
              <a:ext uri="{FF2B5EF4-FFF2-40B4-BE49-F238E27FC236}">
                <a16:creationId xmlns:a16="http://schemas.microsoft.com/office/drawing/2014/main" id="{A5FBB0B0-5A2A-4039-8AD8-A7B038F958A7}"/>
              </a:ext>
            </a:extLst>
          </p:cNvPr>
          <p:cNvSpPr>
            <a:spLocks noGrp="1"/>
          </p:cNvSpPr>
          <p:nvPr>
            <p:ph idx="1"/>
          </p:nvPr>
        </p:nvSpPr>
        <p:spPr/>
        <p:txBody>
          <a:bodyPr>
            <a:normAutofit/>
          </a:bodyPr>
          <a:lstStyle/>
          <a:p>
            <a:r>
              <a:rPr lang="en-US" dirty="0">
                <a:solidFill>
                  <a:schemeClr val="bg1"/>
                </a:solidFill>
              </a:rPr>
              <a:t>Fashion ID GmbH &amp; Co. KG (C‑40/17):    </a:t>
            </a:r>
          </a:p>
          <a:p>
            <a:r>
              <a:rPr lang="en-US" dirty="0">
                <a:solidFill>
                  <a:schemeClr val="bg1"/>
                </a:solidFill>
              </a:rPr>
              <a:t>The operator of a website, such as Fashion ID GmbH &amp; Co. KG, that embeds on that website a </a:t>
            </a:r>
            <a:r>
              <a:rPr lang="en-US" b="1" dirty="0">
                <a:solidFill>
                  <a:schemeClr val="bg1"/>
                </a:solidFill>
              </a:rPr>
              <a:t>social plugin causing the browser of a visitor to that website to request content from the provider of that plugin and, to that end, to transmit to that provider personal data of the visitor</a:t>
            </a:r>
            <a:r>
              <a:rPr lang="en-US" dirty="0">
                <a:solidFill>
                  <a:schemeClr val="bg1"/>
                </a:solidFill>
              </a:rPr>
              <a:t> can be considered to be a controller, within the meaning of Article 2(d) of Directive 95/46. That liability is, however, limited to the operation or set of operations involving the processing of personal data in respect of which it actually determines the purposes and means, that is to say, the collection and disclosure by transmission of the data at issue.</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593123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fontScale="92500" lnSpcReduction="10000"/>
          </a:bodyPr>
          <a:lstStyle/>
          <a:p>
            <a:r>
              <a:rPr lang="en-US" sz="1800" b="0" i="0" u="none" strike="noStrike" baseline="0" dirty="0">
                <a:solidFill>
                  <a:schemeClr val="bg1"/>
                </a:solidFill>
                <a:latin typeface="Calibri" panose="020F0502020204030204" pitchFamily="34" charset="0"/>
              </a:rPr>
              <a:t> </a:t>
            </a:r>
            <a:r>
              <a:rPr lang="en-US" sz="1800" b="1" i="0" u="none" strike="noStrike" baseline="0" dirty="0">
                <a:solidFill>
                  <a:schemeClr val="bg1"/>
                </a:solidFill>
                <a:latin typeface="Calibri" panose="020F0502020204030204" pitchFamily="34" charset="0"/>
              </a:rPr>
              <a:t>Guidelines 3/2018 on the territorial scope of the GDPR (Article 3) </a:t>
            </a:r>
          </a:p>
          <a:p>
            <a:r>
              <a:rPr lang="en-US" sz="1800" b="0" i="0" u="none" strike="noStrike" baseline="0" dirty="0">
                <a:solidFill>
                  <a:schemeClr val="bg1"/>
                </a:solidFill>
                <a:latin typeface="Calibri" panose="020F0502020204030204" pitchFamily="34" charset="0"/>
              </a:rPr>
              <a:t>APPLICATION OF THE ESTABLISHMENT CRITERION - ART 3(1) </a:t>
            </a:r>
          </a:p>
          <a:p>
            <a:r>
              <a:rPr lang="en-US" sz="1800" b="0" i="0" u="none" strike="noStrike" baseline="0" dirty="0">
                <a:solidFill>
                  <a:schemeClr val="bg1"/>
                </a:solidFill>
                <a:latin typeface="Calibri" panose="020F0502020204030204" pitchFamily="34" charset="0"/>
              </a:rPr>
              <a:t>a) “An establishment in the Union” </a:t>
            </a:r>
          </a:p>
          <a:p>
            <a:r>
              <a:rPr lang="en-US" sz="1800" b="0" i="0" u="none" strike="noStrike" baseline="0" dirty="0">
                <a:solidFill>
                  <a:schemeClr val="bg1"/>
                </a:solidFill>
                <a:latin typeface="Calibri" panose="020F0502020204030204" pitchFamily="34" charset="0"/>
              </a:rPr>
              <a:t>In order to determine whether an entity based outside the Union has an establishment in a Member State, both the degree of stability of the arrangements and the effective exercise of activities in that Member State must be considered in the light of the specific nature of the economic activities and the provision of services concerned. This is particularly true for undertakings offering services exclusively over the Internet </a:t>
            </a:r>
            <a:endParaRPr lang="en-US" dirty="0">
              <a:solidFill>
                <a:schemeClr val="bg1"/>
              </a:solidFill>
              <a:latin typeface="Calibri" panose="020F0502020204030204" pitchFamily="34" charset="0"/>
            </a:endParaRPr>
          </a:p>
          <a:p>
            <a:r>
              <a:rPr lang="en-US" sz="1800" b="0" i="0" u="none" strike="noStrike" baseline="0" dirty="0">
                <a:solidFill>
                  <a:schemeClr val="bg1"/>
                </a:solidFill>
                <a:latin typeface="Calibri" panose="020F0502020204030204" pitchFamily="34" charset="0"/>
              </a:rPr>
              <a:t>The threshold for “stable arrangement9” can actually be quite low when the </a:t>
            </a:r>
            <a:r>
              <a:rPr lang="en-US" sz="1800" b="0" i="0" u="none" strike="noStrike" baseline="0" dirty="0" err="1">
                <a:solidFill>
                  <a:schemeClr val="bg1"/>
                </a:solidFill>
                <a:latin typeface="Calibri" panose="020F0502020204030204" pitchFamily="34" charset="0"/>
              </a:rPr>
              <a:t>centre</a:t>
            </a:r>
            <a:r>
              <a:rPr lang="en-US" sz="1800" b="0" i="0" u="none" strike="noStrike" baseline="0" dirty="0">
                <a:solidFill>
                  <a:schemeClr val="bg1"/>
                </a:solidFill>
                <a:latin typeface="Calibri" panose="020F0502020204030204" pitchFamily="34" charset="0"/>
              </a:rPr>
              <a:t> of activities of a controller concerns the provision of services online. As a result, in some circumstances, the presence of one single employee or agent of a non-EU entity in the Union may be sufficient to constitute a stable arrangement (amounting to an ‘establishment’ for the purposes of Art 3(1)) if that employee or agent acts with a sufficient degree of stability. </a:t>
            </a:r>
            <a:endParaRPr lang="nl-NL" dirty="0">
              <a:solidFill>
                <a:schemeClr val="bg1"/>
              </a:solidFill>
            </a:endParaRPr>
          </a:p>
        </p:txBody>
      </p:sp>
    </p:spTree>
    <p:extLst>
      <p:ext uri="{BB962C8B-B14F-4D97-AF65-F5344CB8AC3E}">
        <p14:creationId xmlns:p14="http://schemas.microsoft.com/office/powerpoint/2010/main" val="954488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fontScale="92500" lnSpcReduction="20000"/>
          </a:bodyPr>
          <a:lstStyle/>
          <a:p>
            <a:r>
              <a:rPr lang="en-US" sz="1800" b="0" i="0" u="none" strike="noStrike" baseline="0" dirty="0">
                <a:solidFill>
                  <a:schemeClr val="bg1"/>
                </a:solidFill>
                <a:latin typeface="Calibri" panose="020F0502020204030204" pitchFamily="34" charset="0"/>
              </a:rPr>
              <a:t>b) Processing of personal data carried out “in the context of the activities of” an establishment </a:t>
            </a:r>
          </a:p>
          <a:p>
            <a:r>
              <a:rPr lang="en-US" sz="1800" b="0" i="0" u="none" strike="noStrike" baseline="0" dirty="0">
                <a:solidFill>
                  <a:schemeClr val="bg1"/>
                </a:solidFill>
                <a:latin typeface="Calibri" panose="020F0502020204030204" pitchFamily="34" charset="0"/>
              </a:rPr>
              <a:t>Consideration of the following two factors may help to determine whether the processing is being carried out by a controller or processor in the context of its establishment in the Union </a:t>
            </a:r>
          </a:p>
          <a:p>
            <a:r>
              <a:rPr lang="en-US" sz="1800" b="0" i="0" u="none" strike="noStrike" baseline="0" dirty="0" err="1">
                <a:solidFill>
                  <a:schemeClr val="bg1"/>
                </a:solidFill>
                <a:latin typeface="Calibri" panose="020F0502020204030204" pitchFamily="34" charset="0"/>
              </a:rPr>
              <a:t>i</a:t>
            </a:r>
            <a:r>
              <a:rPr lang="en-US" sz="1800" b="0" i="0" u="none" strike="noStrike" baseline="0" dirty="0">
                <a:solidFill>
                  <a:schemeClr val="bg1"/>
                </a:solidFill>
                <a:latin typeface="Calibri" panose="020F0502020204030204" pitchFamily="34" charset="0"/>
              </a:rPr>
              <a:t>) </a:t>
            </a:r>
            <a:r>
              <a:rPr lang="en-US" sz="1800" b="0" i="1" u="none" strike="noStrike" baseline="0" dirty="0">
                <a:solidFill>
                  <a:schemeClr val="bg1"/>
                </a:solidFill>
                <a:latin typeface="Calibri" panose="020F0502020204030204" pitchFamily="34" charset="0"/>
              </a:rPr>
              <a:t>Relationship between a data controller or processor outside the Union and its local establishment in the Union: </a:t>
            </a:r>
            <a:r>
              <a:rPr lang="en-US" sz="1800" b="0" i="0" u="none" strike="noStrike" baseline="0" dirty="0">
                <a:solidFill>
                  <a:schemeClr val="bg1"/>
                </a:solidFill>
                <a:latin typeface="Calibri" panose="020F0502020204030204" pitchFamily="34" charset="0"/>
              </a:rPr>
              <a:t>The data processing activities of a data controller or processor established outside the EU may be inextricably linked to the activities of a local establishment in a Member State, and thereby may trigger the applicability of EU law, even if that local establishment is not actually taking any role in the data processing itself </a:t>
            </a:r>
            <a:r>
              <a:rPr lang="en-US" sz="1800" b="0" i="1" u="none" strike="noStrike" baseline="0" dirty="0">
                <a:solidFill>
                  <a:schemeClr val="bg1"/>
                </a:solidFill>
                <a:latin typeface="Calibri" panose="020F0502020204030204" pitchFamily="34" charset="0"/>
              </a:rPr>
              <a:t> </a:t>
            </a:r>
            <a:endParaRPr lang="nl-NL" sz="1800" b="0" i="1" u="none" strike="noStrike" baseline="0" dirty="0">
              <a:solidFill>
                <a:schemeClr val="bg1"/>
              </a:solidFill>
              <a:latin typeface="Calibri" panose="020F0502020204030204" pitchFamily="34" charset="0"/>
            </a:endParaRPr>
          </a:p>
          <a:p>
            <a:r>
              <a:rPr lang="en-US" sz="1800" b="0" i="1" u="none" strike="noStrike" baseline="0" dirty="0">
                <a:solidFill>
                  <a:schemeClr val="bg1"/>
                </a:solidFill>
                <a:latin typeface="Calibri" panose="020F0502020204030204" pitchFamily="34" charset="0"/>
              </a:rPr>
              <a:t>ii) Revenue raising in the Union: </a:t>
            </a:r>
            <a:r>
              <a:rPr lang="en-US" sz="1800" b="0" i="0" u="none" strike="noStrike" baseline="0" dirty="0">
                <a:solidFill>
                  <a:schemeClr val="bg1"/>
                </a:solidFill>
                <a:latin typeface="Calibri" panose="020F0502020204030204" pitchFamily="34" charset="0"/>
              </a:rPr>
              <a:t>Revenue-raising in the EU by a local establishment, to the extent that such activities can be considered as “inextricably linked” to the processing of personal data taking place outside the EU and individuals in the EU, may be indicative of processing by a non-EU controller or processor being carried out “in the context of the activities of the EU establishment”, and may be sufficient to result in the application of EU law to such processing </a:t>
            </a:r>
            <a:r>
              <a:rPr lang="en-US" sz="1800" b="0" i="1" u="none" strike="noStrike" baseline="0" dirty="0">
                <a:solidFill>
                  <a:schemeClr val="bg1"/>
                </a:solidFill>
                <a:latin typeface="Calibri" panose="020F0502020204030204" pitchFamily="34" charset="0"/>
              </a:rPr>
              <a:t> </a:t>
            </a:r>
            <a:endParaRPr lang="nl-NL" dirty="0">
              <a:solidFill>
                <a:schemeClr val="bg1"/>
              </a:solidFill>
            </a:endParaRPr>
          </a:p>
        </p:txBody>
      </p:sp>
    </p:spTree>
    <p:extLst>
      <p:ext uri="{BB962C8B-B14F-4D97-AF65-F5344CB8AC3E}">
        <p14:creationId xmlns:p14="http://schemas.microsoft.com/office/powerpoint/2010/main" val="118742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sz="1800" b="0" i="0" u="none" strike="noStrike" baseline="0" dirty="0">
                <a:solidFill>
                  <a:schemeClr val="bg1"/>
                </a:solidFill>
                <a:latin typeface="Calibri" panose="020F0502020204030204" pitchFamily="34" charset="0"/>
              </a:rPr>
              <a:t>c) Application of the GDPR to the establishment of a controller or a processor in the Union, regardless of whether the processing takes place in the Union or not </a:t>
            </a:r>
          </a:p>
          <a:p>
            <a:r>
              <a:rPr lang="en-US" sz="1800" b="0" i="0" u="none" strike="noStrike" baseline="0" dirty="0">
                <a:solidFill>
                  <a:schemeClr val="bg1"/>
                </a:solidFill>
                <a:latin typeface="Calibri" panose="020F0502020204030204" pitchFamily="34" charset="0"/>
              </a:rPr>
              <a:t>It is the presence, through an establishment, of a data controller or processor in the EU and the fact that a processing takes place in the context of the activities of this establishment that trigger the application of the GDPR to its processing activities. The place of processing is therefore not relevant in determining whether or not the processing, carried out in the context of the activities of an EU establishment, falls within the scope of the GDPR. </a:t>
            </a:r>
            <a:endParaRPr lang="nl-NL" dirty="0">
              <a:solidFill>
                <a:schemeClr val="bg1"/>
              </a:solidFill>
            </a:endParaRPr>
          </a:p>
        </p:txBody>
      </p:sp>
    </p:spTree>
    <p:extLst>
      <p:ext uri="{BB962C8B-B14F-4D97-AF65-F5344CB8AC3E}">
        <p14:creationId xmlns:p14="http://schemas.microsoft.com/office/powerpoint/2010/main" val="3225911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fontScale="92500" lnSpcReduction="20000"/>
          </a:bodyPr>
          <a:lstStyle/>
          <a:p>
            <a:r>
              <a:rPr lang="en-US" sz="1800" b="0" i="0" u="none" strike="noStrike" baseline="0" dirty="0">
                <a:solidFill>
                  <a:schemeClr val="bg1"/>
                </a:solidFill>
                <a:latin typeface="Calibri" panose="020F0502020204030204" pitchFamily="34" charset="0"/>
              </a:rPr>
              <a:t>d) Application of the establishment criterion to controller and processor </a:t>
            </a:r>
          </a:p>
          <a:p>
            <a:r>
              <a:rPr lang="en-US" sz="1800" b="0" i="0" u="none" strike="noStrike" baseline="0" dirty="0">
                <a:solidFill>
                  <a:schemeClr val="bg1"/>
                </a:solidFill>
                <a:latin typeface="Calibri" panose="020F0502020204030204" pitchFamily="34" charset="0"/>
              </a:rPr>
              <a:t>The existence of a relationship between a controller and a processor does not necessarily trigger the application of the GDPR to both, should one of these two entities not be established in the Union. </a:t>
            </a:r>
          </a:p>
          <a:p>
            <a:r>
              <a:rPr lang="en-US" sz="1800" b="0" i="1" u="none" strike="noStrike" baseline="0" dirty="0" err="1">
                <a:solidFill>
                  <a:schemeClr val="bg1"/>
                </a:solidFill>
                <a:latin typeface="Calibri" panose="020F0502020204030204" pitchFamily="34" charset="0"/>
              </a:rPr>
              <a:t>i</a:t>
            </a:r>
            <a:r>
              <a:rPr lang="en-US" sz="1800" b="0" i="1" u="none" strike="noStrike" baseline="0" dirty="0">
                <a:solidFill>
                  <a:schemeClr val="bg1"/>
                </a:solidFill>
                <a:latin typeface="Calibri" panose="020F0502020204030204" pitchFamily="34" charset="0"/>
              </a:rPr>
              <a:t>) Processing by a controller established in the EU instructing a processor not established in the Union </a:t>
            </a:r>
            <a:r>
              <a:rPr lang="en-US" dirty="0">
                <a:solidFill>
                  <a:schemeClr val="bg1"/>
                </a:solidFill>
                <a:latin typeface="Calibri" panose="020F0502020204030204" pitchFamily="34" charset="0"/>
              </a:rPr>
              <a:t> &gt; </a:t>
            </a:r>
            <a:r>
              <a:rPr lang="en-US" sz="1800" b="0" i="0" u="none" strike="noStrike" baseline="0" dirty="0">
                <a:solidFill>
                  <a:schemeClr val="bg1"/>
                </a:solidFill>
                <a:latin typeface="Calibri" panose="020F0502020204030204" pitchFamily="34" charset="0"/>
              </a:rPr>
              <a:t>That is to say, the controller would have to ensure that the processor not subject to the GDPR complies with the obligations, governed by a contract or other legal act under Union or Member State law, referred to Article 28(3).  The processor located outside the Union will therefore become indirectly subject to some obligations imposed by controllers subject to the GDPR by virtue of contractual arrangements under Article 28. </a:t>
            </a:r>
            <a:endParaRPr lang="en-US" dirty="0">
              <a:solidFill>
                <a:schemeClr val="bg1"/>
              </a:solidFill>
              <a:latin typeface="Calibri" panose="020F0502020204030204" pitchFamily="34" charset="0"/>
            </a:endParaRPr>
          </a:p>
          <a:p>
            <a:r>
              <a:rPr lang="en-US" sz="1800" b="0" i="0" u="none" strike="noStrike" baseline="0" dirty="0">
                <a:solidFill>
                  <a:schemeClr val="bg1"/>
                </a:solidFill>
                <a:latin typeface="Calibri" panose="020F0502020204030204" pitchFamily="34" charset="0"/>
              </a:rPr>
              <a:t>ii) </a:t>
            </a:r>
            <a:r>
              <a:rPr lang="en-US" sz="1800" b="0" i="1" u="none" strike="noStrike" baseline="0" dirty="0">
                <a:solidFill>
                  <a:schemeClr val="bg1"/>
                </a:solidFill>
                <a:latin typeface="Calibri" panose="020F0502020204030204" pitchFamily="34" charset="0"/>
              </a:rPr>
              <a:t>Processing in the context of the activities of an establishment of a processor in the Union &gt; </a:t>
            </a:r>
            <a:r>
              <a:rPr lang="en-US" sz="1800" b="0" i="0" u="none" strike="noStrike" baseline="0" dirty="0">
                <a:solidFill>
                  <a:schemeClr val="bg1"/>
                </a:solidFill>
                <a:latin typeface="Calibri" panose="020F0502020204030204" pitchFamily="34" charset="0"/>
              </a:rPr>
              <a:t>By instructing a processor in the Union, the controller not subject to GDPR is not carrying out processing “in the context of the activities of the processor in the Union”. The processing is carried out in the context of the controller’s own activities; the processor is merely providing a processing service18 which is not “inextricably linked” to the activities of the controller. </a:t>
            </a:r>
            <a:endParaRPr lang="nl-NL" dirty="0">
              <a:solidFill>
                <a:schemeClr val="bg1"/>
              </a:solidFill>
            </a:endParaRPr>
          </a:p>
        </p:txBody>
      </p:sp>
    </p:spTree>
    <p:extLst>
      <p:ext uri="{BB962C8B-B14F-4D97-AF65-F5344CB8AC3E}">
        <p14:creationId xmlns:p14="http://schemas.microsoft.com/office/powerpoint/2010/main" val="311392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fontScale="85000" lnSpcReduction="10000"/>
          </a:bodyPr>
          <a:lstStyle/>
          <a:p>
            <a:r>
              <a:rPr lang="nl-NL" dirty="0">
                <a:solidFill>
                  <a:schemeClr val="bg1"/>
                </a:solidFill>
              </a:rPr>
              <a:t>WP29 </a:t>
            </a:r>
            <a:r>
              <a:rPr lang="en-US" sz="1800" b="1" i="0" u="none" strike="noStrike" baseline="0" dirty="0">
                <a:solidFill>
                  <a:schemeClr val="bg1"/>
                </a:solidFill>
                <a:latin typeface="Times New Roman" panose="02020603050405020304" pitchFamily="18" charset="0"/>
              </a:rPr>
              <a:t>Opinion 4/2007 on the concept of personal data</a:t>
            </a:r>
          </a:p>
          <a:p>
            <a:r>
              <a:rPr lang="nl-NL" sz="1800" b="1" i="0" u="none" strike="noStrike" baseline="0" dirty="0">
                <a:solidFill>
                  <a:schemeClr val="bg1"/>
                </a:solidFill>
                <a:latin typeface="Times New Roman" panose="02020603050405020304" pitchFamily="18" charset="0"/>
              </a:rPr>
              <a:t>ANY INFORMATION</a:t>
            </a:r>
            <a:r>
              <a:rPr lang="en-US" b="1" dirty="0">
                <a:solidFill>
                  <a:schemeClr val="bg1"/>
                </a:solidFill>
                <a:latin typeface="Times New Roman" panose="02020603050405020304" pitchFamily="18" charset="0"/>
              </a:rPr>
              <a:t>: </a:t>
            </a:r>
          </a:p>
          <a:p>
            <a:pPr algn="l"/>
            <a:r>
              <a:rPr lang="en-US" sz="1800" b="0" i="0" u="none" strike="noStrike" baseline="0" dirty="0">
                <a:solidFill>
                  <a:schemeClr val="bg1"/>
                </a:solidFill>
                <a:latin typeface="Times New Roman" panose="02020603050405020304" pitchFamily="18" charset="0"/>
              </a:rPr>
              <a:t>It covers "objective" information, such as the presence of a certain substance in one's blood. It also includes "subjective“ information, opinions or assessments. This latter sort of statements make up a considerable share of personal data processing in sectors such as banking, for the assessment of the reliability of borrowers ("</a:t>
            </a:r>
            <a:r>
              <a:rPr lang="en-US" sz="1800" b="0" i="0" u="none" strike="noStrike" baseline="0" dirty="0" err="1">
                <a:solidFill>
                  <a:schemeClr val="bg1"/>
                </a:solidFill>
                <a:latin typeface="Times New Roman" panose="02020603050405020304" pitchFamily="18" charset="0"/>
              </a:rPr>
              <a:t>Titius</a:t>
            </a:r>
            <a:r>
              <a:rPr lang="en-US" sz="1800" b="0" i="0" u="none" strike="noStrike" baseline="0" dirty="0">
                <a:solidFill>
                  <a:schemeClr val="bg1"/>
                </a:solidFill>
                <a:latin typeface="Times New Roman" panose="02020603050405020304" pitchFamily="18" charset="0"/>
              </a:rPr>
              <a:t> is a reliable borrower"), in insurance ("</a:t>
            </a:r>
            <a:r>
              <a:rPr lang="en-US" sz="1800" b="0" i="0" u="none" strike="noStrike" baseline="0" dirty="0" err="1">
                <a:solidFill>
                  <a:schemeClr val="bg1"/>
                </a:solidFill>
                <a:latin typeface="Times New Roman" panose="02020603050405020304" pitchFamily="18" charset="0"/>
              </a:rPr>
              <a:t>Titius</a:t>
            </a:r>
            <a:r>
              <a:rPr lang="en-US" sz="1800" b="0" i="0" u="none" strike="noStrike" baseline="0" dirty="0">
                <a:solidFill>
                  <a:schemeClr val="bg1"/>
                </a:solidFill>
                <a:latin typeface="Times New Roman" panose="02020603050405020304" pitchFamily="18" charset="0"/>
              </a:rPr>
              <a:t> is not expected to die soon") or in employment ("</a:t>
            </a:r>
            <a:r>
              <a:rPr lang="en-US" sz="1800" b="0" i="0" u="none" strike="noStrike" baseline="0" dirty="0" err="1">
                <a:solidFill>
                  <a:schemeClr val="bg1"/>
                </a:solidFill>
                <a:latin typeface="Times New Roman" panose="02020603050405020304" pitchFamily="18" charset="0"/>
              </a:rPr>
              <a:t>Titius</a:t>
            </a:r>
            <a:r>
              <a:rPr lang="en-US" sz="1800" b="0" i="0" u="none" strike="noStrike" baseline="0" dirty="0">
                <a:solidFill>
                  <a:schemeClr val="bg1"/>
                </a:solidFill>
                <a:latin typeface="Times New Roman" panose="02020603050405020304" pitchFamily="18" charset="0"/>
              </a:rPr>
              <a:t> is a good worker and </a:t>
            </a:r>
            <a:r>
              <a:rPr lang="nl-NL" sz="1800" b="0" i="0" u="none" strike="noStrike" baseline="0" dirty="0" err="1">
                <a:solidFill>
                  <a:schemeClr val="bg1"/>
                </a:solidFill>
                <a:latin typeface="Times New Roman" panose="02020603050405020304" pitchFamily="18" charset="0"/>
              </a:rPr>
              <a:t>merits</a:t>
            </a:r>
            <a:r>
              <a:rPr lang="nl-NL" sz="1800" b="0" i="0" u="none" strike="noStrike" baseline="0" dirty="0">
                <a:solidFill>
                  <a:schemeClr val="bg1"/>
                </a:solidFill>
                <a:latin typeface="Times New Roman" panose="02020603050405020304" pitchFamily="18" charset="0"/>
              </a:rPr>
              <a:t> promotion").</a:t>
            </a:r>
          </a:p>
          <a:p>
            <a:pPr algn="l"/>
            <a:r>
              <a:rPr lang="en-US" sz="1800" b="0" i="0" u="none" strike="noStrike" baseline="0" dirty="0">
                <a:solidFill>
                  <a:schemeClr val="bg1"/>
                </a:solidFill>
                <a:latin typeface="Times New Roman" panose="02020603050405020304" pitchFamily="18" charset="0"/>
              </a:rPr>
              <a:t>For information to be 'personal data', it is not necessary that it be true or proven. In fact, data protection rules already envisage the possibility that information is incorrect and provide for a right of the data subject to access that information and to challenge it </a:t>
            </a:r>
            <a:r>
              <a:rPr lang="nl-NL" sz="1800" b="0" i="0" u="none" strike="noStrike" baseline="0" dirty="0" err="1">
                <a:solidFill>
                  <a:schemeClr val="bg1"/>
                </a:solidFill>
                <a:latin typeface="Times New Roman" panose="02020603050405020304" pitchFamily="18" charset="0"/>
              </a:rPr>
              <a:t>through</a:t>
            </a:r>
            <a:r>
              <a:rPr lang="nl-NL" sz="1800" b="0" i="0" u="none" strike="noStrike" baseline="0" dirty="0">
                <a:solidFill>
                  <a:schemeClr val="bg1"/>
                </a:solidFill>
                <a:latin typeface="Times New Roman" panose="02020603050405020304" pitchFamily="18" charset="0"/>
              </a:rPr>
              <a:t> </a:t>
            </a:r>
            <a:r>
              <a:rPr lang="nl-NL" sz="1800" b="0" i="0" u="none" strike="noStrike" baseline="0" dirty="0" err="1">
                <a:solidFill>
                  <a:schemeClr val="bg1"/>
                </a:solidFill>
                <a:latin typeface="Times New Roman" panose="02020603050405020304" pitchFamily="18" charset="0"/>
              </a:rPr>
              <a:t>appropriate</a:t>
            </a:r>
            <a:r>
              <a:rPr lang="nl-NL" sz="1800" b="0" i="0" u="none" strike="noStrike" baseline="0" dirty="0">
                <a:solidFill>
                  <a:schemeClr val="bg1"/>
                </a:solidFill>
                <a:latin typeface="Times New Roman" panose="02020603050405020304" pitchFamily="18" charset="0"/>
              </a:rPr>
              <a:t> remedies.</a:t>
            </a:r>
          </a:p>
          <a:p>
            <a:pPr algn="l"/>
            <a:r>
              <a:rPr lang="en-US" sz="1800" b="0" i="0" u="none" strike="noStrike" baseline="0" dirty="0">
                <a:solidFill>
                  <a:schemeClr val="bg1"/>
                </a:solidFill>
                <a:latin typeface="Times New Roman" panose="02020603050405020304" pitchFamily="18" charset="0"/>
              </a:rPr>
              <a:t>Considering the format or the medium on which that information is contained, the concept of personal data includes information available in whatever form, be it alphabetical, numerical, graphical, photographical or acoustic, for example. It includes information kept on paper, as well as information stored in a computer memory by means of binary code, or on a videotape, for instance. </a:t>
            </a:r>
            <a:endParaRPr lang="nl-NL" dirty="0">
              <a:solidFill>
                <a:schemeClr val="bg1"/>
              </a:solidFill>
            </a:endParaRPr>
          </a:p>
        </p:txBody>
      </p:sp>
    </p:spTree>
    <p:extLst>
      <p:ext uri="{BB962C8B-B14F-4D97-AF65-F5344CB8AC3E}">
        <p14:creationId xmlns:p14="http://schemas.microsoft.com/office/powerpoint/2010/main" val="2770451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sz="1800" b="0" i="0" u="none" strike="noStrike" baseline="0" dirty="0">
                <a:solidFill>
                  <a:schemeClr val="bg1"/>
                </a:solidFill>
                <a:latin typeface="Calibri" panose="020F0502020204030204" pitchFamily="34" charset="0"/>
              </a:rPr>
              <a:t>APPLICATION OF THE TARGETING CRITERION – ART 3(2) </a:t>
            </a:r>
          </a:p>
          <a:p>
            <a:pPr algn="l"/>
            <a:endParaRPr lang="nl-NL" sz="1800" b="0" i="0" u="none" strike="noStrike" baseline="0" dirty="0">
              <a:solidFill>
                <a:schemeClr val="bg1"/>
              </a:solidFill>
              <a:latin typeface="Calibri" panose="020F0502020204030204" pitchFamily="34" charset="0"/>
            </a:endParaRPr>
          </a:p>
          <a:p>
            <a:r>
              <a:rPr lang="en-US" sz="1800" b="0" i="0" u="none" strike="noStrike" baseline="0" dirty="0">
                <a:solidFill>
                  <a:schemeClr val="bg1"/>
                </a:solidFill>
                <a:latin typeface="Calibri" panose="020F0502020204030204" pitchFamily="34" charset="0"/>
              </a:rPr>
              <a:t>a) Data subjects in the Union </a:t>
            </a:r>
          </a:p>
          <a:p>
            <a:r>
              <a:rPr lang="en-US" sz="1800" b="0" i="0" u="none" strike="noStrike" baseline="0" dirty="0">
                <a:solidFill>
                  <a:schemeClr val="bg1"/>
                </a:solidFill>
                <a:latin typeface="Calibri" panose="020F0502020204030204" pitchFamily="34" charset="0"/>
              </a:rPr>
              <a:t>if the processing relates to a service that is only offered to individuals outside the EU but the service is not withdrawn when such individuals enter the EU, the related processing will not be subject to the GDPR. In this case the processing is not related to the intentional targeting of individuals in the EU but relates to the targeting of individuals outside the EU which will continue whether they remain outside the EU or whether they visit the Union. </a:t>
            </a:r>
            <a:endParaRPr lang="nl-NL" dirty="0">
              <a:solidFill>
                <a:schemeClr val="bg1"/>
              </a:solidFill>
            </a:endParaRPr>
          </a:p>
        </p:txBody>
      </p:sp>
    </p:spTree>
    <p:extLst>
      <p:ext uri="{BB962C8B-B14F-4D97-AF65-F5344CB8AC3E}">
        <p14:creationId xmlns:p14="http://schemas.microsoft.com/office/powerpoint/2010/main" val="3488434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a:xfrm>
            <a:off x="677334" y="1930400"/>
            <a:ext cx="8596668" cy="4410332"/>
          </a:xfrm>
        </p:spPr>
        <p:txBody>
          <a:bodyPr>
            <a:normAutofit fontScale="70000" lnSpcReduction="20000"/>
          </a:bodyPr>
          <a:lstStyle/>
          <a:p>
            <a:r>
              <a:rPr lang="en-US" sz="1800" b="0" i="0" u="none" strike="noStrike" baseline="0" dirty="0">
                <a:solidFill>
                  <a:schemeClr val="bg1"/>
                </a:solidFill>
                <a:latin typeface="Calibri" panose="020F0502020204030204" pitchFamily="34" charset="0"/>
              </a:rPr>
              <a:t>b) Offering of goods or services, irrespective of whether a payment of the data subject is required, to data subjects in the Union </a:t>
            </a:r>
          </a:p>
          <a:p>
            <a:r>
              <a:rPr lang="en-US" sz="1800" b="0" i="0" u="none" strike="noStrike" baseline="0" dirty="0">
                <a:solidFill>
                  <a:schemeClr val="bg1"/>
                </a:solidFill>
                <a:latin typeface="Calibri" panose="020F0502020204030204" pitchFamily="34" charset="0"/>
              </a:rPr>
              <a:t>When taking into account the specific facts of the case, the following factors could therefore </a:t>
            </a:r>
            <a:r>
              <a:rPr lang="en-US" sz="1800" b="0" i="1" u="none" strike="noStrike" baseline="0" dirty="0">
                <a:solidFill>
                  <a:schemeClr val="bg1"/>
                </a:solidFill>
                <a:latin typeface="Calibri" panose="020F0502020204030204" pitchFamily="34" charset="0"/>
              </a:rPr>
              <a:t>inter alia </a:t>
            </a:r>
            <a:r>
              <a:rPr lang="en-US" sz="1800" b="0" i="0" u="none" strike="noStrike" baseline="0" dirty="0">
                <a:solidFill>
                  <a:schemeClr val="bg1"/>
                </a:solidFill>
                <a:latin typeface="Calibri" panose="020F0502020204030204" pitchFamily="34" charset="0"/>
              </a:rPr>
              <a:t>be taken into consideration: </a:t>
            </a:r>
          </a:p>
          <a:p>
            <a:r>
              <a:rPr lang="en-US" sz="1800" b="0" i="0" u="none" strike="noStrike" baseline="0" dirty="0">
                <a:solidFill>
                  <a:schemeClr val="bg1"/>
                </a:solidFill>
                <a:latin typeface="Calibri" panose="020F0502020204030204" pitchFamily="34" charset="0"/>
              </a:rPr>
              <a:t>- The EU or at least one Member State is designated by name with reference to the good or service offered; </a:t>
            </a:r>
          </a:p>
          <a:p>
            <a:r>
              <a:rPr lang="en-US" sz="1800" b="0" i="0" u="none" strike="noStrike" baseline="0" dirty="0">
                <a:solidFill>
                  <a:schemeClr val="bg1"/>
                </a:solidFill>
                <a:latin typeface="Calibri" panose="020F0502020204030204" pitchFamily="34" charset="0"/>
              </a:rPr>
              <a:t>- The data controller or processor pays a search engine operator for an internet referencing service in order to facilitate access to its site by consumers in the Union; or the controller or processor has launched marketing and advertisement campaigns directed at an EU country audience </a:t>
            </a:r>
          </a:p>
          <a:p>
            <a:r>
              <a:rPr lang="en-US" sz="1800" b="0" i="0" u="none" strike="noStrike" baseline="0" dirty="0">
                <a:solidFill>
                  <a:schemeClr val="bg1"/>
                </a:solidFill>
                <a:latin typeface="Calibri" panose="020F0502020204030204" pitchFamily="34" charset="0"/>
              </a:rPr>
              <a:t>- The international nature of the activity at issue, such as certain tourist activities; </a:t>
            </a:r>
          </a:p>
          <a:p>
            <a:r>
              <a:rPr lang="en-US" sz="1800" b="0" i="0" u="none" strike="noStrike" baseline="0" dirty="0">
                <a:solidFill>
                  <a:schemeClr val="bg1"/>
                </a:solidFill>
                <a:latin typeface="Calibri" panose="020F0502020204030204" pitchFamily="34" charset="0"/>
              </a:rPr>
              <a:t>- The mention of dedicated addresses or phone numbers to be reached from an EU country; </a:t>
            </a:r>
          </a:p>
          <a:p>
            <a:r>
              <a:rPr lang="en-US" sz="1800" b="0" i="0" u="none" strike="noStrike" baseline="0" dirty="0">
                <a:solidFill>
                  <a:schemeClr val="bg1"/>
                </a:solidFill>
                <a:latin typeface="Calibri" panose="020F0502020204030204" pitchFamily="34" charset="0"/>
              </a:rPr>
              <a:t>- The use of a top-level domain name other than that of the third country in which the controller or processor is established, for example “.de”, or the use of neutral top-level domain names such as “.</a:t>
            </a:r>
            <a:r>
              <a:rPr lang="en-US" sz="1800" b="0" i="0" u="none" strike="noStrike" baseline="0" dirty="0" err="1">
                <a:solidFill>
                  <a:schemeClr val="bg1"/>
                </a:solidFill>
                <a:latin typeface="Calibri" panose="020F0502020204030204" pitchFamily="34" charset="0"/>
              </a:rPr>
              <a:t>eu</a:t>
            </a:r>
            <a:r>
              <a:rPr lang="en-US" sz="1800" b="0" i="0" u="none" strike="noStrike" baseline="0" dirty="0">
                <a:solidFill>
                  <a:schemeClr val="bg1"/>
                </a:solidFill>
                <a:latin typeface="Calibri" panose="020F0502020204030204" pitchFamily="34" charset="0"/>
              </a:rPr>
              <a:t>”; </a:t>
            </a:r>
          </a:p>
          <a:p>
            <a:r>
              <a:rPr lang="en-US" sz="1800" b="0" i="0" u="none" strike="noStrike" baseline="0" dirty="0">
                <a:solidFill>
                  <a:schemeClr val="bg1"/>
                </a:solidFill>
                <a:latin typeface="Calibri" panose="020F0502020204030204" pitchFamily="34" charset="0"/>
              </a:rPr>
              <a:t>- The description of travel instructions from one or more other EU Member States to the place where the service is provided; </a:t>
            </a:r>
          </a:p>
          <a:p>
            <a:r>
              <a:rPr lang="en-US" sz="1800" b="0" i="0" u="none" strike="noStrike" baseline="0" dirty="0">
                <a:solidFill>
                  <a:schemeClr val="bg1"/>
                </a:solidFill>
                <a:latin typeface="Calibri" panose="020F0502020204030204" pitchFamily="34" charset="0"/>
              </a:rPr>
              <a:t>- The mention of an international clientele composed of customers domiciled in various EU Member States, in particular by presentation of accounts written by such customers; </a:t>
            </a:r>
          </a:p>
          <a:p>
            <a:r>
              <a:rPr lang="en-US" sz="1800" b="0" i="0" u="none" strike="noStrike" baseline="0" dirty="0">
                <a:solidFill>
                  <a:schemeClr val="bg1"/>
                </a:solidFill>
                <a:latin typeface="Calibri" panose="020F0502020204030204" pitchFamily="34" charset="0"/>
              </a:rPr>
              <a:t>- The use of a language or a currency other than that generally used in the trader’s country, especially a language or currency of one or more EU Member states; </a:t>
            </a:r>
          </a:p>
          <a:p>
            <a:r>
              <a:rPr lang="en-US" sz="1800" b="0" i="0" u="none" strike="noStrike" baseline="0" dirty="0">
                <a:solidFill>
                  <a:schemeClr val="bg1"/>
                </a:solidFill>
                <a:latin typeface="Calibri" panose="020F0502020204030204" pitchFamily="34" charset="0"/>
              </a:rPr>
              <a:t>- The data controller offers the delivery of goods in EU Member States. </a:t>
            </a:r>
          </a:p>
          <a:p>
            <a:endParaRPr lang="nl-NL" dirty="0">
              <a:solidFill>
                <a:schemeClr val="bg1"/>
              </a:solidFill>
            </a:endParaRPr>
          </a:p>
        </p:txBody>
      </p:sp>
    </p:spTree>
    <p:extLst>
      <p:ext uri="{BB962C8B-B14F-4D97-AF65-F5344CB8AC3E}">
        <p14:creationId xmlns:p14="http://schemas.microsoft.com/office/powerpoint/2010/main" val="930651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sz="1800" b="0" i="0" u="none" strike="noStrike" baseline="0" dirty="0">
                <a:solidFill>
                  <a:schemeClr val="bg1"/>
                </a:solidFill>
                <a:latin typeface="Calibri" panose="020F0502020204030204" pitchFamily="34" charset="0"/>
              </a:rPr>
              <a:t>c) Monitoring of data subjects’ </a:t>
            </a:r>
            <a:r>
              <a:rPr lang="en-US" sz="1800" b="0" i="0" u="none" strike="noStrike" baseline="0" dirty="0" err="1">
                <a:solidFill>
                  <a:schemeClr val="bg1"/>
                </a:solidFill>
                <a:latin typeface="Calibri" panose="020F0502020204030204" pitchFamily="34" charset="0"/>
              </a:rPr>
              <a:t>behaviour</a:t>
            </a:r>
            <a:r>
              <a:rPr lang="en-US" sz="1800" b="0" i="0" u="none" strike="noStrike" baseline="0" dirty="0">
                <a:solidFill>
                  <a:schemeClr val="bg1"/>
                </a:solidFill>
                <a:latin typeface="Calibri" panose="020F0502020204030204" pitchFamily="34" charset="0"/>
              </a:rPr>
              <a:t> </a:t>
            </a:r>
          </a:p>
          <a:p>
            <a:r>
              <a:rPr lang="en-US" sz="1800" b="0" i="0" u="none" strike="noStrike" baseline="0" dirty="0">
                <a:solidFill>
                  <a:schemeClr val="bg1"/>
                </a:solidFill>
                <a:latin typeface="Calibri" panose="020F0502020204030204" pitchFamily="34" charset="0"/>
              </a:rPr>
              <a:t>Encompass a broad range of monitoring activities, including in particular: </a:t>
            </a:r>
          </a:p>
          <a:p>
            <a:r>
              <a:rPr lang="nl-NL" sz="1800" b="0" i="0" u="none" strike="noStrike" baseline="0" dirty="0">
                <a:solidFill>
                  <a:schemeClr val="bg1"/>
                </a:solidFill>
                <a:latin typeface="Calibri" panose="020F0502020204030204" pitchFamily="34" charset="0"/>
              </a:rPr>
              <a:t>- </a:t>
            </a:r>
            <a:r>
              <a:rPr lang="nl-NL" sz="1800" b="0" i="0" u="none" strike="noStrike" baseline="0" dirty="0" err="1">
                <a:solidFill>
                  <a:schemeClr val="bg1"/>
                </a:solidFill>
                <a:latin typeface="Calibri" panose="020F0502020204030204" pitchFamily="34" charset="0"/>
              </a:rPr>
              <a:t>Behavioural</a:t>
            </a:r>
            <a:r>
              <a:rPr lang="nl-NL" sz="1800" b="0" i="0" u="none" strike="noStrike" baseline="0" dirty="0">
                <a:solidFill>
                  <a:schemeClr val="bg1"/>
                </a:solidFill>
                <a:latin typeface="Calibri" panose="020F0502020204030204" pitchFamily="34" charset="0"/>
              </a:rPr>
              <a:t> advertisement </a:t>
            </a:r>
          </a:p>
          <a:p>
            <a:r>
              <a:rPr lang="en-US" sz="1800" b="0" i="0" u="none" strike="noStrike" baseline="0" dirty="0">
                <a:solidFill>
                  <a:schemeClr val="bg1"/>
                </a:solidFill>
                <a:latin typeface="Calibri" panose="020F0502020204030204" pitchFamily="34" charset="0"/>
              </a:rPr>
              <a:t>- Geo-</a:t>
            </a:r>
            <a:r>
              <a:rPr lang="en-US" sz="1800" b="0" i="0" u="none" strike="noStrike" baseline="0" dirty="0" err="1">
                <a:solidFill>
                  <a:schemeClr val="bg1"/>
                </a:solidFill>
                <a:latin typeface="Calibri" panose="020F0502020204030204" pitchFamily="34" charset="0"/>
              </a:rPr>
              <a:t>localisation</a:t>
            </a:r>
            <a:r>
              <a:rPr lang="en-US" sz="1800" b="0" i="0" u="none" strike="noStrike" baseline="0" dirty="0">
                <a:solidFill>
                  <a:schemeClr val="bg1"/>
                </a:solidFill>
                <a:latin typeface="Calibri" panose="020F0502020204030204" pitchFamily="34" charset="0"/>
              </a:rPr>
              <a:t> activities, in particular for marketing purposes </a:t>
            </a:r>
          </a:p>
          <a:p>
            <a:r>
              <a:rPr lang="en-US" sz="1800" b="0" i="0" u="none" strike="noStrike" baseline="0" dirty="0">
                <a:solidFill>
                  <a:schemeClr val="bg1"/>
                </a:solidFill>
                <a:latin typeface="Calibri" panose="020F0502020204030204" pitchFamily="34" charset="0"/>
              </a:rPr>
              <a:t>- Online tracking through the use of cookies or other tracking techniques such as fingerprinting </a:t>
            </a:r>
          </a:p>
          <a:p>
            <a:r>
              <a:rPr lang="en-US" sz="1800" b="0" i="0" u="none" strike="noStrike" baseline="0" dirty="0">
                <a:solidFill>
                  <a:schemeClr val="bg1"/>
                </a:solidFill>
                <a:latin typeface="Calibri" panose="020F0502020204030204" pitchFamily="34" charset="0"/>
              </a:rPr>
              <a:t>- </a:t>
            </a:r>
            <a:r>
              <a:rPr lang="en-US" sz="1800" b="0" i="0" u="none" strike="noStrike" baseline="0" dirty="0" err="1">
                <a:solidFill>
                  <a:schemeClr val="bg1"/>
                </a:solidFill>
                <a:latin typeface="Calibri" panose="020F0502020204030204" pitchFamily="34" charset="0"/>
              </a:rPr>
              <a:t>Personalised</a:t>
            </a:r>
            <a:r>
              <a:rPr lang="en-US" sz="1800" b="0" i="0" u="none" strike="noStrike" baseline="0" dirty="0">
                <a:solidFill>
                  <a:schemeClr val="bg1"/>
                </a:solidFill>
                <a:latin typeface="Calibri" panose="020F0502020204030204" pitchFamily="34" charset="0"/>
              </a:rPr>
              <a:t> diet and health analytics services online </a:t>
            </a:r>
          </a:p>
          <a:p>
            <a:r>
              <a:rPr lang="nl-NL" sz="1800" b="0" i="0" u="none" strike="noStrike" baseline="0" dirty="0">
                <a:solidFill>
                  <a:schemeClr val="bg1"/>
                </a:solidFill>
                <a:latin typeface="Calibri" panose="020F0502020204030204" pitchFamily="34" charset="0"/>
              </a:rPr>
              <a:t>- CCTV </a:t>
            </a:r>
          </a:p>
          <a:p>
            <a:r>
              <a:rPr lang="en-US" sz="1800" b="0" i="0" u="none" strike="noStrike" baseline="0" dirty="0">
                <a:solidFill>
                  <a:schemeClr val="bg1"/>
                </a:solidFill>
                <a:latin typeface="Calibri" panose="020F0502020204030204" pitchFamily="34" charset="0"/>
              </a:rPr>
              <a:t>- Market surveys and other </a:t>
            </a:r>
            <a:r>
              <a:rPr lang="en-US" sz="1800" b="0" i="0" u="none" strike="noStrike" baseline="0" dirty="0" err="1">
                <a:solidFill>
                  <a:schemeClr val="bg1"/>
                </a:solidFill>
                <a:latin typeface="Calibri" panose="020F0502020204030204" pitchFamily="34" charset="0"/>
              </a:rPr>
              <a:t>behavioural</a:t>
            </a:r>
            <a:r>
              <a:rPr lang="en-US" sz="1800" b="0" i="0" u="none" strike="noStrike" baseline="0" dirty="0">
                <a:solidFill>
                  <a:schemeClr val="bg1"/>
                </a:solidFill>
                <a:latin typeface="Calibri" panose="020F0502020204030204" pitchFamily="34" charset="0"/>
              </a:rPr>
              <a:t> studies based on individual profiles </a:t>
            </a:r>
          </a:p>
          <a:p>
            <a:r>
              <a:rPr lang="en-US" sz="1800" b="0" i="0" u="none" strike="noStrike" baseline="0" dirty="0">
                <a:solidFill>
                  <a:schemeClr val="bg1"/>
                </a:solidFill>
                <a:latin typeface="Calibri" panose="020F0502020204030204" pitchFamily="34" charset="0"/>
              </a:rPr>
              <a:t>- Monitoring or regular reporting on an individual’s health status </a:t>
            </a:r>
          </a:p>
          <a:p>
            <a:endParaRPr lang="nl-NL" dirty="0">
              <a:solidFill>
                <a:schemeClr val="bg1"/>
              </a:solidFill>
            </a:endParaRPr>
          </a:p>
        </p:txBody>
      </p:sp>
    </p:spTree>
    <p:extLst>
      <p:ext uri="{BB962C8B-B14F-4D97-AF65-F5344CB8AC3E}">
        <p14:creationId xmlns:p14="http://schemas.microsoft.com/office/powerpoint/2010/main" val="2176329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sz="1800" b="0" i="0" u="none" strike="noStrike" baseline="0" dirty="0">
                <a:solidFill>
                  <a:schemeClr val="bg1"/>
                </a:solidFill>
                <a:latin typeface="Calibri" panose="020F0502020204030204" pitchFamily="34" charset="0"/>
              </a:rPr>
              <a:t>d) Processor not established in the Union </a:t>
            </a:r>
          </a:p>
          <a:p>
            <a:r>
              <a:rPr lang="en-US" sz="1800" b="0" i="0" u="none" strike="noStrike" baseline="0" dirty="0">
                <a:solidFill>
                  <a:schemeClr val="bg1"/>
                </a:solidFill>
                <a:latin typeface="Calibri" panose="020F0502020204030204" pitchFamily="34" charset="0"/>
              </a:rPr>
              <a:t>The EDPB considers that, where processing activities by a controller relates to the offering of goods or services or to the monitoring of individuals’ </a:t>
            </a:r>
            <a:r>
              <a:rPr lang="en-US" sz="1800" b="0" i="0" u="none" strike="noStrike" baseline="0" dirty="0" err="1">
                <a:solidFill>
                  <a:schemeClr val="bg1"/>
                </a:solidFill>
                <a:latin typeface="Calibri" panose="020F0502020204030204" pitchFamily="34" charset="0"/>
              </a:rPr>
              <a:t>behaviour</a:t>
            </a:r>
            <a:r>
              <a:rPr lang="en-US" sz="1800" b="0" i="0" u="none" strike="noStrike" baseline="0" dirty="0">
                <a:solidFill>
                  <a:schemeClr val="bg1"/>
                </a:solidFill>
                <a:latin typeface="Calibri" panose="020F0502020204030204" pitchFamily="34" charset="0"/>
              </a:rPr>
              <a:t> in the Union (‘targeting’), any processor instructed to carry out that processing activity on behalf of the controller will fall within the scope of the GDPR by virtue of Art 3(2) in respect of that processing. </a:t>
            </a:r>
            <a:endParaRPr lang="nl-NL" dirty="0">
              <a:solidFill>
                <a:schemeClr val="bg1"/>
              </a:solidFill>
            </a:endParaRPr>
          </a:p>
        </p:txBody>
      </p:sp>
    </p:spTree>
    <p:extLst>
      <p:ext uri="{BB962C8B-B14F-4D97-AF65-F5344CB8AC3E}">
        <p14:creationId xmlns:p14="http://schemas.microsoft.com/office/powerpoint/2010/main" val="34494796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sz="1800" b="0" i="0" u="none" strike="noStrike" baseline="0" dirty="0">
                <a:solidFill>
                  <a:schemeClr val="bg1"/>
                </a:solidFill>
                <a:latin typeface="Calibri" panose="020F0502020204030204" pitchFamily="34" charset="0"/>
              </a:rPr>
              <a:t>PROCESSING IN A PLACE WHERE MEMBER STATE LAW APPLIES BY VIRTUE OF PUBLIC INTERNATIONAL LAW </a:t>
            </a:r>
          </a:p>
          <a:p>
            <a:r>
              <a:rPr lang="en-US" sz="1800" b="0" i="0" u="none" strike="noStrike" baseline="0" dirty="0">
                <a:solidFill>
                  <a:schemeClr val="bg1"/>
                </a:solidFill>
                <a:latin typeface="Calibri" panose="020F0502020204030204" pitchFamily="34" charset="0"/>
              </a:rPr>
              <a:t>The EDPB therefore considers that the GDPR applies to personal data processing carried out by EU Member States’ embassies and consulates located outside the EU as such processing falls within the scope of the GDPR by virtue of Article 3(3).. A Member State’s diplomatic or consular post, as a data controller or processor, would then be subject to all relevant provisions of the GDPR, including when it comes to the rights of the data subject, the general obligations related to controller and processor and the transfers of personal data to third countries or international </a:t>
            </a:r>
            <a:r>
              <a:rPr lang="en-US" sz="1800" b="0" i="0" u="none" strike="noStrike" baseline="0" dirty="0" err="1">
                <a:solidFill>
                  <a:schemeClr val="bg1"/>
                </a:solidFill>
                <a:latin typeface="Calibri" panose="020F0502020204030204" pitchFamily="34" charset="0"/>
              </a:rPr>
              <a:t>organisations</a:t>
            </a:r>
            <a:r>
              <a:rPr lang="en-US" sz="1800" b="0" i="0" u="none" strike="noStrike" baseline="0" dirty="0">
                <a:solidFill>
                  <a:schemeClr val="bg1"/>
                </a:solidFill>
                <a:latin typeface="Calibri" panose="020F0502020204030204" pitchFamily="34" charset="0"/>
              </a:rPr>
              <a:t>. </a:t>
            </a:r>
            <a:endParaRPr lang="nl-NL" dirty="0">
              <a:solidFill>
                <a:schemeClr val="bg1"/>
              </a:solidFill>
            </a:endParaRPr>
          </a:p>
        </p:txBody>
      </p:sp>
    </p:spTree>
    <p:extLst>
      <p:ext uri="{BB962C8B-B14F-4D97-AF65-F5344CB8AC3E}">
        <p14:creationId xmlns:p14="http://schemas.microsoft.com/office/powerpoint/2010/main" val="22341846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dirty="0">
                <a:solidFill>
                  <a:schemeClr val="bg1"/>
                </a:solidFill>
              </a:rPr>
              <a:t>Google Spain SL and Google Inc. v </a:t>
            </a:r>
            <a:r>
              <a:rPr lang="en-US" dirty="0" err="1">
                <a:solidFill>
                  <a:schemeClr val="bg1"/>
                </a:solidFill>
              </a:rPr>
              <a:t>Agencia</a:t>
            </a:r>
            <a:r>
              <a:rPr lang="en-US" dirty="0">
                <a:solidFill>
                  <a:schemeClr val="bg1"/>
                </a:solidFill>
              </a:rPr>
              <a:t> Española de </a:t>
            </a:r>
            <a:r>
              <a:rPr lang="en-US" dirty="0" err="1">
                <a:solidFill>
                  <a:schemeClr val="bg1"/>
                </a:solidFill>
              </a:rPr>
              <a:t>Protección</a:t>
            </a:r>
            <a:r>
              <a:rPr lang="en-US" dirty="0">
                <a:solidFill>
                  <a:schemeClr val="bg1"/>
                </a:solidFill>
              </a:rPr>
              <a:t> de </a:t>
            </a:r>
            <a:r>
              <a:rPr lang="en-US" dirty="0" err="1">
                <a:solidFill>
                  <a:schemeClr val="bg1"/>
                </a:solidFill>
              </a:rPr>
              <a:t>Datos</a:t>
            </a:r>
            <a:r>
              <a:rPr lang="en-US" dirty="0">
                <a:solidFill>
                  <a:schemeClr val="bg1"/>
                </a:solidFill>
              </a:rPr>
              <a:t> (AEPD) and Mario Costeja González: </a:t>
            </a:r>
            <a:r>
              <a:rPr lang="en-US" b="1" dirty="0">
                <a:solidFill>
                  <a:schemeClr val="bg1"/>
                </a:solidFill>
              </a:rPr>
              <a:t> </a:t>
            </a:r>
          </a:p>
          <a:p>
            <a:r>
              <a:rPr lang="en-US" dirty="0">
                <a:solidFill>
                  <a:schemeClr val="bg1"/>
                </a:solidFill>
              </a:rPr>
              <a:t>Article 4(1)(a) of Directive 95/46 is to be interpreted as meaning that processing of personal data is carried out in the context of the activities of an establishment of the controller on the territory of a Member State, within the meaning of that provision, when the operator of a search engine sets up in a Member State a branch or </a:t>
            </a:r>
            <a:r>
              <a:rPr lang="en-US" b="1" dirty="0">
                <a:solidFill>
                  <a:schemeClr val="bg1"/>
                </a:solidFill>
              </a:rPr>
              <a:t>subsidiary which is intended to promote and sell advertising space offered by that engine and which orientates its activity towards the inhabitants of that Member State</a:t>
            </a:r>
            <a:r>
              <a:rPr lang="en-US" dirty="0">
                <a:solidFill>
                  <a:schemeClr val="bg1"/>
                </a:solidFill>
              </a:rPr>
              <a:t>.</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841637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(4) EU recht</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fontScale="77500" lnSpcReduction="20000"/>
          </a:bodyPr>
          <a:lstStyle/>
          <a:p>
            <a:r>
              <a:rPr lang="en-US" dirty="0" err="1">
                <a:solidFill>
                  <a:schemeClr val="bg1"/>
                </a:solidFill>
              </a:rPr>
              <a:t>Weltimmo</a:t>
            </a:r>
            <a:r>
              <a:rPr lang="en-US" dirty="0">
                <a:solidFill>
                  <a:schemeClr val="bg1"/>
                </a:solidFill>
              </a:rPr>
              <a:t> s. r. o. (C‑230/14):  </a:t>
            </a:r>
          </a:p>
          <a:p>
            <a:r>
              <a:rPr lang="en-US" dirty="0">
                <a:solidFill>
                  <a:schemeClr val="bg1"/>
                </a:solidFill>
              </a:rPr>
              <a:t>Article 4(1)(a) of Directive 95/46/EC of the European Parliament and of the Council of 24 October 1995 on the protection of individuals with regard to the processing of personal data and on the free movement of such data must be interpreted as </a:t>
            </a:r>
            <a:r>
              <a:rPr lang="en-US" b="1" dirty="0">
                <a:solidFill>
                  <a:schemeClr val="bg1"/>
                </a:solidFill>
              </a:rPr>
              <a:t>permitting the application of the law on the protection of personal data of a Member State other than the Member State in which the controller with respect to the processing of those data is registered, in so far as that controller exercises, through stable arrangements in the territory of that Member State, a real and effective activity — even a minimal one — in the context of which that processing is carried out</a:t>
            </a:r>
            <a:r>
              <a:rPr lang="en-US" dirty="0">
                <a:solidFill>
                  <a:schemeClr val="bg1"/>
                </a:solidFill>
              </a:rPr>
              <a:t>. In order to ascertain, in circumstances such as those at issue in the main proceedings, whether that is the case, the referring court may, in particular, take account of the fact </a:t>
            </a:r>
          </a:p>
          <a:p>
            <a:pPr lvl="1"/>
            <a:r>
              <a:rPr lang="en-US" dirty="0">
                <a:solidFill>
                  <a:schemeClr val="bg1"/>
                </a:solidFill>
              </a:rPr>
              <a:t>(</a:t>
            </a:r>
            <a:r>
              <a:rPr lang="en-US" dirty="0" err="1">
                <a:solidFill>
                  <a:schemeClr val="bg1"/>
                </a:solidFill>
              </a:rPr>
              <a:t>i</a:t>
            </a:r>
            <a:r>
              <a:rPr lang="en-US" dirty="0">
                <a:solidFill>
                  <a:schemeClr val="bg1"/>
                </a:solidFill>
              </a:rPr>
              <a:t>) that the activity of the controller in respect of that processing, in the context of which that processing takes place, consists of the running of property dealing websites concerning properties situated in the territory of that Member State and written in that Member State’s language and that it is, as a consequence, mainly or entirely directed at that Member State, and </a:t>
            </a:r>
          </a:p>
          <a:p>
            <a:pPr lvl="1"/>
            <a:r>
              <a:rPr lang="en-US" dirty="0">
                <a:solidFill>
                  <a:schemeClr val="bg1"/>
                </a:solidFill>
              </a:rPr>
              <a:t>(ii) that that controller has a representative in that Member State, who is responsible for recovering the debts resulting from that activity and for representing the controller in the administrative and judicial proceedings relating to the processing of the data concerned. By contrast, the issue of the nationality of the persons concerned by such data processing is irrelevant.</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016752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(5) Uitzonderingen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dirty="0" err="1">
                <a:solidFill>
                  <a:schemeClr val="bg1"/>
                </a:solidFill>
              </a:rPr>
              <a:t>Bodil</a:t>
            </a:r>
            <a:r>
              <a:rPr lang="en-US" dirty="0">
                <a:solidFill>
                  <a:schemeClr val="bg1"/>
                </a:solidFill>
              </a:rPr>
              <a:t> Lindqvist (Case C-101/01): Such processing of personal data is not covered by any of the exceptions in Article 3(2) of Directive 95/46.</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30957949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(5) Uitzonderingen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dirty="0" err="1">
                <a:solidFill>
                  <a:schemeClr val="bg1"/>
                </a:solidFill>
              </a:rPr>
              <a:t>Ryenes</a:t>
            </a:r>
            <a:r>
              <a:rPr lang="en-US" dirty="0">
                <a:solidFill>
                  <a:schemeClr val="bg1"/>
                </a:solidFill>
              </a:rPr>
              <a:t> (C‑212/13): </a:t>
            </a:r>
          </a:p>
          <a:p>
            <a:r>
              <a:rPr lang="en-US" dirty="0">
                <a:solidFill>
                  <a:schemeClr val="bg1"/>
                </a:solidFill>
              </a:rPr>
              <a:t>The second indent of Article 3(2) of Directive 95/46/EC of the European Parliament and of the Council of 24 October 1995 on the protection of individuals with regard to the processing of personal data and on the free movement of such data must be interpreted as meaning that the </a:t>
            </a:r>
            <a:r>
              <a:rPr lang="en-US" b="1" dirty="0">
                <a:solidFill>
                  <a:schemeClr val="bg1"/>
                </a:solidFill>
              </a:rPr>
              <a:t>operation of a camera system, as a result of which a video recording of people is stored on a continuous recording device such as a hard disk drive, installed by an individual on his family home for the purposes of protecting the property, health and life of the home owners, but which also monitors a public space, does not amount to the processing of data in the course of a purely personal or household activity</a:t>
            </a:r>
            <a:r>
              <a:rPr lang="en-US" dirty="0">
                <a:solidFill>
                  <a:schemeClr val="bg1"/>
                </a:solidFill>
              </a:rPr>
              <a:t>, for the purposes of that provision.</a:t>
            </a:r>
            <a:endParaRPr lang="nl-NL" dirty="0">
              <a:solidFill>
                <a:schemeClr val="bg1"/>
              </a:solidFill>
            </a:endParaRPr>
          </a:p>
          <a:p>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4141824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363FE8-2034-4825-8F21-18BE3231C3B6}"/>
              </a:ext>
            </a:extLst>
          </p:cNvPr>
          <p:cNvSpPr>
            <a:spLocks noGrp="1"/>
          </p:cNvSpPr>
          <p:nvPr>
            <p:ph type="title"/>
          </p:nvPr>
        </p:nvSpPr>
        <p:spPr/>
        <p:txBody>
          <a:bodyPr/>
          <a:lstStyle/>
          <a:p>
            <a:r>
              <a:rPr lang="nl-NL" dirty="0"/>
              <a:t>(5) Uitzonderingen</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FAF8B95E-F473-4E98-A3F6-49C445C3E0CB}"/>
              </a:ext>
            </a:extLst>
          </p:cNvPr>
          <p:cNvSpPr>
            <a:spLocks noGrp="1"/>
          </p:cNvSpPr>
          <p:nvPr>
            <p:ph idx="1"/>
          </p:nvPr>
        </p:nvSpPr>
        <p:spPr/>
        <p:txBody>
          <a:bodyPr>
            <a:normAutofit/>
          </a:bodyPr>
          <a:lstStyle/>
          <a:p>
            <a:r>
              <a:rPr lang="en-US" dirty="0" err="1">
                <a:solidFill>
                  <a:schemeClr val="bg1"/>
                </a:solidFill>
              </a:rPr>
              <a:t>Tietosuojavaltuutettu</a:t>
            </a:r>
            <a:r>
              <a:rPr lang="en-US" dirty="0">
                <a:solidFill>
                  <a:schemeClr val="bg1"/>
                </a:solidFill>
              </a:rPr>
              <a:t>, In Case C‑25/17: </a:t>
            </a:r>
          </a:p>
          <a:p>
            <a:r>
              <a:rPr lang="en-US" b="1" dirty="0">
                <a:solidFill>
                  <a:schemeClr val="bg1"/>
                </a:solidFill>
              </a:rPr>
              <a:t> </a:t>
            </a:r>
            <a:r>
              <a:rPr lang="en-US" dirty="0">
                <a:solidFill>
                  <a:schemeClr val="bg1"/>
                </a:solidFill>
              </a:rPr>
              <a:t>Article 3(2) of Directive 95/46/EC of the European Parliament and of the Council of 24 October 1995 on the protection of individuals with regard to the processing of personal data and on the free movement of such data, read in the light of Article 10(1) of the Charter of Fundamental Rights of the European Union, must be interpreted as meaning that the collection of personal data by members of a religious community in the course of </a:t>
            </a:r>
            <a:r>
              <a:rPr lang="en-US" b="1" dirty="0">
                <a:solidFill>
                  <a:schemeClr val="bg1"/>
                </a:solidFill>
              </a:rPr>
              <a:t>door-to-door preaching and the subsequent processing of those data does not constitute either the processing of personal data for the purpose of activities referred to in Article 3(2), first indent, of that directive or the processing of personal data carried out by a natural person in the course of a purely personal or household activity, within the meaning of Article 3(2), second indent, thereof.</a:t>
            </a:r>
            <a:endParaRPr lang="nl-NL" b="1"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632444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fontScale="92500" lnSpcReduction="10000"/>
          </a:bodyPr>
          <a:lstStyle/>
          <a:p>
            <a:r>
              <a:rPr lang="nl-NL" sz="1800" b="1" i="0" u="none" strike="noStrike" baseline="0" dirty="0">
                <a:solidFill>
                  <a:schemeClr val="bg1"/>
                </a:solidFill>
                <a:latin typeface="Times New Roman" panose="02020603050405020304" pitchFamily="18" charset="0"/>
              </a:rPr>
              <a:t>“RELATING TO”</a:t>
            </a:r>
          </a:p>
          <a:p>
            <a:pPr algn="l"/>
            <a:r>
              <a:rPr lang="en-US" sz="1800" b="0" i="0" u="none" strike="noStrike" baseline="0" dirty="0">
                <a:solidFill>
                  <a:schemeClr val="bg1"/>
                </a:solidFill>
                <a:latin typeface="Times New Roman" panose="02020603050405020304" pitchFamily="18" charset="0"/>
              </a:rPr>
              <a:t>in order to consider that the data “relate” to an individual, a "</a:t>
            </a:r>
            <a:r>
              <a:rPr lang="en-US" sz="1800" b="1" i="0" u="none" strike="noStrike" baseline="0" dirty="0">
                <a:solidFill>
                  <a:schemeClr val="bg1"/>
                </a:solidFill>
                <a:latin typeface="Times New Roman" panose="02020603050405020304" pitchFamily="18" charset="0"/>
              </a:rPr>
              <a:t>content</a:t>
            </a:r>
            <a:r>
              <a:rPr lang="en-US" sz="1800" b="0" i="0" u="none" strike="noStrike" baseline="0" dirty="0">
                <a:solidFill>
                  <a:schemeClr val="bg1"/>
                </a:solidFill>
                <a:latin typeface="Times New Roman" panose="02020603050405020304" pitchFamily="18" charset="0"/>
              </a:rPr>
              <a:t>" element OR a "</a:t>
            </a:r>
            <a:r>
              <a:rPr lang="en-US" sz="1800" b="1" i="0" u="none" strike="noStrike" baseline="0" dirty="0">
                <a:solidFill>
                  <a:schemeClr val="bg1"/>
                </a:solidFill>
                <a:latin typeface="Times New Roman" panose="02020603050405020304" pitchFamily="18" charset="0"/>
              </a:rPr>
              <a:t>purpose</a:t>
            </a:r>
            <a:r>
              <a:rPr lang="en-US" sz="1800" b="0" i="0" u="none" strike="noStrike" baseline="0" dirty="0">
                <a:solidFill>
                  <a:schemeClr val="bg1"/>
                </a:solidFill>
                <a:latin typeface="Times New Roman" panose="02020603050405020304" pitchFamily="18" charset="0"/>
              </a:rPr>
              <a:t>" element OR a "</a:t>
            </a:r>
            <a:r>
              <a:rPr lang="en-US" sz="1800" b="1" i="0" u="none" strike="noStrike" baseline="0" dirty="0">
                <a:solidFill>
                  <a:schemeClr val="bg1"/>
                </a:solidFill>
                <a:latin typeface="Times New Roman" panose="02020603050405020304" pitchFamily="18" charset="0"/>
              </a:rPr>
              <a:t>result</a:t>
            </a:r>
            <a:r>
              <a:rPr lang="en-US" sz="1800" b="0" i="0" u="none" strike="noStrike" baseline="0" dirty="0">
                <a:solidFill>
                  <a:schemeClr val="bg1"/>
                </a:solidFill>
                <a:latin typeface="Times New Roman" panose="02020603050405020304" pitchFamily="18" charset="0"/>
              </a:rPr>
              <a:t>" element should be present.</a:t>
            </a:r>
          </a:p>
          <a:p>
            <a:pPr algn="l"/>
            <a:r>
              <a:rPr lang="en-US" dirty="0">
                <a:solidFill>
                  <a:schemeClr val="bg1"/>
                </a:solidFill>
                <a:latin typeface="Times New Roman" panose="02020603050405020304" pitchFamily="18" charset="0"/>
              </a:rPr>
              <a:t>Content: </a:t>
            </a:r>
            <a:r>
              <a:rPr lang="nl-NL" sz="1800" b="0" i="0" u="none" strike="noStrike" baseline="0" dirty="0">
                <a:solidFill>
                  <a:schemeClr val="bg1"/>
                </a:solidFill>
                <a:latin typeface="Times New Roman" panose="02020603050405020304" pitchFamily="18" charset="0"/>
              </a:rPr>
              <a:t>information is </a:t>
            </a:r>
            <a:r>
              <a:rPr lang="en-US" sz="1800" b="0" i="0" u="none" strike="noStrike" baseline="0" dirty="0">
                <a:solidFill>
                  <a:schemeClr val="bg1"/>
                </a:solidFill>
                <a:latin typeface="Times New Roman" panose="02020603050405020304" pitchFamily="18" charset="0"/>
              </a:rPr>
              <a:t>given about a particular person, regardless of any purpose on the side of the data controller or of a third party, or the impact of that information on the data subject. Information "relates" to a person when it is "about" that person, and this has to be assessed in the light of all circumstances surrounding the case.</a:t>
            </a:r>
            <a:endParaRPr lang="en-US" dirty="0">
              <a:solidFill>
                <a:schemeClr val="bg1"/>
              </a:solidFill>
              <a:latin typeface="Times New Roman" panose="02020603050405020304" pitchFamily="18" charset="0"/>
            </a:endParaRPr>
          </a:p>
          <a:p>
            <a:pPr algn="l"/>
            <a:r>
              <a:rPr lang="en-US" dirty="0">
                <a:solidFill>
                  <a:schemeClr val="bg1"/>
                </a:solidFill>
                <a:latin typeface="Times New Roman" panose="02020603050405020304" pitchFamily="18" charset="0"/>
              </a:rPr>
              <a:t>Purpose: </a:t>
            </a:r>
            <a:r>
              <a:rPr lang="en-US" sz="1800" b="0" i="0" u="none" strike="noStrike" baseline="0" dirty="0">
                <a:solidFill>
                  <a:schemeClr val="bg1"/>
                </a:solidFill>
                <a:latin typeface="Times New Roman" panose="02020603050405020304" pitchFamily="18" charset="0"/>
              </a:rPr>
              <a:t>That “purpose” element can be considered to exist when the data are used or are likely to be used, taking into account all the circumstances surrounding the precise case, with the purpose to evaluate, treat in a certain way or influence the status or </a:t>
            </a:r>
            <a:r>
              <a:rPr lang="en-US" sz="1800" b="0" i="0" u="none" strike="noStrike" baseline="0" dirty="0" err="1">
                <a:solidFill>
                  <a:schemeClr val="bg1"/>
                </a:solidFill>
                <a:latin typeface="Times New Roman" panose="02020603050405020304" pitchFamily="18" charset="0"/>
              </a:rPr>
              <a:t>behaviour</a:t>
            </a:r>
            <a:r>
              <a:rPr lang="en-US" sz="1800" b="0" i="0" u="none" strike="noStrike" baseline="0" dirty="0">
                <a:solidFill>
                  <a:schemeClr val="bg1"/>
                </a:solidFill>
                <a:latin typeface="Times New Roman" panose="02020603050405020304" pitchFamily="18" charset="0"/>
              </a:rPr>
              <a:t> of an individual.</a:t>
            </a:r>
          </a:p>
          <a:p>
            <a:pPr algn="l"/>
            <a:r>
              <a:rPr lang="en-US" dirty="0">
                <a:solidFill>
                  <a:schemeClr val="bg1"/>
                </a:solidFill>
                <a:latin typeface="Times New Roman" panose="02020603050405020304" pitchFamily="18" charset="0"/>
              </a:rPr>
              <a:t>Result: </a:t>
            </a:r>
            <a:r>
              <a:rPr lang="en-US" sz="1800" b="0" i="0" u="none" strike="noStrike" baseline="0" dirty="0">
                <a:solidFill>
                  <a:schemeClr val="bg1"/>
                </a:solidFill>
                <a:latin typeface="Times New Roman" panose="02020603050405020304" pitchFamily="18" charset="0"/>
              </a:rPr>
              <a:t>data can be considered to "relate" to an individual because their use is likely to have an impact on a certain person's rights and interests, taking into account all the circumstances surrounding the </a:t>
            </a:r>
            <a:r>
              <a:rPr lang="nl-NL" sz="1800" b="0" i="0" u="none" strike="noStrike" baseline="0" dirty="0" err="1">
                <a:solidFill>
                  <a:schemeClr val="bg1"/>
                </a:solidFill>
                <a:latin typeface="Times New Roman" panose="02020603050405020304" pitchFamily="18" charset="0"/>
              </a:rPr>
              <a:t>precise</a:t>
            </a:r>
            <a:r>
              <a:rPr lang="nl-NL" sz="1800" b="0" i="0" u="none" strike="noStrike" baseline="0" dirty="0">
                <a:solidFill>
                  <a:schemeClr val="bg1"/>
                </a:solidFill>
                <a:latin typeface="Times New Roman" panose="02020603050405020304" pitchFamily="18" charset="0"/>
              </a:rPr>
              <a:t> case.</a:t>
            </a:r>
            <a:endParaRPr lang="nl-NL" dirty="0">
              <a:solidFill>
                <a:schemeClr val="bg1"/>
              </a:solidFill>
            </a:endParaRPr>
          </a:p>
        </p:txBody>
      </p:sp>
    </p:spTree>
    <p:extLst>
      <p:ext uri="{BB962C8B-B14F-4D97-AF65-F5344CB8AC3E}">
        <p14:creationId xmlns:p14="http://schemas.microsoft.com/office/powerpoint/2010/main" val="199462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nl-NL" sz="1800" b="1" i="0" u="none" strike="noStrike" baseline="0" dirty="0">
                <a:solidFill>
                  <a:schemeClr val="bg1"/>
                </a:solidFill>
                <a:latin typeface="Times New Roman" panose="02020603050405020304" pitchFamily="18" charset="0"/>
              </a:rPr>
              <a:t>“IDENTIFIED OR IDENTIFIABLE”</a:t>
            </a:r>
          </a:p>
          <a:p>
            <a:pPr algn="l"/>
            <a:r>
              <a:rPr lang="en-US" sz="1800" b="0" i="0" u="none" strike="noStrike" baseline="0" dirty="0">
                <a:solidFill>
                  <a:schemeClr val="bg1"/>
                </a:solidFill>
                <a:latin typeface="Times New Roman" panose="02020603050405020304" pitchFamily="18" charset="0"/>
              </a:rPr>
              <a:t>Indirect </a:t>
            </a:r>
            <a:r>
              <a:rPr lang="en-US" sz="1800" b="0" i="0" u="none" strike="noStrike" baseline="0" dirty="0" err="1">
                <a:solidFill>
                  <a:schemeClr val="bg1"/>
                </a:solidFill>
                <a:latin typeface="Times New Roman" panose="02020603050405020304" pitchFamily="18" charset="0"/>
              </a:rPr>
              <a:t>identifyiable</a:t>
            </a:r>
            <a:endParaRPr lang="en-US" sz="1800" b="0" i="0" u="none" strike="noStrike" baseline="0" dirty="0">
              <a:solidFill>
                <a:schemeClr val="bg1"/>
              </a:solidFill>
              <a:latin typeface="Times New Roman" panose="02020603050405020304" pitchFamily="18" charset="0"/>
            </a:endParaRPr>
          </a:p>
          <a:p>
            <a:pPr algn="l"/>
            <a:r>
              <a:rPr lang="en-US" sz="1800" b="0" i="0" u="none" strike="noStrike" baseline="0" dirty="0">
                <a:solidFill>
                  <a:schemeClr val="bg1"/>
                </a:solidFill>
                <a:latin typeface="Times New Roman" panose="02020603050405020304" pitchFamily="18" charset="0"/>
              </a:rPr>
              <a:t>At this point, it should be noted that, while identification through the name is the most common occurrence in practice, a name may itself not be necessary in all cases to identify an individual. This may happen when other "identifiers" are used to single </a:t>
            </a:r>
            <a:r>
              <a:rPr lang="nl-NL" sz="1800" b="0" i="0" u="none" strike="noStrike" baseline="0" dirty="0" err="1">
                <a:solidFill>
                  <a:schemeClr val="bg1"/>
                </a:solidFill>
                <a:latin typeface="Times New Roman" panose="02020603050405020304" pitchFamily="18" charset="0"/>
              </a:rPr>
              <a:t>someone</a:t>
            </a:r>
            <a:r>
              <a:rPr lang="nl-NL" sz="1800" b="0" i="0" u="none" strike="noStrike" baseline="0" dirty="0">
                <a:solidFill>
                  <a:schemeClr val="bg1"/>
                </a:solidFill>
                <a:latin typeface="Times New Roman" panose="02020603050405020304" pitchFamily="18" charset="0"/>
              </a:rPr>
              <a:t> out.</a:t>
            </a:r>
          </a:p>
          <a:p>
            <a:pPr algn="l"/>
            <a:r>
              <a:rPr lang="en-US" sz="1800" b="0" i="0" u="none" strike="noStrike" baseline="0" dirty="0">
                <a:solidFill>
                  <a:schemeClr val="bg1"/>
                </a:solidFill>
                <a:latin typeface="Times New Roman" panose="02020603050405020304" pitchFamily="18" charset="0"/>
              </a:rPr>
              <a:t>The criterion of </a:t>
            </a:r>
            <a:r>
              <a:rPr lang="en-US" sz="1800" b="1" i="1" u="none" strike="noStrike" baseline="0" dirty="0">
                <a:solidFill>
                  <a:schemeClr val="bg1"/>
                </a:solidFill>
                <a:latin typeface="Times New Roman" panose="02020603050405020304" pitchFamily="18" charset="0"/>
              </a:rPr>
              <a:t>“</a:t>
            </a:r>
            <a:r>
              <a:rPr lang="en-US" sz="1800" b="0" i="1" u="none" strike="noStrike" baseline="0" dirty="0">
                <a:solidFill>
                  <a:schemeClr val="bg1"/>
                </a:solidFill>
                <a:latin typeface="Times New Roman" panose="02020603050405020304" pitchFamily="18" charset="0"/>
              </a:rPr>
              <a:t>all the means likely reasonably to be used either by the controller or by any other person</a:t>
            </a:r>
            <a:r>
              <a:rPr lang="en-US" sz="1800" b="0" i="0" u="none" strike="noStrike" baseline="0" dirty="0">
                <a:solidFill>
                  <a:schemeClr val="bg1"/>
                </a:solidFill>
                <a:latin typeface="Times New Roman" panose="02020603050405020304" pitchFamily="18" charset="0"/>
              </a:rPr>
              <a:t>" should in particular take into account all the factors at stake. </a:t>
            </a:r>
            <a:r>
              <a:rPr lang="en-US" sz="1800" b="0" i="1" u="none" strike="noStrike" baseline="0" dirty="0">
                <a:solidFill>
                  <a:schemeClr val="bg1"/>
                </a:solidFill>
                <a:latin typeface="Times New Roman" panose="02020603050405020304" pitchFamily="18" charset="0"/>
              </a:rPr>
              <a:t>be used either by the controller or by any other person </a:t>
            </a:r>
            <a:r>
              <a:rPr lang="en-US" sz="1800" b="0" i="0" u="none" strike="noStrike" baseline="0" dirty="0">
                <a:solidFill>
                  <a:schemeClr val="bg1"/>
                </a:solidFill>
                <a:latin typeface="Times New Roman" panose="02020603050405020304" pitchFamily="18" charset="0"/>
              </a:rPr>
              <a:t>to identify that individual.</a:t>
            </a:r>
          </a:p>
          <a:p>
            <a:pPr algn="l"/>
            <a:r>
              <a:rPr lang="en-US" sz="1800" b="0" i="0" u="none" strike="noStrike" baseline="0" dirty="0">
                <a:solidFill>
                  <a:schemeClr val="bg1"/>
                </a:solidFill>
                <a:latin typeface="Times New Roman" panose="02020603050405020304" pitchFamily="18" charset="0"/>
              </a:rPr>
              <a:t>"</a:t>
            </a:r>
            <a:r>
              <a:rPr lang="en-US" sz="1800" b="0" i="0" u="none" strike="noStrike" baseline="0" dirty="0" err="1">
                <a:solidFill>
                  <a:schemeClr val="bg1"/>
                </a:solidFill>
                <a:latin typeface="Times New Roman" panose="02020603050405020304" pitchFamily="18" charset="0"/>
              </a:rPr>
              <a:t>Anonymised</a:t>
            </a:r>
            <a:r>
              <a:rPr lang="en-US" sz="1800" b="0" i="0" u="none" strike="noStrike" baseline="0" dirty="0">
                <a:solidFill>
                  <a:schemeClr val="bg1"/>
                </a:solidFill>
                <a:latin typeface="Times New Roman" panose="02020603050405020304" pitchFamily="18" charset="0"/>
              </a:rPr>
              <a:t> data” would therefore be anonymous data that previously referred to an identifiable person, but where that identification is no longer possible.</a:t>
            </a:r>
            <a:endParaRPr lang="nl-NL" dirty="0">
              <a:solidFill>
                <a:schemeClr val="bg1"/>
              </a:solidFill>
            </a:endParaRPr>
          </a:p>
        </p:txBody>
      </p:sp>
    </p:spTree>
    <p:extLst>
      <p:ext uri="{BB962C8B-B14F-4D97-AF65-F5344CB8AC3E}">
        <p14:creationId xmlns:p14="http://schemas.microsoft.com/office/powerpoint/2010/main" val="1419661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nl-NL" sz="1800" b="1" i="0" u="none" strike="noStrike" baseline="0" dirty="0">
                <a:solidFill>
                  <a:schemeClr val="bg1"/>
                </a:solidFill>
                <a:latin typeface="Times New Roman" panose="02020603050405020304" pitchFamily="18" charset="0"/>
              </a:rPr>
              <a:t>“NATURAL PERSON”</a:t>
            </a:r>
          </a:p>
          <a:p>
            <a:pPr algn="l"/>
            <a:r>
              <a:rPr lang="en-US" sz="1800" b="0" i="0" u="none" strike="noStrike" baseline="0" dirty="0">
                <a:solidFill>
                  <a:schemeClr val="bg1"/>
                </a:solidFill>
                <a:latin typeface="Times New Roman" panose="02020603050405020304" pitchFamily="18" charset="0"/>
              </a:rPr>
              <a:t>the information on dead individuals may also refer to living persons. For instance, the information that the dead Gaia suffered from </a:t>
            </a:r>
            <a:r>
              <a:rPr lang="en-US" sz="1800" b="0" i="0" u="none" strike="noStrike" baseline="0" dirty="0" err="1">
                <a:solidFill>
                  <a:schemeClr val="bg1"/>
                </a:solidFill>
                <a:latin typeface="Times New Roman" panose="02020603050405020304" pitchFamily="18" charset="0"/>
              </a:rPr>
              <a:t>haemophilia</a:t>
            </a:r>
            <a:r>
              <a:rPr lang="en-US" sz="1800" b="0" i="0" u="none" strike="noStrike" baseline="0" dirty="0">
                <a:solidFill>
                  <a:schemeClr val="bg1"/>
                </a:solidFill>
                <a:latin typeface="Times New Roman" panose="02020603050405020304" pitchFamily="18" charset="0"/>
              </a:rPr>
              <a:t> indicates that her son </a:t>
            </a:r>
            <a:r>
              <a:rPr lang="en-US" sz="1800" b="0" i="0" u="none" strike="noStrike" baseline="0" dirty="0" err="1">
                <a:solidFill>
                  <a:schemeClr val="bg1"/>
                </a:solidFill>
                <a:latin typeface="Times New Roman" panose="02020603050405020304" pitchFamily="18" charset="0"/>
              </a:rPr>
              <a:t>Titius</a:t>
            </a:r>
            <a:r>
              <a:rPr lang="en-US" sz="1800" b="0" i="0" u="none" strike="noStrike" baseline="0" dirty="0">
                <a:solidFill>
                  <a:schemeClr val="bg1"/>
                </a:solidFill>
                <a:latin typeface="Times New Roman" panose="02020603050405020304" pitchFamily="18" charset="0"/>
              </a:rPr>
              <a:t> also suffers from the same disease, as it is linked to a gene </a:t>
            </a:r>
            <a:r>
              <a:rPr lang="nl-NL" sz="1800" b="0" i="0" u="none" strike="noStrike" baseline="0" dirty="0" err="1">
                <a:solidFill>
                  <a:schemeClr val="bg1"/>
                </a:solidFill>
                <a:latin typeface="Times New Roman" panose="02020603050405020304" pitchFamily="18" charset="0"/>
              </a:rPr>
              <a:t>contained</a:t>
            </a:r>
            <a:r>
              <a:rPr lang="nl-NL" sz="1800" b="0" i="0" u="none" strike="noStrike" baseline="0" dirty="0">
                <a:solidFill>
                  <a:schemeClr val="bg1"/>
                </a:solidFill>
                <a:latin typeface="Times New Roman" panose="02020603050405020304" pitchFamily="18" charset="0"/>
              </a:rPr>
              <a:t> in </a:t>
            </a:r>
            <a:r>
              <a:rPr lang="nl-NL" sz="1800" b="0" i="0" u="none" strike="noStrike" baseline="0" dirty="0" err="1">
                <a:solidFill>
                  <a:schemeClr val="bg1"/>
                </a:solidFill>
                <a:latin typeface="Times New Roman" panose="02020603050405020304" pitchFamily="18" charset="0"/>
              </a:rPr>
              <a:t>the</a:t>
            </a:r>
            <a:r>
              <a:rPr lang="nl-NL" sz="1800" b="0" i="0" u="none" strike="noStrike" baseline="0" dirty="0">
                <a:solidFill>
                  <a:schemeClr val="bg1"/>
                </a:solidFill>
                <a:latin typeface="Times New Roman" panose="02020603050405020304" pitchFamily="18" charset="0"/>
              </a:rPr>
              <a:t> X-</a:t>
            </a:r>
            <a:r>
              <a:rPr lang="nl-NL" sz="1800" b="0" i="0" u="none" strike="noStrike" baseline="0" dirty="0" err="1">
                <a:solidFill>
                  <a:schemeClr val="bg1"/>
                </a:solidFill>
                <a:latin typeface="Times New Roman" panose="02020603050405020304" pitchFamily="18" charset="0"/>
              </a:rPr>
              <a:t>chromosome</a:t>
            </a:r>
            <a:r>
              <a:rPr lang="nl-NL" sz="1800" b="0" i="0" u="none" strike="noStrike" baseline="0" dirty="0">
                <a:solidFill>
                  <a:schemeClr val="bg1"/>
                </a:solidFill>
                <a:latin typeface="Times New Roman" panose="02020603050405020304" pitchFamily="18" charset="0"/>
              </a:rPr>
              <a:t>.</a:t>
            </a:r>
            <a:endParaRPr lang="nl-NL" b="1" dirty="0">
              <a:solidFill>
                <a:schemeClr val="bg1"/>
              </a:solidFill>
              <a:latin typeface="Times New Roman" panose="02020603050405020304" pitchFamily="18" charset="0"/>
            </a:endParaRPr>
          </a:p>
          <a:p>
            <a:pPr algn="l"/>
            <a:r>
              <a:rPr lang="en-US" sz="1800" b="0" i="0" u="none" strike="noStrike" baseline="0" dirty="0">
                <a:solidFill>
                  <a:schemeClr val="bg1"/>
                </a:solidFill>
                <a:latin typeface="Times New Roman" panose="02020603050405020304" pitchFamily="18" charset="0"/>
              </a:rPr>
              <a:t>The extent to which data protection rules may apply before birth depends on the general position of national legal systems about the protection of unborn children.</a:t>
            </a:r>
          </a:p>
          <a:p>
            <a:pPr algn="l"/>
            <a:r>
              <a:rPr lang="en-US" sz="1800" b="0" i="0" u="none" strike="noStrike" baseline="0" dirty="0">
                <a:solidFill>
                  <a:schemeClr val="bg1"/>
                </a:solidFill>
                <a:latin typeface="Times New Roman" panose="02020603050405020304" pitchFamily="18" charset="0"/>
              </a:rPr>
              <a:t>Information about legal persons may also be considered as "relating to" natural persons on their own merits, in accordance with the criteria set out in this document. This may be the case where the name of the legal person derives from that of a natural person.</a:t>
            </a:r>
            <a:endParaRPr lang="nl-NL" dirty="0">
              <a:solidFill>
                <a:schemeClr val="bg1"/>
              </a:solidFill>
            </a:endParaRPr>
          </a:p>
        </p:txBody>
      </p:sp>
    </p:spTree>
    <p:extLst>
      <p:ext uri="{BB962C8B-B14F-4D97-AF65-F5344CB8AC3E}">
        <p14:creationId xmlns:p14="http://schemas.microsoft.com/office/powerpoint/2010/main" val="125025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nl-NL" dirty="0">
                <a:solidFill>
                  <a:schemeClr val="bg1"/>
                </a:solidFill>
              </a:rPr>
              <a:t>Peter Nowak</a:t>
            </a:r>
          </a:p>
          <a:p>
            <a:r>
              <a:rPr lang="en-US" dirty="0">
                <a:solidFill>
                  <a:schemeClr val="bg1"/>
                </a:solidFill>
              </a:rPr>
              <a:t>Article 2(a) of Directive 95/46/EC of the European Parliament and of the Council of 24 October 1995 on the protection of individuals with regard to the processing of personal data and on the free movement of such data must be interpreted as meaning that, in circumstances such as those of the main proceedings, </a:t>
            </a:r>
            <a:r>
              <a:rPr lang="en-US" b="1" dirty="0">
                <a:solidFill>
                  <a:schemeClr val="bg1"/>
                </a:solidFill>
              </a:rPr>
              <a:t>the written answers submitted by a candidate at a professional examination and any comments made by an examiner with respect to those answers constitute personal data, within the meaning of that provision.</a:t>
            </a:r>
            <a:endParaRPr lang="nl-NL" b="1"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291419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en-US" dirty="0" err="1">
                <a:solidFill>
                  <a:schemeClr val="bg1"/>
                </a:solidFill>
              </a:rPr>
              <a:t>Tietosuojavaltuutettu</a:t>
            </a:r>
            <a:r>
              <a:rPr lang="en-US" dirty="0">
                <a:solidFill>
                  <a:schemeClr val="bg1"/>
                </a:solidFill>
              </a:rPr>
              <a:t> (Case C-73/07): </a:t>
            </a:r>
          </a:p>
          <a:p>
            <a:r>
              <a:rPr lang="en-US" dirty="0">
                <a:solidFill>
                  <a:schemeClr val="bg1"/>
                </a:solidFill>
              </a:rPr>
              <a:t>Activities involving the processing of personal data such as those referred to at points (c) and (d) of the first question and relating to </a:t>
            </a:r>
            <a:r>
              <a:rPr lang="en-US" b="1" dirty="0">
                <a:solidFill>
                  <a:schemeClr val="bg1"/>
                </a:solidFill>
              </a:rPr>
              <a:t>personal data files which contain solely, and in unaltered form, material that has already been published in the media</a:t>
            </a:r>
            <a:r>
              <a:rPr lang="en-US" dirty="0">
                <a:solidFill>
                  <a:schemeClr val="bg1"/>
                </a:solidFill>
              </a:rPr>
              <a:t>, fall within the scope of application of Directive 95/46.</a:t>
            </a:r>
            <a:endParaRPr lang="nl-NL"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38004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E0B4AE-F64C-4BEE-94D3-5ABE5570E871}"/>
              </a:ext>
            </a:extLst>
          </p:cNvPr>
          <p:cNvSpPr>
            <a:spLocks noGrp="1"/>
          </p:cNvSpPr>
          <p:nvPr>
            <p:ph type="title"/>
          </p:nvPr>
        </p:nvSpPr>
        <p:spPr/>
        <p:txBody>
          <a:bodyPr>
            <a:normAutofit fontScale="90000"/>
          </a:bodyPr>
          <a:lstStyle/>
          <a:p>
            <a:r>
              <a:rPr lang="nl-NL" dirty="0"/>
              <a:t>(1) Persoonsgegevens</a:t>
            </a:r>
            <a:br>
              <a:rPr lang="nl-NL" dirty="0"/>
            </a:b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3C966076-7889-4B33-9F62-E2AD401A4CDD}"/>
              </a:ext>
            </a:extLst>
          </p:cNvPr>
          <p:cNvSpPr>
            <a:spLocks noGrp="1"/>
          </p:cNvSpPr>
          <p:nvPr>
            <p:ph idx="1"/>
          </p:nvPr>
        </p:nvSpPr>
        <p:spPr/>
        <p:txBody>
          <a:bodyPr>
            <a:normAutofit/>
          </a:bodyPr>
          <a:lstStyle/>
          <a:p>
            <a:r>
              <a:rPr lang="en-US" dirty="0">
                <a:solidFill>
                  <a:schemeClr val="bg1"/>
                </a:solidFill>
              </a:rPr>
              <a:t>YS (C‑141/12) &amp; Minister </a:t>
            </a:r>
            <a:r>
              <a:rPr lang="en-US" dirty="0" err="1">
                <a:solidFill>
                  <a:schemeClr val="bg1"/>
                </a:solidFill>
              </a:rPr>
              <a:t>voor</a:t>
            </a:r>
            <a:r>
              <a:rPr lang="en-US" dirty="0">
                <a:solidFill>
                  <a:schemeClr val="bg1"/>
                </a:solidFill>
              </a:rPr>
              <a:t> </a:t>
            </a:r>
            <a:r>
              <a:rPr lang="en-US" dirty="0" err="1">
                <a:solidFill>
                  <a:schemeClr val="bg1"/>
                </a:solidFill>
              </a:rPr>
              <a:t>Immigratie</a:t>
            </a:r>
            <a:r>
              <a:rPr lang="en-US" dirty="0">
                <a:solidFill>
                  <a:schemeClr val="bg1"/>
                </a:solidFill>
              </a:rPr>
              <a:t>, </a:t>
            </a:r>
            <a:r>
              <a:rPr lang="en-US" dirty="0" err="1">
                <a:solidFill>
                  <a:schemeClr val="bg1"/>
                </a:solidFill>
              </a:rPr>
              <a:t>Integratie</a:t>
            </a:r>
            <a:r>
              <a:rPr lang="en-US" dirty="0">
                <a:solidFill>
                  <a:schemeClr val="bg1"/>
                </a:solidFill>
              </a:rPr>
              <a:t> </a:t>
            </a:r>
            <a:r>
              <a:rPr lang="en-US" dirty="0" err="1">
                <a:solidFill>
                  <a:schemeClr val="bg1"/>
                </a:solidFill>
              </a:rPr>
              <a:t>en</a:t>
            </a:r>
            <a:r>
              <a:rPr lang="en-US" dirty="0">
                <a:solidFill>
                  <a:schemeClr val="bg1"/>
                </a:solidFill>
              </a:rPr>
              <a:t> </a:t>
            </a:r>
            <a:r>
              <a:rPr lang="en-US" dirty="0" err="1">
                <a:solidFill>
                  <a:schemeClr val="bg1"/>
                </a:solidFill>
              </a:rPr>
              <a:t>Asiel</a:t>
            </a:r>
            <a:r>
              <a:rPr lang="en-US" dirty="0">
                <a:solidFill>
                  <a:schemeClr val="bg1"/>
                </a:solidFill>
              </a:rPr>
              <a:t> (C‑372/12): </a:t>
            </a:r>
          </a:p>
          <a:p>
            <a:r>
              <a:rPr lang="en-US" dirty="0">
                <a:solidFill>
                  <a:schemeClr val="bg1"/>
                </a:solidFill>
              </a:rPr>
              <a:t>Article 2(a) of Directive 95/46/EC of the European Parliament and of the Council of 24 October 1995 on the protection of individuals with regard to the processing of personal data and on the free movement of such data must be interpreted as meaning that </a:t>
            </a:r>
            <a:r>
              <a:rPr lang="en-US" b="1" dirty="0">
                <a:solidFill>
                  <a:schemeClr val="bg1"/>
                </a:solidFill>
              </a:rPr>
              <a:t>the data relating to an applicant for a residence permit contained in an administrative document, such as the ‘minute’ at issue in the main proceedings, setting out the grounds that the case officer puts forward in support of the draft decision which he is responsible for drawing up in the context of the procedure prior to the adoption of a decision concerning the application for such a permit and, where relevant, the data in the legal analysis contained in that document, are ‘personal data’ within the meaning of that provision, whereas, by contrast, that analysis cannot in itself be so classified</a:t>
            </a:r>
            <a:endParaRPr lang="nl-NL" b="1" dirty="0">
              <a:solidFill>
                <a:schemeClr val="bg1"/>
              </a:solidFill>
            </a:endParaRPr>
          </a:p>
          <a:p>
            <a:endParaRPr lang="nl-NL" dirty="0">
              <a:solidFill>
                <a:schemeClr val="bg1"/>
              </a:solidFill>
            </a:endParaRPr>
          </a:p>
        </p:txBody>
      </p:sp>
    </p:spTree>
    <p:extLst>
      <p:ext uri="{BB962C8B-B14F-4D97-AF65-F5344CB8AC3E}">
        <p14:creationId xmlns:p14="http://schemas.microsoft.com/office/powerpoint/2010/main" val="18191248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4008</TotalTime>
  <Words>5672</Words>
  <Application>Microsoft Office PowerPoint</Application>
  <PresentationFormat>Breedbeeld</PresentationFormat>
  <Paragraphs>163</Paragraphs>
  <Slides>39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39</vt:i4>
      </vt:variant>
    </vt:vector>
  </HeadingPairs>
  <TitlesOfParts>
    <vt:vector size="45" baseType="lpstr">
      <vt:lpstr>Arial</vt:lpstr>
      <vt:lpstr>Calibri</vt:lpstr>
      <vt:lpstr>Times New Roman</vt:lpstr>
      <vt:lpstr>Trebuchet MS</vt:lpstr>
      <vt:lpstr>Wingdings 3</vt:lpstr>
      <vt:lpstr>Facet</vt:lpstr>
      <vt:lpstr>College VI: Wanneer is de AVG van toepassing?</vt:lpstr>
      <vt:lpstr>Overzicht van dit college</vt:lpstr>
      <vt:lpstr>(1) Persoonsgegevens  </vt:lpstr>
      <vt:lpstr>(1) Persoonsgegevens  </vt:lpstr>
      <vt:lpstr>(1) Persoonsgegevens  </vt:lpstr>
      <vt:lpstr>(1) Persoonsgegevens  </vt:lpstr>
      <vt:lpstr>(1) Persoonsgegevens  </vt:lpstr>
      <vt:lpstr>(1) Persoonsgegevens  </vt:lpstr>
      <vt:lpstr>(1) Persoonsgegevens  </vt:lpstr>
      <vt:lpstr>(1) Persoonsgegevens  </vt:lpstr>
      <vt:lpstr>(1) Persoonsgegevens  </vt:lpstr>
      <vt:lpstr>(2) Verwerken  </vt:lpstr>
      <vt:lpstr>(2) Verwerken  </vt:lpstr>
      <vt:lpstr>(2) Verwerken  </vt:lpstr>
      <vt:lpstr>(2) Verwerken  </vt:lpstr>
      <vt:lpstr>(2) Verwerken  </vt:lpstr>
      <vt:lpstr>(2) Verwerken  </vt:lpstr>
      <vt:lpstr>(3) Verantwoordelijke, ververwerker</vt:lpstr>
      <vt:lpstr>(3) Verantwoordelijke, ververwerker</vt:lpstr>
      <vt:lpstr>(3) Verantwoordelijke, ververwerker</vt:lpstr>
      <vt:lpstr>(3) Verantwoordelijke, ververwerker</vt:lpstr>
      <vt:lpstr>(3) Verantwoordelijke, ververwerker</vt:lpstr>
      <vt:lpstr>(3) Verantwoordelijke, ververwerker</vt:lpstr>
      <vt:lpstr>(3) Verantwoordelijke, ververwerker</vt:lpstr>
      <vt:lpstr>(3) Verantwoordelijke, ververwerker</vt:lpstr>
      <vt:lpstr>(4) EU recht </vt:lpstr>
      <vt:lpstr>(4) EU recht </vt:lpstr>
      <vt:lpstr>(4) EU recht </vt:lpstr>
      <vt:lpstr>(4) EU recht </vt:lpstr>
      <vt:lpstr>(4) EU recht </vt:lpstr>
      <vt:lpstr>(4) EU recht </vt:lpstr>
      <vt:lpstr>(4) EU recht </vt:lpstr>
      <vt:lpstr>(4) EU recht </vt:lpstr>
      <vt:lpstr>(4) EU recht </vt:lpstr>
      <vt:lpstr>(4) EU recht </vt:lpstr>
      <vt:lpstr>(4) EU recht </vt:lpstr>
      <vt:lpstr>(5) Uitzonderingen </vt:lpstr>
      <vt:lpstr>(5) Uitzonderingen </vt:lpstr>
      <vt:lpstr>(5) Uitzonderingen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211</cp:revision>
  <dcterms:created xsi:type="dcterms:W3CDTF">2020-07-16T14:25:51Z</dcterms:created>
  <dcterms:modified xsi:type="dcterms:W3CDTF">2020-08-31T13:21:10Z</dcterms:modified>
</cp:coreProperties>
</file>