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8" r:id="rId4"/>
    <p:sldId id="269" r:id="rId5"/>
    <p:sldId id="270" r:id="rId6"/>
    <p:sldId id="262" r:id="rId7"/>
    <p:sldId id="271" r:id="rId8"/>
    <p:sldId id="264" r:id="rId9"/>
    <p:sldId id="273" r:id="rId10"/>
    <p:sldId id="275" r:id="rId11"/>
    <p:sldId id="333" r:id="rId12"/>
    <p:sldId id="334" r:id="rId13"/>
    <p:sldId id="335" r:id="rId14"/>
    <p:sldId id="336" r:id="rId15"/>
    <p:sldId id="389" r:id="rId16"/>
    <p:sldId id="390" r:id="rId17"/>
    <p:sldId id="391" r:id="rId18"/>
    <p:sldId id="272" r:id="rId19"/>
    <p:sldId id="276" r:id="rId20"/>
    <p:sldId id="277" r:id="rId21"/>
    <p:sldId id="278" r:id="rId22"/>
    <p:sldId id="337" r:id="rId23"/>
    <p:sldId id="279" r:id="rId24"/>
    <p:sldId id="338" r:id="rId25"/>
    <p:sldId id="266" r:id="rId26"/>
    <p:sldId id="280" r:id="rId27"/>
    <p:sldId id="281" r:id="rId28"/>
    <p:sldId id="267" r:id="rId29"/>
    <p:sldId id="341" r:id="rId30"/>
    <p:sldId id="342" r:id="rId31"/>
    <p:sldId id="343" r:id="rId32"/>
    <p:sldId id="344" r:id="rId33"/>
    <p:sldId id="512" r:id="rId34"/>
    <p:sldId id="513" r:id="rId35"/>
    <p:sldId id="514" r:id="rId36"/>
    <p:sldId id="515" r:id="rId37"/>
    <p:sldId id="516" r:id="rId38"/>
    <p:sldId id="345" r:id="rId39"/>
    <p:sldId id="371" r:id="rId40"/>
    <p:sldId id="428" r:id="rId41"/>
    <p:sldId id="376" r:id="rId42"/>
    <p:sldId id="517" r:id="rId43"/>
    <p:sldId id="518" r:id="rId44"/>
    <p:sldId id="519" r:id="rId45"/>
    <p:sldId id="520" r:id="rId46"/>
    <p:sldId id="521" r:id="rId47"/>
    <p:sldId id="445" r:id="rId48"/>
    <p:sldId id="446" r:id="rId49"/>
    <p:sldId id="447" r:id="rId50"/>
    <p:sldId id="448" r:id="rId51"/>
    <p:sldId id="449" r:id="rId52"/>
    <p:sldId id="505" r:id="rId53"/>
    <p:sldId id="506" r:id="rId54"/>
    <p:sldId id="509" r:id="rId55"/>
    <p:sldId id="522" r:id="rId56"/>
    <p:sldId id="523" r:id="rId57"/>
    <p:sldId id="524" r:id="rId58"/>
    <p:sldId id="452" r:id="rId59"/>
    <p:sldId id="510" r:id="rId60"/>
    <p:sldId id="511" r:id="rId61"/>
    <p:sldId id="525" r:id="rId62"/>
    <p:sldId id="526" r:id="rId63"/>
    <p:sldId id="457" r:id="rId64"/>
    <p:sldId id="458" r:id="rId65"/>
    <p:sldId id="527" r:id="rId66"/>
    <p:sldId id="530" r:id="rId67"/>
    <p:sldId id="529" r:id="rId68"/>
    <p:sldId id="528" r:id="rId69"/>
    <p:sldId id="476" r:id="rId70"/>
    <p:sldId id="477" r:id="rId71"/>
    <p:sldId id="478" r:id="rId72"/>
    <p:sldId id="531" r:id="rId73"/>
    <p:sldId id="532" r:id="rId74"/>
    <p:sldId id="481" r:id="rId75"/>
    <p:sldId id="533" r:id="rId76"/>
    <p:sldId id="534" r:id="rId77"/>
    <p:sldId id="535" r:id="rId78"/>
    <p:sldId id="484" r:id="rId79"/>
    <p:sldId id="489" r:id="rId80"/>
    <p:sldId id="490" r:id="rId81"/>
    <p:sldId id="492" r:id="rId82"/>
    <p:sldId id="496" r:id="rId83"/>
    <p:sldId id="498" r:id="rId84"/>
    <p:sldId id="500" r:id="rId8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92846" autoAdjust="0"/>
  </p:normalViewPr>
  <p:slideViewPr>
    <p:cSldViewPr snapToGrid="0">
      <p:cViewPr varScale="1">
        <p:scale>
          <a:sx n="107" d="100"/>
          <a:sy n="107" d="100"/>
        </p:scale>
        <p:origin x="7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11/5/2019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11/5/2019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1BEB90-95B5-4B2D-BC3B-83E1D1974901}"/>
              </a:ext>
            </a:extLst>
          </p:cNvPr>
          <p:cNvSpPr>
            <a:spLocks noGrp="1"/>
          </p:cNvSpPr>
          <p:nvPr>
            <p:ph type="ctrTitle"/>
          </p:nvPr>
        </p:nvSpPr>
        <p:spPr/>
        <p:txBody>
          <a:bodyPr/>
          <a:lstStyle/>
          <a:p>
            <a:r>
              <a:rPr lang="nl-NL" sz="4000" dirty="0"/>
              <a:t/>
            </a:r>
            <a:br>
              <a:rPr lang="nl-NL" sz="4000" dirty="0"/>
            </a:br>
            <a:r>
              <a:rPr lang="nl-NL" sz="4000" dirty="0"/>
              <a:t>Privacy &amp; Gegevensbescherming</a:t>
            </a:r>
            <a:br>
              <a:rPr lang="nl-NL" sz="4000" dirty="0"/>
            </a:br>
            <a:r>
              <a:rPr lang="nl-NL" sz="4000" dirty="0"/>
              <a:t>AVG: Inleiding en toepassing</a:t>
            </a:r>
          </a:p>
        </p:txBody>
      </p:sp>
      <p:sp>
        <p:nvSpPr>
          <p:cNvPr id="3" name="Ondertitel 2">
            <a:extLst>
              <a:ext uri="{FF2B5EF4-FFF2-40B4-BE49-F238E27FC236}">
                <a16:creationId xmlns:a16="http://schemas.microsoft.com/office/drawing/2014/main" id="{44AEFACB-89B2-49C5-A212-7114F73D6622}"/>
              </a:ext>
            </a:extLst>
          </p:cNvPr>
          <p:cNvSpPr>
            <a:spLocks noGrp="1"/>
          </p:cNvSpPr>
          <p:nvPr>
            <p:ph type="subTitle" idx="1"/>
          </p:nvPr>
        </p:nvSpPr>
        <p:spPr/>
        <p:txBody>
          <a:bodyPr>
            <a:normAutofit fontScale="92500" lnSpcReduction="20000"/>
          </a:bodyPr>
          <a:lstStyle/>
          <a:p>
            <a:r>
              <a:rPr lang="nl-NL" dirty="0"/>
              <a:t>Bart van der Sloot</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20986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8A49B6-8549-4CB6-8273-ABB5AC0A9A62}"/>
              </a:ext>
            </a:extLst>
          </p:cNvPr>
          <p:cNvSpPr>
            <a:spLocks noGrp="1"/>
          </p:cNvSpPr>
          <p:nvPr>
            <p:ph type="title"/>
          </p:nvPr>
        </p:nvSpPr>
        <p:spPr/>
        <p:txBody>
          <a:bodyPr/>
          <a:lstStyle/>
          <a:p>
            <a:r>
              <a:rPr lang="nl-NL" dirty="0"/>
              <a:t>3. Wat is de Algemene Verordening Gegevensbescherming niet? </a:t>
            </a:r>
          </a:p>
        </p:txBody>
      </p:sp>
      <p:sp>
        <p:nvSpPr>
          <p:cNvPr id="3" name="Tijdelijke aanduiding voor inhoud 2">
            <a:extLst>
              <a:ext uri="{FF2B5EF4-FFF2-40B4-BE49-F238E27FC236}">
                <a16:creationId xmlns:a16="http://schemas.microsoft.com/office/drawing/2014/main" id="{DEA073A4-78D7-4D01-9190-30D1D059C82E}"/>
              </a:ext>
            </a:extLst>
          </p:cNvPr>
          <p:cNvSpPr>
            <a:spLocks noGrp="1"/>
          </p:cNvSpPr>
          <p:nvPr>
            <p:ph idx="1"/>
          </p:nvPr>
        </p:nvSpPr>
        <p:spPr/>
        <p:txBody>
          <a:bodyPr>
            <a:normAutofit fontScale="92500" lnSpcReduction="10000"/>
          </a:bodyPr>
          <a:lstStyle/>
          <a:p>
            <a:r>
              <a:rPr lang="nl-NL" dirty="0"/>
              <a:t>1. Achtergrond privacy: eeuwenoud - verdeling private en publieke ruimte</a:t>
            </a:r>
          </a:p>
          <a:p>
            <a:r>
              <a:rPr lang="nl-NL" dirty="0"/>
              <a:t>2. Achtergrond gegevensbescherming: begint in de jaren 70 – gaat om de goede omgang met data</a:t>
            </a:r>
          </a:p>
          <a:p>
            <a:r>
              <a:rPr lang="nl-NL" dirty="0"/>
              <a:t>3. Verschil in materiele reikwijdte: privacy breder recht, maar er valt ook meer onder gegevensbescherming dan onder privacy</a:t>
            </a:r>
          </a:p>
          <a:p>
            <a:r>
              <a:rPr lang="nl-NL" dirty="0"/>
              <a:t>4. Verschil in mate van regulering: privacy met name op grondwet/strafrecht niveau – gegevensbescherming 1 A4tje naar nu de AVG</a:t>
            </a:r>
          </a:p>
          <a:p>
            <a:r>
              <a:rPr lang="nl-NL" dirty="0"/>
              <a:t>5. Alle verwijzingen naar privacy zijn in de AVG verwijderd – niet privacy </a:t>
            </a:r>
            <a:r>
              <a:rPr lang="nl-NL" dirty="0" err="1"/>
              <a:t>by</a:t>
            </a:r>
            <a:r>
              <a:rPr lang="nl-NL" dirty="0"/>
              <a:t> </a:t>
            </a:r>
            <a:r>
              <a:rPr lang="nl-NL" dirty="0" err="1"/>
              <a:t>desing</a:t>
            </a:r>
            <a:r>
              <a:rPr lang="nl-NL" dirty="0"/>
              <a:t>, privacy </a:t>
            </a:r>
            <a:r>
              <a:rPr lang="nl-NL" dirty="0" err="1"/>
              <a:t>officer</a:t>
            </a:r>
            <a:r>
              <a:rPr lang="nl-NL" dirty="0"/>
              <a:t>, of </a:t>
            </a:r>
            <a:r>
              <a:rPr lang="nl-NL" dirty="0" err="1"/>
              <a:t>pia</a:t>
            </a:r>
            <a:r>
              <a:rPr lang="nl-NL" dirty="0"/>
              <a:t> </a:t>
            </a:r>
          </a:p>
        </p:txBody>
      </p:sp>
    </p:spTree>
    <p:extLst>
      <p:ext uri="{BB962C8B-B14F-4D97-AF65-F5344CB8AC3E}">
        <p14:creationId xmlns:p14="http://schemas.microsoft.com/office/powerpoint/2010/main" val="1244216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262200-695F-4C59-9B60-847F4B10C759}"/>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id="{C6524543-D346-4A6A-AD44-87E5D4A0A6C2}"/>
              </a:ext>
            </a:extLst>
          </p:cNvPr>
          <p:cNvSpPr>
            <a:spLocks noGrp="1"/>
          </p:cNvSpPr>
          <p:nvPr>
            <p:ph idx="1"/>
          </p:nvPr>
        </p:nvSpPr>
        <p:spPr/>
        <p:txBody>
          <a:bodyPr>
            <a:normAutofit lnSpcReduction="10000"/>
          </a:bodyPr>
          <a:lstStyle/>
          <a:p>
            <a:r>
              <a:rPr lang="nl-NL" dirty="0"/>
              <a:t>In het begin van de jaren ‘70 van vorige eeuw werd in een aantal Europese landen wetgeving aangenomen over gegevensverwerking</a:t>
            </a:r>
          </a:p>
          <a:p>
            <a:r>
              <a:rPr lang="nl-NL" dirty="0"/>
              <a:t>In de Verenigde Staten werden in 1973 de zogenoemde Fair Information </a:t>
            </a:r>
            <a:r>
              <a:rPr lang="nl-NL" dirty="0" err="1"/>
              <a:t>Principles</a:t>
            </a:r>
            <a:r>
              <a:rPr lang="nl-NL" dirty="0"/>
              <a:t> ontwikkeld</a:t>
            </a:r>
          </a:p>
          <a:p>
            <a:r>
              <a:rPr lang="nl-NL" dirty="0"/>
              <a:t>In 1973 nam de Raad van Europa een resolutie aan over de verwerking van persoonsgegevens in de private sector</a:t>
            </a:r>
          </a:p>
          <a:p>
            <a:r>
              <a:rPr lang="nl-NL" dirty="0"/>
              <a:t>In 1974 nam de Raad van Europa een resolutie aan over de verwerking van persoonsgegevens in de publieke sector</a:t>
            </a:r>
          </a:p>
          <a:p>
            <a:r>
              <a:rPr lang="nl-NL" dirty="0"/>
              <a:t>In 1980 nam de OECD de </a:t>
            </a:r>
            <a:r>
              <a:rPr lang="en-US" dirty="0"/>
              <a:t>Guidelines on the Protection of Privacy and Transborder Flows of Personal Data </a:t>
            </a:r>
            <a:r>
              <a:rPr lang="en-US" dirty="0" err="1"/>
              <a:t>aan</a:t>
            </a:r>
            <a:endParaRPr lang="en-US" dirty="0"/>
          </a:p>
          <a:p>
            <a:endParaRPr lang="nl-NL" dirty="0"/>
          </a:p>
          <a:p>
            <a:endParaRPr lang="nl-NL" dirty="0"/>
          </a:p>
          <a:p>
            <a:endParaRPr lang="nl-NL" dirty="0"/>
          </a:p>
        </p:txBody>
      </p:sp>
    </p:spTree>
    <p:extLst>
      <p:ext uri="{BB962C8B-B14F-4D97-AF65-F5344CB8AC3E}">
        <p14:creationId xmlns:p14="http://schemas.microsoft.com/office/powerpoint/2010/main" val="1205446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7793C-C874-470D-BE9F-B20103500990}"/>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id="{73E550CC-4DB9-4CA6-8FAF-6F2988DE49C1}"/>
              </a:ext>
            </a:extLst>
          </p:cNvPr>
          <p:cNvSpPr>
            <a:spLocks noGrp="1"/>
          </p:cNvSpPr>
          <p:nvPr>
            <p:ph idx="1"/>
          </p:nvPr>
        </p:nvSpPr>
        <p:spPr>
          <a:xfrm>
            <a:off x="680321" y="2336873"/>
            <a:ext cx="9613861" cy="3873804"/>
          </a:xfrm>
        </p:spPr>
        <p:txBody>
          <a:bodyPr>
            <a:normAutofit fontScale="92500" lnSpcReduction="10000"/>
          </a:bodyPr>
          <a:lstStyle/>
          <a:p>
            <a:r>
              <a:rPr lang="nl-NL" dirty="0"/>
              <a:t>In 1981 kwam de Raad van Europa met de </a:t>
            </a:r>
            <a:r>
              <a:rPr lang="en-US" dirty="0"/>
              <a:t>Convention for the Protection of Individuals with regard to Automatic Processing of Personal Data </a:t>
            </a:r>
          </a:p>
          <a:p>
            <a:r>
              <a:rPr lang="en-US" dirty="0"/>
              <a:t>In 1995 </a:t>
            </a:r>
            <a:r>
              <a:rPr lang="en-US" dirty="0" err="1"/>
              <a:t>nam</a:t>
            </a:r>
            <a:r>
              <a:rPr lang="en-US" dirty="0"/>
              <a:t> de </a:t>
            </a:r>
            <a:r>
              <a:rPr lang="en-US" dirty="0" err="1"/>
              <a:t>Europese</a:t>
            </a:r>
            <a:r>
              <a:rPr lang="en-US" dirty="0"/>
              <a:t> </a:t>
            </a:r>
            <a:r>
              <a:rPr lang="en-US" dirty="0" err="1"/>
              <a:t>Unie</a:t>
            </a:r>
            <a:r>
              <a:rPr lang="en-US" dirty="0"/>
              <a:t> de </a:t>
            </a:r>
            <a:r>
              <a:rPr lang="nl-NL" dirty="0"/>
              <a:t>Richtlijn 95/46/EG van het Europees Parlement en de Raad van 24 oktober 1995 betreffende de bescherming van natuurlijke personen in verband met de verwerking van persoonsgegevens en betreffende het vrije verkeer van die gegevens  aan</a:t>
            </a:r>
          </a:p>
          <a:p>
            <a:r>
              <a:rPr lang="nl-NL" dirty="0"/>
              <a:t>In 2016 nam de Europese Unie de Verordening (EU) 2016/679 van het Europees Parlement en de Raad van 27 april 2016 betreffende de bescherming van natuurlijke personen in verband met de verwerking van persoonsgegevens en betreffende het vrije verkeer van die gegevens en tot intrekking van Richtlijn 95/46/EG (algemene verordening gegevensbescherming) aan</a:t>
            </a:r>
          </a:p>
        </p:txBody>
      </p:sp>
    </p:spTree>
    <p:extLst>
      <p:ext uri="{BB962C8B-B14F-4D97-AF65-F5344CB8AC3E}">
        <p14:creationId xmlns:p14="http://schemas.microsoft.com/office/powerpoint/2010/main" val="3883860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586E23-420A-47A5-BC7C-B423A5EEA179}"/>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graphicFrame>
        <p:nvGraphicFramePr>
          <p:cNvPr id="4" name="Tijdelijke aanduiding voor inhoud 3">
            <a:extLst>
              <a:ext uri="{FF2B5EF4-FFF2-40B4-BE49-F238E27FC236}">
                <a16:creationId xmlns:a16="http://schemas.microsoft.com/office/drawing/2014/main" id="{73A2CF12-4499-4D26-8EE4-663C0C1D9555}"/>
              </a:ext>
            </a:extLst>
          </p:cNvPr>
          <p:cNvGraphicFramePr>
            <a:graphicFrameLocks noGrp="1"/>
          </p:cNvGraphicFramePr>
          <p:nvPr>
            <p:ph idx="1"/>
            <p:extLst>
              <p:ext uri="{D42A27DB-BD31-4B8C-83A1-F6EECF244321}">
                <p14:modId xmlns:p14="http://schemas.microsoft.com/office/powerpoint/2010/main" val="539541226"/>
              </p:ext>
            </p:extLst>
          </p:nvPr>
        </p:nvGraphicFramePr>
        <p:xfrm>
          <a:off x="680321" y="2242871"/>
          <a:ext cx="9731165" cy="4405116"/>
        </p:xfrm>
        <a:graphic>
          <a:graphicData uri="http://schemas.openxmlformats.org/drawingml/2006/table">
            <a:tbl>
              <a:tblPr firstRow="1" firstCol="1" bandRow="1">
                <a:tableStyleId>{5C22544A-7EE6-4342-B048-85BDC9FD1C3A}</a:tableStyleId>
              </a:tblPr>
              <a:tblGrid>
                <a:gridCol w="1397595">
                  <a:extLst>
                    <a:ext uri="{9D8B030D-6E8A-4147-A177-3AD203B41FA5}">
                      <a16:colId xmlns:a16="http://schemas.microsoft.com/office/drawing/2014/main" val="2059261194"/>
                    </a:ext>
                  </a:extLst>
                </a:gridCol>
                <a:gridCol w="1638112">
                  <a:extLst>
                    <a:ext uri="{9D8B030D-6E8A-4147-A177-3AD203B41FA5}">
                      <a16:colId xmlns:a16="http://schemas.microsoft.com/office/drawing/2014/main" val="2564670788"/>
                    </a:ext>
                  </a:extLst>
                </a:gridCol>
                <a:gridCol w="1656530">
                  <a:extLst>
                    <a:ext uri="{9D8B030D-6E8A-4147-A177-3AD203B41FA5}">
                      <a16:colId xmlns:a16="http://schemas.microsoft.com/office/drawing/2014/main" val="2432731805"/>
                    </a:ext>
                  </a:extLst>
                </a:gridCol>
                <a:gridCol w="1728035">
                  <a:extLst>
                    <a:ext uri="{9D8B030D-6E8A-4147-A177-3AD203B41FA5}">
                      <a16:colId xmlns:a16="http://schemas.microsoft.com/office/drawing/2014/main" val="364557353"/>
                    </a:ext>
                  </a:extLst>
                </a:gridCol>
                <a:gridCol w="1557939">
                  <a:extLst>
                    <a:ext uri="{9D8B030D-6E8A-4147-A177-3AD203B41FA5}">
                      <a16:colId xmlns:a16="http://schemas.microsoft.com/office/drawing/2014/main" val="1558519516"/>
                    </a:ext>
                  </a:extLst>
                </a:gridCol>
                <a:gridCol w="1752954">
                  <a:extLst>
                    <a:ext uri="{9D8B030D-6E8A-4147-A177-3AD203B41FA5}">
                      <a16:colId xmlns:a16="http://schemas.microsoft.com/office/drawing/2014/main" val="1775160548"/>
                    </a:ext>
                  </a:extLst>
                </a:gridCol>
              </a:tblGrid>
              <a:tr h="338437">
                <a:tc>
                  <a:txBody>
                    <a:bodyPr/>
                    <a:lstStyle/>
                    <a:p>
                      <a:pPr>
                        <a:lnSpc>
                          <a:spcPct val="115000"/>
                        </a:lnSpc>
                        <a:spcAft>
                          <a:spcPts val="0"/>
                        </a:spcAft>
                      </a:pPr>
                      <a:r>
                        <a:rPr lang="en-US" sz="1050">
                          <a:effectLst/>
                        </a:rPr>
                        <a:t>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Material scope of the regulations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gridSpan="4">
                  <a:txBody>
                    <a:bodyPr/>
                    <a:lstStyle/>
                    <a:p>
                      <a:pPr>
                        <a:lnSpc>
                          <a:spcPct val="115000"/>
                        </a:lnSpc>
                        <a:spcAft>
                          <a:spcPts val="0"/>
                        </a:spcAft>
                      </a:pPr>
                      <a:r>
                        <a:rPr lang="en-US" sz="1050">
                          <a:effectLst/>
                        </a:rPr>
                        <a:t>                           (2) The substantive provisions of the regulations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2286469036"/>
                  </a:ext>
                </a:extLst>
              </a:tr>
              <a:tr h="169275">
                <a:tc>
                  <a:txBody>
                    <a:bodyPr/>
                    <a:lstStyle/>
                    <a:p>
                      <a:pPr>
                        <a:lnSpc>
                          <a:spcPct val="115000"/>
                        </a:lnSpc>
                        <a:spcAft>
                          <a:spcPts val="0"/>
                        </a:spcAft>
                      </a:pPr>
                      <a:r>
                        <a:rPr lang="en-US" sz="1050">
                          <a:effectLst/>
                        </a:rPr>
                        <a:t>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(2a) Obligations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(2b) Rights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(2c) Assessments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(2d) Enforcement</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extLst>
                  <a:ext uri="{0D108BD9-81ED-4DB2-BD59-A6C34878D82A}">
                    <a16:rowId xmlns:a16="http://schemas.microsoft.com/office/drawing/2014/main" val="2446355183"/>
                  </a:ext>
                </a:extLst>
              </a:tr>
              <a:tr h="964812">
                <a:tc>
                  <a:txBody>
                    <a:bodyPr/>
                    <a:lstStyle/>
                    <a:p>
                      <a:pPr>
                        <a:lnSpc>
                          <a:spcPct val="115000"/>
                        </a:lnSpc>
                        <a:spcAft>
                          <a:spcPts val="0"/>
                        </a:spcAft>
                      </a:pPr>
                      <a:r>
                        <a:rPr lang="en-US" sz="1050">
                          <a:effectLst/>
                        </a:rPr>
                        <a:t>FIPs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Transparency</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Principles of fairness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Access to personal data</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Marginal rights on rectification and erasure</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Mainly a matter of good governance</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extLst>
                  <a:ext uri="{0D108BD9-81ED-4DB2-BD59-A6C34878D82A}">
                    <a16:rowId xmlns:a16="http://schemas.microsoft.com/office/drawing/2014/main" val="1373133967"/>
                  </a:ext>
                </a:extLst>
              </a:tr>
              <a:tr h="964812">
                <a:tc>
                  <a:txBody>
                    <a:bodyPr/>
                    <a:lstStyle/>
                    <a:p>
                      <a:pPr>
                        <a:lnSpc>
                          <a:spcPct val="115000"/>
                        </a:lnSpc>
                        <a:spcAft>
                          <a:spcPts val="0"/>
                        </a:spcAft>
                      </a:pPr>
                      <a:r>
                        <a:rPr lang="en-US" sz="1050">
                          <a:effectLst/>
                        </a:rPr>
                        <a:t>Resolutions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Information relating to individuals (physical persons)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Transparency (Pub. Sec)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Principles of fairness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Access right</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Lawful, appropriate and relevant</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Recommends governments to take all steps necessary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extLst>
                  <a:ext uri="{0D108BD9-81ED-4DB2-BD59-A6C34878D82A}">
                    <a16:rowId xmlns:a16="http://schemas.microsoft.com/office/drawing/2014/main" val="1714520583"/>
                  </a:ext>
                </a:extLst>
              </a:tr>
              <a:tr h="1928823">
                <a:tc>
                  <a:txBody>
                    <a:bodyPr/>
                    <a:lstStyle/>
                    <a:p>
                      <a:pPr>
                        <a:lnSpc>
                          <a:spcPct val="115000"/>
                        </a:lnSpc>
                        <a:spcAft>
                          <a:spcPts val="0"/>
                        </a:spcAft>
                      </a:pPr>
                      <a:r>
                        <a:rPr lang="en-US" sz="1050">
                          <a:effectLst/>
                        </a:rPr>
                        <a:t>Convention</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Information relating to an identified or identifiable individual</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Principles of fairness</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Access to and communication of personal data</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Marginal rights on rectification and erasure</a:t>
                      </a:r>
                      <a:endParaRPr lang="nl-NL" sz="1200">
                        <a:effectLst/>
                      </a:endParaRPr>
                    </a:p>
                    <a:p>
                      <a:pPr>
                        <a:lnSpc>
                          <a:spcPct val="115000"/>
                        </a:lnSpc>
                        <a:spcAft>
                          <a:spcPts val="0"/>
                        </a:spcAft>
                      </a:pPr>
                      <a:r>
                        <a:rPr lang="en-US" sz="1050">
                          <a:effectLst/>
                        </a:rPr>
                        <a:t> </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a:effectLst/>
                        </a:rPr>
                        <a:t>(1) Fairly and lawfully</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 </a:t>
                      </a:r>
                      <a:endParaRPr lang="nl-NL" sz="1200">
                        <a:effectLst/>
                      </a:endParaRPr>
                    </a:p>
                    <a:p>
                      <a:pPr>
                        <a:lnSpc>
                          <a:spcPct val="115000"/>
                        </a:lnSpc>
                        <a:spcAft>
                          <a:spcPts val="0"/>
                        </a:spcAft>
                      </a:pPr>
                      <a:r>
                        <a:rPr lang="en-US" sz="1050">
                          <a:effectLst/>
                        </a:rPr>
                        <a:t>(2) Special rules sensitive data</a:t>
                      </a:r>
                      <a:endParaRPr lang="nl-NL"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tc>
                  <a:txBody>
                    <a:bodyPr/>
                    <a:lstStyle/>
                    <a:p>
                      <a:pPr>
                        <a:lnSpc>
                          <a:spcPct val="115000"/>
                        </a:lnSpc>
                        <a:spcAft>
                          <a:spcPts val="0"/>
                        </a:spcAft>
                      </a:pPr>
                      <a:r>
                        <a:rPr lang="en-US" sz="1050" dirty="0">
                          <a:effectLst/>
                        </a:rPr>
                        <a:t>(1) Parties shall establish sanctions and remedies</a:t>
                      </a:r>
                      <a:endParaRPr lang="nl-NL" sz="1200" dirty="0">
                        <a:effectLst/>
                      </a:endParaRPr>
                    </a:p>
                    <a:p>
                      <a:pPr>
                        <a:lnSpc>
                          <a:spcPct val="115000"/>
                        </a:lnSpc>
                        <a:spcAft>
                          <a:spcPts val="0"/>
                        </a:spcAft>
                      </a:pPr>
                      <a:r>
                        <a:rPr lang="en-US" sz="1050" dirty="0">
                          <a:effectLst/>
                        </a:rPr>
                        <a:t> </a:t>
                      </a:r>
                      <a:endParaRPr lang="nl-NL" sz="1200" dirty="0">
                        <a:effectLst/>
                      </a:endParaRPr>
                    </a:p>
                    <a:p>
                      <a:pPr>
                        <a:lnSpc>
                          <a:spcPct val="115000"/>
                        </a:lnSpc>
                        <a:spcAft>
                          <a:spcPts val="0"/>
                        </a:spcAft>
                      </a:pPr>
                      <a:r>
                        <a:rPr lang="en-US" sz="1050" dirty="0">
                          <a:effectLst/>
                        </a:rPr>
                        <a:t> </a:t>
                      </a:r>
                      <a:endParaRPr lang="nl-NL" sz="1200" dirty="0">
                        <a:effectLst/>
                      </a:endParaRPr>
                    </a:p>
                    <a:p>
                      <a:pPr>
                        <a:lnSpc>
                          <a:spcPct val="115000"/>
                        </a:lnSpc>
                        <a:spcAft>
                          <a:spcPts val="0"/>
                        </a:spcAft>
                      </a:pPr>
                      <a:r>
                        <a:rPr lang="en-US" sz="1050" dirty="0">
                          <a:effectLst/>
                        </a:rPr>
                        <a:t>(2) Cooperation states &amp; DPAs &amp; role </a:t>
                      </a:r>
                      <a:r>
                        <a:rPr lang="en-US" sz="1050" dirty="0" err="1">
                          <a:effectLst/>
                        </a:rPr>
                        <a:t>CoM</a:t>
                      </a:r>
                      <a:endParaRPr lang="nl-NL" sz="1200" dirty="0">
                        <a:effectLst/>
                      </a:endParaRPr>
                    </a:p>
                    <a:p>
                      <a:pPr>
                        <a:lnSpc>
                          <a:spcPct val="115000"/>
                        </a:lnSpc>
                        <a:spcAft>
                          <a:spcPts val="0"/>
                        </a:spcAft>
                      </a:pPr>
                      <a:r>
                        <a:rPr lang="en-US" sz="1050" dirty="0">
                          <a:effectLst/>
                        </a:rPr>
                        <a:t> </a:t>
                      </a:r>
                      <a:endParaRPr lang="nl-NL" sz="1200" dirty="0">
                        <a:effectLst/>
                      </a:endParaRPr>
                    </a:p>
                    <a:p>
                      <a:pPr>
                        <a:lnSpc>
                          <a:spcPct val="115000"/>
                        </a:lnSpc>
                        <a:spcAft>
                          <a:spcPts val="0"/>
                        </a:spcAft>
                      </a:pPr>
                      <a:r>
                        <a:rPr lang="en-US" sz="1050" dirty="0">
                          <a:effectLst/>
                        </a:rPr>
                        <a:t>(3) Remedy of data subject if data controller denies request</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759" marR="30759" marT="9047" marB="0"/>
                </a:tc>
                <a:extLst>
                  <a:ext uri="{0D108BD9-81ED-4DB2-BD59-A6C34878D82A}">
                    <a16:rowId xmlns:a16="http://schemas.microsoft.com/office/drawing/2014/main" val="3159243014"/>
                  </a:ext>
                </a:extLst>
              </a:tr>
            </a:tbl>
          </a:graphicData>
        </a:graphic>
      </p:graphicFrame>
    </p:spTree>
    <p:extLst>
      <p:ext uri="{BB962C8B-B14F-4D97-AF65-F5344CB8AC3E}">
        <p14:creationId xmlns:p14="http://schemas.microsoft.com/office/powerpoint/2010/main" val="2268450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7A8D64-17CB-4F8A-9A0B-3B7BD64040AD}"/>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graphicFrame>
        <p:nvGraphicFramePr>
          <p:cNvPr id="4" name="Tijdelijke aanduiding voor inhoud 3">
            <a:extLst>
              <a:ext uri="{FF2B5EF4-FFF2-40B4-BE49-F238E27FC236}">
                <a16:creationId xmlns:a16="http://schemas.microsoft.com/office/drawing/2014/main" id="{1F115D40-C553-443F-8776-C6163D06A649}"/>
              </a:ext>
            </a:extLst>
          </p:cNvPr>
          <p:cNvGraphicFramePr>
            <a:graphicFrameLocks noGrp="1"/>
          </p:cNvGraphicFramePr>
          <p:nvPr>
            <p:ph idx="1"/>
            <p:extLst>
              <p:ext uri="{D42A27DB-BD31-4B8C-83A1-F6EECF244321}">
                <p14:modId xmlns:p14="http://schemas.microsoft.com/office/powerpoint/2010/main" val="3341550801"/>
              </p:ext>
            </p:extLst>
          </p:nvPr>
        </p:nvGraphicFramePr>
        <p:xfrm>
          <a:off x="680322" y="2163778"/>
          <a:ext cx="9613859" cy="4577331"/>
        </p:xfrm>
        <a:graphic>
          <a:graphicData uri="http://schemas.openxmlformats.org/drawingml/2006/table">
            <a:tbl>
              <a:tblPr firstRow="1" firstCol="1" bandRow="1">
                <a:tableStyleId>{5C22544A-7EE6-4342-B048-85BDC9FD1C3A}</a:tableStyleId>
              </a:tblPr>
              <a:tblGrid>
                <a:gridCol w="867821">
                  <a:extLst>
                    <a:ext uri="{9D8B030D-6E8A-4147-A177-3AD203B41FA5}">
                      <a16:colId xmlns:a16="http://schemas.microsoft.com/office/drawing/2014/main" val="1697974228"/>
                    </a:ext>
                  </a:extLst>
                </a:gridCol>
                <a:gridCol w="1828800">
                  <a:extLst>
                    <a:ext uri="{9D8B030D-6E8A-4147-A177-3AD203B41FA5}">
                      <a16:colId xmlns:a16="http://schemas.microsoft.com/office/drawing/2014/main" val="291971932"/>
                    </a:ext>
                  </a:extLst>
                </a:gridCol>
                <a:gridCol w="1548142">
                  <a:extLst>
                    <a:ext uri="{9D8B030D-6E8A-4147-A177-3AD203B41FA5}">
                      <a16:colId xmlns:a16="http://schemas.microsoft.com/office/drawing/2014/main" val="384892782"/>
                    </a:ext>
                  </a:extLst>
                </a:gridCol>
                <a:gridCol w="2098114">
                  <a:extLst>
                    <a:ext uri="{9D8B030D-6E8A-4147-A177-3AD203B41FA5}">
                      <a16:colId xmlns:a16="http://schemas.microsoft.com/office/drawing/2014/main" val="4058447471"/>
                    </a:ext>
                  </a:extLst>
                </a:gridCol>
                <a:gridCol w="1539160">
                  <a:extLst>
                    <a:ext uri="{9D8B030D-6E8A-4147-A177-3AD203B41FA5}">
                      <a16:colId xmlns:a16="http://schemas.microsoft.com/office/drawing/2014/main" val="94800099"/>
                    </a:ext>
                  </a:extLst>
                </a:gridCol>
                <a:gridCol w="1731822">
                  <a:extLst>
                    <a:ext uri="{9D8B030D-6E8A-4147-A177-3AD203B41FA5}">
                      <a16:colId xmlns:a16="http://schemas.microsoft.com/office/drawing/2014/main" val="841102823"/>
                    </a:ext>
                  </a:extLst>
                </a:gridCol>
              </a:tblGrid>
              <a:tr h="2039529">
                <a:tc>
                  <a:txBody>
                    <a:bodyPr/>
                    <a:lstStyle/>
                    <a:p>
                      <a:pPr>
                        <a:lnSpc>
                          <a:spcPct val="115000"/>
                        </a:lnSpc>
                        <a:spcAft>
                          <a:spcPts val="0"/>
                        </a:spcAft>
                      </a:pPr>
                      <a:r>
                        <a:rPr lang="en-US" sz="800">
                          <a:effectLst/>
                        </a:rPr>
                        <a:t>Directive</a:t>
                      </a:r>
                      <a:endParaRPr lang="nl-NL"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Information relating to an identified or identifiable natural person; an identifiable person is one who can be identified, directly or indirectly, in particular by reference to an identification number or to one or more factors specific to his physical, physiological, mental, economic, cultural or social identity;</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a:effectLst/>
                        </a:rPr>
                        <a:t>(1) Information to the data subject &amp; Notification DPA</a:t>
                      </a:r>
                      <a:endParaRPr lang="nl-NL" sz="1050">
                        <a:effectLst/>
                      </a:endParaRPr>
                    </a:p>
                    <a:p>
                      <a:pPr>
                        <a:lnSpc>
                          <a:spcPct val="115000"/>
                        </a:lnSpc>
                        <a:spcAft>
                          <a:spcPts val="0"/>
                        </a:spcAft>
                      </a:pPr>
                      <a:r>
                        <a:rPr lang="en-US" sz="900">
                          <a:effectLst/>
                        </a:rPr>
                        <a:t> </a:t>
                      </a:r>
                      <a:endParaRPr lang="nl-NL" sz="1050">
                        <a:effectLst/>
                      </a:endParaRPr>
                    </a:p>
                    <a:p>
                      <a:pPr>
                        <a:lnSpc>
                          <a:spcPct val="115000"/>
                        </a:lnSpc>
                        <a:spcAft>
                          <a:spcPts val="0"/>
                        </a:spcAft>
                      </a:pPr>
                      <a:r>
                        <a:rPr lang="en-US" sz="900">
                          <a:effectLst/>
                        </a:rPr>
                        <a:t>(2) Principles of fairness</a:t>
                      </a:r>
                      <a:endParaRPr lang="nl-NL" sz="1050">
                        <a:effectLst/>
                      </a:endParaRPr>
                    </a:p>
                    <a:p>
                      <a:pPr>
                        <a:lnSpc>
                          <a:spcPct val="115000"/>
                        </a:lnSpc>
                        <a:spcAft>
                          <a:spcPts val="0"/>
                        </a:spcAft>
                      </a:pPr>
                      <a:r>
                        <a:rPr lang="en-US" sz="900">
                          <a:effectLst/>
                        </a:rPr>
                        <a:t> </a:t>
                      </a:r>
                      <a:endParaRPr lang="nl-NL" sz="1050">
                        <a:effectLst/>
                      </a:endParaRPr>
                    </a:p>
                    <a:p>
                      <a:pPr>
                        <a:lnSpc>
                          <a:spcPct val="115000"/>
                        </a:lnSpc>
                        <a:spcAft>
                          <a:spcPts val="0"/>
                        </a:spcAft>
                      </a:pPr>
                      <a:r>
                        <a:rPr lang="en-US" sz="900">
                          <a:effectLst/>
                        </a:rPr>
                        <a:t> </a:t>
                      </a:r>
                      <a:endParaRPr lang="nl-NL" sz="1050">
                        <a:effectLst/>
                      </a:endParaRPr>
                    </a:p>
                    <a:p>
                      <a:pPr>
                        <a:lnSpc>
                          <a:spcPct val="115000"/>
                        </a:lnSpc>
                        <a:spcAft>
                          <a:spcPts val="0"/>
                        </a:spcAft>
                      </a:pPr>
                      <a:r>
                        <a:rPr lang="en-US" sz="900">
                          <a:effectLst/>
                        </a:rPr>
                        <a:t> </a:t>
                      </a:r>
                      <a:endParaRPr lang="nl-NL" sz="1050">
                        <a:effectLst/>
                      </a:endParaRPr>
                    </a:p>
                    <a:p>
                      <a:pPr>
                        <a:lnSpc>
                          <a:spcPct val="115000"/>
                        </a:lnSpc>
                        <a:spcAft>
                          <a:spcPts val="0"/>
                        </a:spcAft>
                      </a:pPr>
                      <a:r>
                        <a:rPr lang="en-US" sz="900">
                          <a:effectLst/>
                        </a:rPr>
                        <a:t>(3) Grounds for legitimate data processing</a:t>
                      </a:r>
                      <a:endParaRPr lang="nl-NL"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Access to and communication of personal data</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(2) Marginal rights on rectification and objection</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(3) Marginal right against automatic decision making</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Fairly and lawfully</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(2) Special rules sensitive data</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(3) Limitative grounds for processing personal data, e.g. balancing</a:t>
                      </a:r>
                      <a:br>
                        <a:rPr lang="en-US" sz="900" dirty="0">
                          <a:effectLst/>
                        </a:rPr>
                      </a:br>
                      <a:endParaRPr lang="nl-NL" sz="1050" dirty="0">
                        <a:effectLst/>
                      </a:endParaRPr>
                    </a:p>
                    <a:p>
                      <a:pPr>
                        <a:lnSpc>
                          <a:spcPct val="115000"/>
                        </a:lnSpc>
                        <a:spcAft>
                          <a:spcPts val="0"/>
                        </a:spcAft>
                      </a:pPr>
                      <a:r>
                        <a:rPr lang="en-US" sz="900" dirty="0">
                          <a:effectLst/>
                        </a:rPr>
                        <a:t>(4) Limitative grounds for processing sensitive data, balancing not included</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Parties shall establish sanctions and remedies</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(2) Cooperation states &amp; DPAs  + </a:t>
                      </a:r>
                      <a:r>
                        <a:rPr lang="en-US" sz="900" dirty="0" err="1">
                          <a:effectLst/>
                        </a:rPr>
                        <a:t>harmonisation</a:t>
                      </a:r>
                      <a:r>
                        <a:rPr lang="en-US" sz="900" dirty="0">
                          <a:effectLst/>
                        </a:rPr>
                        <a:t> through Directive and WP 29</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(3) Marginal subjective right to remedy and compensation</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extLst>
                  <a:ext uri="{0D108BD9-81ED-4DB2-BD59-A6C34878D82A}">
                    <a16:rowId xmlns:a16="http://schemas.microsoft.com/office/drawing/2014/main" val="477933933"/>
                  </a:ext>
                </a:extLst>
              </a:tr>
              <a:tr h="2505311">
                <a:tc>
                  <a:txBody>
                    <a:bodyPr/>
                    <a:lstStyle/>
                    <a:p>
                      <a:pPr>
                        <a:lnSpc>
                          <a:spcPct val="115000"/>
                        </a:lnSpc>
                        <a:spcAft>
                          <a:spcPts val="0"/>
                        </a:spcAft>
                      </a:pPr>
                      <a:r>
                        <a:rPr lang="en-US" sz="800">
                          <a:effectLst/>
                        </a:rPr>
                        <a:t>Regulation</a:t>
                      </a:r>
                      <a:endParaRPr lang="nl-NL"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a:effectLst/>
                        </a:rPr>
                        <a:t>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a:t>
                      </a:r>
                      <a:endParaRPr lang="nl-NL"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Notification in case of data breach</a:t>
                      </a:r>
                      <a:endParaRPr lang="nl-NL" sz="1050" dirty="0">
                        <a:effectLst/>
                      </a:endParaRPr>
                    </a:p>
                    <a:p>
                      <a:pPr>
                        <a:lnSpc>
                          <a:spcPct val="115000"/>
                        </a:lnSpc>
                        <a:spcAft>
                          <a:spcPts val="0"/>
                        </a:spcAft>
                      </a:pPr>
                      <a:r>
                        <a:rPr lang="en-US" sz="900" dirty="0">
                          <a:effectLst/>
                        </a:rPr>
                        <a:t> </a:t>
                      </a:r>
                      <a:br>
                        <a:rPr lang="en-US" sz="900" dirty="0">
                          <a:effectLst/>
                        </a:rPr>
                      </a:br>
                      <a:r>
                        <a:rPr lang="en-US" sz="900" dirty="0">
                          <a:effectLst/>
                        </a:rPr>
                        <a:t>(2) Principles of fairness</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endParaRPr lang="nl-NL" sz="1050" dirty="0">
                        <a:effectLst/>
                      </a:endParaRPr>
                    </a:p>
                    <a:p>
                      <a:pPr>
                        <a:lnSpc>
                          <a:spcPct val="115000"/>
                        </a:lnSpc>
                        <a:spcAft>
                          <a:spcPts val="0"/>
                        </a:spcAft>
                      </a:pPr>
                      <a:r>
                        <a:rPr lang="en-US" sz="900" dirty="0">
                          <a:effectLst/>
                        </a:rPr>
                        <a:t/>
                      </a:r>
                      <a:br>
                        <a:rPr lang="en-US" sz="900" dirty="0">
                          <a:effectLst/>
                        </a:rPr>
                      </a:br>
                      <a:r>
                        <a:rPr lang="en-US" sz="900" dirty="0">
                          <a:effectLst/>
                        </a:rPr>
                        <a:t>(3) Grounds for legitimate data processing – increased emphasis on consent</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(4) Accountability duty (multifaceted) </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Access to personal data (scope broadened)</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(2) Right to data portability </a:t>
                      </a:r>
                      <a:endParaRPr lang="nl-NL" sz="1050" dirty="0">
                        <a:effectLst/>
                      </a:endParaRPr>
                    </a:p>
                    <a:p>
                      <a:pPr>
                        <a:lnSpc>
                          <a:spcPct val="115000"/>
                        </a:lnSpc>
                        <a:spcAft>
                          <a:spcPts val="0"/>
                        </a:spcAft>
                      </a:pPr>
                      <a:r>
                        <a:rPr lang="en-US" sz="900" dirty="0">
                          <a:effectLst/>
                        </a:rPr>
                        <a:t> </a:t>
                      </a:r>
                    </a:p>
                    <a:p>
                      <a:pPr>
                        <a:lnSpc>
                          <a:spcPct val="115000"/>
                        </a:lnSpc>
                        <a:spcAft>
                          <a:spcPts val="0"/>
                        </a:spcAft>
                      </a:pPr>
                      <a:endParaRPr lang="nl-NL" sz="1050" dirty="0">
                        <a:effectLst/>
                      </a:endParaRPr>
                    </a:p>
                    <a:p>
                      <a:pPr>
                        <a:lnSpc>
                          <a:spcPct val="115000"/>
                        </a:lnSpc>
                        <a:spcAft>
                          <a:spcPts val="0"/>
                        </a:spcAft>
                      </a:pPr>
                      <a:r>
                        <a:rPr lang="en-US" sz="900" dirty="0">
                          <a:effectLst/>
                        </a:rPr>
                        <a:t/>
                      </a:r>
                      <a:br>
                        <a:rPr lang="en-US" sz="900" dirty="0">
                          <a:effectLst/>
                        </a:rPr>
                      </a:br>
                      <a:r>
                        <a:rPr lang="en-US" sz="900" dirty="0">
                          <a:effectLst/>
                        </a:rPr>
                        <a:t>(3) Rights to rectification and objection</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(4) Right to be forgotten </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(5)  Right to object against profiling</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Fairly and lawfully</a:t>
                      </a:r>
                      <a:br>
                        <a:rPr lang="en-US" sz="900" dirty="0">
                          <a:effectLst/>
                        </a:rPr>
                      </a:br>
                      <a:endParaRPr lang="nl-NL" sz="1050" dirty="0">
                        <a:effectLst/>
                      </a:endParaRPr>
                    </a:p>
                    <a:p>
                      <a:pPr>
                        <a:lnSpc>
                          <a:spcPct val="115000"/>
                        </a:lnSpc>
                        <a:spcAft>
                          <a:spcPts val="0"/>
                        </a:spcAft>
                      </a:pPr>
                      <a:r>
                        <a:rPr lang="en-US" sz="900" dirty="0">
                          <a:effectLst/>
                        </a:rPr>
                        <a:t>(2) Special rules sensitive data</a:t>
                      </a:r>
                      <a:endParaRPr lang="nl-NL" sz="1050" dirty="0">
                        <a:effectLst/>
                      </a:endParaRPr>
                    </a:p>
                    <a:p>
                      <a:pPr>
                        <a:lnSpc>
                          <a:spcPct val="115000"/>
                        </a:lnSpc>
                        <a:spcAft>
                          <a:spcPts val="0"/>
                        </a:spcAft>
                      </a:pPr>
                      <a:r>
                        <a:rPr lang="en-US" sz="900" dirty="0">
                          <a:effectLst/>
                        </a:rPr>
                        <a:t/>
                      </a:r>
                      <a:br>
                        <a:rPr lang="en-US" sz="900" dirty="0">
                          <a:effectLst/>
                        </a:rPr>
                      </a:br>
                      <a:r>
                        <a:rPr lang="en-US" sz="900" dirty="0">
                          <a:effectLst/>
                        </a:rPr>
                        <a:t/>
                      </a:r>
                      <a:br>
                        <a:rPr lang="en-US" sz="900" dirty="0">
                          <a:effectLst/>
                        </a:rPr>
                      </a:br>
                      <a:r>
                        <a:rPr lang="en-US" sz="900" dirty="0">
                          <a:effectLst/>
                        </a:rPr>
                        <a:t/>
                      </a:r>
                      <a:br>
                        <a:rPr lang="en-US" sz="900" dirty="0">
                          <a:effectLst/>
                        </a:rPr>
                      </a:br>
                      <a:r>
                        <a:rPr lang="en-US" sz="900" dirty="0">
                          <a:effectLst/>
                        </a:rPr>
                        <a:t>(3) Limitative grounds for processing personal data, e.g. balancing</a:t>
                      </a:r>
                      <a:endParaRPr lang="nl-NL" sz="1050" dirty="0">
                        <a:effectLst/>
                      </a:endParaRPr>
                    </a:p>
                    <a:p>
                      <a:pPr>
                        <a:lnSpc>
                          <a:spcPct val="115000"/>
                        </a:lnSpc>
                        <a:spcAft>
                          <a:spcPts val="0"/>
                        </a:spcAft>
                      </a:pPr>
                      <a:r>
                        <a:rPr lang="en-US" sz="900" dirty="0">
                          <a:effectLst/>
                        </a:rPr>
                        <a:t> </a:t>
                      </a:r>
                      <a:endParaRPr lang="nl-NL" sz="1050" dirty="0">
                        <a:effectLst/>
                      </a:endParaRPr>
                    </a:p>
                    <a:p>
                      <a:pPr>
                        <a:lnSpc>
                          <a:spcPct val="115000"/>
                        </a:lnSpc>
                        <a:spcAft>
                          <a:spcPts val="0"/>
                        </a:spcAft>
                      </a:pPr>
                      <a:r>
                        <a:rPr lang="en-US" sz="900" dirty="0">
                          <a:effectLst/>
                        </a:rPr>
                        <a:t>(4) Limitative grounds for processing sensitive data, balancing not included</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tc>
                  <a:txBody>
                    <a:bodyPr/>
                    <a:lstStyle/>
                    <a:p>
                      <a:pPr>
                        <a:lnSpc>
                          <a:spcPct val="115000"/>
                        </a:lnSpc>
                        <a:spcAft>
                          <a:spcPts val="0"/>
                        </a:spcAft>
                      </a:pPr>
                      <a:r>
                        <a:rPr lang="en-US" sz="900" dirty="0">
                          <a:effectLst/>
                        </a:rPr>
                        <a:t>(1) High sanctions</a:t>
                      </a:r>
                      <a:br>
                        <a:rPr lang="en-US" sz="900" dirty="0">
                          <a:effectLst/>
                        </a:rPr>
                      </a:br>
                      <a:endParaRPr lang="nl-NL" sz="1050" dirty="0">
                        <a:effectLst/>
                      </a:endParaRPr>
                    </a:p>
                    <a:p>
                      <a:pPr>
                        <a:lnSpc>
                          <a:spcPct val="115000"/>
                        </a:lnSpc>
                        <a:spcAft>
                          <a:spcPts val="0"/>
                        </a:spcAft>
                      </a:pPr>
                      <a:r>
                        <a:rPr lang="en-US" sz="900" dirty="0">
                          <a:effectLst/>
                        </a:rPr>
                        <a:t>(2) Total </a:t>
                      </a:r>
                      <a:r>
                        <a:rPr lang="en-US" sz="900" dirty="0" err="1">
                          <a:effectLst/>
                        </a:rPr>
                        <a:t>harmonisation</a:t>
                      </a:r>
                      <a:r>
                        <a:rPr lang="en-US" sz="900" dirty="0">
                          <a:effectLst/>
                        </a:rPr>
                        <a:t> trough Regulation; increased powers Commission and EDPB; better cooperation DPAs </a:t>
                      </a:r>
                      <a:br>
                        <a:rPr lang="en-US" sz="900" dirty="0">
                          <a:effectLst/>
                        </a:rPr>
                      </a:br>
                      <a:r>
                        <a:rPr lang="en-US" sz="900" dirty="0">
                          <a:effectLst/>
                        </a:rPr>
                        <a:t/>
                      </a:r>
                      <a:br>
                        <a:rPr lang="en-US" sz="900" dirty="0">
                          <a:effectLst/>
                        </a:rPr>
                      </a:br>
                      <a:r>
                        <a:rPr lang="en-US" sz="900" dirty="0">
                          <a:effectLst/>
                        </a:rPr>
                        <a:t>(3) Several subjective rights to remedy and compensation</a:t>
                      </a:r>
                      <a:endParaRPr lang="nl-NL"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7969" marR="17969" marT="5285" marB="0"/>
                </a:tc>
                <a:extLst>
                  <a:ext uri="{0D108BD9-81ED-4DB2-BD59-A6C34878D82A}">
                    <a16:rowId xmlns:a16="http://schemas.microsoft.com/office/drawing/2014/main" val="139581313"/>
                  </a:ext>
                </a:extLst>
              </a:tr>
            </a:tbl>
          </a:graphicData>
        </a:graphic>
      </p:graphicFrame>
    </p:spTree>
    <p:extLst>
      <p:ext uri="{BB962C8B-B14F-4D97-AF65-F5344CB8AC3E}">
        <p14:creationId xmlns:p14="http://schemas.microsoft.com/office/powerpoint/2010/main" val="3489547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F0EE37-2568-417A-A89D-4BE215203573}"/>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id="{37341A2B-F0EE-4271-B9F5-E0EA9B4A6310}"/>
              </a:ext>
            </a:extLst>
          </p:cNvPr>
          <p:cNvSpPr>
            <a:spLocks noGrp="1"/>
          </p:cNvSpPr>
          <p:nvPr>
            <p:ph idx="1"/>
          </p:nvPr>
        </p:nvSpPr>
        <p:spPr/>
        <p:txBody>
          <a:bodyPr>
            <a:normAutofit/>
          </a:bodyPr>
          <a:lstStyle/>
          <a:p>
            <a:r>
              <a:rPr lang="en-US" dirty="0" err="1"/>
              <a:t>Resoluties</a:t>
            </a:r>
            <a:r>
              <a:rPr lang="en-US" dirty="0"/>
              <a:t> van 1973 and 1974 </a:t>
            </a:r>
            <a:r>
              <a:rPr lang="en-US" dirty="0" err="1"/>
              <a:t>bestonden</a:t>
            </a:r>
            <a:r>
              <a:rPr lang="en-US" dirty="0"/>
              <a:t> </a:t>
            </a:r>
            <a:r>
              <a:rPr lang="en-US" dirty="0" err="1"/>
              <a:t>uit</a:t>
            </a:r>
            <a:r>
              <a:rPr lang="en-US" dirty="0"/>
              <a:t> 8 </a:t>
            </a:r>
            <a:r>
              <a:rPr lang="en-US" dirty="0" err="1"/>
              <a:t>respectievelijk</a:t>
            </a:r>
            <a:r>
              <a:rPr lang="en-US" dirty="0"/>
              <a:t> 10 </a:t>
            </a:r>
            <a:r>
              <a:rPr lang="en-US" dirty="0" err="1"/>
              <a:t>artikelen</a:t>
            </a:r>
            <a:r>
              <a:rPr lang="en-US" dirty="0"/>
              <a:t> – het </a:t>
            </a:r>
            <a:r>
              <a:rPr lang="en-US" dirty="0" err="1"/>
              <a:t>waren</a:t>
            </a:r>
            <a:r>
              <a:rPr lang="en-US" dirty="0"/>
              <a:t> </a:t>
            </a:r>
            <a:r>
              <a:rPr lang="en-US" dirty="0" err="1"/>
              <a:t>letterlijk</a:t>
            </a:r>
            <a:r>
              <a:rPr lang="en-US" dirty="0"/>
              <a:t> one-pagers</a:t>
            </a:r>
          </a:p>
          <a:p>
            <a:r>
              <a:rPr lang="en-US" dirty="0"/>
              <a:t>De </a:t>
            </a:r>
            <a:r>
              <a:rPr lang="en-US" dirty="0" err="1"/>
              <a:t>Conventie</a:t>
            </a:r>
            <a:r>
              <a:rPr lang="en-US" dirty="0"/>
              <a:t> </a:t>
            </a:r>
            <a:r>
              <a:rPr lang="en-US" dirty="0" err="1"/>
              <a:t>uit</a:t>
            </a:r>
            <a:r>
              <a:rPr lang="en-US" dirty="0"/>
              <a:t> 1981 </a:t>
            </a:r>
            <a:r>
              <a:rPr lang="en-US" dirty="0" err="1"/>
              <a:t>bestond</a:t>
            </a:r>
            <a:r>
              <a:rPr lang="en-US" dirty="0"/>
              <a:t> </a:t>
            </a:r>
            <a:r>
              <a:rPr lang="en-US" dirty="0" err="1"/>
              <a:t>uit</a:t>
            </a:r>
            <a:r>
              <a:rPr lang="en-US" dirty="0"/>
              <a:t> 27 </a:t>
            </a:r>
            <a:r>
              <a:rPr lang="en-US" dirty="0" err="1"/>
              <a:t>bepalingen</a:t>
            </a:r>
            <a:endParaRPr lang="en-US" dirty="0"/>
          </a:p>
          <a:p>
            <a:r>
              <a:rPr lang="en-US" dirty="0"/>
              <a:t>De </a:t>
            </a:r>
            <a:r>
              <a:rPr lang="en-US" dirty="0" err="1"/>
              <a:t>Richtlijn</a:t>
            </a:r>
            <a:r>
              <a:rPr lang="en-US" dirty="0"/>
              <a:t> </a:t>
            </a:r>
            <a:r>
              <a:rPr lang="en-US" dirty="0" err="1"/>
              <a:t>kende</a:t>
            </a:r>
            <a:r>
              <a:rPr lang="en-US" dirty="0"/>
              <a:t> 34 </a:t>
            </a:r>
            <a:r>
              <a:rPr lang="en-US" dirty="0" err="1"/>
              <a:t>artikelen</a:t>
            </a:r>
            <a:r>
              <a:rPr lang="en-US" dirty="0"/>
              <a:t> </a:t>
            </a:r>
            <a:r>
              <a:rPr lang="en-US" dirty="0" err="1"/>
              <a:t>en</a:t>
            </a:r>
            <a:r>
              <a:rPr lang="en-US" dirty="0"/>
              <a:t> 72 </a:t>
            </a:r>
            <a:r>
              <a:rPr lang="en-US" dirty="0" err="1"/>
              <a:t>overwegingen</a:t>
            </a:r>
            <a:endParaRPr lang="en-US" dirty="0"/>
          </a:p>
          <a:p>
            <a:r>
              <a:rPr lang="en-US" dirty="0"/>
              <a:t>De </a:t>
            </a:r>
            <a:r>
              <a:rPr lang="en-US" dirty="0" err="1"/>
              <a:t>Vererdening</a:t>
            </a:r>
            <a:r>
              <a:rPr lang="en-US" dirty="0"/>
              <a:t> </a:t>
            </a:r>
            <a:r>
              <a:rPr lang="en-US" dirty="0" err="1"/>
              <a:t>kent</a:t>
            </a:r>
            <a:r>
              <a:rPr lang="en-US" dirty="0"/>
              <a:t> 99 </a:t>
            </a:r>
            <a:r>
              <a:rPr lang="en-US" dirty="0" err="1"/>
              <a:t>artikelen</a:t>
            </a:r>
            <a:r>
              <a:rPr lang="en-US" dirty="0"/>
              <a:t> </a:t>
            </a:r>
            <a:r>
              <a:rPr lang="en-US" dirty="0" err="1"/>
              <a:t>en</a:t>
            </a:r>
            <a:r>
              <a:rPr lang="en-US" dirty="0"/>
              <a:t> 173 </a:t>
            </a:r>
            <a:r>
              <a:rPr lang="en-US" dirty="0" err="1"/>
              <a:t>overwegingen</a:t>
            </a:r>
            <a:r>
              <a:rPr lang="en-US" dirty="0"/>
              <a:t> – het </a:t>
            </a:r>
            <a:r>
              <a:rPr lang="en-US" dirty="0" err="1"/>
              <a:t>besluit</a:t>
            </a:r>
            <a:r>
              <a:rPr lang="en-US" dirty="0"/>
              <a:t> in </a:t>
            </a:r>
            <a:r>
              <a:rPr lang="en-US" dirty="0" err="1"/>
              <a:t>totaal</a:t>
            </a:r>
            <a:r>
              <a:rPr lang="en-US" dirty="0"/>
              <a:t> 88 </a:t>
            </a:r>
            <a:r>
              <a:rPr lang="en-US" dirty="0" err="1"/>
              <a:t>paginas</a:t>
            </a:r>
            <a:endParaRPr lang="nl-NL" dirty="0"/>
          </a:p>
        </p:txBody>
      </p:sp>
    </p:spTree>
    <p:extLst>
      <p:ext uri="{BB962C8B-B14F-4D97-AF65-F5344CB8AC3E}">
        <p14:creationId xmlns:p14="http://schemas.microsoft.com/office/powerpoint/2010/main" val="753288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58B12A-A460-4E92-8E9B-E9A1964DD191}"/>
              </a:ext>
            </a:extLst>
          </p:cNvPr>
          <p:cNvSpPr>
            <a:spLocks noGrp="1"/>
          </p:cNvSpPr>
          <p:nvPr>
            <p:ph type="title"/>
          </p:nvPr>
        </p:nvSpPr>
        <p:spPr/>
        <p:txBody>
          <a:bodyPr>
            <a:normAutofit/>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id="{CDED0886-9A69-4DD8-ABCC-8F6E94CE930B}"/>
              </a:ext>
            </a:extLst>
          </p:cNvPr>
          <p:cNvSpPr>
            <a:spLocks noGrp="1"/>
          </p:cNvSpPr>
          <p:nvPr>
            <p:ph idx="1"/>
          </p:nvPr>
        </p:nvSpPr>
        <p:spPr/>
        <p:txBody>
          <a:bodyPr>
            <a:normAutofit fontScale="70000" lnSpcReduction="20000"/>
          </a:bodyPr>
          <a:lstStyle/>
          <a:p>
            <a:r>
              <a:rPr lang="nl-NL" b="1" dirty="0"/>
              <a:t>Het Verdrag betreffende de werking van de Europese Unie </a:t>
            </a:r>
          </a:p>
          <a:p>
            <a:r>
              <a:rPr lang="nl-NL" b="1" dirty="0"/>
              <a:t>Artikel 16</a:t>
            </a:r>
            <a:endParaRPr lang="nl-NL" dirty="0"/>
          </a:p>
          <a:p>
            <a:r>
              <a:rPr lang="nl-NL" dirty="0"/>
              <a:t> </a:t>
            </a:r>
          </a:p>
          <a:p>
            <a:r>
              <a:rPr lang="nl-NL" dirty="0"/>
              <a:t>1. Eenieder heeft recht op bescherming van zijn persoonsgegevens. </a:t>
            </a:r>
          </a:p>
          <a:p>
            <a:r>
              <a:rPr lang="nl-NL" dirty="0"/>
              <a:t>2. Het Europees Parlement en de Raad stellen volgens de gewone wetgevingsprocedure de voorschriften vast betreffende de bescherming van natuurlijke personen ten aanzien van de verwerking van persoonsgegevens door de instellingen, organen en instanties van de Unie, alsook door de lidstaten, bij de uitoefening van activiteiten die binnen het toepassingsgebied van het recht van de Unie vallen, alsmede de voorschriften betreffende het vrij verkeer van die gegevens. Op de naleving van deze voorschriften wordt toezicht uitgeoefend door onafhankelijke autoriteiten.</a:t>
            </a:r>
          </a:p>
          <a:p>
            <a:r>
              <a:rPr lang="nl-NL" dirty="0"/>
              <a:t> </a:t>
            </a:r>
          </a:p>
          <a:p>
            <a:r>
              <a:rPr lang="nl-NL" dirty="0"/>
              <a:t>De op basis van dit artikel vastgestelde voorschriften doen geen afbreuk aan de in artikel 39 van het Verdrag betreffende de Europese Unie bedoelde specifieke voorschriften.</a:t>
            </a:r>
          </a:p>
          <a:p>
            <a:endParaRPr lang="nl-NL" dirty="0"/>
          </a:p>
        </p:txBody>
      </p:sp>
    </p:spTree>
    <p:extLst>
      <p:ext uri="{BB962C8B-B14F-4D97-AF65-F5344CB8AC3E}">
        <p14:creationId xmlns:p14="http://schemas.microsoft.com/office/powerpoint/2010/main" val="1871382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58EB74-DE65-40E7-A380-5DC7BC84F8C5}"/>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id="{3B967175-C722-46F6-97C5-D3C27EBCD962}"/>
              </a:ext>
            </a:extLst>
          </p:cNvPr>
          <p:cNvSpPr>
            <a:spLocks noGrp="1"/>
          </p:cNvSpPr>
          <p:nvPr>
            <p:ph idx="1"/>
          </p:nvPr>
        </p:nvSpPr>
        <p:spPr/>
        <p:txBody>
          <a:bodyPr/>
          <a:lstStyle/>
          <a:p>
            <a:r>
              <a:rPr lang="nl-NL" dirty="0" err="1"/>
              <a:t>Overwerging</a:t>
            </a:r>
            <a:r>
              <a:rPr lang="nl-NL" dirty="0"/>
              <a:t> 12: Artikel 16, lid 2, VWEU machtigt het Europees Parlement en de Raad om de regels vast te stellen betreffende de bescherming van natuurlijke personen ten aanzien van de verwerking van persoonsgegevens, alsmede de regels betreffende het vrije verkeer van die gegevens. </a:t>
            </a:r>
          </a:p>
        </p:txBody>
      </p:sp>
    </p:spTree>
    <p:extLst>
      <p:ext uri="{BB962C8B-B14F-4D97-AF65-F5344CB8AC3E}">
        <p14:creationId xmlns:p14="http://schemas.microsoft.com/office/powerpoint/2010/main" val="603278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08AE31-4F2E-4404-8FF5-F4813445EF6A}"/>
              </a:ext>
            </a:extLst>
          </p:cNvPr>
          <p:cNvSpPr>
            <a:spLocks noGrp="1"/>
          </p:cNvSpPr>
          <p:nvPr>
            <p:ph type="title"/>
          </p:nvPr>
        </p:nvSpPr>
        <p:spPr/>
        <p:txBody>
          <a:bodyPr/>
          <a:lstStyle/>
          <a:p>
            <a:r>
              <a:rPr lang="nl-NL" dirty="0"/>
              <a:t>4. Korte schets van de ontwikkeling van </a:t>
            </a:r>
            <a:br>
              <a:rPr lang="nl-NL" dirty="0"/>
            </a:br>
            <a:r>
              <a:rPr lang="nl-NL" dirty="0"/>
              <a:t>het gegevensbeschermingsrecht</a:t>
            </a:r>
          </a:p>
        </p:txBody>
      </p:sp>
      <p:sp>
        <p:nvSpPr>
          <p:cNvPr id="3" name="Tijdelijke aanduiding voor inhoud 2">
            <a:extLst>
              <a:ext uri="{FF2B5EF4-FFF2-40B4-BE49-F238E27FC236}">
                <a16:creationId xmlns:a16="http://schemas.microsoft.com/office/drawing/2014/main" id="{F2B4FA72-1A17-4882-9EF8-969480A6D407}"/>
              </a:ext>
            </a:extLst>
          </p:cNvPr>
          <p:cNvSpPr>
            <a:spLocks noGrp="1"/>
          </p:cNvSpPr>
          <p:nvPr>
            <p:ph idx="1"/>
          </p:nvPr>
        </p:nvSpPr>
        <p:spPr/>
        <p:txBody>
          <a:bodyPr>
            <a:normAutofit fontScale="92500" lnSpcReduction="20000"/>
          </a:bodyPr>
          <a:lstStyle/>
          <a:p>
            <a:r>
              <a:rPr lang="nl-NL" i="1" dirty="0"/>
              <a:t>Artikel 1 </a:t>
            </a:r>
            <a:r>
              <a:rPr lang="nl-NL" b="1" dirty="0"/>
              <a:t>Onderwerp en doelstellingen </a:t>
            </a:r>
          </a:p>
          <a:p>
            <a:r>
              <a:rPr lang="nl-NL" dirty="0"/>
              <a:t>1.Bij deze verordening worden regels vastgesteld betreffende de bescherming van natuurlijke personen in verband met de verwerking van persoonsgegevens en betreffende het vrije verkeer van persoonsgegevens. </a:t>
            </a:r>
          </a:p>
          <a:p>
            <a:r>
              <a:rPr lang="nl-NL" dirty="0"/>
              <a:t>2.Deze verordening beschermt de grondrechten en de fundamentele vrijheden van natuurlijke personen en met name hun recht op bescherming van persoonsgegevens. </a:t>
            </a:r>
          </a:p>
          <a:p>
            <a:r>
              <a:rPr lang="nl-NL" dirty="0"/>
              <a:t>3.Het vrije verkeer van persoonsgegevens in de Unie wordt noch beperkt noch verboden om redenen die verband houden met de bescherming van natuurlijke personen ten aanzien van de verwerking van persoonsgegevens. </a:t>
            </a:r>
          </a:p>
        </p:txBody>
      </p:sp>
    </p:spTree>
    <p:extLst>
      <p:ext uri="{BB962C8B-B14F-4D97-AF65-F5344CB8AC3E}">
        <p14:creationId xmlns:p14="http://schemas.microsoft.com/office/powerpoint/2010/main" val="2508783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93EEEE-D490-466A-A672-9471F0875E37}"/>
              </a:ext>
            </a:extLst>
          </p:cNvPr>
          <p:cNvSpPr>
            <a:spLocks noGrp="1"/>
          </p:cNvSpPr>
          <p:nvPr>
            <p:ph type="title"/>
          </p:nvPr>
        </p:nvSpPr>
        <p:spPr/>
        <p:txBody>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id="{E1990672-4BA5-4C38-90A1-9C75648E8642}"/>
              </a:ext>
            </a:extLst>
          </p:cNvPr>
          <p:cNvSpPr>
            <a:spLocks noGrp="1"/>
          </p:cNvSpPr>
          <p:nvPr>
            <p:ph idx="1"/>
          </p:nvPr>
        </p:nvSpPr>
        <p:spPr/>
        <p:txBody>
          <a:bodyPr>
            <a:normAutofit fontScale="92500" lnSpcReduction="20000"/>
          </a:bodyPr>
          <a:lstStyle/>
          <a:p>
            <a:r>
              <a:rPr lang="nl-NL" dirty="0"/>
              <a:t>28 landen: België, Bulgarije, Cyprus, Denemarken, Duitsland, Estland, Finland, Frankrijk, Griekenland, Hongarije, Ierland, Italië, Kroatië, Letland, Litouwen, Luxemburg, Malta, Koninkrijk der Nederlanden, Oostenrijk, Polen, Portugal, Roemenië, Slovenië, Slowakije, Spanje, Tsjechië, Verenigd Koninkrijk en Zweden. </a:t>
            </a:r>
          </a:p>
          <a:p>
            <a:r>
              <a:rPr lang="nl-NL" dirty="0"/>
              <a:t>+- ‘adequaat beschermingsniveau’ hebben. </a:t>
            </a:r>
          </a:p>
          <a:p>
            <a:r>
              <a:rPr lang="nl-NL" dirty="0"/>
              <a:t>+- een aantal landen heeft zich gecommitteerd aan een deel van de regels van de Europese Unie middels de Europese Vrijhandelszone, namelijk IJsland, Noorwegen, Zwitserland en Liechtenstein. Daarnaast is er een aantal landen dat graag lid wil worden van de Europese Unie, en dus in het algemeen geneigd is om de regels van de EU te volgen. Dat zijn Albanië, Montenegro, Servië, Macedonië, Bosnië Herzegovina, Kosovo en, voorlopig althans nog, Turkije. </a:t>
            </a:r>
          </a:p>
        </p:txBody>
      </p:sp>
    </p:spTree>
    <p:extLst>
      <p:ext uri="{BB962C8B-B14F-4D97-AF65-F5344CB8AC3E}">
        <p14:creationId xmlns:p14="http://schemas.microsoft.com/office/powerpoint/2010/main" val="3371281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57C7ED-A6B9-4F4F-9994-BC8A399B8729}"/>
              </a:ext>
            </a:extLst>
          </p:cNvPr>
          <p:cNvSpPr>
            <a:spLocks noGrp="1"/>
          </p:cNvSpPr>
          <p:nvPr>
            <p:ph type="title"/>
          </p:nvPr>
        </p:nvSpPr>
        <p:spPr/>
        <p:txBody>
          <a:bodyPr/>
          <a:lstStyle/>
          <a:p>
            <a:r>
              <a:rPr lang="nl-NL" dirty="0"/>
              <a:t>1. Belangrijkste begrippen </a:t>
            </a:r>
          </a:p>
        </p:txBody>
      </p:sp>
      <p:sp>
        <p:nvSpPr>
          <p:cNvPr id="3" name="Tijdelijke aanduiding voor inhoud 2">
            <a:extLst>
              <a:ext uri="{FF2B5EF4-FFF2-40B4-BE49-F238E27FC236}">
                <a16:creationId xmlns:a16="http://schemas.microsoft.com/office/drawing/2014/main" id="{CB18B37F-9879-48B7-886D-935E208920F7}"/>
              </a:ext>
            </a:extLst>
          </p:cNvPr>
          <p:cNvSpPr>
            <a:spLocks noGrp="1"/>
          </p:cNvSpPr>
          <p:nvPr>
            <p:ph idx="1"/>
          </p:nvPr>
        </p:nvSpPr>
        <p:spPr/>
        <p:txBody>
          <a:bodyPr>
            <a:normAutofit fontScale="92500" lnSpcReduction="10000"/>
          </a:bodyPr>
          <a:lstStyle/>
          <a:p>
            <a:r>
              <a:rPr lang="nl-NL" dirty="0"/>
              <a:t>Het </a:t>
            </a:r>
            <a:r>
              <a:rPr lang="nl-NL" i="1" dirty="0"/>
              <a:t>datasubject</a:t>
            </a:r>
            <a:r>
              <a:rPr lang="nl-NL" dirty="0"/>
              <a:t>, in het Nederlands ook wel ‘de betrokkene’ genoemd, is de persoon over wie gegevens worden verwerkt. In de zin ‘Erik heeft blauwe ogen en een rode stropdas aan’ is Erik het datasubject. </a:t>
            </a:r>
          </a:p>
          <a:p>
            <a:r>
              <a:rPr lang="nl-NL" dirty="0"/>
              <a:t>De </a:t>
            </a:r>
            <a:r>
              <a:rPr lang="nl-NL" i="1" dirty="0"/>
              <a:t>verantwoordelijke </a:t>
            </a:r>
            <a:r>
              <a:rPr lang="nl-NL" dirty="0"/>
              <a:t>voor de gegevensverwerking verwerkt deze gegevens. Hij is degene die het doel van die verwerking bepaalt en ook hoe de gegevens worden verzameld, opgeslagen en gebruikt. Bijvoorbeeld een pizzeria die de naam en postcode opslaat van klanten is een </a:t>
            </a:r>
            <a:r>
              <a:rPr lang="nl-NL" i="1" dirty="0"/>
              <a:t>verantwoordelijke. </a:t>
            </a:r>
            <a:endParaRPr lang="nl-NL" dirty="0"/>
          </a:p>
          <a:p>
            <a:r>
              <a:rPr lang="nl-NL" dirty="0"/>
              <a:t>De verantwoordelijke kan hierbij worden geholpen door een </a:t>
            </a:r>
            <a:r>
              <a:rPr lang="nl-NL" i="1" dirty="0"/>
              <a:t>verwerker, </a:t>
            </a:r>
            <a:r>
              <a:rPr lang="nl-NL" dirty="0"/>
              <a:t>die in opdracht van de verantwoordelijke gegevens verwerkt. Dit is bijvoorbeeld een bedrijf dat wordt ingehuurd om gegevens op te slaan of te analyseren. </a:t>
            </a:r>
          </a:p>
          <a:p>
            <a:endParaRPr lang="nl-NL" dirty="0"/>
          </a:p>
        </p:txBody>
      </p:sp>
    </p:spTree>
    <p:extLst>
      <p:ext uri="{BB962C8B-B14F-4D97-AF65-F5344CB8AC3E}">
        <p14:creationId xmlns:p14="http://schemas.microsoft.com/office/powerpoint/2010/main" val="4045714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87156E-4174-4107-B596-369DDDFE3E4A}"/>
              </a:ext>
            </a:extLst>
          </p:cNvPr>
          <p:cNvSpPr>
            <a:spLocks noGrp="1"/>
          </p:cNvSpPr>
          <p:nvPr>
            <p:ph type="title"/>
          </p:nvPr>
        </p:nvSpPr>
        <p:spPr/>
        <p:txBody>
          <a:bodyPr/>
          <a:lstStyle/>
          <a:p>
            <a:r>
              <a:rPr lang="nl-NL" dirty="0"/>
              <a:t>5. Het wie, wat, waar en waarom van de AVG?</a:t>
            </a:r>
          </a:p>
        </p:txBody>
      </p:sp>
      <p:pic>
        <p:nvPicPr>
          <p:cNvPr id="4" name="Tijdelijke aanduiding voor inhoud 3">
            <a:extLst>
              <a:ext uri="{FF2B5EF4-FFF2-40B4-BE49-F238E27FC236}">
                <a16:creationId xmlns:a16="http://schemas.microsoft.com/office/drawing/2014/main" id="{D6CE9269-3FC5-4BEA-BBCE-312A321EAFBA}"/>
              </a:ext>
            </a:extLst>
          </p:cNvPr>
          <p:cNvPicPr>
            <a:picLocks noGrp="1" noChangeAspect="1"/>
          </p:cNvPicPr>
          <p:nvPr>
            <p:ph idx="1"/>
          </p:nvPr>
        </p:nvPicPr>
        <p:blipFill>
          <a:blip r:embed="rId2"/>
          <a:stretch>
            <a:fillRect/>
          </a:stretch>
        </p:blipFill>
        <p:spPr>
          <a:xfrm>
            <a:off x="2372185" y="1982695"/>
            <a:ext cx="5401560" cy="4722756"/>
          </a:xfrm>
          <a:prstGeom prst="rect">
            <a:avLst/>
          </a:prstGeom>
        </p:spPr>
      </p:pic>
    </p:spTree>
    <p:extLst>
      <p:ext uri="{BB962C8B-B14F-4D97-AF65-F5344CB8AC3E}">
        <p14:creationId xmlns:p14="http://schemas.microsoft.com/office/powerpoint/2010/main" val="1882589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36DE10-8084-4C43-A550-3B0978C194E2}"/>
              </a:ext>
            </a:extLst>
          </p:cNvPr>
          <p:cNvSpPr>
            <a:spLocks noGrp="1"/>
          </p:cNvSpPr>
          <p:nvPr>
            <p:ph type="title"/>
          </p:nvPr>
        </p:nvSpPr>
        <p:spPr/>
        <p:txBody>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id="{422F7DB4-FDE2-4618-8C61-14425D89EEBD}"/>
              </a:ext>
            </a:extLst>
          </p:cNvPr>
          <p:cNvSpPr>
            <a:spLocks noGrp="1"/>
          </p:cNvSpPr>
          <p:nvPr>
            <p:ph idx="1"/>
          </p:nvPr>
        </p:nvSpPr>
        <p:spPr/>
        <p:txBody>
          <a:bodyPr>
            <a:normAutofit fontScale="77500" lnSpcReduction="20000"/>
          </a:bodyPr>
          <a:lstStyle/>
          <a:p>
            <a:r>
              <a:rPr lang="nl-NL" dirty="0"/>
              <a:t>- Een Richtlijn is een document dat is aangenomen door de EU, maar dat landen vervolgens in nationale wetten moeten overnemen (dat wordt ‘implementatie’ genoemd). De Richtlijn bescherming persoonsgegevens moest dus in Nederland geïmplementeerd en dat is gebeurd in de Wet bescherming persoonsgegevens. Ook andere landen van de EU, zoals Duitsland, België en Frankrijk, hebben soortgelijke nationale wetten waarin ze de regels uit de Richtlijn implementeerden. Er is bij een Richtlijn wat speelruimte voor landen om hun eigen interpretatie van de regels te geven en de regels op hun eigen manier vast te leggen in nationale wetgeving. Dit leidt er dus toe dat elk land een iets andere nationale wet heeft, en er verschil is tussen het gegevensbeschermingsrecht in bijvoorbeeld Duitsland en Nederland. </a:t>
            </a:r>
          </a:p>
          <a:p>
            <a:r>
              <a:rPr lang="nl-NL" dirty="0"/>
              <a:t>- Een Verordening heeft in tegenstelling tot een Richtlijn ‘direct effect’. Dat betekent dat burgers zich direct op de Verordening kunnen beroepen en dus hebben organisaties die persoonsgegevens verwerken de Verordening als zodanig te respecteren. Waar er concrete regels, plichten en rechten in de Algemene Verordening Gegevensbescherming staan hoeven deze regels niet op nationaal niveau in wetten worden neergelegd (zoals bij een Richtlijn het geval is). </a:t>
            </a:r>
          </a:p>
          <a:p>
            <a:endParaRPr lang="nl-NL" dirty="0"/>
          </a:p>
        </p:txBody>
      </p:sp>
    </p:spTree>
    <p:extLst>
      <p:ext uri="{BB962C8B-B14F-4D97-AF65-F5344CB8AC3E}">
        <p14:creationId xmlns:p14="http://schemas.microsoft.com/office/powerpoint/2010/main" val="4187643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7E6B9-213D-4FFD-A356-402C598B70EE}"/>
              </a:ext>
            </a:extLst>
          </p:cNvPr>
          <p:cNvSpPr>
            <a:spLocks noGrp="1"/>
          </p:cNvSpPr>
          <p:nvPr>
            <p:ph type="title"/>
          </p:nvPr>
        </p:nvSpPr>
        <p:spPr/>
        <p:txBody>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id="{A90ECDDB-E569-41E7-9838-3E935B51300A}"/>
              </a:ext>
            </a:extLst>
          </p:cNvPr>
          <p:cNvSpPr>
            <a:spLocks noGrp="1"/>
          </p:cNvSpPr>
          <p:nvPr>
            <p:ph idx="1"/>
          </p:nvPr>
        </p:nvSpPr>
        <p:spPr/>
        <p:txBody>
          <a:bodyPr/>
          <a:lstStyle/>
          <a:p>
            <a:r>
              <a:rPr lang="nl-NL" dirty="0"/>
              <a:t>Nuance verschil Richtlijn en Verordening</a:t>
            </a:r>
          </a:p>
          <a:p>
            <a:r>
              <a:rPr lang="nl-NL" dirty="0"/>
              <a:t>Sommige bepalingen in een Richtlijn hebben toch direct effect</a:t>
            </a:r>
          </a:p>
          <a:p>
            <a:pPr lvl="1"/>
            <a:r>
              <a:rPr lang="nl-NL" dirty="0"/>
              <a:t>Voorbeeld: ‘</a:t>
            </a:r>
            <a:r>
              <a:rPr lang="en-US" dirty="0"/>
              <a:t>Article 7(f) of Directive 95/46 has direct effect.’ Joined Cases C-468/10 and C-469/10,</a:t>
            </a:r>
            <a:endParaRPr lang="nl-NL" dirty="0"/>
          </a:p>
          <a:p>
            <a:r>
              <a:rPr lang="nl-NL" dirty="0"/>
              <a:t>Sommige bepalingen in een Verordeningen worden toch per land nader uitgelegd</a:t>
            </a:r>
          </a:p>
          <a:p>
            <a:pPr lvl="1"/>
            <a:r>
              <a:rPr lang="nl-NL" dirty="0"/>
              <a:t>Voorbeeld: bepalingen over het verwerken van gevoelige/bijzondere persoonsgegevens</a:t>
            </a:r>
          </a:p>
        </p:txBody>
      </p:sp>
    </p:spTree>
    <p:extLst>
      <p:ext uri="{BB962C8B-B14F-4D97-AF65-F5344CB8AC3E}">
        <p14:creationId xmlns:p14="http://schemas.microsoft.com/office/powerpoint/2010/main" val="2003317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9089C6-CFB8-4B09-B3FD-1E821295CCEC}"/>
              </a:ext>
            </a:extLst>
          </p:cNvPr>
          <p:cNvSpPr>
            <a:spLocks noGrp="1"/>
          </p:cNvSpPr>
          <p:nvPr>
            <p:ph type="title"/>
          </p:nvPr>
        </p:nvSpPr>
        <p:spPr/>
        <p:txBody>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id="{D176B80D-D5CF-4894-B199-C08A24D9EDFC}"/>
              </a:ext>
            </a:extLst>
          </p:cNvPr>
          <p:cNvSpPr>
            <a:spLocks noGrp="1"/>
          </p:cNvSpPr>
          <p:nvPr>
            <p:ph idx="1"/>
          </p:nvPr>
        </p:nvSpPr>
        <p:spPr/>
        <p:txBody>
          <a:bodyPr>
            <a:normAutofit fontScale="85000" lnSpcReduction="20000"/>
          </a:bodyPr>
          <a:lstStyle/>
          <a:p>
            <a:r>
              <a:rPr lang="nl-NL" dirty="0"/>
              <a:t>1. Er bestonden grote verschillen in de manier waarop landen van de Europese Unie de regels uit de Richtlijn in hun nationale wetgeving hadden geïmplementeerd. </a:t>
            </a:r>
          </a:p>
          <a:p>
            <a:r>
              <a:rPr lang="nl-NL" dirty="0"/>
              <a:t>2. Het tweede probleem was dat de handhaving van de gegevensbeschermingsregels nog steeds op landelijk niveau gebeurde. </a:t>
            </a:r>
          </a:p>
          <a:p>
            <a:r>
              <a:rPr lang="nl-NL" dirty="0"/>
              <a:t>3. Omdat er weinig mogelijkheden waren voor sancties en boetes waren neergelegd in de Richtlijn bescherming persoonsgegevens, was de praktijk dat niet alle bedrijven en organisaties het even nauw namen met de gegevensbeschermingsregels. </a:t>
            </a:r>
          </a:p>
          <a:p>
            <a:r>
              <a:rPr lang="nl-NL" dirty="0"/>
              <a:t>4. Het gegevensbeschermingsrecht gaat nu nog primair uit van controle en handhaving vanuit de door de overheid ingestelde handhavingsorganisatie. </a:t>
            </a:r>
          </a:p>
          <a:p>
            <a:r>
              <a:rPr lang="nl-NL" dirty="0"/>
              <a:t>5. In de Richtlijn stond een klein aantal rechten van datasubjecten, de personen over wie persoonsgegevens worden verwerkt. </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154330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136A96-D348-409E-8057-CD10CF7C5BD7}"/>
              </a:ext>
            </a:extLst>
          </p:cNvPr>
          <p:cNvSpPr>
            <a:spLocks noGrp="1"/>
          </p:cNvSpPr>
          <p:nvPr>
            <p:ph type="title"/>
          </p:nvPr>
        </p:nvSpPr>
        <p:spPr/>
        <p:txBody>
          <a:bodyPr/>
          <a:lstStyle/>
          <a:p>
            <a:r>
              <a:rPr lang="nl-NL" dirty="0"/>
              <a:t>5. Het wie, wat, waar en waarom van de AVG?</a:t>
            </a:r>
          </a:p>
        </p:txBody>
      </p:sp>
      <p:sp>
        <p:nvSpPr>
          <p:cNvPr id="3" name="Tijdelijke aanduiding voor inhoud 2">
            <a:extLst>
              <a:ext uri="{FF2B5EF4-FFF2-40B4-BE49-F238E27FC236}">
                <a16:creationId xmlns:a16="http://schemas.microsoft.com/office/drawing/2014/main" id="{1C8EDF64-6A9C-48E6-BA68-FC3037672CF1}"/>
              </a:ext>
            </a:extLst>
          </p:cNvPr>
          <p:cNvSpPr>
            <a:spLocks noGrp="1"/>
          </p:cNvSpPr>
          <p:nvPr>
            <p:ph idx="1"/>
          </p:nvPr>
        </p:nvSpPr>
        <p:spPr/>
        <p:txBody>
          <a:bodyPr>
            <a:normAutofit fontScale="92500" lnSpcReduction="10000"/>
          </a:bodyPr>
          <a:lstStyle/>
          <a:p>
            <a:r>
              <a:rPr lang="nl-NL" dirty="0"/>
              <a:t>Wie heeft de AVG aangenomen?</a:t>
            </a:r>
          </a:p>
          <a:p>
            <a:pPr lvl="1"/>
            <a:r>
              <a:rPr lang="nl-NL" dirty="0"/>
              <a:t>Raad van Ministers</a:t>
            </a:r>
          </a:p>
          <a:p>
            <a:pPr lvl="1"/>
            <a:r>
              <a:rPr lang="nl-NL" dirty="0"/>
              <a:t>Europees Parlement &gt; Binnen het Parlement was Jan-Philip Albrecht (groenen) </a:t>
            </a:r>
            <a:r>
              <a:rPr lang="nl-NL"/>
              <a:t>de leider</a:t>
            </a:r>
            <a:r>
              <a:rPr lang="nl-NL" dirty="0"/>
              <a:t/>
            </a:r>
            <a:br>
              <a:rPr lang="nl-NL" dirty="0"/>
            </a:br>
            <a:endParaRPr lang="nl-NL" dirty="0"/>
          </a:p>
          <a:p>
            <a:r>
              <a:rPr lang="nl-NL" dirty="0"/>
              <a:t>Wie heeft de AVG voorgesteld?</a:t>
            </a:r>
          </a:p>
          <a:p>
            <a:pPr lvl="1"/>
            <a:r>
              <a:rPr lang="nl-NL" dirty="0"/>
              <a:t>Commissie (2012)</a:t>
            </a:r>
          </a:p>
          <a:p>
            <a:endParaRPr lang="nl-NL" dirty="0"/>
          </a:p>
          <a:p>
            <a:r>
              <a:rPr lang="nl-NL" dirty="0"/>
              <a:t>Wie hebben er invloed gehad op de AVG?</a:t>
            </a:r>
          </a:p>
          <a:p>
            <a:pPr lvl="1"/>
            <a:r>
              <a:rPr lang="nl-NL" dirty="0"/>
              <a:t>De AVG is wetgeving waarover een ongekende lobby is gevoerd, zowel vanuit het (Amerikaanse) bedrijfsleven als door burgerrechtenorganisaties</a:t>
            </a:r>
          </a:p>
          <a:p>
            <a:pPr lvl="1"/>
            <a:endParaRPr lang="nl-NL" dirty="0"/>
          </a:p>
          <a:p>
            <a:pPr marL="457200" lvl="1" indent="0">
              <a:buNone/>
            </a:pPr>
            <a:endParaRPr lang="nl-NL" dirty="0"/>
          </a:p>
        </p:txBody>
      </p:sp>
    </p:spTree>
    <p:extLst>
      <p:ext uri="{BB962C8B-B14F-4D97-AF65-F5344CB8AC3E}">
        <p14:creationId xmlns:p14="http://schemas.microsoft.com/office/powerpoint/2010/main" val="3060680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D0820C-566C-4ABE-A0BE-A98268D42899}"/>
              </a:ext>
            </a:extLst>
          </p:cNvPr>
          <p:cNvSpPr>
            <a:spLocks noGrp="1"/>
          </p:cNvSpPr>
          <p:nvPr>
            <p:ph type="title"/>
          </p:nvPr>
        </p:nvSpPr>
        <p:spPr/>
        <p:txBody>
          <a:bodyPr>
            <a:normAutofit/>
          </a:bodyPr>
          <a:lstStyle/>
          <a:p>
            <a:r>
              <a:rPr lang="nl-NL" dirty="0"/>
              <a:t>6.Waarom is het belangrijk om de Verordening te respecteren? </a:t>
            </a:r>
          </a:p>
        </p:txBody>
      </p:sp>
      <p:sp>
        <p:nvSpPr>
          <p:cNvPr id="3" name="Tijdelijke aanduiding voor inhoud 2">
            <a:extLst>
              <a:ext uri="{FF2B5EF4-FFF2-40B4-BE49-F238E27FC236}">
                <a16:creationId xmlns:a16="http://schemas.microsoft.com/office/drawing/2014/main" id="{50B7C6F7-2557-4C4A-A810-F5213798580D}"/>
              </a:ext>
            </a:extLst>
          </p:cNvPr>
          <p:cNvSpPr>
            <a:spLocks noGrp="1"/>
          </p:cNvSpPr>
          <p:nvPr>
            <p:ph idx="1"/>
          </p:nvPr>
        </p:nvSpPr>
        <p:spPr/>
        <p:txBody>
          <a:bodyPr>
            <a:normAutofit/>
          </a:bodyPr>
          <a:lstStyle/>
          <a:p>
            <a:r>
              <a:rPr lang="nl-NL" dirty="0"/>
              <a:t>1. Partnerorganisaties </a:t>
            </a:r>
          </a:p>
          <a:p>
            <a:r>
              <a:rPr lang="nl-NL" dirty="0"/>
              <a:t>2. Klantencontacten</a:t>
            </a:r>
          </a:p>
          <a:p>
            <a:r>
              <a:rPr lang="nl-NL" dirty="0"/>
              <a:t>3. Reputatie(schade) </a:t>
            </a:r>
          </a:p>
          <a:p>
            <a:r>
              <a:rPr lang="nl-NL" dirty="0"/>
              <a:t>4. Organisatie-inrichting </a:t>
            </a:r>
          </a:p>
          <a:p>
            <a:r>
              <a:rPr lang="nl-NL" dirty="0"/>
              <a:t>5. Sancties en boetes</a:t>
            </a:r>
          </a:p>
          <a:p>
            <a:endParaRPr lang="nl-NL" dirty="0"/>
          </a:p>
        </p:txBody>
      </p:sp>
    </p:spTree>
    <p:extLst>
      <p:ext uri="{BB962C8B-B14F-4D97-AF65-F5344CB8AC3E}">
        <p14:creationId xmlns:p14="http://schemas.microsoft.com/office/powerpoint/2010/main" val="4098978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A3EB4C-15DE-4046-B747-985623D1B9BA}"/>
              </a:ext>
            </a:extLst>
          </p:cNvPr>
          <p:cNvSpPr>
            <a:spLocks noGrp="1"/>
          </p:cNvSpPr>
          <p:nvPr>
            <p:ph type="title"/>
          </p:nvPr>
        </p:nvSpPr>
        <p:spPr/>
        <p:txBody>
          <a:bodyPr/>
          <a:lstStyle/>
          <a:p>
            <a:r>
              <a:rPr lang="nl-NL" dirty="0"/>
              <a:t>6.Waarom is het belangrijk om de Verordening te respecteren? </a:t>
            </a:r>
          </a:p>
        </p:txBody>
      </p:sp>
      <p:sp>
        <p:nvSpPr>
          <p:cNvPr id="3" name="Tijdelijke aanduiding voor inhoud 2">
            <a:extLst>
              <a:ext uri="{FF2B5EF4-FFF2-40B4-BE49-F238E27FC236}">
                <a16:creationId xmlns:a16="http://schemas.microsoft.com/office/drawing/2014/main" id="{D93B0FEE-F037-4334-9A73-62D29E937FF8}"/>
              </a:ext>
            </a:extLst>
          </p:cNvPr>
          <p:cNvSpPr>
            <a:spLocks noGrp="1"/>
          </p:cNvSpPr>
          <p:nvPr>
            <p:ph idx="1"/>
          </p:nvPr>
        </p:nvSpPr>
        <p:spPr/>
        <p:txBody>
          <a:bodyPr>
            <a:normAutofit fontScale="92500" lnSpcReduction="20000"/>
          </a:bodyPr>
          <a:lstStyle/>
          <a:p>
            <a:r>
              <a:rPr lang="nl-NL" b="1" dirty="0"/>
              <a:t>Administratieve geldboeten kunnen oplopen tot: </a:t>
            </a:r>
            <a:endParaRPr lang="nl-NL" dirty="0"/>
          </a:p>
          <a:p>
            <a:pPr lvl="1"/>
            <a:r>
              <a:rPr lang="en-US" dirty="0"/>
              <a:t>- </a:t>
            </a:r>
            <a:r>
              <a:rPr lang="en-US" b="1" dirty="0"/>
              <a:t>10 000 000 Euro of, </a:t>
            </a:r>
            <a:endParaRPr lang="en-US" dirty="0"/>
          </a:p>
          <a:p>
            <a:pPr lvl="1"/>
            <a:r>
              <a:rPr lang="nl-NL" dirty="0"/>
              <a:t>- </a:t>
            </a:r>
            <a:r>
              <a:rPr lang="nl-NL" b="1" dirty="0"/>
              <a:t>voor een onderneming, tot 2 % van de totale wereldwijde jaaromzet in het voorgaande boekjaar, indien dit cijfer hoger is,</a:t>
            </a:r>
            <a:br>
              <a:rPr lang="nl-NL" b="1" dirty="0"/>
            </a:br>
            <a:r>
              <a:rPr lang="nl-NL" b="1" dirty="0"/>
              <a:t> </a:t>
            </a:r>
            <a:endParaRPr lang="nl-NL" dirty="0"/>
          </a:p>
          <a:p>
            <a:r>
              <a:rPr lang="nl-NL" b="1" dirty="0"/>
              <a:t>in het geval één van de volgende regels wordt overtreden: </a:t>
            </a:r>
          </a:p>
          <a:p>
            <a:pPr lvl="1"/>
            <a:r>
              <a:rPr lang="nl-NL" dirty="0"/>
              <a:t>minderjarige om toestemming 	</a:t>
            </a:r>
          </a:p>
          <a:p>
            <a:pPr lvl="1"/>
            <a:r>
              <a:rPr lang="nl-NL" dirty="0"/>
              <a:t>Documentatieplicht</a:t>
            </a:r>
          </a:p>
          <a:p>
            <a:pPr lvl="1"/>
            <a:r>
              <a:rPr lang="nl-NL" dirty="0"/>
              <a:t>Data </a:t>
            </a:r>
            <a:r>
              <a:rPr lang="nl-NL" dirty="0" err="1"/>
              <a:t>Protection</a:t>
            </a:r>
            <a:r>
              <a:rPr lang="nl-NL" dirty="0"/>
              <a:t> </a:t>
            </a:r>
            <a:r>
              <a:rPr lang="nl-NL" dirty="0" err="1"/>
              <a:t>Officer</a:t>
            </a:r>
            <a:endParaRPr lang="nl-NL" dirty="0"/>
          </a:p>
          <a:p>
            <a:pPr lvl="1"/>
            <a:r>
              <a:rPr lang="nl-NL" dirty="0"/>
              <a:t>Data </a:t>
            </a:r>
            <a:r>
              <a:rPr lang="nl-NL" dirty="0" err="1"/>
              <a:t>Protection</a:t>
            </a:r>
            <a:r>
              <a:rPr lang="nl-NL" dirty="0"/>
              <a:t> Impact </a:t>
            </a:r>
            <a:r>
              <a:rPr lang="nl-NL" dirty="0" err="1"/>
              <a:t>Assessement</a:t>
            </a:r>
            <a:r>
              <a:rPr lang="nl-NL" dirty="0"/>
              <a:t> </a:t>
            </a:r>
          </a:p>
          <a:p>
            <a:pPr lvl="1"/>
            <a:r>
              <a:rPr lang="nl-NL" dirty="0"/>
              <a:t>Technische en organisatorische veiligheidsmaatregelen</a:t>
            </a:r>
          </a:p>
          <a:p>
            <a:pPr lvl="1"/>
            <a:r>
              <a:rPr lang="nl-NL" dirty="0"/>
              <a:t>Meldplicht datalekken</a:t>
            </a:r>
          </a:p>
          <a:p>
            <a:pPr lvl="1"/>
            <a:r>
              <a:rPr lang="nl-NL" dirty="0"/>
              <a:t>Certificeringsprogramma 	</a:t>
            </a:r>
          </a:p>
          <a:p>
            <a:endParaRPr lang="nl-NL" dirty="0"/>
          </a:p>
        </p:txBody>
      </p:sp>
    </p:spTree>
    <p:extLst>
      <p:ext uri="{BB962C8B-B14F-4D97-AF65-F5344CB8AC3E}">
        <p14:creationId xmlns:p14="http://schemas.microsoft.com/office/powerpoint/2010/main" val="2367417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6A4A6-287B-4868-9A99-4418D0AB64C0}"/>
              </a:ext>
            </a:extLst>
          </p:cNvPr>
          <p:cNvSpPr>
            <a:spLocks noGrp="1"/>
          </p:cNvSpPr>
          <p:nvPr>
            <p:ph type="title"/>
          </p:nvPr>
        </p:nvSpPr>
        <p:spPr/>
        <p:txBody>
          <a:bodyPr/>
          <a:lstStyle/>
          <a:p>
            <a:r>
              <a:rPr lang="nl-NL" dirty="0"/>
              <a:t>6.Waarom is het belangrijk om de Verordening te respecteren? </a:t>
            </a:r>
          </a:p>
        </p:txBody>
      </p:sp>
      <p:sp>
        <p:nvSpPr>
          <p:cNvPr id="3" name="Tijdelijke aanduiding voor inhoud 2">
            <a:extLst>
              <a:ext uri="{FF2B5EF4-FFF2-40B4-BE49-F238E27FC236}">
                <a16:creationId xmlns:a16="http://schemas.microsoft.com/office/drawing/2014/main" id="{F161804C-ACE8-4A9D-A84C-C233251DC300}"/>
              </a:ext>
            </a:extLst>
          </p:cNvPr>
          <p:cNvSpPr>
            <a:spLocks noGrp="1"/>
          </p:cNvSpPr>
          <p:nvPr>
            <p:ph idx="1"/>
          </p:nvPr>
        </p:nvSpPr>
        <p:spPr/>
        <p:txBody>
          <a:bodyPr>
            <a:normAutofit fontScale="92500" lnSpcReduction="20000"/>
          </a:bodyPr>
          <a:lstStyle/>
          <a:p>
            <a:r>
              <a:rPr lang="nl-NL" b="1" dirty="0"/>
              <a:t>Administratieve geldboeten kunnen oplopen tot: </a:t>
            </a:r>
            <a:endParaRPr lang="nl-NL" dirty="0"/>
          </a:p>
          <a:p>
            <a:pPr lvl="1"/>
            <a:r>
              <a:rPr lang="en-US" dirty="0"/>
              <a:t>- 20 000 000 Euro of, </a:t>
            </a:r>
          </a:p>
          <a:p>
            <a:pPr lvl="1"/>
            <a:r>
              <a:rPr lang="nl-NL" dirty="0"/>
              <a:t>- </a:t>
            </a:r>
            <a:r>
              <a:rPr lang="nl-NL" b="1" dirty="0"/>
              <a:t>voor een onderneming, tot 4 % van de totale wereldwijde jaaromzet in het voorgaande boekjaar, indien dit cijfer hoger is, </a:t>
            </a:r>
            <a:br>
              <a:rPr lang="nl-NL" b="1" dirty="0"/>
            </a:br>
            <a:endParaRPr lang="nl-NL" dirty="0"/>
          </a:p>
          <a:p>
            <a:r>
              <a:rPr lang="nl-NL" b="1" dirty="0"/>
              <a:t>in het geval één van de volgende regels wordt overtreden: </a:t>
            </a:r>
          </a:p>
          <a:p>
            <a:pPr lvl="1"/>
            <a:r>
              <a:rPr lang="nl-NL" b="1" dirty="0"/>
              <a:t>Fair Information </a:t>
            </a:r>
            <a:r>
              <a:rPr lang="nl-NL" b="1" dirty="0" err="1"/>
              <a:t>Principles</a:t>
            </a:r>
            <a:endParaRPr lang="nl-NL" b="1" dirty="0"/>
          </a:p>
          <a:p>
            <a:pPr lvl="1"/>
            <a:r>
              <a:rPr lang="nl-NL" dirty="0"/>
              <a:t>Geen legitieme verwerkingsgrondslag 	</a:t>
            </a:r>
          </a:p>
          <a:p>
            <a:pPr lvl="1"/>
            <a:r>
              <a:rPr lang="nl-NL" dirty="0"/>
              <a:t>Geen legitieme verwerkingsgrondslag bijzondere persoonsgegevens</a:t>
            </a:r>
          </a:p>
          <a:p>
            <a:pPr lvl="1"/>
            <a:r>
              <a:rPr lang="nl-NL" dirty="0"/>
              <a:t>Geen legitieme verwerkingsgrondslag doorvoer gegevens	</a:t>
            </a:r>
          </a:p>
          <a:p>
            <a:pPr lvl="1"/>
            <a:r>
              <a:rPr lang="nl-NL" dirty="0"/>
              <a:t>Transparantiebeginsel</a:t>
            </a:r>
          </a:p>
          <a:p>
            <a:pPr lvl="1"/>
            <a:r>
              <a:rPr lang="nl-NL" dirty="0"/>
              <a:t>Rechten datasubject</a:t>
            </a:r>
          </a:p>
          <a:p>
            <a:pPr lvl="1"/>
            <a:r>
              <a:rPr lang="nl-NL" dirty="0"/>
              <a:t>Aanwijzingen AP	</a:t>
            </a:r>
          </a:p>
          <a:p>
            <a:pPr lvl="1"/>
            <a:endParaRPr lang="nl-NL" dirty="0"/>
          </a:p>
          <a:p>
            <a:endParaRPr lang="nl-NL" dirty="0"/>
          </a:p>
        </p:txBody>
      </p:sp>
    </p:spTree>
    <p:extLst>
      <p:ext uri="{BB962C8B-B14F-4D97-AF65-F5344CB8AC3E}">
        <p14:creationId xmlns:p14="http://schemas.microsoft.com/office/powerpoint/2010/main" val="2393191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75918-41F4-4E3B-B6CD-801AC4E4A3FB}"/>
              </a:ext>
            </a:extLst>
          </p:cNvPr>
          <p:cNvSpPr>
            <a:spLocks noGrp="1"/>
          </p:cNvSpPr>
          <p:nvPr>
            <p:ph type="title"/>
          </p:nvPr>
        </p:nvSpPr>
        <p:spPr/>
        <p:txBody>
          <a:bodyPr/>
          <a:lstStyle/>
          <a:p>
            <a:r>
              <a:rPr lang="nl-NL" dirty="0"/>
              <a:t>Pauze</a:t>
            </a:r>
          </a:p>
        </p:txBody>
      </p:sp>
      <p:pic>
        <p:nvPicPr>
          <p:cNvPr id="5" name="Tijdelijke aanduiding voor inhoud 4">
            <a:extLst>
              <a:ext uri="{FF2B5EF4-FFF2-40B4-BE49-F238E27FC236}">
                <a16:creationId xmlns:a16="http://schemas.microsoft.com/office/drawing/2014/main" id="{192F5636-1370-41FE-A335-8BF5C5B16EE0}"/>
              </a:ext>
            </a:extLst>
          </p:cNvPr>
          <p:cNvPicPr>
            <a:picLocks noGrp="1" noChangeAspect="1"/>
          </p:cNvPicPr>
          <p:nvPr>
            <p:ph idx="1"/>
          </p:nvPr>
        </p:nvPicPr>
        <p:blipFill>
          <a:blip r:embed="rId2"/>
          <a:stretch>
            <a:fillRect/>
          </a:stretch>
        </p:blipFill>
        <p:spPr>
          <a:xfrm>
            <a:off x="3088746" y="2336800"/>
            <a:ext cx="4798484" cy="3598863"/>
          </a:xfrm>
        </p:spPr>
      </p:pic>
    </p:spTree>
    <p:extLst>
      <p:ext uri="{BB962C8B-B14F-4D97-AF65-F5344CB8AC3E}">
        <p14:creationId xmlns:p14="http://schemas.microsoft.com/office/powerpoint/2010/main" val="1165748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normAutofit lnSpcReduction="10000"/>
          </a:bodyPr>
          <a:lstStyle/>
          <a:p>
            <a:r>
              <a:rPr lang="nl-NL" i="1" dirty="0"/>
              <a:t>Artikel 4 </a:t>
            </a:r>
            <a:r>
              <a:rPr lang="nl-NL" b="1" dirty="0"/>
              <a:t>Definities </a:t>
            </a:r>
            <a:r>
              <a:rPr lang="nl-NL" dirty="0"/>
              <a:t>Voor de toepassing van deze verordening wordt verstaan onder: </a:t>
            </a:r>
          </a:p>
          <a:p>
            <a:r>
              <a:rPr lang="nl-NL" dirty="0"/>
              <a:t>1) „persoonsgegevens”: alle informatie over een geïdentificeerde of identificeerbare natuurlijke persoon („de betrokkene”); als identificeerbaar wordt beschouwd een natuurlijke persoon die direct of indirect kan worden geïdentificeerd, met name aan de hand van een </a:t>
            </a:r>
            <a:r>
              <a:rPr lang="nl-NL" dirty="0" err="1"/>
              <a:t>identificator</a:t>
            </a:r>
            <a:r>
              <a:rPr lang="nl-NL" dirty="0"/>
              <a:t> zoals een naam, een identificatienummer, locatiegegevens, een online </a:t>
            </a:r>
            <a:r>
              <a:rPr lang="nl-NL" dirty="0" err="1"/>
              <a:t>identificator</a:t>
            </a:r>
            <a:r>
              <a:rPr lang="nl-NL" dirty="0"/>
              <a:t> of van een of meer elementen die kenmerkend zijn voor de fysieke, fysiologische, genetische, psychische, economische, culturele of sociale identiteit van die natuurlijke persoon; </a:t>
            </a:r>
            <a:endParaRPr lang="en-US" dirty="0"/>
          </a:p>
        </p:txBody>
      </p:sp>
    </p:spTree>
    <p:extLst>
      <p:ext uri="{BB962C8B-B14F-4D97-AF65-F5344CB8AC3E}">
        <p14:creationId xmlns:p14="http://schemas.microsoft.com/office/powerpoint/2010/main" val="2212169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57C7ED-A6B9-4F4F-9994-BC8A399B8729}"/>
              </a:ext>
            </a:extLst>
          </p:cNvPr>
          <p:cNvSpPr>
            <a:spLocks noGrp="1"/>
          </p:cNvSpPr>
          <p:nvPr>
            <p:ph type="title"/>
          </p:nvPr>
        </p:nvSpPr>
        <p:spPr/>
        <p:txBody>
          <a:bodyPr/>
          <a:lstStyle/>
          <a:p>
            <a:r>
              <a:rPr lang="nl-NL" dirty="0"/>
              <a:t>1. Belangrijkste begrippen </a:t>
            </a:r>
          </a:p>
        </p:txBody>
      </p:sp>
      <p:sp>
        <p:nvSpPr>
          <p:cNvPr id="3" name="Tijdelijke aanduiding voor inhoud 2">
            <a:extLst>
              <a:ext uri="{FF2B5EF4-FFF2-40B4-BE49-F238E27FC236}">
                <a16:creationId xmlns:a16="http://schemas.microsoft.com/office/drawing/2014/main" id="{CB18B37F-9879-48B7-886D-935E208920F7}"/>
              </a:ext>
            </a:extLst>
          </p:cNvPr>
          <p:cNvSpPr>
            <a:spLocks noGrp="1"/>
          </p:cNvSpPr>
          <p:nvPr>
            <p:ph idx="1"/>
          </p:nvPr>
        </p:nvSpPr>
        <p:spPr/>
        <p:txBody>
          <a:bodyPr>
            <a:normAutofit fontScale="77500" lnSpcReduction="20000"/>
          </a:bodyPr>
          <a:lstStyle/>
          <a:p>
            <a:r>
              <a:rPr lang="nl-NL" dirty="0"/>
              <a:t>Als een verantwoordelijke of verwerker gegevens verwerkt over EU-burgers, maar zelf niet is gevestigd in de EU, dan moet hij een </a:t>
            </a:r>
            <a:r>
              <a:rPr lang="nl-NL" i="1" dirty="0"/>
              <a:t>vertegenwoordiger </a:t>
            </a:r>
            <a:r>
              <a:rPr lang="nl-NL" dirty="0"/>
              <a:t>aanstellen. Deze persoon is het aanspreekpunt voor die organisatie binnen de EU, bijvoorbeeld als het datasubject een klacht wil indienden of als de handhavende overheidsinstantie onderzoek wil verrichten. </a:t>
            </a:r>
          </a:p>
          <a:p>
            <a:r>
              <a:rPr lang="nl-NL" dirty="0"/>
              <a:t>Binnen veel </a:t>
            </a:r>
            <a:r>
              <a:rPr lang="nl-NL" dirty="0" err="1"/>
              <a:t>dataverwerkende</a:t>
            </a:r>
            <a:r>
              <a:rPr lang="nl-NL" dirty="0"/>
              <a:t> organisaties moet een </a:t>
            </a:r>
            <a:r>
              <a:rPr lang="nl-NL" i="1" dirty="0"/>
              <a:t>Data </a:t>
            </a:r>
            <a:r>
              <a:rPr lang="nl-NL" i="1" dirty="0" err="1"/>
              <a:t>Protection</a:t>
            </a:r>
            <a:r>
              <a:rPr lang="nl-NL" i="1" dirty="0"/>
              <a:t> </a:t>
            </a:r>
            <a:r>
              <a:rPr lang="nl-NL" i="1" dirty="0" err="1"/>
              <a:t>Officer</a:t>
            </a:r>
            <a:r>
              <a:rPr lang="nl-NL" i="1" dirty="0"/>
              <a:t> </a:t>
            </a:r>
            <a:r>
              <a:rPr lang="nl-NL" dirty="0"/>
              <a:t>of in het Nederlands, een </a:t>
            </a:r>
            <a:r>
              <a:rPr lang="nl-NL" i="1" dirty="0"/>
              <a:t>Functionaris voor de Gegevensbescherming </a:t>
            </a:r>
            <a:r>
              <a:rPr lang="nl-NL" dirty="0"/>
              <a:t>worden aangesteld. Deze persoon is er voor verantwoordelijk dat binnen een organisatie de regels aangaande het gegevensbeschermingsrecht worden nageleefd en is het primaire aanspreekpunt voor vragen over de Algemene Verordening Gegevensbescherming, zowel binnen de organisatie als naar buiten toe, bijvoorbeeld in het geval het datasubject een klacht wil indienen of als de handhavende overheidsinstantie onderzoek wil verrichten. </a:t>
            </a:r>
          </a:p>
          <a:p>
            <a:r>
              <a:rPr lang="nl-NL" dirty="0"/>
              <a:t>Elk land heeft een </a:t>
            </a:r>
            <a:r>
              <a:rPr lang="nl-NL" i="1" dirty="0"/>
              <a:t>toezichthoudende autoriteit. </a:t>
            </a:r>
            <a:r>
              <a:rPr lang="nl-NL" dirty="0"/>
              <a:t>In Nederland is dat de Autoriteit Persoonsgegevens, voorheen het College Bescherming Persoonsgegevens. </a:t>
            </a:r>
          </a:p>
          <a:p>
            <a:endParaRPr lang="nl-NL" dirty="0"/>
          </a:p>
        </p:txBody>
      </p:sp>
    </p:spTree>
    <p:extLst>
      <p:ext uri="{BB962C8B-B14F-4D97-AF65-F5344CB8AC3E}">
        <p14:creationId xmlns:p14="http://schemas.microsoft.com/office/powerpoint/2010/main" val="793655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lstStyle/>
          <a:p>
            <a:r>
              <a:rPr lang="nl-NL" i="1" dirty="0"/>
              <a:t>Artikel 4 </a:t>
            </a:r>
            <a:r>
              <a:rPr lang="nl-NL" b="1" dirty="0"/>
              <a:t>Definities </a:t>
            </a:r>
            <a:r>
              <a:rPr lang="nl-NL" dirty="0"/>
              <a:t>Voor de toepassing van deze verordening wordt verstaan onder: </a:t>
            </a:r>
          </a:p>
          <a:p>
            <a:r>
              <a:rPr lang="nl-NL" dirty="0"/>
              <a:t>5) „</a:t>
            </a:r>
            <a:r>
              <a:rPr lang="nl-NL" dirty="0" err="1"/>
              <a:t>pseudonimisering</a:t>
            </a:r>
            <a:r>
              <a:rPr lang="nl-NL" dirty="0"/>
              <a:t>”:het verwerken van persoonsgegevens op zodanige wijze dat de persoonsgegevens niet meer aan een specifieke betrokkene kunnen worden gekoppeld zonder dat er aanvullende gegevens worden gebruikt, mits deze aanvullende gegevens apart worden bewaard en technische en organisatorische maatregelen worden genomen om ervoor te zorgen dat de persoonsgegevens niet aan een geïdentificeerde of identificeerbare natuurlijke persoon worden gekoppeld; </a:t>
            </a:r>
            <a:endParaRPr lang="en-US" dirty="0"/>
          </a:p>
        </p:txBody>
      </p:sp>
    </p:spTree>
    <p:extLst>
      <p:ext uri="{BB962C8B-B14F-4D97-AF65-F5344CB8AC3E}">
        <p14:creationId xmlns:p14="http://schemas.microsoft.com/office/powerpoint/2010/main" val="306043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lstStyle/>
          <a:p>
            <a:r>
              <a:rPr lang="en-US" dirty="0"/>
              <a:t>1. Direct </a:t>
            </a:r>
            <a:r>
              <a:rPr lang="en-US" dirty="0" err="1"/>
              <a:t>en</a:t>
            </a:r>
            <a:r>
              <a:rPr lang="en-US" dirty="0"/>
              <a:t> indirect </a:t>
            </a:r>
            <a:r>
              <a:rPr lang="en-US" dirty="0" err="1"/>
              <a:t>persoonsgegeven</a:t>
            </a:r>
            <a:endParaRPr lang="en-US" dirty="0"/>
          </a:p>
          <a:p>
            <a:r>
              <a:rPr lang="en-US" dirty="0"/>
              <a:t>2. </a:t>
            </a:r>
            <a:r>
              <a:rPr lang="en-US" dirty="0" err="1"/>
              <a:t>Privé</a:t>
            </a:r>
            <a:r>
              <a:rPr lang="en-US" dirty="0"/>
              <a:t> </a:t>
            </a:r>
            <a:r>
              <a:rPr lang="en-US" dirty="0" err="1"/>
              <a:t>en</a:t>
            </a:r>
            <a:r>
              <a:rPr lang="en-US" dirty="0"/>
              <a:t> </a:t>
            </a:r>
            <a:r>
              <a:rPr lang="en-US" dirty="0" err="1"/>
              <a:t>openbare</a:t>
            </a:r>
            <a:r>
              <a:rPr lang="en-US" dirty="0"/>
              <a:t> </a:t>
            </a:r>
            <a:r>
              <a:rPr lang="en-US" dirty="0" err="1"/>
              <a:t>persoonsgegeven</a:t>
            </a:r>
            <a:endParaRPr lang="en-US" dirty="0"/>
          </a:p>
          <a:p>
            <a:r>
              <a:rPr lang="en-US" dirty="0"/>
              <a:t>3. </a:t>
            </a:r>
            <a:r>
              <a:rPr lang="en-US" dirty="0" err="1"/>
              <a:t>Gevoeling</a:t>
            </a:r>
            <a:r>
              <a:rPr lang="en-US" dirty="0"/>
              <a:t> </a:t>
            </a:r>
            <a:r>
              <a:rPr lang="en-US" dirty="0" err="1"/>
              <a:t>en</a:t>
            </a:r>
            <a:r>
              <a:rPr lang="en-US" dirty="0"/>
              <a:t> </a:t>
            </a:r>
            <a:r>
              <a:rPr lang="en-US" dirty="0" err="1"/>
              <a:t>ongevoelig</a:t>
            </a:r>
            <a:r>
              <a:rPr lang="en-US" dirty="0"/>
              <a:t> </a:t>
            </a:r>
            <a:r>
              <a:rPr lang="en-US" dirty="0" err="1"/>
              <a:t>persoonsgegeven</a:t>
            </a:r>
            <a:endParaRPr lang="en-US" dirty="0"/>
          </a:p>
          <a:p>
            <a:r>
              <a:rPr lang="en-US" dirty="0"/>
              <a:t>4. </a:t>
            </a:r>
            <a:r>
              <a:rPr lang="en-US" dirty="0" err="1"/>
              <a:t>Indentificerende</a:t>
            </a:r>
            <a:r>
              <a:rPr lang="en-US" dirty="0"/>
              <a:t> </a:t>
            </a:r>
            <a:r>
              <a:rPr lang="en-US" dirty="0" err="1"/>
              <a:t>en</a:t>
            </a:r>
            <a:r>
              <a:rPr lang="en-US" dirty="0"/>
              <a:t> </a:t>
            </a:r>
            <a:r>
              <a:rPr lang="en-US" dirty="0" err="1"/>
              <a:t>identificeerbare</a:t>
            </a:r>
            <a:r>
              <a:rPr lang="en-US" dirty="0"/>
              <a:t> </a:t>
            </a:r>
            <a:r>
              <a:rPr lang="en-US" dirty="0" err="1"/>
              <a:t>persoonsgegeven</a:t>
            </a:r>
            <a:endParaRPr lang="en-US" dirty="0"/>
          </a:p>
          <a:p>
            <a:r>
              <a:rPr lang="en-US" dirty="0"/>
              <a:t>5. </a:t>
            </a:r>
            <a:r>
              <a:rPr lang="en-US" dirty="0" err="1"/>
              <a:t>Identificeerbaarheid</a:t>
            </a:r>
            <a:r>
              <a:rPr lang="en-US" dirty="0"/>
              <a:t> </a:t>
            </a:r>
            <a:r>
              <a:rPr lang="en-US" dirty="0" err="1"/>
              <a:t>en</a:t>
            </a:r>
            <a:r>
              <a:rPr lang="en-US" dirty="0"/>
              <a:t> </a:t>
            </a:r>
            <a:r>
              <a:rPr lang="en-US" dirty="0" err="1"/>
              <a:t>individualiseerbaarheid</a:t>
            </a:r>
            <a:endParaRPr lang="en-US" dirty="0"/>
          </a:p>
        </p:txBody>
      </p:sp>
    </p:spTree>
    <p:extLst>
      <p:ext uri="{BB962C8B-B14F-4D97-AF65-F5344CB8AC3E}">
        <p14:creationId xmlns:p14="http://schemas.microsoft.com/office/powerpoint/2010/main" val="1489649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lstStyle/>
          <a:p>
            <a:r>
              <a:rPr lang="en-US" dirty="0" err="1"/>
              <a:t>Encryptie</a:t>
            </a:r>
            <a:endParaRPr lang="en-US" dirty="0"/>
          </a:p>
          <a:p>
            <a:r>
              <a:rPr lang="en-US" dirty="0" err="1"/>
              <a:t>Pseudonimiseren</a:t>
            </a:r>
            <a:endParaRPr lang="en-US" dirty="0"/>
          </a:p>
          <a:p>
            <a:r>
              <a:rPr lang="en-US" dirty="0" err="1"/>
              <a:t>Anonimiseren</a:t>
            </a:r>
            <a:endParaRPr lang="en-US" dirty="0"/>
          </a:p>
          <a:p>
            <a:r>
              <a:rPr lang="en-US" dirty="0" err="1"/>
              <a:t>Aggregeren</a:t>
            </a:r>
            <a:endParaRPr lang="en-US" dirty="0"/>
          </a:p>
          <a:p>
            <a:r>
              <a:rPr lang="en-US" dirty="0" err="1"/>
              <a:t>Rechtspersonen</a:t>
            </a:r>
            <a:r>
              <a:rPr lang="en-US" dirty="0"/>
              <a:t> – </a:t>
            </a:r>
            <a:r>
              <a:rPr lang="en-US" dirty="0" err="1"/>
              <a:t>overleden</a:t>
            </a:r>
            <a:r>
              <a:rPr lang="en-US" dirty="0"/>
              <a:t> </a:t>
            </a:r>
            <a:r>
              <a:rPr lang="en-US" dirty="0" err="1"/>
              <a:t>personen</a:t>
            </a:r>
            <a:r>
              <a:rPr lang="en-US" dirty="0"/>
              <a:t> – </a:t>
            </a:r>
            <a:r>
              <a:rPr lang="en-US" dirty="0" err="1"/>
              <a:t>nog</a:t>
            </a:r>
            <a:r>
              <a:rPr lang="en-US" dirty="0"/>
              <a:t> </a:t>
            </a:r>
            <a:r>
              <a:rPr lang="en-US" dirty="0" err="1"/>
              <a:t>te</a:t>
            </a:r>
            <a:r>
              <a:rPr lang="en-US" dirty="0"/>
              <a:t> </a:t>
            </a:r>
            <a:r>
              <a:rPr lang="en-US" dirty="0" err="1"/>
              <a:t>geboren</a:t>
            </a:r>
            <a:r>
              <a:rPr lang="en-US" dirty="0"/>
              <a:t> </a:t>
            </a:r>
            <a:r>
              <a:rPr lang="en-US" dirty="0" err="1"/>
              <a:t>worden</a:t>
            </a:r>
            <a:r>
              <a:rPr lang="en-US" dirty="0"/>
              <a:t> </a:t>
            </a:r>
            <a:r>
              <a:rPr lang="en-US" dirty="0" err="1"/>
              <a:t>personen</a:t>
            </a:r>
            <a:endParaRPr lang="en-US" dirty="0"/>
          </a:p>
          <a:p>
            <a:endParaRPr lang="en-US" dirty="0"/>
          </a:p>
        </p:txBody>
      </p:sp>
    </p:spTree>
    <p:extLst>
      <p:ext uri="{BB962C8B-B14F-4D97-AF65-F5344CB8AC3E}">
        <p14:creationId xmlns:p14="http://schemas.microsoft.com/office/powerpoint/2010/main" val="3765098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D16EAA-7120-428F-B3A8-38A87ED4C329}"/>
              </a:ext>
            </a:extLst>
          </p:cNvPr>
          <p:cNvSpPr>
            <a:spLocks noGrp="1"/>
          </p:cNvSpPr>
          <p:nvPr>
            <p:ph type="title"/>
          </p:nvPr>
        </p:nvSpPr>
        <p:spPr/>
        <p:txBody>
          <a:bodyPr/>
          <a:lstStyle/>
          <a:p>
            <a:r>
              <a:rPr lang="nl-NL" dirty="0"/>
              <a:t>1. Wat zijn persoonsgegevens?</a:t>
            </a:r>
          </a:p>
        </p:txBody>
      </p:sp>
      <p:sp>
        <p:nvSpPr>
          <p:cNvPr id="3" name="Tijdelijke aanduiding voor inhoud 2">
            <a:extLst>
              <a:ext uri="{FF2B5EF4-FFF2-40B4-BE49-F238E27FC236}">
                <a16:creationId xmlns:a16="http://schemas.microsoft.com/office/drawing/2014/main" id="{2338D7F9-6A59-46D4-A570-F349CE543A37}"/>
              </a:ext>
            </a:extLst>
          </p:cNvPr>
          <p:cNvSpPr>
            <a:spLocks noGrp="1"/>
          </p:cNvSpPr>
          <p:nvPr>
            <p:ph idx="1"/>
          </p:nvPr>
        </p:nvSpPr>
        <p:spPr/>
        <p:txBody>
          <a:bodyPr/>
          <a:lstStyle/>
          <a:p>
            <a:r>
              <a:rPr lang="nl-NL" dirty="0"/>
              <a:t>Peter Nowak</a:t>
            </a:r>
          </a:p>
          <a:p>
            <a:r>
              <a:rPr lang="en-US" dirty="0"/>
              <a:t>Article 2(a) of Directive 95/46/EC of the European Parliament and of the Council of 24 October 1995 on the protection of individuals with regard to the processing of personal data and on the free movement of such data must be interpreted as meaning that, in circumstances such as those of the main proceedings, </a:t>
            </a:r>
            <a:r>
              <a:rPr lang="en-US" b="1" dirty="0"/>
              <a:t>the written answers submitted by a candidate at a professional examination and any comments made by an examiner with respect to those answers constitute personal data, within the meaning of that provision.</a:t>
            </a:r>
            <a:endParaRPr lang="nl-NL" b="1" dirty="0"/>
          </a:p>
        </p:txBody>
      </p:sp>
    </p:spTree>
    <p:extLst>
      <p:ext uri="{BB962C8B-B14F-4D97-AF65-F5344CB8AC3E}">
        <p14:creationId xmlns:p14="http://schemas.microsoft.com/office/powerpoint/2010/main" val="1282680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C012F2-B3A2-4FC4-AAA2-7F0337AE7658}"/>
              </a:ext>
            </a:extLst>
          </p:cNvPr>
          <p:cNvSpPr>
            <a:spLocks noGrp="1"/>
          </p:cNvSpPr>
          <p:nvPr>
            <p:ph type="title"/>
          </p:nvPr>
        </p:nvSpPr>
        <p:spPr/>
        <p:txBody>
          <a:bodyPr/>
          <a:lstStyle/>
          <a:p>
            <a:r>
              <a:rPr lang="nl-NL" dirty="0"/>
              <a:t>1. Wat zijn persoonsgegevens?</a:t>
            </a:r>
          </a:p>
        </p:txBody>
      </p:sp>
      <p:sp>
        <p:nvSpPr>
          <p:cNvPr id="3" name="Tijdelijke aanduiding voor inhoud 2">
            <a:extLst>
              <a:ext uri="{FF2B5EF4-FFF2-40B4-BE49-F238E27FC236}">
                <a16:creationId xmlns:a16="http://schemas.microsoft.com/office/drawing/2014/main" id="{EEB4BC60-4B3A-42A6-8811-2A2369008192}"/>
              </a:ext>
            </a:extLst>
          </p:cNvPr>
          <p:cNvSpPr>
            <a:spLocks noGrp="1"/>
          </p:cNvSpPr>
          <p:nvPr>
            <p:ph idx="1"/>
          </p:nvPr>
        </p:nvSpPr>
        <p:spPr/>
        <p:txBody>
          <a:bodyPr/>
          <a:lstStyle/>
          <a:p>
            <a:r>
              <a:rPr lang="en-US" dirty="0" err="1"/>
              <a:t>Tietosuojavaltuutettu</a:t>
            </a:r>
            <a:r>
              <a:rPr lang="en-US" dirty="0"/>
              <a:t> (Case C-73/07): </a:t>
            </a:r>
          </a:p>
          <a:p>
            <a:r>
              <a:rPr lang="en-US" dirty="0"/>
              <a:t>Activities involving the processing of personal data such as those referred to at points (c) and (d) of the first question and relating to </a:t>
            </a:r>
            <a:r>
              <a:rPr lang="en-US" b="1" dirty="0"/>
              <a:t>personal data files which contain solely, and in unaltered form, material that has already been published in the media</a:t>
            </a:r>
            <a:r>
              <a:rPr lang="en-US" dirty="0"/>
              <a:t>, fall within the scope of application of Directive 95/46.</a:t>
            </a:r>
            <a:endParaRPr lang="nl-NL" dirty="0"/>
          </a:p>
          <a:p>
            <a:endParaRPr lang="nl-NL" dirty="0"/>
          </a:p>
        </p:txBody>
      </p:sp>
    </p:spTree>
    <p:extLst>
      <p:ext uri="{BB962C8B-B14F-4D97-AF65-F5344CB8AC3E}">
        <p14:creationId xmlns:p14="http://schemas.microsoft.com/office/powerpoint/2010/main" val="41049716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390B50-7085-4387-95EB-9992DF01A18E}"/>
              </a:ext>
            </a:extLst>
          </p:cNvPr>
          <p:cNvSpPr>
            <a:spLocks noGrp="1"/>
          </p:cNvSpPr>
          <p:nvPr>
            <p:ph type="title"/>
          </p:nvPr>
        </p:nvSpPr>
        <p:spPr/>
        <p:txBody>
          <a:bodyPr/>
          <a:lstStyle/>
          <a:p>
            <a:r>
              <a:rPr lang="nl-NL" dirty="0"/>
              <a:t>1. Wat zijn persoonsgegevens?</a:t>
            </a:r>
          </a:p>
        </p:txBody>
      </p:sp>
      <p:sp>
        <p:nvSpPr>
          <p:cNvPr id="3" name="Tijdelijke aanduiding voor inhoud 2">
            <a:extLst>
              <a:ext uri="{FF2B5EF4-FFF2-40B4-BE49-F238E27FC236}">
                <a16:creationId xmlns:a16="http://schemas.microsoft.com/office/drawing/2014/main" id="{D6DC0327-2E4B-4D88-9149-209B65C617A0}"/>
              </a:ext>
            </a:extLst>
          </p:cNvPr>
          <p:cNvSpPr>
            <a:spLocks noGrp="1"/>
          </p:cNvSpPr>
          <p:nvPr>
            <p:ph idx="1"/>
          </p:nvPr>
        </p:nvSpPr>
        <p:spPr/>
        <p:txBody>
          <a:bodyPr>
            <a:normAutofit fontScale="92500" lnSpcReduction="20000"/>
          </a:bodyPr>
          <a:lstStyle/>
          <a:p>
            <a:r>
              <a:rPr lang="en-US" dirty="0"/>
              <a:t>YS (C‑141/12) &amp; Minister </a:t>
            </a:r>
            <a:r>
              <a:rPr lang="en-US" dirty="0" err="1"/>
              <a:t>voor</a:t>
            </a:r>
            <a:r>
              <a:rPr lang="en-US" dirty="0"/>
              <a:t> </a:t>
            </a:r>
            <a:r>
              <a:rPr lang="en-US" dirty="0" err="1"/>
              <a:t>Immigratie</a:t>
            </a:r>
            <a:r>
              <a:rPr lang="en-US" dirty="0"/>
              <a:t>, </a:t>
            </a:r>
            <a:r>
              <a:rPr lang="en-US" dirty="0" err="1"/>
              <a:t>Integratie</a:t>
            </a:r>
            <a:r>
              <a:rPr lang="en-US" dirty="0"/>
              <a:t> </a:t>
            </a:r>
            <a:r>
              <a:rPr lang="en-US" dirty="0" err="1"/>
              <a:t>en</a:t>
            </a:r>
            <a:r>
              <a:rPr lang="en-US" dirty="0"/>
              <a:t> </a:t>
            </a:r>
            <a:r>
              <a:rPr lang="en-US" dirty="0" err="1"/>
              <a:t>Asiel</a:t>
            </a:r>
            <a:r>
              <a:rPr lang="en-US" dirty="0"/>
              <a:t> (C‑372/12): </a:t>
            </a:r>
          </a:p>
          <a:p>
            <a:r>
              <a:rPr lang="en-US" dirty="0"/>
              <a:t>Article 2(a) of Directive 95/46/EC of the European Parliament and of the Council of 24 October 1995 on the protection of individuals with regard to the processing of personal data and on the free movement of such data must be interpreted as meaning that </a:t>
            </a:r>
            <a:r>
              <a:rPr lang="en-US" b="1" dirty="0"/>
              <a:t>the data relating to an applicant for a residence permit contained in an administrative document, such as the ‘minute’ at issue in the main proceedings, setting out the grounds that the case officer puts forward in support of the draft decision which he is responsible for drawing up in the context of the procedure prior to the adoption of a decision concerning the application for such a permit and, where relevant, the data in the legal analysis contained in that document, are ‘personal data’ within the meaning of that provision, whereas, by contrast, that analysis cannot in itself be so classified</a:t>
            </a:r>
            <a:endParaRPr lang="nl-NL" b="1" dirty="0"/>
          </a:p>
        </p:txBody>
      </p:sp>
    </p:spTree>
    <p:extLst>
      <p:ext uri="{BB962C8B-B14F-4D97-AF65-F5344CB8AC3E}">
        <p14:creationId xmlns:p14="http://schemas.microsoft.com/office/powerpoint/2010/main" val="3330399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214FC8-177D-463E-A4C1-A53035B47F39}"/>
              </a:ext>
            </a:extLst>
          </p:cNvPr>
          <p:cNvSpPr>
            <a:spLocks noGrp="1"/>
          </p:cNvSpPr>
          <p:nvPr>
            <p:ph type="title"/>
          </p:nvPr>
        </p:nvSpPr>
        <p:spPr/>
        <p:txBody>
          <a:bodyPr/>
          <a:lstStyle/>
          <a:p>
            <a:r>
              <a:rPr lang="nl-NL" dirty="0"/>
              <a:t>1. Wat zijn persoonsgegevens?</a:t>
            </a:r>
          </a:p>
        </p:txBody>
      </p:sp>
      <p:sp>
        <p:nvSpPr>
          <p:cNvPr id="3" name="Tijdelijke aanduiding voor inhoud 2">
            <a:extLst>
              <a:ext uri="{FF2B5EF4-FFF2-40B4-BE49-F238E27FC236}">
                <a16:creationId xmlns:a16="http://schemas.microsoft.com/office/drawing/2014/main" id="{4B502A63-D476-4945-8152-BC2954BD6918}"/>
              </a:ext>
            </a:extLst>
          </p:cNvPr>
          <p:cNvSpPr>
            <a:spLocks noGrp="1"/>
          </p:cNvSpPr>
          <p:nvPr>
            <p:ph idx="1"/>
          </p:nvPr>
        </p:nvSpPr>
        <p:spPr/>
        <p:txBody>
          <a:bodyPr/>
          <a:lstStyle/>
          <a:p>
            <a:r>
              <a:rPr lang="en-US" dirty="0" err="1"/>
              <a:t>Worten</a:t>
            </a:r>
            <a:r>
              <a:rPr lang="en-US" dirty="0"/>
              <a:t> – </a:t>
            </a:r>
            <a:r>
              <a:rPr lang="en-US" dirty="0" err="1"/>
              <a:t>Equipamentos</a:t>
            </a:r>
            <a:r>
              <a:rPr lang="en-US" dirty="0"/>
              <a:t> para o Lar SA (Case C-342/12): </a:t>
            </a:r>
          </a:p>
          <a:p>
            <a:r>
              <a:rPr lang="en-US" dirty="0"/>
              <a:t>Article 2(a) of Directive 95/46/EC of the European Parliament and of the Council of 24 October 1995 on the protection of individuals with regard to the processing of personal data and on the free movement of such data is to be interpreted as meaning that a </a:t>
            </a:r>
            <a:r>
              <a:rPr lang="en-US" b="1" dirty="0"/>
              <a:t>record of working time, such as that at issue in the main proceedings, which indicates, in relation to each worker, the times when working hours begin and end, as well as the corresponding breaks and intervals</a:t>
            </a:r>
            <a:r>
              <a:rPr lang="en-US" dirty="0"/>
              <a:t>, is included within the concept of ‘personal data’, within the meaning of that provision.</a:t>
            </a:r>
            <a:endParaRPr lang="nl-NL" dirty="0"/>
          </a:p>
          <a:p>
            <a:endParaRPr lang="nl-NL" dirty="0"/>
          </a:p>
        </p:txBody>
      </p:sp>
    </p:spTree>
    <p:extLst>
      <p:ext uri="{BB962C8B-B14F-4D97-AF65-F5344CB8AC3E}">
        <p14:creationId xmlns:p14="http://schemas.microsoft.com/office/powerpoint/2010/main" val="6061124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0024F6-27BD-4B3C-AEB1-A315FE563841}"/>
              </a:ext>
            </a:extLst>
          </p:cNvPr>
          <p:cNvSpPr>
            <a:spLocks noGrp="1"/>
          </p:cNvSpPr>
          <p:nvPr>
            <p:ph type="title"/>
          </p:nvPr>
        </p:nvSpPr>
        <p:spPr/>
        <p:txBody>
          <a:bodyPr/>
          <a:lstStyle/>
          <a:p>
            <a:r>
              <a:rPr lang="nl-NL" dirty="0"/>
              <a:t>1. Wat zijn persoonsgegevens?</a:t>
            </a:r>
          </a:p>
        </p:txBody>
      </p:sp>
      <p:sp>
        <p:nvSpPr>
          <p:cNvPr id="3" name="Tijdelijke aanduiding voor inhoud 2">
            <a:extLst>
              <a:ext uri="{FF2B5EF4-FFF2-40B4-BE49-F238E27FC236}">
                <a16:creationId xmlns:a16="http://schemas.microsoft.com/office/drawing/2014/main" id="{66150BD7-82D7-4DC2-9A66-ADFFE011A194}"/>
              </a:ext>
            </a:extLst>
          </p:cNvPr>
          <p:cNvSpPr>
            <a:spLocks noGrp="1"/>
          </p:cNvSpPr>
          <p:nvPr>
            <p:ph idx="1"/>
          </p:nvPr>
        </p:nvSpPr>
        <p:spPr>
          <a:xfrm>
            <a:off x="680321" y="2336872"/>
            <a:ext cx="9613861" cy="4521127"/>
          </a:xfrm>
        </p:spPr>
        <p:txBody>
          <a:bodyPr>
            <a:normAutofit fontScale="92500" lnSpcReduction="20000"/>
          </a:bodyPr>
          <a:lstStyle/>
          <a:p>
            <a:r>
              <a:rPr lang="en-US" dirty="0" err="1"/>
              <a:t>ClientEarth</a:t>
            </a:r>
            <a:r>
              <a:rPr lang="en-US" dirty="0"/>
              <a:t> (Case C-615/13 P): </a:t>
            </a:r>
          </a:p>
          <a:p>
            <a:r>
              <a:rPr lang="en-US" dirty="0"/>
              <a:t>In so far as that </a:t>
            </a:r>
            <a:r>
              <a:rPr lang="en-US" b="1" dirty="0"/>
              <a:t>information would make it possible to connect to one particular expert </a:t>
            </a:r>
            <a:r>
              <a:rPr lang="en-US" dirty="0"/>
              <a:t>or another a particular comment, it concerns identified natural persons and, accordingly, constitutes a set of personal data. As the General Court correctly held the fact that information is provided as part of a professional activity does not mean that it cannot be </a:t>
            </a:r>
            <a:r>
              <a:rPr lang="en-US" dirty="0" err="1"/>
              <a:t>characterised</a:t>
            </a:r>
            <a:r>
              <a:rPr lang="en-US" dirty="0"/>
              <a:t> as a set of personal data. </a:t>
            </a:r>
          </a:p>
          <a:p>
            <a:r>
              <a:rPr lang="en-US" dirty="0"/>
              <a:t>Further, the concepts of ‘personal data’ and of ‘data relating to private life’ are not to be confused. </a:t>
            </a:r>
          </a:p>
          <a:p>
            <a:r>
              <a:rPr lang="en-US" dirty="0"/>
              <a:t>Last, since the question of </a:t>
            </a:r>
            <a:r>
              <a:rPr lang="en-US" b="1" dirty="0"/>
              <a:t>whether the person concerned objects </a:t>
            </a:r>
            <a:r>
              <a:rPr lang="en-US" dirty="0"/>
              <a:t>to the disclosure of the information at issue is not a constituent part of the concept of ‘personal data’, within the meaning of Article 2(a) of Regulation No 45/2001, the General Court was correct to hold, in paragraph 58 of the judgment under appeal, that the </a:t>
            </a:r>
            <a:r>
              <a:rPr lang="en-US" dirty="0" err="1"/>
              <a:t>characterisation</a:t>
            </a:r>
            <a:r>
              <a:rPr lang="en-US" dirty="0"/>
              <a:t> of an item of information relating to a person as being personal data does not depend on whether there is such an objection. </a:t>
            </a:r>
            <a:endParaRPr lang="nl-NL" dirty="0"/>
          </a:p>
        </p:txBody>
      </p:sp>
    </p:spTree>
    <p:extLst>
      <p:ext uri="{BB962C8B-B14F-4D97-AF65-F5344CB8AC3E}">
        <p14:creationId xmlns:p14="http://schemas.microsoft.com/office/powerpoint/2010/main" val="1758740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Wat is verwerken?</a:t>
            </a:r>
            <a:endParaRPr lang="en-US" dirty="0"/>
          </a:p>
        </p:txBody>
      </p:sp>
      <p:sp>
        <p:nvSpPr>
          <p:cNvPr id="3" name="Content Placeholder 2"/>
          <p:cNvSpPr>
            <a:spLocks noGrp="1"/>
          </p:cNvSpPr>
          <p:nvPr>
            <p:ph idx="1"/>
          </p:nvPr>
        </p:nvSpPr>
        <p:spPr/>
        <p:txBody>
          <a:bodyPr/>
          <a:lstStyle/>
          <a:p>
            <a:r>
              <a:rPr lang="nl-NL" i="1" dirty="0"/>
              <a:t>Artikel 4 </a:t>
            </a:r>
            <a:r>
              <a:rPr lang="nl-NL" b="1" dirty="0"/>
              <a:t>Definities </a:t>
            </a:r>
            <a:r>
              <a:rPr lang="nl-NL" dirty="0"/>
              <a:t>Voor de toepassing van deze verordening wordt verstaan onder: </a:t>
            </a:r>
          </a:p>
          <a:p>
            <a:r>
              <a:rPr lang="nl-NL" dirty="0"/>
              <a:t>2) „verwerking”: een bewerking of een geheel van bewerkingen met betrekking tot persoonsgegevens of een geheel van persoonsgegevens, al dan niet uitgevoerd via geautomatiseerde procedés, zoals het verzamelen, vastleggen, ordenen, structureren, opslaan, bijwerken of wijzigen, opvragen, raadplegen, gebruiken, verstrekken door middel van doorzending, verspreiden of op andere wijze ter beschikking stellen, aligneren of combineren, afschermen, wissen of vernietigen van gegevens; </a:t>
            </a:r>
            <a:endParaRPr lang="en-US" dirty="0"/>
          </a:p>
        </p:txBody>
      </p:sp>
    </p:spTree>
    <p:extLst>
      <p:ext uri="{BB962C8B-B14F-4D97-AF65-F5344CB8AC3E}">
        <p14:creationId xmlns:p14="http://schemas.microsoft.com/office/powerpoint/2010/main" val="23221275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9EDA87-86D4-48DE-A0BC-D9138041D02A}"/>
              </a:ext>
            </a:extLst>
          </p:cNvPr>
          <p:cNvSpPr>
            <a:spLocks noGrp="1"/>
          </p:cNvSpPr>
          <p:nvPr>
            <p:ph type="title"/>
          </p:nvPr>
        </p:nvSpPr>
        <p:spPr/>
        <p:txBody>
          <a:bodyPr/>
          <a:lstStyle/>
          <a:p>
            <a:r>
              <a:rPr lang="nl-NL" dirty="0"/>
              <a:t>2. Wat is verwerken?</a:t>
            </a:r>
          </a:p>
        </p:txBody>
      </p:sp>
      <p:sp>
        <p:nvSpPr>
          <p:cNvPr id="3" name="Tijdelijke aanduiding voor inhoud 2">
            <a:extLst>
              <a:ext uri="{FF2B5EF4-FFF2-40B4-BE49-F238E27FC236}">
                <a16:creationId xmlns:a16="http://schemas.microsoft.com/office/drawing/2014/main" id="{C64566E6-D4F0-4BD1-8D2E-39232BC451E2}"/>
              </a:ext>
            </a:extLst>
          </p:cNvPr>
          <p:cNvSpPr>
            <a:spLocks noGrp="1"/>
          </p:cNvSpPr>
          <p:nvPr>
            <p:ph idx="1"/>
          </p:nvPr>
        </p:nvSpPr>
        <p:spPr/>
        <p:txBody>
          <a:bodyPr/>
          <a:lstStyle/>
          <a:p>
            <a:r>
              <a:rPr lang="nl-NL" i="1" dirty="0"/>
              <a:t>Artikel 2 </a:t>
            </a:r>
            <a:r>
              <a:rPr lang="nl-NL" b="1" dirty="0"/>
              <a:t>Materieel toepassingsgebied </a:t>
            </a:r>
          </a:p>
          <a:p>
            <a:r>
              <a:rPr lang="nl-NL" dirty="0"/>
              <a:t>1.Deze verordening is van toepassing op de geheel of gedeeltelijk geautomatiseerde verwerking, alsmede op de verwerking van persoonsgegevens die in een bestand zijn opgenomen of die bestemd zijn om daarin te worden opgenomen. </a:t>
            </a:r>
          </a:p>
        </p:txBody>
      </p:sp>
    </p:spTree>
    <p:extLst>
      <p:ext uri="{BB962C8B-B14F-4D97-AF65-F5344CB8AC3E}">
        <p14:creationId xmlns:p14="http://schemas.microsoft.com/office/powerpoint/2010/main" val="3847744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57C7ED-A6B9-4F4F-9994-BC8A399B8729}"/>
              </a:ext>
            </a:extLst>
          </p:cNvPr>
          <p:cNvSpPr>
            <a:spLocks noGrp="1"/>
          </p:cNvSpPr>
          <p:nvPr>
            <p:ph type="title"/>
          </p:nvPr>
        </p:nvSpPr>
        <p:spPr/>
        <p:txBody>
          <a:bodyPr/>
          <a:lstStyle/>
          <a:p>
            <a:r>
              <a:rPr lang="nl-NL" dirty="0"/>
              <a:t>1. Belangrijkste begrippen </a:t>
            </a:r>
          </a:p>
        </p:txBody>
      </p:sp>
      <p:sp>
        <p:nvSpPr>
          <p:cNvPr id="3" name="Tijdelijke aanduiding voor inhoud 2">
            <a:extLst>
              <a:ext uri="{FF2B5EF4-FFF2-40B4-BE49-F238E27FC236}">
                <a16:creationId xmlns:a16="http://schemas.microsoft.com/office/drawing/2014/main" id="{CB18B37F-9879-48B7-886D-935E208920F7}"/>
              </a:ext>
            </a:extLst>
          </p:cNvPr>
          <p:cNvSpPr>
            <a:spLocks noGrp="1"/>
          </p:cNvSpPr>
          <p:nvPr>
            <p:ph idx="1"/>
          </p:nvPr>
        </p:nvSpPr>
        <p:spPr/>
        <p:txBody>
          <a:bodyPr>
            <a:normAutofit fontScale="85000" lnSpcReduction="20000"/>
          </a:bodyPr>
          <a:lstStyle/>
          <a:p>
            <a:r>
              <a:rPr lang="nl-NL" dirty="0"/>
              <a:t>Deze landelijke toezichthouders zijn momenteel verenigd in de zogenoemde </a:t>
            </a:r>
            <a:r>
              <a:rPr lang="nl-NL" i="1" dirty="0"/>
              <a:t>Artikel 29 Werkgroep </a:t>
            </a:r>
            <a:r>
              <a:rPr lang="nl-NL" dirty="0"/>
              <a:t>(ingesteld door artikel 29 van de Richtlijn bescherming persoonsgegevens). Deze werkgroep gaf over onderwerpen niet juridisch bindende, maar wel zeer invloedrijke adviezen af. </a:t>
            </a:r>
          </a:p>
          <a:p>
            <a:r>
              <a:rPr lang="nl-NL" dirty="0"/>
              <a:t>Deze werkgroep wordt in de Verordening vervangen door de </a:t>
            </a:r>
            <a:r>
              <a:rPr lang="nl-NL" i="1" dirty="0"/>
              <a:t>European Data </a:t>
            </a:r>
            <a:r>
              <a:rPr lang="nl-NL" i="1" dirty="0" err="1"/>
              <a:t>Protection</a:t>
            </a:r>
            <a:r>
              <a:rPr lang="nl-NL" i="1" dirty="0"/>
              <a:t> Board, </a:t>
            </a:r>
            <a:r>
              <a:rPr lang="nl-NL" dirty="0"/>
              <a:t>of in het Nederlands, het </a:t>
            </a:r>
            <a:r>
              <a:rPr lang="nl-NL" i="1" dirty="0"/>
              <a:t>Europees Comité voor Gegevensbescherming. </a:t>
            </a:r>
            <a:r>
              <a:rPr lang="nl-NL" dirty="0"/>
              <a:t>Deze organisatie krijgt een sterkere positie en meer bevoegdheden dan de voormalige Artikel 29 Werkgroep. </a:t>
            </a:r>
          </a:p>
          <a:p>
            <a:r>
              <a:rPr lang="nl-NL" dirty="0"/>
              <a:t>De </a:t>
            </a:r>
            <a:r>
              <a:rPr lang="nl-NL" i="1" dirty="0"/>
              <a:t>European Data </a:t>
            </a:r>
            <a:r>
              <a:rPr lang="nl-NL" i="1" dirty="0" err="1"/>
              <a:t>Protection</a:t>
            </a:r>
            <a:r>
              <a:rPr lang="nl-NL" i="1" dirty="0"/>
              <a:t> Supervisor </a:t>
            </a:r>
            <a:r>
              <a:rPr lang="nl-NL" dirty="0"/>
              <a:t>is een adviesorgaan gelijk aan de Artikel 29 Werkgroep, maar dan voor de gegevensverwerking door de Europese Unie zelf, bijvoorbeeld als de European </a:t>
            </a:r>
            <a:r>
              <a:rPr lang="nl-NL" dirty="0" err="1"/>
              <a:t>Medicines</a:t>
            </a:r>
            <a:r>
              <a:rPr lang="nl-NL" dirty="0"/>
              <a:t> Agency (EMA) persoonsgegevens verwerkt. In dat geval is niet de Algemene Verordening Gegevensbescherming van toepassing, maar een aparte Verordening. Ook de adviezen van de European Data </a:t>
            </a:r>
            <a:r>
              <a:rPr lang="nl-NL" dirty="0" err="1"/>
              <a:t>Protection</a:t>
            </a:r>
            <a:r>
              <a:rPr lang="nl-NL" dirty="0"/>
              <a:t> Supervisor zijn vrij invloedrijk. </a:t>
            </a:r>
          </a:p>
          <a:p>
            <a:endParaRPr lang="nl-NL" dirty="0"/>
          </a:p>
        </p:txBody>
      </p:sp>
    </p:spTree>
    <p:extLst>
      <p:ext uri="{BB962C8B-B14F-4D97-AF65-F5344CB8AC3E}">
        <p14:creationId xmlns:p14="http://schemas.microsoft.com/office/powerpoint/2010/main" val="17446023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Wat is verwerken?</a:t>
            </a:r>
            <a:endParaRPr lang="en-US" dirty="0"/>
          </a:p>
        </p:txBody>
      </p:sp>
      <p:sp>
        <p:nvSpPr>
          <p:cNvPr id="3" name="Content Placeholder 2"/>
          <p:cNvSpPr>
            <a:spLocks noGrp="1"/>
          </p:cNvSpPr>
          <p:nvPr>
            <p:ph idx="1"/>
          </p:nvPr>
        </p:nvSpPr>
        <p:spPr/>
        <p:txBody>
          <a:bodyPr/>
          <a:lstStyle/>
          <a:p>
            <a:r>
              <a:rPr lang="en-US" i="1" dirty="0" err="1"/>
              <a:t>Artikel</a:t>
            </a:r>
            <a:r>
              <a:rPr lang="en-US" i="1" dirty="0"/>
              <a:t> 4 </a:t>
            </a:r>
            <a:r>
              <a:rPr lang="en-US" b="1" dirty="0" err="1"/>
              <a:t>Definities</a:t>
            </a:r>
            <a:r>
              <a:rPr lang="en-US" b="1" dirty="0"/>
              <a:t> </a:t>
            </a:r>
          </a:p>
          <a:p>
            <a:endParaRPr lang="nl-NL" b="1" dirty="0"/>
          </a:p>
          <a:p>
            <a:r>
              <a:rPr lang="nl-NL" dirty="0"/>
              <a:t>6) „bestand”: elk gestructureerd geheel van persoonsgegevens die volgens bepaalde criteria toegankelijk zijn, ongeacht of dit geheel gecentraliseerd of gedecentraliseerd is dan wel op functionele of geografische gronden is verspreid; </a:t>
            </a:r>
            <a:endParaRPr lang="en-US" dirty="0"/>
          </a:p>
        </p:txBody>
      </p:sp>
    </p:spTree>
    <p:extLst>
      <p:ext uri="{BB962C8B-B14F-4D97-AF65-F5344CB8AC3E}">
        <p14:creationId xmlns:p14="http://schemas.microsoft.com/office/powerpoint/2010/main" val="23487214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5BEFC4-D5F7-432A-A5B1-F5DBFB17707A}"/>
              </a:ext>
            </a:extLst>
          </p:cNvPr>
          <p:cNvSpPr>
            <a:spLocks noGrp="1"/>
          </p:cNvSpPr>
          <p:nvPr>
            <p:ph type="title"/>
          </p:nvPr>
        </p:nvSpPr>
        <p:spPr/>
        <p:txBody>
          <a:bodyPr/>
          <a:lstStyle/>
          <a:p>
            <a:r>
              <a:rPr lang="nl-NL" dirty="0"/>
              <a:t>2. Wat is verwerken?</a:t>
            </a:r>
          </a:p>
        </p:txBody>
      </p:sp>
      <p:sp>
        <p:nvSpPr>
          <p:cNvPr id="3" name="Tijdelijke aanduiding voor inhoud 2">
            <a:extLst>
              <a:ext uri="{FF2B5EF4-FFF2-40B4-BE49-F238E27FC236}">
                <a16:creationId xmlns:a16="http://schemas.microsoft.com/office/drawing/2014/main" id="{3FF51ADB-9FCC-402F-81D3-D18FB4CDE38E}"/>
              </a:ext>
            </a:extLst>
          </p:cNvPr>
          <p:cNvSpPr>
            <a:spLocks noGrp="1"/>
          </p:cNvSpPr>
          <p:nvPr>
            <p:ph idx="1"/>
          </p:nvPr>
        </p:nvSpPr>
        <p:spPr/>
        <p:txBody>
          <a:bodyPr>
            <a:normAutofit fontScale="92500" lnSpcReduction="10000"/>
          </a:bodyPr>
          <a:lstStyle/>
          <a:p>
            <a:r>
              <a:rPr lang="nl-NL" dirty="0"/>
              <a:t>Overweging 15: Om te voorkomen dat een ernstig risico op omzeiling zou ontstaan, dient de bescherming van natuurlijke personen </a:t>
            </a:r>
            <a:r>
              <a:rPr lang="nl-NL" b="1" dirty="0"/>
              <a:t>technologieneutraal</a:t>
            </a:r>
            <a:r>
              <a:rPr lang="nl-NL" dirty="0"/>
              <a:t> te zijn en mag zij niet afhankelijk zijn van de gebruikte technologieën. De bescherming van natuurlijke personen dient te gelden bij zowel geautomatiseerde verwerking van persoonsgegevens als handmatige verwerking daarvan indien de persoonsgegevens zijn opgeslagen of bedoeld zijn om te worden opgeslagen in een bestand. Dossiers of een verzameling dossiers en de omslagen ervan, die niet volgens specifieke criteria zijn gestructureerd, mogen niet onder het toepassingsgebied van deze </a:t>
            </a:r>
            <a:r>
              <a:rPr lang="nl-NL" dirty="0">
                <a:highlight>
                  <a:srgbClr val="00FFFF"/>
                </a:highlight>
              </a:rPr>
              <a:t>richtlijn</a:t>
            </a:r>
            <a:r>
              <a:rPr lang="nl-NL" dirty="0"/>
              <a:t> te vallen.</a:t>
            </a:r>
          </a:p>
          <a:p>
            <a:r>
              <a:rPr lang="nl-NL" dirty="0" err="1"/>
              <a:t>Note</a:t>
            </a:r>
            <a:r>
              <a:rPr lang="nl-NL" dirty="0"/>
              <a:t>: neem het liefst altijd de Engelse tekst van de AVG, er staan de nodige vertaalslordigheden in de Nederlandse versie</a:t>
            </a:r>
          </a:p>
        </p:txBody>
      </p:sp>
    </p:spTree>
    <p:extLst>
      <p:ext uri="{BB962C8B-B14F-4D97-AF65-F5344CB8AC3E}">
        <p14:creationId xmlns:p14="http://schemas.microsoft.com/office/powerpoint/2010/main" val="27865081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BD1F0C-E5E6-48EE-9AE4-C7F5AC10E027}"/>
              </a:ext>
            </a:extLst>
          </p:cNvPr>
          <p:cNvSpPr>
            <a:spLocks noGrp="1"/>
          </p:cNvSpPr>
          <p:nvPr>
            <p:ph type="title"/>
          </p:nvPr>
        </p:nvSpPr>
        <p:spPr/>
        <p:txBody>
          <a:bodyPr/>
          <a:lstStyle/>
          <a:p>
            <a:r>
              <a:rPr lang="nl-NL" dirty="0"/>
              <a:t>2. Wat is verwerken?</a:t>
            </a:r>
          </a:p>
        </p:txBody>
      </p:sp>
      <p:sp>
        <p:nvSpPr>
          <p:cNvPr id="3" name="Tijdelijke aanduiding voor inhoud 2">
            <a:extLst>
              <a:ext uri="{FF2B5EF4-FFF2-40B4-BE49-F238E27FC236}">
                <a16:creationId xmlns:a16="http://schemas.microsoft.com/office/drawing/2014/main" id="{0C111717-1700-4A9B-B518-4A4A776ECBDA}"/>
              </a:ext>
            </a:extLst>
          </p:cNvPr>
          <p:cNvSpPr>
            <a:spLocks noGrp="1"/>
          </p:cNvSpPr>
          <p:nvPr>
            <p:ph idx="1"/>
          </p:nvPr>
        </p:nvSpPr>
        <p:spPr/>
        <p:txBody>
          <a:bodyPr/>
          <a:lstStyle/>
          <a:p>
            <a:r>
              <a:rPr lang="en-US" dirty="0" err="1"/>
              <a:t>Weltimmo</a:t>
            </a:r>
            <a:r>
              <a:rPr lang="en-US" dirty="0"/>
              <a:t> s. r. o. (C‑230/14)  </a:t>
            </a:r>
          </a:p>
          <a:p>
            <a:r>
              <a:rPr lang="en-US" dirty="0"/>
              <a:t>Directive 95/46 must be interpreted as meaning that the term ‘</a:t>
            </a:r>
            <a:r>
              <a:rPr lang="en-US" dirty="0" err="1"/>
              <a:t>adatfeldolgozás</a:t>
            </a:r>
            <a:r>
              <a:rPr lang="en-US" dirty="0"/>
              <a:t>’ (</a:t>
            </a:r>
            <a:r>
              <a:rPr lang="en-US" b="1" dirty="0"/>
              <a:t>technical manipulation </a:t>
            </a:r>
            <a:r>
              <a:rPr lang="en-US" dirty="0"/>
              <a:t>of data), used in the Hungarian version of that directive, in particular in Articles 4(1)(a) and 28(6) thereof, must be understood as having the same meaning as that of the term ‘</a:t>
            </a:r>
            <a:r>
              <a:rPr lang="en-US" dirty="0" err="1"/>
              <a:t>adatkezelés</a:t>
            </a:r>
            <a:r>
              <a:rPr lang="en-US" dirty="0"/>
              <a:t>’ (data processing).</a:t>
            </a:r>
            <a:endParaRPr lang="nl-NL" dirty="0"/>
          </a:p>
          <a:p>
            <a:endParaRPr lang="nl-NL" dirty="0"/>
          </a:p>
        </p:txBody>
      </p:sp>
    </p:spTree>
    <p:extLst>
      <p:ext uri="{BB962C8B-B14F-4D97-AF65-F5344CB8AC3E}">
        <p14:creationId xmlns:p14="http://schemas.microsoft.com/office/powerpoint/2010/main" val="37802177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E68B9-B797-4460-96A0-F556ACDE9A87}"/>
              </a:ext>
            </a:extLst>
          </p:cNvPr>
          <p:cNvSpPr>
            <a:spLocks noGrp="1"/>
          </p:cNvSpPr>
          <p:nvPr>
            <p:ph type="title"/>
          </p:nvPr>
        </p:nvSpPr>
        <p:spPr/>
        <p:txBody>
          <a:bodyPr/>
          <a:lstStyle/>
          <a:p>
            <a:r>
              <a:rPr lang="nl-NL" dirty="0"/>
              <a:t>2. Wat is verwerken?</a:t>
            </a:r>
          </a:p>
        </p:txBody>
      </p:sp>
      <p:sp>
        <p:nvSpPr>
          <p:cNvPr id="3" name="Tijdelijke aanduiding voor inhoud 2">
            <a:extLst>
              <a:ext uri="{FF2B5EF4-FFF2-40B4-BE49-F238E27FC236}">
                <a16:creationId xmlns:a16="http://schemas.microsoft.com/office/drawing/2014/main" id="{9DD1E1D5-4C6E-4C6E-96EA-96D15487FDA2}"/>
              </a:ext>
            </a:extLst>
          </p:cNvPr>
          <p:cNvSpPr>
            <a:spLocks noGrp="1"/>
          </p:cNvSpPr>
          <p:nvPr>
            <p:ph idx="1"/>
          </p:nvPr>
        </p:nvSpPr>
        <p:spPr/>
        <p:txBody>
          <a:bodyPr>
            <a:normAutofit fontScale="92500" lnSpcReduction="20000"/>
          </a:bodyPr>
          <a:lstStyle/>
          <a:p>
            <a:r>
              <a:rPr lang="en-US" dirty="0"/>
              <a:t>Google Spain SL and Google Inc. v </a:t>
            </a:r>
            <a:r>
              <a:rPr lang="en-US" dirty="0" err="1"/>
              <a:t>Agencia</a:t>
            </a:r>
            <a:r>
              <a:rPr lang="en-US" dirty="0"/>
              <a:t> Española de </a:t>
            </a:r>
            <a:r>
              <a:rPr lang="en-US" dirty="0" err="1"/>
              <a:t>Protección</a:t>
            </a:r>
            <a:r>
              <a:rPr lang="en-US" dirty="0"/>
              <a:t> de </a:t>
            </a:r>
            <a:r>
              <a:rPr lang="en-US" dirty="0" err="1"/>
              <a:t>Datos</a:t>
            </a:r>
            <a:r>
              <a:rPr lang="en-US" dirty="0"/>
              <a:t> (AEPD) and Mario Costeja González: </a:t>
            </a:r>
            <a:r>
              <a:rPr lang="en-US" b="1" dirty="0"/>
              <a:t> </a:t>
            </a:r>
          </a:p>
          <a:p>
            <a:r>
              <a:rPr lang="en-US" dirty="0"/>
              <a:t>Article 2(b) and (d) of Directive 95/46/EC of the European Parliament and of the Council of 24 October 1995 on the protection of individuals with regard to the processing of personal data and on the free movement of such data are to be interpreted as meaning that, first, the </a:t>
            </a:r>
            <a:r>
              <a:rPr lang="en-US" b="1" dirty="0"/>
              <a:t>activity of a search engine consisting in finding information published or placed on the internet by third parties</a:t>
            </a:r>
            <a:r>
              <a:rPr lang="en-US" dirty="0"/>
              <a:t>, indexing it automatically, storing it temporarily and, finally, making it available to internet users according to a particular order of preference must be classified as ‘processing of personal data’ within the meaning of Article 2(b) when that information contains personal data and, second, the operator of the search engine must be regarded as the ‘controller’ in respect of that processing, within the meaning of Article 2(d).</a:t>
            </a:r>
            <a:endParaRPr lang="nl-NL" dirty="0"/>
          </a:p>
          <a:p>
            <a:endParaRPr lang="nl-NL" dirty="0"/>
          </a:p>
        </p:txBody>
      </p:sp>
    </p:spTree>
    <p:extLst>
      <p:ext uri="{BB962C8B-B14F-4D97-AF65-F5344CB8AC3E}">
        <p14:creationId xmlns:p14="http://schemas.microsoft.com/office/powerpoint/2010/main" val="5712536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CC4B76-03AF-47D9-AB1D-10A26C125ED9}"/>
              </a:ext>
            </a:extLst>
          </p:cNvPr>
          <p:cNvSpPr>
            <a:spLocks noGrp="1"/>
          </p:cNvSpPr>
          <p:nvPr>
            <p:ph type="title"/>
          </p:nvPr>
        </p:nvSpPr>
        <p:spPr/>
        <p:txBody>
          <a:bodyPr/>
          <a:lstStyle/>
          <a:p>
            <a:r>
              <a:rPr lang="nl-NL" dirty="0"/>
              <a:t>2. Wat is verwerken?</a:t>
            </a:r>
          </a:p>
        </p:txBody>
      </p:sp>
      <p:sp>
        <p:nvSpPr>
          <p:cNvPr id="3" name="Tijdelijke aanduiding voor inhoud 2">
            <a:extLst>
              <a:ext uri="{FF2B5EF4-FFF2-40B4-BE49-F238E27FC236}">
                <a16:creationId xmlns:a16="http://schemas.microsoft.com/office/drawing/2014/main" id="{39630B93-D87D-40E8-AF08-EF496B2DCA70}"/>
              </a:ext>
            </a:extLst>
          </p:cNvPr>
          <p:cNvSpPr>
            <a:spLocks noGrp="1"/>
          </p:cNvSpPr>
          <p:nvPr>
            <p:ph idx="1"/>
          </p:nvPr>
        </p:nvSpPr>
        <p:spPr/>
        <p:txBody>
          <a:bodyPr>
            <a:normAutofit fontScale="85000" lnSpcReduction="20000"/>
          </a:bodyPr>
          <a:lstStyle/>
          <a:p>
            <a:r>
              <a:rPr lang="en-US" dirty="0" err="1"/>
              <a:t>Tietosuojavaltuutettu</a:t>
            </a:r>
            <a:r>
              <a:rPr lang="en-US" dirty="0"/>
              <a:t> (Case C-73/07): </a:t>
            </a:r>
          </a:p>
          <a:p>
            <a:r>
              <a:rPr lang="en-US" dirty="0"/>
              <a:t>Article 3(1) of Directive 95/46/EC of the European Parliament and of the Council of 24 October 1995 on the protection of individuals with regard to the processing of personal data and on the free movement of such data is to be interpreted as meaning that an activity in which data on the earned and unearned income and the assets of natural persons are: </a:t>
            </a:r>
            <a:r>
              <a:rPr lang="en-US" b="1" dirty="0"/>
              <a:t>collected</a:t>
            </a:r>
            <a:r>
              <a:rPr lang="en-US" dirty="0"/>
              <a:t> from documents in the public domain held by the tax authorities and processed for publication, </a:t>
            </a:r>
            <a:r>
              <a:rPr lang="en-US" b="1" dirty="0"/>
              <a:t>published alphabetically </a:t>
            </a:r>
            <a:r>
              <a:rPr lang="en-US" dirty="0"/>
              <a:t>in printed form by income bracket and municipality in the form of comprehensive lists, </a:t>
            </a:r>
            <a:r>
              <a:rPr lang="en-US" b="1" dirty="0"/>
              <a:t>transferred onward on CD-ROM </a:t>
            </a:r>
            <a:r>
              <a:rPr lang="en-US" dirty="0"/>
              <a:t>to be used for commercial purposes, and processed for the purposes of a text-messaging service whereby mobile telephone users can, by sending a text message containing details of an individual’s name and municipality of residence to a given number, receive in reply information concerning the earned and unearned income and assets of that person, must be considered as the ‘processing of personal data’ within the meaning of that provision.</a:t>
            </a:r>
            <a:endParaRPr lang="nl-NL" dirty="0"/>
          </a:p>
          <a:p>
            <a:endParaRPr lang="nl-NL" dirty="0"/>
          </a:p>
        </p:txBody>
      </p:sp>
    </p:spTree>
    <p:extLst>
      <p:ext uri="{BB962C8B-B14F-4D97-AF65-F5344CB8AC3E}">
        <p14:creationId xmlns:p14="http://schemas.microsoft.com/office/powerpoint/2010/main" val="42161030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D8350-22AD-4A54-8054-DCFACD965238}"/>
              </a:ext>
            </a:extLst>
          </p:cNvPr>
          <p:cNvSpPr>
            <a:spLocks noGrp="1"/>
          </p:cNvSpPr>
          <p:nvPr>
            <p:ph type="title"/>
          </p:nvPr>
        </p:nvSpPr>
        <p:spPr/>
        <p:txBody>
          <a:bodyPr/>
          <a:lstStyle/>
          <a:p>
            <a:r>
              <a:rPr lang="nl-NL" dirty="0"/>
              <a:t>2. Wat is verwerken?</a:t>
            </a:r>
          </a:p>
        </p:txBody>
      </p:sp>
      <p:sp>
        <p:nvSpPr>
          <p:cNvPr id="3" name="Tijdelijke aanduiding voor inhoud 2">
            <a:extLst>
              <a:ext uri="{FF2B5EF4-FFF2-40B4-BE49-F238E27FC236}">
                <a16:creationId xmlns:a16="http://schemas.microsoft.com/office/drawing/2014/main" id="{A76E605D-EB2D-4729-A8E5-184BD9EC8409}"/>
              </a:ext>
            </a:extLst>
          </p:cNvPr>
          <p:cNvSpPr>
            <a:spLocks noGrp="1"/>
          </p:cNvSpPr>
          <p:nvPr>
            <p:ph idx="1"/>
          </p:nvPr>
        </p:nvSpPr>
        <p:spPr/>
        <p:txBody>
          <a:bodyPr/>
          <a:lstStyle/>
          <a:p>
            <a:r>
              <a:rPr lang="en-US" dirty="0" err="1"/>
              <a:t>Bodil</a:t>
            </a:r>
            <a:r>
              <a:rPr lang="en-US" dirty="0"/>
              <a:t> Lindqvist (Case C-101/01): </a:t>
            </a:r>
          </a:p>
          <a:p>
            <a:r>
              <a:rPr lang="en-US" dirty="0"/>
              <a:t>The act of </a:t>
            </a:r>
            <a:r>
              <a:rPr lang="en-US" b="1" dirty="0"/>
              <a:t>referring, on an internet page</a:t>
            </a:r>
            <a:r>
              <a:rPr lang="en-US" dirty="0"/>
              <a:t>, to various persons and identifying them by name or by other means, for instance by giving their telephone number or information regarding their working conditions and hobbies, constitutes 'the processing of personal data wholly or partly by automatic means' within the meaning of Article 3(1) of Directive 95/46/EC of the European Parliament and of the Council of 24 October 1995 on the protection of individuals with regard to the processing of personal data and on the free movement of such data.</a:t>
            </a:r>
            <a:endParaRPr lang="nl-NL" dirty="0"/>
          </a:p>
          <a:p>
            <a:endParaRPr lang="nl-NL" dirty="0"/>
          </a:p>
        </p:txBody>
      </p:sp>
    </p:spTree>
    <p:extLst>
      <p:ext uri="{BB962C8B-B14F-4D97-AF65-F5344CB8AC3E}">
        <p14:creationId xmlns:p14="http://schemas.microsoft.com/office/powerpoint/2010/main" val="2475885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218944-CEE6-4DAB-8F78-764ACA0A36AF}"/>
              </a:ext>
            </a:extLst>
          </p:cNvPr>
          <p:cNvSpPr>
            <a:spLocks noGrp="1"/>
          </p:cNvSpPr>
          <p:nvPr>
            <p:ph type="title"/>
          </p:nvPr>
        </p:nvSpPr>
        <p:spPr/>
        <p:txBody>
          <a:bodyPr/>
          <a:lstStyle/>
          <a:p>
            <a:r>
              <a:rPr lang="nl-NL" dirty="0"/>
              <a:t>2. Wat is verwerken?</a:t>
            </a:r>
          </a:p>
        </p:txBody>
      </p:sp>
      <p:sp>
        <p:nvSpPr>
          <p:cNvPr id="3" name="Tijdelijke aanduiding voor inhoud 2">
            <a:extLst>
              <a:ext uri="{FF2B5EF4-FFF2-40B4-BE49-F238E27FC236}">
                <a16:creationId xmlns:a16="http://schemas.microsoft.com/office/drawing/2014/main" id="{F7F7F86C-7A1D-4524-B5DE-B16380A58FB3}"/>
              </a:ext>
            </a:extLst>
          </p:cNvPr>
          <p:cNvSpPr>
            <a:spLocks noGrp="1"/>
          </p:cNvSpPr>
          <p:nvPr>
            <p:ph idx="1"/>
          </p:nvPr>
        </p:nvSpPr>
        <p:spPr/>
        <p:txBody>
          <a:bodyPr>
            <a:normAutofit lnSpcReduction="10000"/>
          </a:bodyPr>
          <a:lstStyle/>
          <a:p>
            <a:r>
              <a:rPr lang="en-US" dirty="0" err="1"/>
              <a:t>Tietosuojavaltuutettu</a:t>
            </a:r>
            <a:r>
              <a:rPr lang="en-US" dirty="0"/>
              <a:t>, In Case C‑25/17: </a:t>
            </a:r>
          </a:p>
          <a:p>
            <a:r>
              <a:rPr lang="en-US" dirty="0"/>
              <a:t>Article 2(c) of Directive 95/46 must be interpreted as meaning that the concept of a </a:t>
            </a:r>
            <a:r>
              <a:rPr lang="en-US" b="1" dirty="0"/>
              <a:t>‘filing system’</a:t>
            </a:r>
            <a:r>
              <a:rPr lang="en-US" dirty="0"/>
              <a:t>, referred to by that provision, covers a set of personal data collected in the course of door-to-door preaching, consisting of the names and addresses and other information concerning the persons contacted, if those data are structured according to specific criteria which, in practice, enable them to be easily retrieved for subsequent use. In order for such a set of data to fall within that concept, it is not necessary that they include data sheets, specific lists or other search methods.</a:t>
            </a:r>
            <a:endParaRPr lang="nl-NL" dirty="0"/>
          </a:p>
        </p:txBody>
      </p:sp>
    </p:spTree>
    <p:extLst>
      <p:ext uri="{BB962C8B-B14F-4D97-AF65-F5344CB8AC3E}">
        <p14:creationId xmlns:p14="http://schemas.microsoft.com/office/powerpoint/2010/main" val="23209499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lnSpcReduction="10000"/>
          </a:bodyPr>
          <a:lstStyle/>
          <a:p>
            <a:r>
              <a:rPr lang="nl-NL" i="1" dirty="0"/>
              <a:t>Artikel 4 </a:t>
            </a:r>
            <a:r>
              <a:rPr lang="nl-NL" b="1" dirty="0"/>
              <a:t>Definities </a:t>
            </a:r>
            <a:r>
              <a:rPr lang="nl-NL" dirty="0"/>
              <a:t>Voor de toepassing van deze verordening wordt verstaan onder: </a:t>
            </a:r>
          </a:p>
          <a:p>
            <a:r>
              <a:rPr lang="nl-NL" dirty="0"/>
              <a:t>7) „verwerkingsverantwoordelijke”: een natuurlijke persoon of rechtspersoon, een overheidsinstantie, een dienst of een ander orgaan die/dat, alleen of samen met anderen, het doel van en de middelen voor de verwerking van persoonsgegevens vaststelt; wanneer de doelstellingen van en de middelen voor deze verwerking in het Unierecht of het </a:t>
            </a:r>
            <a:r>
              <a:rPr lang="nl-NL" dirty="0" err="1"/>
              <a:t>lidstatelijke</a:t>
            </a:r>
            <a:r>
              <a:rPr lang="nl-NL" dirty="0"/>
              <a:t> recht worden vastgesteld, kan daarin worden bepaald wie de verwerkingsverantwoordelijke is of volgens welke criteria deze wordt aangewezen;</a:t>
            </a:r>
            <a:endParaRPr lang="en-US" dirty="0"/>
          </a:p>
        </p:txBody>
      </p:sp>
    </p:spTree>
    <p:extLst>
      <p:ext uri="{BB962C8B-B14F-4D97-AF65-F5344CB8AC3E}">
        <p14:creationId xmlns:p14="http://schemas.microsoft.com/office/powerpoint/2010/main" val="33389559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a:bodyPr>
          <a:lstStyle/>
          <a:p>
            <a:r>
              <a:rPr lang="nl-NL" i="1" dirty="0"/>
              <a:t>Artikel 4 </a:t>
            </a:r>
            <a:r>
              <a:rPr lang="nl-NL" b="1" dirty="0"/>
              <a:t>Definities </a:t>
            </a:r>
            <a:r>
              <a:rPr lang="nl-NL" dirty="0"/>
              <a:t>Voor de toepassing van deze verordening wordt verstaan onder: </a:t>
            </a:r>
          </a:p>
          <a:p>
            <a:r>
              <a:rPr lang="nl-NL" dirty="0"/>
              <a:t>8) „verwerker”: een natuurlijke persoon of rechtspersoon, een overheidsinstantie, een dienst of een ander orgaan die/ dat ten behoeve van de verwerkingsverantwoordelijke persoonsgegevens verwerkt; ;</a:t>
            </a:r>
            <a:endParaRPr lang="en-US" dirty="0"/>
          </a:p>
        </p:txBody>
      </p:sp>
    </p:spTree>
    <p:extLst>
      <p:ext uri="{BB962C8B-B14F-4D97-AF65-F5344CB8AC3E}">
        <p14:creationId xmlns:p14="http://schemas.microsoft.com/office/powerpoint/2010/main" val="16755753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fontScale="77500" lnSpcReduction="20000"/>
          </a:bodyPr>
          <a:lstStyle/>
          <a:p>
            <a:r>
              <a:rPr lang="nl-NL" i="1" dirty="0"/>
              <a:t>Artikel 4 </a:t>
            </a:r>
            <a:r>
              <a:rPr lang="nl-NL" b="1" dirty="0"/>
              <a:t>Definities </a:t>
            </a:r>
            <a:r>
              <a:rPr lang="nl-NL" dirty="0"/>
              <a:t>Voor de toepassing van deze verordening wordt verstaan onder: </a:t>
            </a:r>
          </a:p>
          <a:p>
            <a:r>
              <a:rPr lang="nl-NL" dirty="0"/>
              <a:t>9) „ontvanger”: een natuurlijke persoon of rechtspersoon, een overheidsinstantie, een dienst of een ander orgaan, al dan niet een derde, aan wie/waaraan de persoonsgegevens worden verstrekt. Overheidsinstanties die mogelijk persoonsgegevens ontvangen in het kader van een bijzonder onderzoek overeenkomstig het Unierecht of het </a:t>
            </a:r>
            <a:r>
              <a:rPr lang="nl-NL" dirty="0" err="1"/>
              <a:t>lidstatelijke</a:t>
            </a:r>
            <a:r>
              <a:rPr lang="nl-NL" dirty="0"/>
              <a:t> recht gelden echter niet als ontvangers; de verwerking van die gegevens door die overheidsinstanties strookt met de gegevensbeschermingsregels die op het betreffende verwerkingsdoel van toepassing zijn; </a:t>
            </a:r>
          </a:p>
          <a:p>
            <a:endParaRPr lang="nl-NL" dirty="0"/>
          </a:p>
          <a:p>
            <a:r>
              <a:rPr lang="nl-NL" dirty="0"/>
              <a:t>10) „derde”: een natuurlijke persoon of rechtspersoon, een overheidsinstantie, een dienst of een ander orgaan, niet zijnde de betrokkene, noch de verwerkingsverantwoordelijke, noch de verwerker, noch de personen die onder rechtstreeks gezag van de verwerkingsverantwoordelijke of de verwerker gemachtigd zijn om de persoonsgegevens te verwerken; </a:t>
            </a:r>
            <a:endParaRPr lang="en-US" dirty="0"/>
          </a:p>
        </p:txBody>
      </p:sp>
    </p:spTree>
    <p:extLst>
      <p:ext uri="{BB962C8B-B14F-4D97-AF65-F5344CB8AC3E}">
        <p14:creationId xmlns:p14="http://schemas.microsoft.com/office/powerpoint/2010/main" val="187964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9E7842-92FD-48D2-BC9D-9667F2311F27}"/>
              </a:ext>
            </a:extLst>
          </p:cNvPr>
          <p:cNvSpPr>
            <a:spLocks noGrp="1"/>
          </p:cNvSpPr>
          <p:nvPr>
            <p:ph type="title"/>
          </p:nvPr>
        </p:nvSpPr>
        <p:spPr/>
        <p:txBody>
          <a:bodyPr/>
          <a:lstStyle/>
          <a:p>
            <a:r>
              <a:rPr lang="nl-NL" dirty="0"/>
              <a:t>1. Belangrijkste begrippen </a:t>
            </a:r>
          </a:p>
        </p:txBody>
      </p:sp>
      <p:sp>
        <p:nvSpPr>
          <p:cNvPr id="3" name="Tijdelijke aanduiding voor inhoud 2">
            <a:extLst>
              <a:ext uri="{FF2B5EF4-FFF2-40B4-BE49-F238E27FC236}">
                <a16:creationId xmlns:a16="http://schemas.microsoft.com/office/drawing/2014/main" id="{1C4DA2DD-B1EC-4046-8A2D-5B4796C5F982}"/>
              </a:ext>
            </a:extLst>
          </p:cNvPr>
          <p:cNvSpPr>
            <a:spLocks noGrp="1"/>
          </p:cNvSpPr>
          <p:nvPr>
            <p:ph idx="1"/>
          </p:nvPr>
        </p:nvSpPr>
        <p:spPr/>
        <p:txBody>
          <a:bodyPr>
            <a:normAutofit fontScale="85000" lnSpcReduction="20000"/>
          </a:bodyPr>
          <a:lstStyle/>
          <a:p>
            <a:r>
              <a:rPr lang="nl-NL" dirty="0"/>
              <a:t>- De </a:t>
            </a:r>
            <a:r>
              <a:rPr lang="nl-NL" i="1" dirty="0"/>
              <a:t>Unie</a:t>
            </a:r>
            <a:r>
              <a:rPr lang="nl-NL" dirty="0"/>
              <a:t> is een afkorting van de Europese Unie. </a:t>
            </a:r>
          </a:p>
          <a:p>
            <a:r>
              <a:rPr lang="nl-NL" dirty="0"/>
              <a:t>- De </a:t>
            </a:r>
            <a:r>
              <a:rPr lang="nl-NL" i="1" dirty="0"/>
              <a:t>Commissie </a:t>
            </a:r>
            <a:r>
              <a:rPr lang="nl-NL" dirty="0"/>
              <a:t>is een afkorting voor de Europese Commissie, zeg maar de regering van de Europese Unie. </a:t>
            </a:r>
          </a:p>
          <a:p>
            <a:r>
              <a:rPr lang="nl-NL" dirty="0"/>
              <a:t>- Een </a:t>
            </a:r>
            <a:r>
              <a:rPr lang="nl-NL" i="1" dirty="0"/>
              <a:t>lidstaat </a:t>
            </a:r>
            <a:r>
              <a:rPr lang="nl-NL" dirty="0"/>
              <a:t>is een land dat is aangesloten bij de Europese Unie, zoals bijvoorbeeld Nederland, Duitsland en Italië. </a:t>
            </a:r>
          </a:p>
          <a:p>
            <a:r>
              <a:rPr lang="nl-NL" dirty="0"/>
              <a:t>- Het </a:t>
            </a:r>
            <a:r>
              <a:rPr lang="nl-NL" i="1" dirty="0"/>
              <a:t>Europees Hof van Justitie </a:t>
            </a:r>
            <a:r>
              <a:rPr lang="nl-NL" dirty="0"/>
              <a:t>is de hoogste rechter van de Europese Unie en gaat over de interpretatie van het Handvest van de Grondrechten, de Algemene Verordening Gegevensbescherming en andere documenten van de Europese Unie. </a:t>
            </a:r>
          </a:p>
          <a:p>
            <a:r>
              <a:rPr lang="nl-NL" dirty="0"/>
              <a:t>- Het </a:t>
            </a:r>
            <a:r>
              <a:rPr lang="nl-NL" i="1" dirty="0"/>
              <a:t>Europees Hof voor de Rechten van de Mens </a:t>
            </a:r>
            <a:r>
              <a:rPr lang="nl-NL" dirty="0"/>
              <a:t>is de hoogste rechter van de Raad van Europa en gaat over de interpretatie van het Europees Verdrag voor de Rechten van de Mens. Bij de Raad van Europa zijn vrijwel alle Europese landen aangesloten, bij de Europese Unie slechts 28 landen. </a:t>
            </a:r>
          </a:p>
          <a:p>
            <a:endParaRPr lang="nl-NL" dirty="0"/>
          </a:p>
          <a:p>
            <a:endParaRPr lang="nl-NL" dirty="0"/>
          </a:p>
          <a:p>
            <a:endParaRPr lang="nl-NL" dirty="0"/>
          </a:p>
        </p:txBody>
      </p:sp>
    </p:spTree>
    <p:extLst>
      <p:ext uri="{BB962C8B-B14F-4D97-AF65-F5344CB8AC3E}">
        <p14:creationId xmlns:p14="http://schemas.microsoft.com/office/powerpoint/2010/main" val="29672827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BC292A-5A14-4DB2-9166-8AFD2BE875CF}"/>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F6CBFA49-0D9C-4F9A-AFB5-C1732AC2DC6E}"/>
              </a:ext>
            </a:extLst>
          </p:cNvPr>
          <p:cNvSpPr>
            <a:spLocks noGrp="1"/>
          </p:cNvSpPr>
          <p:nvPr>
            <p:ph idx="1"/>
          </p:nvPr>
        </p:nvSpPr>
        <p:spPr/>
        <p:txBody>
          <a:bodyPr/>
          <a:lstStyle/>
          <a:p>
            <a:r>
              <a:rPr lang="nl-NL" dirty="0"/>
              <a:t>Verantwoordelijke</a:t>
            </a:r>
          </a:p>
          <a:p>
            <a:pPr lvl="1"/>
            <a:r>
              <a:rPr lang="nl-NL" dirty="0"/>
              <a:t>Doel</a:t>
            </a:r>
          </a:p>
          <a:p>
            <a:pPr lvl="1"/>
            <a:r>
              <a:rPr lang="nl-NL" dirty="0"/>
              <a:t>Middelen</a:t>
            </a:r>
          </a:p>
          <a:p>
            <a:pPr lvl="1"/>
            <a:r>
              <a:rPr lang="nl-NL" dirty="0"/>
              <a:t>Alleen of gezamenlijk</a:t>
            </a:r>
            <a:br>
              <a:rPr lang="nl-NL" dirty="0"/>
            </a:br>
            <a:endParaRPr lang="nl-NL" dirty="0"/>
          </a:p>
          <a:p>
            <a:r>
              <a:rPr lang="nl-NL" dirty="0"/>
              <a:t>Verwerker</a:t>
            </a:r>
          </a:p>
          <a:p>
            <a:pPr lvl="1"/>
            <a:r>
              <a:rPr lang="nl-NL" dirty="0"/>
              <a:t>Graudeel &gt; mate van zelfstandigheid &amp; mate van eigen belang bij het verwerken van persoonsgegevens</a:t>
            </a:r>
          </a:p>
          <a:p>
            <a:pPr lvl="1"/>
            <a:r>
              <a:rPr lang="nl-NL" dirty="0"/>
              <a:t>Diffuus &gt; kan voor het ene proces de verwerker zijn en voor de andere de verantwoordelijke</a:t>
            </a:r>
          </a:p>
        </p:txBody>
      </p:sp>
    </p:spTree>
    <p:extLst>
      <p:ext uri="{BB962C8B-B14F-4D97-AF65-F5344CB8AC3E}">
        <p14:creationId xmlns:p14="http://schemas.microsoft.com/office/powerpoint/2010/main" val="5328671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58AE0-2B5F-4E43-9E18-AF7C3B9C1EBC}"/>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C0521B71-39AE-4B00-83FD-B7017BB7ED08}"/>
              </a:ext>
            </a:extLst>
          </p:cNvPr>
          <p:cNvSpPr>
            <a:spLocks noGrp="1"/>
          </p:cNvSpPr>
          <p:nvPr>
            <p:ph idx="1"/>
          </p:nvPr>
        </p:nvSpPr>
        <p:spPr>
          <a:xfrm>
            <a:off x="680321" y="2336873"/>
            <a:ext cx="9613861" cy="3878732"/>
          </a:xfrm>
        </p:spPr>
        <p:txBody>
          <a:bodyPr>
            <a:normAutofit fontScale="70000" lnSpcReduction="20000"/>
          </a:bodyPr>
          <a:lstStyle/>
          <a:p>
            <a:r>
              <a:rPr lang="nl-NL" i="1" dirty="0"/>
              <a:t>Artikel 26 </a:t>
            </a:r>
            <a:r>
              <a:rPr lang="nl-NL" b="1" dirty="0"/>
              <a:t>Gezamenlijke verwerkingsverantwoordelijken </a:t>
            </a:r>
          </a:p>
          <a:p>
            <a:r>
              <a:rPr lang="nl-NL" dirty="0"/>
              <a:t>1.Wanneer twee of meer verwerkingsverantwoordelijken gezamenlijk de doeleinden en middelen van de verwerking bepalen, zijn zij gezamenlijke verwerkingsverantwoordelijken. Zij stellen op transparante wijze hun respectieve verantwoordelijkheden voor de nakoming van de verplichtingen uit hoofde van deze verordening vast, met name met betrekking tot de uitoefening van de rechten van de betrokkene en hun respectieve verplichtingen om de in de artikelen 13 en 14 bedoelde informatie te verstrekken, door middel van een onderlinge regeling, tenzij en voor zover de respectieve verantwoordelijkheden van de verwerkingsverantwoordelijken zijn vastgesteld bij een Unierechtelijke of lidstaatrechtelijke bepaling die op de verwerkingsverantwoordelijken van toepassing is. In de regeling kan een contactpunt voor betrokkenen worden aangewezen. </a:t>
            </a:r>
          </a:p>
          <a:p>
            <a:r>
              <a:rPr lang="nl-NL" dirty="0"/>
              <a:t>2.Uit de in lid 1 bedoelde regeling blijkt duidelijk welke rol de gezamenlijke verwerkingsverantwoordelijken respectievelijk vervullen, en wat hun respectieve verhouding met de betrokkenen is. De wezenlijke inhoud van de regeling wordt aan de betrokkene beschikbaar gesteld. </a:t>
            </a:r>
          </a:p>
          <a:p>
            <a:r>
              <a:rPr lang="nl-NL" dirty="0"/>
              <a:t>3.Ongeacht de voorwaarden van de in lid 1 bedoelde regeling, kan de betrokkene zijn rechten uit hoofde van deze verordening met betrekking tot en jegens iedere verwerkingsverantwoordelijke uitoefenen. </a:t>
            </a:r>
          </a:p>
        </p:txBody>
      </p:sp>
    </p:spTree>
    <p:extLst>
      <p:ext uri="{BB962C8B-B14F-4D97-AF65-F5344CB8AC3E}">
        <p14:creationId xmlns:p14="http://schemas.microsoft.com/office/powerpoint/2010/main" val="40802795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fontScale="62500" lnSpcReduction="20000"/>
          </a:bodyPr>
          <a:lstStyle/>
          <a:p>
            <a:r>
              <a:rPr lang="nl-NL" i="1" dirty="0"/>
              <a:t>Artikel 28 </a:t>
            </a:r>
            <a:r>
              <a:rPr lang="nl-NL" b="1" dirty="0"/>
              <a:t>Verwerker </a:t>
            </a:r>
          </a:p>
          <a:p>
            <a:r>
              <a:rPr lang="nl-NL" dirty="0"/>
              <a:t>1.Wanneer een verwerking namens een verwerkingsverantwoordelijke wordt verricht, doet de verwerkingsverantwoordelijke uitsluitend een beroep op verwerkers die afdoende garanties met betrekking tot het toepassen van passende technische en organisatorische maatregelen bieden opdat de verwerking aan de vereisten van deze verordening voldoet en de bescherming van de rechten van de betrokkene is gewaarborgd. </a:t>
            </a:r>
          </a:p>
          <a:p>
            <a:r>
              <a:rPr lang="nl-NL" dirty="0"/>
              <a:t>2.De verwerker neemt geen andere verwerker in dienst zonder voorafgaande specifieke of algemene schriftelijke toestemming van de verwerkingsverantwoordelijke. In het geval van algemene schriftelijke toestemming licht de verwerker de verwerkingsverantwoordelijke in over beoogde veranderingen inzake de toevoeging of vervanging van andere verwerkers, waarbij de verwerkingsverantwoordelijke de mogelijkheid wordt geboden tegen deze veranderingen bezwaar te maken. </a:t>
            </a:r>
          </a:p>
          <a:p>
            <a:r>
              <a:rPr lang="nl-NL" dirty="0"/>
              <a:t>3.De verwerking door een verwerker wordt geregeld in een overeenkomst of andere rechtshandeling krachtens het Unierecht of het </a:t>
            </a:r>
            <a:r>
              <a:rPr lang="nl-NL" dirty="0" err="1"/>
              <a:t>lidstatelijke</a:t>
            </a:r>
            <a:r>
              <a:rPr lang="nl-NL" dirty="0"/>
              <a:t> recht die de verwerker ten aanzien van de verwerkingsverantwoordelijke bindt, en waarin het onderwerp en de duur van de verwerking, de aard en het doel van de verwerking, het soort persoonsgegevens en de categorieën van betrokkenen, en de rechten en verplichtingen van de verwerkingsverantwoordelijke worden omschreven. Die overeenkomst of andere rechtshandeling bepaalt met name dat de verwerker: </a:t>
            </a:r>
            <a:endParaRPr lang="en-US" dirty="0"/>
          </a:p>
        </p:txBody>
      </p:sp>
    </p:spTree>
    <p:extLst>
      <p:ext uri="{BB962C8B-B14F-4D97-AF65-F5344CB8AC3E}">
        <p14:creationId xmlns:p14="http://schemas.microsoft.com/office/powerpoint/2010/main" val="4991268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a:xfrm>
            <a:off x="680321" y="2336872"/>
            <a:ext cx="9613861" cy="4339135"/>
          </a:xfrm>
        </p:spPr>
        <p:txBody>
          <a:bodyPr>
            <a:normAutofit fontScale="55000" lnSpcReduction="20000"/>
          </a:bodyPr>
          <a:lstStyle/>
          <a:p>
            <a:r>
              <a:rPr lang="nl-NL" dirty="0"/>
              <a:t>a) de persoonsgegevens uitsluitend verwerkt op basis van schriftelijke instructies van de verwerkingsverantwoordelijke, onder meer met betrekking tot doorgiften van persoonsgegevens aan een derde land of een internationale organisatie, tenzij een op de verwerker van toepassing zijnde Unierechtelijke of lidstaatrechtelijke bepaling hem tot verwerking verplicht; in dat geval stelt de verwerker de verwerkingsverantwoordelijke, voorafgaand aan de verwerking, in kennis van dat wettelijk voorschrift, tenzij die wetgeving deze kennisgeving om gewichtige redenen van algemeen belang verbiedt; </a:t>
            </a:r>
          </a:p>
          <a:p>
            <a:r>
              <a:rPr lang="nl-NL" dirty="0"/>
              <a:t>b) waarborgt dat de tot het verwerken van de persoonsgegevens gemachtigde personen zich ertoe hebben verbonden vertrouwelijkheid in acht te nemen of door een passende wettelijke verplichting van vertrouwelijkheid zijn gebonden; </a:t>
            </a:r>
          </a:p>
          <a:p>
            <a:r>
              <a:rPr lang="nl-NL" dirty="0"/>
              <a:t>c) alle overeenkomstig artikel 32 vereiste maatregelen neemt; </a:t>
            </a:r>
          </a:p>
          <a:p>
            <a:r>
              <a:rPr lang="nl-NL" dirty="0"/>
              <a:t>d) aan de in de leden 2 en 4 bedoelde voorwaarden voor het in dienst nemen van een andere verwerker voldoet; </a:t>
            </a:r>
          </a:p>
          <a:p>
            <a:r>
              <a:rPr lang="nl-NL" dirty="0"/>
              <a:t>e) rekening houdend met de aard van de verwerking, de verwerkingsverantwoordelijke door middel van passende technische en organisatorische maatregelen, voor zover mogelijk, bijstand verleent bij het vervullen van diens plicht om verzoeken om uitoefening van de in hoofdstuk III vastgestelde rechten van de betrokkene te beantwoorden; </a:t>
            </a:r>
          </a:p>
          <a:p>
            <a:r>
              <a:rPr lang="nl-NL" dirty="0"/>
              <a:t>f)rekening houdend met de aard van de verwerking en de hem ter beschikking staande informatie de verwerkingsverantwoordelijke bijstand verleent bij het doen nakomen van de verplichtingen uit hoofde van de artikelen 32 tot en met 36; </a:t>
            </a:r>
          </a:p>
          <a:p>
            <a:r>
              <a:rPr lang="nl-NL" dirty="0"/>
              <a:t>g)na afloop van de verwerkingsdiensten, naargelang de keuze van de verwerkingsverantwoordelijke, alle persoonsgegevens wist of deze aan hem terugbezorgt, en bestaande kopieën verwijdert, tenzij opslag van de persoonsgegevens Unierechtelijk of lidstaatrechtelijk is verplicht; </a:t>
            </a:r>
          </a:p>
          <a:p>
            <a:r>
              <a:rPr lang="nl-NL" dirty="0"/>
              <a:t>h) de verwerkingsverantwoordelijke alle informatie ter beschikking stelt die nodig is om de nakoming van de in dit artikel neergelegde verplichtingen aan te tonen en audits, waaronder inspecties, door de verwerkingsverantwoordelijke of een door de verwerkingsverantwoordelijke gemachtigde controleur mogelijk maakt en eraan bijdraagt. </a:t>
            </a:r>
            <a:endParaRPr lang="en-US" dirty="0"/>
          </a:p>
        </p:txBody>
      </p:sp>
    </p:spTree>
    <p:extLst>
      <p:ext uri="{BB962C8B-B14F-4D97-AF65-F5344CB8AC3E}">
        <p14:creationId xmlns:p14="http://schemas.microsoft.com/office/powerpoint/2010/main" val="10906780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lstStyle/>
          <a:p>
            <a:r>
              <a:rPr lang="nl-NL" b="1" dirty="0"/>
              <a:t>Artikel 29 Verwerking onder gezag van de verwerkingsverantwoordelijke of de verwerker </a:t>
            </a:r>
            <a:endParaRPr lang="nl-NL" dirty="0"/>
          </a:p>
          <a:p>
            <a:r>
              <a:rPr lang="nl-NL" dirty="0"/>
              <a:t> </a:t>
            </a:r>
          </a:p>
          <a:p>
            <a:r>
              <a:rPr lang="nl-NL" dirty="0"/>
              <a:t>De verwerker en eenieder die onder het gezag van de verwerkingsverantwoordelijke of van de verwerker handelt en toegang heeft tot persoonsgegevens, verwerkt deze uitsluitend in opdracht van de verwerkingsverantwoordelijke, tenzij hij Unierechtelijk of lidstaatrechtelijk tot de verwerking gehouden is.</a:t>
            </a:r>
          </a:p>
          <a:p>
            <a:endParaRPr lang="en-US" dirty="0"/>
          </a:p>
        </p:txBody>
      </p:sp>
    </p:spTree>
    <p:extLst>
      <p:ext uri="{BB962C8B-B14F-4D97-AF65-F5344CB8AC3E}">
        <p14:creationId xmlns:p14="http://schemas.microsoft.com/office/powerpoint/2010/main" val="32335286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7D0500-2BFF-4C00-AD53-6E9D9F7A04AA}"/>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C095CEC1-7FFB-4992-8FD8-E55722E02476}"/>
              </a:ext>
            </a:extLst>
          </p:cNvPr>
          <p:cNvSpPr>
            <a:spLocks noGrp="1"/>
          </p:cNvSpPr>
          <p:nvPr>
            <p:ph idx="1"/>
          </p:nvPr>
        </p:nvSpPr>
        <p:spPr/>
        <p:txBody>
          <a:bodyPr>
            <a:normAutofit fontScale="92500" lnSpcReduction="20000"/>
          </a:bodyPr>
          <a:lstStyle/>
          <a:p>
            <a:r>
              <a:rPr lang="en-US" dirty="0"/>
              <a:t>Google Spain SL and Google Inc. v </a:t>
            </a:r>
            <a:r>
              <a:rPr lang="en-US" dirty="0" err="1"/>
              <a:t>Agencia</a:t>
            </a:r>
            <a:r>
              <a:rPr lang="en-US" dirty="0"/>
              <a:t> Española de </a:t>
            </a:r>
            <a:r>
              <a:rPr lang="en-US" dirty="0" err="1"/>
              <a:t>Protección</a:t>
            </a:r>
            <a:r>
              <a:rPr lang="en-US" dirty="0"/>
              <a:t> de </a:t>
            </a:r>
            <a:r>
              <a:rPr lang="en-US" dirty="0" err="1"/>
              <a:t>Datos</a:t>
            </a:r>
            <a:r>
              <a:rPr lang="en-US" dirty="0"/>
              <a:t> (AEPD) and Mario Costeja González: </a:t>
            </a:r>
            <a:r>
              <a:rPr lang="en-US" b="1" dirty="0"/>
              <a:t> </a:t>
            </a:r>
          </a:p>
          <a:p>
            <a:r>
              <a:rPr lang="en-US" dirty="0"/>
              <a:t>Article 2(b) and (d) of Directive 95/46/EC of the European Parliament and of the Council of 24 October 1995 on the protection of individuals with regard to the processing of personal data and on the free movement of such data are to be interpreted as meaning that, first, the activity of a search engine consisting in </a:t>
            </a:r>
            <a:r>
              <a:rPr lang="en-US" b="1" dirty="0"/>
              <a:t>finding information </a:t>
            </a:r>
            <a:r>
              <a:rPr lang="en-US" dirty="0"/>
              <a:t>published or placed on the internet by third parties, </a:t>
            </a:r>
            <a:r>
              <a:rPr lang="en-US" b="1" dirty="0"/>
              <a:t>indexing it automatically</a:t>
            </a:r>
            <a:r>
              <a:rPr lang="en-US" dirty="0"/>
              <a:t>, storing it temporarily and, finally, </a:t>
            </a:r>
            <a:r>
              <a:rPr lang="en-US" b="1" dirty="0"/>
              <a:t>making it available </a:t>
            </a:r>
            <a:r>
              <a:rPr lang="en-US" dirty="0"/>
              <a:t>to internet users according to a particular order of preference must be classified as ‘processing of personal data’ within the meaning of Article 2(b) when that information contains personal data and, second, the operator of the search engine must be regarded as </a:t>
            </a:r>
            <a:r>
              <a:rPr lang="en-US" b="1" dirty="0"/>
              <a:t>the ‘controller’ </a:t>
            </a:r>
            <a:r>
              <a:rPr lang="en-US" dirty="0"/>
              <a:t>in respect of that processing, within the meaning of Article 2(d).</a:t>
            </a:r>
            <a:endParaRPr lang="nl-NL" dirty="0"/>
          </a:p>
        </p:txBody>
      </p:sp>
    </p:spTree>
    <p:extLst>
      <p:ext uri="{BB962C8B-B14F-4D97-AF65-F5344CB8AC3E}">
        <p14:creationId xmlns:p14="http://schemas.microsoft.com/office/powerpoint/2010/main" val="35769330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AAA034-4C65-4622-9898-749E280A449A}"/>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0BB5569E-2C3D-40AC-910A-3850549C902C}"/>
              </a:ext>
            </a:extLst>
          </p:cNvPr>
          <p:cNvSpPr>
            <a:spLocks noGrp="1"/>
          </p:cNvSpPr>
          <p:nvPr>
            <p:ph idx="1"/>
          </p:nvPr>
        </p:nvSpPr>
        <p:spPr/>
        <p:txBody>
          <a:bodyPr>
            <a:normAutofit lnSpcReduction="10000"/>
          </a:bodyPr>
          <a:lstStyle/>
          <a:p>
            <a:r>
              <a:rPr lang="nl-NL" dirty="0" err="1"/>
              <a:t>Tietosuojavaltuutettu</a:t>
            </a:r>
            <a:endParaRPr lang="nl-NL" dirty="0"/>
          </a:p>
          <a:p>
            <a:r>
              <a:rPr lang="en-US" dirty="0"/>
              <a:t>Article 2(d) of Directive 95/46, read in the light of Article 10(1) of the Charter of Fundamental Rights, must be interpreted as meaning that it supports the finding that a religious community is a controller, jointly with its members who </a:t>
            </a:r>
            <a:r>
              <a:rPr lang="en-US" b="1" dirty="0"/>
              <a:t>engage in preaching, for the processing of personal data carried out by the latter in the context of door-to-door preaching </a:t>
            </a:r>
            <a:r>
              <a:rPr lang="en-US" b="1" dirty="0" err="1"/>
              <a:t>organised</a:t>
            </a:r>
            <a:r>
              <a:rPr lang="en-US" b="1" dirty="0"/>
              <a:t>, coordinated and encouraged by that community, without it being necessary that the community has access to those data, or to establish that that community has given its members written guidelines or instructions in relation to the data processing.</a:t>
            </a:r>
            <a:endParaRPr lang="nl-NL" b="1" dirty="0"/>
          </a:p>
        </p:txBody>
      </p:sp>
    </p:spTree>
    <p:extLst>
      <p:ext uri="{BB962C8B-B14F-4D97-AF65-F5344CB8AC3E}">
        <p14:creationId xmlns:p14="http://schemas.microsoft.com/office/powerpoint/2010/main" val="33316613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EEE7B6-928C-4608-93E6-588235FD890E}"/>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0504533A-4086-464A-A0D3-B1886454E6A6}"/>
              </a:ext>
            </a:extLst>
          </p:cNvPr>
          <p:cNvSpPr>
            <a:spLocks noGrp="1"/>
          </p:cNvSpPr>
          <p:nvPr>
            <p:ph idx="1"/>
          </p:nvPr>
        </p:nvSpPr>
        <p:spPr>
          <a:xfrm>
            <a:off x="680321" y="2336872"/>
            <a:ext cx="9613861" cy="3767899"/>
          </a:xfrm>
        </p:spPr>
        <p:txBody>
          <a:bodyPr>
            <a:normAutofit lnSpcReduction="10000"/>
          </a:bodyPr>
          <a:lstStyle/>
          <a:p>
            <a:r>
              <a:rPr lang="en-US" dirty="0"/>
              <a:t>Fashion ID GmbH &amp; Co. KG (C‑40/17):    </a:t>
            </a:r>
          </a:p>
          <a:p>
            <a:r>
              <a:rPr lang="en-US" dirty="0"/>
              <a:t>The operator of a website, such as Fashion ID GmbH &amp; Co. KG, that embeds on that website a </a:t>
            </a:r>
            <a:r>
              <a:rPr lang="en-US" b="1" dirty="0"/>
              <a:t>social plugin causing the browser of a visitor to that website to request content from the provider of that plugin and, to that end, to transmit to that provider personal data of the visitor</a:t>
            </a:r>
            <a:r>
              <a:rPr lang="en-US" dirty="0"/>
              <a:t> can be considered to be a controller, within the meaning of Article 2(d) of Directive 95/46. That liability is, however, limited to the operation or set of operations involving the processing of personal data in respect of which it actually determines the purposes and means, that is to say, the collection and disclosure by transmission of the data at issue.</a:t>
            </a:r>
            <a:endParaRPr lang="nl-NL" dirty="0"/>
          </a:p>
          <a:p>
            <a:endParaRPr lang="nl-NL" dirty="0"/>
          </a:p>
        </p:txBody>
      </p:sp>
    </p:spTree>
    <p:extLst>
      <p:ext uri="{BB962C8B-B14F-4D97-AF65-F5344CB8AC3E}">
        <p14:creationId xmlns:p14="http://schemas.microsoft.com/office/powerpoint/2010/main" val="16536911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9D1C6A-A659-47D3-B98E-8A49126AFC14}"/>
              </a:ext>
            </a:extLst>
          </p:cNvPr>
          <p:cNvSpPr>
            <a:spLocks noGrp="1"/>
          </p:cNvSpPr>
          <p:nvPr>
            <p:ph type="title"/>
          </p:nvPr>
        </p:nvSpPr>
        <p:spPr/>
        <p:txBody>
          <a:bodyPr/>
          <a:lstStyle/>
          <a:p>
            <a:r>
              <a:rPr lang="nl-NL" dirty="0"/>
              <a:t>4. Waar is de AVG van toepassing?</a:t>
            </a:r>
          </a:p>
        </p:txBody>
      </p:sp>
      <p:sp>
        <p:nvSpPr>
          <p:cNvPr id="3" name="Tijdelijke aanduiding voor inhoud 2">
            <a:extLst>
              <a:ext uri="{FF2B5EF4-FFF2-40B4-BE49-F238E27FC236}">
                <a16:creationId xmlns:a16="http://schemas.microsoft.com/office/drawing/2014/main" id="{CB7580B0-6B37-42BE-A209-7C1872E29FAD}"/>
              </a:ext>
            </a:extLst>
          </p:cNvPr>
          <p:cNvSpPr>
            <a:spLocks noGrp="1"/>
          </p:cNvSpPr>
          <p:nvPr>
            <p:ph idx="1"/>
          </p:nvPr>
        </p:nvSpPr>
        <p:spPr/>
        <p:txBody>
          <a:bodyPr>
            <a:normAutofit fontScale="70000" lnSpcReduction="20000"/>
          </a:bodyPr>
          <a:lstStyle/>
          <a:p>
            <a:r>
              <a:rPr lang="nl-NL" i="1" dirty="0"/>
              <a:t>Artikel 3 </a:t>
            </a:r>
            <a:r>
              <a:rPr lang="nl-NL" b="1" dirty="0"/>
              <a:t>Territoriaal toepassingsgebied </a:t>
            </a:r>
          </a:p>
          <a:p>
            <a:r>
              <a:rPr lang="nl-NL" dirty="0"/>
              <a:t>1.Deze verordening is van toepassing op de verwerking van persoonsgegevens in het kader van de activiteiten van een vestiging van een verwerkingsverantwoordelijke of een verwerker in de Unie, ongeacht of de verwerking in de Unie al dan niet plaatsvindt. </a:t>
            </a:r>
          </a:p>
          <a:p>
            <a:r>
              <a:rPr lang="nl-NL" dirty="0"/>
              <a:t>2.Deze verordening is van toepassing op de verwerking van persoonsgegevens van betrokkenen die zich in de Unie bevinden, door een niet in de Unie gevestigde verwerkingsverantwoordelijke of verwerker, wanneer de verwerking verband houdt met: </a:t>
            </a:r>
          </a:p>
          <a:p>
            <a:r>
              <a:rPr lang="nl-NL" dirty="0"/>
              <a:t>a) het aanbieden van goederen of diensten aan deze betrokkenen in de Unie, ongeacht of een betaling door de betrokkenen is vereist; of </a:t>
            </a:r>
          </a:p>
          <a:p>
            <a:r>
              <a:rPr lang="nl-NL" dirty="0"/>
              <a:t>b) het monitoren van hun gedrag, voor zover dit gedrag in de Unie plaatsvindt. </a:t>
            </a:r>
          </a:p>
          <a:p>
            <a:r>
              <a:rPr lang="nl-NL" dirty="0"/>
              <a:t>3.Deze verordening is van toepassing op de verwerking van persoonsgegevens door een verwerkingsverantwoordelijke die niet in de Unie is gevestigd, maar op een plaats waar krachtens het internationaal publiekrecht het </a:t>
            </a:r>
            <a:r>
              <a:rPr lang="nl-NL" dirty="0" err="1"/>
              <a:t>lidstatelijke</a:t>
            </a:r>
            <a:r>
              <a:rPr lang="nl-NL" dirty="0"/>
              <a:t> recht van toepassing is. </a:t>
            </a:r>
          </a:p>
        </p:txBody>
      </p:sp>
    </p:spTree>
    <p:extLst>
      <p:ext uri="{BB962C8B-B14F-4D97-AF65-F5344CB8AC3E}">
        <p14:creationId xmlns:p14="http://schemas.microsoft.com/office/powerpoint/2010/main" val="36790249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Waar is de AVG van toepassing?</a:t>
            </a:r>
            <a:endParaRPr lang="en-US" dirty="0"/>
          </a:p>
        </p:txBody>
      </p:sp>
      <p:sp>
        <p:nvSpPr>
          <p:cNvPr id="3" name="Content Placeholder 2"/>
          <p:cNvSpPr>
            <a:spLocks noGrp="1"/>
          </p:cNvSpPr>
          <p:nvPr>
            <p:ph idx="1"/>
          </p:nvPr>
        </p:nvSpPr>
        <p:spPr/>
        <p:txBody>
          <a:bodyPr/>
          <a:lstStyle/>
          <a:p>
            <a:r>
              <a:rPr lang="nl-NL" b="1" dirty="0"/>
              <a:t>Artikel 4 Definities </a:t>
            </a:r>
            <a:endParaRPr lang="nl-NL" dirty="0"/>
          </a:p>
          <a:p>
            <a:r>
              <a:rPr lang="nl-NL" dirty="0"/>
              <a:t>Voor de toepassing van deze verordening wordt verstaan onder: </a:t>
            </a:r>
          </a:p>
          <a:p>
            <a:r>
              <a:rPr lang="nl-NL" dirty="0"/>
              <a:t>17) „vertegenwoordiger”: een in de Unie gevestigde natuurlijke persoon of rechtspersoon die uit hoofde van artikel 27 schriftelijk door de verwerkingsverantwoordelijke of de verwerker is aangewezen om de verwerkingsverantwoordelijke of de verwerker te vertegenwoordigen in verband met hun respectieve verplichtingen krachtens deze verordening; </a:t>
            </a:r>
          </a:p>
          <a:p>
            <a:endParaRPr lang="en-US" dirty="0"/>
          </a:p>
        </p:txBody>
      </p:sp>
    </p:spTree>
    <p:extLst>
      <p:ext uri="{BB962C8B-B14F-4D97-AF65-F5344CB8AC3E}">
        <p14:creationId xmlns:p14="http://schemas.microsoft.com/office/powerpoint/2010/main" val="2512284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E2B75A-18DB-45F9-ABD8-62D530920B78}"/>
              </a:ext>
            </a:extLst>
          </p:cNvPr>
          <p:cNvSpPr>
            <a:spLocks noGrp="1"/>
          </p:cNvSpPr>
          <p:nvPr>
            <p:ph type="title"/>
          </p:nvPr>
        </p:nvSpPr>
        <p:spPr/>
        <p:txBody>
          <a:bodyPr>
            <a:normAutofit/>
          </a:bodyPr>
          <a:lstStyle/>
          <a:p>
            <a:r>
              <a:rPr lang="nl-NL" dirty="0"/>
              <a:t>2. Wat is de Algemene Verordening Gegevensbescherming? </a:t>
            </a:r>
          </a:p>
        </p:txBody>
      </p:sp>
      <p:sp>
        <p:nvSpPr>
          <p:cNvPr id="3" name="Tijdelijke aanduiding voor inhoud 2">
            <a:extLst>
              <a:ext uri="{FF2B5EF4-FFF2-40B4-BE49-F238E27FC236}">
                <a16:creationId xmlns:a16="http://schemas.microsoft.com/office/drawing/2014/main" id="{0BF12228-C3D5-4025-8392-5F9ADDFD56D5}"/>
              </a:ext>
            </a:extLst>
          </p:cNvPr>
          <p:cNvSpPr>
            <a:spLocks noGrp="1"/>
          </p:cNvSpPr>
          <p:nvPr>
            <p:ph idx="1"/>
          </p:nvPr>
        </p:nvSpPr>
        <p:spPr/>
        <p:txBody>
          <a:bodyPr/>
          <a:lstStyle/>
          <a:p>
            <a:r>
              <a:rPr lang="nl-NL" dirty="0"/>
              <a:t>Algemene Verordening </a:t>
            </a:r>
            <a:r>
              <a:rPr lang="nl-NL" dirty="0" err="1"/>
              <a:t>Gegegevensbescherming</a:t>
            </a:r>
            <a:r>
              <a:rPr lang="nl-NL" dirty="0"/>
              <a:t> vervangt de Richtlijn bescherming persoonsgegevens uit 1995</a:t>
            </a:r>
          </a:p>
          <a:p>
            <a:r>
              <a:rPr lang="nl-NL" dirty="0"/>
              <a:t>De Wet bescherming persoonsgegevens is een implementatie van de Richtlijn</a:t>
            </a:r>
          </a:p>
          <a:p>
            <a:r>
              <a:rPr lang="nl-NL" dirty="0"/>
              <a:t>De Verordening is aangenomen in 2016 en is van toepassing gegaan in mei 2018</a:t>
            </a:r>
          </a:p>
          <a:p>
            <a:r>
              <a:rPr lang="nl-NL" dirty="0"/>
              <a:t>De Verordening beslaat 88 pagina’s, 173 overwegingen en 99 artikelen</a:t>
            </a:r>
          </a:p>
        </p:txBody>
      </p:sp>
    </p:spTree>
    <p:extLst>
      <p:ext uri="{BB962C8B-B14F-4D97-AF65-F5344CB8AC3E}">
        <p14:creationId xmlns:p14="http://schemas.microsoft.com/office/powerpoint/2010/main" val="23123931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Waar is de AVG van toepassing?</a:t>
            </a:r>
            <a:endParaRPr lang="en-US" dirty="0"/>
          </a:p>
        </p:txBody>
      </p:sp>
      <p:sp>
        <p:nvSpPr>
          <p:cNvPr id="3" name="Content Placeholder 2"/>
          <p:cNvSpPr>
            <a:spLocks noGrp="1"/>
          </p:cNvSpPr>
          <p:nvPr>
            <p:ph idx="1"/>
          </p:nvPr>
        </p:nvSpPr>
        <p:spPr/>
        <p:txBody>
          <a:bodyPr>
            <a:normAutofit fontScale="85000" lnSpcReduction="20000"/>
          </a:bodyPr>
          <a:lstStyle/>
          <a:p>
            <a:r>
              <a:rPr lang="nl-NL" i="1" dirty="0"/>
              <a:t>Artikel 27 </a:t>
            </a:r>
            <a:r>
              <a:rPr lang="nl-NL" b="1" dirty="0"/>
              <a:t>Vertegenwoordigers van niet in de Unie gevestigde verwerkingsverantwoordelijken of verwerkers </a:t>
            </a:r>
          </a:p>
          <a:p>
            <a:r>
              <a:rPr lang="nl-NL" dirty="0"/>
              <a:t>1.Wanneer artikel 3, lid 2, van toepassing is, wijst de verwerkingsverantwoordelijke of de verwerker schriftelijk een vertegenwoordiger in de Unie aan. </a:t>
            </a:r>
          </a:p>
          <a:p>
            <a:r>
              <a:rPr lang="nl-NL" dirty="0"/>
              <a:t>2.De verplichting vervat in lid 1 van dit artikel geldt niet voor: </a:t>
            </a:r>
          </a:p>
          <a:p>
            <a:r>
              <a:rPr lang="nl-NL" dirty="0"/>
              <a:t>a) incidentele verwerking die geen grootschalige verwerking van bijzondere categorieën van persoonsgegevens als bedoeld in artikel 9, lid 1, betreft noch verwerking van persoonsgegevens die verband houden met strafrechtelijke veroordelingen en strafbare feiten als bedoeld in artikel 10, en waarbij de kans gering is dat zij een risico inhoudt voor de rechten en vrijheden van natuurlijke personen, rekening houdend met de aard, de context, de omvang en de verwerkingsdoeleinden; of </a:t>
            </a:r>
          </a:p>
          <a:p>
            <a:r>
              <a:rPr lang="nl-NL" dirty="0"/>
              <a:t>b) een overheidsinstantie of overheidsorgaan. </a:t>
            </a:r>
            <a:endParaRPr lang="en-US" dirty="0"/>
          </a:p>
        </p:txBody>
      </p:sp>
    </p:spTree>
    <p:extLst>
      <p:ext uri="{BB962C8B-B14F-4D97-AF65-F5344CB8AC3E}">
        <p14:creationId xmlns:p14="http://schemas.microsoft.com/office/powerpoint/2010/main" val="13956504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8ED312-BC52-40FE-92F5-3F305A901E00}"/>
              </a:ext>
            </a:extLst>
          </p:cNvPr>
          <p:cNvSpPr>
            <a:spLocks noGrp="1"/>
          </p:cNvSpPr>
          <p:nvPr>
            <p:ph type="title"/>
          </p:nvPr>
        </p:nvSpPr>
        <p:spPr/>
        <p:txBody>
          <a:bodyPr/>
          <a:lstStyle/>
          <a:p>
            <a:r>
              <a:rPr lang="nl-NL" dirty="0"/>
              <a:t>4. Waar is de AVG van toepassing?</a:t>
            </a:r>
          </a:p>
        </p:txBody>
      </p:sp>
      <p:sp>
        <p:nvSpPr>
          <p:cNvPr id="3" name="Tijdelijke aanduiding voor inhoud 2">
            <a:extLst>
              <a:ext uri="{FF2B5EF4-FFF2-40B4-BE49-F238E27FC236}">
                <a16:creationId xmlns:a16="http://schemas.microsoft.com/office/drawing/2014/main" id="{B7C8408C-AF5B-4EC8-A631-818C73F2B1E5}"/>
              </a:ext>
            </a:extLst>
          </p:cNvPr>
          <p:cNvSpPr>
            <a:spLocks noGrp="1"/>
          </p:cNvSpPr>
          <p:nvPr>
            <p:ph idx="1"/>
          </p:nvPr>
        </p:nvSpPr>
        <p:spPr/>
        <p:txBody>
          <a:bodyPr/>
          <a:lstStyle/>
          <a:p>
            <a:r>
              <a:rPr lang="en-US" dirty="0"/>
              <a:t>Google Spain SL and Google Inc. v </a:t>
            </a:r>
            <a:r>
              <a:rPr lang="en-US" dirty="0" err="1"/>
              <a:t>Agencia</a:t>
            </a:r>
            <a:r>
              <a:rPr lang="en-US" dirty="0"/>
              <a:t> Española de </a:t>
            </a:r>
            <a:r>
              <a:rPr lang="en-US" dirty="0" err="1"/>
              <a:t>Protección</a:t>
            </a:r>
            <a:r>
              <a:rPr lang="en-US" dirty="0"/>
              <a:t> de </a:t>
            </a:r>
            <a:r>
              <a:rPr lang="en-US" dirty="0" err="1"/>
              <a:t>Datos</a:t>
            </a:r>
            <a:r>
              <a:rPr lang="en-US" dirty="0"/>
              <a:t> (AEPD) and Mario Costeja González: </a:t>
            </a:r>
            <a:r>
              <a:rPr lang="en-US" b="1" dirty="0"/>
              <a:t> </a:t>
            </a:r>
          </a:p>
          <a:p>
            <a:r>
              <a:rPr lang="en-US" dirty="0"/>
              <a:t>Article 4(1)(a) of Directive 95/46 is to be interpreted as meaning that processing of personal data is carried out in the context of the activities of an establishment of the controller on the territory of a Member State, within the meaning of that provision, when the operator of a search engine sets up in a Member State a branch or </a:t>
            </a:r>
            <a:r>
              <a:rPr lang="en-US" b="1" dirty="0"/>
              <a:t>subsidiary which is intended to promote and sell advertising space offered by that engine and which orientates its activity towards the inhabitants of that Member State</a:t>
            </a:r>
            <a:r>
              <a:rPr lang="en-US" dirty="0"/>
              <a:t>.</a:t>
            </a:r>
            <a:endParaRPr lang="nl-NL" dirty="0"/>
          </a:p>
          <a:p>
            <a:endParaRPr lang="nl-NL" dirty="0"/>
          </a:p>
        </p:txBody>
      </p:sp>
    </p:spTree>
    <p:extLst>
      <p:ext uri="{BB962C8B-B14F-4D97-AF65-F5344CB8AC3E}">
        <p14:creationId xmlns:p14="http://schemas.microsoft.com/office/powerpoint/2010/main" val="28154127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B0515-479C-4A9F-B9A4-892D3230E121}"/>
              </a:ext>
            </a:extLst>
          </p:cNvPr>
          <p:cNvSpPr>
            <a:spLocks noGrp="1"/>
          </p:cNvSpPr>
          <p:nvPr>
            <p:ph type="title"/>
          </p:nvPr>
        </p:nvSpPr>
        <p:spPr/>
        <p:txBody>
          <a:bodyPr/>
          <a:lstStyle/>
          <a:p>
            <a:r>
              <a:rPr lang="nl-NL" dirty="0"/>
              <a:t>4. Waar is de AVG van toepassing?</a:t>
            </a:r>
          </a:p>
        </p:txBody>
      </p:sp>
      <p:sp>
        <p:nvSpPr>
          <p:cNvPr id="3" name="Tijdelijke aanduiding voor inhoud 2">
            <a:extLst>
              <a:ext uri="{FF2B5EF4-FFF2-40B4-BE49-F238E27FC236}">
                <a16:creationId xmlns:a16="http://schemas.microsoft.com/office/drawing/2014/main" id="{40CD3EEB-F389-4852-BDB0-FA7A5BACEF20}"/>
              </a:ext>
            </a:extLst>
          </p:cNvPr>
          <p:cNvSpPr>
            <a:spLocks noGrp="1"/>
          </p:cNvSpPr>
          <p:nvPr>
            <p:ph idx="1"/>
          </p:nvPr>
        </p:nvSpPr>
        <p:spPr>
          <a:xfrm>
            <a:off x="680321" y="2027976"/>
            <a:ext cx="9613861" cy="4553893"/>
          </a:xfrm>
        </p:spPr>
        <p:txBody>
          <a:bodyPr>
            <a:normAutofit fontScale="77500" lnSpcReduction="20000"/>
          </a:bodyPr>
          <a:lstStyle/>
          <a:p>
            <a:r>
              <a:rPr lang="en-US" dirty="0" err="1"/>
              <a:t>Weltimmo</a:t>
            </a:r>
            <a:r>
              <a:rPr lang="en-US" dirty="0"/>
              <a:t> s. r. o. (C‑230/14):  </a:t>
            </a:r>
          </a:p>
          <a:p>
            <a:r>
              <a:rPr lang="en-US" dirty="0"/>
              <a:t>Article 4(1)(a) of Directive 95/46/EC of the European Parliament and of the Council of 24 October 1995 on the protection of individuals with regard to the processing of personal data and on the free movement of such data must be interpreted as </a:t>
            </a:r>
            <a:r>
              <a:rPr lang="en-US" b="1" dirty="0"/>
              <a:t>permitting the application of the law on the protection of personal data of a Member State other than the Member State in which the controller with respect to the processing of those data is registered, in so far as that controller exercises, through stable arrangements in the territory of that Member State, a real and effective activity — even a minimal one — in the context of which that processing is carried out</a:t>
            </a:r>
            <a:r>
              <a:rPr lang="en-US" dirty="0"/>
              <a:t>. In order to ascertain, in circumstances such as those at issue in the main proceedings, whether that is the case, the referring court may, in particular, take account of the fact </a:t>
            </a:r>
          </a:p>
          <a:p>
            <a:pPr lvl="1"/>
            <a:r>
              <a:rPr lang="en-US" dirty="0"/>
              <a:t>(</a:t>
            </a:r>
            <a:r>
              <a:rPr lang="en-US" dirty="0" err="1"/>
              <a:t>i</a:t>
            </a:r>
            <a:r>
              <a:rPr lang="en-US" dirty="0"/>
              <a:t>) that the activity of the controller in respect of that processing, in the context of which that processing takes place, consists of the running of property dealing websites concerning properties situated in the territory of that Member State and written in that Member State’s language and that it is, as a consequence, mainly or entirely directed at that Member State, and </a:t>
            </a:r>
          </a:p>
          <a:p>
            <a:pPr lvl="1"/>
            <a:r>
              <a:rPr lang="en-US" dirty="0"/>
              <a:t>(ii) that that controller has a representative in that Member State, who is responsible for recovering the debts resulting from that activity and for representing the controller in the administrative and judicial proceedings relating to the processing of the data concerned. By contrast, the issue of the nationality of the persons concerned by such data processing is irrelevant.</a:t>
            </a:r>
            <a:endParaRPr lang="nl-NL" dirty="0"/>
          </a:p>
          <a:p>
            <a:endParaRPr lang="nl-NL" dirty="0"/>
          </a:p>
        </p:txBody>
      </p:sp>
    </p:spTree>
    <p:extLst>
      <p:ext uri="{BB962C8B-B14F-4D97-AF65-F5344CB8AC3E}">
        <p14:creationId xmlns:p14="http://schemas.microsoft.com/office/powerpoint/2010/main" val="42910141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9D1C6A-A659-47D3-B98E-8A49126AFC14}"/>
              </a:ext>
            </a:extLst>
          </p:cNvPr>
          <p:cNvSpPr>
            <a:spLocks noGrp="1"/>
          </p:cNvSpPr>
          <p:nvPr>
            <p:ph type="title"/>
          </p:nvPr>
        </p:nvSpPr>
        <p:spPr/>
        <p:txBody>
          <a:bodyPr/>
          <a:lstStyle/>
          <a:p>
            <a:r>
              <a:rPr lang="nl-NL" dirty="0"/>
              <a:t>5. Uitzonderingen &amp; beperkingen</a:t>
            </a:r>
          </a:p>
        </p:txBody>
      </p:sp>
      <p:sp>
        <p:nvSpPr>
          <p:cNvPr id="3" name="Tijdelijke aanduiding voor inhoud 2">
            <a:extLst>
              <a:ext uri="{FF2B5EF4-FFF2-40B4-BE49-F238E27FC236}">
                <a16:creationId xmlns:a16="http://schemas.microsoft.com/office/drawing/2014/main" id="{CB7580B0-6B37-42BE-A209-7C1872E29FAD}"/>
              </a:ext>
            </a:extLst>
          </p:cNvPr>
          <p:cNvSpPr>
            <a:spLocks noGrp="1"/>
          </p:cNvSpPr>
          <p:nvPr>
            <p:ph idx="1"/>
          </p:nvPr>
        </p:nvSpPr>
        <p:spPr/>
        <p:txBody>
          <a:bodyPr/>
          <a:lstStyle/>
          <a:p>
            <a:r>
              <a:rPr lang="nl-NL" dirty="0"/>
              <a:t>Er staan uitzonderingen in: </a:t>
            </a:r>
          </a:p>
          <a:p>
            <a:r>
              <a:rPr lang="nl-NL" dirty="0"/>
              <a:t>1. Artikel 2</a:t>
            </a:r>
          </a:p>
          <a:p>
            <a:r>
              <a:rPr lang="nl-NL" dirty="0"/>
              <a:t>2. Artikel 23</a:t>
            </a:r>
          </a:p>
          <a:p>
            <a:r>
              <a:rPr lang="nl-NL" dirty="0"/>
              <a:t>3. Artikelen 85-91 (HOOFDSTUK IX - Bepalingen in verband met specifieke situaties op het gebied van gegevensverwerking) </a:t>
            </a:r>
          </a:p>
          <a:p>
            <a:r>
              <a:rPr lang="nl-NL" dirty="0"/>
              <a:t>4. Artikel 95 </a:t>
            </a:r>
          </a:p>
        </p:txBody>
      </p:sp>
    </p:spTree>
    <p:extLst>
      <p:ext uri="{BB962C8B-B14F-4D97-AF65-F5344CB8AC3E}">
        <p14:creationId xmlns:p14="http://schemas.microsoft.com/office/powerpoint/2010/main" val="8080576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0865CD-A9F1-49B7-BDE0-EEF9D77C5F00}"/>
              </a:ext>
            </a:extLst>
          </p:cNvPr>
          <p:cNvSpPr>
            <a:spLocks noGrp="1"/>
          </p:cNvSpPr>
          <p:nvPr>
            <p:ph type="title"/>
          </p:nvPr>
        </p:nvSpPr>
        <p:spPr/>
        <p:txBody>
          <a:bodyPr/>
          <a:lstStyle/>
          <a:p>
            <a:r>
              <a:rPr lang="nl-NL" dirty="0"/>
              <a:t>5. Uitzonderingen – art 2</a:t>
            </a:r>
          </a:p>
        </p:txBody>
      </p:sp>
      <p:sp>
        <p:nvSpPr>
          <p:cNvPr id="3" name="Tijdelijke aanduiding voor inhoud 2">
            <a:extLst>
              <a:ext uri="{FF2B5EF4-FFF2-40B4-BE49-F238E27FC236}">
                <a16:creationId xmlns:a16="http://schemas.microsoft.com/office/drawing/2014/main" id="{E3CC2A50-E8C0-49FA-8195-D84CCB5434CD}"/>
              </a:ext>
            </a:extLst>
          </p:cNvPr>
          <p:cNvSpPr>
            <a:spLocks noGrp="1"/>
          </p:cNvSpPr>
          <p:nvPr>
            <p:ph idx="1"/>
          </p:nvPr>
        </p:nvSpPr>
        <p:spPr/>
        <p:txBody>
          <a:bodyPr>
            <a:normAutofit fontScale="62500" lnSpcReduction="20000"/>
          </a:bodyPr>
          <a:lstStyle/>
          <a:p>
            <a:r>
              <a:rPr lang="nl-NL" i="1" dirty="0"/>
              <a:t>Artikel 2 </a:t>
            </a:r>
            <a:r>
              <a:rPr lang="nl-NL" b="1" dirty="0"/>
              <a:t>Materieel toepassingsgebied </a:t>
            </a:r>
          </a:p>
          <a:p>
            <a:r>
              <a:rPr lang="nl-NL" dirty="0"/>
              <a:t>2.Deze verordening is niet van toepassing op de verwerking van persoonsgegevens: </a:t>
            </a:r>
          </a:p>
          <a:p>
            <a:r>
              <a:rPr lang="nl-NL" dirty="0"/>
              <a:t>a) in het kader van activiteiten die buiten de werkingssfeer van het Unierecht vallen; </a:t>
            </a:r>
          </a:p>
          <a:p>
            <a:r>
              <a:rPr lang="nl-NL" dirty="0"/>
              <a:t>b) door de lidstaten bij de uitvoering van activiteiten die binnen de werkingssfeer van titel V, hoofdstuk 2, VEU vallen; </a:t>
            </a:r>
          </a:p>
          <a:p>
            <a:r>
              <a:rPr lang="nl-NL" dirty="0"/>
              <a:t>c) door een natuurlijke persoon bij de uitoefening van een zuiver persoonlijke of huishoudelijke activiteit; </a:t>
            </a:r>
          </a:p>
          <a:p>
            <a:r>
              <a:rPr lang="nl-NL" dirty="0"/>
              <a:t>d) door de bevoegde autoriteiten met het oog op de voorkoming, het onderzoek, de opsporing en de vervolging van strafbare feiten of de tenuitvoerlegging van straffen, met inbegrip van de bescherming tegen en de voorkoming van gevaren voor de openbare veiligheid. </a:t>
            </a:r>
          </a:p>
          <a:p>
            <a:r>
              <a:rPr lang="nl-NL" dirty="0"/>
              <a:t>3.Op de verwerking van persoonsgegevens door de instellingen, organen en instanties van de Unie is Verordening (EG) nr. 45/2001 van toepassing. Verordening (EG) nr. 45/2001 en andere rechtshandelingen van de Unie die van toepassing zijn op een dergelijke verwerking van persoonsgegevens worden overeenkomstig artikel 98 aan de beginselen en regels van de onderhavige verordening aangepast. </a:t>
            </a:r>
          </a:p>
          <a:p>
            <a:r>
              <a:rPr lang="nl-NL" dirty="0"/>
              <a:t>4.Deze verordening laat de toepassing van Richtlijn 2000/31/EG, en met name van de regels in de artikelen 12 tot en met 15 van die richtlijn betreffende de aansprakelijkheid van als tussenpersoon optredende dienstverleners onverlet. </a:t>
            </a:r>
          </a:p>
        </p:txBody>
      </p:sp>
    </p:spTree>
    <p:extLst>
      <p:ext uri="{BB962C8B-B14F-4D97-AF65-F5344CB8AC3E}">
        <p14:creationId xmlns:p14="http://schemas.microsoft.com/office/powerpoint/2010/main" val="42718911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C538B7-E94A-416F-8941-B155E9831AF3}"/>
              </a:ext>
            </a:extLst>
          </p:cNvPr>
          <p:cNvSpPr>
            <a:spLocks noGrp="1"/>
          </p:cNvSpPr>
          <p:nvPr>
            <p:ph type="title"/>
          </p:nvPr>
        </p:nvSpPr>
        <p:spPr/>
        <p:txBody>
          <a:bodyPr/>
          <a:lstStyle/>
          <a:p>
            <a:r>
              <a:rPr lang="nl-NL" dirty="0"/>
              <a:t>5. Uitzonderingen – art 2</a:t>
            </a:r>
          </a:p>
        </p:txBody>
      </p:sp>
      <p:sp>
        <p:nvSpPr>
          <p:cNvPr id="3" name="Tijdelijke aanduiding voor inhoud 2">
            <a:extLst>
              <a:ext uri="{FF2B5EF4-FFF2-40B4-BE49-F238E27FC236}">
                <a16:creationId xmlns:a16="http://schemas.microsoft.com/office/drawing/2014/main" id="{F3D4ABD3-B9C7-444D-B157-D38A3F607DFA}"/>
              </a:ext>
            </a:extLst>
          </p:cNvPr>
          <p:cNvSpPr>
            <a:spLocks noGrp="1"/>
          </p:cNvSpPr>
          <p:nvPr>
            <p:ph idx="1"/>
          </p:nvPr>
        </p:nvSpPr>
        <p:spPr/>
        <p:txBody>
          <a:bodyPr>
            <a:normAutofit fontScale="92500" lnSpcReduction="20000"/>
          </a:bodyPr>
          <a:lstStyle/>
          <a:p>
            <a:r>
              <a:rPr lang="en-US" dirty="0" err="1"/>
              <a:t>Tietosuojavaltuutettu</a:t>
            </a:r>
            <a:r>
              <a:rPr lang="en-US" dirty="0"/>
              <a:t>, In Case C‑25/17: </a:t>
            </a:r>
          </a:p>
          <a:p>
            <a:r>
              <a:rPr lang="en-US" b="1" dirty="0"/>
              <a:t> </a:t>
            </a:r>
            <a:r>
              <a:rPr lang="en-US" dirty="0"/>
              <a:t>Article 3(2) of Directive 95/46/EC of the European Parliament and of the Council of 24 October 1995 on the protection of individuals with regard to the processing of personal data and on the free movement of such data, read in the light of Article 10(1) of the Charter of Fundamental Rights of the European Union, must be interpreted as meaning that the collection of personal data by members of a religious community in the course of </a:t>
            </a:r>
            <a:r>
              <a:rPr lang="en-US" b="1" dirty="0"/>
              <a:t>door-to-door preaching and the subsequent processing of those data does not constitute either the processing of personal data for the purpose of activities referred to in Article 3(2), first indent, of that directive or the processing of personal data carried out by a natural person in the course of a purely personal or household activity, within the meaning of Article 3(2), second indent, thereof.</a:t>
            </a:r>
            <a:endParaRPr lang="nl-NL" b="1" dirty="0"/>
          </a:p>
        </p:txBody>
      </p:sp>
    </p:spTree>
    <p:extLst>
      <p:ext uri="{BB962C8B-B14F-4D97-AF65-F5344CB8AC3E}">
        <p14:creationId xmlns:p14="http://schemas.microsoft.com/office/powerpoint/2010/main" val="12082662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CC6F23-CFCB-4F66-82E7-AD13C8802E6C}"/>
              </a:ext>
            </a:extLst>
          </p:cNvPr>
          <p:cNvSpPr>
            <a:spLocks noGrp="1"/>
          </p:cNvSpPr>
          <p:nvPr>
            <p:ph type="title"/>
          </p:nvPr>
        </p:nvSpPr>
        <p:spPr/>
        <p:txBody>
          <a:bodyPr/>
          <a:lstStyle/>
          <a:p>
            <a:r>
              <a:rPr lang="nl-NL" dirty="0"/>
              <a:t>5. Uitzonderingen – art 2</a:t>
            </a:r>
          </a:p>
        </p:txBody>
      </p:sp>
      <p:sp>
        <p:nvSpPr>
          <p:cNvPr id="3" name="Tijdelijke aanduiding voor inhoud 2">
            <a:extLst>
              <a:ext uri="{FF2B5EF4-FFF2-40B4-BE49-F238E27FC236}">
                <a16:creationId xmlns:a16="http://schemas.microsoft.com/office/drawing/2014/main" id="{46392FB1-B432-46A2-B2B9-A965413E07CC}"/>
              </a:ext>
            </a:extLst>
          </p:cNvPr>
          <p:cNvSpPr>
            <a:spLocks noGrp="1"/>
          </p:cNvSpPr>
          <p:nvPr>
            <p:ph idx="1"/>
          </p:nvPr>
        </p:nvSpPr>
        <p:spPr/>
        <p:txBody>
          <a:bodyPr/>
          <a:lstStyle/>
          <a:p>
            <a:r>
              <a:rPr lang="en-US" dirty="0" err="1"/>
              <a:t>Sergejs</a:t>
            </a:r>
            <a:r>
              <a:rPr lang="en-US" dirty="0"/>
              <a:t> </a:t>
            </a:r>
            <a:r>
              <a:rPr lang="en-US" dirty="0" err="1"/>
              <a:t>Buivids</a:t>
            </a:r>
            <a:r>
              <a:rPr lang="en-US" dirty="0"/>
              <a:t> (C‑345/17):   </a:t>
            </a:r>
          </a:p>
          <a:p>
            <a:r>
              <a:rPr lang="en-US" dirty="0"/>
              <a:t>Article 3 of Directive 95/46/EC of the European Parliament and of the Council of 24 October 1995 on the protection of individuals with regard to the processing of personal data and on the free movement of such data must be interpreted as meaning that the </a:t>
            </a:r>
            <a:r>
              <a:rPr lang="en-US" b="1" dirty="0"/>
              <a:t>recording of a video of police officers in a police station, while a statement is being made, and the publication of that video on a video website, on which users can send, watch and share videos, are matters which come within the scope of that directive</a:t>
            </a:r>
            <a:r>
              <a:rPr lang="en-US" dirty="0"/>
              <a:t>.</a:t>
            </a:r>
            <a:endParaRPr lang="nl-NL" dirty="0"/>
          </a:p>
        </p:txBody>
      </p:sp>
    </p:spTree>
    <p:extLst>
      <p:ext uri="{BB962C8B-B14F-4D97-AF65-F5344CB8AC3E}">
        <p14:creationId xmlns:p14="http://schemas.microsoft.com/office/powerpoint/2010/main" val="21478041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313DF-7722-4ACE-8E7C-DB5C20565003}"/>
              </a:ext>
            </a:extLst>
          </p:cNvPr>
          <p:cNvSpPr>
            <a:spLocks noGrp="1"/>
          </p:cNvSpPr>
          <p:nvPr>
            <p:ph type="title"/>
          </p:nvPr>
        </p:nvSpPr>
        <p:spPr/>
        <p:txBody>
          <a:bodyPr/>
          <a:lstStyle/>
          <a:p>
            <a:r>
              <a:rPr lang="nl-NL" dirty="0"/>
              <a:t>5. Uitzonderingen – art 2</a:t>
            </a:r>
          </a:p>
        </p:txBody>
      </p:sp>
      <p:sp>
        <p:nvSpPr>
          <p:cNvPr id="3" name="Tijdelijke aanduiding voor inhoud 2">
            <a:extLst>
              <a:ext uri="{FF2B5EF4-FFF2-40B4-BE49-F238E27FC236}">
                <a16:creationId xmlns:a16="http://schemas.microsoft.com/office/drawing/2014/main" id="{BB7E80A4-D1D3-4EA3-B2B4-CB419FFEDE6A}"/>
              </a:ext>
            </a:extLst>
          </p:cNvPr>
          <p:cNvSpPr>
            <a:spLocks noGrp="1"/>
          </p:cNvSpPr>
          <p:nvPr>
            <p:ph idx="1"/>
          </p:nvPr>
        </p:nvSpPr>
        <p:spPr/>
        <p:txBody>
          <a:bodyPr/>
          <a:lstStyle/>
          <a:p>
            <a:r>
              <a:rPr lang="en-US" dirty="0" err="1"/>
              <a:t>Bodil</a:t>
            </a:r>
            <a:r>
              <a:rPr lang="en-US" dirty="0"/>
              <a:t> Lindqvist (Case C-101/01): Such processing of personal data is not covered by any of the exceptions in Article 3(2) of Directive 95/46.</a:t>
            </a:r>
            <a:endParaRPr lang="nl-NL" dirty="0"/>
          </a:p>
          <a:p>
            <a:endParaRPr lang="nl-NL" dirty="0"/>
          </a:p>
        </p:txBody>
      </p:sp>
    </p:spTree>
    <p:extLst>
      <p:ext uri="{BB962C8B-B14F-4D97-AF65-F5344CB8AC3E}">
        <p14:creationId xmlns:p14="http://schemas.microsoft.com/office/powerpoint/2010/main" val="24081725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E6CF7D-8C3C-4C99-87B1-CB50DA671374}"/>
              </a:ext>
            </a:extLst>
          </p:cNvPr>
          <p:cNvSpPr>
            <a:spLocks noGrp="1"/>
          </p:cNvSpPr>
          <p:nvPr>
            <p:ph type="title"/>
          </p:nvPr>
        </p:nvSpPr>
        <p:spPr/>
        <p:txBody>
          <a:bodyPr/>
          <a:lstStyle/>
          <a:p>
            <a:r>
              <a:rPr lang="nl-NL" dirty="0"/>
              <a:t>5. Uitzonderingen – art 2</a:t>
            </a:r>
          </a:p>
        </p:txBody>
      </p:sp>
      <p:sp>
        <p:nvSpPr>
          <p:cNvPr id="3" name="Tijdelijke aanduiding voor inhoud 2">
            <a:extLst>
              <a:ext uri="{FF2B5EF4-FFF2-40B4-BE49-F238E27FC236}">
                <a16:creationId xmlns:a16="http://schemas.microsoft.com/office/drawing/2014/main" id="{71A19A5E-537E-4AB0-B827-06461599DE3B}"/>
              </a:ext>
            </a:extLst>
          </p:cNvPr>
          <p:cNvSpPr>
            <a:spLocks noGrp="1"/>
          </p:cNvSpPr>
          <p:nvPr>
            <p:ph idx="1"/>
          </p:nvPr>
        </p:nvSpPr>
        <p:spPr/>
        <p:txBody>
          <a:bodyPr>
            <a:normAutofit fontScale="92500" lnSpcReduction="10000"/>
          </a:bodyPr>
          <a:lstStyle/>
          <a:p>
            <a:r>
              <a:rPr lang="en-US" dirty="0" err="1"/>
              <a:t>Ryenes</a:t>
            </a:r>
            <a:r>
              <a:rPr lang="en-US" dirty="0"/>
              <a:t> (C‑212/13): </a:t>
            </a:r>
          </a:p>
          <a:p>
            <a:r>
              <a:rPr lang="en-US" dirty="0"/>
              <a:t>The second indent of Article 3(2) of Directive 95/46/EC of the European Parliament and of the Council of 24 October 1995 on the protection of individuals with regard to the processing of personal data and on the free movement of such data must be interpreted as meaning that the </a:t>
            </a:r>
            <a:r>
              <a:rPr lang="en-US" b="1" dirty="0"/>
              <a:t>operation of a camera system, as a result of which a video recording of people is stored on a continuous recording device such as a hard disk drive, installed by an individual on his family home for the purposes of protecting the property, health and life of the home owners, but which also monitors a public space, does not amount to the processing of data in the course of a purely personal or household activity</a:t>
            </a:r>
            <a:r>
              <a:rPr lang="en-US" dirty="0"/>
              <a:t>, for the purposes of that provision.</a:t>
            </a:r>
            <a:endParaRPr lang="nl-NL" dirty="0"/>
          </a:p>
          <a:p>
            <a:endParaRPr lang="nl-NL" dirty="0"/>
          </a:p>
        </p:txBody>
      </p:sp>
    </p:spTree>
    <p:extLst>
      <p:ext uri="{BB962C8B-B14F-4D97-AF65-F5344CB8AC3E}">
        <p14:creationId xmlns:p14="http://schemas.microsoft.com/office/powerpoint/2010/main" val="33852489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A4FC0-D863-42BA-A2AA-198ACDEC9BA8}"/>
              </a:ext>
            </a:extLst>
          </p:cNvPr>
          <p:cNvSpPr>
            <a:spLocks noGrp="1"/>
          </p:cNvSpPr>
          <p:nvPr>
            <p:ph type="title"/>
          </p:nvPr>
        </p:nvSpPr>
        <p:spPr/>
        <p:txBody>
          <a:bodyPr/>
          <a:lstStyle/>
          <a:p>
            <a:r>
              <a:rPr lang="nl-NL" dirty="0"/>
              <a:t>5. Uitzonderingen – art 23</a:t>
            </a:r>
          </a:p>
        </p:txBody>
      </p:sp>
      <p:sp>
        <p:nvSpPr>
          <p:cNvPr id="3" name="Tijdelijke aanduiding voor inhoud 2">
            <a:extLst>
              <a:ext uri="{FF2B5EF4-FFF2-40B4-BE49-F238E27FC236}">
                <a16:creationId xmlns:a16="http://schemas.microsoft.com/office/drawing/2014/main" id="{7DA1A3C3-B049-4674-A75F-D31554C00F1D}"/>
              </a:ext>
            </a:extLst>
          </p:cNvPr>
          <p:cNvSpPr>
            <a:spLocks noGrp="1"/>
          </p:cNvSpPr>
          <p:nvPr>
            <p:ph idx="1"/>
          </p:nvPr>
        </p:nvSpPr>
        <p:spPr/>
        <p:txBody>
          <a:bodyPr>
            <a:normAutofit fontScale="92500" lnSpcReduction="20000"/>
          </a:bodyPr>
          <a:lstStyle/>
          <a:p>
            <a:r>
              <a:rPr lang="nl-NL" i="1" dirty="0"/>
              <a:t>HOOFDSTUK III </a:t>
            </a:r>
            <a:r>
              <a:rPr lang="nl-NL" b="1" i="1" dirty="0"/>
              <a:t>Rechten van de betrokkene </a:t>
            </a:r>
          </a:p>
          <a:p>
            <a:r>
              <a:rPr lang="nl-NL" dirty="0"/>
              <a:t>Afdeling 5 </a:t>
            </a:r>
            <a:r>
              <a:rPr lang="nl-NL" b="1" dirty="0"/>
              <a:t>Beperkingen </a:t>
            </a:r>
          </a:p>
          <a:p>
            <a:r>
              <a:rPr lang="nl-NL" i="1" dirty="0"/>
              <a:t>Artikel 23 </a:t>
            </a:r>
            <a:r>
              <a:rPr lang="nl-NL" b="1" dirty="0"/>
              <a:t>Beperkingen </a:t>
            </a:r>
          </a:p>
          <a:p>
            <a:r>
              <a:rPr lang="nl-NL" dirty="0"/>
              <a:t>1.De reikwijdte van de verplichtingen en rechten als bedoeld in de artikelen 12 tot en met 22 en artikel 34, alsmede in artikel 5 kan, voor zover de bepalingen van die artikelen overeenstemmen met de rechten en verplichtingen als bedoeld in de artikelen 12 tot en met 20, worden beperkt door middel van Unierechtelijke of lidstaatrechtelijke bepalingen die op de verwerkingsverantwoordelijke of de verwerker van toepassing zijn, op voorwaarde dat die beperking de wezenlijke inhoud van de grondrechten en fundamentele vrijheden onverlet laat en in een democratische samenleving een noodzakelijke en evenredige maatregel is ter waarborging van: </a:t>
            </a:r>
          </a:p>
        </p:txBody>
      </p:sp>
    </p:spTree>
    <p:extLst>
      <p:ext uri="{BB962C8B-B14F-4D97-AF65-F5344CB8AC3E}">
        <p14:creationId xmlns:p14="http://schemas.microsoft.com/office/powerpoint/2010/main" val="3545437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3FBEAD-5208-4DCA-AAA2-99745A9F4BF6}"/>
              </a:ext>
            </a:extLst>
          </p:cNvPr>
          <p:cNvSpPr>
            <a:spLocks noGrp="1"/>
          </p:cNvSpPr>
          <p:nvPr>
            <p:ph type="title"/>
          </p:nvPr>
        </p:nvSpPr>
        <p:spPr/>
        <p:txBody>
          <a:bodyPr/>
          <a:lstStyle/>
          <a:p>
            <a:r>
              <a:rPr lang="nl-NL" dirty="0"/>
              <a:t>2. Wat is de Algemene Verordening Gegevensbescherming? </a:t>
            </a:r>
          </a:p>
        </p:txBody>
      </p:sp>
      <p:sp>
        <p:nvSpPr>
          <p:cNvPr id="3" name="Tijdelijke aanduiding voor inhoud 2">
            <a:extLst>
              <a:ext uri="{FF2B5EF4-FFF2-40B4-BE49-F238E27FC236}">
                <a16:creationId xmlns:a16="http://schemas.microsoft.com/office/drawing/2014/main" id="{1FD7A38D-A478-4C62-850D-256FB97D343C}"/>
              </a:ext>
            </a:extLst>
          </p:cNvPr>
          <p:cNvSpPr>
            <a:spLocks noGrp="1"/>
          </p:cNvSpPr>
          <p:nvPr>
            <p:ph idx="1"/>
          </p:nvPr>
        </p:nvSpPr>
        <p:spPr/>
        <p:txBody>
          <a:bodyPr/>
          <a:lstStyle/>
          <a:p>
            <a:r>
              <a:rPr lang="nl-NL" i="1" dirty="0"/>
              <a:t>Artikel 99 </a:t>
            </a:r>
            <a:r>
              <a:rPr lang="nl-NL" b="1" dirty="0"/>
              <a:t>Inwerkingtreding en toepassing </a:t>
            </a:r>
          </a:p>
          <a:p>
            <a:r>
              <a:rPr lang="nl-NL" dirty="0"/>
              <a:t>1.Deze verordening treedt in werking op de twintigste dag na die van de bekendmaking ervan in het </a:t>
            </a:r>
            <a:r>
              <a:rPr lang="nl-NL" i="1" dirty="0"/>
              <a:t>Publicatieblad van de Europese Unie</a:t>
            </a:r>
            <a:r>
              <a:rPr lang="nl-NL" dirty="0"/>
              <a:t>. </a:t>
            </a:r>
          </a:p>
          <a:p>
            <a:r>
              <a:rPr lang="nl-NL" dirty="0"/>
              <a:t>2.Zij is van toepassing met ingang van 25 mei 2018. 4.5.2016 L 119/87 Publicatieblad van de Europese Unie NL </a:t>
            </a:r>
          </a:p>
        </p:txBody>
      </p:sp>
    </p:spTree>
    <p:extLst>
      <p:ext uri="{BB962C8B-B14F-4D97-AF65-F5344CB8AC3E}">
        <p14:creationId xmlns:p14="http://schemas.microsoft.com/office/powerpoint/2010/main" val="30520610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6F476A-CDB1-4102-96DA-2DB792685CD7}"/>
              </a:ext>
            </a:extLst>
          </p:cNvPr>
          <p:cNvSpPr>
            <a:spLocks noGrp="1"/>
          </p:cNvSpPr>
          <p:nvPr>
            <p:ph type="title"/>
          </p:nvPr>
        </p:nvSpPr>
        <p:spPr/>
        <p:txBody>
          <a:bodyPr/>
          <a:lstStyle/>
          <a:p>
            <a:r>
              <a:rPr lang="nl-NL" dirty="0"/>
              <a:t>5. Uitzonderingen – art 23</a:t>
            </a:r>
          </a:p>
        </p:txBody>
      </p:sp>
      <p:sp>
        <p:nvSpPr>
          <p:cNvPr id="3" name="Tijdelijke aanduiding voor inhoud 2">
            <a:extLst>
              <a:ext uri="{FF2B5EF4-FFF2-40B4-BE49-F238E27FC236}">
                <a16:creationId xmlns:a16="http://schemas.microsoft.com/office/drawing/2014/main" id="{238A8CBE-07FF-4141-8DE6-5CF1F5C5EE89}"/>
              </a:ext>
            </a:extLst>
          </p:cNvPr>
          <p:cNvSpPr>
            <a:spLocks noGrp="1"/>
          </p:cNvSpPr>
          <p:nvPr>
            <p:ph idx="1"/>
          </p:nvPr>
        </p:nvSpPr>
        <p:spPr/>
        <p:txBody>
          <a:bodyPr>
            <a:normAutofit fontScale="55000" lnSpcReduction="20000"/>
          </a:bodyPr>
          <a:lstStyle/>
          <a:p>
            <a:r>
              <a:rPr lang="nl-NL" dirty="0"/>
              <a:t>a) de nationale veiligheid; </a:t>
            </a:r>
          </a:p>
          <a:p>
            <a:r>
              <a:rPr lang="nl-NL" dirty="0"/>
              <a:t>b) landsverdediging; </a:t>
            </a:r>
          </a:p>
          <a:p>
            <a:r>
              <a:rPr lang="nl-NL" dirty="0"/>
              <a:t>c) de openbare veiligheid; </a:t>
            </a:r>
          </a:p>
          <a:p>
            <a:r>
              <a:rPr lang="nl-NL" dirty="0"/>
              <a:t>d) de voorkoming, het onderzoek, de opsporing en de vervolging van strafbare feiten of de tenuitvoerlegging van straffen, met inbegrip van de bescherming tegen en de voorkoming van gevaren voor de openbare veiligheid; </a:t>
            </a:r>
          </a:p>
          <a:p>
            <a:r>
              <a:rPr lang="nl-NL" dirty="0"/>
              <a:t>e) andere belangrijke doelstellingen van algemeen belang van de Unie of van een lidstaat, met name een belangrijk economisch of financieel belang van de Unie of van een lidstaat, met inbegrip van monetaire, budgettaire en fiscale aangelegenheden, volksgezondheid en sociale zekerheid;</a:t>
            </a:r>
          </a:p>
          <a:p>
            <a:r>
              <a:rPr lang="nl-NL" dirty="0"/>
              <a:t> f) de bescherming van de onafhankelijkheid van de rechter en gerechtelijke procedures; </a:t>
            </a:r>
          </a:p>
          <a:p>
            <a:r>
              <a:rPr lang="nl-NL" dirty="0"/>
              <a:t>g )de voorkoming, het onderzoek, de opsporing en de vervolging van schendingen van de beroepscodes voor gereglementeerde beroepen; </a:t>
            </a:r>
          </a:p>
          <a:p>
            <a:r>
              <a:rPr lang="nl-NL" dirty="0"/>
              <a:t>h) een taak op het gebied van toezicht, inspectie of regelgeving die verband houdt, al is het incidenteel, met de uitoefening van het openbaar gezag in de in de punten a), tot en met e) en punt g) bedoelde gevallen;</a:t>
            </a:r>
          </a:p>
          <a:p>
            <a:r>
              <a:rPr lang="nl-NL" dirty="0"/>
              <a:t> i) de bescherming van de betrokkene of van de rechten en vrijheden van anderen;</a:t>
            </a:r>
          </a:p>
          <a:p>
            <a:r>
              <a:rPr lang="nl-NL" dirty="0"/>
              <a:t> j) de inning van civielrechtelijke vorderingen. </a:t>
            </a:r>
          </a:p>
        </p:txBody>
      </p:sp>
    </p:spTree>
    <p:extLst>
      <p:ext uri="{BB962C8B-B14F-4D97-AF65-F5344CB8AC3E}">
        <p14:creationId xmlns:p14="http://schemas.microsoft.com/office/powerpoint/2010/main" val="30884777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59B337-3889-426F-AC64-43F2A64367A9}"/>
              </a:ext>
            </a:extLst>
          </p:cNvPr>
          <p:cNvSpPr>
            <a:spLocks noGrp="1"/>
          </p:cNvSpPr>
          <p:nvPr>
            <p:ph type="title"/>
          </p:nvPr>
        </p:nvSpPr>
        <p:spPr/>
        <p:txBody>
          <a:bodyPr/>
          <a:lstStyle/>
          <a:p>
            <a:r>
              <a:rPr lang="nl-NL" dirty="0"/>
              <a:t>5. Uitzonderingen – art 23</a:t>
            </a:r>
          </a:p>
        </p:txBody>
      </p:sp>
      <p:sp>
        <p:nvSpPr>
          <p:cNvPr id="3" name="Tijdelijke aanduiding voor inhoud 2">
            <a:extLst>
              <a:ext uri="{FF2B5EF4-FFF2-40B4-BE49-F238E27FC236}">
                <a16:creationId xmlns:a16="http://schemas.microsoft.com/office/drawing/2014/main" id="{E2A318DF-22E5-4593-87EB-6513899176C7}"/>
              </a:ext>
            </a:extLst>
          </p:cNvPr>
          <p:cNvSpPr>
            <a:spLocks noGrp="1"/>
          </p:cNvSpPr>
          <p:nvPr>
            <p:ph idx="1"/>
          </p:nvPr>
        </p:nvSpPr>
        <p:spPr/>
        <p:txBody>
          <a:bodyPr>
            <a:normAutofit fontScale="70000" lnSpcReduction="20000"/>
          </a:bodyPr>
          <a:lstStyle/>
          <a:p>
            <a:r>
              <a:rPr lang="nl-NL" dirty="0"/>
              <a:t>2.De in lid 1 bedoelde wettelijke maatregelen bevatten met name specifieke bepalingen met betrekking tot, in voorkomend geval, ten minste: </a:t>
            </a:r>
          </a:p>
          <a:p>
            <a:r>
              <a:rPr lang="nl-NL" dirty="0"/>
              <a:t>a) de doeleinden van de verwerking of van de categorieën van verwerking, </a:t>
            </a:r>
          </a:p>
          <a:p>
            <a:r>
              <a:rPr lang="nl-NL" dirty="0"/>
              <a:t>b) de categorieën van persoonsgegevens, </a:t>
            </a:r>
          </a:p>
          <a:p>
            <a:r>
              <a:rPr lang="nl-NL" dirty="0"/>
              <a:t>c) het toepassingsgebied van de ingevoerde beperkingen, </a:t>
            </a:r>
          </a:p>
          <a:p>
            <a:r>
              <a:rPr lang="nl-NL" dirty="0"/>
              <a:t>d) de waarborgen ter voorkoming van misbruik of onrechtmatige toegang of doorgifte, </a:t>
            </a:r>
          </a:p>
          <a:p>
            <a:r>
              <a:rPr lang="nl-NL" dirty="0"/>
              <a:t>e) de specificatie van de verwerkingsverantwoordelijke of de categorieën van verwerkingsverantwoordelijken,</a:t>
            </a:r>
          </a:p>
          <a:p>
            <a:r>
              <a:rPr lang="nl-NL" dirty="0"/>
              <a:t> f) de opslagperiodes en de toepasselijke waarborgen, rekening houdend met de aard, de omvang en de doeleinden van de verwerking of van de categorieën van verwerking, </a:t>
            </a:r>
          </a:p>
          <a:p>
            <a:r>
              <a:rPr lang="nl-NL" dirty="0"/>
              <a:t>g) de risico's voor de rechten en vrijheden van de betrokkenen, en </a:t>
            </a:r>
          </a:p>
          <a:p>
            <a:r>
              <a:rPr lang="nl-NL" dirty="0"/>
              <a:t>h) het recht van betrokkenen om van de beperking op de hoogte te worden gesteld, tenzij dit afbreuk kan doen aan het doel van de beperking. </a:t>
            </a:r>
          </a:p>
        </p:txBody>
      </p:sp>
    </p:spTree>
    <p:extLst>
      <p:ext uri="{BB962C8B-B14F-4D97-AF65-F5344CB8AC3E}">
        <p14:creationId xmlns:p14="http://schemas.microsoft.com/office/powerpoint/2010/main" val="21701114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F853C5-D6F9-4D84-A34E-431ACA6132AB}"/>
              </a:ext>
            </a:extLst>
          </p:cNvPr>
          <p:cNvSpPr>
            <a:spLocks noGrp="1"/>
          </p:cNvSpPr>
          <p:nvPr>
            <p:ph type="title"/>
          </p:nvPr>
        </p:nvSpPr>
        <p:spPr/>
        <p:txBody>
          <a:bodyPr/>
          <a:lstStyle/>
          <a:p>
            <a:r>
              <a:rPr lang="nl-NL" dirty="0"/>
              <a:t>5. Uitzonderingen – art 23</a:t>
            </a:r>
          </a:p>
        </p:txBody>
      </p:sp>
      <p:sp>
        <p:nvSpPr>
          <p:cNvPr id="3" name="Tijdelijke aanduiding voor inhoud 2">
            <a:extLst>
              <a:ext uri="{FF2B5EF4-FFF2-40B4-BE49-F238E27FC236}">
                <a16:creationId xmlns:a16="http://schemas.microsoft.com/office/drawing/2014/main" id="{9C34542B-85F5-4BF6-A4EB-17AD8C2BC153}"/>
              </a:ext>
            </a:extLst>
          </p:cNvPr>
          <p:cNvSpPr>
            <a:spLocks noGrp="1"/>
          </p:cNvSpPr>
          <p:nvPr>
            <p:ph idx="1"/>
          </p:nvPr>
        </p:nvSpPr>
        <p:spPr/>
        <p:txBody>
          <a:bodyPr>
            <a:normAutofit fontScale="92500" lnSpcReduction="10000"/>
          </a:bodyPr>
          <a:lstStyle/>
          <a:p>
            <a:r>
              <a:rPr lang="en-US" dirty="0" err="1"/>
              <a:t>Institut</a:t>
            </a:r>
            <a:r>
              <a:rPr lang="en-US" dirty="0"/>
              <a:t> </a:t>
            </a:r>
            <a:r>
              <a:rPr lang="en-US" dirty="0" err="1"/>
              <a:t>professionnel</a:t>
            </a:r>
            <a:r>
              <a:rPr lang="en-US" dirty="0"/>
              <a:t> des agents </a:t>
            </a:r>
            <a:r>
              <a:rPr lang="en-US" dirty="0" err="1"/>
              <a:t>immobiliers</a:t>
            </a:r>
            <a:r>
              <a:rPr lang="en-US" dirty="0"/>
              <a:t> (IPI) (C‑473/12) </a:t>
            </a:r>
          </a:p>
          <a:p>
            <a:r>
              <a:rPr lang="en-US" dirty="0"/>
              <a:t>Article 13(1) of Directive 95/46/EC of the European Parliament and of the Council of 24 October 1995 on the protection of individuals with regard to the processing of personal data and on the free movement of such data must be interpreted as meaning that </a:t>
            </a:r>
            <a:r>
              <a:rPr lang="en-US" b="1" dirty="0"/>
              <a:t>Member States have no obligation, but have the option, to transpose into their national law one or more of the exceptions which it lays down to the obligation to inform data subjects of the processing of their personal data</a:t>
            </a:r>
            <a:r>
              <a:rPr lang="en-US" dirty="0"/>
              <a:t>. The activity of a private detective acting for a professional body in order to investigate breaches of ethics of a regulated profession, in this case that of estate agent, is covered by the exception in Article 13(1)(d) of Directive 95/46.</a:t>
            </a:r>
            <a:endParaRPr lang="nl-NL" dirty="0"/>
          </a:p>
          <a:p>
            <a:endParaRPr lang="nl-NL" dirty="0"/>
          </a:p>
        </p:txBody>
      </p:sp>
    </p:spTree>
    <p:extLst>
      <p:ext uri="{BB962C8B-B14F-4D97-AF65-F5344CB8AC3E}">
        <p14:creationId xmlns:p14="http://schemas.microsoft.com/office/powerpoint/2010/main" val="3615205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F78BA3-F710-4CB0-BEFF-C2865D4A8411}"/>
              </a:ext>
            </a:extLst>
          </p:cNvPr>
          <p:cNvSpPr>
            <a:spLocks noGrp="1"/>
          </p:cNvSpPr>
          <p:nvPr>
            <p:ph type="title"/>
          </p:nvPr>
        </p:nvSpPr>
        <p:spPr/>
        <p:txBody>
          <a:bodyPr/>
          <a:lstStyle/>
          <a:p>
            <a:r>
              <a:rPr lang="nl-NL" dirty="0"/>
              <a:t>5. Uitzonderingen – art 23</a:t>
            </a:r>
          </a:p>
        </p:txBody>
      </p:sp>
      <p:sp>
        <p:nvSpPr>
          <p:cNvPr id="3" name="Tijdelijke aanduiding voor inhoud 2">
            <a:extLst>
              <a:ext uri="{FF2B5EF4-FFF2-40B4-BE49-F238E27FC236}">
                <a16:creationId xmlns:a16="http://schemas.microsoft.com/office/drawing/2014/main" id="{0BB21F2D-AE4F-4289-92D3-1E9AEC7B3AE2}"/>
              </a:ext>
            </a:extLst>
          </p:cNvPr>
          <p:cNvSpPr>
            <a:spLocks noGrp="1"/>
          </p:cNvSpPr>
          <p:nvPr>
            <p:ph idx="1"/>
          </p:nvPr>
        </p:nvSpPr>
        <p:spPr>
          <a:xfrm>
            <a:off x="680321" y="2336873"/>
            <a:ext cx="9613861" cy="4028068"/>
          </a:xfrm>
        </p:spPr>
        <p:txBody>
          <a:bodyPr>
            <a:normAutofit fontScale="70000" lnSpcReduction="20000"/>
          </a:bodyPr>
          <a:lstStyle/>
          <a:p>
            <a:r>
              <a:rPr lang="nl-NL" dirty="0"/>
              <a:t>Deutsche Post AG C‑496/17: </a:t>
            </a:r>
          </a:p>
          <a:p>
            <a:r>
              <a:rPr lang="nl-NL" dirty="0"/>
              <a:t>Artikel 24, lid 1, tweede alinea, van uitvoeringsverordening (EU) 2015/2447 van de Commissie van 24 november 2015 houdende nadere uitvoeringsvoorschriften voor enkele bepalingen van verordening (EU) nr. 952/2013 van het Europees Parlement en de Raad tot vaststelling van het douanewetboek van de Unie, gelezen in samenhang met richtlijn 95/46/EG van het Europees Parlement en de Raad van 24 oktober 1995 betreffende de bescherming van natuurlijke personen in verband met de verwerking van persoonsgegevens en betreffende het vrije verkeer van die gegevens en verordening (EU) 2016/679 van het Europees Parlement en de Raad van 27 april 2016 betreffende de bescherming van natuurlijke personen in verband met de verwerking van persoonsgegevens en betreffende het vrije verkeer van die gegevens en tot intrekking van richtlijn 95/46/EG (algemene verordening gegevensbescherming), moet aldus worden uitgelegd dat de </a:t>
            </a:r>
            <a:r>
              <a:rPr lang="nl-NL" b="1" dirty="0"/>
              <a:t>douaneautoriteiten van de aanvrager van de status van geautoriseerde marktdeelnemer ten eerste kunnen verlangen dat hij uitsluitend de fiscale identificatienummers meedeelt die met het oog op de heffing van inkomstenbelasting zijn toegekend aan natuurlijke personen die verantwoordelijk zijn voor de aanvrager of zeggenschap hebben over de leiding van het bedrijf alsmede aan degenen die daarin verantwoordelijk zijn voor douanezaken, en ten tweede dat hij de gegevens vermeldt van de belastingkantoren die voor al deze personen bevoegd zijn</a:t>
            </a:r>
            <a:r>
              <a:rPr lang="nl-NL" dirty="0"/>
              <a:t>, voor zover deze autoriteiten met deze gegevens informatie kunnen verkrijgen over ernstige of herhaalde overtredingen van de douanewetgeving of belastingvoorschriften dan wel over strafbladen met zware misdrijven van deze natuurlijke personen in verband met hun economische activiteit.</a:t>
            </a:r>
          </a:p>
          <a:p>
            <a:endParaRPr lang="nl-NL" dirty="0"/>
          </a:p>
        </p:txBody>
      </p:sp>
    </p:spTree>
    <p:extLst>
      <p:ext uri="{BB962C8B-B14F-4D97-AF65-F5344CB8AC3E}">
        <p14:creationId xmlns:p14="http://schemas.microsoft.com/office/powerpoint/2010/main" val="16743407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41D5D-0226-4CC0-B0E1-182F9C335457}"/>
              </a:ext>
            </a:extLst>
          </p:cNvPr>
          <p:cNvSpPr>
            <a:spLocks noGrp="1"/>
          </p:cNvSpPr>
          <p:nvPr>
            <p:ph type="title"/>
          </p:nvPr>
        </p:nvSpPr>
        <p:spPr/>
        <p:txBody>
          <a:bodyPr/>
          <a:lstStyle/>
          <a:p>
            <a:r>
              <a:rPr lang="nl-NL" dirty="0"/>
              <a:t>5. Uitzonderingen – art 85</a:t>
            </a:r>
          </a:p>
        </p:txBody>
      </p:sp>
      <p:sp>
        <p:nvSpPr>
          <p:cNvPr id="3" name="Tijdelijke aanduiding voor inhoud 2">
            <a:extLst>
              <a:ext uri="{FF2B5EF4-FFF2-40B4-BE49-F238E27FC236}">
                <a16:creationId xmlns:a16="http://schemas.microsoft.com/office/drawing/2014/main" id="{A6BF0011-C52D-4654-B2C4-7773DD7D3E1E}"/>
              </a:ext>
            </a:extLst>
          </p:cNvPr>
          <p:cNvSpPr>
            <a:spLocks noGrp="1"/>
          </p:cNvSpPr>
          <p:nvPr>
            <p:ph idx="1"/>
          </p:nvPr>
        </p:nvSpPr>
        <p:spPr>
          <a:xfrm>
            <a:off x="680321" y="2336873"/>
            <a:ext cx="9613861" cy="3971330"/>
          </a:xfrm>
        </p:spPr>
        <p:txBody>
          <a:bodyPr>
            <a:normAutofit fontScale="70000" lnSpcReduction="20000"/>
          </a:bodyPr>
          <a:lstStyle/>
          <a:p>
            <a:r>
              <a:rPr lang="nl-NL" i="1" dirty="0"/>
              <a:t>HOOFDSTUK IX </a:t>
            </a:r>
            <a:r>
              <a:rPr lang="nl-NL" b="1" i="1" dirty="0"/>
              <a:t>Bepalingen in verband met specifieke situaties op het gebied van gegevensverwerking </a:t>
            </a:r>
          </a:p>
          <a:p>
            <a:r>
              <a:rPr lang="nl-NL" i="1" dirty="0"/>
              <a:t>Artikel 85 </a:t>
            </a:r>
            <a:r>
              <a:rPr lang="nl-NL" b="1" dirty="0"/>
              <a:t>Verwerking en vrijheid van meningsuiting en van informatie </a:t>
            </a:r>
            <a:br>
              <a:rPr lang="nl-NL" b="1" dirty="0"/>
            </a:br>
            <a:r>
              <a:rPr lang="nl-NL" dirty="0"/>
              <a:t>1.De lidstaten brengen het recht op bescherming van persoonsgegevens overeenkomstig deze verordening wettelijk in overeenstemming met het recht op vrijheid van meningsuiting en van informatie, daaronder begrepen de verwerking voor journalistieke doeleinden en ten behoeve van academische, artistieke of literaire uitdrukkingsvormen. </a:t>
            </a:r>
          </a:p>
          <a:p>
            <a:r>
              <a:rPr lang="nl-NL" dirty="0"/>
              <a:t>2.Voor verwerking voor journalistieke doeleinden of ten behoeve van academische, artistieke of literaire uitdrukkingsvormen stellen de lidstaten uitzonderingen of afwijkingen vast van hoofdstuk II (beginselen), hoofdstuk III (rechten van de betrokkene), hoofdstuk IV (de verwerkingsverantwoordelijke en de verwerker), hoofdstuk V (doorgifte van persoonsgegevens naar derde landen of internationale organisaties), hoofdstuk VI (onafhankelijke toezichthoudende autoriteiten), hoofdstuk VII (samenwerking en coherentie) en hoofdstuk IX (specifieke gegevensverwerkingssituaties) indien deze noodzakelijk zijn om het recht op bescherming van persoonsgegevens in overeenstemming te brengen met de vrijheid van meningsuiting en van informatie. </a:t>
            </a:r>
          </a:p>
          <a:p>
            <a:r>
              <a:rPr lang="nl-NL" dirty="0"/>
              <a:t>3.Elke lidstaat deelt de Commissie de overeenkomstig lid 2 vastgestelde wetgevingsbepalingen mee, alsook onverwijld alle latere wijzigingen daarvan. </a:t>
            </a:r>
          </a:p>
        </p:txBody>
      </p:sp>
    </p:spTree>
    <p:extLst>
      <p:ext uri="{BB962C8B-B14F-4D97-AF65-F5344CB8AC3E}">
        <p14:creationId xmlns:p14="http://schemas.microsoft.com/office/powerpoint/2010/main" val="36959463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833DC6-1293-4800-82E4-0149504C7575}"/>
              </a:ext>
            </a:extLst>
          </p:cNvPr>
          <p:cNvSpPr>
            <a:spLocks noGrp="1"/>
          </p:cNvSpPr>
          <p:nvPr>
            <p:ph type="title"/>
          </p:nvPr>
        </p:nvSpPr>
        <p:spPr/>
        <p:txBody>
          <a:bodyPr/>
          <a:lstStyle/>
          <a:p>
            <a:r>
              <a:rPr lang="nl-NL" dirty="0"/>
              <a:t>5. Uitzonderingen – art 85</a:t>
            </a:r>
          </a:p>
        </p:txBody>
      </p:sp>
      <p:sp>
        <p:nvSpPr>
          <p:cNvPr id="3" name="Tijdelijke aanduiding voor inhoud 2">
            <a:extLst>
              <a:ext uri="{FF2B5EF4-FFF2-40B4-BE49-F238E27FC236}">
                <a16:creationId xmlns:a16="http://schemas.microsoft.com/office/drawing/2014/main" id="{6D726073-6F2A-420E-96DA-F045715B7209}"/>
              </a:ext>
            </a:extLst>
          </p:cNvPr>
          <p:cNvSpPr>
            <a:spLocks noGrp="1"/>
          </p:cNvSpPr>
          <p:nvPr>
            <p:ph idx="1"/>
          </p:nvPr>
        </p:nvSpPr>
        <p:spPr/>
        <p:txBody>
          <a:bodyPr/>
          <a:lstStyle/>
          <a:p>
            <a:r>
              <a:rPr lang="en-US" dirty="0" err="1"/>
              <a:t>Tietosuojavaltuutettu</a:t>
            </a:r>
            <a:r>
              <a:rPr lang="en-US" dirty="0"/>
              <a:t> (Case C-73/07): </a:t>
            </a:r>
          </a:p>
          <a:p>
            <a:r>
              <a:rPr lang="en-US" dirty="0"/>
              <a:t>Article 9 of Directive 95/46 is to be interpreted as meaning that the activities referred to at points (a) to (d) of the first question, relating to data from documents which are in the public domain under national legislation, must be considered as activities involving the processing of personal data carried out ‘solely for journalistic purposes’, within the meaning of that provision</a:t>
            </a:r>
            <a:r>
              <a:rPr lang="en-US" b="1" dirty="0"/>
              <a:t>, if the sole object of those activities is the disclosure to the public of information, opinions or ideas. </a:t>
            </a:r>
            <a:r>
              <a:rPr lang="en-US" dirty="0"/>
              <a:t>Whether that is the case is a matter for the national court to determine.</a:t>
            </a:r>
            <a:endParaRPr lang="nl-NL" dirty="0"/>
          </a:p>
          <a:p>
            <a:endParaRPr lang="nl-NL" dirty="0"/>
          </a:p>
        </p:txBody>
      </p:sp>
    </p:spTree>
    <p:extLst>
      <p:ext uri="{BB962C8B-B14F-4D97-AF65-F5344CB8AC3E}">
        <p14:creationId xmlns:p14="http://schemas.microsoft.com/office/powerpoint/2010/main" val="29337428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258867-1296-4731-B5C8-4DF98C9842BB}"/>
              </a:ext>
            </a:extLst>
          </p:cNvPr>
          <p:cNvSpPr>
            <a:spLocks noGrp="1"/>
          </p:cNvSpPr>
          <p:nvPr>
            <p:ph type="title"/>
          </p:nvPr>
        </p:nvSpPr>
        <p:spPr/>
        <p:txBody>
          <a:bodyPr/>
          <a:lstStyle/>
          <a:p>
            <a:r>
              <a:rPr lang="nl-NL" dirty="0"/>
              <a:t>5. Uitzonderingen – art 85</a:t>
            </a:r>
          </a:p>
        </p:txBody>
      </p:sp>
      <p:sp>
        <p:nvSpPr>
          <p:cNvPr id="3" name="Tijdelijke aanduiding voor inhoud 2">
            <a:extLst>
              <a:ext uri="{FF2B5EF4-FFF2-40B4-BE49-F238E27FC236}">
                <a16:creationId xmlns:a16="http://schemas.microsoft.com/office/drawing/2014/main" id="{EA0C1ADA-89C4-4861-B3E6-BDC54B23C34C}"/>
              </a:ext>
            </a:extLst>
          </p:cNvPr>
          <p:cNvSpPr>
            <a:spLocks noGrp="1"/>
          </p:cNvSpPr>
          <p:nvPr>
            <p:ph idx="1"/>
          </p:nvPr>
        </p:nvSpPr>
        <p:spPr/>
        <p:txBody>
          <a:bodyPr>
            <a:normAutofit fontScale="92500"/>
          </a:bodyPr>
          <a:lstStyle/>
          <a:p>
            <a:r>
              <a:rPr lang="en-US" dirty="0" err="1"/>
              <a:t>Bodil</a:t>
            </a:r>
            <a:r>
              <a:rPr lang="en-US" dirty="0"/>
              <a:t> Lindqvist (Case C-101/01): </a:t>
            </a:r>
          </a:p>
          <a:p>
            <a:r>
              <a:rPr lang="en-US" b="1" dirty="0"/>
              <a:t>The provisions of Directive 95/46 do not, in themselves, bring about a restriction which conflicts with the general principles of freedom of expression</a:t>
            </a:r>
            <a:r>
              <a:rPr lang="en-US" dirty="0"/>
              <a:t> or other freedoms and rights, which are applicable within the European Union and are enshrined inter alia in Article 10 of the European Convention for the Protection of Human Rights and Fundamental Freedoms signed at Rome on 4 November 1950. It is for the national authorities and courts responsible for applying the national legislation implementing Directive 95/46 to ensure a fair balance between the rights and interests in question, including the fundamental rights protected by the Community legal order.</a:t>
            </a:r>
            <a:endParaRPr lang="nl-NL" dirty="0"/>
          </a:p>
          <a:p>
            <a:endParaRPr lang="nl-NL" dirty="0"/>
          </a:p>
        </p:txBody>
      </p:sp>
    </p:spTree>
    <p:extLst>
      <p:ext uri="{BB962C8B-B14F-4D97-AF65-F5344CB8AC3E}">
        <p14:creationId xmlns:p14="http://schemas.microsoft.com/office/powerpoint/2010/main" val="144978115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C22C21-A73C-42AE-AC0A-3E4C485BC4BE}"/>
              </a:ext>
            </a:extLst>
          </p:cNvPr>
          <p:cNvSpPr>
            <a:spLocks noGrp="1"/>
          </p:cNvSpPr>
          <p:nvPr>
            <p:ph type="title"/>
          </p:nvPr>
        </p:nvSpPr>
        <p:spPr/>
        <p:txBody>
          <a:bodyPr/>
          <a:lstStyle/>
          <a:p>
            <a:r>
              <a:rPr lang="nl-NL" dirty="0"/>
              <a:t>5. Uitzonderingen – art 85</a:t>
            </a:r>
          </a:p>
        </p:txBody>
      </p:sp>
      <p:sp>
        <p:nvSpPr>
          <p:cNvPr id="3" name="Tijdelijke aanduiding voor inhoud 2">
            <a:extLst>
              <a:ext uri="{FF2B5EF4-FFF2-40B4-BE49-F238E27FC236}">
                <a16:creationId xmlns:a16="http://schemas.microsoft.com/office/drawing/2014/main" id="{EFC3C493-E2C4-4507-9617-3AA80651D36C}"/>
              </a:ext>
            </a:extLst>
          </p:cNvPr>
          <p:cNvSpPr>
            <a:spLocks noGrp="1"/>
          </p:cNvSpPr>
          <p:nvPr>
            <p:ph idx="1"/>
          </p:nvPr>
        </p:nvSpPr>
        <p:spPr/>
        <p:txBody>
          <a:bodyPr>
            <a:normAutofit fontScale="92500" lnSpcReduction="10000"/>
          </a:bodyPr>
          <a:lstStyle/>
          <a:p>
            <a:r>
              <a:rPr lang="en-US" dirty="0" err="1"/>
              <a:t>Sergejs</a:t>
            </a:r>
            <a:r>
              <a:rPr lang="en-US" dirty="0"/>
              <a:t> </a:t>
            </a:r>
            <a:r>
              <a:rPr lang="en-US" dirty="0" err="1"/>
              <a:t>Buivids</a:t>
            </a:r>
            <a:r>
              <a:rPr lang="en-US" dirty="0"/>
              <a:t> (C‑345/17): </a:t>
            </a:r>
          </a:p>
          <a:p>
            <a:r>
              <a:rPr lang="en-US" dirty="0"/>
              <a:t>Article 9 of Directive 95/46 must be interpreted as meaning that factual circumstances such as those of the case in the main proceedings, that is to say, the video recording of police officers in a police station, while a statement is being made, and the publication of that recorded video on a video website, on which users can send, watch and share videos, may constitute a processing of personal data solely for journalistic purposes, within the meaning of that provision, in </a:t>
            </a:r>
            <a:r>
              <a:rPr lang="en-US" b="1" dirty="0"/>
              <a:t>so far as it is apparent from that video that the sole object of that recording and publication thereof is the disclosure of information, opinions or ideas to the public, this being a matter which it is for the referring court to determine. </a:t>
            </a:r>
            <a:endParaRPr lang="nl-NL" b="1" dirty="0"/>
          </a:p>
        </p:txBody>
      </p:sp>
    </p:spTree>
    <p:extLst>
      <p:ext uri="{BB962C8B-B14F-4D97-AF65-F5344CB8AC3E}">
        <p14:creationId xmlns:p14="http://schemas.microsoft.com/office/powerpoint/2010/main" val="42854002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6F27FC-97A0-4AFF-A2EF-4F8CBCE29DF8}"/>
              </a:ext>
            </a:extLst>
          </p:cNvPr>
          <p:cNvSpPr>
            <a:spLocks noGrp="1"/>
          </p:cNvSpPr>
          <p:nvPr>
            <p:ph type="title"/>
          </p:nvPr>
        </p:nvSpPr>
        <p:spPr/>
        <p:txBody>
          <a:bodyPr/>
          <a:lstStyle/>
          <a:p>
            <a:r>
              <a:rPr lang="nl-NL" dirty="0"/>
              <a:t>5. Uitzonderingen – art 86</a:t>
            </a:r>
          </a:p>
        </p:txBody>
      </p:sp>
      <p:sp>
        <p:nvSpPr>
          <p:cNvPr id="3" name="Tijdelijke aanduiding voor inhoud 2">
            <a:extLst>
              <a:ext uri="{FF2B5EF4-FFF2-40B4-BE49-F238E27FC236}">
                <a16:creationId xmlns:a16="http://schemas.microsoft.com/office/drawing/2014/main" id="{4197D56C-6053-4057-8606-5B551F0F292E}"/>
              </a:ext>
            </a:extLst>
          </p:cNvPr>
          <p:cNvSpPr>
            <a:spLocks noGrp="1"/>
          </p:cNvSpPr>
          <p:nvPr>
            <p:ph idx="1"/>
          </p:nvPr>
        </p:nvSpPr>
        <p:spPr/>
        <p:txBody>
          <a:bodyPr>
            <a:normAutofit fontScale="92500"/>
          </a:bodyPr>
          <a:lstStyle/>
          <a:p>
            <a:r>
              <a:rPr lang="nl-NL" i="1" dirty="0"/>
              <a:t>Artikel 86 </a:t>
            </a:r>
            <a:r>
              <a:rPr lang="nl-NL" b="1" dirty="0"/>
              <a:t>Verwerking en recht van toegang van het publiek tot officiële documenten </a:t>
            </a:r>
          </a:p>
          <a:p>
            <a:r>
              <a:rPr lang="nl-NL" dirty="0"/>
              <a:t>Persoonsgegevens in officiële documenten die voor de uitvoering van een taak van algemeen belang in het bezit zijn van een overheidsinstantie, een overheidsorgaan of een particulier orgaan, mogen door de instantie of het orgaan in kwestie worden bekendgemaakt in overeenstemming met het Unierecht of het </a:t>
            </a:r>
            <a:r>
              <a:rPr lang="nl-NL" dirty="0" err="1"/>
              <a:t>lidstatelijke</a:t>
            </a:r>
            <a:r>
              <a:rPr lang="nl-NL" dirty="0"/>
              <a:t> recht dat op de overheidsinstantie of het orgaan van toepassing is, teneinde het recht van toegang van het publiek tot officiële documenten in overeenstemming te brengen met het recht op bescherming van persoonsgegevens uit hoofde van deze verordening. </a:t>
            </a:r>
          </a:p>
        </p:txBody>
      </p:sp>
    </p:spTree>
    <p:extLst>
      <p:ext uri="{BB962C8B-B14F-4D97-AF65-F5344CB8AC3E}">
        <p14:creationId xmlns:p14="http://schemas.microsoft.com/office/powerpoint/2010/main" val="38321883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 – art 87</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p:txBody>
          <a:bodyPr/>
          <a:lstStyle/>
          <a:p>
            <a:r>
              <a:rPr lang="nl-NL" i="1" dirty="0"/>
              <a:t>Artikel 87 </a:t>
            </a:r>
            <a:r>
              <a:rPr lang="nl-NL" b="1" dirty="0"/>
              <a:t>Verwerking van het nationaal identificatienummer </a:t>
            </a:r>
          </a:p>
          <a:p>
            <a:r>
              <a:rPr lang="nl-NL" dirty="0"/>
              <a:t>De lidstaten kunnen de specifieke voorwaarden voor de verwerking van een nationaal identificatienummer of enige andere </a:t>
            </a:r>
            <a:r>
              <a:rPr lang="nl-NL" dirty="0" err="1"/>
              <a:t>identificator</a:t>
            </a:r>
            <a:r>
              <a:rPr lang="nl-NL" dirty="0"/>
              <a:t> van algemene aard nader vaststellen. In dat geval wordt het nationale identificatienummer of enige andere </a:t>
            </a:r>
            <a:r>
              <a:rPr lang="nl-NL" dirty="0" err="1"/>
              <a:t>identificator</a:t>
            </a:r>
            <a:r>
              <a:rPr lang="nl-NL" dirty="0"/>
              <a:t> van algemene aard alleen gebruikt met passende waarborgen voor de rechten en vrijheden van de betrokkene uit hoofde van deze verordening. </a:t>
            </a:r>
          </a:p>
        </p:txBody>
      </p:sp>
    </p:spTree>
    <p:extLst>
      <p:ext uri="{BB962C8B-B14F-4D97-AF65-F5344CB8AC3E}">
        <p14:creationId xmlns:p14="http://schemas.microsoft.com/office/powerpoint/2010/main" val="3081781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994D47-CDD6-4BF7-BF98-CCC85F5047B6}"/>
              </a:ext>
            </a:extLst>
          </p:cNvPr>
          <p:cNvSpPr>
            <a:spLocks noGrp="1"/>
          </p:cNvSpPr>
          <p:nvPr>
            <p:ph type="title"/>
          </p:nvPr>
        </p:nvSpPr>
        <p:spPr/>
        <p:txBody>
          <a:bodyPr>
            <a:normAutofit/>
          </a:bodyPr>
          <a:lstStyle/>
          <a:p>
            <a:r>
              <a:rPr lang="nl-NL" dirty="0"/>
              <a:t>3. Wat is de Algemene Verordening Gegevensbescherming niet? </a:t>
            </a:r>
          </a:p>
        </p:txBody>
      </p:sp>
      <p:sp>
        <p:nvSpPr>
          <p:cNvPr id="3" name="Tijdelijke aanduiding voor inhoud 2">
            <a:extLst>
              <a:ext uri="{FF2B5EF4-FFF2-40B4-BE49-F238E27FC236}">
                <a16:creationId xmlns:a16="http://schemas.microsoft.com/office/drawing/2014/main" id="{29C84863-04B3-45D9-A3A9-0A51905C9058}"/>
              </a:ext>
            </a:extLst>
          </p:cNvPr>
          <p:cNvSpPr>
            <a:spLocks noGrp="1"/>
          </p:cNvSpPr>
          <p:nvPr>
            <p:ph idx="1"/>
          </p:nvPr>
        </p:nvSpPr>
        <p:spPr/>
        <p:txBody>
          <a:bodyPr>
            <a:normAutofit fontScale="92500" lnSpcReduction="20000"/>
          </a:bodyPr>
          <a:lstStyle/>
          <a:p>
            <a:r>
              <a:rPr lang="nl-NL" dirty="0"/>
              <a:t>1. De AVG heeft ten doel gegevensverwerking te beperken</a:t>
            </a:r>
          </a:p>
          <a:p>
            <a:r>
              <a:rPr lang="nl-NL" dirty="0"/>
              <a:t>2. De AVG is gecompliceerd</a:t>
            </a:r>
          </a:p>
          <a:p>
            <a:r>
              <a:rPr lang="nl-NL" dirty="0"/>
              <a:t>3. De AVG stelt nieuwe regels en verplichtingen</a:t>
            </a:r>
          </a:p>
          <a:p>
            <a:r>
              <a:rPr lang="nl-NL" dirty="0"/>
              <a:t>4. De AVG draait om geïnformeerde toestemming</a:t>
            </a:r>
          </a:p>
          <a:p>
            <a:r>
              <a:rPr lang="nl-NL" dirty="0"/>
              <a:t>5. De AVG is niet van toepassing, want de data </a:t>
            </a:r>
            <a:r>
              <a:rPr lang="nl-NL" dirty="0" err="1"/>
              <a:t>zĳn</a:t>
            </a:r>
            <a:r>
              <a:rPr lang="nl-NL" dirty="0"/>
              <a:t> </a:t>
            </a:r>
            <a:r>
              <a:rPr lang="nl-NL" dirty="0" err="1"/>
              <a:t>geencrypteerd</a:t>
            </a:r>
            <a:endParaRPr lang="nl-NL" dirty="0"/>
          </a:p>
          <a:p>
            <a:r>
              <a:rPr lang="nl-NL" dirty="0"/>
              <a:t>6. De AVG was al achterhaald toen die werd aangenomen</a:t>
            </a:r>
          </a:p>
          <a:p>
            <a:r>
              <a:rPr lang="nl-NL" dirty="0"/>
              <a:t>7. De AVG remt de economisch groei</a:t>
            </a:r>
          </a:p>
          <a:p>
            <a:r>
              <a:rPr lang="nl-NL" dirty="0"/>
              <a:t>8. De AVG legt een </a:t>
            </a:r>
            <a:r>
              <a:rPr lang="nl-NL" dirty="0" err="1"/>
              <a:t>onredelĳke</a:t>
            </a:r>
            <a:r>
              <a:rPr lang="nl-NL" dirty="0"/>
              <a:t> last op het MKB</a:t>
            </a:r>
          </a:p>
          <a:p>
            <a:r>
              <a:rPr lang="nl-NL" dirty="0"/>
              <a:t>9. Een schending van de AVG leidt tot enorme boetes</a:t>
            </a:r>
          </a:p>
          <a:p>
            <a:r>
              <a:rPr lang="nl-NL" dirty="0"/>
              <a:t>10. Gegevensbescherming valt onder het recht op privacy</a:t>
            </a:r>
          </a:p>
        </p:txBody>
      </p:sp>
    </p:spTree>
    <p:extLst>
      <p:ext uri="{BB962C8B-B14F-4D97-AF65-F5344CB8AC3E}">
        <p14:creationId xmlns:p14="http://schemas.microsoft.com/office/powerpoint/2010/main" val="228827162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 – art 88</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a:xfrm>
            <a:off x="680321" y="2336872"/>
            <a:ext cx="9613861" cy="4133375"/>
          </a:xfrm>
        </p:spPr>
        <p:txBody>
          <a:bodyPr>
            <a:normAutofit fontScale="70000" lnSpcReduction="20000"/>
          </a:bodyPr>
          <a:lstStyle/>
          <a:p>
            <a:r>
              <a:rPr lang="nl-NL" i="1" dirty="0"/>
              <a:t>Artikel 88 </a:t>
            </a:r>
            <a:r>
              <a:rPr lang="nl-NL" b="1" dirty="0"/>
              <a:t>Verwerking in het kader van de arbeidsverhouding </a:t>
            </a:r>
          </a:p>
          <a:p>
            <a:r>
              <a:rPr lang="nl-NL" dirty="0"/>
              <a:t>1.Bij wet of bij collectieve overeenkomst kunnen de lidstaten nadere regels vaststellen ter bescherming van de rechten en vrijheden met betrekking tot de verwerking van de persoonsgegevens van werknemers in het kader van de arbeidsverhouding, in het bijzonder met het oog op aanwerving, de uitvoering van de arbeidsovereenkomst, met inbegrip van de naleving van wettelijke of uit collectieve overeenkomsten voortvloeiende verplichtingen, het beheer, de planning en de organisatie van de arbeid, gelijkheid en diversiteit op het werk, gezondheid en veiligheid op het werk, bescherming van de eigendom van de werkgever of de klant dan wel met het oog op de uitoefening en het genot van de met de arbeidsverhouding samenhangende individuele of collectieve rechten en voordelen, en met het oog op de beëindiging van de arbeidsverhouding. </a:t>
            </a:r>
          </a:p>
          <a:p>
            <a:r>
              <a:rPr lang="nl-NL" dirty="0"/>
              <a:t>2.Die regels omvatten passende en specifieke maatregelen ter waarborging van de menselijke waardigheid, de gerechtvaardigde belangen en de grondrechten van de betrokkene, met name wat betreft de transparantie van de verwerking, de doorgifte van persoonsgegevens binnen een concern of een groepering van ondernemingen die gezamenlijk een economische activiteit uitoefenen en toezichtsystemen op het werk. </a:t>
            </a:r>
          </a:p>
          <a:p>
            <a:r>
              <a:rPr lang="nl-NL" dirty="0"/>
              <a:t>3.Elke lidstaat deelt de Commissie uiterlijk op 25 mei 2018 de overeenkomstig lid 1 vastgestelde wetgevingsbepalingen mee, alsook onverwijld alle latere wijzigingen daarvan. </a:t>
            </a:r>
          </a:p>
        </p:txBody>
      </p:sp>
    </p:spTree>
    <p:extLst>
      <p:ext uri="{BB962C8B-B14F-4D97-AF65-F5344CB8AC3E}">
        <p14:creationId xmlns:p14="http://schemas.microsoft.com/office/powerpoint/2010/main" val="21590487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 – art 89</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a:xfrm>
            <a:off x="680321" y="2118510"/>
            <a:ext cx="9613861" cy="4454305"/>
          </a:xfrm>
        </p:spPr>
        <p:txBody>
          <a:bodyPr>
            <a:normAutofit fontScale="62500" lnSpcReduction="20000"/>
          </a:bodyPr>
          <a:lstStyle/>
          <a:p>
            <a:r>
              <a:rPr lang="nl-NL" i="1" dirty="0"/>
              <a:t>Artikel 89 </a:t>
            </a:r>
            <a:r>
              <a:rPr lang="nl-NL" b="1" dirty="0"/>
              <a:t>Waarborgen en afwijkingen in verband met verwerking met het oog op archivering in het algemeen belang, wetenschappelijk of historisch onderzoek of statistische doeleinden </a:t>
            </a:r>
          </a:p>
          <a:p>
            <a:r>
              <a:rPr lang="nl-NL" dirty="0"/>
              <a:t>1.De verwerking met het oog op archivering in het algemeen belang, wetenschappelijk of historisch onderzoek of statistische doeleinden is onderworpen aan passende waarborgen in overeenstemming met deze verordening voor de rechten en vrijheden van de betrokkene. Die waarborgen zorgen ervoor dat er technische en organisatorische maatregelen zijn getroffen om de inachtneming van het beginsel van minimale gegevensverwerking te garanderen. Deze maatregelen kunnen </a:t>
            </a:r>
            <a:r>
              <a:rPr lang="nl-NL" dirty="0" err="1"/>
              <a:t>pseudonimisering</a:t>
            </a:r>
            <a:r>
              <a:rPr lang="nl-NL" dirty="0"/>
              <a:t> omvatten, mits aldus die doeleinden in kwestie kunnen worden verwezenlijkt. Wanneer die doeleinden kunnen worden verwezenlijkt door verdere verwerking die de identificatie van betrokkenen niet of niet langer toelaat, moeten zij aldus worden verwezenlijkt. </a:t>
            </a:r>
          </a:p>
          <a:p>
            <a:r>
              <a:rPr lang="nl-NL" dirty="0"/>
              <a:t>2.Wanneer persoonsgegevens met het oog op wetenschappelijk of historisch onderzoek of statistische doeleinden worden verwerkt, kan in het Unierecht of het </a:t>
            </a:r>
            <a:r>
              <a:rPr lang="nl-NL" dirty="0" err="1"/>
              <a:t>lidstatelijke</a:t>
            </a:r>
            <a:r>
              <a:rPr lang="nl-NL" dirty="0"/>
              <a:t> recht worden voorzien in afwijkingen van de in de artikelen 15, 16, 18 en 21 genoemde rechten, behoudens de in lid 1 van dit artikel bedoelde voorwaarden en waarborgen, voor zover die rechten de verwezenlijking van de specifieke doeleinden onmogelijk dreigen te maken of ernstig dreigen te belemmeren, en dergelijke afwijkingen noodzakelijk zijn om die doeleinden te bereiken. </a:t>
            </a:r>
          </a:p>
          <a:p>
            <a:r>
              <a:rPr lang="nl-NL" dirty="0"/>
              <a:t>3.Wanneer persoonsgegevens met het oog op archivering in het algemeen belang worden verwerkt, kan in het Unierecht of het </a:t>
            </a:r>
            <a:r>
              <a:rPr lang="nl-NL" dirty="0" err="1"/>
              <a:t>lidstatelijke</a:t>
            </a:r>
            <a:r>
              <a:rPr lang="nl-NL" dirty="0"/>
              <a:t> recht worden voorzien in afwijkingen van de in de artikelen 15, 16, 18, 19, 20 en 21 genoemde rechten, behoudens de in lid 1 van dit artikel bedoelde voorwaarden en waarborgen, voor zover die rechten het verwezenlijken van de specifieke doeleinden onmogelijk dreigen te maken of ernstig dreigen te belemmeren, en dergelijke afwijkingen noodzakelijk zijn om die doeleinden te bereiken. </a:t>
            </a:r>
          </a:p>
          <a:p>
            <a:r>
              <a:rPr lang="nl-NL" dirty="0"/>
              <a:t>4.Wanneer verwerking als bedoeld in de leden 2 en 3 tegelijkertijd ook een ander doel dient, zijn de afwijkingen uitsluitend van toepassing op verwerking voor de in die leden bedoelde doeleinden. </a:t>
            </a:r>
          </a:p>
        </p:txBody>
      </p:sp>
    </p:spTree>
    <p:extLst>
      <p:ext uri="{BB962C8B-B14F-4D97-AF65-F5344CB8AC3E}">
        <p14:creationId xmlns:p14="http://schemas.microsoft.com/office/powerpoint/2010/main" val="32317454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 – art. 90</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p:txBody>
          <a:bodyPr>
            <a:normAutofit fontScale="85000" lnSpcReduction="20000"/>
          </a:bodyPr>
          <a:lstStyle/>
          <a:p>
            <a:r>
              <a:rPr lang="nl-NL" i="1" dirty="0"/>
              <a:t>Artikel 90 </a:t>
            </a:r>
            <a:r>
              <a:rPr lang="nl-NL" b="1" dirty="0"/>
              <a:t>Geheimhoudingsplicht </a:t>
            </a:r>
            <a:br>
              <a:rPr lang="nl-NL" b="1" dirty="0"/>
            </a:br>
            <a:r>
              <a:rPr lang="nl-NL" dirty="0"/>
              <a:t>1.Wanneer dit noodzakelijk en evenredig is om het recht op bescherming van persoonsgegevens in overeenstemming te brengen met de geheimhoudingsplicht kunnen de lidstaten specifieke regels vaststellen voor de in artikel 58, lid 1, punten e) en f), bedoelde bevoegdheden van de toezichthoudende autoriteiten in verband met de verwerkingsverantwoordelijken of verwerkers die krachtens het Unierecht, het </a:t>
            </a:r>
            <a:r>
              <a:rPr lang="nl-NL" dirty="0" err="1"/>
              <a:t>lidstatelijke</a:t>
            </a:r>
            <a:r>
              <a:rPr lang="nl-NL" dirty="0"/>
              <a:t> recht of door nationale bevoegde instanties vastgestelde regelgeving, aan het beroepsgeheim of aan een andere gelijkwaardige geheimhoudingsplicht onderworpen zijn. Die regels gelden uitsluitend met betrekking tot persoonsgegevens die de verwerkingsverantwoordelijke of de verwerker in het kader van een onder die geheimhoudingsplicht vallende activiteit heeft ontvangen of verkregen. </a:t>
            </a:r>
            <a:br>
              <a:rPr lang="nl-NL" dirty="0"/>
            </a:br>
            <a:r>
              <a:rPr lang="nl-NL" dirty="0"/>
              <a:t>2.Elke lidstaat deelt de Commissie uiterlijk op 25 mei 2018 de regels mee die hij heeft vastgesteld overeenkomstig lid 1, alsmede onverwijld alle wijzigingen daarvan. </a:t>
            </a:r>
          </a:p>
        </p:txBody>
      </p:sp>
    </p:spTree>
    <p:extLst>
      <p:ext uri="{BB962C8B-B14F-4D97-AF65-F5344CB8AC3E}">
        <p14:creationId xmlns:p14="http://schemas.microsoft.com/office/powerpoint/2010/main" val="20562636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 – art. 91</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p:txBody>
          <a:bodyPr>
            <a:normAutofit fontScale="92500" lnSpcReduction="10000"/>
          </a:bodyPr>
          <a:lstStyle/>
          <a:p>
            <a:r>
              <a:rPr lang="nl-NL" i="1" dirty="0"/>
              <a:t>Artikel 91 </a:t>
            </a:r>
            <a:r>
              <a:rPr lang="nl-NL" b="1" dirty="0"/>
              <a:t>Bestaande gegevensbeschermingsregels van kerken en religieuze verenigingen </a:t>
            </a:r>
            <a:br>
              <a:rPr lang="nl-NL" b="1" dirty="0"/>
            </a:br>
            <a:r>
              <a:rPr lang="nl-NL" dirty="0"/>
              <a:t>1.Wanneer kerken en religieuze verenigingen of gemeenschappen in een lidstaat op het tijdstip van de inwerkingtreding van deze verordening uitgebreide regels betreffende de bescherming van natuurlijke personen in verband met verwerking toepassen, kunnen die regels van toepassing blijven, mits zij in overeenstemming worden gebracht met deze verordening. </a:t>
            </a:r>
            <a:br>
              <a:rPr lang="nl-NL" dirty="0"/>
            </a:br>
            <a:r>
              <a:rPr lang="nl-NL" dirty="0"/>
              <a:t>2.Kerken en religieuze verenigingen die overeenkomstig lid 1 van dit artikel uitgebreide regels hanteren, zijn onderworpen aan toezicht door een onafhankelijke toezichthoudende autoriteit, die specifiek kan zijn, op voorwaarde dat de autoriteit voldoet aan de voorwaarden die zijn vastgesteld in hoofdstuk VI van deze verordening. </a:t>
            </a:r>
          </a:p>
        </p:txBody>
      </p:sp>
    </p:spTree>
    <p:extLst>
      <p:ext uri="{BB962C8B-B14F-4D97-AF65-F5344CB8AC3E}">
        <p14:creationId xmlns:p14="http://schemas.microsoft.com/office/powerpoint/2010/main" val="30502319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9C70A6-8610-4F73-B712-F4BCD1E108B0}"/>
              </a:ext>
            </a:extLst>
          </p:cNvPr>
          <p:cNvSpPr>
            <a:spLocks noGrp="1"/>
          </p:cNvSpPr>
          <p:nvPr>
            <p:ph type="title"/>
          </p:nvPr>
        </p:nvSpPr>
        <p:spPr/>
        <p:txBody>
          <a:bodyPr/>
          <a:lstStyle/>
          <a:p>
            <a:r>
              <a:rPr lang="nl-NL" dirty="0"/>
              <a:t>5. Uitzonderingen – art. 95</a:t>
            </a:r>
          </a:p>
        </p:txBody>
      </p:sp>
      <p:sp>
        <p:nvSpPr>
          <p:cNvPr id="3" name="Tijdelijke aanduiding voor inhoud 2">
            <a:extLst>
              <a:ext uri="{FF2B5EF4-FFF2-40B4-BE49-F238E27FC236}">
                <a16:creationId xmlns:a16="http://schemas.microsoft.com/office/drawing/2014/main" id="{22760852-E532-4DDA-A41C-ED20CD77EA67}"/>
              </a:ext>
            </a:extLst>
          </p:cNvPr>
          <p:cNvSpPr>
            <a:spLocks noGrp="1"/>
          </p:cNvSpPr>
          <p:nvPr>
            <p:ph idx="1"/>
          </p:nvPr>
        </p:nvSpPr>
        <p:spPr/>
        <p:txBody>
          <a:bodyPr/>
          <a:lstStyle/>
          <a:p>
            <a:r>
              <a:rPr lang="nl-NL" i="1" dirty="0"/>
              <a:t>Artikel 95 </a:t>
            </a:r>
            <a:r>
              <a:rPr lang="nl-NL" b="1" dirty="0"/>
              <a:t>Verhouding tot Richtlijn 2002/58/EG </a:t>
            </a:r>
          </a:p>
          <a:p>
            <a:r>
              <a:rPr lang="nl-NL" dirty="0"/>
              <a:t>Deze verordening legt natuurlijke personen of rechtspersonen geen aanvullende verplichtingen op met betrekking tot verwerking in verband met het verstrekken van openbare elektronische-communicatiediensten in openbare communicatienetwerken in de Unie, voor zover zij op grond van Richtlijn 2002/58/EG onderworpen zijn aan specifieke verplichtingen met dezelfde doelstelling. </a:t>
            </a:r>
          </a:p>
        </p:txBody>
      </p:sp>
    </p:spTree>
    <p:extLst>
      <p:ext uri="{BB962C8B-B14F-4D97-AF65-F5344CB8AC3E}">
        <p14:creationId xmlns:p14="http://schemas.microsoft.com/office/powerpoint/2010/main" val="2154334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50608D-6866-44CB-BD3C-A5AA3666EEEC}"/>
              </a:ext>
            </a:extLst>
          </p:cNvPr>
          <p:cNvSpPr>
            <a:spLocks noGrp="1"/>
          </p:cNvSpPr>
          <p:nvPr>
            <p:ph type="title"/>
          </p:nvPr>
        </p:nvSpPr>
        <p:spPr/>
        <p:txBody>
          <a:bodyPr/>
          <a:lstStyle/>
          <a:p>
            <a:r>
              <a:rPr lang="nl-NL" dirty="0"/>
              <a:t>3. Wat is de Algemene Verordening Gegevensbescherming niet? </a:t>
            </a:r>
          </a:p>
        </p:txBody>
      </p:sp>
      <p:sp>
        <p:nvSpPr>
          <p:cNvPr id="3" name="Tijdelijke aanduiding voor inhoud 2">
            <a:extLst>
              <a:ext uri="{FF2B5EF4-FFF2-40B4-BE49-F238E27FC236}">
                <a16:creationId xmlns:a16="http://schemas.microsoft.com/office/drawing/2014/main" id="{755B5A31-205E-485F-AE3E-607976EDE1ED}"/>
              </a:ext>
            </a:extLst>
          </p:cNvPr>
          <p:cNvSpPr>
            <a:spLocks noGrp="1"/>
          </p:cNvSpPr>
          <p:nvPr>
            <p:ph idx="1"/>
          </p:nvPr>
        </p:nvSpPr>
        <p:spPr/>
        <p:txBody>
          <a:bodyPr>
            <a:normAutofit fontScale="85000" lnSpcReduction="20000"/>
          </a:bodyPr>
          <a:lstStyle/>
          <a:p>
            <a:r>
              <a:rPr lang="nl-NL" dirty="0"/>
              <a:t>HANDVEST VAN DE GRONDRECHTEN VAN DE EUROPESE UNIE</a:t>
            </a:r>
          </a:p>
          <a:p>
            <a:r>
              <a:rPr lang="nl-NL" dirty="0"/>
              <a:t>Artikel 7 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zijn communicatie.</a:t>
            </a:r>
          </a:p>
          <a:p>
            <a:r>
              <a:rPr lang="nl-NL" dirty="0"/>
              <a:t>Artikel 8 Bescherming van persoonsgegevens</a:t>
            </a:r>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p>
          <a:p>
            <a:endParaRPr lang="nl-NL" dirty="0"/>
          </a:p>
        </p:txBody>
      </p:sp>
    </p:spTree>
    <p:extLst>
      <p:ext uri="{BB962C8B-B14F-4D97-AF65-F5344CB8AC3E}">
        <p14:creationId xmlns:p14="http://schemas.microsoft.com/office/powerpoint/2010/main" val="2080562432"/>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1321</TotalTime>
  <Words>7427</Words>
  <Application>Microsoft Office PowerPoint</Application>
  <PresentationFormat>Widescreen</PresentationFormat>
  <Paragraphs>492</Paragraphs>
  <Slides>84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84</vt:i4>
      </vt:variant>
    </vt:vector>
  </HeadingPairs>
  <TitlesOfParts>
    <vt:vector size="89" baseType="lpstr">
      <vt:lpstr>Arial</vt:lpstr>
      <vt:lpstr>Calibri</vt:lpstr>
      <vt:lpstr>Times New Roman</vt:lpstr>
      <vt:lpstr>Trebuchet MS</vt:lpstr>
      <vt:lpstr>Berlijn</vt:lpstr>
      <vt:lpstr> Privacy &amp; Gegevensbescherming AVG: Inleiding en toepassing</vt:lpstr>
      <vt:lpstr>1. Belangrijkste begrippen </vt:lpstr>
      <vt:lpstr>1. Belangrijkste begrippen </vt:lpstr>
      <vt:lpstr>1. Belangrijkste begrippen </vt:lpstr>
      <vt:lpstr>1. Belangrijkste begrippen </vt:lpstr>
      <vt:lpstr>2. Wat is de Algemene Verordening Gegevensbescherming? </vt:lpstr>
      <vt:lpstr>2. Wat is de Algemene Verordening Gegevensbescherming? </vt:lpstr>
      <vt:lpstr>3. Wat is de Algemene Verordening Gegevensbescherming niet? </vt:lpstr>
      <vt:lpstr>3. Wat is de Algemene Verordening Gegevensbescherming niet? </vt:lpstr>
      <vt:lpstr>3. Wat is de Algemene Verordening Gegevensbescherming niet? </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4. Korte schets van de ontwikkeling van  het gegevensbeschermingsrecht</vt:lpstr>
      <vt:lpstr>5. Het wie, wat, waar en waarom van de AVG?</vt:lpstr>
      <vt:lpstr>5. Het wie, wat, waar en waarom van de AVG?</vt:lpstr>
      <vt:lpstr>5. Het wie, wat, waar en waarom van de AVG?</vt:lpstr>
      <vt:lpstr>5. Het wie, wat, waar en waarom van de AVG?</vt:lpstr>
      <vt:lpstr>5. Het wie, wat, waar en waarom van de AVG?</vt:lpstr>
      <vt:lpstr>5. Het wie, wat, waar en waarom van de AVG?</vt:lpstr>
      <vt:lpstr>6.Waarom is het belangrijk om de Verordening te respecteren? </vt:lpstr>
      <vt:lpstr>6.Waarom is het belangrijk om de Verordening te respecteren? </vt:lpstr>
      <vt:lpstr>6.Waarom is het belangrijk om de Verordening te respecteren? </vt:lpstr>
      <vt:lpstr>Pauze</vt:lpstr>
      <vt:lpstr>1. Wat zijn persoonsgegevens?</vt:lpstr>
      <vt:lpstr>1. Wat zijn persoonsgegevens?</vt:lpstr>
      <vt:lpstr>1. Wat zijn persoonsgegevens?</vt:lpstr>
      <vt:lpstr>1. Wat zijn persoonsgegevens?</vt:lpstr>
      <vt:lpstr>1. Wat zijn persoonsgegevens?</vt:lpstr>
      <vt:lpstr>1. Wat zijn persoonsgegevens?</vt:lpstr>
      <vt:lpstr>1. Wat zijn persoonsgegevens?</vt:lpstr>
      <vt:lpstr>1. Wat zijn persoonsgegevens?</vt:lpstr>
      <vt:lpstr>1. Wat zijn persoonsgegevens?</vt:lpstr>
      <vt:lpstr>2. Wat is verwerken?</vt:lpstr>
      <vt:lpstr>2. Wat is verwerken?</vt:lpstr>
      <vt:lpstr>2. Wat is verwerken?</vt:lpstr>
      <vt:lpstr>2. Wat is verwerken?</vt:lpstr>
      <vt:lpstr>2. Wat is verwerken?</vt:lpstr>
      <vt:lpstr>2. Wat is verwerken?</vt:lpstr>
      <vt:lpstr>2. Wat is verwerken?</vt:lpstr>
      <vt:lpstr>2. Wat is verwerken?</vt:lpstr>
      <vt:lpstr>2. Wat is verwerken?</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4. Waar is de AVG van toepassing?</vt:lpstr>
      <vt:lpstr>4. Waar is de AVG van toepassing?</vt:lpstr>
      <vt:lpstr>4. Waar is de AVG van toepassing?</vt:lpstr>
      <vt:lpstr>4. Waar is de AVG van toepassing?</vt:lpstr>
      <vt:lpstr>4. Waar is de AVG van toepassing?</vt:lpstr>
      <vt:lpstr>5. Uitzonderingen &amp; beperkingen</vt:lpstr>
      <vt:lpstr>5. Uitzonderingen – art 2</vt:lpstr>
      <vt:lpstr>5. Uitzonderingen – art 2</vt:lpstr>
      <vt:lpstr>5. Uitzonderingen – art 2</vt:lpstr>
      <vt:lpstr>5. Uitzonderingen – art 2</vt:lpstr>
      <vt:lpstr>5. Uitzonderingen – art 2</vt:lpstr>
      <vt:lpstr>5. Uitzonderingen – art 23</vt:lpstr>
      <vt:lpstr>5. Uitzonderingen – art 23</vt:lpstr>
      <vt:lpstr>5. Uitzonderingen – art 23</vt:lpstr>
      <vt:lpstr>5. Uitzonderingen – art 23</vt:lpstr>
      <vt:lpstr>5. Uitzonderingen – art 23</vt:lpstr>
      <vt:lpstr>5. Uitzonderingen – art 85</vt:lpstr>
      <vt:lpstr>5. Uitzonderingen – art 85</vt:lpstr>
      <vt:lpstr>5. Uitzonderingen – art 85</vt:lpstr>
      <vt:lpstr>5. Uitzonderingen – art 85</vt:lpstr>
      <vt:lpstr>5. Uitzonderingen – art 86</vt:lpstr>
      <vt:lpstr>5. Uitzonderingen – art 87</vt:lpstr>
      <vt:lpstr>5. Uitzonderingen – art 88</vt:lpstr>
      <vt:lpstr>5. Uitzonderingen – art 89</vt:lpstr>
      <vt:lpstr>5. Uitzonderingen – art. 90</vt:lpstr>
      <vt:lpstr>5. Uitzonderingen – art. 91</vt:lpstr>
      <vt:lpstr>5. Uitzonderingen – art. 95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AVG en aanpalende wetgeving</dc:title>
  <dc:creator>Computer</dc:creator>
  <cp:lastModifiedBy>B. van der Sloot</cp:lastModifiedBy>
  <cp:revision>175</cp:revision>
  <dcterms:created xsi:type="dcterms:W3CDTF">2018-01-07T16:09:04Z</dcterms:created>
  <dcterms:modified xsi:type="dcterms:W3CDTF">2019-11-05T13:35:54Z</dcterms:modified>
</cp:coreProperties>
</file>