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8" r:id="rId1"/>
  </p:sldMasterIdLst>
  <p:sldIdLst>
    <p:sldId id="256" r:id="rId2"/>
    <p:sldId id="357" r:id="rId3"/>
    <p:sldId id="370" r:id="rId4"/>
    <p:sldId id="373" r:id="rId5"/>
    <p:sldId id="371" r:id="rId6"/>
    <p:sldId id="372" r:id="rId7"/>
    <p:sldId id="360" r:id="rId8"/>
    <p:sldId id="361" r:id="rId9"/>
    <p:sldId id="362" r:id="rId10"/>
    <p:sldId id="363" r:id="rId11"/>
    <p:sldId id="367" r:id="rId12"/>
    <p:sldId id="368" r:id="rId13"/>
    <p:sldId id="369" r:id="rId14"/>
    <p:sldId id="364" r:id="rId15"/>
    <p:sldId id="365" r:id="rId16"/>
    <p:sldId id="293" r:id="rId17"/>
    <p:sldId id="294" r:id="rId18"/>
    <p:sldId id="359"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1" autoAdjust="0"/>
    <p:restoredTop sz="94660"/>
  </p:normalViewPr>
  <p:slideViewPr>
    <p:cSldViewPr snapToGrid="0">
      <p:cViewPr varScale="1">
        <p:scale>
          <a:sx n="70" d="100"/>
          <a:sy n="70" d="100"/>
        </p:scale>
        <p:origin x="87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69915984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47740690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8479276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78834158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2588502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58349504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225783474"/>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82474840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1033392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87081487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62D6E202-B606-4609-B914-27C9371A1F6D}" type="datetime1">
              <a:rPr lang="en-US" smtClean="0"/>
              <a:t>8/9/2020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6037898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62D6E202-B606-4609-B914-27C9371A1F6D}" type="datetime1">
              <a:rPr lang="en-US" smtClean="0"/>
              <a:t>8/9/2020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65888800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62D6E202-B606-4609-B914-27C9371A1F6D}" type="datetime1">
              <a:rPr lang="en-US" smtClean="0"/>
              <a:t>8/9/2020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60713620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6E202-B606-4609-B914-27C9371A1F6D}" type="datetime1">
              <a:rPr lang="en-US" smtClean="0"/>
              <a:t>8/9/2020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296144142"/>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2D6E202-B606-4609-B914-27C9371A1F6D}" type="datetime1">
              <a:rPr lang="en-US" smtClean="0"/>
              <a:t>8/9/2020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45636551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2D6E202-B606-4609-B914-27C9371A1F6D}" type="datetime1">
              <a:rPr lang="en-US" smtClean="0"/>
              <a:t>8/9/2020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95115534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2D6E202-B606-4609-B914-27C9371A1F6D}" type="datetime1">
              <a:rPr lang="en-US" smtClean="0"/>
              <a:t>8/9/2020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A98EE3D-8CD1-4C3F-BD1C-C98C9596463C}" type="slidenum">
              <a:rPr lang="en-US" smtClean="0"/>
              <a:t>‹nr.›</a:t>
            </a:fld>
            <a:endParaRPr lang="en-US" dirty="0"/>
          </a:p>
        </p:txBody>
      </p:sp>
    </p:spTree>
    <p:extLst>
      <p:ext uri="{BB962C8B-B14F-4D97-AF65-F5344CB8AC3E}">
        <p14:creationId xmlns:p14="http://schemas.microsoft.com/office/powerpoint/2010/main" val="1044626786"/>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 id="2147483833" r:id="rId15"/>
    <p:sldLayoutId id="2147483834"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DB2198-FC57-49A9-B0FF-0C29CB21CC46}"/>
              </a:ext>
            </a:extLst>
          </p:cNvPr>
          <p:cNvSpPr>
            <a:spLocks noGrp="1"/>
          </p:cNvSpPr>
          <p:nvPr>
            <p:ph type="ctrTitle"/>
          </p:nvPr>
        </p:nvSpPr>
        <p:spPr>
          <a:xfrm>
            <a:off x="581820" y="2638175"/>
            <a:ext cx="9179511" cy="2345924"/>
          </a:xfrm>
        </p:spPr>
        <p:txBody>
          <a:bodyPr>
            <a:noAutofit/>
          </a:bodyPr>
          <a:lstStyle/>
          <a:p>
            <a:pPr algn="ctr"/>
            <a:r>
              <a:rPr lang="nl-NL" sz="4800" dirty="0">
                <a:solidFill>
                  <a:schemeClr val="bg1"/>
                </a:solidFill>
              </a:rPr>
              <a:t>College V: </a:t>
            </a:r>
            <a:r>
              <a:rPr lang="nl-NL" sz="4800" dirty="0" err="1">
                <a:solidFill>
                  <a:schemeClr val="bg1"/>
                </a:solidFill>
              </a:rPr>
              <a:t>Necessary</a:t>
            </a:r>
            <a:r>
              <a:rPr lang="nl-NL" sz="4800" dirty="0">
                <a:solidFill>
                  <a:schemeClr val="bg1"/>
                </a:solidFill>
              </a:rPr>
              <a:t> in a </a:t>
            </a:r>
            <a:r>
              <a:rPr lang="nl-NL" sz="4800" dirty="0" err="1">
                <a:solidFill>
                  <a:schemeClr val="bg1"/>
                </a:solidFill>
              </a:rPr>
              <a:t>democratic</a:t>
            </a:r>
            <a:r>
              <a:rPr lang="nl-NL" sz="4800" dirty="0">
                <a:solidFill>
                  <a:schemeClr val="bg1"/>
                </a:solidFill>
              </a:rPr>
              <a:t> society</a:t>
            </a:r>
          </a:p>
        </p:txBody>
      </p:sp>
    </p:spTree>
    <p:extLst>
      <p:ext uri="{BB962C8B-B14F-4D97-AF65-F5344CB8AC3E}">
        <p14:creationId xmlns:p14="http://schemas.microsoft.com/office/powerpoint/2010/main" val="413874375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62AC14-ADF2-4D5F-93E8-3917AFF078E9}"/>
              </a:ext>
            </a:extLst>
          </p:cNvPr>
          <p:cNvSpPr>
            <a:spLocks noGrp="1"/>
          </p:cNvSpPr>
          <p:nvPr>
            <p:ph type="title"/>
          </p:nvPr>
        </p:nvSpPr>
        <p:spPr/>
        <p:txBody>
          <a:bodyPr>
            <a:normAutofit fontScale="90000"/>
          </a:bodyPr>
          <a:lstStyle/>
          <a:p>
            <a:r>
              <a:rPr lang="nl-NL" dirty="0"/>
              <a:t>(2) Vier wijzen om dit criterium te interpreteren</a:t>
            </a:r>
            <a:br>
              <a:rPr lang="nl-NL" dirty="0"/>
            </a:br>
            <a:endParaRPr lang="nl-NL" dirty="0"/>
          </a:p>
        </p:txBody>
      </p:sp>
      <p:sp>
        <p:nvSpPr>
          <p:cNvPr id="3" name="Tijdelijke aanduiding voor inhoud 2">
            <a:extLst>
              <a:ext uri="{FF2B5EF4-FFF2-40B4-BE49-F238E27FC236}">
                <a16:creationId xmlns:a16="http://schemas.microsoft.com/office/drawing/2014/main" id="{51E73801-76D6-42CF-B291-840F99F0ED3B}"/>
              </a:ext>
            </a:extLst>
          </p:cNvPr>
          <p:cNvSpPr>
            <a:spLocks noGrp="1"/>
          </p:cNvSpPr>
          <p:nvPr>
            <p:ph idx="1"/>
          </p:nvPr>
        </p:nvSpPr>
        <p:spPr/>
        <p:txBody>
          <a:bodyPr/>
          <a:lstStyle/>
          <a:p>
            <a:r>
              <a:rPr lang="nl-NL" dirty="0">
                <a:solidFill>
                  <a:schemeClr val="bg1"/>
                </a:solidFill>
              </a:rPr>
              <a:t>(3) </a:t>
            </a:r>
            <a:r>
              <a:rPr lang="nl-NL" dirty="0" err="1">
                <a:solidFill>
                  <a:schemeClr val="bg1"/>
                </a:solidFill>
              </a:rPr>
              <a:t>Pareto</a:t>
            </a:r>
            <a:r>
              <a:rPr lang="nl-NL" dirty="0">
                <a:solidFill>
                  <a:schemeClr val="bg1"/>
                </a:solidFill>
              </a:rPr>
              <a:t> </a:t>
            </a:r>
            <a:r>
              <a:rPr lang="nl-NL" dirty="0" err="1">
                <a:solidFill>
                  <a:schemeClr val="bg1"/>
                </a:solidFill>
              </a:rPr>
              <a:t>efficientie</a:t>
            </a:r>
            <a:endParaRPr lang="nl-NL" dirty="0">
              <a:solidFill>
                <a:schemeClr val="bg1"/>
              </a:solidFill>
            </a:endParaRPr>
          </a:p>
          <a:p>
            <a:r>
              <a:rPr lang="nl-NL" dirty="0">
                <a:solidFill>
                  <a:schemeClr val="bg1"/>
                </a:solidFill>
              </a:rPr>
              <a:t>‘</a:t>
            </a:r>
            <a:r>
              <a:rPr lang="nl-NL" b="1" i="0" dirty="0" err="1">
                <a:solidFill>
                  <a:schemeClr val="bg1"/>
                </a:solidFill>
                <a:effectLst/>
              </a:rPr>
              <a:t>Pareto</a:t>
            </a:r>
            <a:r>
              <a:rPr lang="nl-NL" b="1" i="0" dirty="0">
                <a:solidFill>
                  <a:schemeClr val="bg1"/>
                </a:solidFill>
                <a:effectLst/>
              </a:rPr>
              <a:t>-efficiëntie</a:t>
            </a:r>
            <a:r>
              <a:rPr lang="nl-NL" b="0" i="0" dirty="0">
                <a:solidFill>
                  <a:schemeClr val="bg1"/>
                </a:solidFill>
                <a:effectLst/>
              </a:rPr>
              <a:t>, </a:t>
            </a:r>
            <a:r>
              <a:rPr lang="nl-NL" b="1" i="0" dirty="0" err="1">
                <a:solidFill>
                  <a:schemeClr val="bg1"/>
                </a:solidFill>
                <a:effectLst/>
              </a:rPr>
              <a:t>Pareto</a:t>
            </a:r>
            <a:r>
              <a:rPr lang="nl-NL" b="1" i="0" dirty="0">
                <a:solidFill>
                  <a:schemeClr val="bg1"/>
                </a:solidFill>
                <a:effectLst/>
              </a:rPr>
              <a:t>-optimaal</a:t>
            </a:r>
            <a:r>
              <a:rPr lang="nl-NL" b="0" i="0" dirty="0">
                <a:solidFill>
                  <a:schemeClr val="bg1"/>
                </a:solidFill>
                <a:effectLst/>
              </a:rPr>
              <a:t>, </a:t>
            </a:r>
            <a:r>
              <a:rPr lang="nl-NL" b="1" i="0" dirty="0">
                <a:solidFill>
                  <a:schemeClr val="bg1"/>
                </a:solidFill>
                <a:effectLst/>
              </a:rPr>
              <a:t>allocatieve efficiëntie</a:t>
            </a:r>
            <a:r>
              <a:rPr lang="nl-NL" b="0" i="0" dirty="0">
                <a:solidFill>
                  <a:schemeClr val="bg1"/>
                </a:solidFill>
                <a:effectLst/>
              </a:rPr>
              <a:t> of het </a:t>
            </a:r>
            <a:r>
              <a:rPr lang="nl-NL" b="1" i="0" dirty="0" err="1">
                <a:solidFill>
                  <a:schemeClr val="bg1"/>
                </a:solidFill>
                <a:effectLst/>
              </a:rPr>
              <a:t>Pareto</a:t>
            </a:r>
            <a:r>
              <a:rPr lang="nl-NL" b="1" i="0" dirty="0">
                <a:solidFill>
                  <a:schemeClr val="bg1"/>
                </a:solidFill>
                <a:effectLst/>
              </a:rPr>
              <a:t>-criterium</a:t>
            </a:r>
            <a:r>
              <a:rPr lang="nl-NL" b="0" i="0" dirty="0">
                <a:solidFill>
                  <a:schemeClr val="bg1"/>
                </a:solidFill>
                <a:effectLst/>
              </a:rPr>
              <a:t> is de </a:t>
            </a:r>
            <a:r>
              <a:rPr lang="nl-NL" b="0" i="0" u="none" strike="noStrike" dirty="0">
                <a:solidFill>
                  <a:schemeClr val="bg1"/>
                </a:solidFill>
                <a:effectLst/>
              </a:rPr>
              <a:t>allocatie van middelen</a:t>
            </a:r>
            <a:r>
              <a:rPr lang="nl-NL" b="0" i="0" dirty="0">
                <a:solidFill>
                  <a:schemeClr val="bg1"/>
                </a:solidFill>
                <a:effectLst/>
              </a:rPr>
              <a:t> die dusdanig is dat niemand in een </a:t>
            </a:r>
            <a:r>
              <a:rPr lang="nl-NL" b="0" i="0" u="none" strike="noStrike" dirty="0">
                <a:solidFill>
                  <a:schemeClr val="bg1"/>
                </a:solidFill>
                <a:effectLst/>
              </a:rPr>
              <a:t>groep</a:t>
            </a:r>
            <a:r>
              <a:rPr lang="nl-NL" b="0" i="0" dirty="0">
                <a:solidFill>
                  <a:schemeClr val="bg1"/>
                </a:solidFill>
                <a:effectLst/>
              </a:rPr>
              <a:t> er op vooruit kan gaan zonder dat iemand anders er op achteruit gaat. In de sterke vorm verhoogt de groep het </a:t>
            </a:r>
            <a:r>
              <a:rPr lang="nl-NL" b="0" i="0" u="none" strike="noStrike" dirty="0">
                <a:solidFill>
                  <a:schemeClr val="bg1"/>
                </a:solidFill>
                <a:effectLst/>
              </a:rPr>
              <a:t>welzijn</a:t>
            </a:r>
            <a:r>
              <a:rPr lang="nl-NL" b="0" i="0" dirty="0">
                <a:solidFill>
                  <a:schemeClr val="bg1"/>
                </a:solidFill>
                <a:effectLst/>
              </a:rPr>
              <a:t> als ten minste één individu beter af is en geen enkel individu slechter, in de zwakke vorm moet iedereen beter af zijn.’ (wiki) </a:t>
            </a:r>
          </a:p>
          <a:p>
            <a:endParaRPr lang="nl-NL" dirty="0">
              <a:solidFill>
                <a:schemeClr val="bg1"/>
              </a:solidFill>
            </a:endParaRPr>
          </a:p>
        </p:txBody>
      </p:sp>
    </p:spTree>
    <p:extLst>
      <p:ext uri="{BB962C8B-B14F-4D97-AF65-F5344CB8AC3E}">
        <p14:creationId xmlns:p14="http://schemas.microsoft.com/office/powerpoint/2010/main" val="463162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90A4BE-0AD8-446C-B349-06FEBEBD2809}"/>
              </a:ext>
            </a:extLst>
          </p:cNvPr>
          <p:cNvSpPr>
            <a:spLocks noGrp="1"/>
          </p:cNvSpPr>
          <p:nvPr>
            <p:ph type="title"/>
          </p:nvPr>
        </p:nvSpPr>
        <p:spPr/>
        <p:txBody>
          <a:bodyPr>
            <a:normAutofit fontScale="90000"/>
          </a:bodyPr>
          <a:lstStyle/>
          <a:p>
            <a:r>
              <a:rPr lang="nl-NL" dirty="0"/>
              <a:t>(2) Vier wijzen om dit criterium te interpreteren</a:t>
            </a:r>
            <a:br>
              <a:rPr lang="nl-NL" dirty="0"/>
            </a:br>
            <a:endParaRPr lang="nl-NL" dirty="0"/>
          </a:p>
        </p:txBody>
      </p:sp>
      <p:sp>
        <p:nvSpPr>
          <p:cNvPr id="3" name="Tijdelijke aanduiding voor inhoud 2">
            <a:extLst>
              <a:ext uri="{FF2B5EF4-FFF2-40B4-BE49-F238E27FC236}">
                <a16:creationId xmlns:a16="http://schemas.microsoft.com/office/drawing/2014/main" id="{3D8857DC-0F0D-4253-8EC9-CBF1D0FC6813}"/>
              </a:ext>
            </a:extLst>
          </p:cNvPr>
          <p:cNvSpPr>
            <a:spLocks noGrp="1"/>
          </p:cNvSpPr>
          <p:nvPr>
            <p:ph idx="1"/>
          </p:nvPr>
        </p:nvSpPr>
        <p:spPr/>
        <p:txBody>
          <a:bodyPr>
            <a:normAutofit/>
          </a:bodyPr>
          <a:lstStyle/>
          <a:p>
            <a:r>
              <a:rPr lang="en-US" dirty="0">
                <a:solidFill>
                  <a:schemeClr val="bg1"/>
                </a:solidFill>
              </a:rPr>
              <a:t>Positive obligation social housing:. Although the Court held that ‘the statutory obligation imposed on the applicants to seek a </a:t>
            </a:r>
            <a:r>
              <a:rPr lang="en-US" dirty="0" err="1">
                <a:solidFill>
                  <a:schemeClr val="bg1"/>
                </a:solidFill>
              </a:rPr>
              <a:t>licence</a:t>
            </a:r>
            <a:r>
              <a:rPr lang="en-US" dirty="0">
                <a:solidFill>
                  <a:schemeClr val="bg1"/>
                </a:solidFill>
              </a:rPr>
              <a:t> to live in their “home” cannot be regarded as disproportionate to the legitimate aim pursued’, it continued to hold that there ‘remains, however, the question whether the manner in which the Housing Authority exercised its discretion in the applicants’ case - refusal of permanent and temporary </a:t>
            </a:r>
            <a:r>
              <a:rPr lang="en-US" dirty="0" err="1">
                <a:solidFill>
                  <a:schemeClr val="bg1"/>
                </a:solidFill>
              </a:rPr>
              <a:t>licences</a:t>
            </a:r>
            <a:r>
              <a:rPr lang="en-US" dirty="0">
                <a:solidFill>
                  <a:schemeClr val="bg1"/>
                </a:solidFill>
              </a:rPr>
              <a:t>, and referral of the matter to the Law Officers with a view to prosecution’, with respect to which the Court found a violation ‘as far as the application of the legislation in the particular circumstances of the applicants’ case was concerned.’ ECtHR, </a:t>
            </a:r>
            <a:r>
              <a:rPr lang="en-US" dirty="0" err="1">
                <a:solidFill>
                  <a:schemeClr val="bg1"/>
                </a:solidFill>
              </a:rPr>
              <a:t>Gillow</a:t>
            </a:r>
            <a:r>
              <a:rPr lang="en-US" dirty="0">
                <a:solidFill>
                  <a:schemeClr val="bg1"/>
                </a:solidFill>
              </a:rPr>
              <a:t> v. the United Kingdom, application no. 9063/80, 24 November 1986, § 56-58.</a:t>
            </a:r>
            <a:endParaRPr lang="nl-NL" dirty="0">
              <a:solidFill>
                <a:schemeClr val="bg1"/>
              </a:solidFill>
            </a:endParaRPr>
          </a:p>
        </p:txBody>
      </p:sp>
    </p:spTree>
    <p:extLst>
      <p:ext uri="{BB962C8B-B14F-4D97-AF65-F5344CB8AC3E}">
        <p14:creationId xmlns:p14="http://schemas.microsoft.com/office/powerpoint/2010/main" val="979857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1320EB-1D37-408A-95F7-6EB48156A7F8}"/>
              </a:ext>
            </a:extLst>
          </p:cNvPr>
          <p:cNvSpPr>
            <a:spLocks noGrp="1"/>
          </p:cNvSpPr>
          <p:nvPr>
            <p:ph type="title"/>
          </p:nvPr>
        </p:nvSpPr>
        <p:spPr/>
        <p:txBody>
          <a:bodyPr>
            <a:normAutofit fontScale="90000"/>
          </a:bodyPr>
          <a:lstStyle/>
          <a:p>
            <a:r>
              <a:rPr lang="nl-NL" dirty="0"/>
              <a:t>(2) Vier wijzen om dit criterium te interpreteren</a:t>
            </a:r>
            <a:br>
              <a:rPr lang="nl-NL" dirty="0"/>
            </a:br>
            <a:endParaRPr lang="nl-NL" dirty="0"/>
          </a:p>
        </p:txBody>
      </p:sp>
      <p:sp>
        <p:nvSpPr>
          <p:cNvPr id="3" name="Tijdelijke aanduiding voor inhoud 2">
            <a:extLst>
              <a:ext uri="{FF2B5EF4-FFF2-40B4-BE49-F238E27FC236}">
                <a16:creationId xmlns:a16="http://schemas.microsoft.com/office/drawing/2014/main" id="{14D5B11A-B822-4454-9AF0-FDA87D26D319}"/>
              </a:ext>
            </a:extLst>
          </p:cNvPr>
          <p:cNvSpPr>
            <a:spLocks noGrp="1"/>
          </p:cNvSpPr>
          <p:nvPr>
            <p:ph idx="1"/>
          </p:nvPr>
        </p:nvSpPr>
        <p:spPr/>
        <p:txBody>
          <a:bodyPr>
            <a:normAutofit/>
          </a:bodyPr>
          <a:lstStyle/>
          <a:p>
            <a:r>
              <a:rPr lang="en-US" dirty="0">
                <a:solidFill>
                  <a:schemeClr val="bg1"/>
                </a:solidFill>
              </a:rPr>
              <a:t>Positive obligation </a:t>
            </a:r>
            <a:r>
              <a:rPr lang="en-US" dirty="0" err="1">
                <a:solidFill>
                  <a:schemeClr val="bg1"/>
                </a:solidFill>
              </a:rPr>
              <a:t>genderwijziging</a:t>
            </a:r>
            <a:r>
              <a:rPr lang="en-US" dirty="0">
                <a:solidFill>
                  <a:schemeClr val="bg1"/>
                </a:solidFill>
              </a:rPr>
              <a:t> ‘The Court finds that the circumstances of the case reveal a limited legislative gap in gender reassignment surgery, which leaves the applicant in a situation of distressing uncertainty vis-à-vis his private life and the recognition of his true identity. Whilst budgetary restraints in the public health service might have justified some initial delays in implementing the rights of transsexuals under the Civil Code, over four years have elapsed since the relevant provisions came into force and the necessary legislation, although drafted, has yet to be enacted. Given the few individuals involved (some fifty people, according to unofficial estimates []), the budgetary burden on the State would not be expected to be unduly heavy. Consequently, the Court considers that a fair balance has not been struck between the public interest and the rights of the applicant.’ ECtHR, L. v. </a:t>
            </a:r>
            <a:r>
              <a:rPr lang="en-US" dirty="0" err="1">
                <a:solidFill>
                  <a:schemeClr val="bg1"/>
                </a:solidFill>
              </a:rPr>
              <a:t>Lithania</a:t>
            </a:r>
            <a:r>
              <a:rPr lang="en-US" dirty="0">
                <a:solidFill>
                  <a:schemeClr val="bg1"/>
                </a:solidFill>
              </a:rPr>
              <a:t>, application no. 27527/03, 11 September 2007</a:t>
            </a:r>
            <a:endParaRPr lang="nl-NL" dirty="0">
              <a:solidFill>
                <a:schemeClr val="bg1"/>
              </a:solidFill>
            </a:endParaRPr>
          </a:p>
        </p:txBody>
      </p:sp>
    </p:spTree>
    <p:extLst>
      <p:ext uri="{BB962C8B-B14F-4D97-AF65-F5344CB8AC3E}">
        <p14:creationId xmlns:p14="http://schemas.microsoft.com/office/powerpoint/2010/main" val="2694141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B43D89-9191-48DF-B333-9CD8201227B6}"/>
              </a:ext>
            </a:extLst>
          </p:cNvPr>
          <p:cNvSpPr>
            <a:spLocks noGrp="1"/>
          </p:cNvSpPr>
          <p:nvPr>
            <p:ph type="title"/>
          </p:nvPr>
        </p:nvSpPr>
        <p:spPr/>
        <p:txBody>
          <a:bodyPr>
            <a:normAutofit fontScale="90000"/>
          </a:bodyPr>
          <a:lstStyle/>
          <a:p>
            <a:r>
              <a:rPr lang="nl-NL" dirty="0"/>
              <a:t>(2) Vier wijzen om dit criterium te interpreteren</a:t>
            </a:r>
            <a:br>
              <a:rPr lang="nl-NL" dirty="0"/>
            </a:br>
            <a:endParaRPr lang="nl-NL" dirty="0"/>
          </a:p>
        </p:txBody>
      </p:sp>
      <p:sp>
        <p:nvSpPr>
          <p:cNvPr id="3" name="Tijdelijke aanduiding voor inhoud 2">
            <a:extLst>
              <a:ext uri="{FF2B5EF4-FFF2-40B4-BE49-F238E27FC236}">
                <a16:creationId xmlns:a16="http://schemas.microsoft.com/office/drawing/2014/main" id="{E778B438-2896-4EF2-8AC1-B7696C6DA2CE}"/>
              </a:ext>
            </a:extLst>
          </p:cNvPr>
          <p:cNvSpPr>
            <a:spLocks noGrp="1"/>
          </p:cNvSpPr>
          <p:nvPr>
            <p:ph idx="1"/>
          </p:nvPr>
        </p:nvSpPr>
        <p:spPr/>
        <p:txBody>
          <a:bodyPr>
            <a:normAutofit/>
          </a:bodyPr>
          <a:lstStyle/>
          <a:p>
            <a:r>
              <a:rPr lang="en-US" dirty="0" err="1">
                <a:solidFill>
                  <a:schemeClr val="bg1"/>
                </a:solidFill>
              </a:rPr>
              <a:t>Millieuzaken</a:t>
            </a:r>
            <a:r>
              <a:rPr lang="en-US" dirty="0">
                <a:solidFill>
                  <a:schemeClr val="bg1"/>
                </a:solidFill>
              </a:rPr>
              <a:t>: ‘the onus is on the State to justify, using detailed and rigorous data, a situation in which certain individuals bear a heavy burden on behalf of the rest of the community.’ 3 ECtHR, </a:t>
            </a:r>
            <a:r>
              <a:rPr lang="en-US" dirty="0" err="1">
                <a:solidFill>
                  <a:schemeClr val="bg1"/>
                </a:solidFill>
              </a:rPr>
              <a:t>Fadeyeva</a:t>
            </a:r>
            <a:r>
              <a:rPr lang="en-US" dirty="0">
                <a:solidFill>
                  <a:schemeClr val="bg1"/>
                </a:solidFill>
              </a:rPr>
              <a:t> v. Russia, application no. 55723/00, 09 June 2005, § 128. ECtHR, </a:t>
            </a:r>
            <a:r>
              <a:rPr lang="en-US" dirty="0" err="1">
                <a:solidFill>
                  <a:schemeClr val="bg1"/>
                </a:solidFill>
              </a:rPr>
              <a:t>Dubetska</a:t>
            </a:r>
            <a:r>
              <a:rPr lang="en-US" dirty="0">
                <a:solidFill>
                  <a:schemeClr val="bg1"/>
                </a:solidFill>
              </a:rPr>
              <a:t> and others v. </a:t>
            </a:r>
            <a:r>
              <a:rPr lang="en-US" dirty="0" err="1">
                <a:solidFill>
                  <a:schemeClr val="bg1"/>
                </a:solidFill>
              </a:rPr>
              <a:t>Ukrain</a:t>
            </a:r>
            <a:r>
              <a:rPr lang="en-US" dirty="0">
                <a:solidFill>
                  <a:schemeClr val="bg1"/>
                </a:solidFill>
              </a:rPr>
              <a:t>, application no. 30499/03, 10 February 2011.</a:t>
            </a:r>
          </a:p>
          <a:p>
            <a:r>
              <a:rPr lang="en-US" dirty="0" err="1">
                <a:solidFill>
                  <a:schemeClr val="bg1"/>
                </a:solidFill>
              </a:rPr>
              <a:t>Immigratierestrictie</a:t>
            </a:r>
            <a:r>
              <a:rPr lang="en-US" dirty="0">
                <a:solidFill>
                  <a:schemeClr val="bg1"/>
                </a:solidFill>
              </a:rPr>
              <a:t> in </a:t>
            </a:r>
            <a:r>
              <a:rPr lang="en-US" dirty="0" err="1">
                <a:solidFill>
                  <a:schemeClr val="bg1"/>
                </a:solidFill>
              </a:rPr>
              <a:t>kader</a:t>
            </a:r>
            <a:r>
              <a:rPr lang="en-US" dirty="0">
                <a:solidFill>
                  <a:schemeClr val="bg1"/>
                </a:solidFill>
              </a:rPr>
              <a:t> van economic well-being: ‘by attaching such paramount importance to this latter element, the authorities may be considered to have indulged in excessive formalism.’ 4 ECtHR, Rodrigues Da Silva and </a:t>
            </a:r>
            <a:r>
              <a:rPr lang="en-US" dirty="0" err="1">
                <a:solidFill>
                  <a:schemeClr val="bg1"/>
                </a:solidFill>
              </a:rPr>
              <a:t>Hoogkamer</a:t>
            </a:r>
            <a:r>
              <a:rPr lang="en-US" dirty="0">
                <a:solidFill>
                  <a:schemeClr val="bg1"/>
                </a:solidFill>
              </a:rPr>
              <a:t> v. the Netherlands, application no. 50435/99, 31 January 2006, § 44.</a:t>
            </a:r>
            <a:endParaRPr lang="nl-NL" dirty="0">
              <a:solidFill>
                <a:schemeClr val="bg1"/>
              </a:solidFill>
            </a:endParaRPr>
          </a:p>
        </p:txBody>
      </p:sp>
    </p:spTree>
    <p:extLst>
      <p:ext uri="{BB962C8B-B14F-4D97-AF65-F5344CB8AC3E}">
        <p14:creationId xmlns:p14="http://schemas.microsoft.com/office/powerpoint/2010/main" val="3362558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62AC14-ADF2-4D5F-93E8-3917AFF078E9}"/>
              </a:ext>
            </a:extLst>
          </p:cNvPr>
          <p:cNvSpPr>
            <a:spLocks noGrp="1"/>
          </p:cNvSpPr>
          <p:nvPr>
            <p:ph type="title"/>
          </p:nvPr>
        </p:nvSpPr>
        <p:spPr/>
        <p:txBody>
          <a:bodyPr>
            <a:normAutofit fontScale="90000"/>
          </a:bodyPr>
          <a:lstStyle/>
          <a:p>
            <a:r>
              <a:rPr lang="nl-NL" dirty="0"/>
              <a:t>(2) Vier wijzen om dit criterium te interpreteren</a:t>
            </a:r>
            <a:br>
              <a:rPr lang="nl-NL" dirty="0"/>
            </a:br>
            <a:endParaRPr lang="nl-NL" dirty="0"/>
          </a:p>
        </p:txBody>
      </p:sp>
      <p:sp>
        <p:nvSpPr>
          <p:cNvPr id="3" name="Tijdelijke aanduiding voor inhoud 2">
            <a:extLst>
              <a:ext uri="{FF2B5EF4-FFF2-40B4-BE49-F238E27FC236}">
                <a16:creationId xmlns:a16="http://schemas.microsoft.com/office/drawing/2014/main" id="{51E73801-76D6-42CF-B291-840F99F0ED3B}"/>
              </a:ext>
            </a:extLst>
          </p:cNvPr>
          <p:cNvSpPr>
            <a:spLocks noGrp="1"/>
          </p:cNvSpPr>
          <p:nvPr>
            <p:ph idx="1"/>
          </p:nvPr>
        </p:nvSpPr>
        <p:spPr/>
        <p:txBody>
          <a:bodyPr/>
          <a:lstStyle/>
          <a:p>
            <a:pPr algn="l"/>
            <a:r>
              <a:rPr lang="en-US" i="0" strike="noStrike" dirty="0">
                <a:solidFill>
                  <a:schemeClr val="bg1"/>
                </a:solidFill>
                <a:effectLst/>
                <a:latin typeface="Arial" panose="020B0604020202020204" pitchFamily="34" charset="0"/>
              </a:rPr>
              <a:t>(4) In </a:t>
            </a:r>
            <a:r>
              <a:rPr lang="en-US" i="0" strike="noStrike" dirty="0" err="1">
                <a:solidFill>
                  <a:schemeClr val="bg1"/>
                </a:solidFill>
                <a:effectLst/>
                <a:latin typeface="Arial" panose="020B0604020202020204" pitchFamily="34" charset="0"/>
              </a:rPr>
              <a:t>abstracto</a:t>
            </a:r>
            <a:endParaRPr lang="en-US" i="0" strike="noStrike" dirty="0">
              <a:solidFill>
                <a:schemeClr val="bg1"/>
              </a:solidFill>
              <a:effectLst/>
              <a:latin typeface="Arial" panose="020B0604020202020204" pitchFamily="34" charset="0"/>
            </a:endParaRPr>
          </a:p>
          <a:p>
            <a:pPr algn="l"/>
            <a:r>
              <a:rPr lang="en-US" i="0" strike="noStrike" dirty="0" err="1">
                <a:solidFill>
                  <a:schemeClr val="bg1"/>
                </a:solidFill>
                <a:effectLst/>
                <a:latin typeface="Arial" panose="020B0604020202020204" pitchFamily="34" charset="0"/>
              </a:rPr>
              <a:t>Er</a:t>
            </a:r>
            <a:r>
              <a:rPr lang="en-US" i="0" strike="noStrike" dirty="0">
                <a:solidFill>
                  <a:schemeClr val="bg1"/>
                </a:solidFill>
                <a:effectLst/>
                <a:latin typeface="Arial" panose="020B0604020202020204" pitchFamily="34" charset="0"/>
              </a:rPr>
              <a:t> is </a:t>
            </a:r>
            <a:r>
              <a:rPr lang="en-US" i="0" strike="noStrike" dirty="0" err="1">
                <a:solidFill>
                  <a:schemeClr val="bg1"/>
                </a:solidFill>
                <a:effectLst/>
                <a:latin typeface="Arial" panose="020B0604020202020204" pitchFamily="34" charset="0"/>
              </a:rPr>
              <a:t>geen</a:t>
            </a:r>
            <a:r>
              <a:rPr lang="en-US" i="0" strike="noStrike" dirty="0">
                <a:solidFill>
                  <a:schemeClr val="bg1"/>
                </a:solidFill>
                <a:effectLst/>
                <a:latin typeface="Arial" panose="020B0604020202020204" pitchFamily="34" charset="0"/>
              </a:rPr>
              <a:t> </a:t>
            </a:r>
            <a:r>
              <a:rPr lang="en-US" i="0" strike="noStrike" dirty="0" err="1">
                <a:solidFill>
                  <a:schemeClr val="bg1"/>
                </a:solidFill>
                <a:effectLst/>
                <a:latin typeface="Arial" panose="020B0604020202020204" pitchFamily="34" charset="0"/>
              </a:rPr>
              <a:t>concreet</a:t>
            </a:r>
            <a:r>
              <a:rPr lang="en-US" i="0" strike="noStrike" dirty="0">
                <a:solidFill>
                  <a:schemeClr val="bg1"/>
                </a:solidFill>
                <a:effectLst/>
                <a:latin typeface="Arial" panose="020B0604020202020204" pitchFamily="34" charset="0"/>
              </a:rPr>
              <a:t> conflict </a:t>
            </a:r>
            <a:r>
              <a:rPr lang="en-US" i="0" strike="noStrike" dirty="0" err="1">
                <a:solidFill>
                  <a:schemeClr val="bg1"/>
                </a:solidFill>
                <a:effectLst/>
                <a:latin typeface="Arial" panose="020B0604020202020204" pitchFamily="34" charset="0"/>
              </a:rPr>
              <a:t>tussen</a:t>
            </a:r>
            <a:r>
              <a:rPr lang="en-US" i="0" strike="noStrike" dirty="0">
                <a:solidFill>
                  <a:schemeClr val="bg1"/>
                </a:solidFill>
                <a:effectLst/>
                <a:latin typeface="Arial" panose="020B0604020202020204" pitchFamily="34" charset="0"/>
              </a:rPr>
              <a:t> </a:t>
            </a:r>
            <a:r>
              <a:rPr lang="en-US" i="0" strike="noStrike" dirty="0" err="1">
                <a:solidFill>
                  <a:schemeClr val="bg1"/>
                </a:solidFill>
                <a:effectLst/>
                <a:latin typeface="Arial" panose="020B0604020202020204" pitchFamily="34" charset="0"/>
              </a:rPr>
              <a:t>belangen</a:t>
            </a:r>
            <a:endParaRPr lang="en-US" i="0" strike="noStrike" dirty="0">
              <a:solidFill>
                <a:schemeClr val="bg1"/>
              </a:solidFill>
              <a:effectLst/>
              <a:latin typeface="Arial" panose="020B0604020202020204" pitchFamily="34" charset="0"/>
            </a:endParaRPr>
          </a:p>
          <a:p>
            <a:pPr algn="l"/>
            <a:r>
              <a:rPr lang="en-US" i="0" strike="noStrike" dirty="0" err="1">
                <a:solidFill>
                  <a:schemeClr val="bg1"/>
                </a:solidFill>
                <a:effectLst/>
                <a:latin typeface="Arial" panose="020B0604020202020204" pitchFamily="34" charset="0"/>
              </a:rPr>
              <a:t>Valt</a:t>
            </a:r>
            <a:r>
              <a:rPr lang="en-US" i="0" strike="noStrike" dirty="0">
                <a:solidFill>
                  <a:schemeClr val="bg1"/>
                </a:solidFill>
                <a:effectLst/>
                <a:latin typeface="Arial" panose="020B0604020202020204" pitchFamily="34" charset="0"/>
              </a:rPr>
              <a:t> </a:t>
            </a:r>
            <a:r>
              <a:rPr lang="en-US" i="0" strike="noStrike" dirty="0" err="1">
                <a:solidFill>
                  <a:schemeClr val="bg1"/>
                </a:solidFill>
                <a:effectLst/>
                <a:latin typeface="Arial" panose="020B0604020202020204" pitchFamily="34" charset="0"/>
              </a:rPr>
              <a:t>niet</a:t>
            </a:r>
            <a:r>
              <a:rPr lang="en-US" i="0" strike="noStrike" dirty="0">
                <a:solidFill>
                  <a:schemeClr val="bg1"/>
                </a:solidFill>
                <a:effectLst/>
                <a:latin typeface="Arial" panose="020B0604020202020204" pitchFamily="34" charset="0"/>
              </a:rPr>
              <a:t> </a:t>
            </a:r>
            <a:r>
              <a:rPr lang="en-US" i="0" strike="noStrike" dirty="0" err="1">
                <a:solidFill>
                  <a:schemeClr val="bg1"/>
                </a:solidFill>
                <a:effectLst/>
                <a:latin typeface="Arial" panose="020B0604020202020204" pitchFamily="34" charset="0"/>
              </a:rPr>
              <a:t>echt</a:t>
            </a:r>
            <a:r>
              <a:rPr lang="en-US" i="0" strike="noStrike" dirty="0">
                <a:solidFill>
                  <a:schemeClr val="bg1"/>
                </a:solidFill>
                <a:effectLst/>
                <a:latin typeface="Arial" panose="020B0604020202020204" pitchFamily="34" charset="0"/>
              </a:rPr>
              <a:t> </a:t>
            </a:r>
            <a:r>
              <a:rPr lang="en-US" i="0" strike="noStrike" dirty="0" err="1">
                <a:solidFill>
                  <a:schemeClr val="bg1"/>
                </a:solidFill>
                <a:effectLst/>
                <a:latin typeface="Arial" panose="020B0604020202020204" pitchFamily="34" charset="0"/>
              </a:rPr>
              <a:t>onder</a:t>
            </a:r>
            <a:r>
              <a:rPr lang="en-US" i="0" strike="noStrike" dirty="0">
                <a:solidFill>
                  <a:schemeClr val="bg1"/>
                </a:solidFill>
                <a:effectLst/>
                <a:latin typeface="Arial" panose="020B0604020202020204" pitchFamily="34" charset="0"/>
              </a:rPr>
              <a:t> </a:t>
            </a:r>
            <a:r>
              <a:rPr lang="en-US" i="0" strike="noStrike" dirty="0" err="1">
                <a:solidFill>
                  <a:schemeClr val="bg1"/>
                </a:solidFill>
                <a:effectLst/>
                <a:latin typeface="Arial" panose="020B0604020202020204" pitchFamily="34" charset="0"/>
              </a:rPr>
              <a:t>een</a:t>
            </a:r>
            <a:r>
              <a:rPr lang="en-US" i="0" strike="noStrike" dirty="0">
                <a:solidFill>
                  <a:schemeClr val="bg1"/>
                </a:solidFill>
                <a:effectLst/>
                <a:latin typeface="Arial" panose="020B0604020202020204" pitchFamily="34" charset="0"/>
              </a:rPr>
              <a:t> van de </a:t>
            </a:r>
            <a:r>
              <a:rPr lang="en-US" i="0" strike="noStrike" dirty="0" err="1">
                <a:solidFill>
                  <a:schemeClr val="bg1"/>
                </a:solidFill>
                <a:effectLst/>
                <a:latin typeface="Arial" panose="020B0604020202020204" pitchFamily="34" charset="0"/>
              </a:rPr>
              <a:t>drie</a:t>
            </a:r>
            <a:r>
              <a:rPr lang="en-US" i="0" strike="noStrike" dirty="0">
                <a:solidFill>
                  <a:schemeClr val="bg1"/>
                </a:solidFill>
                <a:effectLst/>
                <a:latin typeface="Arial" panose="020B0604020202020204" pitchFamily="34" charset="0"/>
              </a:rPr>
              <a:t> criteria</a:t>
            </a:r>
          </a:p>
          <a:p>
            <a:pPr algn="l"/>
            <a:r>
              <a:rPr lang="en-US" dirty="0" err="1">
                <a:solidFill>
                  <a:schemeClr val="bg1"/>
                </a:solidFill>
                <a:latin typeface="Arial" panose="020B0604020202020204" pitchFamily="34" charset="0"/>
              </a:rPr>
              <a:t>Meest</a:t>
            </a:r>
            <a:r>
              <a:rPr lang="en-US" dirty="0">
                <a:solidFill>
                  <a:schemeClr val="bg1"/>
                </a:solidFill>
                <a:latin typeface="Arial" panose="020B0604020202020204" pitchFamily="34" charset="0"/>
              </a:rPr>
              <a:t> </a:t>
            </a:r>
            <a:r>
              <a:rPr lang="en-US" dirty="0" err="1">
                <a:solidFill>
                  <a:schemeClr val="bg1"/>
                </a:solidFill>
                <a:latin typeface="Arial" panose="020B0604020202020204" pitchFamily="34" charset="0"/>
              </a:rPr>
              <a:t>te</a:t>
            </a:r>
            <a:r>
              <a:rPr lang="en-US" dirty="0">
                <a:solidFill>
                  <a:schemeClr val="bg1"/>
                </a:solidFill>
                <a:latin typeface="Arial" panose="020B0604020202020204" pitchFamily="34" charset="0"/>
              </a:rPr>
              <a:t> </a:t>
            </a:r>
            <a:r>
              <a:rPr lang="en-US" dirty="0" err="1">
                <a:solidFill>
                  <a:schemeClr val="bg1"/>
                </a:solidFill>
                <a:latin typeface="Arial" panose="020B0604020202020204" pitchFamily="34" charset="0"/>
              </a:rPr>
              <a:t>maken</a:t>
            </a:r>
            <a:r>
              <a:rPr lang="en-US" dirty="0">
                <a:solidFill>
                  <a:schemeClr val="bg1"/>
                </a:solidFill>
                <a:latin typeface="Arial" panose="020B0604020202020204" pitchFamily="34" charset="0"/>
              </a:rPr>
              <a:t> met ‘law’, maar het EHRM </a:t>
            </a:r>
            <a:r>
              <a:rPr lang="en-US" dirty="0" err="1">
                <a:solidFill>
                  <a:schemeClr val="bg1"/>
                </a:solidFill>
                <a:latin typeface="Arial" panose="020B0604020202020204" pitchFamily="34" charset="0"/>
              </a:rPr>
              <a:t>neemt</a:t>
            </a:r>
            <a:r>
              <a:rPr lang="en-US" dirty="0">
                <a:solidFill>
                  <a:schemeClr val="bg1"/>
                </a:solidFill>
                <a:latin typeface="Arial" panose="020B0604020202020204" pitchFamily="34" charset="0"/>
              </a:rPr>
              <a:t> ‘quality of law’ </a:t>
            </a:r>
            <a:r>
              <a:rPr lang="en-US" dirty="0" err="1">
                <a:solidFill>
                  <a:schemeClr val="bg1"/>
                </a:solidFill>
                <a:latin typeface="Arial" panose="020B0604020202020204" pitchFamily="34" charset="0"/>
              </a:rPr>
              <a:t>standaarden</a:t>
            </a:r>
            <a:r>
              <a:rPr lang="en-US" dirty="0">
                <a:solidFill>
                  <a:schemeClr val="bg1"/>
                </a:solidFill>
                <a:latin typeface="Arial" panose="020B0604020202020204" pitchFamily="34" charset="0"/>
              </a:rPr>
              <a:t> steeds </a:t>
            </a:r>
            <a:r>
              <a:rPr lang="en-US" dirty="0" err="1">
                <a:solidFill>
                  <a:schemeClr val="bg1"/>
                </a:solidFill>
                <a:latin typeface="Arial" panose="020B0604020202020204" pitchFamily="34" charset="0"/>
              </a:rPr>
              <a:t>meer</a:t>
            </a:r>
            <a:r>
              <a:rPr lang="en-US" dirty="0">
                <a:solidFill>
                  <a:schemeClr val="bg1"/>
                </a:solidFill>
                <a:latin typeface="Arial" panose="020B0604020202020204" pitchFamily="34" charset="0"/>
              </a:rPr>
              <a:t> mee in ‘</a:t>
            </a:r>
            <a:r>
              <a:rPr lang="en-US" dirty="0" err="1">
                <a:solidFill>
                  <a:schemeClr val="bg1"/>
                </a:solidFill>
                <a:latin typeface="Arial" panose="020B0604020202020204" pitchFamily="34" charset="0"/>
              </a:rPr>
              <a:t>noodzakelijk</a:t>
            </a:r>
            <a:r>
              <a:rPr lang="en-US" dirty="0">
                <a:solidFill>
                  <a:schemeClr val="bg1"/>
                </a:solidFill>
                <a:latin typeface="Arial" panose="020B0604020202020204" pitchFamily="34" charset="0"/>
              </a:rPr>
              <a:t> in </a:t>
            </a:r>
            <a:r>
              <a:rPr lang="en-US" dirty="0" err="1">
                <a:solidFill>
                  <a:schemeClr val="bg1"/>
                </a:solidFill>
                <a:latin typeface="Arial" panose="020B0604020202020204" pitchFamily="34" charset="0"/>
              </a:rPr>
              <a:t>een</a:t>
            </a:r>
            <a:r>
              <a:rPr lang="en-US" dirty="0">
                <a:solidFill>
                  <a:schemeClr val="bg1"/>
                </a:solidFill>
                <a:latin typeface="Arial" panose="020B0604020202020204" pitchFamily="34" charset="0"/>
              </a:rPr>
              <a:t> </a:t>
            </a:r>
            <a:r>
              <a:rPr lang="en-US" dirty="0" err="1">
                <a:solidFill>
                  <a:schemeClr val="bg1"/>
                </a:solidFill>
                <a:latin typeface="Arial" panose="020B0604020202020204" pitchFamily="34" charset="0"/>
              </a:rPr>
              <a:t>democratische</a:t>
            </a:r>
            <a:r>
              <a:rPr lang="en-US" dirty="0">
                <a:solidFill>
                  <a:schemeClr val="bg1"/>
                </a:solidFill>
                <a:latin typeface="Arial" panose="020B0604020202020204" pitchFamily="34" charset="0"/>
              </a:rPr>
              <a:t> </a:t>
            </a:r>
            <a:r>
              <a:rPr lang="en-US" dirty="0" err="1">
                <a:solidFill>
                  <a:schemeClr val="bg1"/>
                </a:solidFill>
                <a:latin typeface="Arial" panose="020B0604020202020204" pitchFamily="34" charset="0"/>
              </a:rPr>
              <a:t>samenleving</a:t>
            </a:r>
            <a:r>
              <a:rPr lang="en-US" dirty="0">
                <a:solidFill>
                  <a:schemeClr val="bg1"/>
                </a:solidFill>
                <a:latin typeface="Arial" panose="020B0604020202020204" pitchFamily="34" charset="0"/>
              </a:rPr>
              <a:t> </a:t>
            </a:r>
            <a:r>
              <a:rPr lang="en-US" dirty="0" err="1">
                <a:solidFill>
                  <a:schemeClr val="bg1"/>
                </a:solidFill>
                <a:latin typeface="Arial" panose="020B0604020202020204" pitchFamily="34" charset="0"/>
              </a:rPr>
              <a:t>toets</a:t>
            </a:r>
            <a:r>
              <a:rPr lang="en-US" dirty="0">
                <a:solidFill>
                  <a:schemeClr val="bg1"/>
                </a:solidFill>
                <a:latin typeface="Arial" panose="020B0604020202020204" pitchFamily="34" charset="0"/>
              </a:rPr>
              <a:t>. </a:t>
            </a:r>
            <a:r>
              <a:rPr lang="en-US" i="0" strike="noStrike" dirty="0">
                <a:solidFill>
                  <a:schemeClr val="bg1"/>
                </a:solidFill>
                <a:effectLst/>
                <a:latin typeface="Arial" panose="020B0604020202020204" pitchFamily="34" charset="0"/>
              </a:rPr>
              <a:t>EHRM, RAJKOVSKI AND CHIPOVSKI v. NORTH MACEDONIA</a:t>
            </a:r>
            <a:r>
              <a:rPr lang="en-US" u="none" strike="noStrike" dirty="0">
                <a:solidFill>
                  <a:schemeClr val="bg1"/>
                </a:solidFill>
                <a:latin typeface="Arial" panose="020B0604020202020204" pitchFamily="34" charset="0"/>
              </a:rPr>
              <a:t>, application nos. </a:t>
            </a:r>
            <a:r>
              <a:rPr lang="en-US" b="0" i="0" dirty="0">
                <a:solidFill>
                  <a:schemeClr val="bg1"/>
                </a:solidFill>
                <a:effectLst/>
                <a:latin typeface="Arial" panose="020B0604020202020204" pitchFamily="34" charset="0"/>
              </a:rPr>
              <a:t>53205/13 and 63320/13, 13/02/2020; </a:t>
            </a:r>
            <a:r>
              <a:rPr lang="en-US" i="0" dirty="0">
                <a:solidFill>
                  <a:schemeClr val="bg1"/>
                </a:solidFill>
                <a:effectLst/>
                <a:latin typeface="Arial" panose="020B0604020202020204" pitchFamily="34" charset="0"/>
              </a:rPr>
              <a:t>EHRM, GAUGHRAN v. THE UNITED KINGDOM, application no. </a:t>
            </a:r>
            <a:r>
              <a:rPr lang="en-US" b="0" i="0" dirty="0">
                <a:solidFill>
                  <a:schemeClr val="bg1"/>
                </a:solidFill>
                <a:effectLst/>
                <a:latin typeface="Arial" panose="020B0604020202020204" pitchFamily="34" charset="0"/>
              </a:rPr>
              <a:t>45245/15, 13/02/2020</a:t>
            </a:r>
          </a:p>
          <a:p>
            <a:pPr algn="l"/>
            <a:endParaRPr lang="en-US" b="0" i="0" dirty="0">
              <a:solidFill>
                <a:schemeClr val="bg1"/>
              </a:solidFill>
              <a:effectLst/>
              <a:latin typeface="Arial" panose="020B0604020202020204" pitchFamily="34" charset="0"/>
            </a:endParaRPr>
          </a:p>
          <a:p>
            <a:endParaRPr lang="nl-NL" dirty="0">
              <a:solidFill>
                <a:schemeClr val="bg1"/>
              </a:solidFill>
            </a:endParaRPr>
          </a:p>
        </p:txBody>
      </p:sp>
    </p:spTree>
    <p:extLst>
      <p:ext uri="{BB962C8B-B14F-4D97-AF65-F5344CB8AC3E}">
        <p14:creationId xmlns:p14="http://schemas.microsoft.com/office/powerpoint/2010/main" val="1002032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4249B9-7992-4C37-A060-1330DAB616B4}"/>
              </a:ext>
            </a:extLst>
          </p:cNvPr>
          <p:cNvSpPr>
            <a:spLocks noGrp="1"/>
          </p:cNvSpPr>
          <p:nvPr>
            <p:ph type="title"/>
          </p:nvPr>
        </p:nvSpPr>
        <p:spPr/>
        <p:txBody>
          <a:bodyPr/>
          <a:lstStyle/>
          <a:p>
            <a:r>
              <a:rPr lang="nl-NL" dirty="0"/>
              <a:t>(3) </a:t>
            </a:r>
            <a:r>
              <a:rPr lang="nl-NL" dirty="0" err="1"/>
              <a:t>Balancing</a:t>
            </a:r>
            <a:r>
              <a:rPr lang="nl-NL" dirty="0"/>
              <a:t> vs. </a:t>
            </a:r>
            <a:r>
              <a:rPr lang="nl-NL" dirty="0" err="1"/>
              <a:t>Necessity</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F327DE89-A62E-4D05-A062-7EA2D66BA411}"/>
              </a:ext>
            </a:extLst>
          </p:cNvPr>
          <p:cNvSpPr>
            <a:spLocks noGrp="1"/>
          </p:cNvSpPr>
          <p:nvPr>
            <p:ph idx="1"/>
          </p:nvPr>
        </p:nvSpPr>
        <p:spPr/>
        <p:txBody>
          <a:bodyPr>
            <a:normAutofit fontScale="92500"/>
          </a:bodyPr>
          <a:lstStyle/>
          <a:p>
            <a:r>
              <a:rPr lang="en-US" dirty="0">
                <a:solidFill>
                  <a:schemeClr val="bg1"/>
                </a:solidFill>
              </a:rPr>
              <a:t>‘Establishing that the measure is necessary in a democratic society involves showing that the action taken is in response to a pressing social need, and that the interference with the rights protected is no greater than is necessary to address that pressing social need. The latter requirement is referred to as the test of proportionality. This test requires the Court to balance the severity of the restriction placed on the individual against the importance of the public interest.’ C </a:t>
            </a:r>
            <a:r>
              <a:rPr lang="en-US" dirty="0" err="1">
                <a:solidFill>
                  <a:schemeClr val="bg1"/>
                </a:solidFill>
              </a:rPr>
              <a:t>Ovey</a:t>
            </a:r>
            <a:r>
              <a:rPr lang="en-US" dirty="0">
                <a:solidFill>
                  <a:schemeClr val="bg1"/>
                </a:solidFill>
              </a:rPr>
              <a:t> &amp; R C A White, European Convention on Human Rights (Oxford University Press, 2002.</a:t>
            </a:r>
            <a:r>
              <a:rPr lang="en-US" b="0" i="0" dirty="0">
                <a:solidFill>
                  <a:schemeClr val="bg1"/>
                </a:solidFill>
                <a:effectLst/>
                <a:latin typeface="Arial" panose="020B0604020202020204" pitchFamily="34" charset="0"/>
              </a:rPr>
              <a:t> </a:t>
            </a:r>
          </a:p>
          <a:p>
            <a:r>
              <a:rPr lang="en-US" b="0" i="0" dirty="0" err="1">
                <a:solidFill>
                  <a:schemeClr val="bg1"/>
                </a:solidFill>
                <a:effectLst/>
                <a:latin typeface="Arial" panose="020B0604020202020204" pitchFamily="34" charset="0"/>
              </a:rPr>
              <a:t>Aleinikoff</a:t>
            </a:r>
            <a:r>
              <a:rPr lang="en-US" b="0" i="0" dirty="0">
                <a:solidFill>
                  <a:schemeClr val="bg1"/>
                </a:solidFill>
                <a:effectLst/>
                <a:latin typeface="Arial" panose="020B0604020202020204" pitchFamily="34" charset="0"/>
              </a:rPr>
              <a:t>, T. A. (1986). Constitutional law in the age of balancing. </a:t>
            </a:r>
            <a:r>
              <a:rPr lang="en-US" b="0" i="1" dirty="0">
                <a:solidFill>
                  <a:schemeClr val="bg1"/>
                </a:solidFill>
                <a:effectLst/>
                <a:latin typeface="Arial" panose="020B0604020202020204" pitchFamily="34" charset="0"/>
              </a:rPr>
              <a:t>Yale </a:t>
            </a:r>
            <a:r>
              <a:rPr lang="en-US" b="0" i="1" dirty="0" err="1">
                <a:solidFill>
                  <a:schemeClr val="bg1"/>
                </a:solidFill>
                <a:effectLst/>
                <a:latin typeface="Arial" panose="020B0604020202020204" pitchFamily="34" charset="0"/>
              </a:rPr>
              <a:t>lj</a:t>
            </a:r>
            <a:r>
              <a:rPr lang="en-US" b="0" i="0" dirty="0">
                <a:solidFill>
                  <a:schemeClr val="bg1"/>
                </a:solidFill>
                <a:effectLst/>
                <a:latin typeface="Arial" panose="020B0604020202020204" pitchFamily="34" charset="0"/>
              </a:rPr>
              <a:t>, </a:t>
            </a:r>
            <a:r>
              <a:rPr lang="en-US" b="0" i="1" dirty="0">
                <a:solidFill>
                  <a:schemeClr val="bg1"/>
                </a:solidFill>
                <a:effectLst/>
                <a:latin typeface="Arial" panose="020B0604020202020204" pitchFamily="34" charset="0"/>
              </a:rPr>
              <a:t>96</a:t>
            </a:r>
            <a:r>
              <a:rPr lang="en-US" b="0" i="0" dirty="0">
                <a:solidFill>
                  <a:schemeClr val="bg1"/>
                </a:solidFill>
                <a:effectLst/>
                <a:latin typeface="Arial" panose="020B0604020202020204" pitchFamily="34" charset="0"/>
              </a:rPr>
              <a:t>, 943.</a:t>
            </a:r>
          </a:p>
          <a:p>
            <a:r>
              <a:rPr lang="en-US" dirty="0">
                <a:solidFill>
                  <a:schemeClr val="bg1"/>
                </a:solidFill>
              </a:rPr>
              <a:t>J. Habermas, Between Facts and Norms (Polity, 1996).</a:t>
            </a:r>
            <a:endParaRPr lang="en-US" dirty="0">
              <a:solidFill>
                <a:schemeClr val="bg1"/>
              </a:solidFill>
              <a:latin typeface="Arial" panose="020B0604020202020204" pitchFamily="34" charset="0"/>
            </a:endParaRPr>
          </a:p>
          <a:p>
            <a:r>
              <a:rPr lang="en-US" dirty="0">
                <a:solidFill>
                  <a:schemeClr val="bg1"/>
                </a:solidFill>
              </a:rPr>
              <a:t>S. </a:t>
            </a:r>
            <a:r>
              <a:rPr lang="en-US" dirty="0" err="1">
                <a:solidFill>
                  <a:schemeClr val="bg1"/>
                </a:solidFill>
              </a:rPr>
              <a:t>Tsakyrakis</a:t>
            </a:r>
            <a:r>
              <a:rPr lang="en-US" dirty="0">
                <a:solidFill>
                  <a:schemeClr val="bg1"/>
                </a:solidFill>
              </a:rPr>
              <a:t>, ‘Proportionality: An Assault on Human Rights?’, Jean Monnet Working Paper 09/08 (2008), B. </a:t>
            </a:r>
            <a:r>
              <a:rPr lang="en-US" dirty="0" err="1">
                <a:solidFill>
                  <a:schemeClr val="bg1"/>
                </a:solidFill>
              </a:rPr>
              <a:t>Çalı</a:t>
            </a:r>
            <a:r>
              <a:rPr lang="en-US" dirty="0">
                <a:solidFill>
                  <a:schemeClr val="bg1"/>
                </a:solidFill>
              </a:rPr>
              <a:t>, ‘Balancing Human Rights? Methodological Problems with Weights, Scales and Proportions’, 29 Human Rights Quarterly (2007).</a:t>
            </a:r>
          </a:p>
          <a:p>
            <a:endParaRPr lang="nl-NL" dirty="0">
              <a:solidFill>
                <a:schemeClr val="bg1"/>
              </a:solidFill>
            </a:endParaRPr>
          </a:p>
        </p:txBody>
      </p:sp>
    </p:spTree>
    <p:extLst>
      <p:ext uri="{BB962C8B-B14F-4D97-AF65-F5344CB8AC3E}">
        <p14:creationId xmlns:p14="http://schemas.microsoft.com/office/powerpoint/2010/main" val="3625802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4D788E-0517-43B5-A283-CB1B8CA20CCB}"/>
              </a:ext>
            </a:extLst>
          </p:cNvPr>
          <p:cNvSpPr>
            <a:spLocks noGrp="1"/>
          </p:cNvSpPr>
          <p:nvPr>
            <p:ph type="title"/>
          </p:nvPr>
        </p:nvSpPr>
        <p:spPr/>
        <p:txBody>
          <a:bodyPr/>
          <a:lstStyle/>
          <a:p>
            <a:r>
              <a:rPr lang="nl-NL" dirty="0"/>
              <a:t>(3) </a:t>
            </a:r>
            <a:r>
              <a:rPr lang="nl-NL" dirty="0" err="1"/>
              <a:t>Balancing</a:t>
            </a:r>
            <a:r>
              <a:rPr lang="nl-NL" dirty="0"/>
              <a:t> vs. </a:t>
            </a:r>
            <a:r>
              <a:rPr lang="nl-NL" dirty="0" err="1"/>
              <a:t>Necessity</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274AC6C1-3FDE-4AB6-9EF8-7BE5E8F0B1C8}"/>
              </a:ext>
            </a:extLst>
          </p:cNvPr>
          <p:cNvSpPr>
            <a:spLocks noGrp="1"/>
          </p:cNvSpPr>
          <p:nvPr>
            <p:ph idx="1"/>
          </p:nvPr>
        </p:nvSpPr>
        <p:spPr/>
        <p:txBody>
          <a:bodyPr/>
          <a:lstStyle/>
          <a:p>
            <a:r>
              <a:rPr lang="nl-NL" dirty="0" err="1"/>
              <a:t>Delfi</a:t>
            </a:r>
            <a:endParaRPr lang="nl-NL" dirty="0"/>
          </a:p>
          <a:p>
            <a:endParaRPr lang="nl-NL" dirty="0"/>
          </a:p>
        </p:txBody>
      </p:sp>
      <p:graphicFrame>
        <p:nvGraphicFramePr>
          <p:cNvPr id="4" name="Tabel 3">
            <a:extLst>
              <a:ext uri="{FF2B5EF4-FFF2-40B4-BE49-F238E27FC236}">
                <a16:creationId xmlns:a16="http://schemas.microsoft.com/office/drawing/2014/main" id="{7E292CB2-1C8B-41BE-8EB6-25CDF4394C29}"/>
              </a:ext>
            </a:extLst>
          </p:cNvPr>
          <p:cNvGraphicFramePr>
            <a:graphicFrameLocks noGrp="1"/>
          </p:cNvGraphicFramePr>
          <p:nvPr/>
        </p:nvGraphicFramePr>
        <p:xfrm>
          <a:off x="838201" y="1800384"/>
          <a:ext cx="10287000" cy="4721365"/>
        </p:xfrm>
        <a:graphic>
          <a:graphicData uri="http://schemas.openxmlformats.org/drawingml/2006/table">
            <a:tbl>
              <a:tblPr firstRow="1" firstCol="1" bandRow="1">
                <a:tableStyleId>{5C22544A-7EE6-4342-B048-85BDC9FD1C3A}</a:tableStyleId>
              </a:tblPr>
              <a:tblGrid>
                <a:gridCol w="5142944">
                  <a:extLst>
                    <a:ext uri="{9D8B030D-6E8A-4147-A177-3AD203B41FA5}">
                      <a16:colId xmlns:a16="http://schemas.microsoft.com/office/drawing/2014/main" val="1510610287"/>
                    </a:ext>
                  </a:extLst>
                </a:gridCol>
                <a:gridCol w="5144056">
                  <a:extLst>
                    <a:ext uri="{9D8B030D-6E8A-4147-A177-3AD203B41FA5}">
                      <a16:colId xmlns:a16="http://schemas.microsoft.com/office/drawing/2014/main" val="1783544716"/>
                    </a:ext>
                  </a:extLst>
                </a:gridCol>
              </a:tblGrid>
              <a:tr h="249175">
                <a:tc>
                  <a:txBody>
                    <a:bodyPr/>
                    <a:lstStyle/>
                    <a:p>
                      <a:pPr>
                        <a:lnSpc>
                          <a:spcPct val="150000"/>
                        </a:lnSpc>
                        <a:spcAft>
                          <a:spcPts val="1000"/>
                        </a:spcAft>
                      </a:pPr>
                      <a:r>
                        <a:rPr lang="en-US" sz="1400">
                          <a:effectLst/>
                        </a:rPr>
                        <a:t>Necessity test</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a:effectLst/>
                        </a:rPr>
                        <a:t>Balancing act</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3158810603"/>
                  </a:ext>
                </a:extLst>
              </a:tr>
              <a:tr h="249175">
                <a:tc>
                  <a:txBody>
                    <a:bodyPr/>
                    <a:lstStyle/>
                    <a:p>
                      <a:pPr>
                        <a:lnSpc>
                          <a:spcPct val="150000"/>
                        </a:lnSpc>
                        <a:spcAft>
                          <a:spcPts val="1000"/>
                        </a:spcAft>
                      </a:pPr>
                      <a:r>
                        <a:rPr lang="en-US" sz="14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4184890597"/>
                  </a:ext>
                </a:extLst>
              </a:tr>
              <a:tr h="747526">
                <a:tc>
                  <a:txBody>
                    <a:bodyPr/>
                    <a:lstStyle/>
                    <a:p>
                      <a:pPr>
                        <a:lnSpc>
                          <a:spcPct val="150000"/>
                        </a:lnSpc>
                        <a:spcAft>
                          <a:spcPts val="1000"/>
                        </a:spcAft>
                      </a:pPr>
                      <a:r>
                        <a:rPr lang="en-US" sz="1400">
                          <a:effectLst/>
                        </a:rPr>
                        <a:t> (1) The Court discusses whether Delfi can invoke a right to freedom of expression</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b="1">
                          <a:effectLst/>
                        </a:rPr>
                        <a:t>(1) Delfi invokes the right to freedom of expression, as provided under Article 10 ECHR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1142063418"/>
                  </a:ext>
                </a:extLst>
              </a:tr>
              <a:tr h="862885">
                <a:tc>
                  <a:txBody>
                    <a:bodyPr/>
                    <a:lstStyle/>
                    <a:p>
                      <a:pPr>
                        <a:lnSpc>
                          <a:spcPct val="150000"/>
                        </a:lnSpc>
                        <a:spcAft>
                          <a:spcPts val="1000"/>
                        </a:spcAft>
                      </a:pPr>
                      <a:r>
                        <a:rPr lang="en-US" sz="1400">
                          <a:effectLst/>
                        </a:rPr>
                        <a:t>(2) The Court assesses whether the fine Delfi had to pay is a limitation of its right</a:t>
                      </a:r>
                      <a:endParaRPr lang="nl-NL" sz="1100">
                        <a:effectLst/>
                      </a:endParaRPr>
                    </a:p>
                    <a:p>
                      <a:pPr>
                        <a:lnSpc>
                          <a:spcPct val="150000"/>
                        </a:lnSpc>
                        <a:spcAft>
                          <a:spcPts val="1000"/>
                        </a:spcAft>
                      </a:pPr>
                      <a:r>
                        <a:rPr lang="en-US" sz="14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b="1">
                          <a:effectLst/>
                        </a:rPr>
                        <a:t>(2) L. invokes his right to reputation, as provided under Article 8 ECHR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1444341558"/>
                  </a:ext>
                </a:extLst>
              </a:tr>
              <a:tr h="747526">
                <a:tc>
                  <a:txBody>
                    <a:bodyPr/>
                    <a:lstStyle/>
                    <a:p>
                      <a:pPr>
                        <a:lnSpc>
                          <a:spcPct val="150000"/>
                        </a:lnSpc>
                        <a:spcAft>
                          <a:spcPts val="1000"/>
                        </a:spcAft>
                      </a:pPr>
                      <a:r>
                        <a:rPr lang="en-US" sz="1400" dirty="0">
                          <a:effectLst/>
                        </a:rPr>
                        <a:t>(3) The Court determines whether this limitation is prescribed for by law and foreseeable</a:t>
                      </a:r>
                      <a:endParaRPr lang="nl-N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b="1">
                          <a:effectLst/>
                        </a:rPr>
                        <a:t>(3) The Court grants a wide scope to both provisions and gives no principled priority of one right over the other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1254577650"/>
                  </a:ext>
                </a:extLst>
              </a:tr>
              <a:tr h="498350">
                <a:tc>
                  <a:txBody>
                    <a:bodyPr/>
                    <a:lstStyle/>
                    <a:p>
                      <a:pPr>
                        <a:lnSpc>
                          <a:spcPct val="150000"/>
                        </a:lnSpc>
                        <a:spcAft>
                          <a:spcPts val="1000"/>
                        </a:spcAft>
                      </a:pPr>
                      <a:r>
                        <a:rPr lang="en-US" sz="1400">
                          <a:effectLst/>
                        </a:rPr>
                        <a:t>(4) The Court checks whether the limitation serves a legitimate interest</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b="1">
                          <a:effectLst/>
                        </a:rPr>
                        <a:t>(4) The Court balances the two rights against each other, setting out certain ad-hoc criteria</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401984333"/>
                  </a:ext>
                </a:extLst>
              </a:tr>
              <a:tr h="996701">
                <a:tc>
                  <a:txBody>
                    <a:bodyPr/>
                    <a:lstStyle/>
                    <a:p>
                      <a:pPr>
                        <a:lnSpc>
                          <a:spcPct val="150000"/>
                        </a:lnSpc>
                        <a:spcAft>
                          <a:spcPts val="1000"/>
                        </a:spcAft>
                      </a:pPr>
                      <a:r>
                        <a:rPr lang="en-US" sz="1400">
                          <a:effectLst/>
                        </a:rPr>
                        <a:t>(5) The Court determines whether the limitation in law as such is necessary in a democratic society, for example, whether it serves a pressing social need</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b="1" dirty="0">
                          <a:effectLst/>
                        </a:rPr>
                        <a:t>(5) The Court only discusses the particularities of the case, taking into account all relevant circumstances  </a:t>
                      </a:r>
                      <a:endParaRPr lang="nl-NL"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2880085700"/>
                  </a:ext>
                </a:extLst>
              </a:tr>
            </a:tbl>
          </a:graphicData>
        </a:graphic>
      </p:graphicFrame>
      <p:sp>
        <p:nvSpPr>
          <p:cNvPr id="5" name="Rectangle 1">
            <a:extLst>
              <a:ext uri="{FF2B5EF4-FFF2-40B4-BE49-F238E27FC236}">
                <a16:creationId xmlns:a16="http://schemas.microsoft.com/office/drawing/2014/main" id="{3D55271D-12FF-405C-9111-0D01DBB5F49B}"/>
              </a:ext>
            </a:extLst>
          </p:cNvPr>
          <p:cNvSpPr>
            <a:spLocks noChangeArrowheads="1"/>
          </p:cNvSpPr>
          <p:nvPr/>
        </p:nvSpPr>
        <p:spPr bwMode="auto">
          <a:xfrm>
            <a:off x="3429000" y="18002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spTree>
    <p:extLst>
      <p:ext uri="{BB962C8B-B14F-4D97-AF65-F5344CB8AC3E}">
        <p14:creationId xmlns:p14="http://schemas.microsoft.com/office/powerpoint/2010/main" val="2021172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7862B7-8F2F-477A-9DE5-AD7858D3F020}"/>
              </a:ext>
            </a:extLst>
          </p:cNvPr>
          <p:cNvSpPr>
            <a:spLocks noGrp="1"/>
          </p:cNvSpPr>
          <p:nvPr>
            <p:ph type="title"/>
          </p:nvPr>
        </p:nvSpPr>
        <p:spPr/>
        <p:txBody>
          <a:bodyPr/>
          <a:lstStyle/>
          <a:p>
            <a:r>
              <a:rPr lang="nl-NL" dirty="0"/>
              <a:t>(3) </a:t>
            </a:r>
            <a:r>
              <a:rPr lang="nl-NL" dirty="0" err="1"/>
              <a:t>Balancing</a:t>
            </a:r>
            <a:r>
              <a:rPr lang="nl-NL" dirty="0"/>
              <a:t> vs. </a:t>
            </a:r>
            <a:r>
              <a:rPr lang="nl-NL" dirty="0" err="1"/>
              <a:t>Necessity</a:t>
            </a:r>
            <a:br>
              <a:rPr lang="nl-NL" dirty="0">
                <a:solidFill>
                  <a:schemeClr val="bg1"/>
                </a:solidFill>
              </a:rPr>
            </a:br>
            <a:endParaRPr lang="nl-NL" dirty="0"/>
          </a:p>
        </p:txBody>
      </p:sp>
      <p:graphicFrame>
        <p:nvGraphicFramePr>
          <p:cNvPr id="4" name="Tijdelijke aanduiding voor inhoud 3">
            <a:extLst>
              <a:ext uri="{FF2B5EF4-FFF2-40B4-BE49-F238E27FC236}">
                <a16:creationId xmlns:a16="http://schemas.microsoft.com/office/drawing/2014/main" id="{64B70FF4-0710-46B7-8D1C-491C8E54489C}"/>
              </a:ext>
            </a:extLst>
          </p:cNvPr>
          <p:cNvGraphicFramePr>
            <a:graphicFrameLocks noGrp="1"/>
          </p:cNvGraphicFramePr>
          <p:nvPr>
            <p:ph idx="1"/>
            <p:extLst>
              <p:ext uri="{D42A27DB-BD31-4B8C-83A1-F6EECF244321}">
                <p14:modId xmlns:p14="http://schemas.microsoft.com/office/powerpoint/2010/main" val="3285720394"/>
              </p:ext>
            </p:extLst>
          </p:nvPr>
        </p:nvGraphicFramePr>
        <p:xfrm>
          <a:off x="838201" y="1753394"/>
          <a:ext cx="10644962" cy="4642458"/>
        </p:xfrm>
        <a:graphic>
          <a:graphicData uri="http://schemas.openxmlformats.org/drawingml/2006/table">
            <a:tbl>
              <a:tblPr firstRow="1" firstCol="1" bandRow="1">
                <a:tableStyleId>{5C22544A-7EE6-4342-B048-85BDC9FD1C3A}</a:tableStyleId>
              </a:tblPr>
              <a:tblGrid>
                <a:gridCol w="5321905">
                  <a:extLst>
                    <a:ext uri="{9D8B030D-6E8A-4147-A177-3AD203B41FA5}">
                      <a16:colId xmlns:a16="http://schemas.microsoft.com/office/drawing/2014/main" val="3072170931"/>
                    </a:ext>
                  </a:extLst>
                </a:gridCol>
                <a:gridCol w="5323057">
                  <a:extLst>
                    <a:ext uri="{9D8B030D-6E8A-4147-A177-3AD203B41FA5}">
                      <a16:colId xmlns:a16="http://schemas.microsoft.com/office/drawing/2014/main" val="2302309339"/>
                    </a:ext>
                  </a:extLst>
                </a:gridCol>
              </a:tblGrid>
              <a:tr h="203439">
                <a:tc>
                  <a:txBody>
                    <a:bodyPr/>
                    <a:lstStyle/>
                    <a:p>
                      <a:pPr>
                        <a:lnSpc>
                          <a:spcPct val="150000"/>
                        </a:lnSpc>
                        <a:spcAft>
                          <a:spcPts val="1000"/>
                        </a:spcAft>
                      </a:pPr>
                      <a:r>
                        <a:rPr lang="en-US" sz="1200">
                          <a:effectLst/>
                        </a:rPr>
                        <a:t>Necessity test</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a:effectLst/>
                        </a:rPr>
                        <a:t>Balancing act</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3534510681"/>
                  </a:ext>
                </a:extLst>
              </a:tr>
              <a:tr h="203439">
                <a:tc>
                  <a:txBody>
                    <a:bodyPr/>
                    <a:lstStyle/>
                    <a:p>
                      <a:pPr>
                        <a:lnSpc>
                          <a:spcPct val="150000"/>
                        </a:lnSpc>
                        <a:spcAft>
                          <a:spcPts val="1000"/>
                        </a:spcAft>
                      </a:pPr>
                      <a:r>
                        <a:rPr lang="en-US" sz="12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1157165280"/>
                  </a:ext>
                </a:extLst>
              </a:tr>
              <a:tr h="610317">
                <a:tc>
                  <a:txBody>
                    <a:bodyPr/>
                    <a:lstStyle/>
                    <a:p>
                      <a:pPr>
                        <a:lnSpc>
                          <a:spcPct val="150000"/>
                        </a:lnSpc>
                        <a:spcAft>
                          <a:spcPts val="1000"/>
                        </a:spcAft>
                      </a:pPr>
                      <a:r>
                        <a:rPr lang="en-US" sz="1200">
                          <a:effectLst/>
                        </a:rPr>
                        <a:t> (1) The Court discusses whether Stadtsparkasse could invoke the banking secrecy;</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b="1">
                          <a:effectLst/>
                        </a:rPr>
                        <a:t>(1) Coty’s claim is understood as referring to the right to intellectual property, as provided under 17.2 Charter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3845908844"/>
                  </a:ext>
                </a:extLst>
              </a:tr>
              <a:tr h="907941">
                <a:tc>
                  <a:txBody>
                    <a:bodyPr/>
                    <a:lstStyle/>
                    <a:p>
                      <a:pPr>
                        <a:lnSpc>
                          <a:spcPct val="150000"/>
                        </a:lnSpc>
                        <a:spcAft>
                          <a:spcPts val="1000"/>
                        </a:spcAft>
                      </a:pPr>
                      <a:r>
                        <a:rPr lang="en-US" sz="1200">
                          <a:effectLst/>
                        </a:rPr>
                        <a:t>(2) The Court assesses whether giving the name of a client imposes a limitation on this principle.</a:t>
                      </a:r>
                      <a:endParaRPr lang="nl-NL" sz="1100">
                        <a:effectLst/>
                      </a:endParaRPr>
                    </a:p>
                    <a:p>
                      <a:pPr>
                        <a:lnSpc>
                          <a:spcPct val="150000"/>
                        </a:lnSpc>
                        <a:spcAft>
                          <a:spcPts val="1000"/>
                        </a:spcAft>
                      </a:pPr>
                      <a:r>
                        <a:rPr lang="en-US" sz="12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b="1" dirty="0">
                          <a:effectLst/>
                        </a:rPr>
                        <a:t>(2) B.’s claim is understood to be referring to data protection, as provided under 8 Charter</a:t>
                      </a:r>
                      <a:endParaRPr lang="nl-NL"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2746196574"/>
                  </a:ext>
                </a:extLst>
              </a:tr>
              <a:tr h="1111381">
                <a:tc>
                  <a:txBody>
                    <a:bodyPr/>
                    <a:lstStyle/>
                    <a:p>
                      <a:pPr>
                        <a:lnSpc>
                          <a:spcPct val="150000"/>
                        </a:lnSpc>
                        <a:spcAft>
                          <a:spcPts val="1000"/>
                        </a:spcAft>
                      </a:pPr>
                      <a:r>
                        <a:rPr lang="en-US" sz="1200" dirty="0">
                          <a:effectLst/>
                        </a:rPr>
                        <a:t>(3) The Court determines whether this limitation was prescribed by law, more in particular whether the bank</a:t>
                      </a:r>
                      <a:endParaRPr lang="nl-NL" sz="1100" dirty="0">
                        <a:effectLst/>
                      </a:endParaRPr>
                    </a:p>
                    <a:p>
                      <a:pPr>
                        <a:lnSpc>
                          <a:spcPct val="150000"/>
                        </a:lnSpc>
                        <a:spcAft>
                          <a:spcPts val="1000"/>
                        </a:spcAft>
                      </a:pPr>
                      <a:r>
                        <a:rPr lang="en-US" sz="1200" dirty="0">
                          <a:effectLst/>
                        </a:rPr>
                        <a:t>provided on a commercial scale services used to infringe intellectual property</a:t>
                      </a:r>
                      <a:endParaRPr lang="nl-N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b="1">
                          <a:effectLst/>
                        </a:rPr>
                        <a:t>(3) The Court grants a wide scope to both provisions and gives no principled priority of one right over the other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652698274"/>
                  </a:ext>
                </a:extLst>
              </a:tr>
              <a:tr h="406878">
                <a:tc>
                  <a:txBody>
                    <a:bodyPr/>
                    <a:lstStyle/>
                    <a:p>
                      <a:pPr>
                        <a:lnSpc>
                          <a:spcPct val="150000"/>
                        </a:lnSpc>
                        <a:spcAft>
                          <a:spcPts val="1000"/>
                        </a:spcAft>
                      </a:pPr>
                      <a:r>
                        <a:rPr lang="en-US" sz="1200">
                          <a:effectLst/>
                        </a:rPr>
                        <a:t>(4) The Court checks whether this limitation served a legitimate aim.</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b="1">
                          <a:effectLst/>
                        </a:rPr>
                        <a:t>(4) The Court balances the two rights against each other, setting out certain ad hoc criteria</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1159225105"/>
                  </a:ext>
                </a:extLst>
              </a:tr>
              <a:tr h="907941">
                <a:tc>
                  <a:txBody>
                    <a:bodyPr/>
                    <a:lstStyle/>
                    <a:p>
                      <a:pPr>
                        <a:lnSpc>
                          <a:spcPct val="150000"/>
                        </a:lnSpc>
                        <a:spcAft>
                          <a:spcPts val="1000"/>
                        </a:spcAft>
                      </a:pPr>
                      <a:r>
                        <a:rPr lang="en-US" sz="1200" dirty="0">
                          <a:effectLst/>
                        </a:rPr>
                        <a:t>(5) The Court determines whether the limitation was necessary in a democratic society, given that Coty already had evidence against B.</a:t>
                      </a:r>
                      <a:endParaRPr lang="nl-N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b="1" dirty="0">
                          <a:effectLst/>
                        </a:rPr>
                        <a:t>(5) The Court only discusses the particularities of the case, taking into account all relevant circumstances  </a:t>
                      </a:r>
                      <a:endParaRPr lang="nl-NL"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2221215271"/>
                  </a:ext>
                </a:extLst>
              </a:tr>
            </a:tbl>
          </a:graphicData>
        </a:graphic>
      </p:graphicFrame>
      <p:sp>
        <p:nvSpPr>
          <p:cNvPr id="5" name="Rectangle 1">
            <a:extLst>
              <a:ext uri="{FF2B5EF4-FFF2-40B4-BE49-F238E27FC236}">
                <a16:creationId xmlns:a16="http://schemas.microsoft.com/office/drawing/2014/main" id="{611C36F6-1F7C-4B0C-8404-55A3D9E861C9}"/>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spTree>
    <p:extLst>
      <p:ext uri="{BB962C8B-B14F-4D97-AF65-F5344CB8AC3E}">
        <p14:creationId xmlns:p14="http://schemas.microsoft.com/office/powerpoint/2010/main" val="19139472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35CD53-95E9-4EB0-BB7C-4E4699877A9D}"/>
              </a:ext>
            </a:extLst>
          </p:cNvPr>
          <p:cNvSpPr>
            <a:spLocks noGrp="1"/>
          </p:cNvSpPr>
          <p:nvPr>
            <p:ph type="title"/>
          </p:nvPr>
        </p:nvSpPr>
        <p:spPr/>
        <p:txBody>
          <a:bodyPr/>
          <a:lstStyle/>
          <a:p>
            <a:r>
              <a:rPr lang="nl-NL" dirty="0"/>
              <a:t>(3) </a:t>
            </a:r>
            <a:r>
              <a:rPr lang="nl-NL" dirty="0" err="1"/>
              <a:t>Balancing</a:t>
            </a:r>
            <a:r>
              <a:rPr lang="nl-NL" dirty="0"/>
              <a:t> vs. </a:t>
            </a:r>
            <a:r>
              <a:rPr lang="nl-NL" dirty="0" err="1"/>
              <a:t>Necessity</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7A25AB30-E159-4E19-A5D4-0348B0CF56C8}"/>
              </a:ext>
            </a:extLst>
          </p:cNvPr>
          <p:cNvSpPr>
            <a:spLocks noGrp="1"/>
          </p:cNvSpPr>
          <p:nvPr>
            <p:ph idx="1"/>
          </p:nvPr>
        </p:nvSpPr>
        <p:spPr/>
        <p:txBody>
          <a:bodyPr>
            <a:normAutofit fontScale="92500" lnSpcReduction="10000"/>
          </a:bodyPr>
          <a:lstStyle/>
          <a:p>
            <a:r>
              <a:rPr lang="nl-NL" dirty="0">
                <a:solidFill>
                  <a:schemeClr val="bg1"/>
                </a:solidFill>
              </a:rPr>
              <a:t>Kritiek</a:t>
            </a:r>
          </a:p>
          <a:p>
            <a:r>
              <a:rPr lang="nl-NL" dirty="0">
                <a:solidFill>
                  <a:schemeClr val="bg1"/>
                </a:solidFill>
              </a:rPr>
              <a:t>1. Utilistische visie contrair aan idee achter EVRM</a:t>
            </a:r>
          </a:p>
          <a:p>
            <a:pPr lvl="1"/>
            <a:r>
              <a:rPr lang="nl-NL" dirty="0">
                <a:solidFill>
                  <a:schemeClr val="bg1"/>
                </a:solidFill>
              </a:rPr>
              <a:t>Dubbele </a:t>
            </a:r>
            <a:r>
              <a:rPr lang="nl-NL" dirty="0" err="1">
                <a:solidFill>
                  <a:schemeClr val="bg1"/>
                </a:solidFill>
              </a:rPr>
              <a:t>conditionaliteit</a:t>
            </a:r>
            <a:endParaRPr lang="nl-NL" dirty="0">
              <a:solidFill>
                <a:schemeClr val="bg1"/>
              </a:solidFill>
            </a:endParaRPr>
          </a:p>
          <a:p>
            <a:pPr lvl="1"/>
            <a:r>
              <a:rPr lang="nl-NL" dirty="0">
                <a:solidFill>
                  <a:schemeClr val="bg1"/>
                </a:solidFill>
              </a:rPr>
              <a:t>Mensenrechten</a:t>
            </a:r>
          </a:p>
          <a:p>
            <a:r>
              <a:rPr lang="nl-NL" dirty="0">
                <a:solidFill>
                  <a:schemeClr val="bg1"/>
                </a:solidFill>
              </a:rPr>
              <a:t>2. Rechten/belangen kun je niet balanceren</a:t>
            </a:r>
          </a:p>
          <a:p>
            <a:pPr lvl="1"/>
            <a:r>
              <a:rPr lang="nl-NL" dirty="0">
                <a:solidFill>
                  <a:schemeClr val="bg1"/>
                </a:solidFill>
              </a:rPr>
              <a:t>Rechten/belangen hebben geen gewicht</a:t>
            </a:r>
          </a:p>
          <a:p>
            <a:pPr lvl="1"/>
            <a:r>
              <a:rPr lang="nl-NL" dirty="0">
                <a:solidFill>
                  <a:schemeClr val="bg1"/>
                </a:solidFill>
              </a:rPr>
              <a:t>Er bestaat geen weegschaal/instrument om te meten/wegen</a:t>
            </a:r>
          </a:p>
          <a:p>
            <a:r>
              <a:rPr lang="nl-NL" dirty="0">
                <a:solidFill>
                  <a:schemeClr val="bg1"/>
                </a:solidFill>
              </a:rPr>
              <a:t>3. Onwenselijk</a:t>
            </a:r>
          </a:p>
          <a:p>
            <a:pPr lvl="1"/>
            <a:r>
              <a:rPr lang="nl-NL" dirty="0">
                <a:solidFill>
                  <a:schemeClr val="bg1"/>
                </a:solidFill>
              </a:rPr>
              <a:t>Het suggereert objectiviteit terwijl het subjectief is</a:t>
            </a:r>
          </a:p>
          <a:p>
            <a:pPr lvl="1"/>
            <a:r>
              <a:rPr lang="nl-NL" dirty="0">
                <a:solidFill>
                  <a:schemeClr val="bg1"/>
                </a:solidFill>
              </a:rPr>
              <a:t>Case </a:t>
            </a:r>
            <a:r>
              <a:rPr lang="nl-NL" dirty="0" err="1">
                <a:solidFill>
                  <a:schemeClr val="bg1"/>
                </a:solidFill>
              </a:rPr>
              <a:t>by</a:t>
            </a:r>
            <a:r>
              <a:rPr lang="nl-NL" dirty="0">
                <a:solidFill>
                  <a:schemeClr val="bg1"/>
                </a:solidFill>
              </a:rPr>
              <a:t> case basis &gt; weinig algemene vraagstukken</a:t>
            </a:r>
          </a:p>
          <a:p>
            <a:pPr lvl="1"/>
            <a:r>
              <a:rPr lang="nl-NL" dirty="0">
                <a:solidFill>
                  <a:schemeClr val="bg1"/>
                </a:solidFill>
              </a:rPr>
              <a:t>Ad-hoc criteria &gt; geen rechtszekerheid</a:t>
            </a:r>
          </a:p>
        </p:txBody>
      </p:sp>
    </p:spTree>
    <p:extLst>
      <p:ext uri="{BB962C8B-B14F-4D97-AF65-F5344CB8AC3E}">
        <p14:creationId xmlns:p14="http://schemas.microsoft.com/office/powerpoint/2010/main" val="559333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Overzicht van dit college</a:t>
            </a:r>
            <a:endParaRPr lang="en-US" dirty="0"/>
          </a:p>
        </p:txBody>
      </p:sp>
      <p:sp>
        <p:nvSpPr>
          <p:cNvPr id="3" name="Content Placeholder 2"/>
          <p:cNvSpPr>
            <a:spLocks noGrp="1"/>
          </p:cNvSpPr>
          <p:nvPr>
            <p:ph idx="1"/>
          </p:nvPr>
        </p:nvSpPr>
        <p:spPr/>
        <p:txBody>
          <a:bodyPr/>
          <a:lstStyle/>
          <a:p>
            <a:r>
              <a:rPr lang="nl-NL" dirty="0">
                <a:solidFill>
                  <a:schemeClr val="bg1"/>
                </a:solidFill>
              </a:rPr>
              <a:t>(1) Noodzakelijk in een democratische samenleving</a:t>
            </a:r>
          </a:p>
          <a:p>
            <a:r>
              <a:rPr lang="nl-NL" dirty="0">
                <a:solidFill>
                  <a:schemeClr val="bg1"/>
                </a:solidFill>
              </a:rPr>
              <a:t>(2) Vier manieren om dit criterium te interpreteren</a:t>
            </a:r>
          </a:p>
          <a:p>
            <a:r>
              <a:rPr lang="nl-NL" dirty="0">
                <a:solidFill>
                  <a:schemeClr val="bg1"/>
                </a:solidFill>
              </a:rPr>
              <a:t>(3) </a:t>
            </a:r>
            <a:r>
              <a:rPr lang="nl-NL" dirty="0" err="1">
                <a:solidFill>
                  <a:schemeClr val="bg1"/>
                </a:solidFill>
              </a:rPr>
              <a:t>Balancing</a:t>
            </a:r>
            <a:r>
              <a:rPr lang="nl-NL" dirty="0">
                <a:solidFill>
                  <a:schemeClr val="bg1"/>
                </a:solidFill>
              </a:rPr>
              <a:t> vs. </a:t>
            </a:r>
            <a:r>
              <a:rPr lang="nl-NL" dirty="0" err="1">
                <a:solidFill>
                  <a:schemeClr val="bg1"/>
                </a:solidFill>
              </a:rPr>
              <a:t>Necessity</a:t>
            </a:r>
            <a:endParaRPr lang="nl-NL" dirty="0">
              <a:solidFill>
                <a:schemeClr val="bg1"/>
              </a:solidFill>
            </a:endParaRPr>
          </a:p>
        </p:txBody>
      </p:sp>
    </p:spTree>
    <p:extLst>
      <p:ext uri="{BB962C8B-B14F-4D97-AF65-F5344CB8AC3E}">
        <p14:creationId xmlns:p14="http://schemas.microsoft.com/office/powerpoint/2010/main" val="3426802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E0B4AE-F64C-4BEE-94D3-5ABE5570E871}"/>
              </a:ext>
            </a:extLst>
          </p:cNvPr>
          <p:cNvSpPr>
            <a:spLocks noGrp="1"/>
          </p:cNvSpPr>
          <p:nvPr>
            <p:ph type="title"/>
          </p:nvPr>
        </p:nvSpPr>
        <p:spPr/>
        <p:txBody>
          <a:bodyPr>
            <a:normAutofit fontScale="90000"/>
          </a:bodyPr>
          <a:lstStyle/>
          <a:p>
            <a:r>
              <a:rPr lang="nl-NL" dirty="0"/>
              <a:t>(1) Noodzakelijk in een democratische samenleving</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3C966076-7889-4B33-9F62-E2AD401A4CDD}"/>
              </a:ext>
            </a:extLst>
          </p:cNvPr>
          <p:cNvSpPr>
            <a:spLocks noGrp="1"/>
          </p:cNvSpPr>
          <p:nvPr>
            <p:ph idx="1"/>
          </p:nvPr>
        </p:nvSpPr>
        <p:spPr/>
        <p:txBody>
          <a:bodyPr/>
          <a:lstStyle/>
          <a:p>
            <a:r>
              <a:rPr lang="nl-NL" dirty="0">
                <a:solidFill>
                  <a:schemeClr val="bg1"/>
                </a:solidFill>
              </a:rPr>
              <a:t>Noodzakelijk</a:t>
            </a:r>
          </a:p>
          <a:p>
            <a:r>
              <a:rPr lang="nl-NL" dirty="0">
                <a:solidFill>
                  <a:schemeClr val="bg1"/>
                </a:solidFill>
              </a:rPr>
              <a:t>Proportioneel</a:t>
            </a:r>
          </a:p>
          <a:p>
            <a:r>
              <a:rPr lang="nl-NL" dirty="0">
                <a:solidFill>
                  <a:schemeClr val="bg1"/>
                </a:solidFill>
              </a:rPr>
              <a:t>Subsidiair</a:t>
            </a:r>
          </a:p>
        </p:txBody>
      </p:sp>
    </p:spTree>
    <p:extLst>
      <p:ext uri="{BB962C8B-B14F-4D97-AF65-F5344CB8AC3E}">
        <p14:creationId xmlns:p14="http://schemas.microsoft.com/office/powerpoint/2010/main" val="2770451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FF646C-B378-4560-8B2D-F8285C7E0E52}"/>
              </a:ext>
            </a:extLst>
          </p:cNvPr>
          <p:cNvSpPr>
            <a:spLocks noGrp="1"/>
          </p:cNvSpPr>
          <p:nvPr>
            <p:ph type="title"/>
          </p:nvPr>
        </p:nvSpPr>
        <p:spPr/>
        <p:txBody>
          <a:bodyPr>
            <a:normAutofit/>
          </a:bodyPr>
          <a:lstStyle/>
          <a:p>
            <a:r>
              <a:rPr lang="nl-NL" dirty="0"/>
              <a:t>(1) Noodzakelijk in een democratische samenleving</a:t>
            </a:r>
          </a:p>
        </p:txBody>
      </p:sp>
      <p:sp>
        <p:nvSpPr>
          <p:cNvPr id="3" name="Tijdelijke aanduiding voor inhoud 2">
            <a:extLst>
              <a:ext uri="{FF2B5EF4-FFF2-40B4-BE49-F238E27FC236}">
                <a16:creationId xmlns:a16="http://schemas.microsoft.com/office/drawing/2014/main" id="{A0A8A7F6-9076-4DFF-84D6-44FC9829D6DD}"/>
              </a:ext>
            </a:extLst>
          </p:cNvPr>
          <p:cNvSpPr>
            <a:spLocks noGrp="1"/>
          </p:cNvSpPr>
          <p:nvPr>
            <p:ph idx="1"/>
          </p:nvPr>
        </p:nvSpPr>
        <p:spPr/>
        <p:txBody>
          <a:bodyPr/>
          <a:lstStyle/>
          <a:p>
            <a:r>
              <a:rPr lang="en-US" sz="1800" i="1" dirty="0">
                <a:solidFill>
                  <a:schemeClr val="bg1"/>
                </a:solidFill>
                <a:effectLst/>
                <a:latin typeface="Times New Roman" panose="02020603050405020304" pitchFamily="18" charset="0"/>
                <a:ea typeface="Times New Roman" panose="02020603050405020304" pitchFamily="18" charset="0"/>
              </a:rPr>
              <a:t>Art.</a:t>
            </a:r>
            <a:r>
              <a:rPr lang="en-US" sz="1800" i="1" spc="-145" dirty="0">
                <a:solidFill>
                  <a:schemeClr val="bg1"/>
                </a:solidFill>
                <a:effectLst/>
                <a:latin typeface="Times New Roman" panose="02020603050405020304" pitchFamily="18" charset="0"/>
                <a:ea typeface="Times New Roman" panose="02020603050405020304" pitchFamily="18" charset="0"/>
              </a:rPr>
              <a:t> </a:t>
            </a:r>
            <a:r>
              <a:rPr lang="en-US" sz="1800" i="1" dirty="0">
                <a:solidFill>
                  <a:schemeClr val="bg1"/>
                </a:solidFill>
                <a:effectLst/>
                <a:latin typeface="Times New Roman" panose="02020603050405020304" pitchFamily="18" charset="0"/>
                <a:ea typeface="Times New Roman" panose="02020603050405020304" pitchFamily="18" charset="0"/>
              </a:rPr>
              <a:t>6.</a:t>
            </a:r>
            <a:r>
              <a:rPr lang="en-US" sz="1800" i="1" spc="35"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The</a:t>
            </a:r>
            <a:r>
              <a:rPr lang="en-US" sz="1800" spc="-40"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exercise</a:t>
            </a:r>
            <a:r>
              <a:rPr lang="en-US" sz="1800" spc="-65"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of</a:t>
            </a:r>
            <a:r>
              <a:rPr lang="en-US" sz="1800" spc="-35"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these</a:t>
            </a:r>
            <a:r>
              <a:rPr lang="en-US" sz="1800" spc="-100"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rights,</a:t>
            </a:r>
            <a:r>
              <a:rPr lang="en-US" sz="1800" spc="-60"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the</a:t>
            </a:r>
            <a:r>
              <a:rPr lang="en-US" sz="1800" spc="-85"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enjoyment</a:t>
            </a:r>
            <a:r>
              <a:rPr lang="en-US" sz="1800" spc="-20"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of</a:t>
            </a:r>
            <a:r>
              <a:rPr lang="en-US" sz="1800" spc="-35"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the</a:t>
            </a:r>
            <a:r>
              <a:rPr lang="en-US" sz="1800" spc="90"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liberties guaranteed</a:t>
            </a:r>
            <a:r>
              <a:rPr lang="en-US" sz="1800" spc="-65"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by</a:t>
            </a:r>
            <a:r>
              <a:rPr lang="en-US" sz="1800" spc="-85"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the</a:t>
            </a:r>
            <a:r>
              <a:rPr lang="en-US" sz="1800" spc="-65"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Convention,</a:t>
            </a:r>
            <a:r>
              <a:rPr lang="en-US" sz="1800" spc="-85"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shall</a:t>
            </a:r>
            <a:r>
              <a:rPr lang="en-US" sz="1800" spc="-150"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only</a:t>
            </a:r>
            <a:r>
              <a:rPr lang="en-US" sz="1800" spc="-85"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be</a:t>
            </a:r>
            <a:r>
              <a:rPr lang="en-US" sz="1800" spc="-165"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limited</a:t>
            </a:r>
            <a:r>
              <a:rPr lang="en-US" sz="1800" spc="-100"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by</a:t>
            </a:r>
            <a:r>
              <a:rPr lang="en-US" sz="1800" spc="-120" dirty="0">
                <a:solidFill>
                  <a:schemeClr val="bg1"/>
                </a:solidFill>
                <a:effectLst/>
                <a:latin typeface="Times New Roman" panose="02020603050405020304" pitchFamily="18" charset="0"/>
                <a:ea typeface="Times New Roman" panose="02020603050405020304" pitchFamily="18" charset="0"/>
              </a:rPr>
              <a:t> </a:t>
            </a:r>
            <a:r>
              <a:rPr lang="en-US" sz="1800" dirty="0" err="1">
                <a:solidFill>
                  <a:schemeClr val="bg1"/>
                </a:solidFill>
                <a:effectLst/>
                <a:latin typeface="Times New Roman" panose="02020603050405020304" pitchFamily="18" charset="0"/>
                <a:ea typeface="Times New Roman" panose="02020603050405020304" pitchFamily="18" charset="0"/>
              </a:rPr>
              <a:t>requirernents</a:t>
            </a:r>
            <a:r>
              <a:rPr lang="en-US" sz="1800" dirty="0">
                <a:solidFill>
                  <a:schemeClr val="bg1"/>
                </a:solidFill>
                <a:effectLst/>
                <a:latin typeface="Times New Roman" panose="02020603050405020304" pitchFamily="18" charset="0"/>
                <a:ea typeface="Times New Roman" panose="02020603050405020304" pitchFamily="18" charset="0"/>
              </a:rPr>
              <a:t> of laws whose sole aim is to ensure the recognition and respect for the rights and liberties of others, and by the just requirements of public morality, order and security in a </a:t>
            </a:r>
            <a:r>
              <a:rPr lang="en-US" sz="1800" dirty="0" err="1">
                <a:solidFill>
                  <a:schemeClr val="bg1"/>
                </a:solidFill>
                <a:effectLst/>
                <a:latin typeface="Times New Roman" panose="02020603050405020304" pitchFamily="18" charset="0"/>
                <a:ea typeface="Times New Roman" panose="02020603050405020304" pitchFamily="18" charset="0"/>
              </a:rPr>
              <a:t>democratie</a:t>
            </a:r>
            <a:r>
              <a:rPr lang="en-US" sz="1800" spc="85"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society.</a:t>
            </a:r>
            <a:endParaRPr lang="nl-NL" sz="1800" dirty="0">
              <a:solidFill>
                <a:schemeClr val="bg1"/>
              </a:solidFill>
              <a:effectLst/>
              <a:latin typeface="Times New Roman" panose="02020603050405020304" pitchFamily="18" charset="0"/>
              <a:ea typeface="Times New Roman" panose="02020603050405020304" pitchFamily="18" charset="0"/>
            </a:endParaRPr>
          </a:p>
          <a:p>
            <a:endParaRPr lang="nl-NL" dirty="0">
              <a:solidFill>
                <a:schemeClr val="bg1"/>
              </a:solidFill>
            </a:endParaRPr>
          </a:p>
        </p:txBody>
      </p:sp>
    </p:spTree>
    <p:extLst>
      <p:ext uri="{BB962C8B-B14F-4D97-AF65-F5344CB8AC3E}">
        <p14:creationId xmlns:p14="http://schemas.microsoft.com/office/powerpoint/2010/main" val="26338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BE7CF4-AD2C-4B64-A1F2-CD12F45460EA}"/>
              </a:ext>
            </a:extLst>
          </p:cNvPr>
          <p:cNvSpPr>
            <a:spLocks noGrp="1"/>
          </p:cNvSpPr>
          <p:nvPr>
            <p:ph type="title"/>
          </p:nvPr>
        </p:nvSpPr>
        <p:spPr/>
        <p:txBody>
          <a:bodyPr>
            <a:normAutofit/>
          </a:bodyPr>
          <a:lstStyle/>
          <a:p>
            <a:r>
              <a:rPr lang="nl-NL" dirty="0"/>
              <a:t>(1) Noodzakelijk in een democratische samenleving</a:t>
            </a:r>
          </a:p>
        </p:txBody>
      </p:sp>
      <p:sp>
        <p:nvSpPr>
          <p:cNvPr id="3" name="Tijdelijke aanduiding voor inhoud 2">
            <a:extLst>
              <a:ext uri="{FF2B5EF4-FFF2-40B4-BE49-F238E27FC236}">
                <a16:creationId xmlns:a16="http://schemas.microsoft.com/office/drawing/2014/main" id="{A46F84D9-9B02-415E-B619-182FF07EACD4}"/>
              </a:ext>
            </a:extLst>
          </p:cNvPr>
          <p:cNvSpPr>
            <a:spLocks noGrp="1"/>
          </p:cNvSpPr>
          <p:nvPr>
            <p:ph idx="1"/>
          </p:nvPr>
        </p:nvSpPr>
        <p:spPr/>
        <p:txBody>
          <a:bodyPr/>
          <a:lstStyle/>
          <a:p>
            <a:r>
              <a:rPr lang="en-GB"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 is legitimate and necessary to limit, sometimes even to restrain, individual freedoms, to allow everyone the peaceful exercise of their freedom and to ensure the maintenance of morality, of the general well-being, of the common good and of public </a:t>
            </a:r>
            <a:r>
              <a:rPr lang="en-GB"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neecl</a:t>
            </a:r>
            <a:r>
              <a:rPr lang="en-GB"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When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State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defines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organises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regu­lates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limits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freedoms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for</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such</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reasons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in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interest of,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for</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better</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insurance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of,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general</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well-</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being</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is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only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fulfilling</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duty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That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is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permissible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that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is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legitimate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t>
            </a:r>
          </a:p>
          <a:p>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But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when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intervenes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suppress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restrain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limit these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freedoms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for</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this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time,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reasons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of state;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protect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itself</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according</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political</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tenclency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which</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represents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against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opposition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which</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consiclers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dangerous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destroy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fundamental</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freecloms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which</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ought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make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itself</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responsible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for</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co-</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ordinating</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guaranteeing</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is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against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public interest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if</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intervenes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laws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which</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passes are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contrary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principle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of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inter­</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national</a:t>
            </a:r>
            <a:r>
              <a:rPr lang="nl-NL" sz="1800" spc="85"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guarantee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t>
            </a:r>
          </a:p>
          <a:p>
            <a:endParaRPr lang="nl-NL" dirty="0">
              <a:solidFill>
                <a:schemeClr val="bg1"/>
              </a:solidFill>
            </a:endParaRPr>
          </a:p>
        </p:txBody>
      </p:sp>
    </p:spTree>
    <p:extLst>
      <p:ext uri="{BB962C8B-B14F-4D97-AF65-F5344CB8AC3E}">
        <p14:creationId xmlns:p14="http://schemas.microsoft.com/office/powerpoint/2010/main" val="798041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7152F9-9C71-4CA4-8334-51F14EA5775B}"/>
              </a:ext>
            </a:extLst>
          </p:cNvPr>
          <p:cNvSpPr>
            <a:spLocks noGrp="1"/>
          </p:cNvSpPr>
          <p:nvPr>
            <p:ph type="title"/>
          </p:nvPr>
        </p:nvSpPr>
        <p:spPr/>
        <p:txBody>
          <a:bodyPr>
            <a:normAutofit/>
          </a:bodyPr>
          <a:lstStyle/>
          <a:p>
            <a:r>
              <a:rPr lang="nl-NL" dirty="0"/>
              <a:t>(1) Noodzakelijk in een democratische samenleving</a:t>
            </a:r>
          </a:p>
        </p:txBody>
      </p:sp>
      <p:sp>
        <p:nvSpPr>
          <p:cNvPr id="3" name="Tijdelijke aanduiding voor inhoud 2">
            <a:extLst>
              <a:ext uri="{FF2B5EF4-FFF2-40B4-BE49-F238E27FC236}">
                <a16:creationId xmlns:a16="http://schemas.microsoft.com/office/drawing/2014/main" id="{8A82E722-BAD7-401F-9AE6-4568DC6CD281}"/>
              </a:ext>
            </a:extLst>
          </p:cNvPr>
          <p:cNvSpPr>
            <a:spLocks noGrp="1"/>
          </p:cNvSpPr>
          <p:nvPr>
            <p:ph idx="1"/>
          </p:nvPr>
        </p:nvSpPr>
        <p:spPr/>
        <p:txBody>
          <a:bodyPr/>
          <a:lstStyle/>
          <a:p>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 is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you</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yourself</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who</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in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Comrnission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inserted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in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Article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6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provision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that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international</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guarantee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should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have as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aim</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verify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that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in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exercise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of these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rights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in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enjoy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ment of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freedoms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guaranteed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Convention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Member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States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should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not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impose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on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thcir</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nationals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limitation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save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that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justi</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fied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public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morality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order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security in a  democratie society. It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will</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necessary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for</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these courts,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for</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this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juclge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for</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this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Inter­</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national</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Court of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Justice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of  The  Hague,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if</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we make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responsible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appraise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needs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of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morality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order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security in a democratie society.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This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is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not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immccliatc</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fact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of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international</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law</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GB"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This enquiry would necessitate some discrimination and a sort of personal participation  in the  life of  a  </a:t>
            </a:r>
            <a:r>
              <a:rPr lang="en-GB"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democratie</a:t>
            </a:r>
            <a:r>
              <a:rPr lang="en-GB"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country.</a:t>
            </a:r>
            <a:endPar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am</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afraid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that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when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ccrtain</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judges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will</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or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will</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not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have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achicved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majority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on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this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question of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deciding</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what</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is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rnorality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security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and</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order in a democratie society,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ordinary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men in Europe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will</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wonder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whcther</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judges</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are </a:t>
            </a:r>
            <a:r>
              <a:rPr lang="nl-NL" sz="1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really</a:t>
            </a:r>
            <a:r>
              <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competent.</a:t>
            </a:r>
          </a:p>
          <a:p>
            <a:endParaRPr lang="nl-NL" dirty="0">
              <a:solidFill>
                <a:schemeClr val="bg1"/>
              </a:solidFill>
            </a:endParaRPr>
          </a:p>
        </p:txBody>
      </p:sp>
    </p:spTree>
    <p:extLst>
      <p:ext uri="{BB962C8B-B14F-4D97-AF65-F5344CB8AC3E}">
        <p14:creationId xmlns:p14="http://schemas.microsoft.com/office/powerpoint/2010/main" val="3634713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62AC14-ADF2-4D5F-93E8-3917AFF078E9}"/>
              </a:ext>
            </a:extLst>
          </p:cNvPr>
          <p:cNvSpPr>
            <a:spLocks noGrp="1"/>
          </p:cNvSpPr>
          <p:nvPr>
            <p:ph type="title"/>
          </p:nvPr>
        </p:nvSpPr>
        <p:spPr/>
        <p:txBody>
          <a:bodyPr>
            <a:normAutofit fontScale="90000"/>
          </a:bodyPr>
          <a:lstStyle/>
          <a:p>
            <a:r>
              <a:rPr lang="nl-NL" dirty="0"/>
              <a:t>(2) Vier wijzen om dit criterium te interpreteren</a:t>
            </a:r>
            <a:br>
              <a:rPr lang="nl-NL" dirty="0"/>
            </a:br>
            <a:endParaRPr lang="nl-NL" dirty="0"/>
          </a:p>
        </p:txBody>
      </p:sp>
      <p:sp>
        <p:nvSpPr>
          <p:cNvPr id="3" name="Tijdelijke aanduiding voor inhoud 2">
            <a:extLst>
              <a:ext uri="{FF2B5EF4-FFF2-40B4-BE49-F238E27FC236}">
                <a16:creationId xmlns:a16="http://schemas.microsoft.com/office/drawing/2014/main" id="{51E73801-76D6-42CF-B291-840F99F0ED3B}"/>
              </a:ext>
            </a:extLst>
          </p:cNvPr>
          <p:cNvSpPr>
            <a:spLocks noGrp="1"/>
          </p:cNvSpPr>
          <p:nvPr>
            <p:ph idx="1"/>
          </p:nvPr>
        </p:nvSpPr>
        <p:spPr/>
        <p:txBody>
          <a:bodyPr/>
          <a:lstStyle/>
          <a:p>
            <a:r>
              <a:rPr lang="nl-NL" dirty="0">
                <a:solidFill>
                  <a:schemeClr val="bg1"/>
                </a:solidFill>
              </a:rPr>
              <a:t>1. Noodzakelijk</a:t>
            </a:r>
          </a:p>
          <a:p>
            <a:r>
              <a:rPr lang="nl-NL" dirty="0">
                <a:solidFill>
                  <a:schemeClr val="bg1"/>
                </a:solidFill>
              </a:rPr>
              <a:t>2. </a:t>
            </a:r>
            <a:r>
              <a:rPr lang="nl-NL" dirty="0" err="1">
                <a:solidFill>
                  <a:schemeClr val="bg1"/>
                </a:solidFill>
              </a:rPr>
              <a:t>Balancing</a:t>
            </a:r>
            <a:endParaRPr lang="nl-NL" dirty="0">
              <a:solidFill>
                <a:schemeClr val="bg1"/>
              </a:solidFill>
            </a:endParaRPr>
          </a:p>
          <a:p>
            <a:r>
              <a:rPr lang="nl-NL" dirty="0">
                <a:solidFill>
                  <a:schemeClr val="bg1"/>
                </a:solidFill>
              </a:rPr>
              <a:t>3. </a:t>
            </a:r>
            <a:r>
              <a:rPr lang="nl-NL" dirty="0" err="1">
                <a:solidFill>
                  <a:schemeClr val="bg1"/>
                </a:solidFill>
              </a:rPr>
              <a:t>Pareto</a:t>
            </a:r>
            <a:r>
              <a:rPr lang="nl-NL" dirty="0">
                <a:solidFill>
                  <a:schemeClr val="bg1"/>
                </a:solidFill>
              </a:rPr>
              <a:t> </a:t>
            </a:r>
            <a:r>
              <a:rPr lang="nl-NL" dirty="0" err="1">
                <a:solidFill>
                  <a:schemeClr val="bg1"/>
                </a:solidFill>
              </a:rPr>
              <a:t>efficientie</a:t>
            </a:r>
            <a:endParaRPr lang="nl-NL" dirty="0">
              <a:solidFill>
                <a:schemeClr val="bg1"/>
              </a:solidFill>
            </a:endParaRPr>
          </a:p>
          <a:p>
            <a:r>
              <a:rPr lang="nl-NL" dirty="0">
                <a:solidFill>
                  <a:schemeClr val="bg1"/>
                </a:solidFill>
              </a:rPr>
              <a:t>4. In abstracto</a:t>
            </a:r>
          </a:p>
        </p:txBody>
      </p:sp>
    </p:spTree>
    <p:extLst>
      <p:ext uri="{BB962C8B-B14F-4D97-AF65-F5344CB8AC3E}">
        <p14:creationId xmlns:p14="http://schemas.microsoft.com/office/powerpoint/2010/main" val="3601350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62AC14-ADF2-4D5F-93E8-3917AFF078E9}"/>
              </a:ext>
            </a:extLst>
          </p:cNvPr>
          <p:cNvSpPr>
            <a:spLocks noGrp="1"/>
          </p:cNvSpPr>
          <p:nvPr>
            <p:ph type="title"/>
          </p:nvPr>
        </p:nvSpPr>
        <p:spPr/>
        <p:txBody>
          <a:bodyPr>
            <a:normAutofit fontScale="90000"/>
          </a:bodyPr>
          <a:lstStyle/>
          <a:p>
            <a:r>
              <a:rPr lang="nl-NL" dirty="0"/>
              <a:t>(2) Vier wijzen om dit criterium te interpreteren</a:t>
            </a:r>
            <a:br>
              <a:rPr lang="nl-NL" dirty="0"/>
            </a:br>
            <a:endParaRPr lang="nl-NL" dirty="0"/>
          </a:p>
        </p:txBody>
      </p:sp>
      <p:sp>
        <p:nvSpPr>
          <p:cNvPr id="3" name="Tijdelijke aanduiding voor inhoud 2">
            <a:extLst>
              <a:ext uri="{FF2B5EF4-FFF2-40B4-BE49-F238E27FC236}">
                <a16:creationId xmlns:a16="http://schemas.microsoft.com/office/drawing/2014/main" id="{51E73801-76D6-42CF-B291-840F99F0ED3B}"/>
              </a:ext>
            </a:extLst>
          </p:cNvPr>
          <p:cNvSpPr>
            <a:spLocks noGrp="1"/>
          </p:cNvSpPr>
          <p:nvPr>
            <p:ph idx="1"/>
          </p:nvPr>
        </p:nvSpPr>
        <p:spPr/>
        <p:txBody>
          <a:bodyPr/>
          <a:lstStyle/>
          <a:p>
            <a:r>
              <a:rPr lang="nl-NL" dirty="0">
                <a:solidFill>
                  <a:schemeClr val="bg1"/>
                </a:solidFill>
              </a:rPr>
              <a:t>(1) Noodzakelijk</a:t>
            </a:r>
          </a:p>
          <a:p>
            <a:r>
              <a:rPr lang="nl-NL" dirty="0">
                <a:solidFill>
                  <a:schemeClr val="bg1"/>
                </a:solidFill>
              </a:rPr>
              <a:t>Binaire test</a:t>
            </a:r>
          </a:p>
          <a:p>
            <a:r>
              <a:rPr lang="nl-NL" dirty="0" err="1">
                <a:solidFill>
                  <a:schemeClr val="bg1"/>
                </a:solidFill>
              </a:rPr>
              <a:t>Unitary</a:t>
            </a:r>
            <a:r>
              <a:rPr lang="nl-NL" dirty="0">
                <a:solidFill>
                  <a:schemeClr val="bg1"/>
                </a:solidFill>
              </a:rPr>
              <a:t> approach &gt; geen conflict in belangen</a:t>
            </a:r>
          </a:p>
          <a:p>
            <a:r>
              <a:rPr lang="nl-NL" dirty="0">
                <a:solidFill>
                  <a:schemeClr val="bg1"/>
                </a:solidFill>
              </a:rPr>
              <a:t>Veiligheidszaken</a:t>
            </a:r>
          </a:p>
        </p:txBody>
      </p:sp>
    </p:spTree>
    <p:extLst>
      <p:ext uri="{BB962C8B-B14F-4D97-AF65-F5344CB8AC3E}">
        <p14:creationId xmlns:p14="http://schemas.microsoft.com/office/powerpoint/2010/main" val="607495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62AC14-ADF2-4D5F-93E8-3917AFF078E9}"/>
              </a:ext>
            </a:extLst>
          </p:cNvPr>
          <p:cNvSpPr>
            <a:spLocks noGrp="1"/>
          </p:cNvSpPr>
          <p:nvPr>
            <p:ph type="title"/>
          </p:nvPr>
        </p:nvSpPr>
        <p:spPr/>
        <p:txBody>
          <a:bodyPr>
            <a:normAutofit fontScale="90000"/>
          </a:bodyPr>
          <a:lstStyle/>
          <a:p>
            <a:r>
              <a:rPr lang="nl-NL" dirty="0"/>
              <a:t>(2) Vier wijzen om dit criterium te interpreteren</a:t>
            </a:r>
            <a:br>
              <a:rPr lang="nl-NL" dirty="0"/>
            </a:br>
            <a:endParaRPr lang="nl-NL" dirty="0"/>
          </a:p>
        </p:txBody>
      </p:sp>
      <p:sp>
        <p:nvSpPr>
          <p:cNvPr id="3" name="Tijdelijke aanduiding voor inhoud 2">
            <a:extLst>
              <a:ext uri="{FF2B5EF4-FFF2-40B4-BE49-F238E27FC236}">
                <a16:creationId xmlns:a16="http://schemas.microsoft.com/office/drawing/2014/main" id="{51E73801-76D6-42CF-B291-840F99F0ED3B}"/>
              </a:ext>
            </a:extLst>
          </p:cNvPr>
          <p:cNvSpPr>
            <a:spLocks noGrp="1"/>
          </p:cNvSpPr>
          <p:nvPr>
            <p:ph idx="1"/>
          </p:nvPr>
        </p:nvSpPr>
        <p:spPr/>
        <p:txBody>
          <a:bodyPr/>
          <a:lstStyle/>
          <a:p>
            <a:r>
              <a:rPr lang="nl-NL" dirty="0" err="1">
                <a:solidFill>
                  <a:schemeClr val="bg1"/>
                </a:solidFill>
              </a:rPr>
              <a:t>Balancing</a:t>
            </a:r>
            <a:endParaRPr lang="nl-NL" dirty="0">
              <a:solidFill>
                <a:schemeClr val="bg1"/>
              </a:solidFill>
            </a:endParaRPr>
          </a:p>
          <a:p>
            <a:r>
              <a:rPr lang="nl-NL" dirty="0">
                <a:solidFill>
                  <a:schemeClr val="bg1"/>
                </a:solidFill>
              </a:rPr>
              <a:t>Health </a:t>
            </a:r>
            <a:r>
              <a:rPr lang="nl-NL" dirty="0" err="1">
                <a:solidFill>
                  <a:schemeClr val="bg1"/>
                </a:solidFill>
              </a:rPr>
              <a:t>and</a:t>
            </a:r>
            <a:r>
              <a:rPr lang="nl-NL" dirty="0">
                <a:solidFill>
                  <a:schemeClr val="bg1"/>
                </a:solidFill>
              </a:rPr>
              <a:t> </a:t>
            </a:r>
            <a:r>
              <a:rPr lang="nl-NL" dirty="0" err="1">
                <a:solidFill>
                  <a:schemeClr val="bg1"/>
                </a:solidFill>
              </a:rPr>
              <a:t>morals</a:t>
            </a:r>
            <a:endParaRPr lang="nl-NL" dirty="0">
              <a:solidFill>
                <a:schemeClr val="bg1"/>
              </a:solidFill>
            </a:endParaRPr>
          </a:p>
          <a:p>
            <a:r>
              <a:rPr lang="nl-NL" dirty="0" err="1">
                <a:solidFill>
                  <a:schemeClr val="bg1"/>
                </a:solidFill>
              </a:rPr>
              <a:t>Rights</a:t>
            </a:r>
            <a:r>
              <a:rPr lang="nl-NL" dirty="0">
                <a:solidFill>
                  <a:schemeClr val="bg1"/>
                </a:solidFill>
              </a:rPr>
              <a:t> </a:t>
            </a:r>
            <a:r>
              <a:rPr lang="nl-NL" dirty="0" err="1">
                <a:solidFill>
                  <a:schemeClr val="bg1"/>
                </a:solidFill>
              </a:rPr>
              <a:t>and</a:t>
            </a:r>
            <a:r>
              <a:rPr lang="nl-NL" dirty="0">
                <a:solidFill>
                  <a:schemeClr val="bg1"/>
                </a:solidFill>
              </a:rPr>
              <a:t> </a:t>
            </a:r>
            <a:r>
              <a:rPr lang="nl-NL" dirty="0" err="1">
                <a:solidFill>
                  <a:schemeClr val="bg1"/>
                </a:solidFill>
              </a:rPr>
              <a:t>freedoms</a:t>
            </a:r>
            <a:r>
              <a:rPr lang="nl-NL" dirty="0">
                <a:solidFill>
                  <a:schemeClr val="bg1"/>
                </a:solidFill>
              </a:rPr>
              <a:t> of </a:t>
            </a:r>
            <a:r>
              <a:rPr lang="nl-NL" dirty="0" err="1">
                <a:solidFill>
                  <a:schemeClr val="bg1"/>
                </a:solidFill>
              </a:rPr>
              <a:t>others</a:t>
            </a:r>
            <a:endParaRPr lang="nl-NL" dirty="0">
              <a:solidFill>
                <a:schemeClr val="bg1"/>
              </a:solidFill>
            </a:endParaRPr>
          </a:p>
          <a:p>
            <a:r>
              <a:rPr lang="nl-NL" dirty="0">
                <a:solidFill>
                  <a:schemeClr val="bg1"/>
                </a:solidFill>
              </a:rPr>
              <a:t>Indirect horizontale conflicten</a:t>
            </a:r>
          </a:p>
        </p:txBody>
      </p:sp>
    </p:spTree>
    <p:extLst>
      <p:ext uri="{BB962C8B-B14F-4D97-AF65-F5344CB8AC3E}">
        <p14:creationId xmlns:p14="http://schemas.microsoft.com/office/powerpoint/2010/main" val="253575273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3823</TotalTime>
  <Words>1937</Words>
  <Application>Microsoft Office PowerPoint</Application>
  <PresentationFormat>Breedbeeld</PresentationFormat>
  <Paragraphs>98</Paragraphs>
  <Slides>18</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18</vt:i4>
      </vt:variant>
    </vt:vector>
  </HeadingPairs>
  <TitlesOfParts>
    <vt:vector size="24" baseType="lpstr">
      <vt:lpstr>Arial</vt:lpstr>
      <vt:lpstr>Calibri</vt:lpstr>
      <vt:lpstr>Times New Roman</vt:lpstr>
      <vt:lpstr>Trebuchet MS</vt:lpstr>
      <vt:lpstr>Wingdings 3</vt:lpstr>
      <vt:lpstr>Facet</vt:lpstr>
      <vt:lpstr>College V: Necessary in a democratic society</vt:lpstr>
      <vt:lpstr>Overzicht van dit college</vt:lpstr>
      <vt:lpstr>(1) Noodzakelijk in een democratische samenleving </vt:lpstr>
      <vt:lpstr>(1) Noodzakelijk in een democratische samenleving</vt:lpstr>
      <vt:lpstr>(1) Noodzakelijk in een democratische samenleving</vt:lpstr>
      <vt:lpstr>(1) Noodzakelijk in een democratische samenleving</vt:lpstr>
      <vt:lpstr>(2) Vier wijzen om dit criterium te interpreteren </vt:lpstr>
      <vt:lpstr>(2) Vier wijzen om dit criterium te interpreteren </vt:lpstr>
      <vt:lpstr>(2) Vier wijzen om dit criterium te interpreteren </vt:lpstr>
      <vt:lpstr>(2) Vier wijzen om dit criterium te interpreteren </vt:lpstr>
      <vt:lpstr>(2) Vier wijzen om dit criterium te interpreteren </vt:lpstr>
      <vt:lpstr>(2) Vier wijzen om dit criterium te interpreteren </vt:lpstr>
      <vt:lpstr>(2) Vier wijzen om dit criterium te interpreteren </vt:lpstr>
      <vt:lpstr>(2) Vier wijzen om dit criterium te interpreteren </vt:lpstr>
      <vt:lpstr>(3) Balancing vs. Necessity </vt:lpstr>
      <vt:lpstr>(3) Balancing vs. Necessity </vt:lpstr>
      <vt:lpstr>(3) Balancing vs. Necessity </vt:lpstr>
      <vt:lpstr>(3) Balancing vs. Necessity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Introductie</dc:title>
  <dc:creator>Bart Van der Sloot</dc:creator>
  <cp:lastModifiedBy>Bart Van der Sloot</cp:lastModifiedBy>
  <cp:revision>181</cp:revision>
  <dcterms:created xsi:type="dcterms:W3CDTF">2020-07-16T14:25:51Z</dcterms:created>
  <dcterms:modified xsi:type="dcterms:W3CDTF">2020-08-10T08:47:24Z</dcterms:modified>
</cp:coreProperties>
</file>