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357" r:id="rId3"/>
    <p:sldId id="508" r:id="rId4"/>
    <p:sldId id="509" r:id="rId5"/>
    <p:sldId id="510" r:id="rId6"/>
    <p:sldId id="512" r:id="rId7"/>
    <p:sldId id="511" r:id="rId8"/>
    <p:sldId id="513" r:id="rId9"/>
    <p:sldId id="514" r:id="rId10"/>
    <p:sldId id="515" r:id="rId11"/>
    <p:sldId id="507" r:id="rId12"/>
    <p:sldId id="516" r:id="rId13"/>
    <p:sldId id="517" r:id="rId14"/>
    <p:sldId id="330" r:id="rId15"/>
    <p:sldId id="518" r:id="rId16"/>
    <p:sldId id="519" r:id="rId17"/>
    <p:sldId id="520" r:id="rId18"/>
    <p:sldId id="52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4660"/>
  </p:normalViewPr>
  <p:slideViewPr>
    <p:cSldViewPr snapToGrid="0">
      <p:cViewPr varScale="1">
        <p:scale>
          <a:sx n="108" d="100"/>
          <a:sy n="108"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991598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774069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792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883415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58850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34950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2257834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247484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3339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708148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8/6/2020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6037898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8/6/2020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6588880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8/6/2020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071362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8/6/2020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61441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563655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511553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8/6/2020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04462678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B2198-FC57-49A9-B0FF-0C29CB21CC46}"/>
              </a:ext>
            </a:extLst>
          </p:cNvPr>
          <p:cNvSpPr>
            <a:spLocks noGrp="1"/>
          </p:cNvSpPr>
          <p:nvPr>
            <p:ph type="ctrTitle"/>
          </p:nvPr>
        </p:nvSpPr>
        <p:spPr>
          <a:xfrm>
            <a:off x="568172" y="2256038"/>
            <a:ext cx="9179511" cy="2345924"/>
          </a:xfrm>
        </p:spPr>
        <p:txBody>
          <a:bodyPr>
            <a:noAutofit/>
          </a:bodyPr>
          <a:lstStyle/>
          <a:p>
            <a:pPr algn="ctr"/>
            <a:r>
              <a:rPr lang="nl-NL" sz="4400" dirty="0">
                <a:solidFill>
                  <a:schemeClr val="bg1"/>
                </a:solidFill>
              </a:rPr>
              <a:t>College IV: Publiek belang</a:t>
            </a:r>
            <a:br>
              <a:rPr lang="nl-NL" sz="1400" dirty="0">
                <a:solidFill>
                  <a:schemeClr val="bg1"/>
                </a:solidFill>
              </a:rPr>
            </a:br>
            <a:endParaRPr lang="nl-NL" sz="6600" b="1" dirty="0"/>
          </a:p>
        </p:txBody>
      </p:sp>
    </p:spTree>
    <p:extLst>
      <p:ext uri="{BB962C8B-B14F-4D97-AF65-F5344CB8AC3E}">
        <p14:creationId xmlns:p14="http://schemas.microsoft.com/office/powerpoint/2010/main" val="41387437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Algemene belangen</a:t>
            </a:r>
            <a:br>
              <a:rPr lang="nl-NL" dirty="0"/>
            </a:br>
            <a:endParaRPr lang="nl-NL" dirty="0"/>
          </a:p>
        </p:txBody>
      </p:sp>
      <p:sp>
        <p:nvSpPr>
          <p:cNvPr id="3" name="Tijdelijke aanduiding voor inhoud 2">
            <a:extLst>
              <a:ext uri="{FF2B5EF4-FFF2-40B4-BE49-F238E27FC236}">
                <a16:creationId xmlns:a16="http://schemas.microsoft.com/office/drawing/2014/main" id="{0A6FB593-C1E1-4C54-9B64-8DAC8EB5F406}"/>
              </a:ext>
            </a:extLst>
          </p:cNvPr>
          <p:cNvSpPr>
            <a:spLocks noGrp="1"/>
          </p:cNvSpPr>
          <p:nvPr>
            <p:ph idx="1"/>
          </p:nvPr>
        </p:nvSpPr>
        <p:spPr/>
        <p:txBody>
          <a:bodyPr/>
          <a:lstStyle/>
          <a:p>
            <a:r>
              <a:rPr lang="nl-NL" dirty="0">
                <a:solidFill>
                  <a:schemeClr val="bg1"/>
                </a:solidFill>
              </a:rPr>
              <a:t>Rechten en vrijheden van anderen</a:t>
            </a:r>
          </a:p>
          <a:p>
            <a:r>
              <a:rPr lang="nl-NL" dirty="0">
                <a:solidFill>
                  <a:schemeClr val="bg1"/>
                </a:solidFill>
              </a:rPr>
              <a:t>Oorspronkelijk zeer beperkt belang + op wetgevingsniveau</a:t>
            </a:r>
          </a:p>
          <a:p>
            <a:r>
              <a:rPr lang="nl-NL" dirty="0">
                <a:solidFill>
                  <a:schemeClr val="bg1"/>
                </a:solidFill>
              </a:rPr>
              <a:t>Door positieve verplichtingen en (indirect) horizontale werking van het EVRM is deze grond steeds belangrijker geworden</a:t>
            </a:r>
          </a:p>
          <a:p>
            <a:pPr marL="0" indent="0">
              <a:buNone/>
            </a:pPr>
            <a:endParaRPr lang="nl-NL" dirty="0">
              <a:solidFill>
                <a:schemeClr val="bg1"/>
              </a:solidFill>
            </a:endParaRPr>
          </a:p>
        </p:txBody>
      </p:sp>
    </p:spTree>
    <p:extLst>
      <p:ext uri="{BB962C8B-B14F-4D97-AF65-F5344CB8AC3E}">
        <p14:creationId xmlns:p14="http://schemas.microsoft.com/office/powerpoint/2010/main" val="1090136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E293E6-C8ED-415C-9270-3173D81659BB}"/>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8ED53ADE-D224-4E8B-91A2-8DD205E4AD89}"/>
              </a:ext>
            </a:extLst>
          </p:cNvPr>
          <p:cNvSpPr>
            <a:spLocks noGrp="1"/>
          </p:cNvSpPr>
          <p:nvPr>
            <p:ph idx="1"/>
          </p:nvPr>
        </p:nvSpPr>
        <p:spPr/>
        <p:txBody>
          <a:bodyPr/>
          <a:lstStyle/>
          <a:p>
            <a:r>
              <a:rPr lang="nl-NL" dirty="0">
                <a:solidFill>
                  <a:schemeClr val="bg1"/>
                </a:solidFill>
              </a:rPr>
              <a:t>Meestal geen punt van aandacht</a:t>
            </a:r>
          </a:p>
          <a:p>
            <a:r>
              <a:rPr lang="nl-NL" dirty="0">
                <a:solidFill>
                  <a:schemeClr val="bg1"/>
                </a:solidFill>
              </a:rPr>
              <a:t>(Bijna) Nooit schending op dit punt</a:t>
            </a:r>
          </a:p>
          <a:p>
            <a:r>
              <a:rPr lang="nl-NL" dirty="0">
                <a:solidFill>
                  <a:schemeClr val="bg1"/>
                </a:solidFill>
              </a:rPr>
              <a:t>Zeer minimale controle:</a:t>
            </a:r>
          </a:p>
          <a:p>
            <a:pPr lvl="1"/>
            <a:r>
              <a:rPr lang="nl-NL" dirty="0">
                <a:solidFill>
                  <a:schemeClr val="bg1"/>
                </a:solidFill>
              </a:rPr>
              <a:t>(1) Feitelijke toestand</a:t>
            </a:r>
          </a:p>
          <a:p>
            <a:pPr lvl="1"/>
            <a:r>
              <a:rPr lang="nl-NL" dirty="0">
                <a:solidFill>
                  <a:schemeClr val="bg1"/>
                </a:solidFill>
              </a:rPr>
              <a:t>(2) Werkzaamheid middel</a:t>
            </a:r>
          </a:p>
          <a:p>
            <a:pPr lvl="1"/>
            <a:r>
              <a:rPr lang="nl-NL" dirty="0">
                <a:solidFill>
                  <a:schemeClr val="bg1"/>
                </a:solidFill>
              </a:rPr>
              <a:t>(3) Juiste middel &gt; </a:t>
            </a:r>
            <a:r>
              <a:rPr lang="nl-NL" dirty="0" err="1">
                <a:solidFill>
                  <a:schemeClr val="bg1"/>
                </a:solidFill>
              </a:rPr>
              <a:t>Margin</a:t>
            </a:r>
            <a:r>
              <a:rPr lang="nl-NL" dirty="0">
                <a:solidFill>
                  <a:schemeClr val="bg1"/>
                </a:solidFill>
              </a:rPr>
              <a:t> of </a:t>
            </a:r>
            <a:r>
              <a:rPr lang="nl-NL" dirty="0" err="1">
                <a:solidFill>
                  <a:schemeClr val="bg1"/>
                </a:solidFill>
              </a:rPr>
              <a:t>appreciation</a:t>
            </a:r>
            <a:br>
              <a:rPr lang="nl-NL" dirty="0">
                <a:solidFill>
                  <a:schemeClr val="bg1"/>
                </a:solidFill>
              </a:rPr>
            </a:br>
            <a:endParaRPr lang="nl-NL" dirty="0">
              <a:solidFill>
                <a:schemeClr val="bg1"/>
              </a:solidFill>
            </a:endParaRPr>
          </a:p>
        </p:txBody>
      </p:sp>
    </p:spTree>
    <p:extLst>
      <p:ext uri="{BB962C8B-B14F-4D97-AF65-F5344CB8AC3E}">
        <p14:creationId xmlns:p14="http://schemas.microsoft.com/office/powerpoint/2010/main" val="3233653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D410C5-C605-448F-AEFB-460702721298}"/>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B89CE1F2-A873-429A-B9FF-4B8C0FBD39FF}"/>
              </a:ext>
            </a:extLst>
          </p:cNvPr>
          <p:cNvSpPr>
            <a:spLocks noGrp="1"/>
          </p:cNvSpPr>
          <p:nvPr>
            <p:ph idx="1"/>
          </p:nvPr>
        </p:nvSpPr>
        <p:spPr>
          <a:xfrm>
            <a:off x="677334" y="1930400"/>
            <a:ext cx="8596668" cy="3880773"/>
          </a:xfrm>
        </p:spPr>
        <p:txBody>
          <a:bodyPr>
            <a:noAutofit/>
          </a:bodyPr>
          <a:lstStyle/>
          <a:p>
            <a:r>
              <a:rPr lang="en-US" sz="1300" dirty="0">
                <a:solidFill>
                  <a:schemeClr val="bg1"/>
                </a:solidFill>
              </a:rPr>
              <a:t>Maintaining order and ensuring public safety are the </a:t>
            </a:r>
            <a:r>
              <a:rPr lang="nl-NL" sz="1300" b="1" i="0" dirty="0">
                <a:solidFill>
                  <a:schemeClr val="bg1"/>
                </a:solidFill>
                <a:effectLst/>
              </a:rPr>
              <a:t>raison </a:t>
            </a:r>
            <a:r>
              <a:rPr lang="nl-NL" sz="1300" b="1" i="0" dirty="0" err="1">
                <a:solidFill>
                  <a:schemeClr val="bg1"/>
                </a:solidFill>
                <a:effectLst/>
              </a:rPr>
              <a:t>d'etre</a:t>
            </a:r>
            <a:r>
              <a:rPr lang="nl-NL" sz="1300" b="1" i="0" dirty="0">
                <a:solidFill>
                  <a:schemeClr val="bg1"/>
                </a:solidFill>
                <a:effectLst/>
              </a:rPr>
              <a:t> </a:t>
            </a:r>
            <a:r>
              <a:rPr lang="en-US" sz="1300" dirty="0">
                <a:solidFill>
                  <a:schemeClr val="bg1"/>
                </a:solidFill>
              </a:rPr>
              <a:t>of the state.</a:t>
            </a:r>
          </a:p>
          <a:p>
            <a:r>
              <a:rPr lang="en-US" sz="1300" dirty="0">
                <a:solidFill>
                  <a:schemeClr val="bg1"/>
                </a:solidFill>
              </a:rPr>
              <a:t>In het </a:t>
            </a:r>
            <a:r>
              <a:rPr lang="en-US" sz="1300" dirty="0" err="1">
                <a:solidFill>
                  <a:schemeClr val="bg1"/>
                </a:solidFill>
              </a:rPr>
              <a:t>geval</a:t>
            </a:r>
            <a:r>
              <a:rPr lang="en-US" sz="1300" dirty="0">
                <a:solidFill>
                  <a:schemeClr val="bg1"/>
                </a:solidFill>
              </a:rPr>
              <a:t> van </a:t>
            </a:r>
            <a:r>
              <a:rPr lang="en-US" sz="1300" dirty="0" err="1">
                <a:solidFill>
                  <a:schemeClr val="bg1"/>
                </a:solidFill>
              </a:rPr>
              <a:t>spionage</a:t>
            </a:r>
            <a:r>
              <a:rPr lang="en-US" sz="1300" dirty="0">
                <a:solidFill>
                  <a:schemeClr val="bg1"/>
                </a:solidFill>
              </a:rPr>
              <a:t> </a:t>
            </a:r>
            <a:r>
              <a:rPr lang="en-US" sz="1300" dirty="0" err="1">
                <a:solidFill>
                  <a:schemeClr val="bg1"/>
                </a:solidFill>
              </a:rPr>
              <a:t>en</a:t>
            </a:r>
            <a:r>
              <a:rPr lang="en-US" sz="1300" dirty="0">
                <a:solidFill>
                  <a:schemeClr val="bg1"/>
                </a:solidFill>
              </a:rPr>
              <a:t> </a:t>
            </a:r>
            <a:r>
              <a:rPr lang="en-US" sz="1300" dirty="0" err="1">
                <a:solidFill>
                  <a:schemeClr val="bg1"/>
                </a:solidFill>
              </a:rPr>
              <a:t>terreurdreiging</a:t>
            </a:r>
            <a:r>
              <a:rPr lang="en-US" sz="1300" dirty="0">
                <a:solidFill>
                  <a:schemeClr val="bg1"/>
                </a:solidFill>
              </a:rPr>
              <a:t> </a:t>
            </a:r>
            <a:r>
              <a:rPr lang="en-US" sz="1300" dirty="0" err="1">
                <a:solidFill>
                  <a:schemeClr val="bg1"/>
                </a:solidFill>
              </a:rPr>
              <a:t>accepteerde</a:t>
            </a:r>
            <a:r>
              <a:rPr lang="en-US" sz="1300" dirty="0">
                <a:solidFill>
                  <a:schemeClr val="bg1"/>
                </a:solidFill>
              </a:rPr>
              <a:t> het EHRM </a:t>
            </a:r>
            <a:r>
              <a:rPr lang="en-US" sz="1300" dirty="0" err="1">
                <a:solidFill>
                  <a:schemeClr val="bg1"/>
                </a:solidFill>
              </a:rPr>
              <a:t>een</a:t>
            </a:r>
            <a:r>
              <a:rPr lang="en-US" sz="1300" dirty="0">
                <a:solidFill>
                  <a:schemeClr val="bg1"/>
                </a:solidFill>
              </a:rPr>
              <a:t> </a:t>
            </a:r>
            <a:r>
              <a:rPr lang="en-US" sz="1300" dirty="0" err="1">
                <a:solidFill>
                  <a:schemeClr val="bg1"/>
                </a:solidFill>
              </a:rPr>
              <a:t>wijde</a:t>
            </a:r>
            <a:r>
              <a:rPr lang="en-US" sz="1300" dirty="0">
                <a:solidFill>
                  <a:schemeClr val="bg1"/>
                </a:solidFill>
              </a:rPr>
              <a:t> margin: </a:t>
            </a:r>
            <a:r>
              <a:rPr lang="en-US" sz="1300" dirty="0" err="1">
                <a:solidFill>
                  <a:schemeClr val="bg1"/>
                </a:solidFill>
              </a:rPr>
              <a:t>Nnational</a:t>
            </a:r>
            <a:r>
              <a:rPr lang="en-US" sz="1300" dirty="0">
                <a:solidFill>
                  <a:schemeClr val="bg1"/>
                </a:solidFill>
              </a:rPr>
              <a:t> security’ is invoked, for example when democratic societies are threatened by highly sophisticated forms of espionage or by terrorism, necessitating that the State is able, in order to effectively counter such threats, to undertake the secret surveillance of subversive elements operating within its jurisdiction. ‘In these circumstances, the Court accepts that the margin of appreciation available to the respondent State in assessing the pressing social need in the present case, and in particular in choosing the means for achieving the legitimate aim of protecting national security, was a wide one.’ 7 ECtHR, Leander v. Sweden, application no. 9248/81, 26 March 1987</a:t>
            </a:r>
          </a:p>
          <a:p>
            <a:r>
              <a:rPr lang="en-US" sz="1300" dirty="0" err="1">
                <a:solidFill>
                  <a:schemeClr val="bg1"/>
                </a:solidFill>
              </a:rPr>
              <a:t>Regulering</a:t>
            </a:r>
            <a:r>
              <a:rPr lang="en-US" sz="1300" dirty="0">
                <a:solidFill>
                  <a:schemeClr val="bg1"/>
                </a:solidFill>
              </a:rPr>
              <a:t> van het leger: ECtHR, Konstantin </a:t>
            </a:r>
            <a:r>
              <a:rPr lang="en-US" sz="1300" dirty="0" err="1">
                <a:solidFill>
                  <a:schemeClr val="bg1"/>
                </a:solidFill>
              </a:rPr>
              <a:t>Markin</a:t>
            </a:r>
            <a:r>
              <a:rPr lang="en-US" sz="1300" dirty="0">
                <a:solidFill>
                  <a:schemeClr val="bg1"/>
                </a:solidFill>
              </a:rPr>
              <a:t> v. Russia, application no. 30078/06, 22 March 2012</a:t>
            </a:r>
          </a:p>
          <a:p>
            <a:r>
              <a:rPr lang="en-US" sz="1300" dirty="0" err="1">
                <a:solidFill>
                  <a:schemeClr val="bg1"/>
                </a:solidFill>
              </a:rPr>
              <a:t>Terrorismemaatregelen</a:t>
            </a:r>
            <a:r>
              <a:rPr lang="en-US" sz="1300" dirty="0">
                <a:solidFill>
                  <a:schemeClr val="bg1"/>
                </a:solidFill>
              </a:rPr>
              <a:t>: ECtHR, Murray v. the United Kingdom, application no. 14310/88, 28 October 1994. </a:t>
            </a:r>
          </a:p>
          <a:p>
            <a:r>
              <a:rPr lang="en-US" sz="1300" dirty="0" err="1">
                <a:solidFill>
                  <a:schemeClr val="bg1"/>
                </a:solidFill>
              </a:rPr>
              <a:t>Rechten</a:t>
            </a:r>
            <a:r>
              <a:rPr lang="en-US" sz="1300" dirty="0">
                <a:solidFill>
                  <a:schemeClr val="bg1"/>
                </a:solidFill>
              </a:rPr>
              <a:t> </a:t>
            </a:r>
            <a:r>
              <a:rPr lang="en-US" sz="1300" dirty="0" err="1">
                <a:solidFill>
                  <a:schemeClr val="bg1"/>
                </a:solidFill>
              </a:rPr>
              <a:t>en</a:t>
            </a:r>
            <a:r>
              <a:rPr lang="en-US" sz="1300" dirty="0">
                <a:solidFill>
                  <a:schemeClr val="bg1"/>
                </a:solidFill>
              </a:rPr>
              <a:t> </a:t>
            </a:r>
            <a:r>
              <a:rPr lang="en-US" sz="1300" dirty="0" err="1">
                <a:solidFill>
                  <a:schemeClr val="bg1"/>
                </a:solidFill>
              </a:rPr>
              <a:t>vrijheden</a:t>
            </a:r>
            <a:r>
              <a:rPr lang="en-US" sz="1300" dirty="0">
                <a:solidFill>
                  <a:schemeClr val="bg1"/>
                </a:solidFill>
              </a:rPr>
              <a:t> van </a:t>
            </a:r>
            <a:r>
              <a:rPr lang="en-US" sz="1300" dirty="0" err="1">
                <a:solidFill>
                  <a:schemeClr val="bg1"/>
                </a:solidFill>
              </a:rPr>
              <a:t>gevangen</a:t>
            </a:r>
            <a:r>
              <a:rPr lang="en-US" sz="1300" dirty="0">
                <a:solidFill>
                  <a:schemeClr val="bg1"/>
                </a:solidFill>
              </a:rPr>
              <a:t>: ECtHR, Clift v. the United Kingdom, application no. 7205/07, 13 July 2010. ECtHR, </a:t>
            </a:r>
            <a:r>
              <a:rPr lang="en-US" sz="1300" dirty="0" err="1">
                <a:solidFill>
                  <a:schemeClr val="bg1"/>
                </a:solidFill>
              </a:rPr>
              <a:t>Laduna</a:t>
            </a:r>
            <a:r>
              <a:rPr lang="en-US" sz="1300" dirty="0">
                <a:solidFill>
                  <a:schemeClr val="bg1"/>
                </a:solidFill>
              </a:rPr>
              <a:t> v. Slovakia, application no. 31827/02, 13 December 2011. </a:t>
            </a:r>
          </a:p>
          <a:p>
            <a:r>
              <a:rPr lang="en-US" sz="1300" dirty="0" err="1">
                <a:solidFill>
                  <a:schemeClr val="bg1"/>
                </a:solidFill>
              </a:rPr>
              <a:t>Immigratie</a:t>
            </a:r>
            <a:r>
              <a:rPr lang="en-US" sz="1300" dirty="0">
                <a:solidFill>
                  <a:schemeClr val="bg1"/>
                </a:solidFill>
              </a:rPr>
              <a:t>: ‘The Convention does not guarantee the right of an alien to enter or to reside in a particular country and, in pursuance of their task of maintaining public order, Contracting States have the power to expel an alien convicted of criminal offences.’ ECtHR, </a:t>
            </a:r>
            <a:r>
              <a:rPr lang="en-US" sz="1300" dirty="0" err="1">
                <a:solidFill>
                  <a:schemeClr val="bg1"/>
                </a:solidFill>
              </a:rPr>
              <a:t>Uner</a:t>
            </a:r>
            <a:r>
              <a:rPr lang="en-US" sz="1300" dirty="0">
                <a:solidFill>
                  <a:schemeClr val="bg1"/>
                </a:solidFill>
              </a:rPr>
              <a:t> v. The Netherlands, application no. 46410/99, 18 October 2006. ECtHR, </a:t>
            </a:r>
            <a:r>
              <a:rPr lang="en-US" sz="1300" dirty="0" err="1">
                <a:solidFill>
                  <a:schemeClr val="bg1"/>
                </a:solidFill>
              </a:rPr>
              <a:t>Abdulaziz</a:t>
            </a:r>
            <a:r>
              <a:rPr lang="en-US" sz="1300" dirty="0">
                <a:solidFill>
                  <a:schemeClr val="bg1"/>
                </a:solidFill>
              </a:rPr>
              <a:t>, </a:t>
            </a:r>
            <a:r>
              <a:rPr lang="en-US" sz="1300" dirty="0" err="1">
                <a:solidFill>
                  <a:schemeClr val="bg1"/>
                </a:solidFill>
              </a:rPr>
              <a:t>Cabales</a:t>
            </a:r>
            <a:r>
              <a:rPr lang="en-US" sz="1300" dirty="0">
                <a:solidFill>
                  <a:schemeClr val="bg1"/>
                </a:solidFill>
              </a:rPr>
              <a:t> and </a:t>
            </a:r>
            <a:r>
              <a:rPr lang="en-US" sz="1300" dirty="0" err="1">
                <a:solidFill>
                  <a:schemeClr val="bg1"/>
                </a:solidFill>
              </a:rPr>
              <a:t>Balkandali</a:t>
            </a:r>
            <a:r>
              <a:rPr lang="en-US" sz="1300" dirty="0">
                <a:solidFill>
                  <a:schemeClr val="bg1"/>
                </a:solidFill>
              </a:rPr>
              <a:t> v. the United Kingdom, application nos. 9214/80, 9473/81 and 9474/81, 28 May 1985.</a:t>
            </a:r>
            <a:endParaRPr lang="nl-NL" sz="1300" dirty="0">
              <a:solidFill>
                <a:schemeClr val="bg1"/>
              </a:solidFill>
            </a:endParaRPr>
          </a:p>
        </p:txBody>
      </p:sp>
    </p:spTree>
    <p:extLst>
      <p:ext uri="{BB962C8B-B14F-4D97-AF65-F5344CB8AC3E}">
        <p14:creationId xmlns:p14="http://schemas.microsoft.com/office/powerpoint/2010/main" val="2136018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56ADF6-4C18-44B9-B59F-85CE4FFFAC59}"/>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EB988F88-6C01-41D1-B044-D16A1C8CA62F}"/>
              </a:ext>
            </a:extLst>
          </p:cNvPr>
          <p:cNvSpPr>
            <a:spLocks noGrp="1"/>
          </p:cNvSpPr>
          <p:nvPr>
            <p:ph idx="1"/>
          </p:nvPr>
        </p:nvSpPr>
        <p:spPr/>
        <p:txBody>
          <a:bodyPr>
            <a:normAutofit fontScale="85000" lnSpcReduction="10000"/>
          </a:bodyPr>
          <a:lstStyle/>
          <a:p>
            <a:r>
              <a:rPr lang="en-US" dirty="0">
                <a:solidFill>
                  <a:schemeClr val="bg1"/>
                </a:solidFill>
              </a:rPr>
              <a:t>The State authorities are, in principle, in a better position than the international judge to give an opinion, not only on the “exact content of the requirements of morals” in their country, but also on the necessity of a restriction intended to meet them’. ECtHR, A., B. and C. v. Ireland, application no. 25579/05, 16 December 2010, § 223 &amp; 232. See further: ECtHR, </a:t>
            </a:r>
            <a:r>
              <a:rPr lang="en-US" dirty="0" err="1">
                <a:solidFill>
                  <a:schemeClr val="bg1"/>
                </a:solidFill>
              </a:rPr>
              <a:t>Handyside</a:t>
            </a:r>
            <a:r>
              <a:rPr lang="en-US" dirty="0">
                <a:solidFill>
                  <a:schemeClr val="bg1"/>
                </a:solidFill>
              </a:rPr>
              <a:t> v. the United Kingdom, application no. 5493/72, 07 December 1976.</a:t>
            </a:r>
          </a:p>
          <a:p>
            <a:r>
              <a:rPr lang="en-US" dirty="0">
                <a:solidFill>
                  <a:schemeClr val="bg1"/>
                </a:solidFill>
              </a:rPr>
              <a:t>Ook </a:t>
            </a:r>
            <a:r>
              <a:rPr lang="en-US" dirty="0" err="1">
                <a:solidFill>
                  <a:schemeClr val="bg1"/>
                </a:solidFill>
              </a:rPr>
              <a:t>lokale</a:t>
            </a:r>
            <a:r>
              <a:rPr lang="en-US" dirty="0">
                <a:solidFill>
                  <a:schemeClr val="bg1"/>
                </a:solidFill>
              </a:rPr>
              <a:t> </a:t>
            </a:r>
            <a:r>
              <a:rPr lang="en-US" dirty="0" err="1">
                <a:solidFill>
                  <a:schemeClr val="bg1"/>
                </a:solidFill>
              </a:rPr>
              <a:t>morele</a:t>
            </a:r>
            <a:r>
              <a:rPr lang="en-US" dirty="0">
                <a:solidFill>
                  <a:schemeClr val="bg1"/>
                </a:solidFill>
              </a:rPr>
              <a:t> </a:t>
            </a:r>
            <a:r>
              <a:rPr lang="en-US" dirty="0" err="1">
                <a:solidFill>
                  <a:schemeClr val="bg1"/>
                </a:solidFill>
              </a:rPr>
              <a:t>gevoelens</a:t>
            </a:r>
            <a:r>
              <a:rPr lang="en-US" dirty="0">
                <a:solidFill>
                  <a:schemeClr val="bg1"/>
                </a:solidFill>
              </a:rPr>
              <a:t> </a:t>
            </a:r>
            <a:r>
              <a:rPr lang="en-US" dirty="0" err="1">
                <a:solidFill>
                  <a:schemeClr val="bg1"/>
                </a:solidFill>
              </a:rPr>
              <a:t>kunnen</a:t>
            </a:r>
            <a:r>
              <a:rPr lang="en-US" dirty="0">
                <a:solidFill>
                  <a:schemeClr val="bg1"/>
                </a:solidFill>
              </a:rPr>
              <a:t> </a:t>
            </a:r>
            <a:r>
              <a:rPr lang="en-US" dirty="0" err="1">
                <a:solidFill>
                  <a:schemeClr val="bg1"/>
                </a:solidFill>
              </a:rPr>
              <a:t>een</a:t>
            </a:r>
            <a:r>
              <a:rPr lang="en-US" dirty="0">
                <a:solidFill>
                  <a:schemeClr val="bg1"/>
                </a:solidFill>
              </a:rPr>
              <a:t> </a:t>
            </a:r>
            <a:r>
              <a:rPr lang="en-US" dirty="0" err="1">
                <a:solidFill>
                  <a:schemeClr val="bg1"/>
                </a:solidFill>
              </a:rPr>
              <a:t>rol</a:t>
            </a:r>
            <a:r>
              <a:rPr lang="en-US" dirty="0">
                <a:solidFill>
                  <a:schemeClr val="bg1"/>
                </a:solidFill>
              </a:rPr>
              <a:t> </a:t>
            </a:r>
            <a:r>
              <a:rPr lang="en-US" dirty="0" err="1">
                <a:solidFill>
                  <a:schemeClr val="bg1"/>
                </a:solidFill>
              </a:rPr>
              <a:t>spelen</a:t>
            </a:r>
            <a:r>
              <a:rPr lang="en-US" dirty="0">
                <a:solidFill>
                  <a:schemeClr val="bg1"/>
                </a:solidFill>
              </a:rPr>
              <a:t>. ‘As the Government correctly submitted, it follows that the moral climate in Northern Ireland in sexual matters, in particular as evidenced by the opposition to the proposed legislative change, is one of the matters which the national authorities may legitimately take into account in exercising their discretion. There is, the Court accepts, a strong body of opposition stemming from a genuine and sincere conviction shared by a large number of responsible members of the Northern Irish community that a change in the law would be seriously damaging to the moral fabric of society. This opposition reflects [] a view both of the requirements of morals in Northern Ireland and of the measures thought within the community to be necessary to preserve prevailing moral standards.’ ECtHR, Dudgeon v. the United Kingdom, application no. 7525/76, 22 October 1981</a:t>
            </a:r>
            <a:endParaRPr lang="nl-NL" dirty="0">
              <a:solidFill>
                <a:schemeClr val="bg1"/>
              </a:solidFill>
            </a:endParaRPr>
          </a:p>
        </p:txBody>
      </p:sp>
    </p:spTree>
    <p:extLst>
      <p:ext uri="{BB962C8B-B14F-4D97-AF65-F5344CB8AC3E}">
        <p14:creationId xmlns:p14="http://schemas.microsoft.com/office/powerpoint/2010/main" val="1248306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A9A20A-EBDE-49FE-8B59-17DBFCAA71D2}"/>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ECD4112C-4FBF-4A4A-B26B-12A0FA066520}"/>
              </a:ext>
            </a:extLst>
          </p:cNvPr>
          <p:cNvSpPr>
            <a:spLocks noGrp="1"/>
          </p:cNvSpPr>
          <p:nvPr>
            <p:ph idx="1"/>
          </p:nvPr>
        </p:nvSpPr>
        <p:spPr/>
        <p:txBody>
          <a:bodyPr>
            <a:normAutofit fontScale="85000" lnSpcReduction="10000"/>
          </a:bodyPr>
          <a:lstStyle/>
          <a:p>
            <a:r>
              <a:rPr lang="en-US" dirty="0">
                <a:solidFill>
                  <a:schemeClr val="bg1"/>
                </a:solidFill>
              </a:rPr>
              <a:t>‘State intervention in socio-economic matters such as housing is often necessary in securing social justice and public benefit. In this area, the margin of appreciation available to the State in implementing social and economic policies is necessarily a wide one. The domestic authorities’ judgment as to what is necessary to achieve the objectives of those policies should be respected unless that judgment is manifestly without reasonable foundation. Although this principle was originally set forth in the context of complaints under Article 1 of Protocol No. 1 - the Court, bearing in mind that the Convention and its Protocols must be interpreted as a whole, considers that the State enjoys an equally wide margin of appreciation as regards respect for the home in circumstances such as those prevailing in the present case, in the context of Article 8. Thus, the Court will accept the judgment of the domestic authorities as to what is necessary in a democratic society unless that judgment is manifestly without reasonable foundation, that is, unless the measure employed is manifestly disproportionate to the legitimate aim pursued.’ ECtHR, </a:t>
            </a:r>
            <a:r>
              <a:rPr lang="en-US" dirty="0" err="1">
                <a:solidFill>
                  <a:schemeClr val="bg1"/>
                </a:solidFill>
              </a:rPr>
              <a:t>Blecic</a:t>
            </a:r>
            <a:r>
              <a:rPr lang="en-US" dirty="0">
                <a:solidFill>
                  <a:schemeClr val="bg1"/>
                </a:solidFill>
              </a:rPr>
              <a:t> v. Croatia, application no. 59532/00, 29 July 2004</a:t>
            </a:r>
          </a:p>
          <a:p>
            <a:r>
              <a:rPr lang="en-US" dirty="0">
                <a:solidFill>
                  <a:schemeClr val="bg1"/>
                </a:solidFill>
              </a:rPr>
              <a:t>Not ‘to pass judgment on the Netherlands’ immigration and residence policy as such.’ ECtHR, </a:t>
            </a:r>
            <a:r>
              <a:rPr lang="en-US" dirty="0" err="1">
                <a:solidFill>
                  <a:schemeClr val="bg1"/>
                </a:solidFill>
              </a:rPr>
              <a:t>Berrehab</a:t>
            </a:r>
            <a:r>
              <a:rPr lang="en-US" dirty="0">
                <a:solidFill>
                  <a:schemeClr val="bg1"/>
                </a:solidFill>
              </a:rPr>
              <a:t> v. the Netherlands, application no. 10730/84, 21 June 1988.</a:t>
            </a:r>
          </a:p>
          <a:p>
            <a:r>
              <a:rPr lang="en-US" dirty="0" err="1">
                <a:solidFill>
                  <a:schemeClr val="bg1"/>
                </a:solidFill>
              </a:rPr>
              <a:t>Nachtvluchten</a:t>
            </a:r>
            <a:r>
              <a:rPr lang="en-US" dirty="0">
                <a:solidFill>
                  <a:schemeClr val="bg1"/>
                </a:solidFill>
              </a:rPr>
              <a:t> &gt; </a:t>
            </a:r>
            <a:r>
              <a:rPr lang="en-US" dirty="0" err="1">
                <a:solidFill>
                  <a:schemeClr val="bg1"/>
                </a:solidFill>
              </a:rPr>
              <a:t>dat</a:t>
            </a:r>
            <a:r>
              <a:rPr lang="en-US" dirty="0">
                <a:solidFill>
                  <a:schemeClr val="bg1"/>
                </a:solidFill>
              </a:rPr>
              <a:t> is </a:t>
            </a:r>
            <a:r>
              <a:rPr lang="en-US" dirty="0" err="1">
                <a:solidFill>
                  <a:schemeClr val="bg1"/>
                </a:solidFill>
              </a:rPr>
              <a:t>aan</a:t>
            </a:r>
            <a:r>
              <a:rPr lang="en-US" dirty="0">
                <a:solidFill>
                  <a:schemeClr val="bg1"/>
                </a:solidFill>
              </a:rPr>
              <a:t> het land </a:t>
            </a:r>
            <a:r>
              <a:rPr lang="en-US" dirty="0" err="1">
                <a:solidFill>
                  <a:schemeClr val="bg1"/>
                </a:solidFill>
              </a:rPr>
              <a:t>zelf</a:t>
            </a:r>
            <a:r>
              <a:rPr lang="en-US" dirty="0">
                <a:solidFill>
                  <a:schemeClr val="bg1"/>
                </a:solidFill>
              </a:rPr>
              <a:t> </a:t>
            </a:r>
            <a:endParaRPr lang="nl-NL" dirty="0">
              <a:solidFill>
                <a:schemeClr val="bg1"/>
              </a:solidFill>
            </a:endParaRPr>
          </a:p>
        </p:txBody>
      </p:sp>
    </p:spTree>
    <p:extLst>
      <p:ext uri="{BB962C8B-B14F-4D97-AF65-F5344CB8AC3E}">
        <p14:creationId xmlns:p14="http://schemas.microsoft.com/office/powerpoint/2010/main" val="465482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581A25-0908-488F-8499-29C3261B6602}"/>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89CE16A8-37CB-4271-8929-8F9D604A516C}"/>
              </a:ext>
            </a:extLst>
          </p:cNvPr>
          <p:cNvSpPr>
            <a:spLocks noGrp="1"/>
          </p:cNvSpPr>
          <p:nvPr>
            <p:ph idx="1"/>
          </p:nvPr>
        </p:nvSpPr>
        <p:spPr/>
        <p:txBody>
          <a:bodyPr/>
          <a:lstStyle/>
          <a:p>
            <a:r>
              <a:rPr lang="nl-NL" dirty="0">
                <a:solidFill>
                  <a:schemeClr val="bg1"/>
                </a:solidFill>
              </a:rPr>
              <a:t>Beperktere </a:t>
            </a:r>
            <a:r>
              <a:rPr lang="nl-NL" dirty="0" err="1">
                <a:solidFill>
                  <a:schemeClr val="bg1"/>
                </a:solidFill>
              </a:rPr>
              <a:t>margin</a:t>
            </a:r>
            <a:r>
              <a:rPr lang="nl-NL" dirty="0">
                <a:solidFill>
                  <a:schemeClr val="bg1"/>
                </a:solidFill>
              </a:rPr>
              <a:t> bij:</a:t>
            </a:r>
          </a:p>
          <a:p>
            <a:r>
              <a:rPr lang="nl-NL" dirty="0">
                <a:solidFill>
                  <a:schemeClr val="bg1"/>
                </a:solidFill>
              </a:rPr>
              <a:t>Meeste zaken ten aanzien van prevention of crime </a:t>
            </a:r>
            <a:r>
              <a:rPr lang="nl-NL" dirty="0" err="1">
                <a:solidFill>
                  <a:schemeClr val="bg1"/>
                </a:solidFill>
              </a:rPr>
              <a:t>and</a:t>
            </a:r>
            <a:r>
              <a:rPr lang="nl-NL" dirty="0">
                <a:solidFill>
                  <a:schemeClr val="bg1"/>
                </a:solidFill>
              </a:rPr>
              <a:t> disorder</a:t>
            </a:r>
          </a:p>
          <a:p>
            <a:r>
              <a:rPr lang="nl-NL" dirty="0" err="1">
                <a:solidFill>
                  <a:schemeClr val="bg1"/>
                </a:solidFill>
              </a:rPr>
              <a:t>Rights</a:t>
            </a:r>
            <a:r>
              <a:rPr lang="nl-NL" dirty="0">
                <a:solidFill>
                  <a:schemeClr val="bg1"/>
                </a:solidFill>
              </a:rPr>
              <a:t> </a:t>
            </a:r>
            <a:r>
              <a:rPr lang="nl-NL" dirty="0" err="1">
                <a:solidFill>
                  <a:schemeClr val="bg1"/>
                </a:solidFill>
              </a:rPr>
              <a:t>and</a:t>
            </a:r>
            <a:r>
              <a:rPr lang="nl-NL" dirty="0">
                <a:solidFill>
                  <a:schemeClr val="bg1"/>
                </a:solidFill>
              </a:rPr>
              <a:t> </a:t>
            </a:r>
            <a:r>
              <a:rPr lang="nl-NL" dirty="0" err="1">
                <a:solidFill>
                  <a:schemeClr val="bg1"/>
                </a:solidFill>
              </a:rPr>
              <a:t>freedoms</a:t>
            </a:r>
            <a:r>
              <a:rPr lang="nl-NL" dirty="0">
                <a:solidFill>
                  <a:schemeClr val="bg1"/>
                </a:solidFill>
              </a:rPr>
              <a:t> of </a:t>
            </a:r>
            <a:r>
              <a:rPr lang="nl-NL" dirty="0" err="1">
                <a:solidFill>
                  <a:schemeClr val="bg1"/>
                </a:solidFill>
              </a:rPr>
              <a:t>other</a:t>
            </a:r>
            <a:r>
              <a:rPr lang="nl-NL" dirty="0">
                <a:solidFill>
                  <a:schemeClr val="bg1"/>
                </a:solidFill>
              </a:rPr>
              <a:t>, m.u.v. belangen kind</a:t>
            </a:r>
          </a:p>
        </p:txBody>
      </p:sp>
    </p:spTree>
    <p:extLst>
      <p:ext uri="{BB962C8B-B14F-4D97-AF65-F5344CB8AC3E}">
        <p14:creationId xmlns:p14="http://schemas.microsoft.com/office/powerpoint/2010/main" val="1775708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4EA492-3A30-41CB-9BD9-C91C9A267EDA}"/>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5B54E718-2D1F-4C73-8627-2D7FB803F784}"/>
              </a:ext>
            </a:extLst>
          </p:cNvPr>
          <p:cNvSpPr>
            <a:spLocks noGrp="1"/>
          </p:cNvSpPr>
          <p:nvPr>
            <p:ph idx="1"/>
          </p:nvPr>
        </p:nvSpPr>
        <p:spPr/>
        <p:txBody>
          <a:bodyPr>
            <a:normAutofit/>
          </a:bodyPr>
          <a:lstStyle/>
          <a:p>
            <a:r>
              <a:rPr lang="en-US" dirty="0" err="1">
                <a:solidFill>
                  <a:schemeClr val="bg1"/>
                </a:solidFill>
              </a:rPr>
              <a:t>Europese</a:t>
            </a:r>
            <a:r>
              <a:rPr lang="en-US" dirty="0">
                <a:solidFill>
                  <a:schemeClr val="bg1"/>
                </a:solidFill>
              </a:rPr>
              <a:t> consensus: the Court must ‘have regard to the changing conditions in Contracting States and respond, for example, to any emerging consensus as to the standards to be achieved.’ ECtHR, Konstantin </a:t>
            </a:r>
            <a:r>
              <a:rPr lang="en-US" dirty="0" err="1">
                <a:solidFill>
                  <a:schemeClr val="bg1"/>
                </a:solidFill>
              </a:rPr>
              <a:t>Markin</a:t>
            </a:r>
            <a:r>
              <a:rPr lang="en-US" dirty="0">
                <a:solidFill>
                  <a:schemeClr val="bg1"/>
                </a:solidFill>
              </a:rPr>
              <a:t> v. Russia, application no. 30078/06, 22 March 2012, § 126. ECtHR, Weller v. Hungary, application no. 44399/05, 31 March 2009. </a:t>
            </a:r>
          </a:p>
          <a:p>
            <a:r>
              <a:rPr lang="en-US" dirty="0" err="1">
                <a:solidFill>
                  <a:schemeClr val="bg1"/>
                </a:solidFill>
              </a:rPr>
              <a:t>Internationale</a:t>
            </a:r>
            <a:r>
              <a:rPr lang="en-US" dirty="0">
                <a:solidFill>
                  <a:schemeClr val="bg1"/>
                </a:solidFill>
              </a:rPr>
              <a:t> consensus: the Court attached less importance to the ‘lack of evidence of a common European approach to the resolution of the legal and practical problems posed, than to the clear and uncontested evidence of a continuing international trend in </a:t>
            </a:r>
            <a:r>
              <a:rPr lang="en-US" dirty="0" err="1">
                <a:solidFill>
                  <a:schemeClr val="bg1"/>
                </a:solidFill>
              </a:rPr>
              <a:t>favour</a:t>
            </a:r>
            <a:r>
              <a:rPr lang="en-US" dirty="0">
                <a:solidFill>
                  <a:schemeClr val="bg1"/>
                </a:solidFill>
              </a:rPr>
              <a:t> not only of increased social acceptance of transsexuals but of legal recognition of the new sexual identity of post-operative transsexuals.’ ECtHR, Christine Goodwin v. the United Kingdom, application no. 28957/95, 11 July 2002</a:t>
            </a:r>
            <a:endParaRPr lang="nl-NL" dirty="0">
              <a:solidFill>
                <a:schemeClr val="bg1"/>
              </a:solidFill>
            </a:endParaRPr>
          </a:p>
        </p:txBody>
      </p:sp>
    </p:spTree>
    <p:extLst>
      <p:ext uri="{BB962C8B-B14F-4D97-AF65-F5344CB8AC3E}">
        <p14:creationId xmlns:p14="http://schemas.microsoft.com/office/powerpoint/2010/main" val="1952332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A1F6C7-3A09-43A3-9A7F-CD1FA525C47B}"/>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1F4D76C5-F68D-45BE-BE10-4C20CF1C6926}"/>
              </a:ext>
            </a:extLst>
          </p:cNvPr>
          <p:cNvSpPr>
            <a:spLocks noGrp="1"/>
          </p:cNvSpPr>
          <p:nvPr>
            <p:ph idx="1"/>
          </p:nvPr>
        </p:nvSpPr>
        <p:spPr/>
        <p:txBody>
          <a:bodyPr/>
          <a:lstStyle/>
          <a:p>
            <a:r>
              <a:rPr lang="en-US" dirty="0" err="1">
                <a:solidFill>
                  <a:schemeClr val="bg1"/>
                </a:solidFill>
              </a:rPr>
              <a:t>Essentiele</a:t>
            </a:r>
            <a:r>
              <a:rPr lang="en-US" dirty="0">
                <a:solidFill>
                  <a:schemeClr val="bg1"/>
                </a:solidFill>
              </a:rPr>
              <a:t> </a:t>
            </a:r>
            <a:r>
              <a:rPr lang="en-US" dirty="0" err="1">
                <a:solidFill>
                  <a:schemeClr val="bg1"/>
                </a:solidFill>
              </a:rPr>
              <a:t>belangen</a:t>
            </a:r>
            <a:r>
              <a:rPr lang="en-US" dirty="0">
                <a:solidFill>
                  <a:schemeClr val="bg1"/>
                </a:solidFill>
              </a:rPr>
              <a:t> van </a:t>
            </a:r>
            <a:r>
              <a:rPr lang="en-US" dirty="0" err="1">
                <a:solidFill>
                  <a:schemeClr val="bg1"/>
                </a:solidFill>
              </a:rPr>
              <a:t>individuen</a:t>
            </a:r>
            <a:endParaRPr lang="en-US" dirty="0">
              <a:solidFill>
                <a:schemeClr val="bg1"/>
              </a:solidFill>
            </a:endParaRPr>
          </a:p>
          <a:p>
            <a:r>
              <a:rPr lang="en-US" dirty="0">
                <a:solidFill>
                  <a:schemeClr val="bg1"/>
                </a:solidFill>
              </a:rPr>
              <a:t>Thus, when the British government discriminated against female immigrants with regard to residence permits in order to promote the economic well-being of the country, it was accepted that the number of economically active men of working age in the population exceeded the number of economically active women by nearly 30%. However, the Court pointed out that many women were engaged in part-time work and that it was in any event ‘not convinced that the difference that may nevertheless exist between the respective impact of men and of women on the domestic </a:t>
            </a:r>
            <a:r>
              <a:rPr lang="en-US" dirty="0" err="1">
                <a:solidFill>
                  <a:schemeClr val="bg1"/>
                </a:solidFill>
              </a:rPr>
              <a:t>labour</a:t>
            </a:r>
            <a:r>
              <a:rPr lang="en-US" dirty="0">
                <a:solidFill>
                  <a:schemeClr val="bg1"/>
                </a:solidFill>
              </a:rPr>
              <a:t> market is sufficiently important to justify the difference of treatment’ ECtHR, </a:t>
            </a:r>
            <a:r>
              <a:rPr lang="en-US" dirty="0" err="1">
                <a:solidFill>
                  <a:schemeClr val="bg1"/>
                </a:solidFill>
              </a:rPr>
              <a:t>Abdulaziz</a:t>
            </a:r>
            <a:r>
              <a:rPr lang="en-US" dirty="0">
                <a:solidFill>
                  <a:schemeClr val="bg1"/>
                </a:solidFill>
              </a:rPr>
              <a:t>, </a:t>
            </a:r>
            <a:r>
              <a:rPr lang="en-US" dirty="0" err="1">
                <a:solidFill>
                  <a:schemeClr val="bg1"/>
                </a:solidFill>
              </a:rPr>
              <a:t>Cabales</a:t>
            </a:r>
            <a:r>
              <a:rPr lang="en-US" dirty="0">
                <a:solidFill>
                  <a:schemeClr val="bg1"/>
                </a:solidFill>
              </a:rPr>
              <a:t> and </a:t>
            </a:r>
            <a:r>
              <a:rPr lang="en-US" dirty="0" err="1">
                <a:solidFill>
                  <a:schemeClr val="bg1"/>
                </a:solidFill>
              </a:rPr>
              <a:t>Balkandali</a:t>
            </a:r>
            <a:r>
              <a:rPr lang="en-US" dirty="0">
                <a:solidFill>
                  <a:schemeClr val="bg1"/>
                </a:solidFill>
              </a:rPr>
              <a:t> v. the United Kingdom, application nos. 9214/80, 9473/81 and 9474/81, 28 May 1985, § 79.</a:t>
            </a:r>
            <a:endParaRPr lang="nl-NL" dirty="0">
              <a:solidFill>
                <a:schemeClr val="bg1"/>
              </a:solidFill>
            </a:endParaRPr>
          </a:p>
        </p:txBody>
      </p:sp>
    </p:spTree>
    <p:extLst>
      <p:ext uri="{BB962C8B-B14F-4D97-AF65-F5344CB8AC3E}">
        <p14:creationId xmlns:p14="http://schemas.microsoft.com/office/powerpoint/2010/main" val="1374399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E908B1-AE39-47DB-BC3B-5A0C1BC670BA}"/>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8496C6A0-E84F-48E6-A64F-D288093A1B04}"/>
              </a:ext>
            </a:extLst>
          </p:cNvPr>
          <p:cNvSpPr>
            <a:spLocks noGrp="1"/>
          </p:cNvSpPr>
          <p:nvPr>
            <p:ph idx="1"/>
          </p:nvPr>
        </p:nvSpPr>
        <p:spPr/>
        <p:txBody>
          <a:bodyPr/>
          <a:lstStyle/>
          <a:p>
            <a:r>
              <a:rPr lang="en-US" dirty="0">
                <a:solidFill>
                  <a:schemeClr val="bg1"/>
                </a:solidFill>
              </a:rPr>
              <a:t>Likewise, in a case in which a state discriminated against homosexuals in the army, the Court was unconvinced that this was necessary for the protection of national security and the prevention of disorder, pointing to ‘the lack of concrete evidence to substantiate the alleged damage to morale and fighting power that any change in the policy would entail’, holding that ‘there was no actual or significant evidence of such damage as a result of the presence of homosexuals in the armed forces’, and that there was no ‘evidence of such damage in the event of the policy changing.’ ECtHR, Smith and Grady v. the United Kingdom, application nos. 33985/96 and 33986/96, 27 September 1999, § 99. </a:t>
            </a:r>
            <a:endParaRPr lang="nl-NL" dirty="0">
              <a:solidFill>
                <a:schemeClr val="bg1"/>
              </a:solidFill>
            </a:endParaRPr>
          </a:p>
        </p:txBody>
      </p:sp>
    </p:spTree>
    <p:extLst>
      <p:ext uri="{BB962C8B-B14F-4D97-AF65-F5344CB8AC3E}">
        <p14:creationId xmlns:p14="http://schemas.microsoft.com/office/powerpoint/2010/main" val="2051569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Overzicht van dit college</a:t>
            </a:r>
            <a:endParaRPr lang="en-US" dirty="0"/>
          </a:p>
        </p:txBody>
      </p:sp>
      <p:sp>
        <p:nvSpPr>
          <p:cNvPr id="3" name="Content Placeholder 2"/>
          <p:cNvSpPr>
            <a:spLocks noGrp="1"/>
          </p:cNvSpPr>
          <p:nvPr>
            <p:ph idx="1"/>
          </p:nvPr>
        </p:nvSpPr>
        <p:spPr/>
        <p:txBody>
          <a:bodyPr/>
          <a:lstStyle/>
          <a:p>
            <a:r>
              <a:rPr lang="nl-NL" dirty="0">
                <a:solidFill>
                  <a:schemeClr val="bg1"/>
                </a:solidFill>
              </a:rPr>
              <a:t>(1) Algemene belangen</a:t>
            </a:r>
          </a:p>
          <a:p>
            <a:r>
              <a:rPr lang="nl-NL" dirty="0">
                <a:solidFill>
                  <a:schemeClr val="bg1"/>
                </a:solidFill>
              </a:rPr>
              <a:t>(2) </a:t>
            </a:r>
            <a:r>
              <a:rPr lang="nl-NL" dirty="0" err="1">
                <a:solidFill>
                  <a:schemeClr val="bg1"/>
                </a:solidFill>
              </a:rPr>
              <a:t>Margin</a:t>
            </a:r>
            <a:r>
              <a:rPr lang="nl-NL" dirty="0">
                <a:solidFill>
                  <a:schemeClr val="bg1"/>
                </a:solidFill>
              </a:rPr>
              <a:t> of </a:t>
            </a:r>
            <a:r>
              <a:rPr lang="nl-NL" dirty="0" err="1">
                <a:solidFill>
                  <a:schemeClr val="bg1"/>
                </a:solidFill>
              </a:rPr>
              <a:t>appreciation</a:t>
            </a:r>
            <a:endParaRPr lang="nl-NL" dirty="0">
              <a:solidFill>
                <a:schemeClr val="bg1"/>
              </a:solidFill>
            </a:endParaRPr>
          </a:p>
        </p:txBody>
      </p:sp>
    </p:spTree>
    <p:extLst>
      <p:ext uri="{BB962C8B-B14F-4D97-AF65-F5344CB8AC3E}">
        <p14:creationId xmlns:p14="http://schemas.microsoft.com/office/powerpoint/2010/main" val="3426802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Algemene belangen</a:t>
            </a:r>
            <a:br>
              <a:rPr lang="nl-NL" dirty="0"/>
            </a:br>
            <a:endParaRPr lang="nl-NL" dirty="0"/>
          </a:p>
        </p:txBody>
      </p:sp>
      <p:graphicFrame>
        <p:nvGraphicFramePr>
          <p:cNvPr id="4" name="Tabel 4">
            <a:extLst>
              <a:ext uri="{FF2B5EF4-FFF2-40B4-BE49-F238E27FC236}">
                <a16:creationId xmlns:a16="http://schemas.microsoft.com/office/drawing/2014/main" id="{E4CD5212-E9F4-45A2-8AC7-6FB674E9DB44}"/>
              </a:ext>
            </a:extLst>
          </p:cNvPr>
          <p:cNvGraphicFramePr>
            <a:graphicFrameLocks noGrp="1"/>
          </p:cNvGraphicFramePr>
          <p:nvPr>
            <p:ph idx="1"/>
            <p:extLst>
              <p:ext uri="{D42A27DB-BD31-4B8C-83A1-F6EECF244321}">
                <p14:modId xmlns:p14="http://schemas.microsoft.com/office/powerpoint/2010/main" val="2528259040"/>
              </p:ext>
            </p:extLst>
          </p:nvPr>
        </p:nvGraphicFramePr>
        <p:xfrm>
          <a:off x="677690" y="1636806"/>
          <a:ext cx="8596312" cy="4820920"/>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1475091467"/>
                    </a:ext>
                  </a:extLst>
                </a:gridCol>
                <a:gridCol w="2149078">
                  <a:extLst>
                    <a:ext uri="{9D8B030D-6E8A-4147-A177-3AD203B41FA5}">
                      <a16:colId xmlns:a16="http://schemas.microsoft.com/office/drawing/2014/main" val="4239378884"/>
                    </a:ext>
                  </a:extLst>
                </a:gridCol>
                <a:gridCol w="2149078">
                  <a:extLst>
                    <a:ext uri="{9D8B030D-6E8A-4147-A177-3AD203B41FA5}">
                      <a16:colId xmlns:a16="http://schemas.microsoft.com/office/drawing/2014/main" val="3763231987"/>
                    </a:ext>
                  </a:extLst>
                </a:gridCol>
                <a:gridCol w="2149078">
                  <a:extLst>
                    <a:ext uri="{9D8B030D-6E8A-4147-A177-3AD203B41FA5}">
                      <a16:colId xmlns:a16="http://schemas.microsoft.com/office/drawing/2014/main" val="3891796082"/>
                    </a:ext>
                  </a:extLst>
                </a:gridCol>
              </a:tblGrid>
              <a:tr h="370840">
                <a:tc>
                  <a:txBody>
                    <a:bodyPr/>
                    <a:lstStyle/>
                    <a:p>
                      <a:r>
                        <a:rPr lang="nl-NL" dirty="0"/>
                        <a:t>Artikel 8 § 2</a:t>
                      </a:r>
                    </a:p>
                  </a:txBody>
                  <a:tcPr/>
                </a:tc>
                <a:tc>
                  <a:txBody>
                    <a:bodyPr/>
                    <a:lstStyle/>
                    <a:p>
                      <a:r>
                        <a:rPr lang="nl-NL" dirty="0"/>
                        <a:t>Artikel 9 § 2</a:t>
                      </a:r>
                    </a:p>
                  </a:txBody>
                  <a:tcPr/>
                </a:tc>
                <a:tc>
                  <a:txBody>
                    <a:bodyPr/>
                    <a:lstStyle/>
                    <a:p>
                      <a:r>
                        <a:rPr lang="nl-NL" dirty="0"/>
                        <a:t>Artikel 10 § 2</a:t>
                      </a:r>
                    </a:p>
                  </a:txBody>
                  <a:tcPr/>
                </a:tc>
                <a:tc>
                  <a:txBody>
                    <a:bodyPr/>
                    <a:lstStyle/>
                    <a:p>
                      <a:r>
                        <a:rPr lang="nl-NL" dirty="0"/>
                        <a:t>Artikel 11 2</a:t>
                      </a:r>
                    </a:p>
                  </a:txBody>
                  <a:tcPr/>
                </a:tc>
                <a:extLst>
                  <a:ext uri="{0D108BD9-81ED-4DB2-BD59-A6C34878D82A}">
                    <a16:rowId xmlns:a16="http://schemas.microsoft.com/office/drawing/2014/main" val="4164511147"/>
                  </a:ext>
                </a:extLst>
              </a:tr>
              <a:tr h="370840">
                <a:tc>
                  <a:txBody>
                    <a:bodyPr/>
                    <a:lstStyle/>
                    <a:p>
                      <a:r>
                        <a:rPr lang="nl-NL" sz="1100" dirty="0"/>
                        <a:t>Geen inmenging van enig openbaar gezag is toegestaan in de uitoefening van dit recht, dan voor zover bij de wet is voorzien en in een democratische samenleving noodzakelijk is in het belang van de </a:t>
                      </a:r>
                      <a:r>
                        <a:rPr lang="nl-NL" sz="1100" dirty="0">
                          <a:highlight>
                            <a:srgbClr val="FF0000"/>
                          </a:highlight>
                        </a:rPr>
                        <a:t>nationale veiligheid, de openbare veiligheid </a:t>
                      </a:r>
                      <a:r>
                        <a:rPr lang="nl-NL" sz="1100" dirty="0"/>
                        <a:t>of </a:t>
                      </a:r>
                      <a:r>
                        <a:rPr lang="nl-NL" sz="1100" dirty="0">
                          <a:highlight>
                            <a:srgbClr val="00FF00"/>
                          </a:highlight>
                        </a:rPr>
                        <a:t>het economisch welzijn van het land</a:t>
                      </a:r>
                      <a:r>
                        <a:rPr lang="nl-NL" sz="1100" dirty="0"/>
                        <a:t>, </a:t>
                      </a:r>
                      <a:r>
                        <a:rPr lang="nl-NL" sz="1100" dirty="0">
                          <a:highlight>
                            <a:srgbClr val="FF0000"/>
                          </a:highlight>
                        </a:rPr>
                        <a:t>het voorkomen van wanordelijkheden en strafbare feiten</a:t>
                      </a:r>
                      <a:r>
                        <a:rPr lang="nl-NL" sz="1100" dirty="0"/>
                        <a:t>, </a:t>
                      </a:r>
                      <a:r>
                        <a:rPr lang="nl-NL" sz="1100" dirty="0">
                          <a:highlight>
                            <a:srgbClr val="FFFF00"/>
                          </a:highlight>
                        </a:rPr>
                        <a:t>de bescherming van de gezondheid of de goede zeden </a:t>
                      </a:r>
                      <a:r>
                        <a:rPr lang="nl-NL" sz="1100" dirty="0"/>
                        <a:t>of voor </a:t>
                      </a:r>
                      <a:r>
                        <a:rPr lang="nl-NL" sz="1100" dirty="0">
                          <a:highlight>
                            <a:srgbClr val="0000FF"/>
                          </a:highlight>
                        </a:rPr>
                        <a:t>de bescherming van de rechten en vrijheden van anderen.</a:t>
                      </a:r>
                    </a:p>
                  </a:txBody>
                  <a:tcPr/>
                </a:tc>
                <a:tc>
                  <a:txBody>
                    <a:bodyPr/>
                    <a:lstStyle/>
                    <a:p>
                      <a:r>
                        <a:rPr lang="nl-NL" sz="1100" dirty="0"/>
                        <a:t>De vrijheid zijn godsdienst te belijden of overtuiging tot uiting te brengen kan aan geen andere beperkingen worden onderworpen dan die die bij de wet zijn voorzien en in een democratische samenleving noodzakelijk zijn in het belang van de </a:t>
                      </a:r>
                      <a:r>
                        <a:rPr lang="nl-NL" sz="1100" dirty="0">
                          <a:highlight>
                            <a:srgbClr val="FF0000"/>
                          </a:highlight>
                        </a:rPr>
                        <a:t>openbare veiligheid, voor de bescherming van de openbare orde</a:t>
                      </a:r>
                      <a:r>
                        <a:rPr lang="nl-NL" sz="1100" dirty="0"/>
                        <a:t>, </a:t>
                      </a:r>
                      <a:r>
                        <a:rPr lang="nl-NL" sz="1100" dirty="0">
                          <a:highlight>
                            <a:srgbClr val="FFFF00"/>
                          </a:highlight>
                        </a:rPr>
                        <a:t>gezondheid of goede zeden</a:t>
                      </a:r>
                      <a:r>
                        <a:rPr lang="nl-NL" sz="1100" dirty="0"/>
                        <a:t> of voor de </a:t>
                      </a:r>
                      <a:r>
                        <a:rPr lang="nl-NL" sz="1100" dirty="0">
                          <a:highlight>
                            <a:srgbClr val="0000FF"/>
                          </a:highlight>
                        </a:rPr>
                        <a:t>bescherming van de rechten en vrijheden van anderen.</a:t>
                      </a:r>
                    </a:p>
                  </a:txBody>
                  <a:tcPr/>
                </a:tc>
                <a:tc>
                  <a:txBody>
                    <a:bodyPr/>
                    <a:lstStyle/>
                    <a:p>
                      <a:r>
                        <a:rPr lang="nl-NL" sz="1100" dirty="0"/>
                        <a:t>Daar de uitoefening van deze vrijheden plichten en verantwoordelijkheden met zich brengt, kan zij worden onderworpen aan bepaalde formaliteiten, voorwaarden, beperkingen of sancties, die bij de wet zijn voorzien en die in een democratische samenleving noodzakelijk zijn in het belang van </a:t>
                      </a:r>
                      <a:r>
                        <a:rPr lang="nl-NL" sz="1100" dirty="0">
                          <a:highlight>
                            <a:srgbClr val="FF0000"/>
                          </a:highlight>
                        </a:rPr>
                        <a:t>de nationale veiligheid, </a:t>
                      </a:r>
                      <a:r>
                        <a:rPr lang="nl-NL" sz="1100" b="1" dirty="0">
                          <a:solidFill>
                            <a:schemeClr val="bg1"/>
                          </a:solidFill>
                          <a:highlight>
                            <a:srgbClr val="FF0000"/>
                          </a:highlight>
                        </a:rPr>
                        <a:t>territoriale integriteit</a:t>
                      </a:r>
                      <a:r>
                        <a:rPr lang="nl-NL" sz="1100" dirty="0">
                          <a:highlight>
                            <a:srgbClr val="FF0000"/>
                          </a:highlight>
                        </a:rPr>
                        <a:t> of openbare veiligheid, het voorkomen van wanordelijkheden en strafbare feiten,</a:t>
                      </a:r>
                      <a:r>
                        <a:rPr lang="nl-NL" sz="1100" dirty="0"/>
                        <a:t> de </a:t>
                      </a:r>
                      <a:r>
                        <a:rPr lang="nl-NL" sz="1100" dirty="0">
                          <a:highlight>
                            <a:srgbClr val="FFFF00"/>
                          </a:highlight>
                        </a:rPr>
                        <a:t>bescherming van de gezondheid of de goede zeden</a:t>
                      </a:r>
                      <a:r>
                        <a:rPr lang="nl-NL" sz="1100" dirty="0"/>
                        <a:t>, de </a:t>
                      </a:r>
                      <a:r>
                        <a:rPr lang="nl-NL" sz="1100" dirty="0">
                          <a:highlight>
                            <a:srgbClr val="0000FF"/>
                          </a:highlight>
                        </a:rPr>
                        <a:t>bescherming van de goede naam of de rechten van anderen</a:t>
                      </a:r>
                      <a:r>
                        <a:rPr lang="nl-NL" sz="1100" dirty="0"/>
                        <a:t>, </a:t>
                      </a:r>
                      <a:r>
                        <a:rPr lang="nl-NL" sz="1100" dirty="0">
                          <a:highlight>
                            <a:srgbClr val="FF00FF"/>
                          </a:highlight>
                        </a:rPr>
                        <a:t>om de verspreiding van vertrouwelijke mededelingen te voorkomen </a:t>
                      </a:r>
                      <a:r>
                        <a:rPr lang="nl-NL" sz="1100" dirty="0"/>
                        <a:t>of om </a:t>
                      </a:r>
                      <a:r>
                        <a:rPr lang="nl-NL" sz="1100" dirty="0">
                          <a:highlight>
                            <a:srgbClr val="808000"/>
                          </a:highlight>
                        </a:rPr>
                        <a:t>het gezag en de onpartijdigheid van de rechterlijke macht te waarborgen.</a:t>
                      </a:r>
                    </a:p>
                  </a:txBody>
                  <a:tcPr/>
                </a:tc>
                <a:tc>
                  <a:txBody>
                    <a:bodyPr/>
                    <a:lstStyle/>
                    <a:p>
                      <a:r>
                        <a:rPr lang="nl-NL" sz="1100" dirty="0"/>
                        <a:t>De uitoefening van deze rechten mag aan geen andere beperkingen worden onderworpen dan die, die bij de wet zijn voorzien en die in een democratische samenleving noodzakelijk zijn in het belang van de </a:t>
                      </a:r>
                      <a:r>
                        <a:rPr lang="nl-NL" sz="1100" dirty="0">
                          <a:highlight>
                            <a:srgbClr val="FF0000"/>
                          </a:highlight>
                        </a:rPr>
                        <a:t>nationale veiligheid, de openbare veiligheid, het voorkomen van wanordelijkheden en strafbare feiten</a:t>
                      </a:r>
                      <a:r>
                        <a:rPr lang="nl-NL" sz="1100" dirty="0"/>
                        <a:t>, voor </a:t>
                      </a:r>
                      <a:r>
                        <a:rPr lang="nl-NL" sz="1100" dirty="0">
                          <a:highlight>
                            <a:srgbClr val="FFFF00"/>
                          </a:highlight>
                        </a:rPr>
                        <a:t>de bescherming van de gezondheid of de goede zeden </a:t>
                      </a:r>
                      <a:r>
                        <a:rPr lang="nl-NL" sz="1100" dirty="0"/>
                        <a:t>of </a:t>
                      </a:r>
                      <a:r>
                        <a:rPr lang="nl-NL" sz="1100" dirty="0">
                          <a:highlight>
                            <a:srgbClr val="0000FF"/>
                          </a:highlight>
                        </a:rPr>
                        <a:t>de bescherming van de rechten en vrijheden van anderen</a:t>
                      </a:r>
                      <a:r>
                        <a:rPr lang="nl-NL" sz="1100" dirty="0"/>
                        <a:t>. Dit artikel verbiedt niet dat rechtmatige beperkingen worden gesteld aan de uitoefening van deze rechten door </a:t>
                      </a:r>
                      <a:r>
                        <a:rPr lang="nl-NL" sz="1100" dirty="0">
                          <a:highlight>
                            <a:srgbClr val="808080"/>
                          </a:highlight>
                        </a:rPr>
                        <a:t>leden van de krijgsmacht, van de politie of van het ambtelijk apparaat van de Staat.</a:t>
                      </a:r>
                    </a:p>
                  </a:txBody>
                  <a:tcPr/>
                </a:tc>
                <a:extLst>
                  <a:ext uri="{0D108BD9-81ED-4DB2-BD59-A6C34878D82A}">
                    <a16:rowId xmlns:a16="http://schemas.microsoft.com/office/drawing/2014/main" val="2340397335"/>
                  </a:ext>
                </a:extLst>
              </a:tr>
            </a:tbl>
          </a:graphicData>
        </a:graphic>
      </p:graphicFrame>
    </p:spTree>
    <p:extLst>
      <p:ext uri="{BB962C8B-B14F-4D97-AF65-F5344CB8AC3E}">
        <p14:creationId xmlns:p14="http://schemas.microsoft.com/office/powerpoint/2010/main" val="4095922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Algemene belangen</a:t>
            </a:r>
            <a:br>
              <a:rPr lang="nl-NL" dirty="0"/>
            </a:br>
            <a:endParaRPr lang="nl-NL" dirty="0"/>
          </a:p>
        </p:txBody>
      </p:sp>
      <p:sp>
        <p:nvSpPr>
          <p:cNvPr id="3" name="Tijdelijke aanduiding voor inhoud 2">
            <a:extLst>
              <a:ext uri="{FF2B5EF4-FFF2-40B4-BE49-F238E27FC236}">
                <a16:creationId xmlns:a16="http://schemas.microsoft.com/office/drawing/2014/main" id="{0A6FB593-C1E1-4C54-9B64-8DAC8EB5F406}"/>
              </a:ext>
            </a:extLst>
          </p:cNvPr>
          <p:cNvSpPr>
            <a:spLocks noGrp="1"/>
          </p:cNvSpPr>
          <p:nvPr>
            <p:ph idx="1"/>
          </p:nvPr>
        </p:nvSpPr>
        <p:spPr/>
        <p:txBody>
          <a:bodyPr/>
          <a:lstStyle/>
          <a:p>
            <a:r>
              <a:rPr lang="nl-NL" dirty="0">
                <a:solidFill>
                  <a:schemeClr val="bg1"/>
                </a:solidFill>
              </a:rPr>
              <a:t>N</a:t>
            </a:r>
            <a:r>
              <a:rPr lang="nl-NL" sz="1800" dirty="0">
                <a:solidFill>
                  <a:schemeClr val="bg1"/>
                </a:solidFill>
              </a:rPr>
              <a:t>ationale veiligheid</a:t>
            </a:r>
          </a:p>
          <a:p>
            <a:r>
              <a:rPr lang="nl-NL" dirty="0">
                <a:solidFill>
                  <a:schemeClr val="bg1"/>
                </a:solidFill>
              </a:rPr>
              <a:t>O</a:t>
            </a:r>
            <a:r>
              <a:rPr lang="nl-NL" sz="1800" dirty="0">
                <a:solidFill>
                  <a:schemeClr val="bg1"/>
                </a:solidFill>
              </a:rPr>
              <a:t>penbare veiligheid</a:t>
            </a:r>
          </a:p>
          <a:p>
            <a:r>
              <a:rPr lang="nl-NL" dirty="0">
                <a:solidFill>
                  <a:schemeClr val="bg1"/>
                </a:solidFill>
              </a:rPr>
              <a:t>V</a:t>
            </a:r>
            <a:r>
              <a:rPr lang="nl-NL" sz="1800" dirty="0">
                <a:solidFill>
                  <a:schemeClr val="bg1"/>
                </a:solidFill>
              </a:rPr>
              <a:t>oorkomen van wanordelijkheden </a:t>
            </a:r>
            <a:endParaRPr lang="nl-NL" dirty="0">
              <a:solidFill>
                <a:schemeClr val="bg1"/>
              </a:solidFill>
            </a:endParaRPr>
          </a:p>
          <a:p>
            <a:r>
              <a:rPr lang="nl-NL" sz="1800" dirty="0">
                <a:solidFill>
                  <a:schemeClr val="bg1"/>
                </a:solidFill>
              </a:rPr>
              <a:t>Voorkomen van strafbare feiten </a:t>
            </a:r>
            <a:endParaRPr lang="nl-NL" dirty="0">
              <a:solidFill>
                <a:schemeClr val="bg1"/>
              </a:solidFill>
            </a:endParaRPr>
          </a:p>
        </p:txBody>
      </p:sp>
    </p:spTree>
    <p:extLst>
      <p:ext uri="{BB962C8B-B14F-4D97-AF65-F5344CB8AC3E}">
        <p14:creationId xmlns:p14="http://schemas.microsoft.com/office/powerpoint/2010/main" val="75020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Algemene belangen</a:t>
            </a:r>
            <a:br>
              <a:rPr lang="nl-NL" dirty="0"/>
            </a:br>
            <a:endParaRPr lang="nl-NL" dirty="0"/>
          </a:p>
        </p:txBody>
      </p:sp>
      <p:sp>
        <p:nvSpPr>
          <p:cNvPr id="3" name="Tijdelijke aanduiding voor inhoud 2">
            <a:extLst>
              <a:ext uri="{FF2B5EF4-FFF2-40B4-BE49-F238E27FC236}">
                <a16:creationId xmlns:a16="http://schemas.microsoft.com/office/drawing/2014/main" id="{0A6FB593-C1E1-4C54-9B64-8DAC8EB5F406}"/>
              </a:ext>
            </a:extLst>
          </p:cNvPr>
          <p:cNvSpPr>
            <a:spLocks noGrp="1"/>
          </p:cNvSpPr>
          <p:nvPr>
            <p:ph idx="1"/>
          </p:nvPr>
        </p:nvSpPr>
        <p:spPr/>
        <p:txBody>
          <a:bodyPr>
            <a:normAutofit/>
          </a:bodyPr>
          <a:lstStyle/>
          <a:p>
            <a:r>
              <a:rPr lang="nl-NL" dirty="0">
                <a:solidFill>
                  <a:schemeClr val="bg1"/>
                </a:solidFill>
              </a:rPr>
              <a:t>De prevention of disorder </a:t>
            </a:r>
            <a:r>
              <a:rPr lang="nl-NL" dirty="0" err="1">
                <a:solidFill>
                  <a:schemeClr val="bg1"/>
                </a:solidFill>
              </a:rPr>
              <a:t>and</a:t>
            </a:r>
            <a:r>
              <a:rPr lang="nl-NL" dirty="0">
                <a:solidFill>
                  <a:schemeClr val="bg1"/>
                </a:solidFill>
              </a:rPr>
              <a:t> crime wordt in veruit de meeste gevallen ingeroepen. Denk aan:</a:t>
            </a:r>
          </a:p>
          <a:p>
            <a:r>
              <a:rPr lang="en-US" dirty="0" err="1">
                <a:solidFill>
                  <a:schemeClr val="bg1"/>
                </a:solidFill>
              </a:rPr>
              <a:t>Politieonderzoek</a:t>
            </a:r>
            <a:r>
              <a:rPr lang="en-US" dirty="0">
                <a:solidFill>
                  <a:schemeClr val="bg1"/>
                </a:solidFill>
              </a:rPr>
              <a:t>: </a:t>
            </a:r>
            <a:r>
              <a:rPr lang="en-US" dirty="0" err="1">
                <a:solidFill>
                  <a:schemeClr val="bg1"/>
                </a:solidFill>
              </a:rPr>
              <a:t>lichamelijk</a:t>
            </a:r>
            <a:r>
              <a:rPr lang="en-US" dirty="0">
                <a:solidFill>
                  <a:schemeClr val="bg1"/>
                </a:solidFill>
              </a:rPr>
              <a:t> </a:t>
            </a:r>
            <a:r>
              <a:rPr lang="en-US" dirty="0" err="1">
                <a:solidFill>
                  <a:schemeClr val="bg1"/>
                </a:solidFill>
              </a:rPr>
              <a:t>onderzoek</a:t>
            </a:r>
            <a:r>
              <a:rPr lang="en-US" dirty="0">
                <a:solidFill>
                  <a:schemeClr val="bg1"/>
                </a:solidFill>
              </a:rPr>
              <a:t>, </a:t>
            </a:r>
            <a:r>
              <a:rPr lang="en-US" dirty="0" err="1">
                <a:solidFill>
                  <a:schemeClr val="bg1"/>
                </a:solidFill>
              </a:rPr>
              <a:t>onderzoek</a:t>
            </a:r>
            <a:r>
              <a:rPr lang="en-US" dirty="0">
                <a:solidFill>
                  <a:schemeClr val="bg1"/>
                </a:solidFill>
              </a:rPr>
              <a:t> in </a:t>
            </a:r>
            <a:r>
              <a:rPr lang="en-US" dirty="0" err="1">
                <a:solidFill>
                  <a:schemeClr val="bg1"/>
                </a:solidFill>
              </a:rPr>
              <a:t>woning</a:t>
            </a:r>
            <a:r>
              <a:rPr lang="en-US" dirty="0">
                <a:solidFill>
                  <a:schemeClr val="bg1"/>
                </a:solidFill>
              </a:rPr>
              <a:t>, </a:t>
            </a:r>
            <a:r>
              <a:rPr lang="en-US" dirty="0" err="1">
                <a:solidFill>
                  <a:schemeClr val="bg1"/>
                </a:solidFill>
              </a:rPr>
              <a:t>aftappen</a:t>
            </a:r>
            <a:r>
              <a:rPr lang="en-US" dirty="0">
                <a:solidFill>
                  <a:schemeClr val="bg1"/>
                </a:solidFill>
              </a:rPr>
              <a:t> </a:t>
            </a:r>
            <a:r>
              <a:rPr lang="en-US" dirty="0" err="1">
                <a:solidFill>
                  <a:schemeClr val="bg1"/>
                </a:solidFill>
              </a:rPr>
              <a:t>communicatie</a:t>
            </a:r>
            <a:r>
              <a:rPr lang="en-US" dirty="0">
                <a:solidFill>
                  <a:schemeClr val="bg1"/>
                </a:solidFill>
              </a:rPr>
              <a:t>, </a:t>
            </a:r>
            <a:r>
              <a:rPr lang="en-US" dirty="0" err="1">
                <a:solidFill>
                  <a:schemeClr val="bg1"/>
                </a:solidFill>
              </a:rPr>
              <a:t>inbeslagname</a:t>
            </a:r>
            <a:r>
              <a:rPr lang="en-US" dirty="0">
                <a:solidFill>
                  <a:schemeClr val="bg1"/>
                </a:solidFill>
              </a:rPr>
              <a:t> </a:t>
            </a:r>
            <a:r>
              <a:rPr lang="en-US" dirty="0" err="1">
                <a:solidFill>
                  <a:schemeClr val="bg1"/>
                </a:solidFill>
              </a:rPr>
              <a:t>spullen</a:t>
            </a:r>
            <a:r>
              <a:rPr lang="en-US" dirty="0">
                <a:solidFill>
                  <a:schemeClr val="bg1"/>
                </a:solidFill>
              </a:rPr>
              <a:t>, </a:t>
            </a:r>
            <a:r>
              <a:rPr lang="en-US" dirty="0" err="1">
                <a:solidFill>
                  <a:schemeClr val="bg1"/>
                </a:solidFill>
              </a:rPr>
              <a:t>etc</a:t>
            </a:r>
            <a:r>
              <a:rPr lang="en-US" dirty="0">
                <a:solidFill>
                  <a:schemeClr val="bg1"/>
                </a:solidFill>
              </a:rPr>
              <a:t>, in het </a:t>
            </a:r>
            <a:r>
              <a:rPr lang="en-US" dirty="0" err="1">
                <a:solidFill>
                  <a:schemeClr val="bg1"/>
                </a:solidFill>
              </a:rPr>
              <a:t>licht</a:t>
            </a:r>
            <a:r>
              <a:rPr lang="en-US" dirty="0">
                <a:solidFill>
                  <a:schemeClr val="bg1"/>
                </a:solidFill>
              </a:rPr>
              <a:t> van </a:t>
            </a:r>
            <a:r>
              <a:rPr lang="en-US" dirty="0" err="1">
                <a:solidFill>
                  <a:schemeClr val="bg1"/>
                </a:solidFill>
              </a:rPr>
              <a:t>strafrechtelijk</a:t>
            </a:r>
            <a:r>
              <a:rPr lang="en-US" dirty="0">
                <a:solidFill>
                  <a:schemeClr val="bg1"/>
                </a:solidFill>
              </a:rPr>
              <a:t> </a:t>
            </a:r>
            <a:r>
              <a:rPr lang="en-US" dirty="0" err="1">
                <a:solidFill>
                  <a:schemeClr val="bg1"/>
                </a:solidFill>
              </a:rPr>
              <a:t>onderzoek</a:t>
            </a:r>
            <a:r>
              <a:rPr lang="en-US" dirty="0">
                <a:solidFill>
                  <a:schemeClr val="bg1"/>
                </a:solidFill>
              </a:rPr>
              <a:t>. </a:t>
            </a:r>
          </a:p>
          <a:p>
            <a:r>
              <a:rPr lang="en-US" dirty="0" err="1">
                <a:solidFill>
                  <a:schemeClr val="bg1"/>
                </a:solidFill>
              </a:rPr>
              <a:t>Gevangenen</a:t>
            </a:r>
            <a:r>
              <a:rPr lang="en-US" dirty="0">
                <a:solidFill>
                  <a:schemeClr val="bg1"/>
                </a:solidFill>
              </a:rPr>
              <a:t> </a:t>
            </a:r>
            <a:r>
              <a:rPr lang="en-US" dirty="0" err="1">
                <a:solidFill>
                  <a:schemeClr val="bg1"/>
                </a:solidFill>
              </a:rPr>
              <a:t>en</a:t>
            </a:r>
            <a:r>
              <a:rPr lang="en-US" dirty="0">
                <a:solidFill>
                  <a:schemeClr val="bg1"/>
                </a:solidFill>
              </a:rPr>
              <a:t> </a:t>
            </a:r>
            <a:r>
              <a:rPr lang="en-US" dirty="0" err="1">
                <a:solidFill>
                  <a:schemeClr val="bg1"/>
                </a:solidFill>
              </a:rPr>
              <a:t>resitrcties</a:t>
            </a:r>
            <a:r>
              <a:rPr lang="en-US" dirty="0">
                <a:solidFill>
                  <a:schemeClr val="bg1"/>
                </a:solidFill>
              </a:rPr>
              <a:t> op </a:t>
            </a:r>
            <a:r>
              <a:rPr lang="en-US" dirty="0" err="1">
                <a:solidFill>
                  <a:schemeClr val="bg1"/>
                </a:solidFill>
              </a:rPr>
              <a:t>hun</a:t>
            </a:r>
            <a:r>
              <a:rPr lang="en-US" dirty="0">
                <a:solidFill>
                  <a:schemeClr val="bg1"/>
                </a:solidFill>
              </a:rPr>
              <a:t> </a:t>
            </a:r>
            <a:r>
              <a:rPr lang="en-US" dirty="0" err="1">
                <a:solidFill>
                  <a:schemeClr val="bg1"/>
                </a:solidFill>
              </a:rPr>
              <a:t>vrijheden</a:t>
            </a:r>
            <a:r>
              <a:rPr lang="en-US" dirty="0">
                <a:solidFill>
                  <a:schemeClr val="bg1"/>
                </a:solidFill>
              </a:rPr>
              <a:t> (</a:t>
            </a:r>
            <a:r>
              <a:rPr lang="en-US" dirty="0" err="1">
                <a:solidFill>
                  <a:schemeClr val="bg1"/>
                </a:solidFill>
              </a:rPr>
              <a:t>communicatie</a:t>
            </a:r>
            <a:r>
              <a:rPr lang="en-US" dirty="0">
                <a:solidFill>
                  <a:schemeClr val="bg1"/>
                </a:solidFill>
              </a:rPr>
              <a:t>, </a:t>
            </a:r>
            <a:r>
              <a:rPr lang="en-US" dirty="0" err="1">
                <a:solidFill>
                  <a:schemeClr val="bg1"/>
                </a:solidFill>
              </a:rPr>
              <a:t>substanties</a:t>
            </a:r>
            <a:r>
              <a:rPr lang="en-US" dirty="0">
                <a:solidFill>
                  <a:schemeClr val="bg1"/>
                </a:solidFill>
              </a:rPr>
              <a:t>, </a:t>
            </a:r>
            <a:r>
              <a:rPr lang="en-US" dirty="0" err="1">
                <a:solidFill>
                  <a:schemeClr val="bg1"/>
                </a:solidFill>
              </a:rPr>
              <a:t>wapens</a:t>
            </a:r>
            <a:r>
              <a:rPr lang="en-US" dirty="0">
                <a:solidFill>
                  <a:schemeClr val="bg1"/>
                </a:solidFill>
              </a:rPr>
              <a:t>, etc.) </a:t>
            </a:r>
          </a:p>
          <a:p>
            <a:r>
              <a:rPr lang="en-US" dirty="0" err="1">
                <a:solidFill>
                  <a:schemeClr val="bg1"/>
                </a:solidFill>
              </a:rPr>
              <a:t>Uitzetten</a:t>
            </a:r>
            <a:r>
              <a:rPr lang="en-US" dirty="0">
                <a:solidFill>
                  <a:schemeClr val="bg1"/>
                </a:solidFill>
              </a:rPr>
              <a:t> van </a:t>
            </a:r>
            <a:r>
              <a:rPr lang="en-US" dirty="0" err="1">
                <a:solidFill>
                  <a:schemeClr val="bg1"/>
                </a:solidFill>
              </a:rPr>
              <a:t>criminele</a:t>
            </a:r>
            <a:r>
              <a:rPr lang="en-US" dirty="0">
                <a:solidFill>
                  <a:schemeClr val="bg1"/>
                </a:solidFill>
              </a:rPr>
              <a:t> </a:t>
            </a:r>
            <a:r>
              <a:rPr lang="en-US" dirty="0" err="1">
                <a:solidFill>
                  <a:schemeClr val="bg1"/>
                </a:solidFill>
              </a:rPr>
              <a:t>immigranten</a:t>
            </a:r>
            <a:endParaRPr lang="nl-NL" dirty="0">
              <a:solidFill>
                <a:schemeClr val="bg1"/>
              </a:solidFill>
            </a:endParaRPr>
          </a:p>
        </p:txBody>
      </p:sp>
    </p:spTree>
    <p:extLst>
      <p:ext uri="{BB962C8B-B14F-4D97-AF65-F5344CB8AC3E}">
        <p14:creationId xmlns:p14="http://schemas.microsoft.com/office/powerpoint/2010/main" val="3817230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24D500-5201-4513-BEE8-87B3FEFD5735}"/>
              </a:ext>
            </a:extLst>
          </p:cNvPr>
          <p:cNvSpPr>
            <a:spLocks noGrp="1"/>
          </p:cNvSpPr>
          <p:nvPr>
            <p:ph type="title"/>
          </p:nvPr>
        </p:nvSpPr>
        <p:spPr/>
        <p:txBody>
          <a:bodyPr/>
          <a:lstStyle/>
          <a:p>
            <a:r>
              <a:rPr lang="nl-NL" dirty="0"/>
              <a:t>(1) Algemene belangen</a:t>
            </a:r>
            <a:br>
              <a:rPr lang="nl-NL" dirty="0"/>
            </a:br>
            <a:endParaRPr lang="nl-NL" dirty="0"/>
          </a:p>
        </p:txBody>
      </p:sp>
      <p:sp>
        <p:nvSpPr>
          <p:cNvPr id="3" name="Tijdelijke aanduiding voor inhoud 2">
            <a:extLst>
              <a:ext uri="{FF2B5EF4-FFF2-40B4-BE49-F238E27FC236}">
                <a16:creationId xmlns:a16="http://schemas.microsoft.com/office/drawing/2014/main" id="{F86F0420-5C3C-4ADA-8A86-87D178E01C06}"/>
              </a:ext>
            </a:extLst>
          </p:cNvPr>
          <p:cNvSpPr>
            <a:spLocks noGrp="1"/>
          </p:cNvSpPr>
          <p:nvPr>
            <p:ph idx="1"/>
          </p:nvPr>
        </p:nvSpPr>
        <p:spPr/>
        <p:txBody>
          <a:bodyPr/>
          <a:lstStyle/>
          <a:p>
            <a:r>
              <a:rPr lang="nl-NL" dirty="0">
                <a:solidFill>
                  <a:schemeClr val="bg1"/>
                </a:solidFill>
              </a:rPr>
              <a:t>Public </a:t>
            </a:r>
            <a:r>
              <a:rPr lang="nl-NL" dirty="0" err="1">
                <a:solidFill>
                  <a:schemeClr val="bg1"/>
                </a:solidFill>
              </a:rPr>
              <a:t>safety</a:t>
            </a:r>
            <a:r>
              <a:rPr lang="nl-NL" dirty="0">
                <a:solidFill>
                  <a:schemeClr val="bg1"/>
                </a:solidFill>
              </a:rPr>
              <a:t>: iets gewichtigere zaken, zoals het eventueel vrijlaten van een gevaarlijke gevangene, het uitzenden van een zelfmoordpoging en het structureel monitoren van het gedrag van personen</a:t>
            </a:r>
          </a:p>
          <a:p>
            <a:r>
              <a:rPr lang="nl-NL" dirty="0">
                <a:solidFill>
                  <a:schemeClr val="bg1"/>
                </a:solidFill>
              </a:rPr>
              <a:t>National security: denk aan gevaar van buiten (andere staten) en van binnen (terrorismebestrijding)</a:t>
            </a:r>
          </a:p>
          <a:p>
            <a:endParaRPr lang="nl-NL" dirty="0">
              <a:solidFill>
                <a:schemeClr val="bg1"/>
              </a:solidFill>
            </a:endParaRPr>
          </a:p>
          <a:p>
            <a:r>
              <a:rPr lang="nl-NL" dirty="0">
                <a:solidFill>
                  <a:schemeClr val="bg1"/>
                </a:solidFill>
              </a:rPr>
              <a:t>Vaak worden al deze gronden gewoon samen ingeroepen; het Hof hanteert gen heel strikte interpretatie</a:t>
            </a:r>
          </a:p>
        </p:txBody>
      </p:sp>
    </p:spTree>
    <p:extLst>
      <p:ext uri="{BB962C8B-B14F-4D97-AF65-F5344CB8AC3E}">
        <p14:creationId xmlns:p14="http://schemas.microsoft.com/office/powerpoint/2010/main" val="453046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Algemene belangen</a:t>
            </a:r>
            <a:br>
              <a:rPr lang="nl-NL" dirty="0"/>
            </a:br>
            <a:endParaRPr lang="nl-NL" dirty="0"/>
          </a:p>
        </p:txBody>
      </p:sp>
      <p:sp>
        <p:nvSpPr>
          <p:cNvPr id="3" name="Tijdelijke aanduiding voor inhoud 2">
            <a:extLst>
              <a:ext uri="{FF2B5EF4-FFF2-40B4-BE49-F238E27FC236}">
                <a16:creationId xmlns:a16="http://schemas.microsoft.com/office/drawing/2014/main" id="{0A6FB593-C1E1-4C54-9B64-8DAC8EB5F406}"/>
              </a:ext>
            </a:extLst>
          </p:cNvPr>
          <p:cNvSpPr>
            <a:spLocks noGrp="1"/>
          </p:cNvSpPr>
          <p:nvPr>
            <p:ph idx="1"/>
          </p:nvPr>
        </p:nvSpPr>
        <p:spPr/>
        <p:txBody>
          <a:bodyPr/>
          <a:lstStyle/>
          <a:p>
            <a:r>
              <a:rPr lang="nl-NL" dirty="0" err="1">
                <a:solidFill>
                  <a:schemeClr val="bg1"/>
                </a:solidFill>
              </a:rPr>
              <a:t>Economic</a:t>
            </a:r>
            <a:r>
              <a:rPr lang="nl-NL" dirty="0">
                <a:solidFill>
                  <a:schemeClr val="bg1"/>
                </a:solidFill>
              </a:rPr>
              <a:t> well-</a:t>
            </a:r>
            <a:r>
              <a:rPr lang="nl-NL" dirty="0" err="1">
                <a:solidFill>
                  <a:schemeClr val="bg1"/>
                </a:solidFill>
              </a:rPr>
              <a:t>being</a:t>
            </a:r>
            <a:endParaRPr lang="nl-NL" dirty="0">
              <a:solidFill>
                <a:schemeClr val="bg1"/>
              </a:solidFill>
            </a:endParaRPr>
          </a:p>
          <a:p>
            <a:r>
              <a:rPr lang="nl-NL" dirty="0">
                <a:solidFill>
                  <a:schemeClr val="bg1"/>
                </a:solidFill>
              </a:rPr>
              <a:t>Oorsprong goudsmokkel &gt; goudstandaard &gt; destabilisering land</a:t>
            </a:r>
          </a:p>
          <a:p>
            <a:r>
              <a:rPr lang="nl-NL" dirty="0">
                <a:solidFill>
                  <a:schemeClr val="bg1"/>
                </a:solidFill>
              </a:rPr>
              <a:t>Lange tijd had deze rationale ook direct verband met veiligheid, zoals smokkel van waar en verboden middelen, huiszoekingen in verband met verboden middelen, etc.</a:t>
            </a:r>
          </a:p>
          <a:p>
            <a:r>
              <a:rPr lang="nl-NL" dirty="0">
                <a:solidFill>
                  <a:schemeClr val="bg1"/>
                </a:solidFill>
              </a:rPr>
              <a:t>Deze grond werd dan ook vaak samen ingeroepen met de ‘prevention of disorder </a:t>
            </a:r>
            <a:r>
              <a:rPr lang="nl-NL" dirty="0" err="1">
                <a:solidFill>
                  <a:schemeClr val="bg1"/>
                </a:solidFill>
              </a:rPr>
              <a:t>and</a:t>
            </a:r>
            <a:r>
              <a:rPr lang="nl-NL" dirty="0">
                <a:solidFill>
                  <a:schemeClr val="bg1"/>
                </a:solidFill>
              </a:rPr>
              <a:t> crime’ rationele</a:t>
            </a:r>
          </a:p>
        </p:txBody>
      </p:sp>
    </p:spTree>
    <p:extLst>
      <p:ext uri="{BB962C8B-B14F-4D97-AF65-F5344CB8AC3E}">
        <p14:creationId xmlns:p14="http://schemas.microsoft.com/office/powerpoint/2010/main" val="1593127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Algemene belangen</a:t>
            </a:r>
            <a:br>
              <a:rPr lang="nl-NL" dirty="0"/>
            </a:br>
            <a:endParaRPr lang="nl-NL" dirty="0"/>
          </a:p>
        </p:txBody>
      </p:sp>
      <p:sp>
        <p:nvSpPr>
          <p:cNvPr id="3" name="Tijdelijke aanduiding voor inhoud 2">
            <a:extLst>
              <a:ext uri="{FF2B5EF4-FFF2-40B4-BE49-F238E27FC236}">
                <a16:creationId xmlns:a16="http://schemas.microsoft.com/office/drawing/2014/main" id="{0A6FB593-C1E1-4C54-9B64-8DAC8EB5F406}"/>
              </a:ext>
            </a:extLst>
          </p:cNvPr>
          <p:cNvSpPr>
            <a:spLocks noGrp="1"/>
          </p:cNvSpPr>
          <p:nvPr>
            <p:ph idx="1"/>
          </p:nvPr>
        </p:nvSpPr>
        <p:spPr/>
        <p:txBody>
          <a:bodyPr/>
          <a:lstStyle/>
          <a:p>
            <a:r>
              <a:rPr lang="nl-NL" dirty="0">
                <a:solidFill>
                  <a:schemeClr val="bg1"/>
                </a:solidFill>
              </a:rPr>
              <a:t>Doordat de materiele reikwijdte zo is gegroeid is ook deze rationele zeer wijd geworden</a:t>
            </a:r>
          </a:p>
          <a:p>
            <a:r>
              <a:rPr lang="nl-NL" dirty="0">
                <a:solidFill>
                  <a:schemeClr val="bg1"/>
                </a:solidFill>
              </a:rPr>
              <a:t>Migratie</a:t>
            </a:r>
          </a:p>
          <a:p>
            <a:r>
              <a:rPr lang="nl-NL" dirty="0" err="1">
                <a:solidFill>
                  <a:schemeClr val="bg1"/>
                </a:solidFill>
              </a:rPr>
              <a:t>Gezondheids</a:t>
            </a:r>
            <a:r>
              <a:rPr lang="nl-NL" dirty="0">
                <a:solidFill>
                  <a:schemeClr val="bg1"/>
                </a:solidFill>
              </a:rPr>
              <a:t>/</a:t>
            </a:r>
            <a:r>
              <a:rPr lang="nl-NL" dirty="0" err="1">
                <a:solidFill>
                  <a:schemeClr val="bg1"/>
                </a:solidFill>
              </a:rPr>
              <a:t>welzijnsgerelateerde</a:t>
            </a:r>
            <a:r>
              <a:rPr lang="nl-NL" dirty="0">
                <a:solidFill>
                  <a:schemeClr val="bg1"/>
                </a:solidFill>
              </a:rPr>
              <a:t> zaken</a:t>
            </a:r>
          </a:p>
          <a:p>
            <a:r>
              <a:rPr lang="nl-NL" dirty="0">
                <a:solidFill>
                  <a:schemeClr val="bg1"/>
                </a:solidFill>
              </a:rPr>
              <a:t>Positieve verplichtingen</a:t>
            </a:r>
          </a:p>
        </p:txBody>
      </p:sp>
    </p:spTree>
    <p:extLst>
      <p:ext uri="{BB962C8B-B14F-4D97-AF65-F5344CB8AC3E}">
        <p14:creationId xmlns:p14="http://schemas.microsoft.com/office/powerpoint/2010/main" val="3710188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Algemene belangen</a:t>
            </a:r>
            <a:br>
              <a:rPr lang="nl-NL" dirty="0"/>
            </a:br>
            <a:endParaRPr lang="nl-NL" dirty="0"/>
          </a:p>
        </p:txBody>
      </p:sp>
      <p:sp>
        <p:nvSpPr>
          <p:cNvPr id="3" name="Tijdelijke aanduiding voor inhoud 2">
            <a:extLst>
              <a:ext uri="{FF2B5EF4-FFF2-40B4-BE49-F238E27FC236}">
                <a16:creationId xmlns:a16="http://schemas.microsoft.com/office/drawing/2014/main" id="{0A6FB593-C1E1-4C54-9B64-8DAC8EB5F406}"/>
              </a:ext>
            </a:extLst>
          </p:cNvPr>
          <p:cNvSpPr>
            <a:spLocks noGrp="1"/>
          </p:cNvSpPr>
          <p:nvPr>
            <p:ph idx="1"/>
          </p:nvPr>
        </p:nvSpPr>
        <p:spPr/>
        <p:txBody>
          <a:bodyPr>
            <a:normAutofit/>
          </a:bodyPr>
          <a:lstStyle/>
          <a:p>
            <a:r>
              <a:rPr lang="nl-NL" baseline="30000" dirty="0">
                <a:solidFill>
                  <a:schemeClr val="bg1"/>
                </a:solidFill>
              </a:rPr>
              <a:t>Health </a:t>
            </a:r>
            <a:r>
              <a:rPr lang="nl-NL" baseline="30000" dirty="0" err="1">
                <a:solidFill>
                  <a:schemeClr val="bg1"/>
                </a:solidFill>
              </a:rPr>
              <a:t>and</a:t>
            </a:r>
            <a:r>
              <a:rPr lang="nl-NL" baseline="30000" dirty="0">
                <a:solidFill>
                  <a:schemeClr val="bg1"/>
                </a:solidFill>
              </a:rPr>
              <a:t>  </a:t>
            </a:r>
            <a:r>
              <a:rPr lang="nl-NL" baseline="30000" dirty="0" err="1">
                <a:solidFill>
                  <a:schemeClr val="bg1"/>
                </a:solidFill>
              </a:rPr>
              <a:t>morals</a:t>
            </a:r>
            <a:r>
              <a:rPr lang="nl-NL" baseline="30000" dirty="0">
                <a:solidFill>
                  <a:schemeClr val="bg1"/>
                </a:solidFill>
              </a:rPr>
              <a:t> &gt; common </a:t>
            </a:r>
            <a:r>
              <a:rPr lang="nl-NL" baseline="30000" dirty="0" err="1">
                <a:solidFill>
                  <a:schemeClr val="bg1"/>
                </a:solidFill>
              </a:rPr>
              <a:t>law</a:t>
            </a:r>
            <a:r>
              <a:rPr lang="nl-NL" baseline="30000" dirty="0">
                <a:solidFill>
                  <a:schemeClr val="bg1"/>
                </a:solidFill>
              </a:rPr>
              <a:t> landen &gt;  prostitutie, gokken, zwervers en met name de bescherming van kinderen </a:t>
            </a:r>
          </a:p>
          <a:p>
            <a:r>
              <a:rPr lang="nl-NL" baseline="30000" dirty="0">
                <a:solidFill>
                  <a:schemeClr val="bg1"/>
                </a:solidFill>
              </a:rPr>
              <a:t>British Health </a:t>
            </a:r>
            <a:r>
              <a:rPr lang="nl-NL" baseline="30000" dirty="0" err="1">
                <a:solidFill>
                  <a:schemeClr val="bg1"/>
                </a:solidFill>
              </a:rPr>
              <a:t>and</a:t>
            </a:r>
            <a:r>
              <a:rPr lang="nl-NL" baseline="30000" dirty="0">
                <a:solidFill>
                  <a:schemeClr val="bg1"/>
                </a:solidFill>
              </a:rPr>
              <a:t> </a:t>
            </a:r>
            <a:r>
              <a:rPr lang="nl-NL" baseline="30000" dirty="0" err="1">
                <a:solidFill>
                  <a:schemeClr val="bg1"/>
                </a:solidFill>
              </a:rPr>
              <a:t>Morals</a:t>
            </a:r>
            <a:r>
              <a:rPr lang="nl-NL" baseline="30000" dirty="0">
                <a:solidFill>
                  <a:schemeClr val="bg1"/>
                </a:solidFill>
              </a:rPr>
              <a:t> of </a:t>
            </a:r>
            <a:r>
              <a:rPr lang="nl-NL" baseline="30000" dirty="0" err="1">
                <a:solidFill>
                  <a:schemeClr val="bg1"/>
                </a:solidFill>
              </a:rPr>
              <a:t>Apprentices</a:t>
            </a:r>
            <a:r>
              <a:rPr lang="nl-NL" baseline="30000" dirty="0">
                <a:solidFill>
                  <a:schemeClr val="bg1"/>
                </a:solidFill>
              </a:rPr>
              <a:t> Act of 1802 </a:t>
            </a:r>
            <a:r>
              <a:rPr lang="nl-NL" baseline="30000" dirty="0" err="1">
                <a:solidFill>
                  <a:schemeClr val="bg1"/>
                </a:solidFill>
              </a:rPr>
              <a:t>regulated</a:t>
            </a:r>
            <a:r>
              <a:rPr lang="nl-NL" baseline="30000" dirty="0">
                <a:solidFill>
                  <a:schemeClr val="bg1"/>
                </a:solidFill>
              </a:rPr>
              <a:t> </a:t>
            </a:r>
            <a:r>
              <a:rPr lang="nl-NL" baseline="30000" dirty="0" err="1">
                <a:solidFill>
                  <a:schemeClr val="bg1"/>
                </a:solidFill>
              </a:rPr>
              <a:t>factory</a:t>
            </a:r>
            <a:r>
              <a:rPr lang="nl-NL" baseline="30000" dirty="0">
                <a:solidFill>
                  <a:schemeClr val="bg1"/>
                </a:solidFill>
              </a:rPr>
              <a:t> </a:t>
            </a:r>
            <a:r>
              <a:rPr lang="nl-NL" baseline="30000" dirty="0" err="1">
                <a:solidFill>
                  <a:schemeClr val="bg1"/>
                </a:solidFill>
              </a:rPr>
              <a:t>conditions</a:t>
            </a:r>
            <a:r>
              <a:rPr lang="nl-NL" baseline="30000" dirty="0">
                <a:solidFill>
                  <a:schemeClr val="bg1"/>
                </a:solidFill>
              </a:rPr>
              <a:t> </a:t>
            </a:r>
            <a:r>
              <a:rPr lang="nl-NL" baseline="30000" dirty="0" err="1">
                <a:solidFill>
                  <a:schemeClr val="bg1"/>
                </a:solidFill>
              </a:rPr>
              <a:t>with</a:t>
            </a:r>
            <a:r>
              <a:rPr lang="nl-NL" baseline="30000" dirty="0">
                <a:solidFill>
                  <a:schemeClr val="bg1"/>
                </a:solidFill>
              </a:rPr>
              <a:t> </a:t>
            </a:r>
            <a:r>
              <a:rPr lang="nl-NL" baseline="30000" dirty="0" err="1">
                <a:solidFill>
                  <a:schemeClr val="bg1"/>
                </a:solidFill>
              </a:rPr>
              <a:t>regard</a:t>
            </a:r>
            <a:r>
              <a:rPr lang="nl-NL" baseline="30000" dirty="0">
                <a:solidFill>
                  <a:schemeClr val="bg1"/>
                </a:solidFill>
              </a:rPr>
              <a:t> </a:t>
            </a:r>
            <a:r>
              <a:rPr lang="nl-NL" baseline="30000" dirty="0" err="1">
                <a:solidFill>
                  <a:schemeClr val="bg1"/>
                </a:solidFill>
              </a:rPr>
              <a:t>to</a:t>
            </a:r>
            <a:r>
              <a:rPr lang="nl-NL" baseline="30000" dirty="0">
                <a:solidFill>
                  <a:schemeClr val="bg1"/>
                </a:solidFill>
              </a:rPr>
              <a:t> </a:t>
            </a:r>
            <a:r>
              <a:rPr lang="nl-NL" baseline="30000" dirty="0" err="1">
                <a:solidFill>
                  <a:schemeClr val="bg1"/>
                </a:solidFill>
              </a:rPr>
              <a:t>child</a:t>
            </a:r>
            <a:r>
              <a:rPr lang="nl-NL" baseline="30000" dirty="0">
                <a:solidFill>
                  <a:schemeClr val="bg1"/>
                </a:solidFill>
              </a:rPr>
              <a:t> </a:t>
            </a:r>
            <a:r>
              <a:rPr lang="nl-NL" baseline="30000" dirty="0" err="1">
                <a:solidFill>
                  <a:schemeClr val="bg1"/>
                </a:solidFill>
              </a:rPr>
              <a:t>workers</a:t>
            </a:r>
            <a:r>
              <a:rPr lang="nl-NL" baseline="30000" dirty="0">
                <a:solidFill>
                  <a:schemeClr val="bg1"/>
                </a:solidFill>
              </a:rPr>
              <a:t> in </a:t>
            </a:r>
            <a:r>
              <a:rPr lang="nl-NL" baseline="30000" dirty="0" err="1">
                <a:solidFill>
                  <a:schemeClr val="bg1"/>
                </a:solidFill>
              </a:rPr>
              <a:t>cotton</a:t>
            </a:r>
            <a:r>
              <a:rPr lang="nl-NL" baseline="30000" dirty="0">
                <a:solidFill>
                  <a:schemeClr val="bg1"/>
                </a:solidFill>
              </a:rPr>
              <a:t> </a:t>
            </a:r>
            <a:r>
              <a:rPr lang="nl-NL" baseline="30000" dirty="0" err="1">
                <a:solidFill>
                  <a:schemeClr val="bg1"/>
                </a:solidFill>
              </a:rPr>
              <a:t>and</a:t>
            </a:r>
            <a:r>
              <a:rPr lang="nl-NL" baseline="30000" dirty="0">
                <a:solidFill>
                  <a:schemeClr val="bg1"/>
                </a:solidFill>
              </a:rPr>
              <a:t> </a:t>
            </a:r>
            <a:r>
              <a:rPr lang="nl-NL" baseline="30000" dirty="0" err="1">
                <a:solidFill>
                  <a:schemeClr val="bg1"/>
                </a:solidFill>
              </a:rPr>
              <a:t>wool</a:t>
            </a:r>
            <a:r>
              <a:rPr lang="nl-NL" baseline="30000" dirty="0">
                <a:solidFill>
                  <a:schemeClr val="bg1"/>
                </a:solidFill>
              </a:rPr>
              <a:t> </a:t>
            </a:r>
            <a:r>
              <a:rPr lang="nl-NL" baseline="30000" dirty="0" err="1">
                <a:solidFill>
                  <a:schemeClr val="bg1"/>
                </a:solidFill>
              </a:rPr>
              <a:t>mills</a:t>
            </a:r>
            <a:r>
              <a:rPr lang="nl-NL" baseline="30000" dirty="0">
                <a:solidFill>
                  <a:schemeClr val="bg1"/>
                </a:solidFill>
              </a:rPr>
              <a:t>, </a:t>
            </a:r>
            <a:r>
              <a:rPr lang="nl-NL" baseline="30000" dirty="0" err="1">
                <a:solidFill>
                  <a:schemeClr val="bg1"/>
                </a:solidFill>
              </a:rPr>
              <a:t>inter</a:t>
            </a:r>
            <a:r>
              <a:rPr lang="nl-NL" baseline="30000" dirty="0">
                <a:solidFill>
                  <a:schemeClr val="bg1"/>
                </a:solidFill>
              </a:rPr>
              <a:t> alia </a:t>
            </a:r>
            <a:r>
              <a:rPr lang="nl-NL" baseline="30000" dirty="0" err="1">
                <a:solidFill>
                  <a:schemeClr val="bg1"/>
                </a:solidFill>
              </a:rPr>
              <a:t>limiting</a:t>
            </a:r>
            <a:r>
              <a:rPr lang="nl-NL" baseline="30000" dirty="0">
                <a:solidFill>
                  <a:schemeClr val="bg1"/>
                </a:solidFill>
              </a:rPr>
              <a:t> </a:t>
            </a:r>
            <a:r>
              <a:rPr lang="nl-NL" baseline="30000" dirty="0" err="1">
                <a:solidFill>
                  <a:schemeClr val="bg1"/>
                </a:solidFill>
              </a:rPr>
              <a:t>the</a:t>
            </a:r>
            <a:r>
              <a:rPr lang="nl-NL" baseline="30000" dirty="0">
                <a:solidFill>
                  <a:schemeClr val="bg1"/>
                </a:solidFill>
              </a:rPr>
              <a:t> </a:t>
            </a:r>
            <a:r>
              <a:rPr lang="nl-NL" baseline="30000" dirty="0" err="1">
                <a:solidFill>
                  <a:schemeClr val="bg1"/>
                </a:solidFill>
              </a:rPr>
              <a:t>working</a:t>
            </a:r>
            <a:r>
              <a:rPr lang="nl-NL" baseline="30000" dirty="0">
                <a:solidFill>
                  <a:schemeClr val="bg1"/>
                </a:solidFill>
              </a:rPr>
              <a:t> </a:t>
            </a:r>
            <a:r>
              <a:rPr lang="nl-NL" baseline="30000" dirty="0" err="1">
                <a:solidFill>
                  <a:schemeClr val="bg1"/>
                </a:solidFill>
              </a:rPr>
              <a:t>hours</a:t>
            </a:r>
            <a:r>
              <a:rPr lang="nl-NL" baseline="30000" dirty="0">
                <a:solidFill>
                  <a:schemeClr val="bg1"/>
                </a:solidFill>
              </a:rPr>
              <a:t> of </a:t>
            </a:r>
            <a:r>
              <a:rPr lang="nl-NL" baseline="30000" dirty="0" err="1">
                <a:solidFill>
                  <a:schemeClr val="bg1"/>
                </a:solidFill>
              </a:rPr>
              <a:t>children</a:t>
            </a:r>
            <a:r>
              <a:rPr lang="nl-NL" baseline="30000" dirty="0">
                <a:solidFill>
                  <a:schemeClr val="bg1"/>
                </a:solidFill>
              </a:rPr>
              <a:t> </a:t>
            </a:r>
            <a:r>
              <a:rPr lang="nl-NL" baseline="30000" dirty="0" err="1">
                <a:solidFill>
                  <a:schemeClr val="bg1"/>
                </a:solidFill>
              </a:rPr>
              <a:t>between</a:t>
            </a:r>
            <a:r>
              <a:rPr lang="nl-NL" baseline="30000" dirty="0">
                <a:solidFill>
                  <a:schemeClr val="bg1"/>
                </a:solidFill>
              </a:rPr>
              <a:t> 9 </a:t>
            </a:r>
            <a:r>
              <a:rPr lang="nl-NL" baseline="30000" dirty="0" err="1">
                <a:solidFill>
                  <a:schemeClr val="bg1"/>
                </a:solidFill>
              </a:rPr>
              <a:t>and</a:t>
            </a:r>
            <a:r>
              <a:rPr lang="nl-NL" baseline="30000" dirty="0">
                <a:solidFill>
                  <a:schemeClr val="bg1"/>
                </a:solidFill>
              </a:rPr>
              <a:t> 13 </a:t>
            </a:r>
            <a:r>
              <a:rPr lang="nl-NL" baseline="30000" dirty="0" err="1">
                <a:solidFill>
                  <a:schemeClr val="bg1"/>
                </a:solidFill>
              </a:rPr>
              <a:t>years</a:t>
            </a:r>
            <a:r>
              <a:rPr lang="nl-NL" baseline="30000" dirty="0">
                <a:solidFill>
                  <a:schemeClr val="bg1"/>
                </a:solidFill>
              </a:rPr>
              <a:t> </a:t>
            </a:r>
            <a:r>
              <a:rPr lang="nl-NL" baseline="30000" dirty="0" err="1">
                <a:solidFill>
                  <a:schemeClr val="bg1"/>
                </a:solidFill>
              </a:rPr>
              <a:t>old</a:t>
            </a:r>
            <a:r>
              <a:rPr lang="nl-NL" baseline="30000" dirty="0">
                <a:solidFill>
                  <a:schemeClr val="bg1"/>
                </a:solidFill>
              </a:rPr>
              <a:t> </a:t>
            </a:r>
            <a:r>
              <a:rPr lang="nl-NL" baseline="30000" dirty="0" err="1">
                <a:solidFill>
                  <a:schemeClr val="bg1"/>
                </a:solidFill>
              </a:rPr>
              <a:t>to</a:t>
            </a:r>
            <a:r>
              <a:rPr lang="nl-NL" baseline="30000" dirty="0">
                <a:solidFill>
                  <a:schemeClr val="bg1"/>
                </a:solidFill>
              </a:rPr>
              <a:t> a maximum of 8 </a:t>
            </a:r>
            <a:r>
              <a:rPr lang="nl-NL" baseline="30000" dirty="0" err="1">
                <a:solidFill>
                  <a:schemeClr val="bg1"/>
                </a:solidFill>
              </a:rPr>
              <a:t>hours</a:t>
            </a:r>
            <a:r>
              <a:rPr lang="nl-NL" baseline="30000" dirty="0">
                <a:solidFill>
                  <a:schemeClr val="bg1"/>
                </a:solidFill>
              </a:rPr>
              <a:t> a </a:t>
            </a:r>
            <a:r>
              <a:rPr lang="nl-NL" baseline="30000" dirty="0" err="1">
                <a:solidFill>
                  <a:schemeClr val="bg1"/>
                </a:solidFill>
              </a:rPr>
              <a:t>day</a:t>
            </a:r>
            <a:r>
              <a:rPr lang="nl-NL" baseline="30000" dirty="0">
                <a:solidFill>
                  <a:schemeClr val="bg1"/>
                </a:solidFill>
              </a:rPr>
              <a:t> </a:t>
            </a:r>
            <a:r>
              <a:rPr lang="nl-NL" baseline="30000" dirty="0" err="1">
                <a:solidFill>
                  <a:schemeClr val="bg1"/>
                </a:solidFill>
              </a:rPr>
              <a:t>and</a:t>
            </a:r>
            <a:r>
              <a:rPr lang="nl-NL" baseline="30000" dirty="0">
                <a:solidFill>
                  <a:schemeClr val="bg1"/>
                </a:solidFill>
              </a:rPr>
              <a:t> of </a:t>
            </a:r>
            <a:r>
              <a:rPr lang="nl-NL" baseline="30000" dirty="0" err="1">
                <a:solidFill>
                  <a:schemeClr val="bg1"/>
                </a:solidFill>
              </a:rPr>
              <a:t>those</a:t>
            </a:r>
            <a:r>
              <a:rPr lang="nl-NL" baseline="30000" dirty="0">
                <a:solidFill>
                  <a:schemeClr val="bg1"/>
                </a:solidFill>
              </a:rPr>
              <a:t> </a:t>
            </a:r>
            <a:r>
              <a:rPr lang="nl-NL" baseline="30000" dirty="0" err="1">
                <a:solidFill>
                  <a:schemeClr val="bg1"/>
                </a:solidFill>
              </a:rPr>
              <a:t>between</a:t>
            </a:r>
            <a:r>
              <a:rPr lang="nl-NL" baseline="30000" dirty="0">
                <a:solidFill>
                  <a:schemeClr val="bg1"/>
                </a:solidFill>
              </a:rPr>
              <a:t> 14  </a:t>
            </a:r>
            <a:r>
              <a:rPr lang="nl-NL" baseline="30000" dirty="0" err="1">
                <a:solidFill>
                  <a:schemeClr val="bg1"/>
                </a:solidFill>
              </a:rPr>
              <a:t>and</a:t>
            </a:r>
            <a:r>
              <a:rPr lang="nl-NL" baseline="30000" dirty="0">
                <a:solidFill>
                  <a:schemeClr val="bg1"/>
                </a:solidFill>
              </a:rPr>
              <a:t> 18 </a:t>
            </a:r>
            <a:r>
              <a:rPr lang="nl-NL" baseline="30000" dirty="0" err="1">
                <a:solidFill>
                  <a:schemeClr val="bg1"/>
                </a:solidFill>
              </a:rPr>
              <a:t>years</a:t>
            </a:r>
            <a:r>
              <a:rPr lang="nl-NL" baseline="30000" dirty="0">
                <a:solidFill>
                  <a:schemeClr val="bg1"/>
                </a:solidFill>
              </a:rPr>
              <a:t> </a:t>
            </a:r>
            <a:r>
              <a:rPr lang="nl-NL" baseline="30000" dirty="0" err="1">
                <a:solidFill>
                  <a:schemeClr val="bg1"/>
                </a:solidFill>
              </a:rPr>
              <a:t>old</a:t>
            </a:r>
            <a:r>
              <a:rPr lang="nl-NL" baseline="30000" dirty="0">
                <a:solidFill>
                  <a:schemeClr val="bg1"/>
                </a:solidFill>
              </a:rPr>
              <a:t> </a:t>
            </a:r>
            <a:r>
              <a:rPr lang="nl-NL" baseline="30000" dirty="0" err="1">
                <a:solidFill>
                  <a:schemeClr val="bg1"/>
                </a:solidFill>
              </a:rPr>
              <a:t>to</a:t>
            </a:r>
            <a:r>
              <a:rPr lang="nl-NL" baseline="30000" dirty="0">
                <a:solidFill>
                  <a:schemeClr val="bg1"/>
                </a:solidFill>
              </a:rPr>
              <a:t> a maximum of 12 </a:t>
            </a:r>
            <a:r>
              <a:rPr lang="nl-NL" baseline="30000" dirty="0" err="1">
                <a:solidFill>
                  <a:schemeClr val="bg1"/>
                </a:solidFill>
              </a:rPr>
              <a:t>hours</a:t>
            </a:r>
            <a:r>
              <a:rPr lang="nl-NL" baseline="30000" dirty="0">
                <a:solidFill>
                  <a:schemeClr val="bg1"/>
                </a:solidFill>
              </a:rPr>
              <a:t>, </a:t>
            </a:r>
            <a:r>
              <a:rPr lang="nl-NL" baseline="30000" dirty="0" err="1">
                <a:solidFill>
                  <a:schemeClr val="bg1"/>
                </a:solidFill>
              </a:rPr>
              <a:t>and</a:t>
            </a:r>
            <a:r>
              <a:rPr lang="nl-NL" baseline="30000" dirty="0">
                <a:solidFill>
                  <a:schemeClr val="bg1"/>
                </a:solidFill>
              </a:rPr>
              <a:t> </a:t>
            </a:r>
            <a:r>
              <a:rPr lang="nl-NL" baseline="30000" dirty="0" err="1">
                <a:solidFill>
                  <a:schemeClr val="bg1"/>
                </a:solidFill>
              </a:rPr>
              <a:t>prohibiting</a:t>
            </a:r>
            <a:r>
              <a:rPr lang="nl-NL" baseline="30000" dirty="0">
                <a:solidFill>
                  <a:schemeClr val="bg1"/>
                </a:solidFill>
              </a:rPr>
              <a:t> </a:t>
            </a:r>
            <a:r>
              <a:rPr lang="nl-NL" baseline="30000" dirty="0" err="1">
                <a:solidFill>
                  <a:schemeClr val="bg1"/>
                </a:solidFill>
              </a:rPr>
              <a:t>labour</a:t>
            </a:r>
            <a:r>
              <a:rPr lang="nl-NL" baseline="30000" dirty="0">
                <a:solidFill>
                  <a:schemeClr val="bg1"/>
                </a:solidFill>
              </a:rPr>
              <a:t> </a:t>
            </a:r>
            <a:r>
              <a:rPr lang="nl-NL" baseline="30000" dirty="0" err="1">
                <a:solidFill>
                  <a:schemeClr val="bg1"/>
                </a:solidFill>
              </a:rPr>
              <a:t>ofchildren</a:t>
            </a:r>
            <a:r>
              <a:rPr lang="nl-NL" baseline="30000" dirty="0">
                <a:solidFill>
                  <a:schemeClr val="bg1"/>
                </a:solidFill>
              </a:rPr>
              <a:t> </a:t>
            </a:r>
            <a:r>
              <a:rPr lang="nl-NL" baseline="30000" dirty="0" err="1">
                <a:solidFill>
                  <a:schemeClr val="bg1"/>
                </a:solidFill>
              </a:rPr>
              <a:t>under</a:t>
            </a:r>
            <a:r>
              <a:rPr lang="nl-NL" baseline="30000" dirty="0">
                <a:solidFill>
                  <a:schemeClr val="bg1"/>
                </a:solidFill>
              </a:rPr>
              <a:t> 9 </a:t>
            </a:r>
            <a:r>
              <a:rPr lang="nl-NL" baseline="30000" dirty="0" err="1">
                <a:solidFill>
                  <a:schemeClr val="bg1"/>
                </a:solidFill>
              </a:rPr>
              <a:t>years</a:t>
            </a:r>
            <a:r>
              <a:rPr lang="nl-NL" baseline="30000" dirty="0">
                <a:solidFill>
                  <a:schemeClr val="bg1"/>
                </a:solidFill>
              </a:rPr>
              <a:t> </a:t>
            </a:r>
            <a:r>
              <a:rPr lang="nl-NL" baseline="30000" dirty="0" err="1">
                <a:solidFill>
                  <a:schemeClr val="bg1"/>
                </a:solidFill>
              </a:rPr>
              <a:t>old</a:t>
            </a:r>
            <a:r>
              <a:rPr lang="nl-NL" baseline="30000" dirty="0">
                <a:solidFill>
                  <a:schemeClr val="bg1"/>
                </a:solidFill>
              </a:rPr>
              <a:t>. </a:t>
            </a:r>
          </a:p>
          <a:p>
            <a:r>
              <a:rPr lang="nl-NL" baseline="30000" dirty="0">
                <a:solidFill>
                  <a:schemeClr val="bg1"/>
                </a:solidFill>
              </a:rPr>
              <a:t>Nog steeds de meeste zaken waarin deze gronden zijn ingeroepen draaien om kinderen, bijvoorbeeld voogdijzaken of uithuisplaatsing in verband met gewelddadige ouders, seksueel misbruik, drugsgebruik door ouders of mentale stoornissen van ouders &gt; steeds meer verwijst het Hof in dit soort zaken echter naar ‘</a:t>
            </a:r>
            <a:r>
              <a:rPr lang="nl-NL" baseline="30000" dirty="0" err="1">
                <a:solidFill>
                  <a:schemeClr val="bg1"/>
                </a:solidFill>
              </a:rPr>
              <a:t>rights</a:t>
            </a:r>
            <a:r>
              <a:rPr lang="nl-NL" baseline="30000" dirty="0">
                <a:solidFill>
                  <a:schemeClr val="bg1"/>
                </a:solidFill>
              </a:rPr>
              <a:t> </a:t>
            </a:r>
            <a:r>
              <a:rPr lang="nl-NL" baseline="30000" dirty="0" err="1">
                <a:solidFill>
                  <a:schemeClr val="bg1"/>
                </a:solidFill>
              </a:rPr>
              <a:t>and</a:t>
            </a:r>
            <a:r>
              <a:rPr lang="nl-NL" baseline="30000" dirty="0">
                <a:solidFill>
                  <a:schemeClr val="bg1"/>
                </a:solidFill>
              </a:rPr>
              <a:t> </a:t>
            </a:r>
            <a:r>
              <a:rPr lang="nl-NL" baseline="30000" dirty="0" err="1">
                <a:solidFill>
                  <a:schemeClr val="bg1"/>
                </a:solidFill>
              </a:rPr>
              <a:t>interests</a:t>
            </a:r>
            <a:r>
              <a:rPr lang="nl-NL" baseline="30000" dirty="0">
                <a:solidFill>
                  <a:schemeClr val="bg1"/>
                </a:solidFill>
              </a:rPr>
              <a:t> of </a:t>
            </a:r>
            <a:r>
              <a:rPr lang="nl-NL" baseline="30000" dirty="0" err="1">
                <a:solidFill>
                  <a:schemeClr val="bg1"/>
                </a:solidFill>
              </a:rPr>
              <a:t>others</a:t>
            </a:r>
            <a:r>
              <a:rPr lang="nl-NL" baseline="30000" dirty="0">
                <a:solidFill>
                  <a:schemeClr val="bg1"/>
                </a:solidFill>
              </a:rPr>
              <a:t>’. </a:t>
            </a:r>
          </a:p>
          <a:p>
            <a:r>
              <a:rPr lang="nl-NL" baseline="30000" dirty="0">
                <a:solidFill>
                  <a:schemeClr val="bg1"/>
                </a:solidFill>
              </a:rPr>
              <a:t>Public health: bijvoorbeeld als een person een gevaar is voor zichzelf en/of de samenleving, maar ook bij bijvoorbeeld BDSM </a:t>
            </a:r>
          </a:p>
          <a:p>
            <a:r>
              <a:rPr lang="nl-NL" baseline="30000" dirty="0">
                <a:solidFill>
                  <a:schemeClr val="bg1"/>
                </a:solidFill>
              </a:rPr>
              <a:t>Health </a:t>
            </a:r>
            <a:r>
              <a:rPr lang="nl-NL" baseline="30000" dirty="0" err="1">
                <a:solidFill>
                  <a:schemeClr val="bg1"/>
                </a:solidFill>
              </a:rPr>
              <a:t>and</a:t>
            </a:r>
            <a:r>
              <a:rPr lang="nl-NL" baseline="30000" dirty="0">
                <a:solidFill>
                  <a:schemeClr val="bg1"/>
                </a:solidFill>
              </a:rPr>
              <a:t> </a:t>
            </a:r>
            <a:r>
              <a:rPr lang="nl-NL" baseline="30000" dirty="0" err="1">
                <a:solidFill>
                  <a:schemeClr val="bg1"/>
                </a:solidFill>
              </a:rPr>
              <a:t>morals</a:t>
            </a:r>
            <a:r>
              <a:rPr lang="nl-NL" baseline="30000" dirty="0">
                <a:solidFill>
                  <a:schemeClr val="bg1"/>
                </a:solidFill>
              </a:rPr>
              <a:t> wordt meestal ingeroepen als het gaat om cultureel, religieus of maatschappelijk gevoelige thema’s</a:t>
            </a:r>
          </a:p>
          <a:p>
            <a:pPr lvl="1"/>
            <a:r>
              <a:rPr lang="nl-NL" sz="1800" baseline="30000" dirty="0">
                <a:solidFill>
                  <a:schemeClr val="bg1"/>
                </a:solidFill>
              </a:rPr>
              <a:t>Homoseksualiteit, transseksualiteit, interseksualiteit, etc. </a:t>
            </a:r>
          </a:p>
          <a:p>
            <a:pPr lvl="1"/>
            <a:r>
              <a:rPr lang="nl-NL" sz="1800" baseline="30000" dirty="0">
                <a:solidFill>
                  <a:schemeClr val="bg1"/>
                </a:solidFill>
              </a:rPr>
              <a:t>Euthanasie, abortus, kunstmatige inseminatie, etc. </a:t>
            </a:r>
            <a:endParaRPr lang="nl-NL" dirty="0">
              <a:solidFill>
                <a:schemeClr val="bg1"/>
              </a:solidFill>
            </a:endParaRPr>
          </a:p>
        </p:txBody>
      </p:sp>
    </p:spTree>
    <p:extLst>
      <p:ext uri="{BB962C8B-B14F-4D97-AF65-F5344CB8AC3E}">
        <p14:creationId xmlns:p14="http://schemas.microsoft.com/office/powerpoint/2010/main" val="27523709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2714</TotalTime>
  <Words>2248</Words>
  <Application>Microsoft Office PowerPoint</Application>
  <PresentationFormat>Breedbeeld</PresentationFormat>
  <Paragraphs>83</Paragraphs>
  <Slides>18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Trebuchet MS</vt:lpstr>
      <vt:lpstr>Wingdings 3</vt:lpstr>
      <vt:lpstr>Facet</vt:lpstr>
      <vt:lpstr>College IV: Publiek belang </vt:lpstr>
      <vt:lpstr>Overzicht van dit college</vt:lpstr>
      <vt:lpstr>(1) Algemene belangen </vt:lpstr>
      <vt:lpstr>(1) Algemene belangen </vt:lpstr>
      <vt:lpstr>(1) Algemene belangen </vt:lpstr>
      <vt:lpstr>(1) Algemene belangen </vt:lpstr>
      <vt:lpstr>(1) Algemene belangen </vt:lpstr>
      <vt:lpstr>(1) Algemene belangen </vt:lpstr>
      <vt:lpstr>(1) Algemene belangen </vt:lpstr>
      <vt:lpstr>(1) Algemene belangen </vt:lpstr>
      <vt:lpstr>(2) Margin of appreciation </vt:lpstr>
      <vt:lpstr>(2) Margin of appreciation </vt:lpstr>
      <vt:lpstr>(2) Margin of appreciation </vt:lpstr>
      <vt:lpstr>(2) Margin of appreciation</vt:lpstr>
      <vt:lpstr>(2) Margin of appreciation</vt:lpstr>
      <vt:lpstr>(2) Margin of appreciation</vt:lpstr>
      <vt:lpstr>(2) Margin of appreciation</vt:lpstr>
      <vt:lpstr>(2) Margin of appreciation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dc:title>
  <dc:creator>Bart Van der Sloot</dc:creator>
  <cp:lastModifiedBy>Bart Van der Sloot</cp:lastModifiedBy>
  <cp:revision>151</cp:revision>
  <dcterms:created xsi:type="dcterms:W3CDTF">2020-07-16T14:25:51Z</dcterms:created>
  <dcterms:modified xsi:type="dcterms:W3CDTF">2020-08-06T13:57:55Z</dcterms:modified>
</cp:coreProperties>
</file>