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8" r:id="rId1"/>
  </p:sldMasterIdLst>
  <p:sldIdLst>
    <p:sldId id="256" r:id="rId2"/>
    <p:sldId id="357" r:id="rId3"/>
    <p:sldId id="363" r:id="rId4"/>
    <p:sldId id="358" r:id="rId5"/>
    <p:sldId id="359" r:id="rId6"/>
    <p:sldId id="360" r:id="rId7"/>
    <p:sldId id="361" r:id="rId8"/>
    <p:sldId id="362" r:id="rId9"/>
    <p:sldId id="364" r:id="rId10"/>
    <p:sldId id="365" r:id="rId11"/>
    <p:sldId id="366" r:id="rId12"/>
    <p:sldId id="367" r:id="rId13"/>
    <p:sldId id="368" r:id="rId14"/>
    <p:sldId id="369" r:id="rId15"/>
    <p:sldId id="370" r:id="rId16"/>
    <p:sldId id="371" r:id="rId17"/>
    <p:sldId id="372" r:id="rId18"/>
    <p:sldId id="373" r:id="rId19"/>
    <p:sldId id="374" r:id="rId20"/>
    <p:sldId id="375" r:id="rId21"/>
    <p:sldId id="377" r:id="rId22"/>
    <p:sldId id="376" r:id="rId23"/>
    <p:sldId id="378" r:id="rId24"/>
    <p:sldId id="379" r:id="rId25"/>
    <p:sldId id="380" r:id="rId26"/>
    <p:sldId id="381" r:id="rId27"/>
    <p:sldId id="382" r:id="rId28"/>
    <p:sldId id="383" r:id="rId29"/>
    <p:sldId id="384" r:id="rId30"/>
    <p:sldId id="385" r:id="rId31"/>
    <p:sldId id="386" r:id="rId32"/>
    <p:sldId id="387" r:id="rId33"/>
    <p:sldId id="388" r:id="rId34"/>
    <p:sldId id="389" r:id="rId35"/>
    <p:sldId id="390" r:id="rId36"/>
    <p:sldId id="391" r:id="rId37"/>
    <p:sldId id="392" r:id="rId38"/>
    <p:sldId id="264" r:id="rId39"/>
    <p:sldId id="265" r:id="rId40"/>
    <p:sldId id="266" r:id="rId41"/>
    <p:sldId id="267" r:id="rId42"/>
    <p:sldId id="268" r:id="rId43"/>
    <p:sldId id="269" r:id="rId44"/>
    <p:sldId id="270" r:id="rId45"/>
    <p:sldId id="271" r:id="rId46"/>
    <p:sldId id="272" r:id="rId47"/>
    <p:sldId id="396"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108" d="100"/>
          <a:sy n="108"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69915984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47740690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847927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78834158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2588502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58349504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225783474"/>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82474840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103339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2D6E202-B606-4609-B914-27C9371A1F6D}" type="datetime1">
              <a:rPr lang="en-US" smtClean="0"/>
              <a:t>8/4/2020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87081487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16037898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8/4/2020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365888800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2D6E202-B606-4609-B914-27C9371A1F6D}" type="datetime1">
              <a:rPr lang="en-US" smtClean="0"/>
              <a:t>8/4/2020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607136205"/>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6E202-B606-4609-B914-27C9371A1F6D}" type="datetime1">
              <a:rPr lang="en-US" smtClean="0"/>
              <a:t>8/4/2020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2296144142"/>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45636551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2D6E202-B606-4609-B914-27C9371A1F6D}" type="datetime1">
              <a:rPr lang="en-US" smtClean="0"/>
              <a:t>8/4/2020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‹nr.›</a:t>
            </a:fld>
            <a:endParaRPr lang="en-US" dirty="0"/>
          </a:p>
        </p:txBody>
      </p:sp>
    </p:spTree>
    <p:extLst>
      <p:ext uri="{BB962C8B-B14F-4D97-AF65-F5344CB8AC3E}">
        <p14:creationId xmlns:p14="http://schemas.microsoft.com/office/powerpoint/2010/main" val="1951155349"/>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2D6E202-B606-4609-B914-27C9371A1F6D}" type="datetime1">
              <a:rPr lang="en-US" smtClean="0"/>
              <a:t>8/4/2020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A98EE3D-8CD1-4C3F-BD1C-C98C9596463C}" type="slidenum">
              <a:rPr lang="en-US" smtClean="0"/>
              <a:t>‹nr.›</a:t>
            </a:fld>
            <a:endParaRPr lang="en-US" dirty="0"/>
          </a:p>
        </p:txBody>
      </p:sp>
    </p:spTree>
    <p:extLst>
      <p:ext uri="{BB962C8B-B14F-4D97-AF65-F5344CB8AC3E}">
        <p14:creationId xmlns:p14="http://schemas.microsoft.com/office/powerpoint/2010/main" val="1044626786"/>
      </p:ext>
    </p:extLst>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 id="2147483830" r:id="rId12"/>
    <p:sldLayoutId id="2147483831" r:id="rId13"/>
    <p:sldLayoutId id="2147483832" r:id="rId14"/>
    <p:sldLayoutId id="2147483833" r:id="rId15"/>
    <p:sldLayoutId id="21474838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5DB2198-FC57-49A9-B0FF-0C29CB21CC46}"/>
              </a:ext>
            </a:extLst>
          </p:cNvPr>
          <p:cNvSpPr>
            <a:spLocks noGrp="1"/>
          </p:cNvSpPr>
          <p:nvPr>
            <p:ph type="ctrTitle"/>
          </p:nvPr>
        </p:nvSpPr>
        <p:spPr>
          <a:xfrm>
            <a:off x="301841" y="1661236"/>
            <a:ext cx="9179511" cy="2345924"/>
          </a:xfrm>
        </p:spPr>
        <p:txBody>
          <a:bodyPr>
            <a:noAutofit/>
          </a:bodyPr>
          <a:lstStyle/>
          <a:p>
            <a:pPr algn="ctr"/>
            <a:r>
              <a:rPr lang="nl-NL" sz="4400">
                <a:solidFill>
                  <a:schemeClr val="bg1"/>
                </a:solidFill>
              </a:rPr>
              <a:t>College III: </a:t>
            </a:r>
            <a:r>
              <a:rPr lang="nl-NL" sz="4400" dirty="0">
                <a:solidFill>
                  <a:schemeClr val="bg1"/>
                </a:solidFill>
              </a:rPr>
              <a:t>V</a:t>
            </a:r>
            <a:r>
              <a:rPr lang="nl-NL" sz="4400">
                <a:solidFill>
                  <a:schemeClr val="bg1"/>
                </a:solidFill>
              </a:rPr>
              <a:t>oorgeschreven </a:t>
            </a:r>
            <a:r>
              <a:rPr lang="nl-NL" sz="4400" dirty="0">
                <a:solidFill>
                  <a:schemeClr val="bg1"/>
                </a:solidFill>
              </a:rPr>
              <a:t>bij wet en het </a:t>
            </a:r>
            <a:r>
              <a:rPr lang="nl-NL" sz="4400" dirty="0" err="1">
                <a:solidFill>
                  <a:schemeClr val="bg1"/>
                </a:solidFill>
              </a:rPr>
              <a:t>Quality</a:t>
            </a:r>
            <a:r>
              <a:rPr lang="nl-NL" sz="4400" dirty="0">
                <a:solidFill>
                  <a:schemeClr val="bg1"/>
                </a:solidFill>
              </a:rPr>
              <a:t> of </a:t>
            </a:r>
            <a:r>
              <a:rPr lang="nl-NL" sz="4400" dirty="0" err="1">
                <a:solidFill>
                  <a:schemeClr val="bg1"/>
                </a:solidFill>
              </a:rPr>
              <a:t>Law</a:t>
            </a:r>
            <a:r>
              <a:rPr lang="nl-NL" sz="4400" dirty="0">
                <a:solidFill>
                  <a:schemeClr val="bg1"/>
                </a:solidFill>
              </a:rPr>
              <a:t> criterium</a:t>
            </a:r>
            <a:br>
              <a:rPr lang="nl-NL" sz="1400" dirty="0">
                <a:solidFill>
                  <a:schemeClr val="bg1"/>
                </a:solidFill>
              </a:rPr>
            </a:br>
            <a:endParaRPr lang="nl-NL" sz="6600" b="1" dirty="0"/>
          </a:p>
        </p:txBody>
      </p:sp>
    </p:spTree>
    <p:extLst>
      <p:ext uri="{BB962C8B-B14F-4D97-AF65-F5344CB8AC3E}">
        <p14:creationId xmlns:p14="http://schemas.microsoft.com/office/powerpoint/2010/main" val="41387437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77500" lnSpcReduction="20000"/>
          </a:bodyPr>
          <a:lstStyle/>
          <a:p>
            <a:r>
              <a:rPr lang="nl-NL" dirty="0">
                <a:solidFill>
                  <a:schemeClr val="bg1"/>
                </a:solidFill>
              </a:rPr>
              <a:t>ARTIKEL 5 Recht op vrijheid en veiligheid 1. Een ieder heeft recht op vrijheid en veiligheid van zijn persoon. Niemand mag zijn vrijheid worden ontnomen, behalve in de navolgende gevallen en </a:t>
            </a:r>
            <a:r>
              <a:rPr lang="nl-NL" dirty="0">
                <a:solidFill>
                  <a:schemeClr val="bg1"/>
                </a:solidFill>
                <a:highlight>
                  <a:srgbClr val="008000"/>
                </a:highlight>
              </a:rPr>
              <a:t>overeenkomstig een wettelijk voorgeschreven procedure: </a:t>
            </a:r>
            <a:br>
              <a:rPr lang="nl-NL" dirty="0">
                <a:solidFill>
                  <a:schemeClr val="bg1"/>
                </a:solidFill>
                <a:highlight>
                  <a:srgbClr val="008000"/>
                </a:highlight>
              </a:rPr>
            </a:br>
            <a:r>
              <a:rPr lang="nl-NL" dirty="0">
                <a:solidFill>
                  <a:schemeClr val="bg1"/>
                </a:solidFill>
                <a:highlight>
                  <a:srgbClr val="008000"/>
                </a:highlight>
              </a:rPr>
              <a:t>(a) indien hij op rechtmatige wijze is gedetineerd na veroordeling door een daartoe bevoegde rechter; </a:t>
            </a:r>
            <a:br>
              <a:rPr lang="nl-NL" dirty="0">
                <a:solidFill>
                  <a:schemeClr val="bg1"/>
                </a:solidFill>
                <a:highlight>
                  <a:srgbClr val="008000"/>
                </a:highlight>
              </a:rPr>
            </a:br>
            <a:r>
              <a:rPr lang="nl-NL" dirty="0">
                <a:solidFill>
                  <a:schemeClr val="bg1"/>
                </a:solidFill>
                <a:highlight>
                  <a:srgbClr val="008000"/>
                </a:highlight>
              </a:rPr>
              <a:t>(b) indien hij op rechtmatige wijze is gearresteerd of gedetineerd, wegens het niet naleven van een overeenkomstig de wet door een gerecht gegeven bevel of teneinde de nakoming van een door de wet voorgeschreven verplichting te verzekeren; </a:t>
            </a:r>
            <a:br>
              <a:rPr lang="nl-NL" dirty="0">
                <a:solidFill>
                  <a:schemeClr val="bg1"/>
                </a:solidFill>
                <a:highlight>
                  <a:srgbClr val="008000"/>
                </a:highlight>
              </a:rPr>
            </a:br>
            <a:r>
              <a:rPr lang="nl-NL" dirty="0">
                <a:solidFill>
                  <a:schemeClr val="bg1"/>
                </a:solidFill>
                <a:highlight>
                  <a:srgbClr val="008000"/>
                </a:highlight>
              </a:rPr>
              <a:t>(c) indien hij op rechtmatige wijze is gearresteerd of gedetineerd teneinde voor de bevoegde rechterlijke instantie te worden geleid, wanneer er een redelijke verdenking bestaat, dat hij een strafbaar feit heeft begaan of indien het redelijkerwijs noodzakelijk is hem te beletten een strafbaar feit te begaan of te ontvluchten nadat hij dit heeft begaan; </a:t>
            </a:r>
            <a:br>
              <a:rPr lang="nl-NL" dirty="0">
                <a:solidFill>
                  <a:schemeClr val="bg1"/>
                </a:solidFill>
                <a:highlight>
                  <a:srgbClr val="008000"/>
                </a:highlight>
              </a:rPr>
            </a:br>
            <a:r>
              <a:rPr lang="nl-NL" dirty="0">
                <a:solidFill>
                  <a:schemeClr val="bg1"/>
                </a:solidFill>
                <a:highlight>
                  <a:srgbClr val="008000"/>
                </a:highlight>
              </a:rPr>
              <a:t>(d) in het geval van rechtmatige detentie van een minderjarige met het doel toe te zien op zijn opvoeding of in het geval van zijn rechtmatige detentie, teneinde hem voor de bevoegde instantie te geleiden; </a:t>
            </a:r>
            <a:br>
              <a:rPr lang="nl-NL" dirty="0">
                <a:solidFill>
                  <a:schemeClr val="bg1"/>
                </a:solidFill>
                <a:highlight>
                  <a:srgbClr val="008000"/>
                </a:highlight>
              </a:rPr>
            </a:br>
            <a:r>
              <a:rPr lang="nl-NL" dirty="0">
                <a:solidFill>
                  <a:schemeClr val="bg1"/>
                </a:solidFill>
                <a:highlight>
                  <a:srgbClr val="008000"/>
                </a:highlight>
              </a:rPr>
              <a:t>(e) in het geval van rechtmatige detentie van personen ter voorkoming van de verspreiding van besmettelijke ziekten, van geesteszieken, van verslaafden aan alcohol of verdovende middelen of van landlopers; </a:t>
            </a:r>
            <a:br>
              <a:rPr lang="nl-NL" dirty="0">
                <a:solidFill>
                  <a:schemeClr val="bg1"/>
                </a:solidFill>
                <a:highlight>
                  <a:srgbClr val="008000"/>
                </a:highlight>
              </a:rPr>
            </a:br>
            <a:r>
              <a:rPr lang="nl-NL" dirty="0">
                <a:solidFill>
                  <a:schemeClr val="bg1"/>
                </a:solidFill>
                <a:highlight>
                  <a:srgbClr val="008000"/>
                </a:highlight>
              </a:rPr>
              <a:t>(f) in het geval van rechtmatige arrestatie of detentie van een persoon teneinde hem te beletten op onrechtmatige wijze het land binnen te komen, of van een persoon waartegen een uitwijzings- of uitleveringsprocedure hangende is.</a:t>
            </a:r>
          </a:p>
        </p:txBody>
      </p:sp>
    </p:spTree>
    <p:extLst>
      <p:ext uri="{BB962C8B-B14F-4D97-AF65-F5344CB8AC3E}">
        <p14:creationId xmlns:p14="http://schemas.microsoft.com/office/powerpoint/2010/main" val="2531969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92500" lnSpcReduction="10000"/>
          </a:bodyPr>
          <a:lstStyle/>
          <a:p>
            <a:r>
              <a:rPr lang="nl-NL" dirty="0">
                <a:solidFill>
                  <a:schemeClr val="bg1"/>
                </a:solidFill>
              </a:rPr>
              <a:t>2. Een ieder die gearresteerd is moet onverwijld en in een taal die hij verstaat op de hoogte worden gebracht van de redenen van zijn arrestatie en van alle beschuldigingen die tegen hem zijn ingebracht. </a:t>
            </a:r>
            <a:br>
              <a:rPr lang="nl-NL" dirty="0">
                <a:solidFill>
                  <a:schemeClr val="bg1"/>
                </a:solidFill>
              </a:rPr>
            </a:br>
            <a:r>
              <a:rPr lang="nl-NL" dirty="0">
                <a:solidFill>
                  <a:schemeClr val="bg1"/>
                </a:solidFill>
              </a:rPr>
              <a:t>3. Een ieder die is gearresteerd of gedetineerd, overeenkomstig lid 1.c van dit artikel, moet onverwijld voor een rechter worden geleid of voor een andere magistraat die door de wet bevoegd verklaard is rechterlijke macht uit te oefenen en heeft het recht binnen een redelijke termijn berecht te worden of hangende het proces in vrijheid te worden gesteld. De invrijheidstelling kan afhankelijk worden gesteld van een waarborg voor de verschijning van de betrokkene ter terechtzitting. </a:t>
            </a:r>
            <a:br>
              <a:rPr lang="nl-NL" dirty="0">
                <a:solidFill>
                  <a:schemeClr val="bg1"/>
                </a:solidFill>
              </a:rPr>
            </a:br>
            <a:r>
              <a:rPr lang="nl-NL" dirty="0">
                <a:solidFill>
                  <a:schemeClr val="bg1"/>
                </a:solidFill>
              </a:rPr>
              <a:t>4. Een ieder, wie door arrestatie of detentie zijn vrijheid is ontnomen, heeft het recht voorziening te vragen bij het gerecht opdat deze spoedig beslist over de rechtmatigheid van zijn detentie en zijn invrijheidstelling beveelt, indien de detentie onrechtmatig is. </a:t>
            </a:r>
            <a:br>
              <a:rPr lang="nl-NL" dirty="0">
                <a:solidFill>
                  <a:schemeClr val="bg1"/>
                </a:solidFill>
              </a:rPr>
            </a:br>
            <a:r>
              <a:rPr lang="nl-NL" dirty="0">
                <a:solidFill>
                  <a:schemeClr val="bg1"/>
                </a:solidFill>
              </a:rPr>
              <a:t>5. Een ieder die het slachtoffer is geweest van een arrestatie of een detentie in strijd met de bepalingen van dit artikel, heeft recht op schadeloosstelling.</a:t>
            </a:r>
          </a:p>
        </p:txBody>
      </p:sp>
    </p:spTree>
    <p:extLst>
      <p:ext uri="{BB962C8B-B14F-4D97-AF65-F5344CB8AC3E}">
        <p14:creationId xmlns:p14="http://schemas.microsoft.com/office/powerpoint/2010/main" val="173130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r>
              <a:rPr lang="nl-NL" dirty="0">
                <a:solidFill>
                  <a:schemeClr val="bg1"/>
                </a:solidFill>
              </a:rPr>
              <a:t>ARTIKEL 6 Recht op een eerlijk proces </a:t>
            </a:r>
            <a:br>
              <a:rPr lang="nl-NL" dirty="0">
                <a:solidFill>
                  <a:schemeClr val="bg1"/>
                </a:solidFill>
              </a:rPr>
            </a:br>
            <a:r>
              <a:rPr lang="nl-NL" dirty="0">
                <a:solidFill>
                  <a:schemeClr val="bg1"/>
                </a:solidFill>
              </a:rPr>
              <a:t>1. Bij het vaststellen van zijn burgerlijke rechten en verplichtingen of bij het bepalen van de gegrondheid van een tegen hem ingestelde vervolging heeft een ieder recht op een eerlijke en openbare behandeling van zijn zaak, binnen een redelijke termijn, door een onafhankelijk en onpartijdig gerecht dat bij de wet is ingesteld. De uitspraak moet in het openbaar worden gewezen maar de toegang tot de rechtszaal kan aan de pers en het publiek worden ontzegd, gedurende de gehele terechtzitting of een deel daarvan, </a:t>
            </a:r>
            <a:r>
              <a:rPr lang="nl-NL" dirty="0">
                <a:solidFill>
                  <a:schemeClr val="bg1"/>
                </a:solidFill>
                <a:highlight>
                  <a:srgbClr val="008000"/>
                </a:highlight>
              </a:rPr>
              <a:t>in het belang van de goede zeden, van de openbare orde of nationale veiligheid in een democratische samenleving, wanneer de belangen van minderjarigen of de bescherming van het privé leven van procespartijen dit eisen of, in die mate als door de rechter onder bijzondere omstandigheden strikt noodzakelijk wordt geoordeeld, wanneer de openbaarheid de belangen van een behoorlijke rechtspleging zou schaden.</a:t>
            </a:r>
          </a:p>
        </p:txBody>
      </p:sp>
    </p:spTree>
    <p:extLst>
      <p:ext uri="{BB962C8B-B14F-4D97-AF65-F5344CB8AC3E}">
        <p14:creationId xmlns:p14="http://schemas.microsoft.com/office/powerpoint/2010/main" val="3915701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85000" lnSpcReduction="10000"/>
          </a:bodyPr>
          <a:lstStyle/>
          <a:p>
            <a:r>
              <a:rPr lang="nl-NL" dirty="0">
                <a:solidFill>
                  <a:schemeClr val="bg1"/>
                </a:solidFill>
              </a:rPr>
              <a:t>2. Een ieder tegen wie een vervolging is ingesteld, wordt voor onschuldig gehouden totdat zijn schuld in rechte is komen vast te staan. </a:t>
            </a:r>
            <a:br>
              <a:rPr lang="nl-NL" dirty="0">
                <a:solidFill>
                  <a:schemeClr val="bg1"/>
                </a:solidFill>
              </a:rPr>
            </a:br>
            <a:r>
              <a:rPr lang="nl-NL" dirty="0">
                <a:solidFill>
                  <a:schemeClr val="bg1"/>
                </a:solidFill>
              </a:rPr>
              <a:t>3. Een ieder tegen wie een vervolging is ingesteld, heeft in het bijzonder de volgende rechten: </a:t>
            </a:r>
            <a:br>
              <a:rPr lang="nl-NL" dirty="0">
                <a:solidFill>
                  <a:schemeClr val="bg1"/>
                </a:solidFill>
              </a:rPr>
            </a:br>
            <a:r>
              <a:rPr lang="nl-NL" dirty="0">
                <a:solidFill>
                  <a:schemeClr val="bg1"/>
                </a:solidFill>
              </a:rPr>
              <a:t>(a) onverwijld, in een taal die hij verstaat en in bijzonderheden, op de hoogte te worden gesteld van de aard en de reden van de tegen hem ingebrachte beschuldiging; </a:t>
            </a:r>
            <a:br>
              <a:rPr lang="nl-NL" dirty="0">
                <a:solidFill>
                  <a:schemeClr val="bg1"/>
                </a:solidFill>
              </a:rPr>
            </a:br>
            <a:r>
              <a:rPr lang="nl-NL" dirty="0">
                <a:solidFill>
                  <a:schemeClr val="bg1"/>
                </a:solidFill>
              </a:rPr>
              <a:t>(b) te beschikken over de tijd en faciliteiten die nodig zijn voor de voorbereiding van zijn verdediging; </a:t>
            </a:r>
            <a:br>
              <a:rPr lang="nl-NL" dirty="0">
                <a:solidFill>
                  <a:schemeClr val="bg1"/>
                </a:solidFill>
              </a:rPr>
            </a:br>
            <a:r>
              <a:rPr lang="nl-NL" dirty="0">
                <a:solidFill>
                  <a:schemeClr val="bg1"/>
                </a:solidFill>
              </a:rPr>
              <a:t>(c) zich zelf te verdedigen of daarbij de bijstand te hebben van een raadsman naar eigen keuze of, indien hij niet over voldoende middelen beschikt om een raadsman te bekostigen, kosteloos door een toegevoegd advocaat te kunnen worden bijgestaan, indien de belangen van een behoorlijke rechtspleging dit eisen; </a:t>
            </a:r>
            <a:br>
              <a:rPr lang="nl-NL" dirty="0">
                <a:solidFill>
                  <a:schemeClr val="bg1"/>
                </a:solidFill>
              </a:rPr>
            </a:br>
            <a:r>
              <a:rPr lang="nl-NL" dirty="0">
                <a:solidFill>
                  <a:schemeClr val="bg1"/>
                </a:solidFill>
              </a:rPr>
              <a:t>(d) de getuigen à charge te ondervragen of te doen ondervragen en het oproepen en de ondervraging van getuigen à décharge te doen geschieden onder dezelfde voorwaarden als het geval is met de getuigen à charge; </a:t>
            </a:r>
            <a:br>
              <a:rPr lang="nl-NL" dirty="0">
                <a:solidFill>
                  <a:schemeClr val="bg1"/>
                </a:solidFill>
              </a:rPr>
            </a:br>
            <a:r>
              <a:rPr lang="nl-NL" dirty="0">
                <a:solidFill>
                  <a:schemeClr val="bg1"/>
                </a:solidFill>
              </a:rPr>
              <a:t>(e) zich kosteloos te doen bijstaan door een tolk, indien hij de taal die ter terechtzitting wordt gebezigd niet verstaat of niet spreekt.</a:t>
            </a:r>
          </a:p>
        </p:txBody>
      </p:sp>
    </p:spTree>
    <p:extLst>
      <p:ext uri="{BB962C8B-B14F-4D97-AF65-F5344CB8AC3E}">
        <p14:creationId xmlns:p14="http://schemas.microsoft.com/office/powerpoint/2010/main" val="1887769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7 Geen straf zonder wet </a:t>
            </a:r>
            <a:br>
              <a:rPr lang="nl-NL" dirty="0">
                <a:solidFill>
                  <a:schemeClr val="bg1"/>
                </a:solidFill>
              </a:rPr>
            </a:br>
            <a:r>
              <a:rPr lang="nl-NL" dirty="0">
                <a:solidFill>
                  <a:schemeClr val="bg1"/>
                </a:solidFill>
              </a:rPr>
              <a:t>1. Niemand mag worden veroordeeld wegens een handelen of nalaten, dat geen strafbaar feit naar nationaal of internationaal recht uitmaakte ten tijde dat het handelen of nalaten geschiedde. Evenmin mag een zwaardere straf worden opgelegd dan die, die ten tijde van het begaan van het strafbare feit van toepassing was. </a:t>
            </a:r>
            <a:br>
              <a:rPr lang="nl-NL" dirty="0">
                <a:solidFill>
                  <a:schemeClr val="bg1"/>
                </a:solidFill>
              </a:rPr>
            </a:br>
            <a:r>
              <a:rPr lang="nl-NL" dirty="0">
                <a:solidFill>
                  <a:schemeClr val="bg1"/>
                </a:solidFill>
                <a:highlight>
                  <a:srgbClr val="008000"/>
                </a:highlight>
              </a:rPr>
              <a:t>2. Dit artikel staat niet in de weg aan de berechting en bestraffing van iemand, die schuldig is aan een handelen of nalaten, dat ten tijde van het handelen of nalaten, een misdrijf was overeenkomstig de algemene rechtsbeginselen die door de beschaafde volken worden erkend.</a:t>
            </a:r>
          </a:p>
        </p:txBody>
      </p:sp>
    </p:spTree>
    <p:extLst>
      <p:ext uri="{BB962C8B-B14F-4D97-AF65-F5344CB8AC3E}">
        <p14:creationId xmlns:p14="http://schemas.microsoft.com/office/powerpoint/2010/main" val="446629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12 Recht te huwen </a:t>
            </a:r>
            <a:br>
              <a:rPr lang="nl-NL" dirty="0">
                <a:solidFill>
                  <a:schemeClr val="bg1"/>
                </a:solidFill>
              </a:rPr>
            </a:br>
            <a:r>
              <a:rPr lang="nl-NL" dirty="0">
                <a:solidFill>
                  <a:schemeClr val="bg1"/>
                </a:solidFill>
              </a:rPr>
              <a:t>Mannen en vrouwen van huwbare leeftijd hebben het recht te huwen en een gezin te stichten </a:t>
            </a:r>
            <a:r>
              <a:rPr lang="nl-NL" dirty="0">
                <a:solidFill>
                  <a:schemeClr val="bg1"/>
                </a:solidFill>
                <a:highlight>
                  <a:srgbClr val="008000"/>
                </a:highlight>
              </a:rPr>
              <a:t>volgens de nationale wetten die de uitoefening van dit recht beheersen.</a:t>
            </a:r>
          </a:p>
        </p:txBody>
      </p:sp>
    </p:spTree>
    <p:extLst>
      <p:ext uri="{BB962C8B-B14F-4D97-AF65-F5344CB8AC3E}">
        <p14:creationId xmlns:p14="http://schemas.microsoft.com/office/powerpoint/2010/main" val="2418318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14 Verbod van discriminatie </a:t>
            </a:r>
            <a:br>
              <a:rPr lang="nl-NL" dirty="0">
                <a:solidFill>
                  <a:schemeClr val="bg1"/>
                </a:solidFill>
              </a:rPr>
            </a:br>
            <a:r>
              <a:rPr lang="nl-NL" dirty="0">
                <a:solidFill>
                  <a:schemeClr val="bg1"/>
                </a:solidFill>
              </a:rPr>
              <a:t>Het genot van de rechten en vrijheden die in dit Verdrag zijn vermeld, moet worden verzekerd zonder enig onderscheid op welke grond ook, zoals geslacht, ras, kleur, taal, godsdienst, politieke of andere mening, nationale of maatschappelijke afkomst, het behoren tot een nationale minderheid, vermogen, geboorte of andere status.</a:t>
            </a:r>
          </a:p>
        </p:txBody>
      </p:sp>
    </p:spTree>
    <p:extLst>
      <p:ext uri="{BB962C8B-B14F-4D97-AF65-F5344CB8AC3E}">
        <p14:creationId xmlns:p14="http://schemas.microsoft.com/office/powerpoint/2010/main" val="1449912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3 Verbod van foltering </a:t>
            </a:r>
            <a:br>
              <a:rPr lang="nl-NL" dirty="0">
                <a:solidFill>
                  <a:schemeClr val="bg1"/>
                </a:solidFill>
              </a:rPr>
            </a:br>
            <a:r>
              <a:rPr lang="nl-NL" dirty="0">
                <a:solidFill>
                  <a:schemeClr val="bg1"/>
                </a:solidFill>
              </a:rPr>
              <a:t>Niemand mag worden onderworpen aan folteringen of aan onmenselijke of vernederende behandelingen of bestraffingen.</a:t>
            </a:r>
          </a:p>
        </p:txBody>
      </p:sp>
    </p:spTree>
    <p:extLst>
      <p:ext uri="{BB962C8B-B14F-4D97-AF65-F5344CB8AC3E}">
        <p14:creationId xmlns:p14="http://schemas.microsoft.com/office/powerpoint/2010/main" val="2972347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13 Recht op een daadwerkelijk rechtsmiddel </a:t>
            </a:r>
            <a:br>
              <a:rPr lang="nl-NL" dirty="0">
                <a:solidFill>
                  <a:schemeClr val="bg1"/>
                </a:solidFill>
              </a:rPr>
            </a:br>
            <a:r>
              <a:rPr lang="nl-NL" dirty="0">
                <a:solidFill>
                  <a:schemeClr val="bg1"/>
                </a:solidFill>
              </a:rPr>
              <a:t>Een ieder wiens rechten en vrijheden die in dit Verdrag zijn vermeld, zijn geschonden, heeft recht op een daadwerkelijk rechtsmiddel voor een nationale instantie, ook indien deze schending is begaan door personen in de uitoefening van hun ambtelijke functie.</a:t>
            </a:r>
          </a:p>
        </p:txBody>
      </p:sp>
    </p:spTree>
    <p:extLst>
      <p:ext uri="{BB962C8B-B14F-4D97-AF65-F5344CB8AC3E}">
        <p14:creationId xmlns:p14="http://schemas.microsoft.com/office/powerpoint/2010/main" val="606340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92500" lnSpcReduction="10000"/>
          </a:bodyPr>
          <a:lstStyle/>
          <a:p>
            <a:r>
              <a:rPr lang="nl-NL" dirty="0">
                <a:solidFill>
                  <a:schemeClr val="bg1"/>
                </a:solidFill>
              </a:rPr>
              <a:t>ARTIKEL 15 Afwijking in geval van noodtoestand </a:t>
            </a:r>
            <a:br>
              <a:rPr lang="nl-NL" dirty="0">
                <a:solidFill>
                  <a:schemeClr val="bg1"/>
                </a:solidFill>
              </a:rPr>
            </a:br>
            <a:r>
              <a:rPr lang="nl-NL" dirty="0">
                <a:solidFill>
                  <a:schemeClr val="bg1"/>
                </a:solidFill>
              </a:rPr>
              <a:t>1. In tijd van oorlog of in geval van enig andere algemene noodtoestand die het bestaan van het land bedreigt, kan iedere Hoge Verdragsluitende Partij maatregelen nemen die afwijken van zijn verplichtingen ingevolge dit Verdrag, voor zover de ernst van de situatie deze maatregelen strikt vereist en op voorwaarde dat deze niet in strijd zijn met andere verplichtingen die voortvloeien uit het internationale recht. </a:t>
            </a:r>
            <a:br>
              <a:rPr lang="nl-NL" dirty="0">
                <a:solidFill>
                  <a:schemeClr val="bg1"/>
                </a:solidFill>
              </a:rPr>
            </a:br>
            <a:r>
              <a:rPr lang="nl-NL" dirty="0">
                <a:solidFill>
                  <a:schemeClr val="bg1"/>
                </a:solidFill>
              </a:rPr>
              <a:t>2. </a:t>
            </a:r>
            <a:r>
              <a:rPr lang="nl-NL" dirty="0">
                <a:solidFill>
                  <a:schemeClr val="bg1"/>
                </a:solidFill>
                <a:highlight>
                  <a:srgbClr val="008000"/>
                </a:highlight>
              </a:rPr>
              <a:t>De voorgaande bepaling staat geen enkele afwijking toe van artikel 2, behalve ingeval van dood als gevolg van rechtmatige oorlogshandelingen, en van de artikelen 3, 4, eerste lid, en 7. </a:t>
            </a:r>
            <a:br>
              <a:rPr lang="nl-NL" dirty="0">
                <a:solidFill>
                  <a:schemeClr val="bg1"/>
                </a:solidFill>
              </a:rPr>
            </a:br>
            <a:r>
              <a:rPr lang="nl-NL" dirty="0">
                <a:solidFill>
                  <a:schemeClr val="bg1"/>
                </a:solidFill>
              </a:rPr>
              <a:t>3. Elke Hoge Verdragsluitende Partij die gebruik maakt van dit recht om af te wijken, moet de Secretaris-Generaal van de Raad van Europa volledig op de hoogte houden van de genomen maatregelen en van de beweegredenen daarvoor. Zij moet de Secretaris-Generaal van de Raad van Europa eveneens in kennis stellen van de datum waarop deze maatregelen hebben opgehouden van kracht te zijn en de bepalingen van het Verdrag opnieuw volledig worden toegepast.</a:t>
            </a:r>
          </a:p>
        </p:txBody>
      </p:sp>
    </p:spTree>
    <p:extLst>
      <p:ext uri="{BB962C8B-B14F-4D97-AF65-F5344CB8AC3E}">
        <p14:creationId xmlns:p14="http://schemas.microsoft.com/office/powerpoint/2010/main" val="2989766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 van dit college</a:t>
            </a:r>
            <a:endParaRPr lang="en-US" dirty="0"/>
          </a:p>
        </p:txBody>
      </p:sp>
      <p:sp>
        <p:nvSpPr>
          <p:cNvPr id="3" name="Content Placeholder 2"/>
          <p:cNvSpPr>
            <a:spLocks noGrp="1"/>
          </p:cNvSpPr>
          <p:nvPr>
            <p:ph idx="1"/>
          </p:nvPr>
        </p:nvSpPr>
        <p:spPr/>
        <p:txBody>
          <a:bodyPr/>
          <a:lstStyle/>
          <a:p>
            <a:r>
              <a:rPr lang="nl-NL" dirty="0">
                <a:solidFill>
                  <a:schemeClr val="bg1"/>
                </a:solidFill>
              </a:rPr>
              <a:t>(1) Beperkingsclausules in het EVRM</a:t>
            </a:r>
          </a:p>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a:p>
            <a:r>
              <a:rPr lang="nl-NL" dirty="0">
                <a:solidFill>
                  <a:schemeClr val="bg1"/>
                </a:solidFill>
              </a:rPr>
              <a:t>(3) Dominante benadering Hof/</a:t>
            </a:r>
            <a:r>
              <a:rPr lang="nl-NL" dirty="0" err="1">
                <a:solidFill>
                  <a:schemeClr val="bg1"/>
                </a:solidFill>
              </a:rPr>
              <a:t>RvE</a:t>
            </a:r>
            <a:endParaRPr lang="nl-NL" dirty="0">
              <a:solidFill>
                <a:schemeClr val="bg1"/>
              </a:solidFill>
            </a:endParaRPr>
          </a:p>
          <a:p>
            <a:r>
              <a:rPr lang="nl-NL" dirty="0">
                <a:solidFill>
                  <a:schemeClr val="bg1"/>
                </a:solidFill>
              </a:rPr>
              <a:t>(4) Vroege uitzonderingen: </a:t>
            </a:r>
            <a:r>
              <a:rPr lang="nl-NL" dirty="0" err="1">
                <a:solidFill>
                  <a:schemeClr val="bg1"/>
                </a:solidFill>
              </a:rPr>
              <a:t>quality</a:t>
            </a:r>
            <a:r>
              <a:rPr lang="nl-NL" dirty="0">
                <a:solidFill>
                  <a:schemeClr val="bg1"/>
                </a:solidFill>
              </a:rPr>
              <a:t> of </a:t>
            </a:r>
            <a:r>
              <a:rPr lang="nl-NL" dirty="0" err="1">
                <a:solidFill>
                  <a:schemeClr val="bg1"/>
                </a:solidFill>
              </a:rPr>
              <a:t>law</a:t>
            </a:r>
            <a:endParaRPr lang="nl-NL" dirty="0">
              <a:solidFill>
                <a:schemeClr val="bg1"/>
              </a:solidFill>
            </a:endParaRPr>
          </a:p>
          <a:p>
            <a:r>
              <a:rPr lang="nl-NL" dirty="0">
                <a:solidFill>
                  <a:schemeClr val="bg1"/>
                </a:solidFill>
              </a:rPr>
              <a:t>(5) Minimum </a:t>
            </a:r>
            <a:r>
              <a:rPr lang="nl-NL" dirty="0" err="1">
                <a:solidFill>
                  <a:schemeClr val="bg1"/>
                </a:solidFill>
              </a:rPr>
              <a:t>requirements</a:t>
            </a:r>
            <a:r>
              <a:rPr lang="nl-NL" dirty="0">
                <a:solidFill>
                  <a:schemeClr val="bg1"/>
                </a:solidFill>
              </a:rPr>
              <a:t> of </a:t>
            </a:r>
            <a:r>
              <a:rPr lang="nl-NL" dirty="0" err="1">
                <a:solidFill>
                  <a:schemeClr val="bg1"/>
                </a:solidFill>
              </a:rPr>
              <a:t>law</a:t>
            </a:r>
            <a:endParaRPr lang="nl-NL" dirty="0">
              <a:solidFill>
                <a:schemeClr val="bg1"/>
              </a:solidFill>
            </a:endParaRPr>
          </a:p>
          <a:p>
            <a:r>
              <a:rPr lang="nl-NL" dirty="0">
                <a:solidFill>
                  <a:schemeClr val="bg1"/>
                </a:solidFill>
              </a:rPr>
              <a:t>(6) Constitutioneel Hof?</a:t>
            </a:r>
          </a:p>
        </p:txBody>
      </p:sp>
    </p:spTree>
    <p:extLst>
      <p:ext uri="{BB962C8B-B14F-4D97-AF65-F5344CB8AC3E}">
        <p14:creationId xmlns:p14="http://schemas.microsoft.com/office/powerpoint/2010/main" val="34268026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17 Verbod van misbruik van recht </a:t>
            </a:r>
            <a:br>
              <a:rPr lang="nl-NL" dirty="0">
                <a:solidFill>
                  <a:schemeClr val="bg1"/>
                </a:solidFill>
              </a:rPr>
            </a:br>
            <a:r>
              <a:rPr lang="nl-NL" dirty="0">
                <a:solidFill>
                  <a:schemeClr val="bg1"/>
                </a:solidFill>
              </a:rPr>
              <a:t>Geen der bepalingen van dit Verdrag mag worden uitgelegd als zou zij voor een Staat, een groep of een persoon een recht inhouden </a:t>
            </a:r>
            <a:r>
              <a:rPr lang="nl-NL" dirty="0">
                <a:solidFill>
                  <a:schemeClr val="bg1"/>
                </a:solidFill>
                <a:highlight>
                  <a:srgbClr val="008000"/>
                </a:highlight>
              </a:rPr>
              <a:t>enige activiteit aan de dag te leggen of enige daad te verrichten met als doel de rechten of vrijheden die in dit Verdrag zijn vermeld teniet te doen of deze verdergaand te beperken</a:t>
            </a:r>
            <a:r>
              <a:rPr lang="nl-NL" dirty="0">
                <a:solidFill>
                  <a:schemeClr val="bg1"/>
                </a:solidFill>
              </a:rPr>
              <a:t> dan bij dit Verdrag is voorzien. </a:t>
            </a:r>
            <a:br>
              <a:rPr lang="nl-NL" dirty="0">
                <a:solidFill>
                  <a:schemeClr val="bg1"/>
                </a:solidFill>
              </a:rPr>
            </a:br>
            <a:br>
              <a:rPr lang="nl-NL" dirty="0">
                <a:solidFill>
                  <a:schemeClr val="bg1"/>
                </a:solidFill>
              </a:rPr>
            </a:br>
            <a:r>
              <a:rPr lang="nl-NL" dirty="0">
                <a:solidFill>
                  <a:schemeClr val="bg1"/>
                </a:solidFill>
              </a:rPr>
              <a:t>ARTIKEL 18 Inperking van de toepassing van beperkingen op rechten </a:t>
            </a:r>
            <a:br>
              <a:rPr lang="nl-NL" dirty="0">
                <a:solidFill>
                  <a:schemeClr val="bg1"/>
                </a:solidFill>
              </a:rPr>
            </a:br>
            <a:r>
              <a:rPr lang="nl-NL" dirty="0">
                <a:solidFill>
                  <a:schemeClr val="bg1"/>
                </a:solidFill>
              </a:rPr>
              <a:t>De beperkingen die volgens dit Verdrag op de omschreven rechten en vrijheden zijn toegestaan, mogen slechts worden toegepast ten behoeve van het doel waarvoor zij zijn gegeven.</a:t>
            </a:r>
          </a:p>
        </p:txBody>
      </p:sp>
    </p:spTree>
    <p:extLst>
      <p:ext uri="{BB962C8B-B14F-4D97-AF65-F5344CB8AC3E}">
        <p14:creationId xmlns:p14="http://schemas.microsoft.com/office/powerpoint/2010/main" val="2120460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err="1">
                <a:solidFill>
                  <a:schemeClr val="bg1"/>
                </a:solidFill>
              </a:rPr>
              <a:t>Interpratiemethode</a:t>
            </a:r>
            <a:endParaRPr lang="nl-NL" dirty="0">
              <a:solidFill>
                <a:schemeClr val="bg1"/>
              </a:solidFill>
            </a:endParaRPr>
          </a:p>
          <a:p>
            <a:pPr lvl="1"/>
            <a:r>
              <a:rPr lang="nl-NL" b="0" i="0" dirty="0">
                <a:solidFill>
                  <a:schemeClr val="bg1"/>
                </a:solidFill>
                <a:effectLst/>
                <a:latin typeface="Arial" panose="020B0604020202020204" pitchFamily="34" charset="0"/>
              </a:rPr>
              <a:t>Grammaticale interpretatie</a:t>
            </a:r>
            <a:endParaRPr lang="nl-NL" b="1" i="0" dirty="0">
              <a:solidFill>
                <a:schemeClr val="bg1"/>
              </a:solidFill>
              <a:effectLst/>
              <a:latin typeface="Arial" panose="020B0604020202020204" pitchFamily="34" charset="0"/>
            </a:endParaRPr>
          </a:p>
          <a:p>
            <a:pPr lvl="1"/>
            <a:r>
              <a:rPr lang="nl-NL" b="0" i="0" dirty="0">
                <a:solidFill>
                  <a:schemeClr val="bg1"/>
                </a:solidFill>
                <a:effectLst/>
                <a:latin typeface="Arial" panose="020B0604020202020204" pitchFamily="34" charset="0"/>
              </a:rPr>
              <a:t>Historische interpretatie</a:t>
            </a:r>
          </a:p>
          <a:p>
            <a:pPr lvl="1"/>
            <a:r>
              <a:rPr lang="nl-NL" b="0" i="0" dirty="0">
                <a:solidFill>
                  <a:schemeClr val="bg1"/>
                </a:solidFill>
                <a:effectLst/>
                <a:latin typeface="Arial" panose="020B0604020202020204" pitchFamily="34" charset="0"/>
              </a:rPr>
              <a:t>Systematische interpretatie</a:t>
            </a:r>
            <a:endParaRPr lang="nl-NL" dirty="0">
              <a:solidFill>
                <a:schemeClr val="bg1"/>
              </a:solidFill>
              <a:latin typeface="Arial" panose="020B0604020202020204" pitchFamily="34" charset="0"/>
            </a:endParaRPr>
          </a:p>
          <a:p>
            <a:pPr lvl="1"/>
            <a:r>
              <a:rPr lang="nl-NL" b="0" i="0" strike="noStrike" dirty="0">
                <a:solidFill>
                  <a:schemeClr val="bg1"/>
                </a:solidFill>
                <a:effectLst/>
                <a:latin typeface="Arial" panose="020B0604020202020204" pitchFamily="34" charset="0"/>
              </a:rPr>
              <a:t>Teleologische</a:t>
            </a:r>
            <a:r>
              <a:rPr lang="nl-NL" b="0" i="0" dirty="0">
                <a:solidFill>
                  <a:schemeClr val="bg1"/>
                </a:solidFill>
                <a:effectLst/>
                <a:latin typeface="Arial" panose="020B0604020202020204" pitchFamily="34" charset="0"/>
              </a:rPr>
              <a:t> interpretatie</a:t>
            </a:r>
            <a:endParaRPr lang="nl-NL" b="1" dirty="0">
              <a:solidFill>
                <a:schemeClr val="bg1"/>
              </a:solidFill>
            </a:endParaRPr>
          </a:p>
          <a:p>
            <a:r>
              <a:rPr lang="nl-NL" dirty="0">
                <a:solidFill>
                  <a:schemeClr val="bg1"/>
                </a:solidFill>
              </a:rPr>
              <a:t>Ontwikkeling</a:t>
            </a:r>
          </a:p>
          <a:p>
            <a:r>
              <a:rPr lang="nl-NL" dirty="0">
                <a:solidFill>
                  <a:schemeClr val="bg1"/>
                </a:solidFill>
              </a:rPr>
              <a:t>Keuzes</a:t>
            </a:r>
          </a:p>
          <a:p>
            <a:r>
              <a:rPr lang="nl-NL" dirty="0">
                <a:solidFill>
                  <a:schemeClr val="bg1"/>
                </a:solidFill>
              </a:rPr>
              <a:t>Door wie?</a:t>
            </a:r>
          </a:p>
        </p:txBody>
      </p:sp>
    </p:spTree>
    <p:extLst>
      <p:ext uri="{BB962C8B-B14F-4D97-AF65-F5344CB8AC3E}">
        <p14:creationId xmlns:p14="http://schemas.microsoft.com/office/powerpoint/2010/main" val="3139795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pPr>
              <a:spcAft>
                <a:spcPts val="0"/>
              </a:spcAft>
            </a:pPr>
            <a:r>
              <a:rPr lang="en-US" sz="1800" dirty="0">
                <a:solidFill>
                  <a:schemeClr val="bg1"/>
                </a:solidFill>
                <a:effectLst/>
                <a:latin typeface="Times New Roman" panose="02020603050405020304" pitchFamily="18" charset="0"/>
                <a:ea typeface="Times New Roman" panose="02020603050405020304" pitchFamily="18" charset="0"/>
              </a:rPr>
              <a:t>Precise definition of enumeration method: </a:t>
            </a:r>
            <a:r>
              <a:rPr lang="en-US" sz="1800" i="1" dirty="0">
                <a:solidFill>
                  <a:schemeClr val="bg1"/>
                </a:solidFill>
                <a:effectLst/>
                <a:latin typeface="Times New Roman" panose="02020603050405020304" pitchFamily="18" charset="0"/>
                <a:ea typeface="Times New Roman" panose="02020603050405020304" pitchFamily="18" charset="0"/>
              </a:rPr>
              <a:t>Art. </a:t>
            </a:r>
            <a:r>
              <a:rPr lang="en-US" sz="1800" i="1"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6. </a:t>
            </a:r>
            <a:r>
              <a:rPr lang="en-US" sz="1800" dirty="0">
                <a:solidFill>
                  <a:schemeClr val="bg1"/>
                </a:solidFill>
                <a:effectLst/>
                <a:latin typeface="Times New Roman" panose="02020603050405020304" pitchFamily="18" charset="0"/>
                <a:ea typeface="Times New Roman" panose="02020603050405020304" pitchFamily="18" charset="0"/>
              </a:rPr>
              <a:t>In the exercise of these rights, and in the enjoyment of the freedoms guaranteed by the Convention, no </a:t>
            </a:r>
            <a:r>
              <a:rPr lang="en-US" sz="1800" dirty="0" err="1">
                <a:solidFill>
                  <a:schemeClr val="bg1"/>
                </a:solidFill>
                <a:effectLst/>
                <a:latin typeface="Times New Roman" panose="02020603050405020304" pitchFamily="18" charset="0"/>
                <a:ea typeface="Times New Roman" panose="02020603050405020304" pitchFamily="18" charset="0"/>
              </a:rPr>
              <a:t>lirnitations</a:t>
            </a:r>
            <a:r>
              <a:rPr lang="en-US" sz="1800" dirty="0">
                <a:solidFill>
                  <a:schemeClr val="bg1"/>
                </a:solidFill>
                <a:effectLst/>
                <a:latin typeface="Times New Roman" panose="02020603050405020304" pitchFamily="18" charset="0"/>
                <a:ea typeface="Times New Roman" panose="02020603050405020304" pitchFamily="18" charset="0"/>
              </a:rPr>
              <a:t> shall be imposed except those established by the law, with the sole object of ensuring the recognition and respect for the rights and </a:t>
            </a:r>
            <a:r>
              <a:rPr lang="en-US" sz="1800" dirty="0" err="1">
                <a:solidFill>
                  <a:schemeClr val="bg1"/>
                </a:solidFill>
                <a:effectLst/>
                <a:latin typeface="Times New Roman" panose="02020603050405020304" pitchFamily="18" charset="0"/>
                <a:ea typeface="Times New Roman" panose="02020603050405020304" pitchFamily="18" charset="0"/>
              </a:rPr>
              <a:t>freedorns</a:t>
            </a:r>
            <a:r>
              <a:rPr lang="en-US" sz="1800" dirty="0">
                <a:solidFill>
                  <a:schemeClr val="bg1"/>
                </a:solidFill>
                <a:effectLst/>
                <a:latin typeface="Times New Roman" panose="02020603050405020304" pitchFamily="18" charset="0"/>
                <a:ea typeface="Times New Roman" panose="02020603050405020304" pitchFamily="18" charset="0"/>
              </a:rPr>
              <a:t> of others, or with the purpose of satisfying the just requirements of public morality, order and security in a </a:t>
            </a:r>
            <a:r>
              <a:rPr lang="en-US" sz="1800" dirty="0" err="1">
                <a:solidFill>
                  <a:schemeClr val="bg1"/>
                </a:solidFill>
                <a:effectLst/>
                <a:latin typeface="Times New Roman" panose="02020603050405020304" pitchFamily="18" charset="0"/>
                <a:ea typeface="Times New Roman" panose="02020603050405020304" pitchFamily="18" charset="0"/>
              </a:rPr>
              <a:t>democratie</a:t>
            </a:r>
            <a:r>
              <a:rPr lang="en-US" sz="1800" dirty="0">
                <a:solidFill>
                  <a:schemeClr val="bg1"/>
                </a:solidFill>
                <a:effectLst/>
                <a:latin typeface="Times New Roman" panose="02020603050405020304" pitchFamily="18" charset="0"/>
                <a:ea typeface="Times New Roman" panose="02020603050405020304" pitchFamily="18" charset="0"/>
              </a:rPr>
              <a:t> society</a:t>
            </a:r>
          </a:p>
          <a:p>
            <a:pPr>
              <a:spcAft>
                <a:spcPts val="0"/>
              </a:spcAft>
            </a:pPr>
            <a:r>
              <a:rPr lang="en-US" dirty="0" err="1">
                <a:solidFill>
                  <a:schemeClr val="bg1"/>
                </a:solidFill>
                <a:latin typeface="Times New Roman" panose="02020603050405020304" pitchFamily="18" charset="0"/>
              </a:rPr>
              <a:t>Rechtsstaat</a:t>
            </a:r>
            <a:r>
              <a:rPr lang="en-US" dirty="0">
                <a:solidFill>
                  <a:schemeClr val="bg1"/>
                </a:solidFill>
                <a:latin typeface="Times New Roman" panose="02020603050405020304" pitchFamily="18" charset="0"/>
              </a:rPr>
              <a:t> </a:t>
            </a:r>
            <a:r>
              <a:rPr lang="en-US" dirty="0" err="1">
                <a:solidFill>
                  <a:schemeClr val="bg1"/>
                </a:solidFill>
                <a:latin typeface="Times New Roman" panose="02020603050405020304" pitchFamily="18" charset="0"/>
              </a:rPr>
              <a:t>en</a:t>
            </a:r>
            <a:r>
              <a:rPr lang="en-US" dirty="0">
                <a:solidFill>
                  <a:schemeClr val="bg1"/>
                </a:solidFill>
                <a:latin typeface="Times New Roman" panose="02020603050405020304" pitchFamily="18" charset="0"/>
              </a:rPr>
              <a:t> </a:t>
            </a:r>
            <a:r>
              <a:rPr lang="en-US" dirty="0" err="1">
                <a:solidFill>
                  <a:schemeClr val="bg1"/>
                </a:solidFill>
                <a:latin typeface="Times New Roman" panose="02020603050405020304" pitchFamily="18" charset="0"/>
              </a:rPr>
              <a:t>democratie</a:t>
            </a:r>
            <a:r>
              <a:rPr lang="en-US" dirty="0">
                <a:solidFill>
                  <a:schemeClr val="bg1"/>
                </a:solidFill>
                <a:latin typeface="Times New Roman" panose="02020603050405020304" pitchFamily="18" charset="0"/>
              </a:rPr>
              <a:t>: </a:t>
            </a:r>
            <a:r>
              <a:rPr lang="en-GB" sz="1800" dirty="0">
                <a:solidFill>
                  <a:schemeClr val="bg1"/>
                </a:solidFill>
                <a:effectLst/>
                <a:latin typeface="Times New Roman" panose="02020603050405020304" pitchFamily="18" charset="0"/>
                <a:ea typeface="Calibri" panose="020F0502020204030204" pitchFamily="34" charset="0"/>
              </a:rPr>
              <a:t>One group stressed that the ultimate power in constitutional democracies was with the legislative branch, while the other group underlined that even the democratic legislator was bound by constitutional principles and the rule of law. Although neither group was glaringly victorious, it is clear that idea that the democratic legislator should not be scrutinised by the European Court of Human Rights eventually took the upper hand</a:t>
            </a:r>
            <a:endParaRPr lang="nl-NL" dirty="0">
              <a:solidFill>
                <a:schemeClr val="bg1"/>
              </a:solidFill>
            </a:endParaRPr>
          </a:p>
        </p:txBody>
      </p:sp>
    </p:spTree>
    <p:extLst>
      <p:ext uri="{BB962C8B-B14F-4D97-AF65-F5344CB8AC3E}">
        <p14:creationId xmlns:p14="http://schemas.microsoft.com/office/powerpoint/2010/main" val="1512927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en-US" sz="1800" i="1" dirty="0">
                <a:solidFill>
                  <a:schemeClr val="bg1"/>
                </a:solidFill>
                <a:effectLst/>
                <a:latin typeface="Times New Roman" panose="02020603050405020304" pitchFamily="18" charset="0"/>
                <a:ea typeface="Times New Roman" panose="02020603050405020304" pitchFamily="18" charset="0"/>
              </a:rPr>
              <a:t>Art. 7. </a:t>
            </a:r>
            <a:r>
              <a:rPr lang="en-US" sz="1800" dirty="0">
                <a:solidFill>
                  <a:schemeClr val="bg1"/>
                </a:solidFill>
                <a:effectLst/>
                <a:latin typeface="Times New Roman" panose="02020603050405020304" pitchFamily="18" charset="0"/>
                <a:ea typeface="Times New Roman" panose="02020603050405020304" pitchFamily="18" charset="0"/>
              </a:rPr>
              <a:t>The object of this collective guarantee shall be to ensure that the laws of each state in which are ern bodied the guaranteed rights and </a:t>
            </a:r>
            <a:r>
              <a:rPr lang="en-US" sz="1800" dirty="0" err="1">
                <a:solidFill>
                  <a:schemeClr val="bg1"/>
                </a:solidFill>
                <a:effectLst/>
                <a:latin typeface="Times New Roman" panose="02020603050405020304" pitchFamily="18" charset="0"/>
                <a:ea typeface="Times New Roman" panose="02020603050405020304" pitchFamily="18" charset="0"/>
              </a:rPr>
              <a:t>freecloms</a:t>
            </a:r>
            <a:r>
              <a:rPr lang="en-US" sz="1800" dirty="0">
                <a:solidFill>
                  <a:schemeClr val="bg1"/>
                </a:solidFill>
                <a:effectLst/>
                <a:latin typeface="Times New Roman" panose="02020603050405020304" pitchFamily="18" charset="0"/>
                <a:ea typeface="Times New Roman" panose="02020603050405020304" pitchFamily="18" charset="0"/>
              </a:rPr>
              <a:t> as well as the application of these laws are in accordance with "the general principles of law as </a:t>
            </a:r>
            <a:r>
              <a:rPr lang="en-US" sz="1800" dirty="0" err="1">
                <a:solidFill>
                  <a:schemeClr val="bg1"/>
                </a:solidFill>
                <a:effectLst/>
                <a:latin typeface="Times New Roman" panose="02020603050405020304" pitchFamily="18" charset="0"/>
                <a:ea typeface="Times New Roman" panose="02020603050405020304" pitchFamily="18" charset="0"/>
              </a:rPr>
              <a:t>recognised</a:t>
            </a:r>
            <a:r>
              <a:rPr lang="en-US" sz="1800" dirty="0">
                <a:solidFill>
                  <a:schemeClr val="bg1"/>
                </a:solidFill>
                <a:effectLst/>
                <a:latin typeface="Times New Roman" panose="02020603050405020304" pitchFamily="18" charset="0"/>
                <a:ea typeface="Times New Roman" panose="02020603050405020304" pitchFamily="18" charset="0"/>
              </a:rPr>
              <a:t> by </a:t>
            </a:r>
            <a:r>
              <a:rPr lang="en-US" sz="1800" dirty="0" err="1">
                <a:solidFill>
                  <a:schemeClr val="bg1"/>
                </a:solidFill>
                <a:effectLst/>
                <a:latin typeface="Times New Roman" panose="02020603050405020304" pitchFamily="18" charset="0"/>
                <a:ea typeface="Times New Roman" panose="02020603050405020304" pitchFamily="18" charset="0"/>
              </a:rPr>
              <a:t>civilisecl</a:t>
            </a:r>
            <a:r>
              <a:rPr lang="en-US" sz="1800" dirty="0">
                <a:solidFill>
                  <a:schemeClr val="bg1"/>
                </a:solidFill>
                <a:effectLst/>
                <a:latin typeface="Times New Roman" panose="02020603050405020304" pitchFamily="18" charset="0"/>
                <a:ea typeface="Times New Roman" panose="02020603050405020304" pitchFamily="18" charset="0"/>
              </a:rPr>
              <a:t> nations" and referred to in Article 38c of the Statute of the International Court of</a:t>
            </a:r>
            <a:r>
              <a:rPr lang="en-US" sz="1800" spc="5" dirty="0">
                <a:solidFill>
                  <a:schemeClr val="bg1"/>
                </a:solidFill>
                <a:effectLst/>
                <a:latin typeface="Times New Roman" panose="02020603050405020304" pitchFamily="18" charset="0"/>
                <a:ea typeface="Times New Roman" panose="02020603050405020304" pitchFamily="18" charset="0"/>
              </a:rPr>
              <a:t> </a:t>
            </a:r>
            <a:r>
              <a:rPr lang="en-US" sz="1800" dirty="0">
                <a:solidFill>
                  <a:schemeClr val="bg1"/>
                </a:solidFill>
                <a:effectLst/>
                <a:latin typeface="Times New Roman" panose="02020603050405020304" pitchFamily="18" charset="0"/>
                <a:ea typeface="Times New Roman" panose="02020603050405020304" pitchFamily="18" charset="0"/>
              </a:rPr>
              <a:t>Justice.</a:t>
            </a:r>
            <a:endParaRPr lang="nl-NL" sz="1800" dirty="0">
              <a:solidFill>
                <a:schemeClr val="bg1"/>
              </a:solidFill>
              <a:effectLst/>
              <a:latin typeface="Times New Roman" panose="02020603050405020304" pitchFamily="18" charset="0"/>
              <a:ea typeface="Times New Roman" panose="02020603050405020304" pitchFamily="18" charset="0"/>
            </a:endParaRPr>
          </a:p>
          <a:p>
            <a:r>
              <a:rPr lang="nl-NL" dirty="0">
                <a:solidFill>
                  <a:schemeClr val="bg1"/>
                </a:solidFill>
              </a:rPr>
              <a:t>Afgewezen. Wel, verwijzing in artikel 7 EVRM en preambule:</a:t>
            </a:r>
          </a:p>
          <a:p>
            <a:r>
              <a:rPr lang="en-GB" sz="1800" dirty="0">
                <a:solidFill>
                  <a:schemeClr val="bg1"/>
                </a:solidFill>
                <a:effectLst/>
                <a:latin typeface="Times New Roman" panose="02020603050405020304" pitchFamily="18" charset="0"/>
                <a:ea typeface="Calibri" panose="020F0502020204030204" pitchFamily="34" charset="0"/>
              </a:rPr>
              <a:t>‘Being resolved, as the governments of European countries which are like-minded and have a common heritage of political traditions, ideals, freedom and the rule of law, to take the first steps for the collective enforcement of certain of the rights stated in the Universal Declaration’.</a:t>
            </a:r>
            <a:endParaRPr lang="nl-NL" dirty="0">
              <a:solidFill>
                <a:schemeClr val="bg1"/>
              </a:solidFill>
            </a:endParaRPr>
          </a:p>
        </p:txBody>
      </p:sp>
    </p:spTree>
    <p:extLst>
      <p:ext uri="{BB962C8B-B14F-4D97-AF65-F5344CB8AC3E}">
        <p14:creationId xmlns:p14="http://schemas.microsoft.com/office/powerpoint/2010/main" val="1730748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pPr>
              <a:spcAft>
                <a:spcPts val="0"/>
              </a:spcAft>
            </a:pP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 provide another example, a proposal was made to annex a special Convention to the ECHR, to law down principles of the rule of law. ‘In my opinion, what we must fear to-day is not the seizure of power by totalitarianism by means of violence, but rather that totalitarianism will attempt to put itself in power by pseudo-legitimate means. [] For example, the Italian constitution was never repealed, all constitutional principles remained in theory, but the special laws approved by the Chambers, elected in one misdirected campaign, robbed the constitution little by little of all its substance, especially of its substance of freedom. The battle against totalitarianism should rather be modified and should become a battle against abuse of legislative power, rather than abuse of executive power.’ It was suggested that the ECtHR should have the power to hold any law contrary to the ECHR unconstitutional ipso jure. That proposal, however, was also rejected as well.</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Traveaux</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Préparatoires</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Vol II, p. 136-138.</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Traveaux</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Préparatoires</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Vol II, p. 140.</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1202795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pic>
        <p:nvPicPr>
          <p:cNvPr id="5" name="Tijdelijke aanduiding voor inhoud 4">
            <a:extLst>
              <a:ext uri="{FF2B5EF4-FFF2-40B4-BE49-F238E27FC236}">
                <a16:creationId xmlns:a16="http://schemas.microsoft.com/office/drawing/2014/main" id="{B62CE47F-1B7F-4B7B-A28A-6AB69641DFE7}"/>
              </a:ext>
            </a:extLst>
          </p:cNvPr>
          <p:cNvPicPr>
            <a:picLocks noGrp="1" noChangeAspect="1"/>
          </p:cNvPicPr>
          <p:nvPr>
            <p:ph idx="1"/>
          </p:nvPr>
        </p:nvPicPr>
        <p:blipFill>
          <a:blip r:embed="rId2"/>
          <a:stretch>
            <a:fillRect/>
          </a:stretch>
        </p:blipFill>
        <p:spPr>
          <a:xfrm>
            <a:off x="749954" y="2361364"/>
            <a:ext cx="8524048" cy="2267034"/>
          </a:xfrm>
        </p:spPr>
      </p:pic>
    </p:spTree>
    <p:extLst>
      <p:ext uri="{BB962C8B-B14F-4D97-AF65-F5344CB8AC3E}">
        <p14:creationId xmlns:p14="http://schemas.microsoft.com/office/powerpoint/2010/main" val="2294967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(2) </a:t>
            </a:r>
            <a:r>
              <a:rPr lang="nl-NL" dirty="0" err="1">
                <a:solidFill>
                  <a:schemeClr val="bg1"/>
                </a:solidFill>
              </a:rPr>
              <a:t>Traveaux</a:t>
            </a:r>
            <a:r>
              <a:rPr lang="nl-NL" dirty="0">
                <a:solidFill>
                  <a:schemeClr val="bg1"/>
                </a:solidFill>
              </a:rPr>
              <a:t> </a:t>
            </a:r>
            <a:r>
              <a:rPr lang="nl-NL" dirty="0" err="1">
                <a:solidFill>
                  <a:schemeClr val="bg1"/>
                </a:solidFill>
              </a:rPr>
              <a:t>preparatoires</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a:xfrm>
            <a:off x="677334" y="1775535"/>
            <a:ext cx="8596668" cy="4472866"/>
          </a:xfrm>
        </p:spPr>
        <p:txBody>
          <a:bodyPr>
            <a:normAutofit fontScale="92500" lnSpcReduction="20000"/>
          </a:bodyPr>
          <a:lstStyle/>
          <a:p>
            <a:pPr>
              <a:spcAft>
                <a:spcPts val="0"/>
              </a:spcAft>
            </a:pP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‘It seems to suggest that the only form of reparation will be compensation. It seems to suggest that the European Court will be able to grant indemnities to victims, damages and interest, or reparation of this kind. It does not say that the European Court will be able to pronounce the nullity or invalidity of the rule, or the law, or the decree which constitutes a violation of the Convention. That, Ladies and Gentlemen, is something very grave. True, reparation in kind may be advisable where the victim is a specified individual. In case of an action ultra vires of this sort on the part of the local police, a mayor, a prefect, or even a minister, satisfaction may be given in the form of reparation in cash or the awarding of an indemnity. But can the graver form of violation which consists in removing a fundamental law guaranteeing a specific freedom for the whole nation, from the laws of a country in virtue of some law or decree, can such a violation be redressed by awarding a symbolic farthing darn­ ages to the citizens of the country? If, tomorrow, France were to sink into a dictatorship, and if her dictator were to suppress the freedom of the Press, would the European Court award a franc damages to all Frenchmen so as to compensate for the injury which the suppression of this fundamental freedom had caused them? Such a proceeding would not make sense. If we really want an European Court to succeed in guaranteeing the rights which we have placed under its protection, we must grant jurisdiction to declare void, if need be, the laws and decrees which violate the Convention.’</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Traveaux</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nl-NL"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Préparatoires</a:t>
            </a:r>
            <a:r>
              <a:rPr lang="nl-NL"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Vol V, p. 300-302.</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26418182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(3) Dominante benadering Hof/</a:t>
            </a:r>
            <a:r>
              <a:rPr lang="nl-NL" dirty="0" err="1">
                <a:solidFill>
                  <a:schemeClr val="bg1"/>
                </a:solidFill>
              </a:rPr>
              <a:t>RvE</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r>
              <a:rPr lang="nl-NL" dirty="0">
                <a:solidFill>
                  <a:schemeClr val="bg1"/>
                </a:solidFill>
              </a:rPr>
              <a:t>Geen in abstracto zaken</a:t>
            </a:r>
          </a:p>
          <a:p>
            <a:r>
              <a:rPr lang="nl-NL" dirty="0">
                <a:solidFill>
                  <a:schemeClr val="bg1"/>
                </a:solidFill>
              </a:rPr>
              <a:t>Alleen over het individuele geval </a:t>
            </a:r>
          </a:p>
          <a:p>
            <a:r>
              <a:rPr lang="nl-NL" dirty="0">
                <a:solidFill>
                  <a:schemeClr val="bg1"/>
                </a:solidFill>
              </a:rPr>
              <a:t>Vaak relatieve korte uitspraken: </a:t>
            </a:r>
            <a:r>
              <a:rPr lang="en-GB" sz="1800" dirty="0">
                <a:solidFill>
                  <a:schemeClr val="bg1"/>
                </a:solidFill>
                <a:effectLst/>
                <a:latin typeface="Times New Roman" panose="02020603050405020304" pitchFamily="18" charset="0"/>
                <a:ea typeface="Calibri" panose="020F0502020204030204" pitchFamily="34" charset="0"/>
              </a:rPr>
              <a:t>‘The Court notes that the envelope in which the applicant's first letter of 21 May 2003 was sent to the Court from the </a:t>
            </a:r>
            <a:r>
              <a:rPr lang="en-GB" sz="1800" dirty="0" err="1">
                <a:solidFill>
                  <a:schemeClr val="bg1"/>
                </a:solidFill>
                <a:effectLst/>
                <a:latin typeface="Times New Roman" panose="02020603050405020304" pitchFamily="18" charset="0"/>
                <a:ea typeface="Calibri" panose="020F0502020204030204" pitchFamily="34" charset="0"/>
              </a:rPr>
              <a:t>Chełm</a:t>
            </a:r>
            <a:r>
              <a:rPr lang="en-GB" sz="1800" dirty="0">
                <a:solidFill>
                  <a:schemeClr val="bg1"/>
                </a:solidFill>
                <a:effectLst/>
                <a:latin typeface="Times New Roman" panose="02020603050405020304" pitchFamily="18" charset="0"/>
                <a:ea typeface="Calibri" panose="020F0502020204030204" pitchFamily="34" charset="0"/>
              </a:rPr>
              <a:t> Prison bears two stamps that read: “censored” and “the </a:t>
            </a:r>
            <a:r>
              <a:rPr lang="en-GB" sz="1800" dirty="0" err="1">
                <a:solidFill>
                  <a:schemeClr val="bg1"/>
                </a:solidFill>
                <a:effectLst/>
                <a:latin typeface="Times New Roman" panose="02020603050405020304" pitchFamily="18" charset="0"/>
                <a:ea typeface="Calibri" panose="020F0502020204030204" pitchFamily="34" charset="0"/>
              </a:rPr>
              <a:t>Chełm</a:t>
            </a:r>
            <a:r>
              <a:rPr lang="en-GB" sz="1800" dirty="0">
                <a:solidFill>
                  <a:schemeClr val="bg1"/>
                </a:solidFill>
                <a:effectLst/>
                <a:latin typeface="Times New Roman" panose="02020603050405020304" pitchFamily="18" charset="0"/>
                <a:ea typeface="Calibri" panose="020F0502020204030204" pitchFamily="34" charset="0"/>
              </a:rPr>
              <a:t> District Court”. [] The Court observes that, according to Article 214 of the Code of Execution of Criminal Sentences, persons detained on remand should enjoy the same rights as those convicted by a final judgment. Accordingly, the prohibition of censorship of correspondence with the European Court of Human Rights contained in Article 103 of the same Code, which expressly relates to convicted persons, was also applicable to detained persons. Thus, censorship of the applicant's two letters to the Court was contrary to the domestic law. It follows that the interference in the present case was not “in accordance with the law”.’</a:t>
            </a:r>
            <a:r>
              <a:rPr lang="nl-NL" dirty="0">
                <a:solidFill>
                  <a:schemeClr val="bg1"/>
                </a:solidFill>
                <a:effectLst/>
              </a:rPr>
              <a:t> </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a:t>
            </a:r>
            <a:r>
              <a:rPr lang="en-GB"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Lewak</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 Poland, application no. 21890/03, 06 September 2007.</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23262846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(3) Dominante benadering Hof/</a:t>
            </a:r>
            <a:r>
              <a:rPr lang="nl-NL" dirty="0" err="1">
                <a:solidFill>
                  <a:schemeClr val="bg1"/>
                </a:solidFill>
              </a:rPr>
              <a:t>RvE</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Wat zijn de beperkingen voor de uitvoerende macht?</a:t>
            </a:r>
          </a:p>
          <a:p>
            <a:pPr lvl="1"/>
            <a:r>
              <a:rPr lang="nl-NL" dirty="0">
                <a:solidFill>
                  <a:schemeClr val="bg1"/>
                </a:solidFill>
              </a:rPr>
              <a:t>Er is een wet</a:t>
            </a:r>
          </a:p>
          <a:p>
            <a:pPr lvl="1"/>
            <a:r>
              <a:rPr lang="nl-NL" dirty="0">
                <a:solidFill>
                  <a:schemeClr val="bg1"/>
                </a:solidFill>
              </a:rPr>
              <a:t>De wet heeft democratische legitimatie</a:t>
            </a:r>
          </a:p>
          <a:p>
            <a:pPr lvl="1"/>
            <a:r>
              <a:rPr lang="nl-NL" dirty="0">
                <a:solidFill>
                  <a:schemeClr val="bg1"/>
                </a:solidFill>
              </a:rPr>
              <a:t>De uitvoerende macht gebruikt de bevoegdheden voor de doeleinden waarvoor ze zijn geattribueerd</a:t>
            </a:r>
          </a:p>
          <a:p>
            <a:pPr lvl="1"/>
            <a:r>
              <a:rPr lang="nl-NL" dirty="0">
                <a:solidFill>
                  <a:schemeClr val="bg1"/>
                </a:solidFill>
              </a:rPr>
              <a:t>De uitvoerende macht respecteert de grenzen van het gebruik van de bevoegdheid zoals in de wet vervat: tijd, locatie, persoon, etc.</a:t>
            </a:r>
          </a:p>
          <a:p>
            <a:pPr lvl="1"/>
            <a:r>
              <a:rPr lang="nl-NL" dirty="0">
                <a:solidFill>
                  <a:schemeClr val="bg1"/>
                </a:solidFill>
              </a:rPr>
              <a:t>De uitvoerende macht houdt zich aan de voorwaarden zoals die in de wet zijn vervat: bv huiszoekingsbevel</a:t>
            </a:r>
          </a:p>
          <a:p>
            <a:pPr lvl="1"/>
            <a:r>
              <a:rPr lang="nl-NL" dirty="0">
                <a:solidFill>
                  <a:schemeClr val="bg1"/>
                </a:solidFill>
              </a:rPr>
              <a:t>De uitvoerende macht mag de wet niet omzeilen door private partijen in te huren</a:t>
            </a:r>
          </a:p>
          <a:p>
            <a:endParaRPr lang="nl-NL" dirty="0">
              <a:solidFill>
                <a:schemeClr val="bg1"/>
              </a:solidFill>
            </a:endParaRPr>
          </a:p>
        </p:txBody>
      </p:sp>
    </p:spTree>
    <p:extLst>
      <p:ext uri="{BB962C8B-B14F-4D97-AF65-F5344CB8AC3E}">
        <p14:creationId xmlns:p14="http://schemas.microsoft.com/office/powerpoint/2010/main" val="34169136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(3) Dominante benadering Hof/</a:t>
            </a:r>
            <a:r>
              <a:rPr lang="nl-NL" dirty="0" err="1">
                <a:solidFill>
                  <a:schemeClr val="bg1"/>
                </a:solidFill>
              </a:rPr>
              <a:t>RvE</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Hoe zit het met de rechtsprekende macht?</a:t>
            </a:r>
          </a:p>
          <a:p>
            <a:r>
              <a:rPr lang="nl-NL" dirty="0">
                <a:solidFill>
                  <a:schemeClr val="bg1"/>
                </a:solidFill>
              </a:rPr>
              <a:t>Hoe zit het met positieve verplichtingen?</a:t>
            </a:r>
          </a:p>
        </p:txBody>
      </p:sp>
    </p:spTree>
    <p:extLst>
      <p:ext uri="{BB962C8B-B14F-4D97-AF65-F5344CB8AC3E}">
        <p14:creationId xmlns:p14="http://schemas.microsoft.com/office/powerpoint/2010/main" val="577552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8 Recht op eerbiediging van privé-, familie- en gezinsleven </a:t>
            </a:r>
            <a:br>
              <a:rPr lang="nl-NL" dirty="0">
                <a:solidFill>
                  <a:schemeClr val="bg1"/>
                </a:solidFill>
              </a:rPr>
            </a:br>
            <a:endParaRPr lang="nl-NL" dirty="0">
              <a:solidFill>
                <a:schemeClr val="bg1"/>
              </a:solidFill>
            </a:endParaRPr>
          </a:p>
          <a:p>
            <a:r>
              <a:rPr lang="nl-NL" dirty="0">
                <a:solidFill>
                  <a:schemeClr val="bg1"/>
                </a:solidFill>
              </a:rPr>
              <a:t>1. Een ieder heeft recht op respect voor zijn privé leven, zijn familie- en gezinsleven, zijn woning en zijn correspondentie. </a:t>
            </a:r>
            <a:br>
              <a:rPr lang="nl-NL" dirty="0">
                <a:solidFill>
                  <a:schemeClr val="bg1"/>
                </a:solidFill>
              </a:rPr>
            </a:br>
            <a:r>
              <a:rPr lang="nl-NL" dirty="0">
                <a:solidFill>
                  <a:schemeClr val="bg1"/>
                </a:solidFill>
              </a:rPr>
              <a:t>2. Geen inmenging van enig openbaar gezag is toegestaan in de uitoefening van dit recht, dan voor zover bij de wet is voorzien en in een democratische samenleving noodzakelijk is in het belang van de nationale veiligheid, de openbare veiligheid of het economisch welzijn van het land, het voorkomen van wanordelijkheden en strafbare feiten, de bescherming van de gezondheid of de goede zeden of voor de bescherming van de rechten en vrijheden van anderen.</a:t>
            </a:r>
          </a:p>
        </p:txBody>
      </p:sp>
    </p:spTree>
    <p:extLst>
      <p:ext uri="{BB962C8B-B14F-4D97-AF65-F5344CB8AC3E}">
        <p14:creationId xmlns:p14="http://schemas.microsoft.com/office/powerpoint/2010/main" val="4859426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(3) Dominante benadering Hof/</a:t>
            </a:r>
            <a:r>
              <a:rPr lang="nl-NL" dirty="0" err="1">
                <a:solidFill>
                  <a:schemeClr val="bg1"/>
                </a:solidFill>
              </a:rPr>
              <a:t>RvE</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Alleen uitspraak over het individuele geval van de klager</a:t>
            </a:r>
          </a:p>
          <a:p>
            <a:r>
              <a:rPr lang="nl-NL" dirty="0">
                <a:solidFill>
                  <a:schemeClr val="bg1"/>
                </a:solidFill>
              </a:rPr>
              <a:t>Schadevergoeding nihil</a:t>
            </a:r>
          </a:p>
        </p:txBody>
      </p:sp>
    </p:spTree>
    <p:extLst>
      <p:ext uri="{BB962C8B-B14F-4D97-AF65-F5344CB8AC3E}">
        <p14:creationId xmlns:p14="http://schemas.microsoft.com/office/powerpoint/2010/main" val="22816987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fontScale="90000"/>
          </a:bodyPr>
          <a:lstStyle/>
          <a:p>
            <a:r>
              <a:rPr lang="nl-NL" dirty="0">
                <a:solidFill>
                  <a:schemeClr val="bg1"/>
                </a:solidFill>
              </a:rPr>
              <a:t>(4) Vroege uitzonderingen: </a:t>
            </a:r>
            <a:r>
              <a:rPr lang="nl-NL" dirty="0" err="1">
                <a:solidFill>
                  <a:schemeClr val="bg1"/>
                </a:solidFill>
              </a:rPr>
              <a:t>quality</a:t>
            </a:r>
            <a:r>
              <a:rPr lang="nl-NL" dirty="0">
                <a:solidFill>
                  <a:schemeClr val="bg1"/>
                </a:solidFill>
              </a:rPr>
              <a:t> of </a:t>
            </a:r>
            <a:r>
              <a:rPr lang="nl-NL" dirty="0" err="1">
                <a:solidFill>
                  <a:schemeClr val="bg1"/>
                </a:solidFill>
              </a:rPr>
              <a:t>law</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fontScale="92500" lnSpcReduction="20000"/>
          </a:bodyPr>
          <a:lstStyle/>
          <a:p>
            <a:r>
              <a:rPr lang="en-GB"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Sunday Times (1979), the applicants argued, inter alia, that the law of contempt of court was so vague and uncertain and the principles enunciated in a decision at national level so novel that the restraint imposed on them could not be regarded as "prescribed by law". The Court stressed that the word "law" in the expression "prescribed by law" covered not only statute but also unwritten law, including established doctrines in common law. It recognised the slightly different formulations used throughout the Convention, such as "in accordance with the law" (Art. 8 ECHR) and "provided for by law" (Arts. 9-11 ECHR), and stressed that two requirements followed from the latter formulation (but not from the formulation used in Art. 8 ECHR). ‘Firstly, the law must be adequately accessible: the citizen must be able to have an indication that is adequate in the circumstances of the legal rules applicable to a given case. Secondly, a norm cannot be regarded as a "law" unless it is formulated with sufficient precision to enable the citizen to regulate his conduct: he must be able - if need be with appropriate advice - to foresee, to a degree that is reasonable in the circumstances, the consequences which a given action may entail. Those consequences need not be foreseeable with absolute certainty: experience shows this to be unattainable. Again, whilst certainty is highly desirable, it may bring in its train excessive rigidity and the law must be able to keep pace with changing circumstances.’</a:t>
            </a:r>
            <a:r>
              <a:rPr lang="nl-NL" dirty="0">
                <a:solidFill>
                  <a:schemeClr val="bg1"/>
                </a:solidFill>
                <a:effectLst/>
              </a:rPr>
              <a:t> </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Sunday Times v. the United Kingdom, application no. 6538/74,  26 April 1979, § 49.</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2119750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fontScale="90000"/>
          </a:bodyPr>
          <a:lstStyle/>
          <a:p>
            <a:r>
              <a:rPr lang="nl-NL" dirty="0">
                <a:solidFill>
                  <a:schemeClr val="bg1"/>
                </a:solidFill>
              </a:rPr>
              <a:t>(4) Vroege uitzonderingen: </a:t>
            </a:r>
            <a:r>
              <a:rPr lang="nl-NL" dirty="0" err="1">
                <a:solidFill>
                  <a:schemeClr val="bg1"/>
                </a:solidFill>
              </a:rPr>
              <a:t>quality</a:t>
            </a:r>
            <a:r>
              <a:rPr lang="nl-NL" dirty="0">
                <a:solidFill>
                  <a:schemeClr val="bg1"/>
                </a:solidFill>
              </a:rPr>
              <a:t> of </a:t>
            </a:r>
            <a:r>
              <a:rPr lang="nl-NL" dirty="0" err="1">
                <a:solidFill>
                  <a:schemeClr val="bg1"/>
                </a:solidFill>
              </a:rPr>
              <a:t>law</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a:bodyPr>
          <a:lstStyle/>
          <a:p>
            <a:r>
              <a:rPr lang="nl-NL" sz="2400" dirty="0">
                <a:solidFill>
                  <a:schemeClr val="bg1"/>
                </a:solidFill>
              </a:rPr>
              <a:t>Hier gaat het dus veeleer om de wet- en regelgeving als zodanig die voorzienbaar en toegankelijk moet zijn, niet zozeer om de vraag of de uitvoerende macht zich aan de in de wet gestelde voorwaarden heeft gehouden</a:t>
            </a:r>
          </a:p>
          <a:p>
            <a:r>
              <a:rPr lang="en-GB" sz="2400" dirty="0" err="1">
                <a:solidFill>
                  <a:schemeClr val="bg1"/>
                </a:solidFill>
                <a:effectLst/>
                <a:latin typeface="Times New Roman" panose="02020603050405020304" pitchFamily="18" charset="0"/>
                <a:ea typeface="Calibri" panose="020F0502020204030204" pitchFamily="34" charset="0"/>
              </a:rPr>
              <a:t>Dit</a:t>
            </a:r>
            <a:r>
              <a:rPr lang="en-GB" sz="2400" dirty="0">
                <a:solidFill>
                  <a:schemeClr val="bg1"/>
                </a:solidFill>
                <a:effectLst/>
                <a:latin typeface="Times New Roman" panose="02020603050405020304" pitchFamily="18" charset="0"/>
                <a:ea typeface="Calibri" panose="020F0502020204030204" pitchFamily="34" charset="0"/>
              </a:rPr>
              <a:t> </a:t>
            </a:r>
            <a:r>
              <a:rPr lang="en-GB" sz="2400" dirty="0" err="1">
                <a:solidFill>
                  <a:schemeClr val="bg1"/>
                </a:solidFill>
                <a:effectLst/>
                <a:latin typeface="Times New Roman" panose="02020603050405020304" pitchFamily="18" charset="0"/>
                <a:ea typeface="Calibri" panose="020F0502020204030204" pitchFamily="34" charset="0"/>
              </a:rPr>
              <a:t>heeft</a:t>
            </a:r>
            <a:r>
              <a:rPr lang="en-GB" sz="2400" dirty="0">
                <a:solidFill>
                  <a:schemeClr val="bg1"/>
                </a:solidFill>
                <a:effectLst/>
                <a:latin typeface="Times New Roman" panose="02020603050405020304" pitchFamily="18" charset="0"/>
                <a:ea typeface="Calibri" panose="020F0502020204030204" pitchFamily="34" charset="0"/>
              </a:rPr>
              <a:t> het Hof al </a:t>
            </a:r>
            <a:r>
              <a:rPr lang="en-GB" sz="2400" dirty="0" err="1">
                <a:solidFill>
                  <a:schemeClr val="bg1"/>
                </a:solidFill>
                <a:effectLst/>
                <a:latin typeface="Times New Roman" panose="02020603050405020304" pitchFamily="18" charset="0"/>
                <a:ea typeface="Calibri" panose="020F0502020204030204" pitchFamily="34" charset="0"/>
              </a:rPr>
              <a:t>snel</a:t>
            </a:r>
            <a:r>
              <a:rPr lang="en-GB" sz="2400" dirty="0">
                <a:solidFill>
                  <a:schemeClr val="bg1"/>
                </a:solidFill>
                <a:effectLst/>
                <a:latin typeface="Times New Roman" panose="02020603050405020304" pitchFamily="18" charset="0"/>
                <a:ea typeface="Calibri" panose="020F0502020204030204" pitchFamily="34" charset="0"/>
              </a:rPr>
              <a:t> </a:t>
            </a:r>
            <a:r>
              <a:rPr lang="en-GB" sz="2400" dirty="0" err="1">
                <a:solidFill>
                  <a:schemeClr val="bg1"/>
                </a:solidFill>
                <a:latin typeface="Times New Roman" panose="02020603050405020304" pitchFamily="18" charset="0"/>
                <a:ea typeface="Calibri" panose="020F0502020204030204" pitchFamily="34" charset="0"/>
              </a:rPr>
              <a:t>ook</a:t>
            </a:r>
            <a:r>
              <a:rPr lang="en-GB" sz="2400" dirty="0">
                <a:solidFill>
                  <a:schemeClr val="bg1"/>
                </a:solidFill>
                <a:latin typeface="Times New Roman" panose="02020603050405020304" pitchFamily="18" charset="0"/>
                <a:ea typeface="Calibri" panose="020F0502020204030204" pitchFamily="34" charset="0"/>
              </a:rPr>
              <a:t> van </a:t>
            </a:r>
            <a:r>
              <a:rPr lang="en-GB" sz="2400" dirty="0" err="1">
                <a:solidFill>
                  <a:schemeClr val="bg1"/>
                </a:solidFill>
                <a:latin typeface="Times New Roman" panose="02020603050405020304" pitchFamily="18" charset="0"/>
                <a:ea typeface="Calibri" panose="020F0502020204030204" pitchFamily="34" charset="0"/>
              </a:rPr>
              <a:t>toepassing</a:t>
            </a:r>
            <a:r>
              <a:rPr lang="en-GB" sz="2400" dirty="0">
                <a:solidFill>
                  <a:schemeClr val="bg1"/>
                </a:solidFill>
                <a:latin typeface="Times New Roman" panose="02020603050405020304" pitchFamily="18" charset="0"/>
                <a:ea typeface="Calibri" panose="020F0502020204030204" pitchFamily="34" charset="0"/>
              </a:rPr>
              <a:t> </a:t>
            </a:r>
            <a:r>
              <a:rPr lang="en-GB" sz="2400" dirty="0" err="1">
                <a:solidFill>
                  <a:schemeClr val="bg1"/>
                </a:solidFill>
                <a:latin typeface="Times New Roman" panose="02020603050405020304" pitchFamily="18" charset="0"/>
                <a:ea typeface="Calibri" panose="020F0502020204030204" pitchFamily="34" charset="0"/>
              </a:rPr>
              <a:t>verklaard</a:t>
            </a:r>
            <a:r>
              <a:rPr lang="en-GB" sz="2400" dirty="0">
                <a:solidFill>
                  <a:schemeClr val="bg1"/>
                </a:solidFill>
                <a:latin typeface="Times New Roman" panose="02020603050405020304" pitchFamily="18" charset="0"/>
                <a:ea typeface="Calibri" panose="020F0502020204030204" pitchFamily="34" charset="0"/>
              </a:rPr>
              <a:t> op </a:t>
            </a:r>
            <a:r>
              <a:rPr lang="en-GB" sz="2400" dirty="0" err="1">
                <a:solidFill>
                  <a:schemeClr val="bg1"/>
                </a:solidFill>
                <a:latin typeface="Times New Roman" panose="02020603050405020304" pitchFamily="18" charset="0"/>
                <a:ea typeface="Calibri" panose="020F0502020204030204" pitchFamily="34" charset="0"/>
              </a:rPr>
              <a:t>Artikel</a:t>
            </a:r>
            <a:r>
              <a:rPr lang="en-GB" sz="2400" dirty="0">
                <a:solidFill>
                  <a:schemeClr val="bg1"/>
                </a:solidFill>
                <a:latin typeface="Times New Roman" panose="02020603050405020304" pitchFamily="18" charset="0"/>
                <a:ea typeface="Calibri" panose="020F0502020204030204" pitchFamily="34" charset="0"/>
              </a:rPr>
              <a:t> 8 EVRM. </a:t>
            </a:r>
            <a:r>
              <a:rPr lang="en-GB" sz="2400" dirty="0">
                <a:solidFill>
                  <a:schemeClr val="bg1"/>
                </a:solidFill>
                <a:effectLst/>
                <a:latin typeface="Times New Roman" panose="02020603050405020304" pitchFamily="18" charset="0"/>
                <a:ea typeface="Calibri" panose="020F0502020204030204" pitchFamily="34" charset="0"/>
              </a:rPr>
              <a:t>ECtHR, Silver and others v. the United Kingdom, application nos. 5947/72, 6205/73, 7052/75, 7061/75, 7107/75, 7113/75 and 7136/75, </a:t>
            </a:r>
            <a:r>
              <a:rPr lang="en-GB" sz="2400" dirty="0">
                <a:solidFill>
                  <a:schemeClr val="bg1"/>
                </a:solidFill>
                <a:effectLst/>
                <a:latin typeface="Times New Roman" panose="02020603050405020304" pitchFamily="18" charset="0"/>
                <a:ea typeface="Times New Roman" panose="02020603050405020304" pitchFamily="18" charset="0"/>
              </a:rPr>
              <a:t>25 March 1983, §</a:t>
            </a:r>
            <a:r>
              <a:rPr lang="en-GB" sz="2400" dirty="0">
                <a:solidFill>
                  <a:schemeClr val="bg1"/>
                </a:solidFill>
                <a:effectLst/>
                <a:latin typeface="Times New Roman" panose="02020603050405020304" pitchFamily="18" charset="0"/>
                <a:ea typeface="Calibri" panose="020F0502020204030204" pitchFamily="34" charset="0"/>
              </a:rPr>
              <a:t> 85.</a:t>
            </a:r>
            <a:endParaRPr lang="nl-NL" sz="2400" dirty="0">
              <a:solidFill>
                <a:schemeClr val="bg1"/>
              </a:solidFill>
            </a:endParaRPr>
          </a:p>
        </p:txBody>
      </p:sp>
    </p:spTree>
    <p:extLst>
      <p:ext uri="{BB962C8B-B14F-4D97-AF65-F5344CB8AC3E}">
        <p14:creationId xmlns:p14="http://schemas.microsoft.com/office/powerpoint/2010/main" val="1442732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fontScale="90000"/>
          </a:bodyPr>
          <a:lstStyle/>
          <a:p>
            <a:r>
              <a:rPr lang="nl-NL" dirty="0">
                <a:solidFill>
                  <a:schemeClr val="bg1"/>
                </a:solidFill>
              </a:rPr>
              <a:t>(4) Vroege uitzonderingen: </a:t>
            </a:r>
            <a:r>
              <a:rPr lang="nl-NL" dirty="0" err="1">
                <a:solidFill>
                  <a:schemeClr val="bg1"/>
                </a:solidFill>
              </a:rPr>
              <a:t>quality</a:t>
            </a:r>
            <a:r>
              <a:rPr lang="nl-NL" dirty="0">
                <a:solidFill>
                  <a:schemeClr val="bg1"/>
                </a:solidFill>
              </a:rPr>
              <a:t> of </a:t>
            </a:r>
            <a:r>
              <a:rPr lang="nl-NL" dirty="0" err="1">
                <a:solidFill>
                  <a:schemeClr val="bg1"/>
                </a:solidFill>
              </a:rPr>
              <a:t>law</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fontScale="85000" lnSpcReduction="10000"/>
          </a:bodyPr>
          <a:lstStyle/>
          <a:p>
            <a:pPr algn="just">
              <a:lnSpc>
                <a:spcPct val="107000"/>
              </a:lnSpc>
              <a:spcAft>
                <a:spcPts val="0"/>
              </a:spcAft>
            </a:pPr>
            <a:r>
              <a:rPr lang="en-GB" sz="1800" dirty="0">
                <a:solidFill>
                  <a:schemeClr val="bg1"/>
                </a:solidFill>
                <a:effectLst/>
                <a:latin typeface="Times New Roman" panose="02020603050405020304" pitchFamily="18" charset="0"/>
                <a:ea typeface="Calibri" panose="020F0502020204030204" pitchFamily="34" charset="0"/>
              </a:rPr>
              <a:t>ECtHR, Malone v. the United Kingdom, application no. </a:t>
            </a:r>
            <a:r>
              <a:rPr lang="en-GB" sz="1800" dirty="0">
                <a:solidFill>
                  <a:schemeClr val="bg1"/>
                </a:solidFill>
                <a:effectLst/>
                <a:latin typeface="Times New Roman" panose="02020603050405020304" pitchFamily="18" charset="0"/>
                <a:ea typeface="Times New Roman" panose="02020603050405020304" pitchFamily="18" charset="0"/>
              </a:rPr>
              <a:t>8691/79, 02 august 1984</a:t>
            </a:r>
            <a:r>
              <a:rPr lang="en-GB"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‘Since the implementation in practice of measures of secret surveillance of communications is not open to scrutiny by the individuals concerned or the public at large, it would be contrary to the rule of law for the legal discretion granted to the executive to be expressed in terms of an unfettered power. Consequently, the law must indicate the scope of any such discretion conferred on the competent authorities and the manner of its exercise with sufficient clarity, having regard to the legitimate aim of the measure in question, to give the individual adequate protection against arbitrary interference.</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pP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Leander v. Sweden, application no. </a:t>
            </a:r>
            <a:r>
              <a:rPr lang="en-GB"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9248/81, 26 March 1987. In Leander (1987), this line of interpretation was confirmed when the Court stressed that, while laws can normally be more open, because policies and actions by governmental organisations are generally disclosed to the public,</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where the implementation of the law consists of secret measures, not open to scrutiny by the individuals concerned or by the public at large, the law itself, as opposed to the accompanying administrative practice, must indicate the scope of any discretion conferred on the competent authority with sufficient clarity, having regard to the legitimate aim of the measure in question, to give the individual adequate protection against arbitrary interference.’</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8883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fontScale="90000"/>
          </a:bodyPr>
          <a:lstStyle/>
          <a:p>
            <a:r>
              <a:rPr lang="nl-NL" dirty="0">
                <a:solidFill>
                  <a:schemeClr val="bg1"/>
                </a:solidFill>
              </a:rPr>
              <a:t>(4) Vroege uitzonderingen: </a:t>
            </a:r>
            <a:r>
              <a:rPr lang="nl-NL" dirty="0" err="1">
                <a:solidFill>
                  <a:schemeClr val="bg1"/>
                </a:solidFill>
              </a:rPr>
              <a:t>quality</a:t>
            </a:r>
            <a:r>
              <a:rPr lang="nl-NL" dirty="0">
                <a:solidFill>
                  <a:schemeClr val="bg1"/>
                </a:solidFill>
              </a:rPr>
              <a:t> of </a:t>
            </a:r>
            <a:r>
              <a:rPr lang="nl-NL" dirty="0" err="1">
                <a:solidFill>
                  <a:schemeClr val="bg1"/>
                </a:solidFill>
              </a:rPr>
              <a:t>law</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fontScale="92500" lnSpcReduction="20000"/>
          </a:bodyPr>
          <a:lstStyle/>
          <a:p>
            <a:r>
              <a:rPr lang="en-GB" sz="1800" dirty="0">
                <a:solidFill>
                  <a:schemeClr val="bg1"/>
                </a:solidFill>
                <a:effectLst/>
                <a:latin typeface="Times New Roman" panose="02020603050405020304" pitchFamily="18" charset="0"/>
                <a:ea typeface="Times New Roman" panose="02020603050405020304" pitchFamily="18" charset="0"/>
              </a:rPr>
              <a:t>The case of Malone had a significant impact on the principles of accessibility and foreseeability. Although the Court still points to the importance of legal certain for citizens, its main concern is not so much with abuse of power by the executive branch (using powers beyond the boundaries set by the legislator) but with arbitrary use of power (where the executive stays within those boundaries, but the problem is that the boundaries are very broad or non-existent). </a:t>
            </a:r>
          </a:p>
          <a:p>
            <a:r>
              <a:rPr lang="en-GB" sz="1800" dirty="0">
                <a:solidFill>
                  <a:schemeClr val="bg1"/>
                </a:solidFill>
                <a:effectLst/>
                <a:latin typeface="Times New Roman" panose="02020603050405020304" pitchFamily="18" charset="0"/>
                <a:ea typeface="Times New Roman" panose="02020603050405020304" pitchFamily="18" charset="0"/>
              </a:rPr>
              <a:t>In addition, an important alteration is that the principle of foreseeability is interpreted not so much as requiring that citizens should be able to know which actions are or are not prohibited (as secret surveillance by police units or intelligence agencies are generally introduced to uncover terrorist cells, organised crimes, etc., about which there is generally no doubt whether they are prohibited or not) but with the foreseeability of how the executive branch would use its powers, when and to whom. </a:t>
            </a:r>
          </a:p>
          <a:p>
            <a:r>
              <a:rPr lang="en-GB" sz="1800" dirty="0">
                <a:solidFill>
                  <a:schemeClr val="bg1"/>
                </a:solidFill>
                <a:effectLst/>
                <a:latin typeface="Times New Roman" panose="02020603050405020304" pitchFamily="18" charset="0"/>
                <a:ea typeface="Times New Roman" panose="02020603050405020304" pitchFamily="18" charset="0"/>
              </a:rPr>
              <a:t>Consequently, while the original formulation of the notions of accessibility and foreseeability concerned the relationship between the legislative branch and citizens, this interpretation of the principles focusses primarily on the relationship between the legislative branch and the executive branch, as the legislative power must set clear boundaries for the use of power the executive must respect.</a:t>
            </a:r>
            <a:endParaRPr lang="nl-NL" dirty="0">
              <a:solidFill>
                <a:schemeClr val="bg1"/>
              </a:solidFill>
            </a:endParaRPr>
          </a:p>
        </p:txBody>
      </p:sp>
    </p:spTree>
    <p:extLst>
      <p:ext uri="{BB962C8B-B14F-4D97-AF65-F5344CB8AC3E}">
        <p14:creationId xmlns:p14="http://schemas.microsoft.com/office/powerpoint/2010/main" val="18351460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fontScale="90000"/>
          </a:bodyPr>
          <a:lstStyle/>
          <a:p>
            <a:r>
              <a:rPr lang="nl-NL" dirty="0">
                <a:solidFill>
                  <a:schemeClr val="bg1"/>
                </a:solidFill>
              </a:rPr>
              <a:t>(4) Vroege uitzonderingen: </a:t>
            </a:r>
            <a:r>
              <a:rPr lang="nl-NL" dirty="0" err="1">
                <a:solidFill>
                  <a:schemeClr val="bg1"/>
                </a:solidFill>
              </a:rPr>
              <a:t>quality</a:t>
            </a:r>
            <a:r>
              <a:rPr lang="nl-NL" dirty="0">
                <a:solidFill>
                  <a:schemeClr val="bg1"/>
                </a:solidFill>
              </a:rPr>
              <a:t> of </a:t>
            </a:r>
            <a:r>
              <a:rPr lang="nl-NL" dirty="0" err="1">
                <a:solidFill>
                  <a:schemeClr val="bg1"/>
                </a:solidFill>
              </a:rPr>
              <a:t>law</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a:bodyPr>
          <a:lstStyle/>
          <a:p>
            <a:r>
              <a:rPr lang="nl-NL" dirty="0">
                <a:solidFill>
                  <a:schemeClr val="bg1"/>
                </a:solidFill>
              </a:rPr>
              <a:t>Langzamerhand is het ‘</a:t>
            </a:r>
            <a:r>
              <a:rPr lang="nl-NL" dirty="0" err="1">
                <a:solidFill>
                  <a:schemeClr val="bg1"/>
                </a:solidFill>
              </a:rPr>
              <a:t>quality</a:t>
            </a:r>
            <a:r>
              <a:rPr lang="nl-NL" dirty="0">
                <a:solidFill>
                  <a:schemeClr val="bg1"/>
                </a:solidFill>
              </a:rPr>
              <a:t> of </a:t>
            </a:r>
            <a:r>
              <a:rPr lang="nl-NL" dirty="0" err="1">
                <a:solidFill>
                  <a:schemeClr val="bg1"/>
                </a:solidFill>
              </a:rPr>
              <a:t>law</a:t>
            </a:r>
            <a:r>
              <a:rPr lang="nl-NL" dirty="0">
                <a:solidFill>
                  <a:schemeClr val="bg1"/>
                </a:solidFill>
              </a:rPr>
              <a:t>’ principe steeds meer een algemeen criterium geworden worden, dat met name in relatie tot artikel 8 een breed toepassingsbereik heeft gekregen. </a:t>
            </a:r>
            <a:r>
              <a:rPr lang="en-GB" sz="1800" dirty="0">
                <a:solidFill>
                  <a:schemeClr val="bg1"/>
                </a:solidFill>
                <a:effectLst/>
                <a:ea typeface="Calibri" panose="020F0502020204030204" pitchFamily="34" charset="0"/>
              </a:rPr>
              <a:t>ECtHR, Olsson v. Sweden, application no. </a:t>
            </a:r>
            <a:r>
              <a:rPr lang="en-GB" sz="1800" dirty="0">
                <a:solidFill>
                  <a:schemeClr val="bg1"/>
                </a:solidFill>
                <a:effectLst/>
                <a:ea typeface="Times New Roman" panose="02020603050405020304" pitchFamily="18" charset="0"/>
              </a:rPr>
              <a:t>10465/83, 24 March 1988</a:t>
            </a:r>
            <a:r>
              <a:rPr lang="en-GB" sz="1800" dirty="0">
                <a:solidFill>
                  <a:schemeClr val="bg1"/>
                </a:solidFill>
                <a:effectLst/>
                <a:ea typeface="Calibri" panose="020F0502020204030204" pitchFamily="34" charset="0"/>
              </a:rPr>
              <a:t>.</a:t>
            </a:r>
            <a:r>
              <a:rPr lang="en-GB" sz="1800" dirty="0">
                <a:solidFill>
                  <a:schemeClr val="bg1"/>
                </a:solidFill>
                <a:effectLst/>
                <a:ea typeface="Calibri" panose="020F0502020204030204" pitchFamily="34" charset="0"/>
                <a:cs typeface="Times New Roman" panose="02020603050405020304" pitchFamily="18" charset="0"/>
              </a:rPr>
              <a:t> ECtHR, </a:t>
            </a:r>
            <a:r>
              <a:rPr lang="en-GB" sz="1800" dirty="0" err="1">
                <a:solidFill>
                  <a:schemeClr val="bg1"/>
                </a:solidFill>
                <a:effectLst/>
                <a:ea typeface="Calibri" panose="020F0502020204030204" pitchFamily="34" charset="0"/>
                <a:cs typeface="Times New Roman" panose="02020603050405020304" pitchFamily="18" charset="0"/>
              </a:rPr>
              <a:t>Kruslin</a:t>
            </a:r>
            <a:r>
              <a:rPr lang="en-GB" sz="1800" dirty="0">
                <a:solidFill>
                  <a:schemeClr val="bg1"/>
                </a:solidFill>
                <a:effectLst/>
                <a:ea typeface="Calibri" panose="020F0502020204030204" pitchFamily="34" charset="0"/>
                <a:cs typeface="Times New Roman" panose="02020603050405020304" pitchFamily="18" charset="0"/>
              </a:rPr>
              <a:t> v. France, application no. </a:t>
            </a:r>
            <a:r>
              <a:rPr lang="en-GB" sz="1800" dirty="0">
                <a:solidFill>
                  <a:schemeClr val="bg1"/>
                </a:solidFill>
                <a:effectLst/>
                <a:ea typeface="Times New Roman" panose="02020603050405020304" pitchFamily="18" charset="0"/>
                <a:cs typeface="Times New Roman" panose="02020603050405020304" pitchFamily="18" charset="0"/>
              </a:rPr>
              <a:t>11801/85, 24 April 1990. ECtHR, </a:t>
            </a:r>
            <a:r>
              <a:rPr lang="en-GB" sz="1800" dirty="0" err="1">
                <a:solidFill>
                  <a:schemeClr val="bg1"/>
                </a:solidFill>
                <a:effectLst/>
                <a:ea typeface="Times New Roman" panose="02020603050405020304" pitchFamily="18" charset="0"/>
                <a:cs typeface="Times New Roman" panose="02020603050405020304" pitchFamily="18" charset="0"/>
              </a:rPr>
              <a:t>Huvig</a:t>
            </a:r>
            <a:r>
              <a:rPr lang="en-GB" sz="1800" dirty="0">
                <a:solidFill>
                  <a:schemeClr val="bg1"/>
                </a:solidFill>
                <a:effectLst/>
                <a:ea typeface="Times New Roman" panose="02020603050405020304" pitchFamily="18" charset="0"/>
                <a:cs typeface="Times New Roman" panose="02020603050405020304" pitchFamily="18" charset="0"/>
              </a:rPr>
              <a:t> v. France, application no. 11105/84, 24 April 1990. </a:t>
            </a:r>
            <a:r>
              <a:rPr lang="en-GB" sz="1800" dirty="0">
                <a:solidFill>
                  <a:schemeClr val="bg1"/>
                </a:solidFill>
                <a:effectLst/>
                <a:ea typeface="Calibri" panose="020F0502020204030204" pitchFamily="34" charset="0"/>
              </a:rPr>
              <a:t>ECtHR, Kopp v. Switzerland, application no. </a:t>
            </a:r>
            <a:r>
              <a:rPr lang="en-GB" sz="1800" dirty="0">
                <a:solidFill>
                  <a:schemeClr val="bg1"/>
                </a:solidFill>
                <a:effectLst/>
                <a:ea typeface="Times New Roman" panose="02020603050405020304" pitchFamily="18" charset="0"/>
              </a:rPr>
              <a:t>23224/94, 25 March 1998. ECtHR, Amann v. Switzerland, application no. 27798/95, 16 February 2000. </a:t>
            </a:r>
            <a:r>
              <a:rPr lang="en-GB" sz="1800" dirty="0">
                <a:solidFill>
                  <a:schemeClr val="bg1"/>
                </a:solidFill>
                <a:effectLst/>
                <a:ea typeface="Calibri" panose="020F0502020204030204" pitchFamily="34" charset="0"/>
              </a:rPr>
              <a:t>ECtHR, Weber and Saravia v. Germany, application no. 54934/00, 29 June 2006, §94-95. See also:  ECtHR, Association for European Integration and Human Rights and </a:t>
            </a:r>
            <a:r>
              <a:rPr lang="en-GB" sz="1800" dirty="0" err="1">
                <a:solidFill>
                  <a:schemeClr val="bg1"/>
                </a:solidFill>
                <a:effectLst/>
                <a:ea typeface="Calibri" panose="020F0502020204030204" pitchFamily="34" charset="0"/>
              </a:rPr>
              <a:t>Ekimdzhiev</a:t>
            </a:r>
            <a:r>
              <a:rPr lang="en-GB" sz="1800" dirty="0">
                <a:solidFill>
                  <a:schemeClr val="bg1"/>
                </a:solidFill>
                <a:effectLst/>
                <a:ea typeface="Calibri" panose="020F0502020204030204" pitchFamily="34" charset="0"/>
              </a:rPr>
              <a:t> v. Bulgaria, application no. 62540/00, 28 June 2007. ECtHR, Liberty and others v. the United Kingdom, application no. </a:t>
            </a:r>
            <a:r>
              <a:rPr lang="en-GB" sz="1800" dirty="0">
                <a:solidFill>
                  <a:schemeClr val="bg1"/>
                </a:solidFill>
                <a:effectLst/>
                <a:ea typeface="Times New Roman" panose="02020603050405020304" pitchFamily="18" charset="0"/>
              </a:rPr>
              <a:t>58243/00, 01 July 2008</a:t>
            </a:r>
            <a:r>
              <a:rPr lang="en-GB" sz="1800" dirty="0">
                <a:effectLst/>
                <a:latin typeface="Times New Roman" panose="02020603050405020304" pitchFamily="18" charset="0"/>
                <a:ea typeface="Times New Roman" panose="02020603050405020304" pitchFamily="18"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3541881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fontScale="90000"/>
          </a:bodyPr>
          <a:lstStyle/>
          <a:p>
            <a:r>
              <a:rPr lang="nl-NL" dirty="0">
                <a:solidFill>
                  <a:schemeClr val="bg1"/>
                </a:solidFill>
              </a:rPr>
              <a:t>(4) Vroege uitzonderingen: </a:t>
            </a:r>
            <a:r>
              <a:rPr lang="nl-NL" dirty="0" err="1">
                <a:solidFill>
                  <a:schemeClr val="bg1"/>
                </a:solidFill>
              </a:rPr>
              <a:t>quality</a:t>
            </a:r>
            <a:r>
              <a:rPr lang="nl-NL" dirty="0">
                <a:solidFill>
                  <a:schemeClr val="bg1"/>
                </a:solidFill>
              </a:rPr>
              <a:t> of </a:t>
            </a:r>
            <a:r>
              <a:rPr lang="nl-NL" dirty="0" err="1">
                <a:solidFill>
                  <a:schemeClr val="bg1"/>
                </a:solidFill>
              </a:rPr>
              <a:t>law</a:t>
            </a:r>
            <a:br>
              <a:rPr lang="nl-NL" dirty="0">
                <a:solidFill>
                  <a:schemeClr val="bg1"/>
                </a:solidFill>
              </a:rPr>
            </a:br>
            <a:endParaRPr lang="nl-NL" dirty="0"/>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a:xfrm>
            <a:off x="677334" y="2160589"/>
            <a:ext cx="8596668" cy="4151434"/>
          </a:xfrm>
        </p:spPr>
        <p:txBody>
          <a:bodyPr/>
          <a:lstStyle/>
          <a:p>
            <a:r>
              <a:rPr lang="nl-NL" sz="1800" dirty="0">
                <a:solidFill>
                  <a:schemeClr val="bg1"/>
                </a:solidFill>
                <a:effectLst/>
                <a:ea typeface="Calibri" panose="020F0502020204030204" pitchFamily="34" charset="0"/>
              </a:rPr>
              <a:t>Ook zijn er steeds meer standaarden </a:t>
            </a:r>
            <a:r>
              <a:rPr lang="nl-NL" dirty="0">
                <a:solidFill>
                  <a:schemeClr val="bg1"/>
                </a:solidFill>
                <a:ea typeface="Calibri" panose="020F0502020204030204" pitchFamily="34" charset="0"/>
              </a:rPr>
              <a:t>aan gekoppeld, zoals:</a:t>
            </a:r>
            <a:br>
              <a:rPr lang="nl-NL" dirty="0">
                <a:solidFill>
                  <a:schemeClr val="bg1"/>
                </a:solidFill>
                <a:ea typeface="Calibri" panose="020F0502020204030204" pitchFamily="34" charset="0"/>
              </a:rPr>
            </a:br>
            <a:endParaRPr lang="nl-NL" dirty="0">
              <a:solidFill>
                <a:schemeClr val="bg1"/>
              </a:solidFill>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Unclarity with respect to the categories of people liable to have their telephones tapped; </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Unclarity with respect to the nature of the offences which may give rise to such an order; </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Absence of a limit on the duration of telephone tapping;</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No procedure for drawing up the summary reports containing intercepted conversations;</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Unclarity on the point of the precautions to be taken in order to communicate the recordings for possible inspection by the judge and the defence;</a:t>
            </a:r>
            <a:endParaRPr lang="nl-NL"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lvl="1" indent="-342900" algn="just">
              <a:lnSpc>
                <a:spcPct val="107000"/>
              </a:lnSpc>
              <a:buFont typeface="Times New Roman" panose="02020603050405020304" pitchFamily="18" charset="0"/>
              <a:buChar char="-"/>
            </a:pPr>
            <a:r>
              <a:rPr lang="en-GB" dirty="0">
                <a:solidFill>
                  <a:schemeClr val="bg1"/>
                </a:solidFill>
                <a:effectLst/>
                <a:latin typeface="Times New Roman" panose="02020603050405020304" pitchFamily="18" charset="0"/>
                <a:ea typeface="Calibri" panose="020F0502020204030204" pitchFamily="34" charset="0"/>
              </a:rPr>
              <a:t>Unclarity about the circumstances in which recordings may or must be erased.</a:t>
            </a:r>
            <a:endParaRPr lang="nl-NL" dirty="0">
              <a:solidFill>
                <a:schemeClr val="bg1"/>
              </a:solidFill>
            </a:endParaRPr>
          </a:p>
        </p:txBody>
      </p:sp>
    </p:spTree>
    <p:extLst>
      <p:ext uri="{BB962C8B-B14F-4D97-AF65-F5344CB8AC3E}">
        <p14:creationId xmlns:p14="http://schemas.microsoft.com/office/powerpoint/2010/main" val="2685324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(5) Minimum </a:t>
            </a:r>
            <a:r>
              <a:rPr lang="nl-NL" dirty="0" err="1">
                <a:solidFill>
                  <a:schemeClr val="bg1"/>
                </a:solidFill>
              </a:rPr>
              <a:t>requirements</a:t>
            </a:r>
            <a:r>
              <a:rPr lang="nl-NL" dirty="0">
                <a:solidFill>
                  <a:schemeClr val="bg1"/>
                </a:solidFill>
              </a:rPr>
              <a:t> of </a:t>
            </a:r>
            <a:r>
              <a:rPr lang="nl-NL" dirty="0" err="1">
                <a:solidFill>
                  <a:schemeClr val="bg1"/>
                </a:solidFill>
              </a:rPr>
              <a:t>law</a:t>
            </a:r>
            <a:endParaRPr lang="nl-NL" dirty="0">
              <a:solidFill>
                <a:schemeClr val="bg1"/>
              </a:solidFill>
            </a:endParaRP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lstStyle/>
          <a:p>
            <a:r>
              <a:rPr lang="en-GB" sz="1800" dirty="0">
                <a:solidFill>
                  <a:schemeClr val="bg1"/>
                </a:solidFill>
                <a:effectLst/>
                <a:latin typeface="Times New Roman" panose="02020603050405020304" pitchFamily="18" charset="0"/>
                <a:ea typeface="Calibri" panose="020F0502020204030204" pitchFamily="34" charset="0"/>
              </a:rPr>
              <a:t>ECtHR, Roman </a:t>
            </a:r>
            <a:r>
              <a:rPr lang="en-GB" sz="1800" dirty="0" err="1">
                <a:solidFill>
                  <a:schemeClr val="bg1"/>
                </a:solidFill>
                <a:effectLst/>
                <a:latin typeface="Times New Roman" panose="02020603050405020304" pitchFamily="18" charset="0"/>
                <a:ea typeface="Calibri" panose="020F0502020204030204" pitchFamily="34" charset="0"/>
              </a:rPr>
              <a:t>Zakharov</a:t>
            </a:r>
            <a:r>
              <a:rPr lang="en-GB" sz="1800" dirty="0">
                <a:solidFill>
                  <a:schemeClr val="bg1"/>
                </a:solidFill>
                <a:effectLst/>
                <a:latin typeface="Times New Roman" panose="02020603050405020304" pitchFamily="18" charset="0"/>
                <a:ea typeface="Calibri" panose="020F0502020204030204" pitchFamily="34" charset="0"/>
              </a:rPr>
              <a:t> v. Russia, application no. 47143/06, 04 December 2015. </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Centrum </a:t>
            </a:r>
            <a:r>
              <a:rPr lang="en-GB"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för</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GB" sz="18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Rättvisa</a:t>
            </a:r>
            <a:r>
              <a:rPr lang="en-GB"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 Sweden, application no. 35252/08, 19 June 2018. </a:t>
            </a:r>
            <a:r>
              <a:rPr lang="en-GB" sz="1800" dirty="0">
                <a:solidFill>
                  <a:schemeClr val="bg1"/>
                </a:solidFill>
                <a:effectLst/>
                <a:latin typeface="Times New Roman" panose="02020603050405020304" pitchFamily="18" charset="0"/>
                <a:ea typeface="Calibri" panose="020F0502020204030204" pitchFamily="34" charset="0"/>
              </a:rPr>
              <a:t>ECtHR, Big Brother Watch and others v. the United Kingdom, application nos. 58170/13, 62322/14 and 24960/15, 13 September 2018.</a:t>
            </a:r>
            <a:endParaRPr lang="nl-NL"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r>
              <a:rPr lang="nl-NL" i="1" dirty="0">
                <a:solidFill>
                  <a:schemeClr val="bg1"/>
                </a:solidFill>
              </a:rPr>
              <a:t>In abstracto </a:t>
            </a:r>
            <a:r>
              <a:rPr lang="nl-NL" dirty="0">
                <a:solidFill>
                  <a:schemeClr val="bg1"/>
                </a:solidFill>
              </a:rPr>
              <a:t>zaken</a:t>
            </a:r>
          </a:p>
          <a:p>
            <a:endParaRPr lang="nl-NL" i="1" dirty="0">
              <a:solidFill>
                <a:schemeClr val="bg1"/>
              </a:solidFill>
            </a:endParaRPr>
          </a:p>
        </p:txBody>
      </p:sp>
    </p:spTree>
    <p:extLst>
      <p:ext uri="{BB962C8B-B14F-4D97-AF65-F5344CB8AC3E}">
        <p14:creationId xmlns:p14="http://schemas.microsoft.com/office/powerpoint/2010/main" val="38330995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1108596058"/>
              </p:ext>
            </p:extLst>
          </p:nvPr>
        </p:nvGraphicFramePr>
        <p:xfrm>
          <a:off x="488647" y="1192779"/>
          <a:ext cx="8735253" cy="4560029"/>
        </p:xfrm>
        <a:graphic>
          <a:graphicData uri="http://schemas.openxmlformats.org/drawingml/2006/table">
            <a:tbl>
              <a:tblPr firstRow="1" bandRow="1">
                <a:tableStyleId>{5C22544A-7EE6-4342-B048-85BDC9FD1C3A}</a:tableStyleId>
              </a:tblPr>
              <a:tblGrid>
                <a:gridCol w="2911751">
                  <a:extLst>
                    <a:ext uri="{9D8B030D-6E8A-4147-A177-3AD203B41FA5}">
                      <a16:colId xmlns:a16="http://schemas.microsoft.com/office/drawing/2014/main" val="2793819992"/>
                    </a:ext>
                  </a:extLst>
                </a:gridCol>
                <a:gridCol w="2911751">
                  <a:extLst>
                    <a:ext uri="{9D8B030D-6E8A-4147-A177-3AD203B41FA5}">
                      <a16:colId xmlns:a16="http://schemas.microsoft.com/office/drawing/2014/main" val="36878769"/>
                    </a:ext>
                  </a:extLst>
                </a:gridCol>
                <a:gridCol w="2911751">
                  <a:extLst>
                    <a:ext uri="{9D8B030D-6E8A-4147-A177-3AD203B41FA5}">
                      <a16:colId xmlns:a16="http://schemas.microsoft.com/office/drawing/2014/main" val="479287329"/>
                    </a:ext>
                  </a:extLst>
                </a:gridCol>
              </a:tblGrid>
              <a:tr h="432445">
                <a:tc>
                  <a:txBody>
                    <a:bodyPr/>
                    <a:lstStyle/>
                    <a:p>
                      <a:pPr>
                        <a:lnSpc>
                          <a:spcPct val="107000"/>
                        </a:lnSpc>
                        <a:spcAft>
                          <a:spcPts val="0"/>
                        </a:spcAft>
                      </a:pPr>
                      <a:r>
                        <a:rPr lang="en-US" sz="16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References to how prudently (or not) powers are used in practice</a:t>
                      </a:r>
                      <a:endParaRPr lang="nl-NL"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a:effectLst/>
                          <a:latin typeface="Times New Roman" panose="02020603050405020304" pitchFamily="18" charset="0"/>
                          <a:ea typeface="Calibri" panose="020F0502020204030204" pitchFamily="34" charset="0"/>
                          <a:cs typeface="Times New Roman" panose="02020603050405020304" pitchFamily="18" charset="0"/>
                        </a:rPr>
                        <a:t>References to another minimum requirement of law</a:t>
                      </a:r>
                      <a:endParaRPr lang="nl-NL"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3790155">
                <a:tc>
                  <a:txBody>
                    <a:bodyPr/>
                    <a:lstStyle/>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1. Accessibility of the domestic law</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solidFill>
                            <a:srgbClr val="000000"/>
                          </a:solidFill>
                          <a:effectLst/>
                          <a:latin typeface="+mn-lt"/>
                          <a:ea typeface="Calibri" panose="020F0502020204030204" pitchFamily="34" charset="0"/>
                          <a:cs typeface="Times New Roman" panose="02020603050405020304" pitchFamily="18" charset="0"/>
                        </a:rPr>
                        <a:t>the Court did ‘</a:t>
                      </a:r>
                      <a:r>
                        <a:rPr lang="en-GB" sz="1600" dirty="0">
                          <a:effectLst/>
                          <a:latin typeface="+mn-lt"/>
                          <a:ea typeface="Calibri" panose="020F0502020204030204" pitchFamily="34" charset="0"/>
                          <a:cs typeface="Times New Roman" panose="02020603050405020304" pitchFamily="18" charset="0"/>
                        </a:rPr>
                        <a:t>not find it necessary to pursue further the issue of the accessibility of the domestic law. It will concentrate instead on the requirements of “foreseeability” and “necessity”. </a:t>
                      </a:r>
                      <a:r>
                        <a:rPr lang="en-GB" sz="1600" dirty="0" err="1">
                          <a:effectLst/>
                          <a:latin typeface="+mn-lt"/>
                          <a:ea typeface="Calibri" panose="020F0502020204030204" pitchFamily="34" charset="0"/>
                          <a:cs typeface="Times New Roman" panose="02020603050405020304" pitchFamily="18" charset="0"/>
                        </a:rPr>
                        <a:t>Zakharov</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solidFill>
                            <a:srgbClr val="000000"/>
                          </a:solidFill>
                          <a:effectLst/>
                          <a:latin typeface="+mn-lt"/>
                          <a:ea typeface="Calibri" panose="020F0502020204030204" pitchFamily="34" charset="0"/>
                          <a:cs typeface="Times New Roman" panose="02020603050405020304" pitchFamily="18" charset="0"/>
                        </a:rPr>
                        <a:t>‘This is a question that goes to the foreseeability and necessity of the relevant law, rather than its accessibility.’ Big Brother Watch</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238997"/>
                  </a:ext>
                </a:extLst>
              </a:tr>
            </a:tbl>
          </a:graphicData>
        </a:graphic>
      </p:graphicFrame>
    </p:spTree>
    <p:extLst>
      <p:ext uri="{BB962C8B-B14F-4D97-AF65-F5344CB8AC3E}">
        <p14:creationId xmlns:p14="http://schemas.microsoft.com/office/powerpoint/2010/main" val="14951070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736168705"/>
              </p:ext>
            </p:extLst>
          </p:nvPr>
        </p:nvGraphicFramePr>
        <p:xfrm>
          <a:off x="469294" y="211439"/>
          <a:ext cx="11253411" cy="6204594"/>
        </p:xfrm>
        <a:graphic>
          <a:graphicData uri="http://schemas.openxmlformats.org/drawingml/2006/table">
            <a:tbl>
              <a:tblPr firstRow="1" bandRow="1">
                <a:tableStyleId>{5C22544A-7EE6-4342-B048-85BDC9FD1C3A}</a:tableStyleId>
              </a:tblPr>
              <a:tblGrid>
                <a:gridCol w="2607735">
                  <a:extLst>
                    <a:ext uri="{9D8B030D-6E8A-4147-A177-3AD203B41FA5}">
                      <a16:colId xmlns:a16="http://schemas.microsoft.com/office/drawing/2014/main" val="2793819992"/>
                    </a:ext>
                  </a:extLst>
                </a:gridCol>
                <a:gridCol w="3376989">
                  <a:extLst>
                    <a:ext uri="{9D8B030D-6E8A-4147-A177-3AD203B41FA5}">
                      <a16:colId xmlns:a16="http://schemas.microsoft.com/office/drawing/2014/main" val="36878769"/>
                    </a:ext>
                  </a:extLst>
                </a:gridCol>
                <a:gridCol w="5268687">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1100" b="1" dirty="0">
                          <a:effectLst/>
                          <a:latin typeface="+mn-lt"/>
                          <a:ea typeface="Calibri" panose="020F0502020204030204" pitchFamily="34" charset="0"/>
                          <a:cs typeface="Times New Roman" panose="02020603050405020304" pitchFamily="18" charset="0"/>
                        </a:rPr>
                        <a:t> </a:t>
                      </a:r>
                      <a:endParaRPr lang="nl-NL"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another minimum requirement of law</a:t>
                      </a:r>
                      <a:endParaRPr lang="nl-NL"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282355">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2. Scope of application of the secret surveillance measures</a:t>
                      </a:r>
                      <a:endParaRPr lang="nl-NL" sz="240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2061305">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2.1 The nature of the offences which may give rise to an interception order;</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A</a:t>
                      </a:r>
                      <a:r>
                        <a:rPr lang="en-US" sz="1400" dirty="0" err="1">
                          <a:effectLst/>
                          <a:latin typeface="+mn-lt"/>
                          <a:ea typeface="Calibri" panose="020F0502020204030204" pitchFamily="34" charset="0"/>
                          <a:cs typeface="Times New Roman" panose="02020603050405020304" pitchFamily="18" charset="0"/>
                        </a:rPr>
                        <a:t>lthough</a:t>
                      </a:r>
                      <a:r>
                        <a:rPr lang="en-US" sz="1400" dirty="0">
                          <a:effectLst/>
                          <a:latin typeface="+mn-lt"/>
                          <a:ea typeface="Calibri" panose="020F0502020204030204" pitchFamily="34" charset="0"/>
                          <a:cs typeface="Times New Roman" panose="02020603050405020304" pitchFamily="18" charset="0"/>
                        </a:rPr>
                        <a:t> </a:t>
                      </a:r>
                      <a:r>
                        <a:rPr lang="en-GB" sz="1400" dirty="0">
                          <a:effectLst/>
                          <a:latin typeface="+mn-lt"/>
                          <a:ea typeface="Calibri" panose="020F0502020204030204" pitchFamily="34" charset="0"/>
                          <a:cs typeface="Times New Roman" panose="02020603050405020304" pitchFamily="18" charset="0"/>
                        </a:rPr>
                        <a:t>the Russian law </a:t>
                      </a:r>
                      <a:r>
                        <a:rPr lang="en-GB" sz="1400" dirty="0">
                          <a:effectLst/>
                          <a:highlight>
                            <a:srgbClr val="008000"/>
                          </a:highlight>
                          <a:latin typeface="+mn-lt"/>
                          <a:ea typeface="Calibri" panose="020F0502020204030204" pitchFamily="34" charset="0"/>
                          <a:cs typeface="Times New Roman" panose="02020603050405020304" pitchFamily="18" charset="0"/>
                        </a:rPr>
                        <a:t>‘leaves the authorities an almost unlimited degree of discretion </a:t>
                      </a:r>
                      <a:r>
                        <a:rPr lang="en-GB" sz="1400" dirty="0">
                          <a:effectLst/>
                          <a:latin typeface="+mn-lt"/>
                          <a:ea typeface="Calibri" panose="020F0502020204030204" pitchFamily="34" charset="0"/>
                          <a:cs typeface="Times New Roman" panose="02020603050405020304" pitchFamily="18" charset="0"/>
                        </a:rPr>
                        <a:t>in determining which events or acts constitute such a threat and whether that threat is serious enough to justify secret surveillance, thereby creating possibilities for abuse</a:t>
                      </a:r>
                      <a:r>
                        <a:rPr lang="en-GB" sz="1400" dirty="0">
                          <a:solidFill>
                            <a:srgbClr val="000000"/>
                          </a:solidFill>
                          <a:effectLst/>
                          <a:latin typeface="+mn-lt"/>
                          <a:ea typeface="Calibri" panose="020F0502020204030204" pitchFamily="34" charset="0"/>
                          <a:cs typeface="Times New Roman" panose="02020603050405020304" pitchFamily="18" charset="0"/>
                        </a:rPr>
                        <a:t>’, the Court did not find a violation on this point. Instead, it referred to the fact that </a:t>
                      </a:r>
                      <a:r>
                        <a:rPr lang="en-GB" sz="1400" dirty="0">
                          <a:solidFill>
                            <a:srgbClr val="000000"/>
                          </a:solidFill>
                          <a:effectLst/>
                          <a:highlight>
                            <a:srgbClr val="008000"/>
                          </a:highlight>
                          <a:latin typeface="+mn-lt"/>
                          <a:ea typeface="Calibri" panose="020F0502020204030204" pitchFamily="34" charset="0"/>
                          <a:cs typeface="Times New Roman" panose="02020603050405020304" pitchFamily="18" charset="0"/>
                        </a:rPr>
                        <a:t>‘</a:t>
                      </a:r>
                      <a:r>
                        <a:rPr lang="en-US" sz="1400" dirty="0">
                          <a:effectLst/>
                          <a:highlight>
                            <a:srgbClr val="008000"/>
                          </a:highlight>
                          <a:latin typeface="+mn-lt"/>
                          <a:ea typeface="Calibri" panose="020F0502020204030204" pitchFamily="34" charset="0"/>
                          <a:cs typeface="Times New Roman" panose="02020603050405020304" pitchFamily="18" charset="0"/>
                        </a:rPr>
                        <a:t>prior judicial </a:t>
                      </a:r>
                      <a:r>
                        <a:rPr lang="en-US" sz="1400" dirty="0" err="1">
                          <a:effectLst/>
                          <a:highlight>
                            <a:srgbClr val="008000"/>
                          </a:highlight>
                          <a:latin typeface="+mn-lt"/>
                          <a:ea typeface="Calibri" panose="020F0502020204030204" pitchFamily="34" charset="0"/>
                          <a:cs typeface="Times New Roman" panose="02020603050405020304" pitchFamily="18" charset="0"/>
                        </a:rPr>
                        <a:t>authorisation</a:t>
                      </a:r>
                      <a:r>
                        <a:rPr lang="en-US" sz="1400" dirty="0">
                          <a:effectLst/>
                          <a:highlight>
                            <a:srgbClr val="008000"/>
                          </a:highlight>
                          <a:latin typeface="+mn-lt"/>
                          <a:ea typeface="Calibri" panose="020F0502020204030204" pitchFamily="34" charset="0"/>
                          <a:cs typeface="Times New Roman" panose="02020603050405020304" pitchFamily="18" charset="0"/>
                        </a:rPr>
                        <a:t> </a:t>
                      </a:r>
                      <a:r>
                        <a:rPr lang="en-US" sz="1400" dirty="0">
                          <a:effectLst/>
                          <a:latin typeface="+mn-lt"/>
                          <a:ea typeface="Calibri" panose="020F0502020204030204" pitchFamily="34" charset="0"/>
                          <a:cs typeface="Times New Roman" panose="02020603050405020304" pitchFamily="18" charset="0"/>
                        </a:rPr>
                        <a:t>for interceptions is required in Russia. Such judicial </a:t>
                      </a:r>
                      <a:r>
                        <a:rPr lang="en-US" sz="1400" dirty="0" err="1">
                          <a:effectLst/>
                          <a:latin typeface="+mn-lt"/>
                          <a:ea typeface="Calibri" panose="020F0502020204030204" pitchFamily="34" charset="0"/>
                          <a:cs typeface="Times New Roman" panose="02020603050405020304" pitchFamily="18" charset="0"/>
                        </a:rPr>
                        <a:t>authorisation</a:t>
                      </a:r>
                      <a:r>
                        <a:rPr lang="en-US" sz="1400" dirty="0">
                          <a:effectLst/>
                          <a:latin typeface="+mn-lt"/>
                          <a:ea typeface="Calibri" panose="020F0502020204030204" pitchFamily="34" charset="0"/>
                          <a:cs typeface="Times New Roman" panose="02020603050405020304" pitchFamily="18" charset="0"/>
                        </a:rPr>
                        <a:t> may serve to limit the law-enforcement authorities’ discretion [].’ </a:t>
                      </a:r>
                      <a:r>
                        <a:rPr lang="en-US" sz="1400" dirty="0" err="1">
                          <a:effectLst/>
                          <a:latin typeface="+mn-lt"/>
                          <a:ea typeface="Calibri" panose="020F0502020204030204" pitchFamily="34" charset="0"/>
                          <a:cs typeface="Times New Roman" panose="02020603050405020304" pitchFamily="18" charset="0"/>
                        </a:rPr>
                        <a:t>Zakharov</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2204869">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2.2 A definition of the categories of people liable to be subject to surveillance measures.</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a:t>
                      </a:r>
                      <a:r>
                        <a:rPr lang="en-GB" sz="1400" dirty="0">
                          <a:effectLst/>
                          <a:latin typeface="+mn-lt"/>
                          <a:ea typeface="Calibri" panose="020F0502020204030204" pitchFamily="34" charset="0"/>
                          <a:cs typeface="Times New Roman" panose="02020603050405020304" pitchFamily="18" charset="0"/>
                        </a:rPr>
                        <a:t>while anyone could potentially have their communications intercepted under the section 8(4) regime, </a:t>
                      </a:r>
                      <a:r>
                        <a:rPr lang="en-GB" sz="1400" dirty="0">
                          <a:effectLst/>
                          <a:highlight>
                            <a:srgbClr val="008000"/>
                          </a:highlight>
                          <a:latin typeface="+mn-lt"/>
                          <a:ea typeface="Calibri" panose="020F0502020204030204" pitchFamily="34" charset="0"/>
                          <a:cs typeface="Times New Roman" panose="02020603050405020304" pitchFamily="18" charset="0"/>
                        </a:rPr>
                        <a:t>it is clear that the intelligence services are neither intercepting everyone’s communications</a:t>
                      </a:r>
                      <a:r>
                        <a:rPr lang="en-GB" sz="1400" dirty="0">
                          <a:effectLst/>
                          <a:latin typeface="+mn-lt"/>
                          <a:ea typeface="Calibri" panose="020F0502020204030204" pitchFamily="34" charset="0"/>
                          <a:cs typeface="Times New Roman" panose="02020603050405020304" pitchFamily="18" charset="0"/>
                        </a:rPr>
                        <a:t>, nor exercising an unfettered discretion to intercept whatever communications they wish.’ Big Brother Watch</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solidFill>
                            <a:srgbClr val="000000"/>
                          </a:solidFill>
                          <a:effectLst/>
                          <a:highlight>
                            <a:srgbClr val="008000"/>
                          </a:highlight>
                          <a:latin typeface="+mn-lt"/>
                          <a:ea typeface="Calibri" panose="020F0502020204030204" pitchFamily="34" charset="0"/>
                          <a:cs typeface="Times New Roman" panose="02020603050405020304" pitchFamily="18" charset="0"/>
                        </a:rPr>
                        <a:t>‘Bulk interception is by definition untargeted, and to require “reasonable suspicion” would render the operation of such a scheme impossible. </a:t>
                      </a:r>
                      <a:r>
                        <a:rPr lang="en-GB" sz="1400" dirty="0">
                          <a:solidFill>
                            <a:srgbClr val="000000"/>
                          </a:solidFill>
                          <a:effectLst/>
                          <a:latin typeface="+mn-lt"/>
                          <a:ea typeface="Calibri" panose="020F0502020204030204" pitchFamily="34" charset="0"/>
                          <a:cs typeface="Times New Roman" panose="02020603050405020304" pitchFamily="18" charset="0"/>
                        </a:rPr>
                        <a:t>Similarly, the requirement of “subsequent notification” assumes the existence of clearly defined surveillance targets, which is simply not the case in a bulk interception regime. Judicial authorisation, by contrast, is not inherently incompatible with the effective functioning of bulk interception. While the Court has recognised that judicial authorisation is an “important safeguard against arbitrariness”, to date it has not considered it to be a “necessary requirement” or the exclusion of judicial control to be outside “the limits of what may be deemed necessary in a democratic society”</a:t>
                      </a:r>
                      <a:r>
                        <a:rPr lang="en-GB" sz="1400" i="1" dirty="0">
                          <a:solidFill>
                            <a:srgbClr val="000000"/>
                          </a:solidFill>
                          <a:effectLst/>
                          <a:latin typeface="+mn-lt"/>
                          <a:ea typeface="Calibri" panose="020F0502020204030204" pitchFamily="34" charset="0"/>
                          <a:cs typeface="Times New Roman" panose="02020603050405020304" pitchFamily="18" charset="0"/>
                        </a:rPr>
                        <a:t>.</a:t>
                      </a:r>
                      <a:r>
                        <a:rPr lang="en-GB" sz="1400" dirty="0">
                          <a:solidFill>
                            <a:srgbClr val="000000"/>
                          </a:solidFill>
                          <a:effectLst/>
                          <a:latin typeface="+mn-lt"/>
                          <a:ea typeface="Calibri" panose="020F0502020204030204" pitchFamily="34" charset="0"/>
                          <a:cs typeface="Times New Roman" panose="02020603050405020304" pitchFamily="18" charset="0"/>
                        </a:rPr>
                        <a:t>’</a:t>
                      </a:r>
                      <a:r>
                        <a:rPr lang="en-US" sz="1400" dirty="0">
                          <a:effectLst/>
                          <a:latin typeface="+mn-lt"/>
                          <a:ea typeface="Calibri" panose="020F0502020204030204" pitchFamily="34" charset="0"/>
                          <a:cs typeface="Times New Roman" panose="02020603050405020304" pitchFamily="18" charset="0"/>
                        </a:rPr>
                        <a:t> (Big Brother Watch)</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2891346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9 Vrijheid van gedachte, geweten en godsdienst </a:t>
            </a:r>
            <a:br>
              <a:rPr lang="nl-NL" dirty="0">
                <a:solidFill>
                  <a:schemeClr val="bg1"/>
                </a:solidFill>
              </a:rPr>
            </a:br>
            <a:r>
              <a:rPr lang="nl-NL" dirty="0">
                <a:solidFill>
                  <a:schemeClr val="bg1"/>
                </a:solidFill>
              </a:rPr>
              <a:t>1. Een ieder heeft recht op vrijheid van gedachte, geweten en godsdienst; dit recht omvat tevens de vrijheid om van godsdienst of overtuiging te veranderen, alsmede de vrijheid hetzij alleen, hetzij met anderen, zowel in het openbaar als privé zijn godsdienst te belijden of overtuiging tot uitdrukking te brengen in erediensten, in onderricht, in </a:t>
            </a:r>
            <a:r>
              <a:rPr lang="nl-NL" dirty="0" err="1">
                <a:solidFill>
                  <a:schemeClr val="bg1"/>
                </a:solidFill>
              </a:rPr>
              <a:t>practische</a:t>
            </a:r>
            <a:r>
              <a:rPr lang="nl-NL" dirty="0">
                <a:solidFill>
                  <a:schemeClr val="bg1"/>
                </a:solidFill>
              </a:rPr>
              <a:t> toepassing ervan en in het onderhouden van geboden en voorschriften. </a:t>
            </a:r>
            <a:br>
              <a:rPr lang="nl-NL" dirty="0">
                <a:solidFill>
                  <a:schemeClr val="bg1"/>
                </a:solidFill>
              </a:rPr>
            </a:br>
            <a:r>
              <a:rPr lang="nl-NL" dirty="0">
                <a:solidFill>
                  <a:schemeClr val="bg1"/>
                </a:solidFill>
              </a:rPr>
              <a:t>2. De vrijheid zijn godsdienst te belijden of overtuiging tot uiting te brengen kan aan geen andere beperkingen worden onderworpen dan die die bij de wet zijn voorzien en in een democratische samenleving noodzakelijk zijn in het belang van de openbare veiligheid, voor de bescherming van de openbare orde, gezondheid of goede zeden of voor de bescherming van de rechten en vrijheden van anderen.</a:t>
            </a:r>
          </a:p>
        </p:txBody>
      </p:sp>
    </p:spTree>
    <p:extLst>
      <p:ext uri="{BB962C8B-B14F-4D97-AF65-F5344CB8AC3E}">
        <p14:creationId xmlns:p14="http://schemas.microsoft.com/office/powerpoint/2010/main" val="10674166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1335424726"/>
              </p:ext>
            </p:extLst>
          </p:nvPr>
        </p:nvGraphicFramePr>
        <p:xfrm>
          <a:off x="633791" y="151422"/>
          <a:ext cx="9932610" cy="6555155"/>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2400" b="1" dirty="0">
                          <a:effectLst/>
                          <a:latin typeface="+mn-lt"/>
                          <a:ea typeface="Calibri" panose="020F0502020204030204" pitchFamily="34" charset="0"/>
                          <a:cs typeface="Times New Roman" panose="02020603050405020304" pitchFamily="18" charset="0"/>
                        </a:rPr>
                        <a:t> </a:t>
                      </a:r>
                      <a:endParaRPr lang="nl-NL" sz="4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4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another minimum requirement of law</a:t>
                      </a:r>
                      <a:endParaRPr lang="nl-NL" sz="4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3. The duration of secret surveillance </a:t>
                      </a:r>
                      <a:br>
                        <a:rPr lang="en-GB" sz="1400">
                          <a:effectLst/>
                          <a:latin typeface="+mn-lt"/>
                          <a:ea typeface="Calibri" panose="020F0502020204030204" pitchFamily="34" charset="0"/>
                          <a:cs typeface="Times New Roman" panose="02020603050405020304" pitchFamily="18" charset="0"/>
                        </a:rPr>
                      </a:br>
                      <a:r>
                        <a:rPr lang="en-GB" sz="1400">
                          <a:effectLst/>
                          <a:latin typeface="+mn-lt"/>
                          <a:ea typeface="Calibri" panose="020F0502020204030204" pitchFamily="34" charset="0"/>
                          <a:cs typeface="Times New Roman" panose="02020603050405020304" pitchFamily="18" charset="0"/>
                        </a:rPr>
                        <a:t>measures</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806474">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3.1 The period after which an interception warrant will expire;</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762655">
                <a:tc>
                  <a:txBody>
                    <a:bodyPr/>
                    <a:lstStyle/>
                    <a:p>
                      <a:pPr>
                        <a:lnSpc>
                          <a:spcPct val="107000"/>
                        </a:lnSpc>
                        <a:spcAft>
                          <a:spcPts val="0"/>
                        </a:spcAft>
                      </a:pPr>
                      <a:r>
                        <a:rPr lang="en-GB" sz="1400">
                          <a:solidFill>
                            <a:srgbClr val="000000"/>
                          </a:solidFill>
                          <a:effectLst/>
                          <a:latin typeface="+mn-lt"/>
                          <a:ea typeface="Calibri" panose="020F0502020204030204" pitchFamily="34" charset="0"/>
                          <a:cs typeface="Times New Roman" panose="02020603050405020304" pitchFamily="18" charset="0"/>
                        </a:rPr>
                        <a:t>3.2 The conditions under which a warrant can be renewed;</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1934461"/>
                  </a:ext>
                </a:extLst>
              </a:tr>
              <a:tr h="2925283">
                <a:tc>
                  <a:txBody>
                    <a:bodyPr/>
                    <a:lstStyle/>
                    <a:p>
                      <a:pPr>
                        <a:lnSpc>
                          <a:spcPct val="107000"/>
                        </a:lnSpc>
                        <a:spcAft>
                          <a:spcPts val="0"/>
                        </a:spcAft>
                      </a:pPr>
                      <a:r>
                        <a:rPr lang="en-GB" sz="1400">
                          <a:solidFill>
                            <a:srgbClr val="000000"/>
                          </a:solidFill>
                          <a:effectLst/>
                          <a:latin typeface="+mn-lt"/>
                          <a:ea typeface="Calibri" panose="020F0502020204030204" pitchFamily="34" charset="0"/>
                          <a:cs typeface="Times New Roman" panose="02020603050405020304" pitchFamily="18" charset="0"/>
                        </a:rPr>
                        <a:t>3.3 The circumstances in which it must be cancelled.</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‘the duty on the Secretary of State to cancel </a:t>
                      </a:r>
                      <a:r>
                        <a:rPr lang="en-GB" sz="1400" dirty="0">
                          <a:effectLst/>
                          <a:highlight>
                            <a:srgbClr val="008000"/>
                          </a:highlight>
                          <a:latin typeface="+mn-lt"/>
                          <a:ea typeface="Calibri" panose="020F0502020204030204" pitchFamily="34" charset="0"/>
                          <a:cs typeface="Times New Roman" panose="02020603050405020304" pitchFamily="18" charset="0"/>
                        </a:rPr>
                        <a:t>warrants which were no longer necessary meant, in practice, that the intelligence services had to keep their warrants under continuous review.’ </a:t>
                      </a:r>
                      <a:r>
                        <a:rPr lang="en-GB" sz="1400" dirty="0">
                          <a:effectLst/>
                          <a:latin typeface="+mn-lt"/>
                          <a:ea typeface="Calibri" panose="020F0502020204030204" pitchFamily="34" charset="0"/>
                          <a:cs typeface="Times New Roman" panose="02020603050405020304" pitchFamily="18" charset="0"/>
                        </a:rPr>
                        <a:t>Big Brother Watch</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‘notwithstanding that the relevant legislation is less clear with regard to the third safeguard, it must be borne in mind that any permit is valid for a maximum of six months and that a renewal requires a review as to whether the conditions are still met.’ Centrum </a:t>
                      </a:r>
                      <a:r>
                        <a:rPr lang="en-GB" sz="1400" dirty="0" err="1">
                          <a:effectLst/>
                          <a:latin typeface="+mn-lt"/>
                          <a:ea typeface="Calibri" panose="020F0502020204030204" pitchFamily="34" charset="0"/>
                          <a:cs typeface="Times New Roman" panose="02020603050405020304" pitchFamily="18" charset="0"/>
                        </a:rPr>
                        <a:t>för</a:t>
                      </a:r>
                      <a:r>
                        <a:rPr lang="en-GB" sz="1400" dirty="0">
                          <a:effectLst/>
                          <a:latin typeface="+mn-lt"/>
                          <a:ea typeface="Calibri" panose="020F0502020204030204" pitchFamily="34" charset="0"/>
                          <a:cs typeface="Times New Roman" panose="02020603050405020304" pitchFamily="18" charset="0"/>
                        </a:rPr>
                        <a:t> </a:t>
                      </a:r>
                      <a:r>
                        <a:rPr lang="en-GB" sz="1400" dirty="0" err="1">
                          <a:effectLst/>
                          <a:latin typeface="+mn-lt"/>
                          <a:ea typeface="Calibri" panose="020F0502020204030204" pitchFamily="34" charset="0"/>
                          <a:cs typeface="Times New Roman" panose="02020603050405020304" pitchFamily="18" charset="0"/>
                        </a:rPr>
                        <a:t>Rättvisa</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6071653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3035678679"/>
              </p:ext>
            </p:extLst>
          </p:nvPr>
        </p:nvGraphicFramePr>
        <p:xfrm>
          <a:off x="633791" y="440475"/>
          <a:ext cx="9932610" cy="7785860"/>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374021">
                <a:tc>
                  <a:txBody>
                    <a:bodyPr/>
                    <a:lstStyle/>
                    <a:p>
                      <a:pPr>
                        <a:lnSpc>
                          <a:spcPct val="107000"/>
                        </a:lnSpc>
                        <a:spcAft>
                          <a:spcPts val="0"/>
                        </a:spcAft>
                      </a:pPr>
                      <a:r>
                        <a:rPr lang="en-US" sz="2000" b="1" dirty="0">
                          <a:effectLst/>
                          <a:latin typeface="+mn-lt"/>
                          <a:ea typeface="Calibri" panose="020F0502020204030204" pitchFamily="34" charset="0"/>
                          <a:cs typeface="Times New Roman" panose="02020603050405020304" pitchFamily="18" charset="0"/>
                        </a:rPr>
                        <a:t> </a:t>
                      </a:r>
                      <a:endParaRPr lang="nl-NL" sz="3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3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000" b="1">
                          <a:effectLst/>
                          <a:latin typeface="+mn-lt"/>
                          <a:ea typeface="Calibri" panose="020F0502020204030204" pitchFamily="34" charset="0"/>
                          <a:cs typeface="Times New Roman" panose="02020603050405020304" pitchFamily="18" charset="0"/>
                        </a:rPr>
                        <a:t>References to another minimum requirement of law</a:t>
                      </a:r>
                      <a:endParaRPr lang="nl-NL" sz="36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374021">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4. The procedures for processing data</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1473700">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4.1 Storing;</a:t>
                      </a:r>
                      <a:endParaRPr lang="nl-NL" sz="200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solidFill>
                            <a:srgbClr val="000000"/>
                          </a:solidFill>
                          <a:effectLst/>
                          <a:latin typeface="+mn-lt"/>
                          <a:ea typeface="Calibri" panose="020F0502020204030204" pitchFamily="34" charset="0"/>
                          <a:cs typeface="Times New Roman" panose="02020603050405020304" pitchFamily="18" charset="0"/>
                        </a:rPr>
                        <a:t>‘Although the FRA may maintain databases for raw material containing personal data up to one year, it has to be kept in mind that raw material is unprocessed information. That is, it has yet to be subjected to manual treatment. The Court accepts that it is necessary for the FRA to store raw material before it can be manually processed.’</a:t>
                      </a:r>
                      <a:r>
                        <a:rPr lang="en-GB" sz="1200" dirty="0">
                          <a:effectLst/>
                          <a:latin typeface="+mn-lt"/>
                          <a:ea typeface="Calibri" panose="020F0502020204030204" pitchFamily="34" charset="0"/>
                          <a:cs typeface="Times New Roman" panose="02020603050405020304" pitchFamily="18" charset="0"/>
                        </a:rPr>
                        <a:t> Centrum </a:t>
                      </a:r>
                      <a:r>
                        <a:rPr lang="en-GB" sz="1200" dirty="0" err="1">
                          <a:effectLst/>
                          <a:latin typeface="+mn-lt"/>
                          <a:ea typeface="Calibri" panose="020F0502020204030204" pitchFamily="34" charset="0"/>
                          <a:cs typeface="Times New Roman" panose="02020603050405020304" pitchFamily="18" charset="0"/>
                        </a:rPr>
                        <a:t>för</a:t>
                      </a:r>
                      <a:r>
                        <a:rPr lang="en-GB" sz="1200" dirty="0">
                          <a:effectLst/>
                          <a:latin typeface="+mn-lt"/>
                          <a:ea typeface="Calibri" panose="020F0502020204030204" pitchFamily="34" charset="0"/>
                          <a:cs typeface="Times New Roman" panose="02020603050405020304" pitchFamily="18" charset="0"/>
                        </a:rPr>
                        <a:t> </a:t>
                      </a:r>
                      <a:r>
                        <a:rPr lang="en-GB" sz="1200" dirty="0" err="1">
                          <a:effectLst/>
                          <a:latin typeface="+mn-lt"/>
                          <a:ea typeface="Calibri" panose="020F0502020204030204" pitchFamily="34" charset="0"/>
                          <a:cs typeface="Times New Roman" panose="02020603050405020304" pitchFamily="18" charset="0"/>
                        </a:rPr>
                        <a:t>Rättvisa</a:t>
                      </a:r>
                      <a:endParaRPr lang="nl-NL" sz="2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US" sz="1200" dirty="0">
                          <a:effectLst/>
                          <a:latin typeface="+mn-lt"/>
                          <a:ea typeface="Calibri" panose="020F0502020204030204" pitchFamily="34" charset="0"/>
                          <a:cs typeface="Times New Roman" panose="02020603050405020304" pitchFamily="18" charset="0"/>
                        </a:rPr>
                        <a:t> </a:t>
                      </a:r>
                      <a:endParaRPr lang="nl-NL" sz="2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dirty="0">
                          <a:solidFill>
                            <a:srgbClr val="000000"/>
                          </a:solidFill>
                          <a:effectLst/>
                          <a:latin typeface="+mn-lt"/>
                          <a:ea typeface="Times New Roman" panose="02020603050405020304" pitchFamily="18" charset="0"/>
                          <a:cs typeface="Times New Roman" panose="02020603050405020304" pitchFamily="18" charset="0"/>
                        </a:rPr>
                        <a:t>‘while the specific retention periods are not in the public domain, it is clear that they </a:t>
                      </a:r>
                      <a:r>
                        <a:rPr lang="en-GB" sz="1200" dirty="0">
                          <a:solidFill>
                            <a:srgbClr val="000000"/>
                          </a:solidFill>
                          <a:effectLst/>
                          <a:highlight>
                            <a:srgbClr val="008000"/>
                          </a:highlight>
                          <a:latin typeface="+mn-lt"/>
                          <a:ea typeface="Times New Roman" panose="02020603050405020304" pitchFamily="18" charset="0"/>
                          <a:cs typeface="Times New Roman" panose="02020603050405020304" pitchFamily="18" charset="0"/>
                        </a:rPr>
                        <a:t>cannot exceed two years and, in practice, they do not exceed one year </a:t>
                      </a:r>
                      <a:r>
                        <a:rPr lang="en-GB" sz="1200" dirty="0">
                          <a:solidFill>
                            <a:srgbClr val="000000"/>
                          </a:solidFill>
                          <a:effectLst/>
                          <a:latin typeface="+mn-lt"/>
                          <a:ea typeface="Times New Roman" panose="02020603050405020304" pitchFamily="18" charset="0"/>
                          <a:cs typeface="Times New Roman" panose="02020603050405020304" pitchFamily="18" charset="0"/>
                        </a:rPr>
                        <a:t>(with much content and related communications data being retained for significantly shorter periods).’ Big Brother Watch</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Times New Roman" panose="02020603050405020304" pitchFamily="18" charset="0"/>
                          <a:cs typeface="Times New Roman" panose="02020603050405020304" pitchFamily="18" charset="0"/>
                        </a:rPr>
                        <a:t>IPT ‘can examine whether the time-limits for retention have been complied with and, if they have not, it may find that there has been a breach of Article 8 of the Convention and order the destruction of the relevant material.’ Big Brother Watch</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398369">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4.2 Accessing;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4989143"/>
                  </a:ext>
                </a:extLst>
              </a:tr>
              <a:tr h="290550">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4.3 Examining;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7695942"/>
                  </a:ext>
                </a:extLst>
              </a:tr>
              <a:tr h="363187">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4.4 Using;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8474802"/>
                  </a:ext>
                </a:extLst>
              </a:tr>
              <a:tr h="2091389">
                <a:tc>
                  <a:txBody>
                    <a:bodyPr/>
                    <a:lstStyle/>
                    <a:p>
                      <a:pPr>
                        <a:lnSpc>
                          <a:spcPct val="107000"/>
                        </a:lnSpc>
                        <a:spcAft>
                          <a:spcPts val="0"/>
                        </a:spcAft>
                      </a:pPr>
                      <a:r>
                        <a:rPr lang="en-US" sz="1200">
                          <a:effectLst/>
                          <a:latin typeface="+mn-lt"/>
                          <a:ea typeface="Calibri" panose="020F0502020204030204" pitchFamily="34" charset="0"/>
                          <a:cs typeface="Times New Roman" panose="02020603050405020304" pitchFamily="18" charset="0"/>
                        </a:rPr>
                        <a:t>4.5 D</a:t>
                      </a:r>
                      <a:r>
                        <a:rPr lang="nl-NL" sz="1200">
                          <a:effectLst/>
                          <a:latin typeface="+mn-lt"/>
                          <a:ea typeface="Calibri" panose="020F0502020204030204" pitchFamily="34" charset="0"/>
                          <a:cs typeface="Times New Roman" panose="02020603050405020304" pitchFamily="18" charset="0"/>
                        </a:rPr>
                        <a:t>estroying.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solidFill>
                            <a:srgbClr val="000000"/>
                          </a:solidFill>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 </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40872141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3563074320"/>
              </p:ext>
            </p:extLst>
          </p:nvPr>
        </p:nvGraphicFramePr>
        <p:xfrm>
          <a:off x="633791" y="440476"/>
          <a:ext cx="9932610" cy="6598276"/>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327930">
                <a:tc>
                  <a:txBody>
                    <a:bodyPr/>
                    <a:lstStyle/>
                    <a:p>
                      <a:pPr>
                        <a:lnSpc>
                          <a:spcPct val="107000"/>
                        </a:lnSpc>
                        <a:spcAft>
                          <a:spcPts val="0"/>
                        </a:spcAft>
                      </a:pPr>
                      <a:r>
                        <a:rPr lang="en-US" sz="1100" b="1" dirty="0">
                          <a:effectLst/>
                          <a:latin typeface="+mn-lt"/>
                          <a:ea typeface="Calibri" panose="020F0502020204030204" pitchFamily="34" charset="0"/>
                          <a:cs typeface="Times New Roman" panose="02020603050405020304" pitchFamily="18" charset="0"/>
                        </a:rPr>
                        <a:t> </a:t>
                      </a:r>
                      <a:endParaRPr lang="nl-NL"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another minimum requirement of law</a:t>
                      </a:r>
                      <a:endParaRPr lang="nl-NL"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327930">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5. Authorisation procedures</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 </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 </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2303412">
                <a:tc>
                  <a:txBody>
                    <a:bodyPr/>
                    <a:lstStyle/>
                    <a:p>
                      <a:pPr>
                        <a:lnSpc>
                          <a:spcPct val="107000"/>
                        </a:lnSpc>
                        <a:spcAft>
                          <a:spcPts val="0"/>
                        </a:spcAft>
                      </a:pPr>
                      <a:r>
                        <a:rPr lang="en-GB"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5.1 The authority competent to authorise the surveillance;</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It is true that the Court has generally required a non-judicial authority to be sufficiently independent of the executive. However, it must principally have regard to the actual operation of a system of interception as a whole, including the checks and balances on the exercise of power, and the existence (or absence) of any evidence of actual abuse, such as the authorising of secret surveillance measures haphazardly, irregularly or without due and proper consideration. In the present case there is </a:t>
                      </a:r>
                      <a:r>
                        <a:rPr lang="en-GB" sz="1200" dirty="0">
                          <a:effectLst/>
                          <a:highlight>
                            <a:srgbClr val="008000"/>
                          </a:highlight>
                          <a:latin typeface="Times New Roman" panose="02020603050405020304" pitchFamily="18" charset="0"/>
                          <a:ea typeface="Calibri" panose="020F0502020204030204" pitchFamily="34" charset="0"/>
                          <a:cs typeface="Times New Roman" panose="02020603050405020304" pitchFamily="18" charset="0"/>
                        </a:rPr>
                        <a:t>no evidence to suggest that the Secretary of State was authorising warrants without due and proper consideration</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a:t>
                      </a:r>
                      <a:r>
                        <a:rPr lang="en-GB"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Big Brother Watch</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 </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1855848"/>
                  </a:ext>
                </a:extLst>
              </a:tr>
              <a:tr h="1414133">
                <a:tc>
                  <a:txBody>
                    <a:bodyPr/>
                    <a:lstStyle/>
                    <a:p>
                      <a:pPr>
                        <a:lnSpc>
                          <a:spcPct val="107000"/>
                        </a:lnSpc>
                        <a:spcAft>
                          <a:spcPts val="0"/>
                        </a:spcAft>
                      </a:pPr>
                      <a:r>
                        <a:rPr lang="en-GB"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5.2 Its scope of review;</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highlight>
                            <a:srgbClr val="008000"/>
                          </a:highlight>
                          <a:latin typeface="Times New Roman" panose="02020603050405020304" pitchFamily="18" charset="0"/>
                          <a:ea typeface="Calibri" panose="020F0502020204030204" pitchFamily="34" charset="0"/>
                          <a:cs typeface="Times New Roman" panose="02020603050405020304" pitchFamily="18" charset="0"/>
                        </a:rPr>
                        <a:t>In practice, courts never requested the interception agency to submit additional materials and ‘that a mere reference to the existence of information about a criminal offence or activities endangering national, military, economic or ecological security is considered to be sufficient for the authorisation to be granted.</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200" dirty="0" err="1">
                          <a:effectLst/>
                          <a:latin typeface="Times New Roman" panose="02020603050405020304" pitchFamily="18" charset="0"/>
                          <a:ea typeface="Calibri" panose="020F0502020204030204" pitchFamily="34" charset="0"/>
                          <a:cs typeface="Times New Roman" panose="02020603050405020304" pitchFamily="18" charset="0"/>
                        </a:rPr>
                        <a:t>Zakharov</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‘while the privacy protection representative cannot appeal against a decision by the Foreign Intelligence Court or report any perceived irregularities to the supervisory bodies, the presence of the representative at the court’s examinations compensates, to a limited degree, for the lack of transparency concerning the court’s proceedings and decisions.’ Centrum </a:t>
                      </a:r>
                      <a:r>
                        <a:rPr lang="en-GB" sz="1200" dirty="0" err="1">
                          <a:effectLst/>
                          <a:latin typeface="Times New Roman" panose="02020603050405020304" pitchFamily="18" charset="0"/>
                          <a:ea typeface="Calibri" panose="020F0502020204030204" pitchFamily="34" charset="0"/>
                          <a:cs typeface="Times New Roman" panose="02020603050405020304" pitchFamily="18" charset="0"/>
                        </a:rPr>
                        <a:t>för</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en-GB" sz="1200" dirty="0" err="1">
                          <a:effectLst/>
                          <a:latin typeface="Times New Roman" panose="02020603050405020304" pitchFamily="18" charset="0"/>
                          <a:ea typeface="Calibri" panose="020F0502020204030204" pitchFamily="34" charset="0"/>
                          <a:cs typeface="Times New Roman" panose="02020603050405020304" pitchFamily="18" charset="0"/>
                        </a:rPr>
                        <a:t>Rättvisa</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1833663">
                <a:tc>
                  <a:txBody>
                    <a:bodyPr/>
                    <a:lstStyle/>
                    <a:p>
                      <a:pPr>
                        <a:lnSpc>
                          <a:spcPct val="107000"/>
                        </a:lnSpc>
                        <a:spcAft>
                          <a:spcPts val="0"/>
                        </a:spcAft>
                      </a:pPr>
                      <a:r>
                        <a:rPr lang="en-GB" sz="1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5.3 The content of the interception authorisation.</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Times New Roman" panose="02020603050405020304" pitchFamily="18" charset="0"/>
                          <a:ea typeface="Calibri" panose="020F0502020204030204" pitchFamily="34" charset="0"/>
                          <a:cs typeface="Times New Roman" panose="02020603050405020304" pitchFamily="18" charset="0"/>
                        </a:rPr>
                        <a:t> </a:t>
                      </a:r>
                      <a:endParaRPr lang="nl-NL"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examine with particular attention whether the supervision arrangements provided by Russian law are capable of ensuring that all interceptions are performed lawfully on the basis of proper</a:t>
                      </a:r>
                      <a:r>
                        <a:rPr lang="en-GB" sz="1200" dirty="0">
                          <a:effectLst/>
                          <a:highlight>
                            <a:srgbClr val="008000"/>
                          </a:highlight>
                          <a:latin typeface="Times New Roman" panose="02020603050405020304" pitchFamily="18" charset="0"/>
                          <a:ea typeface="Calibri" panose="020F0502020204030204" pitchFamily="34" charset="0"/>
                          <a:cs typeface="Times New Roman" panose="02020603050405020304" pitchFamily="18" charset="0"/>
                        </a:rPr>
                        <a:t> judicial authorisation.</a:t>
                      </a:r>
                      <a:r>
                        <a:rPr lang="en-GB" sz="1200" dirty="0">
                          <a:effectLst/>
                          <a:latin typeface="Times New Roman" panose="02020603050405020304" pitchFamily="18" charset="0"/>
                          <a:ea typeface="Calibri" panose="020F0502020204030204" pitchFamily="34" charset="0"/>
                          <a:cs typeface="Times New Roman" panose="02020603050405020304" pitchFamily="18" charset="0"/>
                        </a:rPr>
                        <a:t>’ </a:t>
                      </a:r>
                      <a:r>
                        <a:rPr lang="nl-NL" sz="1200" dirty="0" err="1">
                          <a:effectLst/>
                          <a:latin typeface="Times New Roman" panose="02020603050405020304" pitchFamily="18" charset="0"/>
                          <a:ea typeface="Calibri" panose="020F0502020204030204" pitchFamily="34" charset="0"/>
                          <a:cs typeface="Times New Roman" panose="02020603050405020304" pitchFamily="18" charset="0"/>
                        </a:rPr>
                        <a:t>Zakharov</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22894855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1185024563"/>
              </p:ext>
            </p:extLst>
          </p:nvPr>
        </p:nvGraphicFramePr>
        <p:xfrm>
          <a:off x="604761" y="244297"/>
          <a:ext cx="10426095" cy="6614357"/>
        </p:xfrm>
        <a:graphic>
          <a:graphicData uri="http://schemas.openxmlformats.org/drawingml/2006/table">
            <a:tbl>
              <a:tblPr firstRow="1" bandRow="1">
                <a:tableStyleId>{5C22544A-7EE6-4342-B048-85BDC9FD1C3A}</a:tableStyleId>
              </a:tblPr>
              <a:tblGrid>
                <a:gridCol w="2312610">
                  <a:extLst>
                    <a:ext uri="{9D8B030D-6E8A-4147-A177-3AD203B41FA5}">
                      <a16:colId xmlns:a16="http://schemas.microsoft.com/office/drawing/2014/main" val="2793819992"/>
                    </a:ext>
                  </a:extLst>
                </a:gridCol>
                <a:gridCol w="5889116">
                  <a:extLst>
                    <a:ext uri="{9D8B030D-6E8A-4147-A177-3AD203B41FA5}">
                      <a16:colId xmlns:a16="http://schemas.microsoft.com/office/drawing/2014/main" val="36878769"/>
                    </a:ext>
                  </a:extLst>
                </a:gridCol>
                <a:gridCol w="2224369">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2400" b="1" dirty="0">
                          <a:effectLst/>
                          <a:latin typeface="+mn-lt"/>
                          <a:ea typeface="Calibri" panose="020F0502020204030204" pitchFamily="34" charset="0"/>
                          <a:cs typeface="Times New Roman" panose="02020603050405020304" pitchFamily="18" charset="0"/>
                        </a:rPr>
                        <a:t> </a:t>
                      </a:r>
                      <a:endParaRPr lang="nl-NL" sz="4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4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another minimum requirement of law</a:t>
                      </a:r>
                      <a:endParaRPr lang="nl-NL" sz="4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6. Ex post supervision of the implementation of secret surveillance measures</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863196">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6</a:t>
                      </a:r>
                      <a:r>
                        <a:rPr lang="nl-NL" sz="1400">
                          <a:effectLst/>
                          <a:latin typeface="+mn-lt"/>
                          <a:ea typeface="Calibri" panose="020F0502020204030204" pitchFamily="34" charset="0"/>
                          <a:cs typeface="Times New Roman" panose="02020603050405020304" pitchFamily="18" charset="0"/>
                        </a:rPr>
                        <a:t>.1 Independence;</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The ECtHR noted that the public prosecutor could hardly be said to be an independent supervisory authority, but still it did not find a violation on that specific point. </a:t>
                      </a:r>
                      <a:r>
                        <a:rPr lang="en-GB" sz="1400" dirty="0" err="1">
                          <a:effectLst/>
                          <a:latin typeface="+mn-lt"/>
                          <a:ea typeface="Calibri" panose="020F0502020204030204" pitchFamily="34" charset="0"/>
                          <a:cs typeface="Times New Roman" panose="02020603050405020304" pitchFamily="18" charset="0"/>
                        </a:rPr>
                        <a:t>Zakharov</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2925283">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6.2 Competence.</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‘it</a:t>
                      </a:r>
                      <a:r>
                        <a:rPr lang="en-GB" sz="1400" dirty="0">
                          <a:effectLst/>
                          <a:latin typeface="+mn-lt"/>
                          <a:ea typeface="Calibri" panose="020F0502020204030204" pitchFamily="34" charset="0"/>
                          <a:cs typeface="Times New Roman" panose="02020603050405020304" pitchFamily="18" charset="0"/>
                        </a:rPr>
                        <a:t> is for the Government to illustrate the practical effectiveness of the supervision arrangements with appropriate examples.’ </a:t>
                      </a:r>
                      <a:r>
                        <a:rPr lang="en-US" sz="1400" dirty="0" err="1">
                          <a:effectLst/>
                          <a:latin typeface="+mn-lt"/>
                          <a:ea typeface="Calibri" panose="020F0502020204030204" pitchFamily="34" charset="0"/>
                          <a:cs typeface="Times New Roman" panose="02020603050405020304" pitchFamily="18" charset="0"/>
                        </a:rPr>
                        <a:t>Zakharov</a:t>
                      </a:r>
                      <a:endParaRPr lang="nl-NL" sz="24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US" sz="1400" dirty="0">
                          <a:solidFill>
                            <a:srgbClr val="000000"/>
                          </a:solidFill>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a:t>
                      </a:r>
                      <a:r>
                        <a:rPr lang="en-GB" sz="1400" dirty="0">
                          <a:effectLst/>
                          <a:latin typeface="+mn-lt"/>
                          <a:ea typeface="Calibri" panose="020F0502020204030204" pitchFamily="34" charset="0"/>
                          <a:cs typeface="Times New Roman" panose="02020603050405020304" pitchFamily="18" charset="0"/>
                        </a:rPr>
                        <a:t>while there is no evidence to suggest that the intelligence services are abusing their powers – on the contrary, the Interception of Communications Commissioner observed that the selection procedure was carefully and conscientiously undertaken by analysts –, the Court is not persuaded that the safeguards governing the selection of bearers for interception and the selection of intercepted material for examination are sufficiently robust to provide adequate guarantees against abuse.’ Big Brother Watch</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 </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12779392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3137664580"/>
              </p:ext>
            </p:extLst>
          </p:nvPr>
        </p:nvGraphicFramePr>
        <p:xfrm>
          <a:off x="691849" y="411447"/>
          <a:ext cx="9932610" cy="6110462"/>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1100" b="1" dirty="0">
                          <a:effectLst/>
                          <a:latin typeface="+mn-lt"/>
                          <a:ea typeface="Calibri" panose="020F0502020204030204" pitchFamily="34" charset="0"/>
                          <a:cs typeface="Times New Roman" panose="02020603050405020304" pitchFamily="18" charset="0"/>
                        </a:rPr>
                        <a:t> </a:t>
                      </a:r>
                      <a:endParaRPr lang="nl-NL" sz="18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18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100" b="1">
                          <a:effectLst/>
                          <a:latin typeface="+mn-lt"/>
                          <a:ea typeface="Calibri" panose="020F0502020204030204" pitchFamily="34" charset="0"/>
                          <a:cs typeface="Times New Roman" panose="02020603050405020304" pitchFamily="18" charset="0"/>
                        </a:rPr>
                        <a:t>References to another minimum requirement of law</a:t>
                      </a:r>
                      <a:endParaRPr lang="nl-NL" sz="18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7. Conditions for communicating data to and receiving data from other parties</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r h="2061305">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7.1 Communicating;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 </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solidFill>
                            <a:srgbClr val="000000"/>
                          </a:solidFill>
                          <a:effectLst/>
                          <a:latin typeface="+mn-lt"/>
                          <a:ea typeface="Calibri" panose="020F0502020204030204" pitchFamily="34" charset="0"/>
                          <a:cs typeface="Times New Roman" panose="02020603050405020304" pitchFamily="18" charset="0"/>
                        </a:rPr>
                        <a:t>Although in ‘the Court’s view, the mentioned lack of specification in the provisions regulating the communication of personal data to other states and international organisations gives some cause for concern with respect to the possible abuse of the rights of individuals. On the whole, however, the Court considered that the </a:t>
                      </a:r>
                      <a:r>
                        <a:rPr lang="en-GB" sz="1200" dirty="0">
                          <a:solidFill>
                            <a:srgbClr val="000000"/>
                          </a:solidFill>
                          <a:effectLst/>
                          <a:highlight>
                            <a:srgbClr val="008000"/>
                          </a:highlight>
                          <a:latin typeface="+mn-lt"/>
                          <a:ea typeface="Calibri" panose="020F0502020204030204" pitchFamily="34" charset="0"/>
                          <a:cs typeface="Times New Roman" panose="02020603050405020304" pitchFamily="18" charset="0"/>
                        </a:rPr>
                        <a:t>supervisory elements described below sufficiently counterbalance these regulatory shortcomings</a:t>
                      </a:r>
                      <a:r>
                        <a:rPr lang="en-GB" sz="1200" dirty="0">
                          <a:solidFill>
                            <a:srgbClr val="000000"/>
                          </a:solidFill>
                          <a:effectLst/>
                          <a:latin typeface="+mn-lt"/>
                          <a:ea typeface="Calibri" panose="020F0502020204030204" pitchFamily="34" charset="0"/>
                          <a:cs typeface="Times New Roman" panose="02020603050405020304" pitchFamily="18" charset="0"/>
                        </a:rPr>
                        <a:t>.’</a:t>
                      </a:r>
                      <a:r>
                        <a:rPr lang="en-GB" sz="1200" dirty="0">
                          <a:effectLst/>
                          <a:latin typeface="+mn-lt"/>
                          <a:ea typeface="Calibri" panose="020F0502020204030204" pitchFamily="34" charset="0"/>
                          <a:cs typeface="Times New Roman" panose="02020603050405020304" pitchFamily="18" charset="0"/>
                        </a:rPr>
                        <a:t> Centrum </a:t>
                      </a:r>
                      <a:r>
                        <a:rPr lang="en-GB" sz="1200" dirty="0" err="1">
                          <a:effectLst/>
                          <a:latin typeface="+mn-lt"/>
                          <a:ea typeface="Calibri" panose="020F0502020204030204" pitchFamily="34" charset="0"/>
                          <a:cs typeface="Times New Roman" panose="02020603050405020304" pitchFamily="18" charset="0"/>
                        </a:rPr>
                        <a:t>för</a:t>
                      </a:r>
                      <a:r>
                        <a:rPr lang="en-GB" sz="1200" dirty="0">
                          <a:effectLst/>
                          <a:latin typeface="+mn-lt"/>
                          <a:ea typeface="Calibri" panose="020F0502020204030204" pitchFamily="34" charset="0"/>
                          <a:cs typeface="Times New Roman" panose="02020603050405020304" pitchFamily="18" charset="0"/>
                        </a:rPr>
                        <a:t> </a:t>
                      </a:r>
                      <a:r>
                        <a:rPr lang="en-GB" sz="1200" dirty="0" err="1">
                          <a:effectLst/>
                          <a:latin typeface="+mn-lt"/>
                          <a:ea typeface="Calibri" panose="020F0502020204030204" pitchFamily="34" charset="0"/>
                          <a:cs typeface="Times New Roman" panose="02020603050405020304" pitchFamily="18" charset="0"/>
                        </a:rPr>
                        <a:t>Rättvisa</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45907490"/>
                  </a:ext>
                </a:extLst>
              </a:tr>
              <a:tr h="2925283">
                <a:tc>
                  <a:txBody>
                    <a:bodyPr/>
                    <a:lstStyle/>
                    <a:p>
                      <a:pPr>
                        <a:lnSpc>
                          <a:spcPct val="107000"/>
                        </a:lnSpc>
                        <a:spcAft>
                          <a:spcPts val="0"/>
                        </a:spcAft>
                      </a:pPr>
                      <a:r>
                        <a:rPr lang="en-GB" sz="1200">
                          <a:effectLst/>
                          <a:latin typeface="+mn-lt"/>
                          <a:ea typeface="Calibri" panose="020F0502020204030204" pitchFamily="34" charset="0"/>
                          <a:cs typeface="Times New Roman" panose="02020603050405020304" pitchFamily="18" charset="0"/>
                        </a:rPr>
                        <a:t>7.2 Receiving.</a:t>
                      </a:r>
                      <a:endParaRPr lang="nl-NL" sz="2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‘As the Government, at the hearing, informed the Court that it was “</a:t>
                      </a:r>
                      <a:r>
                        <a:rPr lang="en-GB" sz="1200" dirty="0">
                          <a:effectLst/>
                          <a:highlight>
                            <a:srgbClr val="008000"/>
                          </a:highlight>
                          <a:latin typeface="+mn-lt"/>
                          <a:ea typeface="Calibri" panose="020F0502020204030204" pitchFamily="34" charset="0"/>
                          <a:cs typeface="Times New Roman" panose="02020603050405020304" pitchFamily="18" charset="0"/>
                        </a:rPr>
                        <a:t>implausible and rare</a:t>
                      </a:r>
                      <a:r>
                        <a:rPr lang="en-GB" sz="1200" dirty="0">
                          <a:effectLst/>
                          <a:latin typeface="+mn-lt"/>
                          <a:ea typeface="Calibri" panose="020F0502020204030204" pitchFamily="34" charset="0"/>
                          <a:cs typeface="Times New Roman" panose="02020603050405020304" pitchFamily="18" charset="0"/>
                        </a:rPr>
                        <a:t>” for intercept material to be obtained “unsolicited”, the Court will restrict its examination to material falling into the second and third categories.’ Big Brother Watch</a:t>
                      </a:r>
                      <a:endParaRPr lang="nl-NL" sz="2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 </a:t>
                      </a:r>
                      <a:endParaRPr lang="nl-NL" sz="20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a:t>
                      </a:r>
                      <a:r>
                        <a:rPr lang="en-GB" sz="1200" dirty="0">
                          <a:effectLst/>
                          <a:highlight>
                            <a:srgbClr val="008000"/>
                          </a:highlight>
                          <a:latin typeface="+mn-lt"/>
                          <a:ea typeface="Calibri" panose="020F0502020204030204" pitchFamily="34" charset="0"/>
                          <a:cs typeface="Times New Roman" panose="02020603050405020304" pitchFamily="18" charset="0"/>
                        </a:rPr>
                        <a:t>no request for intercept material has ever been made </a:t>
                      </a:r>
                      <a:r>
                        <a:rPr lang="en-GB" sz="1200" dirty="0">
                          <a:effectLst/>
                          <a:latin typeface="+mn-lt"/>
                          <a:ea typeface="Calibri" panose="020F0502020204030204" pitchFamily="34" charset="0"/>
                          <a:cs typeface="Times New Roman" panose="02020603050405020304" pitchFamily="18" charset="0"/>
                        </a:rPr>
                        <a:t>in the absence of an existing RIPA warrant.’ Big Brother Watch</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latin typeface="+mn-lt"/>
                          <a:ea typeface="Calibri" panose="020F0502020204030204" pitchFamily="34" charset="0"/>
                          <a:cs typeface="Times New Roman" panose="02020603050405020304" pitchFamily="18" charset="0"/>
                        </a:rPr>
                        <a:t> </a:t>
                      </a:r>
                      <a:endParaRPr lang="nl-NL" sz="2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0902076"/>
                  </a:ext>
                </a:extLst>
              </a:tr>
            </a:tbl>
          </a:graphicData>
        </a:graphic>
      </p:graphicFrame>
    </p:spTree>
    <p:extLst>
      <p:ext uri="{BB962C8B-B14F-4D97-AF65-F5344CB8AC3E}">
        <p14:creationId xmlns:p14="http://schemas.microsoft.com/office/powerpoint/2010/main" val="14936327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extLst>
              <p:ext uri="{D42A27DB-BD31-4B8C-83A1-F6EECF244321}">
                <p14:modId xmlns:p14="http://schemas.microsoft.com/office/powerpoint/2010/main" val="4185893847"/>
              </p:ext>
            </p:extLst>
          </p:nvPr>
        </p:nvGraphicFramePr>
        <p:xfrm>
          <a:off x="633791" y="440475"/>
          <a:ext cx="9932610" cy="5703190"/>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1701537">
                  <a:extLst>
                    <a:ext uri="{9D8B030D-6E8A-4147-A177-3AD203B41FA5}">
                      <a16:colId xmlns:a16="http://schemas.microsoft.com/office/drawing/2014/main" val="36878769"/>
                    </a:ext>
                  </a:extLst>
                </a:gridCol>
                <a:gridCol w="4920203">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1600" b="1"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1600" b="1">
                          <a:effectLst/>
                          <a:latin typeface="+mn-lt"/>
                          <a:ea typeface="Calibri" panose="020F0502020204030204" pitchFamily="34" charset="0"/>
                          <a:cs typeface="Times New Roman" panose="02020603050405020304" pitchFamily="18" charset="0"/>
                        </a:rPr>
                        <a:t>References to another minimum requirement of law</a:t>
                      </a:r>
                      <a:endParaRPr lang="nl-NL" sz="160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600">
                          <a:effectLst/>
                          <a:latin typeface="+mn-lt"/>
                          <a:ea typeface="Calibri" panose="020F0502020204030204" pitchFamily="34" charset="0"/>
                          <a:cs typeface="Times New Roman" panose="02020603050405020304" pitchFamily="18" charset="0"/>
                        </a:rPr>
                        <a:t>8. Notification of interception of communications </a:t>
                      </a:r>
                      <a:endParaRPr lang="nl-NL"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latin typeface="+mn-lt"/>
                          <a:ea typeface="Calibri" panose="020F0502020204030204" pitchFamily="34" charset="0"/>
                          <a:cs typeface="Times New Roman" panose="02020603050405020304" pitchFamily="18" charset="0"/>
                        </a:rPr>
                        <a:t> </a:t>
                      </a:r>
                      <a:endParaRPr lang="nl-NL"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solidFill>
                            <a:srgbClr val="000000"/>
                          </a:solidFill>
                          <a:effectLst/>
                          <a:latin typeface="+mn-lt"/>
                          <a:ea typeface="Calibri" panose="020F0502020204030204" pitchFamily="34" charset="0"/>
                          <a:cs typeface="Times New Roman" panose="02020603050405020304" pitchFamily="18" charset="0"/>
                        </a:rPr>
                        <a:t>Court was clearly unsympathetic to this approach, it did not find a violation on this point, stressing that it would bear the absence of notification and the lack of an effective possibility of requesting and obtaining information, when assessing the effectiveness of remedies available under Russian law. </a:t>
                      </a:r>
                      <a:r>
                        <a:rPr lang="en-GB" sz="1600" dirty="0" err="1">
                          <a:solidFill>
                            <a:srgbClr val="000000"/>
                          </a:solidFill>
                          <a:effectLst/>
                          <a:latin typeface="+mn-lt"/>
                          <a:ea typeface="Calibri" panose="020F0502020204030204" pitchFamily="34" charset="0"/>
                          <a:cs typeface="Times New Roman" panose="02020603050405020304" pitchFamily="18" charset="0"/>
                        </a:rPr>
                        <a:t>Zakharov</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solidFill>
                            <a:srgbClr val="000000"/>
                          </a:solidFill>
                          <a:effectLst/>
                          <a:latin typeface="+mn-lt"/>
                          <a:ea typeface="Calibri" panose="020F0502020204030204" pitchFamily="34" charset="0"/>
                          <a:cs typeface="Times New Roman" panose="02020603050405020304" pitchFamily="18" charset="0"/>
                        </a:rPr>
                        <a:t>‘</a:t>
                      </a:r>
                      <a:r>
                        <a:rPr lang="en-GB" sz="1600" dirty="0">
                          <a:effectLst/>
                          <a:latin typeface="+mn-lt"/>
                          <a:ea typeface="Calibri" panose="020F0502020204030204" pitchFamily="34" charset="0"/>
                          <a:cs typeface="Times New Roman" panose="02020603050405020304" pitchFamily="18" charset="0"/>
                        </a:rPr>
                        <a:t>Taking into account that the requirement to notify the subject of secret surveillance measures is not applicable to the applicant and is, in any event, devoid of practical significance,’ like in </a:t>
                      </a:r>
                      <a:r>
                        <a:rPr lang="en-GB" sz="1600" dirty="0" err="1">
                          <a:effectLst/>
                          <a:latin typeface="+mn-lt"/>
                          <a:ea typeface="Calibri" panose="020F0502020204030204" pitchFamily="34" charset="0"/>
                          <a:cs typeface="Times New Roman" panose="02020603050405020304" pitchFamily="18" charset="0"/>
                        </a:rPr>
                        <a:t>Zakharov</a:t>
                      </a:r>
                      <a:r>
                        <a:rPr lang="en-GB" sz="1600" dirty="0">
                          <a:effectLst/>
                          <a:latin typeface="+mn-lt"/>
                          <a:ea typeface="Calibri" panose="020F0502020204030204" pitchFamily="34" charset="0"/>
                          <a:cs typeface="Times New Roman" panose="02020603050405020304" pitchFamily="18" charset="0"/>
                        </a:rPr>
                        <a:t>, the Court underlined that its findings on the point of the notification would be taken into account when evaluating the last minimum requirement of law: </a:t>
                      </a:r>
                      <a:r>
                        <a:rPr lang="en-GB" sz="1600" dirty="0">
                          <a:effectLst/>
                          <a:highlight>
                            <a:srgbClr val="008000"/>
                          </a:highlight>
                          <a:latin typeface="+mn-lt"/>
                          <a:ea typeface="Calibri" panose="020F0502020204030204" pitchFamily="34" charset="0"/>
                          <a:cs typeface="Times New Roman" panose="02020603050405020304" pitchFamily="18" charset="0"/>
                        </a:rPr>
                        <a:t>the available remedies</a:t>
                      </a:r>
                      <a:r>
                        <a:rPr lang="en-GB" sz="1600" dirty="0">
                          <a:effectLst/>
                          <a:latin typeface="+mn-lt"/>
                          <a:ea typeface="Calibri" panose="020F0502020204030204" pitchFamily="34" charset="0"/>
                          <a:cs typeface="Times New Roman" panose="02020603050405020304" pitchFamily="18" charset="0"/>
                        </a:rPr>
                        <a:t>. </a:t>
                      </a:r>
                      <a:endParaRPr lang="nl-NL" sz="16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600" dirty="0">
                          <a:effectLst/>
                          <a:latin typeface="+mn-lt"/>
                          <a:ea typeface="Calibri" panose="020F0502020204030204" pitchFamily="34" charset="0"/>
                          <a:cs typeface="Times New Roman" panose="02020603050405020304" pitchFamily="18" charset="0"/>
                        </a:rPr>
                        <a:t>Centrum </a:t>
                      </a:r>
                      <a:r>
                        <a:rPr lang="en-GB" sz="1600" dirty="0" err="1">
                          <a:effectLst/>
                          <a:latin typeface="+mn-lt"/>
                          <a:ea typeface="Calibri" panose="020F0502020204030204" pitchFamily="34" charset="0"/>
                          <a:cs typeface="Times New Roman" panose="02020603050405020304" pitchFamily="18" charset="0"/>
                        </a:rPr>
                        <a:t>för</a:t>
                      </a:r>
                      <a:r>
                        <a:rPr lang="en-GB" sz="1600" dirty="0">
                          <a:effectLst/>
                          <a:latin typeface="+mn-lt"/>
                          <a:ea typeface="Calibri" panose="020F0502020204030204" pitchFamily="34" charset="0"/>
                          <a:cs typeface="Times New Roman" panose="02020603050405020304" pitchFamily="18" charset="0"/>
                        </a:rPr>
                        <a:t> </a:t>
                      </a:r>
                      <a:r>
                        <a:rPr lang="en-GB" sz="1600" dirty="0" err="1">
                          <a:effectLst/>
                          <a:latin typeface="+mn-lt"/>
                          <a:ea typeface="Calibri" panose="020F0502020204030204" pitchFamily="34" charset="0"/>
                          <a:cs typeface="Times New Roman" panose="02020603050405020304" pitchFamily="18" charset="0"/>
                        </a:rPr>
                        <a:t>Rättvisa</a:t>
                      </a:r>
                      <a:endParaRPr lang="nl-NL" sz="16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bl>
          </a:graphicData>
        </a:graphic>
      </p:graphicFrame>
    </p:spTree>
    <p:extLst>
      <p:ext uri="{BB962C8B-B14F-4D97-AF65-F5344CB8AC3E}">
        <p14:creationId xmlns:p14="http://schemas.microsoft.com/office/powerpoint/2010/main" val="38186602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 4">
            <a:extLst>
              <a:ext uri="{FF2B5EF4-FFF2-40B4-BE49-F238E27FC236}">
                <a16:creationId xmlns:a16="http://schemas.microsoft.com/office/drawing/2014/main" id="{40519A14-0F7B-499C-82E8-E030D9DFEB73}"/>
              </a:ext>
            </a:extLst>
          </p:cNvPr>
          <p:cNvGraphicFramePr>
            <a:graphicFrameLocks noGrp="1"/>
          </p:cNvGraphicFramePr>
          <p:nvPr>
            <p:ph idx="1"/>
          </p:nvPr>
        </p:nvGraphicFramePr>
        <p:xfrm>
          <a:off x="633791" y="440475"/>
          <a:ext cx="9932610" cy="6315329"/>
        </p:xfrm>
        <a:graphic>
          <a:graphicData uri="http://schemas.openxmlformats.org/drawingml/2006/table">
            <a:tbl>
              <a:tblPr firstRow="1" bandRow="1">
                <a:tableStyleId>{5C22544A-7EE6-4342-B048-85BDC9FD1C3A}</a:tableStyleId>
              </a:tblPr>
              <a:tblGrid>
                <a:gridCol w="3310870">
                  <a:extLst>
                    <a:ext uri="{9D8B030D-6E8A-4147-A177-3AD203B41FA5}">
                      <a16:colId xmlns:a16="http://schemas.microsoft.com/office/drawing/2014/main" val="2793819992"/>
                    </a:ext>
                  </a:extLst>
                </a:gridCol>
                <a:gridCol w="3310870">
                  <a:extLst>
                    <a:ext uri="{9D8B030D-6E8A-4147-A177-3AD203B41FA5}">
                      <a16:colId xmlns:a16="http://schemas.microsoft.com/office/drawing/2014/main" val="36878769"/>
                    </a:ext>
                  </a:extLst>
                </a:gridCol>
                <a:gridCol w="3310870">
                  <a:extLst>
                    <a:ext uri="{9D8B030D-6E8A-4147-A177-3AD203B41FA5}">
                      <a16:colId xmlns:a16="http://schemas.microsoft.com/office/drawing/2014/main" val="479287329"/>
                    </a:ext>
                  </a:extLst>
                </a:gridCol>
              </a:tblGrid>
              <a:tr h="523154">
                <a:tc>
                  <a:txBody>
                    <a:bodyPr/>
                    <a:lstStyle/>
                    <a:p>
                      <a:pPr>
                        <a:lnSpc>
                          <a:spcPct val="107000"/>
                        </a:lnSpc>
                        <a:spcAft>
                          <a:spcPts val="0"/>
                        </a:spcAft>
                      </a:pPr>
                      <a:r>
                        <a:rPr lang="en-US" sz="2400" b="1" dirty="0">
                          <a:effectLst/>
                          <a:latin typeface="+mn-lt"/>
                          <a:ea typeface="Calibri" panose="020F0502020204030204" pitchFamily="34" charset="0"/>
                          <a:cs typeface="Times New Roman" panose="02020603050405020304" pitchFamily="18" charset="0"/>
                        </a:rPr>
                        <a:t> </a:t>
                      </a:r>
                      <a:endParaRPr lang="nl-NL" sz="40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a:effectLst/>
                          <a:latin typeface="+mn-lt"/>
                          <a:ea typeface="Calibri" panose="020F0502020204030204" pitchFamily="34" charset="0"/>
                          <a:cs typeface="Times New Roman" panose="02020603050405020304" pitchFamily="18" charset="0"/>
                        </a:rPr>
                        <a:t>References to how prudently (or not) powers are used in practice</a:t>
                      </a:r>
                      <a:endParaRPr lang="nl-NL" sz="40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US" sz="2400" b="1" dirty="0">
                          <a:effectLst/>
                          <a:latin typeface="+mn-lt"/>
                          <a:ea typeface="Calibri" panose="020F0502020204030204" pitchFamily="34" charset="0"/>
                          <a:cs typeface="Times New Roman" panose="02020603050405020304" pitchFamily="18" charset="0"/>
                        </a:rPr>
                        <a:t>References to another minimum requirement of law</a:t>
                      </a:r>
                      <a:endParaRPr lang="nl-NL" sz="40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98141199"/>
                  </a:ext>
                </a:extLst>
              </a:tr>
              <a:tr h="523154">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9. Available remedies</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latin typeface="+mn-lt"/>
                          <a:ea typeface="Calibri" panose="020F0502020204030204" pitchFamily="34" charset="0"/>
                          <a:cs typeface="Times New Roman" panose="02020603050405020304" pitchFamily="18" charset="0"/>
                        </a:rPr>
                        <a:t> </a:t>
                      </a:r>
                      <a:endParaRPr lang="nl-NL" sz="24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a:solidFill>
                            <a:srgbClr val="000000"/>
                          </a:solidFill>
                          <a:effectLst/>
                          <a:latin typeface="+mn-lt"/>
                          <a:ea typeface="Calibri" panose="020F0502020204030204" pitchFamily="34" charset="0"/>
                          <a:cs typeface="Times New Roman" panose="02020603050405020304" pitchFamily="18" charset="0"/>
                        </a:rPr>
                        <a:t>‘</a:t>
                      </a:r>
                      <a:r>
                        <a:rPr lang="en-GB" sz="1400" dirty="0">
                          <a:effectLst/>
                          <a:latin typeface="+mn-lt"/>
                          <a:ea typeface="Calibri" panose="020F0502020204030204" pitchFamily="34" charset="0"/>
                          <a:cs typeface="Times New Roman" panose="02020603050405020304" pitchFamily="18" charset="0"/>
                        </a:rPr>
                        <a:t>In the Court’s view, the aggregate of remedies, although not providing a full and public response to the objections raised by a complainant, must be considered sufficient in the present context, which involves an abstract challenge to the signals intelligence regime itself and does not concern a complaint against a particular intelligence measure. In reaching this conclusion, the Court attaches importance to the earlier stages of supervision of the regime, including the detailed judicial examination by the Foreign Intelligence Court of the FRA’s requests for permits to conduct signals intelligence and the extensive and partly public supervision by several bodies, in particular the Foreign Intelligence Inspectorate.</a:t>
                      </a:r>
                      <a:r>
                        <a:rPr lang="en-GB" sz="1400" dirty="0">
                          <a:solidFill>
                            <a:srgbClr val="000000"/>
                          </a:solidFill>
                          <a:effectLst/>
                          <a:latin typeface="+mn-lt"/>
                          <a:ea typeface="Calibri" panose="020F0502020204030204" pitchFamily="34" charset="0"/>
                          <a:cs typeface="Times New Roman" panose="02020603050405020304" pitchFamily="18" charset="0"/>
                        </a:rPr>
                        <a:t>’</a:t>
                      </a:r>
                      <a:endParaRPr lang="nl-NL" sz="2400" dirty="0">
                        <a:effectLst/>
                        <a:latin typeface="+mn-lt"/>
                        <a:ea typeface="Calibri" panose="020F0502020204030204" pitchFamily="34" charset="0"/>
                        <a:cs typeface="Times New Roman" panose="02020603050405020304" pitchFamily="18" charset="0"/>
                      </a:endParaRPr>
                    </a:p>
                    <a:p>
                      <a:pPr>
                        <a:lnSpc>
                          <a:spcPct val="107000"/>
                        </a:lnSpc>
                        <a:spcAft>
                          <a:spcPts val="0"/>
                        </a:spcAft>
                      </a:pPr>
                      <a:r>
                        <a:rPr lang="en-GB" sz="1400" dirty="0">
                          <a:effectLst/>
                          <a:latin typeface="+mn-lt"/>
                          <a:ea typeface="Calibri" panose="020F0502020204030204" pitchFamily="34" charset="0"/>
                          <a:cs typeface="Times New Roman" panose="02020603050405020304" pitchFamily="18" charset="0"/>
                        </a:rPr>
                        <a:t>Centrum </a:t>
                      </a:r>
                      <a:r>
                        <a:rPr lang="en-GB" sz="1400" dirty="0" err="1">
                          <a:effectLst/>
                          <a:latin typeface="+mn-lt"/>
                          <a:ea typeface="Calibri" panose="020F0502020204030204" pitchFamily="34" charset="0"/>
                          <a:cs typeface="Times New Roman" panose="02020603050405020304" pitchFamily="18" charset="0"/>
                        </a:rPr>
                        <a:t>för</a:t>
                      </a:r>
                      <a:r>
                        <a:rPr lang="en-GB" sz="1400" dirty="0">
                          <a:effectLst/>
                          <a:latin typeface="+mn-lt"/>
                          <a:ea typeface="Calibri" panose="020F0502020204030204" pitchFamily="34" charset="0"/>
                          <a:cs typeface="Times New Roman" panose="02020603050405020304" pitchFamily="18" charset="0"/>
                        </a:rPr>
                        <a:t> </a:t>
                      </a:r>
                      <a:r>
                        <a:rPr lang="en-GB" sz="1400" dirty="0" err="1">
                          <a:effectLst/>
                          <a:latin typeface="+mn-lt"/>
                          <a:ea typeface="Calibri" panose="020F0502020204030204" pitchFamily="34" charset="0"/>
                          <a:cs typeface="Times New Roman" panose="02020603050405020304" pitchFamily="18" charset="0"/>
                        </a:rPr>
                        <a:t>Rättvisa</a:t>
                      </a:r>
                      <a:endParaRPr lang="nl-NL" sz="24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52096309"/>
                  </a:ext>
                </a:extLst>
              </a:tr>
            </a:tbl>
          </a:graphicData>
        </a:graphic>
      </p:graphicFrame>
    </p:spTree>
    <p:extLst>
      <p:ext uri="{BB962C8B-B14F-4D97-AF65-F5344CB8AC3E}">
        <p14:creationId xmlns:p14="http://schemas.microsoft.com/office/powerpoint/2010/main" val="15287166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559529-F90E-4086-9DCA-ADCA40BD38BA}"/>
              </a:ext>
            </a:extLst>
          </p:cNvPr>
          <p:cNvSpPr>
            <a:spLocks noGrp="1"/>
          </p:cNvSpPr>
          <p:nvPr>
            <p:ph type="title"/>
          </p:nvPr>
        </p:nvSpPr>
        <p:spPr/>
        <p:txBody>
          <a:bodyPr>
            <a:normAutofit/>
          </a:bodyPr>
          <a:lstStyle/>
          <a:p>
            <a:r>
              <a:rPr lang="nl-NL" dirty="0">
                <a:solidFill>
                  <a:schemeClr val="bg1"/>
                </a:solidFill>
              </a:rPr>
              <a:t>(6) Constitutioneel Hof?</a:t>
            </a:r>
          </a:p>
        </p:txBody>
      </p:sp>
      <p:sp>
        <p:nvSpPr>
          <p:cNvPr id="3" name="Tijdelijke aanduiding voor inhoud 2">
            <a:extLst>
              <a:ext uri="{FF2B5EF4-FFF2-40B4-BE49-F238E27FC236}">
                <a16:creationId xmlns:a16="http://schemas.microsoft.com/office/drawing/2014/main" id="{C6924061-D6F3-49ED-840D-0D7424903B36}"/>
              </a:ext>
            </a:extLst>
          </p:cNvPr>
          <p:cNvSpPr>
            <a:spLocks noGrp="1"/>
          </p:cNvSpPr>
          <p:nvPr>
            <p:ph idx="1"/>
          </p:nvPr>
        </p:nvSpPr>
        <p:spPr/>
        <p:txBody>
          <a:bodyPr>
            <a:normAutofit fontScale="92500" lnSpcReduction="10000"/>
          </a:bodyPr>
          <a:lstStyle/>
          <a:p>
            <a:r>
              <a:rPr lang="nl-NL" dirty="0" err="1">
                <a:solidFill>
                  <a:schemeClr val="bg1"/>
                </a:solidFill>
              </a:rPr>
              <a:t>Exhaustion</a:t>
            </a:r>
            <a:r>
              <a:rPr lang="nl-NL" dirty="0">
                <a:solidFill>
                  <a:schemeClr val="bg1"/>
                </a:solidFill>
              </a:rPr>
              <a:t> of </a:t>
            </a:r>
            <a:r>
              <a:rPr lang="nl-NL" dirty="0" err="1">
                <a:solidFill>
                  <a:schemeClr val="bg1"/>
                </a:solidFill>
              </a:rPr>
              <a:t>domestic</a:t>
            </a:r>
            <a:r>
              <a:rPr lang="nl-NL" dirty="0">
                <a:solidFill>
                  <a:schemeClr val="bg1"/>
                </a:solidFill>
              </a:rPr>
              <a:t> remedies</a:t>
            </a:r>
          </a:p>
          <a:p>
            <a:pPr lvl="1"/>
            <a:r>
              <a:rPr lang="nl-NL" dirty="0" err="1">
                <a:solidFill>
                  <a:schemeClr val="bg1"/>
                </a:solidFill>
              </a:rPr>
              <a:t>Not</a:t>
            </a:r>
            <a:r>
              <a:rPr lang="nl-NL" dirty="0">
                <a:solidFill>
                  <a:schemeClr val="bg1"/>
                </a:solidFill>
              </a:rPr>
              <a:t> </a:t>
            </a:r>
            <a:r>
              <a:rPr lang="nl-NL" dirty="0" err="1">
                <a:solidFill>
                  <a:schemeClr val="bg1"/>
                </a:solidFill>
              </a:rPr>
              <a:t>effective</a:t>
            </a:r>
            <a:endParaRPr lang="nl-NL" dirty="0">
              <a:solidFill>
                <a:schemeClr val="bg1"/>
              </a:solidFill>
            </a:endParaRPr>
          </a:p>
          <a:p>
            <a:pPr lvl="1"/>
            <a:r>
              <a:rPr lang="nl-NL" dirty="0">
                <a:solidFill>
                  <a:schemeClr val="bg1"/>
                </a:solidFill>
              </a:rPr>
              <a:t>Question of </a:t>
            </a:r>
            <a:r>
              <a:rPr lang="nl-NL" dirty="0" err="1">
                <a:solidFill>
                  <a:schemeClr val="bg1"/>
                </a:solidFill>
              </a:rPr>
              <a:t>whether</a:t>
            </a:r>
            <a:r>
              <a:rPr lang="nl-NL" dirty="0">
                <a:solidFill>
                  <a:schemeClr val="bg1"/>
                </a:solidFill>
              </a:rPr>
              <a:t> </a:t>
            </a:r>
            <a:r>
              <a:rPr lang="nl-NL" dirty="0" err="1">
                <a:solidFill>
                  <a:schemeClr val="bg1"/>
                </a:solidFill>
              </a:rPr>
              <a:t>they</a:t>
            </a:r>
            <a:r>
              <a:rPr lang="nl-NL" dirty="0">
                <a:solidFill>
                  <a:schemeClr val="bg1"/>
                </a:solidFill>
              </a:rPr>
              <a:t> are </a:t>
            </a:r>
            <a:r>
              <a:rPr lang="nl-NL" dirty="0" err="1">
                <a:solidFill>
                  <a:schemeClr val="bg1"/>
                </a:solidFill>
              </a:rPr>
              <a:t>effective</a:t>
            </a:r>
            <a:r>
              <a:rPr lang="nl-NL" dirty="0">
                <a:solidFill>
                  <a:schemeClr val="bg1"/>
                </a:solidFill>
              </a:rPr>
              <a:t> </a:t>
            </a:r>
            <a:r>
              <a:rPr lang="nl-NL" dirty="0" err="1">
                <a:solidFill>
                  <a:schemeClr val="bg1"/>
                </a:solidFill>
              </a:rPr>
              <a:t>tied</a:t>
            </a:r>
            <a:r>
              <a:rPr lang="nl-NL" dirty="0">
                <a:solidFill>
                  <a:schemeClr val="bg1"/>
                </a:solidFill>
              </a:rPr>
              <a:t> </a:t>
            </a:r>
            <a:r>
              <a:rPr lang="nl-NL" dirty="0" err="1">
                <a:solidFill>
                  <a:schemeClr val="bg1"/>
                </a:solidFill>
              </a:rPr>
              <a:t>to</a:t>
            </a:r>
            <a:r>
              <a:rPr lang="nl-NL" dirty="0">
                <a:solidFill>
                  <a:schemeClr val="bg1"/>
                </a:solidFill>
              </a:rPr>
              <a:t> </a:t>
            </a:r>
            <a:r>
              <a:rPr lang="nl-NL" dirty="0" err="1">
                <a:solidFill>
                  <a:schemeClr val="bg1"/>
                </a:solidFill>
              </a:rPr>
              <a:t>legal</a:t>
            </a:r>
            <a:r>
              <a:rPr lang="nl-NL" dirty="0">
                <a:solidFill>
                  <a:schemeClr val="bg1"/>
                </a:solidFill>
              </a:rPr>
              <a:t> question at hand</a:t>
            </a:r>
          </a:p>
          <a:p>
            <a:pPr lvl="1"/>
            <a:r>
              <a:rPr lang="nl-NL" dirty="0" err="1">
                <a:solidFill>
                  <a:schemeClr val="bg1"/>
                </a:solidFill>
              </a:rPr>
              <a:t>Justified</a:t>
            </a:r>
            <a:r>
              <a:rPr lang="nl-NL" dirty="0">
                <a:solidFill>
                  <a:schemeClr val="bg1"/>
                </a:solidFill>
              </a:rPr>
              <a:t> </a:t>
            </a:r>
            <a:r>
              <a:rPr lang="nl-NL" dirty="0" err="1">
                <a:solidFill>
                  <a:schemeClr val="bg1"/>
                </a:solidFill>
              </a:rPr>
              <a:t>subjective</a:t>
            </a:r>
            <a:r>
              <a:rPr lang="nl-NL" dirty="0">
                <a:solidFill>
                  <a:schemeClr val="bg1"/>
                </a:solidFill>
              </a:rPr>
              <a:t> belief of </a:t>
            </a:r>
            <a:r>
              <a:rPr lang="nl-NL" dirty="0" err="1">
                <a:solidFill>
                  <a:schemeClr val="bg1"/>
                </a:solidFill>
              </a:rPr>
              <a:t>ineffectiveness</a:t>
            </a:r>
            <a:endParaRPr lang="nl-NL" dirty="0">
              <a:solidFill>
                <a:schemeClr val="bg1"/>
              </a:solidFill>
            </a:endParaRPr>
          </a:p>
          <a:p>
            <a:r>
              <a:rPr lang="nl-NL" dirty="0">
                <a:solidFill>
                  <a:schemeClr val="bg1"/>
                </a:solidFill>
              </a:rPr>
              <a:t>Pilot </a:t>
            </a:r>
            <a:r>
              <a:rPr lang="nl-NL" dirty="0" err="1">
                <a:solidFill>
                  <a:schemeClr val="bg1"/>
                </a:solidFill>
              </a:rPr>
              <a:t>judgement</a:t>
            </a:r>
            <a:endParaRPr lang="nl-NL" dirty="0">
              <a:solidFill>
                <a:schemeClr val="bg1"/>
              </a:solidFill>
            </a:endParaRPr>
          </a:p>
          <a:p>
            <a:r>
              <a:rPr lang="nl-NL" dirty="0">
                <a:solidFill>
                  <a:schemeClr val="bg1"/>
                </a:solidFill>
              </a:rPr>
              <a:t>European </a:t>
            </a:r>
            <a:r>
              <a:rPr lang="nl-NL" dirty="0" err="1">
                <a:solidFill>
                  <a:schemeClr val="bg1"/>
                </a:solidFill>
              </a:rPr>
              <a:t>Constitutional</a:t>
            </a:r>
            <a:r>
              <a:rPr lang="nl-NL" dirty="0">
                <a:solidFill>
                  <a:schemeClr val="bg1"/>
                </a:solidFill>
              </a:rPr>
              <a:t> Court?</a:t>
            </a:r>
          </a:p>
          <a:p>
            <a:pPr lvl="1"/>
            <a:r>
              <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As Judge Pinto de Albuquerque explained in his partly concurring, partly dissenting opinion in </a:t>
            </a:r>
            <a:r>
              <a:rPr lang="en-GB"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Villanianatos</a:t>
            </a:r>
            <a:r>
              <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and others (2013), when the ECtHR assesses laws in </a:t>
            </a:r>
            <a:r>
              <a:rPr lang="en-GB"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abstracto</a:t>
            </a:r>
            <a:r>
              <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it does ‘an abstract review of the “conventionality” of a Greek law, while acting as a court of first instance. The Grand Chamber not only reviews the Convention compliance of a law which has not been applied to the applicants, but furthermore does it without the benefit of prior scrutiny of that same legislation by the national courts. In other words, the Grand Chamber invests itself with the power to examine in </a:t>
            </a:r>
            <a:r>
              <a:rPr lang="en-GB" dirty="0" err="1">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abstracto</a:t>
            </a:r>
            <a:r>
              <a:rPr lang="en-GB"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the Convention compliance of laws without any prior national judicial review.’ </a:t>
            </a: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ECtHR, </a:t>
            </a:r>
            <a:r>
              <a:rPr lang="en-GB"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Matelly</a:t>
            </a:r>
            <a:r>
              <a:rPr lang="en-GB"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v. France, application no. 10609/10, 02 November 2014. </a:t>
            </a:r>
            <a:endParaRPr lang="nl-NL"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solidFill>
                <a:schemeClr val="bg1"/>
              </a:solidFill>
            </a:endParaRPr>
          </a:p>
        </p:txBody>
      </p:sp>
    </p:spTree>
    <p:extLst>
      <p:ext uri="{BB962C8B-B14F-4D97-AF65-F5344CB8AC3E}">
        <p14:creationId xmlns:p14="http://schemas.microsoft.com/office/powerpoint/2010/main" val="3620138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fontScale="92500" lnSpcReduction="10000"/>
          </a:bodyPr>
          <a:lstStyle/>
          <a:p>
            <a:r>
              <a:rPr lang="nl-NL" dirty="0">
                <a:solidFill>
                  <a:schemeClr val="bg1"/>
                </a:solidFill>
              </a:rPr>
              <a:t>ARTIKEL 10 Vrijheid van meningsuiting </a:t>
            </a:r>
            <a:br>
              <a:rPr lang="nl-NL" dirty="0">
                <a:solidFill>
                  <a:schemeClr val="bg1"/>
                </a:solidFill>
              </a:rPr>
            </a:br>
            <a:r>
              <a:rPr lang="nl-NL" dirty="0">
                <a:solidFill>
                  <a:schemeClr val="bg1"/>
                </a:solidFill>
              </a:rPr>
              <a:t>1. Een ieder heeft recht op vrijheid van meningsuiting. Dit recht omvat de vrijheid een mening te koesteren en de vrijheid om inlichtingen of denkbeelden te ontvangen of te verstrekken, zonder inmenging van enig openbaar gezag en ongeacht grenzen. Dit artikel belet Staten niet radio- omroep-, bioscoop of televisieondernemingen te onderwerpen aan een systeem van vergunningen. </a:t>
            </a:r>
            <a:br>
              <a:rPr lang="nl-NL" dirty="0">
                <a:solidFill>
                  <a:schemeClr val="bg1"/>
                </a:solidFill>
              </a:rPr>
            </a:br>
            <a:r>
              <a:rPr lang="nl-NL" dirty="0">
                <a:solidFill>
                  <a:schemeClr val="bg1"/>
                </a:solidFill>
              </a:rPr>
              <a:t>2. Daar de uitoefening van deze vrijheden plichten en verantwoordelijkheden met zich brengt, kan zij worden onderworpen aan bepaalde formaliteiten, voorwaarden, beperkingen of sancties, die bij de wet zijn voorzien en die in een democratische samenleving noodzakelijk zijn in het belang van de nationale veiligheid, territoriale integriteit of openbare veiligheid, het voorkomen van wanordelijkheden en strafbare feiten, de bescherming van de gezondheid of de goede zeden, de bescherming van de goede naam of de rechten van anderen, om de verspreiding van vertrouwelijke mededelingen te voorkomen of om het gezag en de onpartijdigheid van de rechterlijke macht te waarborgen.</a:t>
            </a:r>
          </a:p>
        </p:txBody>
      </p:sp>
    </p:spTree>
    <p:extLst>
      <p:ext uri="{BB962C8B-B14F-4D97-AF65-F5344CB8AC3E}">
        <p14:creationId xmlns:p14="http://schemas.microsoft.com/office/powerpoint/2010/main" val="1995623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r>
              <a:rPr lang="nl-NL" dirty="0">
                <a:solidFill>
                  <a:schemeClr val="bg1"/>
                </a:solidFill>
              </a:rPr>
              <a:t>ARTIKEL 11 Vrijheid van vergadering en vereniging </a:t>
            </a:r>
            <a:br>
              <a:rPr lang="nl-NL" dirty="0">
                <a:solidFill>
                  <a:schemeClr val="bg1"/>
                </a:solidFill>
              </a:rPr>
            </a:br>
            <a:r>
              <a:rPr lang="nl-NL" dirty="0">
                <a:solidFill>
                  <a:schemeClr val="bg1"/>
                </a:solidFill>
              </a:rPr>
              <a:t>1. Een ieder heeft recht op vrijheid van vreedzame vergadering en op vrijheid van vereniging, met inbegrip van het recht met anderen vakverenigingen op te richten en zich bij vakverenigingen aan te sluiten voor de bescherming van zijn belangen. </a:t>
            </a:r>
            <a:br>
              <a:rPr lang="nl-NL" dirty="0">
                <a:solidFill>
                  <a:schemeClr val="bg1"/>
                </a:solidFill>
              </a:rPr>
            </a:br>
            <a:r>
              <a:rPr lang="nl-NL" dirty="0">
                <a:solidFill>
                  <a:schemeClr val="bg1"/>
                </a:solidFill>
              </a:rPr>
              <a:t>2. De uitoefening van deze rechten mag aan geen andere beperkingen worden onderworpen dan die, die bij de wet zijn voorzien en die in een democratische samenleving noodzakelijk zijn in het belang van de nationale veiligheid, de openbare veiligheid, het voorkomen van wanordelijkheden en strafbare feiten, voor de bescherming van de gezondheid of de goede zeden of de bescherming van de rechten en vrijheden van anderen. Dit artikel verbiedt niet dat rechtmatige beperkingen worden gesteld aan de uitoefening van deze rechten door leden van de krijgsmacht, van de politie of van het ambtelijk apparaat van de Staat.</a:t>
            </a:r>
          </a:p>
        </p:txBody>
      </p:sp>
    </p:spTree>
    <p:extLst>
      <p:ext uri="{BB962C8B-B14F-4D97-AF65-F5344CB8AC3E}">
        <p14:creationId xmlns:p14="http://schemas.microsoft.com/office/powerpoint/2010/main" val="4115075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12 Recht te huwen </a:t>
            </a:r>
          </a:p>
          <a:p>
            <a:r>
              <a:rPr lang="nl-NL" dirty="0">
                <a:solidFill>
                  <a:schemeClr val="bg1"/>
                </a:solidFill>
              </a:rPr>
              <a:t>Mannen en vrouwen van huwbare leeftijd hebben het recht te huwen en een gezin te stichten volgens de nationale wetten die de uitoefening van dit recht beheersen.</a:t>
            </a:r>
          </a:p>
        </p:txBody>
      </p:sp>
    </p:spTree>
    <p:extLst>
      <p:ext uri="{BB962C8B-B14F-4D97-AF65-F5344CB8AC3E}">
        <p14:creationId xmlns:p14="http://schemas.microsoft.com/office/powerpoint/2010/main" val="1414155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lstStyle/>
          <a:p>
            <a:r>
              <a:rPr lang="nl-NL" dirty="0">
                <a:solidFill>
                  <a:schemeClr val="bg1"/>
                </a:solidFill>
              </a:rPr>
              <a:t>ARTIKEL 2 Recht op leven </a:t>
            </a:r>
            <a:br>
              <a:rPr lang="nl-NL" dirty="0">
                <a:solidFill>
                  <a:schemeClr val="bg1"/>
                </a:solidFill>
              </a:rPr>
            </a:br>
            <a:r>
              <a:rPr lang="nl-NL" dirty="0">
                <a:solidFill>
                  <a:schemeClr val="bg1"/>
                </a:solidFill>
              </a:rPr>
              <a:t>1. Het recht van een ieder op leven wordt beschermd door de wet. Niemand mag opzettelijk van het leven worden beroofd, </a:t>
            </a:r>
            <a:r>
              <a:rPr lang="nl-NL" dirty="0">
                <a:solidFill>
                  <a:schemeClr val="bg1"/>
                </a:solidFill>
                <a:highlight>
                  <a:srgbClr val="008000"/>
                </a:highlight>
              </a:rPr>
              <a:t>behoudens door de tenuitvoerlegging van een gerechtelijk vonnis wegens een misdrijf waarvoor de wet in de doodstraf voorziet. </a:t>
            </a:r>
            <a:br>
              <a:rPr lang="nl-NL" dirty="0">
                <a:solidFill>
                  <a:schemeClr val="bg1"/>
                </a:solidFill>
              </a:rPr>
            </a:br>
            <a:r>
              <a:rPr lang="nl-NL" dirty="0">
                <a:solidFill>
                  <a:schemeClr val="bg1"/>
                </a:solidFill>
              </a:rPr>
              <a:t>2. De beroving van het leven wordt niet geacht in strijd met dit artikel te zijn geschied ingeval zij het gevolg is van het gebruik van geweld, </a:t>
            </a:r>
            <a:r>
              <a:rPr lang="nl-NL" dirty="0">
                <a:solidFill>
                  <a:schemeClr val="bg1"/>
                </a:solidFill>
                <a:highlight>
                  <a:srgbClr val="008000"/>
                </a:highlight>
              </a:rPr>
              <a:t>dat absoluut noodzakelijk is: </a:t>
            </a:r>
            <a:br>
              <a:rPr lang="nl-NL" dirty="0">
                <a:solidFill>
                  <a:schemeClr val="bg1"/>
                </a:solidFill>
                <a:highlight>
                  <a:srgbClr val="008000"/>
                </a:highlight>
              </a:rPr>
            </a:br>
            <a:r>
              <a:rPr lang="nl-NL" dirty="0">
                <a:solidFill>
                  <a:schemeClr val="bg1"/>
                </a:solidFill>
                <a:highlight>
                  <a:srgbClr val="008000"/>
                </a:highlight>
              </a:rPr>
              <a:t>(a) ter verdediging van wie dan ook tegen onrechtmatig geweld; </a:t>
            </a:r>
            <a:br>
              <a:rPr lang="nl-NL" dirty="0">
                <a:solidFill>
                  <a:schemeClr val="bg1"/>
                </a:solidFill>
                <a:highlight>
                  <a:srgbClr val="008000"/>
                </a:highlight>
              </a:rPr>
            </a:br>
            <a:r>
              <a:rPr lang="nl-NL" dirty="0">
                <a:solidFill>
                  <a:schemeClr val="bg1"/>
                </a:solidFill>
                <a:highlight>
                  <a:srgbClr val="008000"/>
                </a:highlight>
              </a:rPr>
              <a:t>(b) teneinde een rechtmatige arrestatie te bewerkstelligen of het ontsnappen van iemand die op rechtmatige wijze is gedetineerd, te voorkomen; </a:t>
            </a:r>
            <a:br>
              <a:rPr lang="nl-NL" dirty="0">
                <a:solidFill>
                  <a:schemeClr val="bg1"/>
                </a:solidFill>
                <a:highlight>
                  <a:srgbClr val="008000"/>
                </a:highlight>
              </a:rPr>
            </a:br>
            <a:r>
              <a:rPr lang="nl-NL" dirty="0">
                <a:solidFill>
                  <a:schemeClr val="bg1"/>
                </a:solidFill>
                <a:highlight>
                  <a:srgbClr val="008000"/>
                </a:highlight>
              </a:rPr>
              <a:t>(c) teneinde in overeenstemming met de wet een oproer of opstand te onderdrukken.</a:t>
            </a:r>
          </a:p>
        </p:txBody>
      </p:sp>
    </p:spTree>
    <p:extLst>
      <p:ext uri="{BB962C8B-B14F-4D97-AF65-F5344CB8AC3E}">
        <p14:creationId xmlns:p14="http://schemas.microsoft.com/office/powerpoint/2010/main" val="1099700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A76B36-B167-4072-B0A3-04205F083FDB}"/>
              </a:ext>
            </a:extLst>
          </p:cNvPr>
          <p:cNvSpPr>
            <a:spLocks noGrp="1"/>
          </p:cNvSpPr>
          <p:nvPr>
            <p:ph type="title"/>
          </p:nvPr>
        </p:nvSpPr>
        <p:spPr/>
        <p:txBody>
          <a:bodyPr/>
          <a:lstStyle/>
          <a:p>
            <a:r>
              <a:rPr lang="nl-NL" dirty="0">
                <a:solidFill>
                  <a:schemeClr val="bg1"/>
                </a:solidFill>
              </a:rPr>
              <a:t>(1) Beperkingsclausules in het EVRM</a:t>
            </a:r>
            <a:endParaRPr lang="nl-NL" dirty="0"/>
          </a:p>
        </p:txBody>
      </p:sp>
      <p:sp>
        <p:nvSpPr>
          <p:cNvPr id="3" name="Tijdelijke aanduiding voor inhoud 2">
            <a:extLst>
              <a:ext uri="{FF2B5EF4-FFF2-40B4-BE49-F238E27FC236}">
                <a16:creationId xmlns:a16="http://schemas.microsoft.com/office/drawing/2014/main" id="{6B351331-2BE2-4D05-B551-AC3348A61D67}"/>
              </a:ext>
            </a:extLst>
          </p:cNvPr>
          <p:cNvSpPr>
            <a:spLocks noGrp="1"/>
          </p:cNvSpPr>
          <p:nvPr>
            <p:ph idx="1"/>
          </p:nvPr>
        </p:nvSpPr>
        <p:spPr/>
        <p:txBody>
          <a:bodyPr>
            <a:normAutofit lnSpcReduction="10000"/>
          </a:bodyPr>
          <a:lstStyle/>
          <a:p>
            <a:r>
              <a:rPr lang="nl-NL" dirty="0">
                <a:solidFill>
                  <a:schemeClr val="bg1"/>
                </a:solidFill>
              </a:rPr>
              <a:t>ARTIKEL 4 Verbod van slavernij en dwangarbeid </a:t>
            </a:r>
            <a:br>
              <a:rPr lang="nl-NL" dirty="0">
                <a:solidFill>
                  <a:schemeClr val="bg1"/>
                </a:solidFill>
              </a:rPr>
            </a:br>
            <a:r>
              <a:rPr lang="nl-NL" dirty="0">
                <a:solidFill>
                  <a:schemeClr val="bg1"/>
                </a:solidFill>
              </a:rPr>
              <a:t>1. Niemand mag in slavernij of dienstbaarheid worden gehouden. </a:t>
            </a:r>
            <a:br>
              <a:rPr lang="nl-NL" dirty="0">
                <a:solidFill>
                  <a:schemeClr val="bg1"/>
                </a:solidFill>
              </a:rPr>
            </a:br>
            <a:r>
              <a:rPr lang="nl-NL" dirty="0">
                <a:solidFill>
                  <a:schemeClr val="bg1"/>
                </a:solidFill>
              </a:rPr>
              <a:t>2. Niemand mag gedwongen worden dwangarbeid of verplichte arbeid te verrichten. </a:t>
            </a:r>
            <a:br>
              <a:rPr lang="nl-NL" dirty="0">
                <a:solidFill>
                  <a:schemeClr val="bg1"/>
                </a:solidFill>
              </a:rPr>
            </a:br>
            <a:r>
              <a:rPr lang="nl-NL" dirty="0">
                <a:solidFill>
                  <a:schemeClr val="bg1"/>
                </a:solidFill>
              </a:rPr>
              <a:t>3. Niet als “dwangarbeid of verplichte arbeid“ in de zin van dit artikel worden beschouwd: </a:t>
            </a:r>
            <a:br>
              <a:rPr lang="nl-NL" dirty="0">
                <a:solidFill>
                  <a:schemeClr val="bg1"/>
                </a:solidFill>
              </a:rPr>
            </a:br>
            <a:r>
              <a:rPr lang="nl-NL" dirty="0">
                <a:solidFill>
                  <a:schemeClr val="bg1"/>
                </a:solidFill>
              </a:rPr>
              <a:t>(a) elk werk dat gewoonlijk wordt vereist van iemand die is </a:t>
            </a:r>
            <a:r>
              <a:rPr lang="nl-NL" dirty="0">
                <a:solidFill>
                  <a:schemeClr val="bg1"/>
                </a:solidFill>
                <a:highlight>
                  <a:srgbClr val="008000"/>
                </a:highlight>
              </a:rPr>
              <a:t>gedetineerd</a:t>
            </a:r>
            <a:r>
              <a:rPr lang="nl-NL" dirty="0">
                <a:solidFill>
                  <a:schemeClr val="bg1"/>
                </a:solidFill>
              </a:rPr>
              <a:t> overeenkomstig de bepalingen van artikel 5 van dit Verdrag, of gedurende zijn voorwaardelijke invrijheidstelling; </a:t>
            </a:r>
            <a:br>
              <a:rPr lang="nl-NL" dirty="0">
                <a:solidFill>
                  <a:schemeClr val="bg1"/>
                </a:solidFill>
              </a:rPr>
            </a:br>
            <a:r>
              <a:rPr lang="nl-NL" dirty="0">
                <a:solidFill>
                  <a:schemeClr val="bg1"/>
                </a:solidFill>
              </a:rPr>
              <a:t>(b) elke dienst van </a:t>
            </a:r>
            <a:r>
              <a:rPr lang="nl-NL" dirty="0">
                <a:solidFill>
                  <a:schemeClr val="bg1"/>
                </a:solidFill>
                <a:highlight>
                  <a:srgbClr val="008000"/>
                </a:highlight>
              </a:rPr>
              <a:t>militaire aard </a:t>
            </a:r>
            <a:r>
              <a:rPr lang="nl-NL" dirty="0">
                <a:solidFill>
                  <a:schemeClr val="bg1"/>
                </a:solidFill>
              </a:rPr>
              <a:t>of, in het geval van gewetensbezwaarden in landen waarin hun gewetensbezwaren worden erkend, diensten die gevorderd worden in plaats van de verplichte militaire dienst; </a:t>
            </a:r>
            <a:br>
              <a:rPr lang="nl-NL" dirty="0">
                <a:solidFill>
                  <a:schemeClr val="bg1"/>
                </a:solidFill>
              </a:rPr>
            </a:br>
            <a:r>
              <a:rPr lang="nl-NL" dirty="0">
                <a:solidFill>
                  <a:schemeClr val="bg1"/>
                </a:solidFill>
              </a:rPr>
              <a:t>(c) elke dienst die wordt gevorderd in het geval van een </a:t>
            </a:r>
            <a:r>
              <a:rPr lang="nl-NL" dirty="0">
                <a:solidFill>
                  <a:schemeClr val="bg1"/>
                </a:solidFill>
                <a:highlight>
                  <a:srgbClr val="008000"/>
                </a:highlight>
              </a:rPr>
              <a:t>noodtoestand of ramp </a:t>
            </a:r>
            <a:r>
              <a:rPr lang="nl-NL" dirty="0">
                <a:solidFill>
                  <a:schemeClr val="bg1"/>
                </a:solidFill>
              </a:rPr>
              <a:t>die het leven of het welzijn van de gemeenschap bedreigt; </a:t>
            </a:r>
            <a:br>
              <a:rPr lang="nl-NL" dirty="0">
                <a:solidFill>
                  <a:schemeClr val="bg1"/>
                </a:solidFill>
              </a:rPr>
            </a:br>
            <a:r>
              <a:rPr lang="nl-NL" dirty="0">
                <a:solidFill>
                  <a:schemeClr val="bg1"/>
                </a:solidFill>
              </a:rPr>
              <a:t>(d) elk werk of elke dienst die deel uitmaakt van </a:t>
            </a:r>
            <a:r>
              <a:rPr lang="nl-NL" dirty="0">
                <a:solidFill>
                  <a:schemeClr val="bg1"/>
                </a:solidFill>
                <a:highlight>
                  <a:srgbClr val="008000"/>
                </a:highlight>
              </a:rPr>
              <a:t>normale burgerplichten.</a:t>
            </a:r>
          </a:p>
        </p:txBody>
      </p:sp>
    </p:spTree>
    <p:extLst>
      <p:ext uri="{BB962C8B-B14F-4D97-AF65-F5344CB8AC3E}">
        <p14:creationId xmlns:p14="http://schemas.microsoft.com/office/powerpoint/2010/main" val="24918634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2619</TotalTime>
  <Words>6985</Words>
  <Application>Microsoft Office PowerPoint</Application>
  <PresentationFormat>Breedbeeld</PresentationFormat>
  <Paragraphs>240</Paragraphs>
  <Slides>47</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47</vt:i4>
      </vt:variant>
    </vt:vector>
  </HeadingPairs>
  <TitlesOfParts>
    <vt:vector size="53" baseType="lpstr">
      <vt:lpstr>Arial</vt:lpstr>
      <vt:lpstr>Calibri</vt:lpstr>
      <vt:lpstr>Times New Roman</vt:lpstr>
      <vt:lpstr>Trebuchet MS</vt:lpstr>
      <vt:lpstr>Wingdings 3</vt:lpstr>
      <vt:lpstr>Facet</vt:lpstr>
      <vt:lpstr>College III: Voorgeschreven bij wet en het Quality of Law criterium </vt:lpstr>
      <vt:lpstr>Overzicht van dit college</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(1) Beperkingsclausules in het EVRM</vt:lpstr>
      <vt:lpstr>(2) Traveaux preparatoires</vt:lpstr>
      <vt:lpstr>(2) Traveaux preparatoires</vt:lpstr>
      <vt:lpstr>(2) Traveaux preparatoires</vt:lpstr>
      <vt:lpstr>(2) Traveaux preparatoires</vt:lpstr>
      <vt:lpstr>(2) Traveaux preparatoires</vt:lpstr>
      <vt:lpstr>(2) Traveaux preparatoires</vt:lpstr>
      <vt:lpstr>(3) Dominante benadering Hof/RvE</vt:lpstr>
      <vt:lpstr>(3) Dominante benadering Hof/RvE</vt:lpstr>
      <vt:lpstr>(3) Dominante benadering Hof/RvE</vt:lpstr>
      <vt:lpstr>(3) Dominante benadering Hof/RvE</vt:lpstr>
      <vt:lpstr>(4) Vroege uitzonderingen: quality of law </vt:lpstr>
      <vt:lpstr>(4) Vroege uitzonderingen: quality of law </vt:lpstr>
      <vt:lpstr>(4) Vroege uitzonderingen: quality of law </vt:lpstr>
      <vt:lpstr>(4) Vroege uitzonderingen: quality of law </vt:lpstr>
      <vt:lpstr>(4) Vroege uitzonderingen: quality of law </vt:lpstr>
      <vt:lpstr>(4) Vroege uitzonderingen: quality of law </vt:lpstr>
      <vt:lpstr>(5) Minimum requirements of law</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(6) Constitutioneel Hof?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dc:title>
  <dc:creator>Bart Van der Sloot</dc:creator>
  <cp:lastModifiedBy>Bart Van der Sloot</cp:lastModifiedBy>
  <cp:revision>119</cp:revision>
  <dcterms:created xsi:type="dcterms:W3CDTF">2020-07-16T14:25:51Z</dcterms:created>
  <dcterms:modified xsi:type="dcterms:W3CDTF">2020-08-04T12:53:05Z</dcterms:modified>
</cp:coreProperties>
</file>