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524" r:id="rId3"/>
    <p:sldId id="528" r:id="rId4"/>
    <p:sldId id="565" r:id="rId5"/>
    <p:sldId id="566" r:id="rId6"/>
    <p:sldId id="567" r:id="rId7"/>
    <p:sldId id="568" r:id="rId8"/>
    <p:sldId id="569" r:id="rId9"/>
    <p:sldId id="570" r:id="rId10"/>
    <p:sldId id="571" r:id="rId11"/>
    <p:sldId id="572" r:id="rId12"/>
    <p:sldId id="573" r:id="rId13"/>
    <p:sldId id="574" r:id="rId14"/>
    <p:sldId id="576" r:id="rId15"/>
    <p:sldId id="577" r:id="rId16"/>
    <p:sldId id="578" r:id="rId17"/>
    <p:sldId id="580" r:id="rId18"/>
    <p:sldId id="575" r:id="rId19"/>
    <p:sldId id="581" r:id="rId20"/>
    <p:sldId id="529" r:id="rId21"/>
    <p:sldId id="532" r:id="rId22"/>
    <p:sldId id="533" r:id="rId23"/>
    <p:sldId id="534" r:id="rId24"/>
    <p:sldId id="535" r:id="rId25"/>
    <p:sldId id="536" r:id="rId26"/>
    <p:sldId id="537" r:id="rId27"/>
    <p:sldId id="538" r:id="rId28"/>
    <p:sldId id="539" r:id="rId29"/>
    <p:sldId id="540" r:id="rId30"/>
    <p:sldId id="541" r:id="rId31"/>
    <p:sldId id="542" r:id="rId32"/>
    <p:sldId id="543" r:id="rId33"/>
    <p:sldId id="544" r:id="rId34"/>
    <p:sldId id="545" r:id="rId35"/>
    <p:sldId id="546" r:id="rId36"/>
    <p:sldId id="547" r:id="rId37"/>
    <p:sldId id="548" r:id="rId38"/>
    <p:sldId id="550" r:id="rId39"/>
    <p:sldId id="549" r:id="rId40"/>
    <p:sldId id="551" r:id="rId41"/>
    <p:sldId id="552" r:id="rId42"/>
    <p:sldId id="553" r:id="rId43"/>
    <p:sldId id="554" r:id="rId44"/>
    <p:sldId id="555" r:id="rId45"/>
    <p:sldId id="556" r:id="rId46"/>
    <p:sldId id="557" r:id="rId47"/>
    <p:sldId id="558" r:id="rId48"/>
    <p:sldId id="559" r:id="rId49"/>
    <p:sldId id="560" r:id="rId50"/>
    <p:sldId id="561" r:id="rId51"/>
    <p:sldId id="562" r:id="rId52"/>
    <p:sldId id="563" r:id="rId53"/>
    <p:sldId id="564"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snapToGrid="0">
      <p:cViewPr varScale="1">
        <p:scale>
          <a:sx n="108" d="100"/>
          <a:sy n="108" d="100"/>
        </p:scale>
        <p:origin x="5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7/28/2020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7/28/2020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7/28/2020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7/28/2020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BOS?p_auth=BxpJGbuL" TargetMode="External"/><Relationship Id="rId13" Type="http://schemas.openxmlformats.org/officeDocument/2006/relationships/hyperlink" Target="https://www.coe.int/en/web/conventions/full-list/-/conventions/treaty/country/DEN?p_auth=BxpJGbuL" TargetMode="External"/><Relationship Id="rId3" Type="http://schemas.openxmlformats.org/officeDocument/2006/relationships/hyperlink" Target="https://www.coe.int/en/web/conventions/full-list/-/conventions/treaty/country/AND?p_auth=BxpJGbuL" TargetMode="External"/><Relationship Id="rId7" Type="http://schemas.openxmlformats.org/officeDocument/2006/relationships/hyperlink" Target="https://www.coe.int/en/web/conventions/full-list/-/conventions/treaty/country/BEL?p_auth=BxpJGbuL" TargetMode="External"/><Relationship Id="rId12" Type="http://schemas.openxmlformats.org/officeDocument/2006/relationships/hyperlink" Target="https://www.coe.int/en/web/conventions/full-list/-/conventions/treaty/country/CZE?p_auth=BxpJGbuL" TargetMode="External"/><Relationship Id="rId2" Type="http://schemas.openxmlformats.org/officeDocument/2006/relationships/hyperlink" Target="https://www.coe.int/en/web/conventions/full-list/-/conventions/treaty/country/ALB?p_auth=BxpJGbuL" TargetMode="External"/><Relationship Id="rId16" Type="http://schemas.openxmlformats.org/officeDocument/2006/relationships/hyperlink" Target="https://www.coe.int/en/web/conventions/full-list/-/conventions/treaty/country/FRA?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AZE?p_auth=BxpJGbuL" TargetMode="External"/><Relationship Id="rId11" Type="http://schemas.openxmlformats.org/officeDocument/2006/relationships/hyperlink" Target="https://www.coe.int/en/web/conventions/full-list/-/conventions/treaty/country/CYP?p_auth=BxpJGbuL" TargetMode="External"/><Relationship Id="rId5" Type="http://schemas.openxmlformats.org/officeDocument/2006/relationships/hyperlink" Target="https://www.coe.int/en/web/conventions/full-list/-/conventions/treaty/country/AUS?p_auth=BxpJGbuL" TargetMode="External"/><Relationship Id="rId15" Type="http://schemas.openxmlformats.org/officeDocument/2006/relationships/hyperlink" Target="https://www.coe.int/en/web/conventions/full-list/-/conventions/treaty/country/FIN?p_auth=BxpJGbuL" TargetMode="External"/><Relationship Id="rId10" Type="http://schemas.openxmlformats.org/officeDocument/2006/relationships/hyperlink" Target="https://www.coe.int/en/web/conventions/full-list/-/conventions/treaty/country/CRO?p_auth=BxpJGbuL" TargetMode="External"/><Relationship Id="rId4" Type="http://schemas.openxmlformats.org/officeDocument/2006/relationships/hyperlink" Target="https://www.coe.int/en/web/conventions/full-list/-/conventions/treaty/country/ARM?p_auth=BxpJGbuL" TargetMode="External"/><Relationship Id="rId9" Type="http://schemas.openxmlformats.org/officeDocument/2006/relationships/hyperlink" Target="https://www.coe.int/en/web/conventions/full-list/-/conventions/treaty/country/BUL?p_auth=BxpJGbuL" TargetMode="External"/><Relationship Id="rId14" Type="http://schemas.openxmlformats.org/officeDocument/2006/relationships/hyperlink" Target="https://www.coe.int/en/web/conventions/full-list/-/conventions/treaty/country/EST?p_auth=BxpJGbuL"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ITA?p_auth=BxpJGbuL" TargetMode="External"/><Relationship Id="rId13" Type="http://schemas.openxmlformats.org/officeDocument/2006/relationships/hyperlink" Target="https://www.coe.int/en/web/conventions/full-list/-/conventions/treaty/country/MAL?p_auth=BxpJGbuL" TargetMode="External"/><Relationship Id="rId3" Type="http://schemas.openxmlformats.org/officeDocument/2006/relationships/hyperlink" Target="https://www.coe.int/en/web/conventions/full-list/-/conventions/treaty/country/GER?p_auth=BxpJGbuL" TargetMode="External"/><Relationship Id="rId7" Type="http://schemas.openxmlformats.org/officeDocument/2006/relationships/hyperlink" Target="https://www.coe.int/en/web/conventions/full-list/-/conventions/treaty/country/IRE?p_auth=BxpJGbuL" TargetMode="External"/><Relationship Id="rId12" Type="http://schemas.openxmlformats.org/officeDocument/2006/relationships/hyperlink" Target="https://www.coe.int/en/web/conventions/full-list/-/conventions/treaty/country/LUX?p_auth=BxpJGbuL" TargetMode="External"/><Relationship Id="rId2" Type="http://schemas.openxmlformats.org/officeDocument/2006/relationships/hyperlink" Target="https://www.coe.int/en/web/conventions/full-list/-/conventions/treaty/country/GEO?p_auth=BxpJGbuL" TargetMode="External"/><Relationship Id="rId16" Type="http://schemas.openxmlformats.org/officeDocument/2006/relationships/hyperlink" Target="https://www.coe.int/en/web/conventions/full-list/-/conventions/treaty/country/NET?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ICE?p_auth=BxpJGbuL" TargetMode="External"/><Relationship Id="rId11" Type="http://schemas.openxmlformats.org/officeDocument/2006/relationships/hyperlink" Target="https://www.coe.int/en/web/conventions/full-list/-/conventions/treaty/country/LIT?p_auth=BxpJGbuL" TargetMode="External"/><Relationship Id="rId5" Type="http://schemas.openxmlformats.org/officeDocument/2006/relationships/hyperlink" Target="https://www.coe.int/en/web/conventions/full-list/-/conventions/treaty/country/HUN?p_auth=BxpJGbuL" TargetMode="External"/><Relationship Id="rId15" Type="http://schemas.openxmlformats.org/officeDocument/2006/relationships/hyperlink" Target="https://www.coe.int/en/web/conventions/full-list/-/conventions/treaty/country/MOT?p_auth=BxpJGbuL" TargetMode="External"/><Relationship Id="rId10" Type="http://schemas.openxmlformats.org/officeDocument/2006/relationships/hyperlink" Target="https://www.coe.int/en/web/conventions/full-list/-/conventions/treaty/country/LIE?p_auth=BxpJGbuL" TargetMode="External"/><Relationship Id="rId4" Type="http://schemas.openxmlformats.org/officeDocument/2006/relationships/hyperlink" Target="https://www.coe.int/en/web/conventions/full-list/-/conventions/treaty/country/GRE?p_auth=BxpJGbuL" TargetMode="External"/><Relationship Id="rId9" Type="http://schemas.openxmlformats.org/officeDocument/2006/relationships/hyperlink" Target="https://www.coe.int/en/web/conventions/full-list/-/conventions/treaty/country/LAT?p_auth=BxpJGbuL" TargetMode="External"/><Relationship Id="rId14" Type="http://schemas.openxmlformats.org/officeDocument/2006/relationships/hyperlink" Target="https://www.coe.int/en/web/conventions/full-list/-/conventions/treaty/country/MON?p_auth=BxpJGbu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RUS?p_auth=BxpJGbuL" TargetMode="External"/><Relationship Id="rId13" Type="http://schemas.openxmlformats.org/officeDocument/2006/relationships/hyperlink" Target="https://www.coe.int/en/web/conventions/full-list/-/conventions/treaty/country/SPA?p_auth=BxpJGbuL" TargetMode="External"/><Relationship Id="rId3" Type="http://schemas.openxmlformats.org/officeDocument/2006/relationships/hyperlink" Target="https://www.coe.int/en/web/conventions/full-list/-/conventions/treaty/country/NOR?p_auth=BxpJGbuL" TargetMode="External"/><Relationship Id="rId7" Type="http://schemas.openxmlformats.org/officeDocument/2006/relationships/hyperlink" Target="https://www.coe.int/en/web/conventions/full-list/-/conventions/treaty/country/ROM?p_auth=BxpJGbuL" TargetMode="External"/><Relationship Id="rId12" Type="http://schemas.openxmlformats.org/officeDocument/2006/relationships/hyperlink" Target="https://www.coe.int/en/web/conventions/full-list/-/conventions/treaty/country/SLO?p_auth=BxpJGbuL" TargetMode="External"/><Relationship Id="rId2" Type="http://schemas.openxmlformats.org/officeDocument/2006/relationships/hyperlink" Target="https://www.coe.int/en/web/conventions/full-list/-/conventions/treaty/country/TFY?p_auth=BxpJGbuL" TargetMode="External"/><Relationship Id="rId16" Type="http://schemas.openxmlformats.org/officeDocument/2006/relationships/hyperlink" Target="https://www.coe.int/en/web/conventions/full-list/-/conventions/treaty/country/TUR?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MOL?p_auth=BxpJGbuL" TargetMode="External"/><Relationship Id="rId11" Type="http://schemas.openxmlformats.org/officeDocument/2006/relationships/hyperlink" Target="https://www.coe.int/en/web/conventions/full-list/-/conventions/treaty/country/SLK?p_auth=BxpJGbuL" TargetMode="External"/><Relationship Id="rId5" Type="http://schemas.openxmlformats.org/officeDocument/2006/relationships/hyperlink" Target="https://www.coe.int/en/web/conventions/full-list/-/conventions/treaty/country/POR?p_auth=BxpJGbuL" TargetMode="External"/><Relationship Id="rId15" Type="http://schemas.openxmlformats.org/officeDocument/2006/relationships/hyperlink" Target="https://www.coe.int/en/web/conventions/full-list/-/conventions/treaty/country/SWI?p_auth=BxpJGbuL" TargetMode="External"/><Relationship Id="rId10" Type="http://schemas.openxmlformats.org/officeDocument/2006/relationships/hyperlink" Target="https://www.coe.int/en/web/conventions/full-list/-/conventions/treaty/country/SAM?p_auth=BxpJGbuL" TargetMode="External"/><Relationship Id="rId4" Type="http://schemas.openxmlformats.org/officeDocument/2006/relationships/hyperlink" Target="https://www.coe.int/en/web/conventions/full-list/-/conventions/treaty/country/POL?p_auth=BxpJGbuL" TargetMode="External"/><Relationship Id="rId9" Type="http://schemas.openxmlformats.org/officeDocument/2006/relationships/hyperlink" Target="https://www.coe.int/en/web/conventions/full-list/-/conventions/treaty/country/SAN?p_auth=BxpJGbuL" TargetMode="External"/><Relationship Id="rId14" Type="http://schemas.openxmlformats.org/officeDocument/2006/relationships/hyperlink" Target="https://www.coe.int/en/web/conventions/full-list/-/conventions/treaty/country/SWE?p_auth=BxpJGbu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oe.int/en/web/conventions/full-list/-/conventions/treaty/country/UK?p_auth=BxpJGbuL" TargetMode="External"/><Relationship Id="rId2" Type="http://schemas.openxmlformats.org/officeDocument/2006/relationships/hyperlink" Target="https://www.coe.int/en/web/conventions/full-list/-/conventions/treaty/country/U?p_auth=BxpJGbu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470518" y="1661236"/>
            <a:ext cx="9010834" cy="2345924"/>
          </a:xfrm>
        </p:spPr>
        <p:txBody>
          <a:bodyPr>
            <a:noAutofit/>
          </a:bodyPr>
          <a:lstStyle/>
          <a:p>
            <a:r>
              <a:rPr lang="nl-NL" sz="4800" dirty="0">
                <a:solidFill>
                  <a:schemeClr val="bg1"/>
                </a:solidFill>
              </a:rPr>
              <a:t>College I: </a:t>
            </a:r>
            <a:r>
              <a:rPr lang="nl-NL" sz="4800" dirty="0" err="1">
                <a:solidFill>
                  <a:schemeClr val="bg1"/>
                </a:solidFill>
              </a:rPr>
              <a:t>Ratione</a:t>
            </a:r>
            <a:r>
              <a:rPr lang="nl-NL" sz="4800" dirty="0">
                <a:solidFill>
                  <a:schemeClr val="bg1"/>
                </a:solidFill>
              </a:rPr>
              <a:t> personae en het klachtrecht onder het EVRM</a:t>
            </a:r>
            <a:endParaRPr lang="nl-NL" sz="48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sz="2100" dirty="0" err="1">
                <a:solidFill>
                  <a:schemeClr val="bg1"/>
                </a:solidFill>
                <a:highlight>
                  <a:srgbClr val="008000"/>
                </a:highlight>
              </a:rPr>
              <a:t>Duidelijk</a:t>
            </a:r>
            <a:r>
              <a:rPr lang="en-US" sz="2100" dirty="0">
                <a:solidFill>
                  <a:schemeClr val="bg1"/>
                </a:solidFill>
                <a:highlight>
                  <a:srgbClr val="008000"/>
                </a:highlight>
              </a:rPr>
              <a:t> </a:t>
            </a:r>
            <a:r>
              <a:rPr lang="en-US" sz="2100" dirty="0" err="1">
                <a:solidFill>
                  <a:schemeClr val="bg1"/>
                </a:solidFill>
                <a:highlight>
                  <a:srgbClr val="008000"/>
                </a:highlight>
              </a:rPr>
              <a:t>ongegrond</a:t>
            </a:r>
            <a:endParaRPr lang="en-US" sz="2100" dirty="0">
              <a:solidFill>
                <a:schemeClr val="bg1"/>
              </a:solidFill>
              <a:highlight>
                <a:srgbClr val="008000"/>
              </a:highlight>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1DF2FE41-9807-4863-9EA6-A091304BAA34}"/>
              </a:ext>
            </a:extLst>
          </p:cNvPr>
          <p:cNvSpPr txBox="1"/>
          <p:nvPr/>
        </p:nvSpPr>
        <p:spPr>
          <a:xfrm>
            <a:off x="4195975" y="1930400"/>
            <a:ext cx="5078027" cy="3139321"/>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3. Het Hof verklaart elk individueel verzoekschrift, ingediend op grond van artikel 34, niet ontvankelijk, wanneer het van oordeel is dat:</a:t>
            </a:r>
            <a:br>
              <a:rPr lang="nl-NL" dirty="0">
                <a:solidFill>
                  <a:schemeClr val="bg1"/>
                </a:solidFill>
              </a:rPr>
            </a:br>
            <a:r>
              <a:rPr lang="nl-NL" dirty="0">
                <a:solidFill>
                  <a:schemeClr val="bg1"/>
                </a:solidFill>
              </a:rPr>
              <a:t>(a) het verzoekschrift niet verenigbaar is met de bepalingen van het Verdrag of de Protocollen daarbij, </a:t>
            </a:r>
            <a:r>
              <a:rPr lang="nl-NL" dirty="0">
                <a:solidFill>
                  <a:schemeClr val="bg1"/>
                </a:solidFill>
                <a:highlight>
                  <a:srgbClr val="008000"/>
                </a:highlight>
              </a:rPr>
              <a:t>kennelijk ongegrond </a:t>
            </a:r>
            <a:r>
              <a:rPr lang="nl-NL" dirty="0">
                <a:solidFill>
                  <a:schemeClr val="bg1"/>
                </a:solidFill>
              </a:rPr>
              <a:t>is of een misbruik betekent van het recht tot het indienen van een verzoekschrift; of</a:t>
            </a:r>
            <a:endParaRPr lang="nl-NL" dirty="0">
              <a:solidFill>
                <a:schemeClr val="bg1"/>
              </a:solidFill>
              <a:highlight>
                <a:srgbClr val="008000"/>
              </a:highlight>
            </a:endParaRPr>
          </a:p>
        </p:txBody>
      </p:sp>
    </p:spTree>
    <p:extLst>
      <p:ext uri="{BB962C8B-B14F-4D97-AF65-F5344CB8AC3E}">
        <p14:creationId xmlns:p14="http://schemas.microsoft.com/office/powerpoint/2010/main" val="278006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sz="2100" dirty="0" err="1">
                <a:solidFill>
                  <a:schemeClr val="bg1"/>
                </a:solidFill>
                <a:highlight>
                  <a:srgbClr val="008000"/>
                </a:highlight>
              </a:rPr>
              <a:t>Ratione</a:t>
            </a:r>
            <a:r>
              <a:rPr lang="en-US" sz="2100" dirty="0">
                <a:solidFill>
                  <a:schemeClr val="bg1"/>
                </a:solidFill>
                <a:highlight>
                  <a:srgbClr val="008000"/>
                </a:highlight>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92B9AEBB-72A5-4978-9948-8F67A59FF840}"/>
              </a:ext>
            </a:extLst>
          </p:cNvPr>
          <p:cNvSpPr txBox="1"/>
          <p:nvPr/>
        </p:nvSpPr>
        <p:spPr>
          <a:xfrm>
            <a:off x="4195975" y="1930400"/>
            <a:ext cx="5078027" cy="1754326"/>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nl-NL" dirty="0">
                <a:solidFill>
                  <a:schemeClr val="bg1"/>
                </a:solidFill>
                <a:highlight>
                  <a:srgbClr val="008000"/>
                </a:highlight>
              </a:rPr>
              <a:t>191. </a:t>
            </a:r>
            <a:r>
              <a:rPr lang="en-US" dirty="0">
                <a:solidFill>
                  <a:schemeClr val="bg1"/>
                </a:solidFill>
                <a:highlight>
                  <a:srgbClr val="008000"/>
                </a:highlight>
              </a:rPr>
              <a:t>Compatibility </a:t>
            </a:r>
            <a:r>
              <a:rPr lang="en-US" dirty="0" err="1">
                <a:solidFill>
                  <a:schemeClr val="bg1"/>
                </a:solidFill>
                <a:highlight>
                  <a:srgbClr val="008000"/>
                </a:highlight>
              </a:rPr>
              <a:t>ratione</a:t>
            </a:r>
            <a:r>
              <a:rPr lang="en-US" dirty="0">
                <a:solidFill>
                  <a:schemeClr val="bg1"/>
                </a:solidFill>
                <a:highlight>
                  <a:srgbClr val="008000"/>
                </a:highlight>
              </a:rPr>
              <a:t> personae requires the alleged violation of the Convention to have been committed by a Contracting State or to be in some way attributable to it.</a:t>
            </a:r>
            <a:endParaRPr lang="nl-NL" dirty="0">
              <a:solidFill>
                <a:schemeClr val="bg1"/>
              </a:solidFill>
              <a:highlight>
                <a:srgbClr val="008000"/>
              </a:highlight>
            </a:endParaRPr>
          </a:p>
        </p:txBody>
      </p:sp>
    </p:spTree>
    <p:extLst>
      <p:ext uri="{BB962C8B-B14F-4D97-AF65-F5344CB8AC3E}">
        <p14:creationId xmlns:p14="http://schemas.microsoft.com/office/powerpoint/2010/main" val="2684535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sz="2100" dirty="0" err="1">
                <a:solidFill>
                  <a:schemeClr val="bg1"/>
                </a:solidFill>
                <a:highlight>
                  <a:srgbClr val="008000"/>
                </a:highlight>
              </a:rPr>
              <a:t>Ratione</a:t>
            </a:r>
            <a:r>
              <a:rPr lang="en-US" sz="2100" dirty="0">
                <a:solidFill>
                  <a:schemeClr val="bg1"/>
                </a:solidFill>
                <a:highlight>
                  <a:srgbClr val="008000"/>
                </a:highlight>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44B95FF0-82EB-4891-A322-7F0FDA0CFA81}"/>
              </a:ext>
            </a:extLst>
          </p:cNvPr>
          <p:cNvSpPr txBox="1"/>
          <p:nvPr/>
        </p:nvSpPr>
        <p:spPr>
          <a:xfrm>
            <a:off x="4195975" y="1930400"/>
            <a:ext cx="5078027" cy="2031325"/>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216. Compatibility </a:t>
            </a:r>
            <a:r>
              <a:rPr lang="en-US" dirty="0" err="1">
                <a:solidFill>
                  <a:schemeClr val="bg1"/>
                </a:solidFill>
                <a:highlight>
                  <a:srgbClr val="008000"/>
                </a:highlight>
              </a:rPr>
              <a:t>ratione</a:t>
            </a:r>
            <a:r>
              <a:rPr lang="en-US" dirty="0">
                <a:solidFill>
                  <a:schemeClr val="bg1"/>
                </a:solidFill>
                <a:highlight>
                  <a:srgbClr val="008000"/>
                </a:highlight>
              </a:rPr>
              <a:t> loci requires the alleged violation of the Convention to have taken place within the jurisdiction of the respondent State or in territory effectively controlled by it</a:t>
            </a:r>
            <a:endParaRPr lang="nl-NL" dirty="0">
              <a:solidFill>
                <a:schemeClr val="bg1"/>
              </a:solidFill>
              <a:highlight>
                <a:srgbClr val="008000"/>
              </a:highlight>
            </a:endParaRPr>
          </a:p>
        </p:txBody>
      </p:sp>
    </p:spTree>
    <p:extLst>
      <p:ext uri="{BB962C8B-B14F-4D97-AF65-F5344CB8AC3E}">
        <p14:creationId xmlns:p14="http://schemas.microsoft.com/office/powerpoint/2010/main" val="2345213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sz="2100" dirty="0" err="1">
                <a:solidFill>
                  <a:schemeClr val="bg1"/>
                </a:solidFill>
                <a:highlight>
                  <a:srgbClr val="008000"/>
                </a:highlight>
              </a:rPr>
              <a:t>Ratione</a:t>
            </a:r>
            <a:r>
              <a:rPr lang="en-US" sz="2100" dirty="0">
                <a:solidFill>
                  <a:schemeClr val="bg1"/>
                </a:solidFill>
                <a:highlight>
                  <a:srgbClr val="008000"/>
                </a:highlight>
              </a:rPr>
              <a:t> </a:t>
            </a:r>
            <a:r>
              <a:rPr lang="en-US" sz="2100" dirty="0" err="1">
                <a:solidFill>
                  <a:schemeClr val="bg1"/>
                </a:solidFill>
                <a:highlight>
                  <a:srgbClr val="008000"/>
                </a:highlight>
              </a:rPr>
              <a:t>Temporis</a:t>
            </a:r>
            <a:endParaRPr lang="en-US" sz="2100" dirty="0">
              <a:solidFill>
                <a:schemeClr val="bg1"/>
              </a:solidFill>
              <a:highlight>
                <a:srgbClr val="008000"/>
              </a:highlight>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6B470173-108B-4CBE-A4B7-B7A7526D6D3E}"/>
              </a:ext>
            </a:extLst>
          </p:cNvPr>
          <p:cNvSpPr txBox="1"/>
          <p:nvPr/>
        </p:nvSpPr>
        <p:spPr>
          <a:xfrm>
            <a:off x="4195975" y="1930400"/>
            <a:ext cx="5078027" cy="2862322"/>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225. In accordance with the general rules of international law (principle of non-retroactivity of treaties), the provisions of the Convention do not bind a Contracting Party in relation to any act or fact which took place or any situation which ceased to exist before the date of the entry into force of the Convention in respect of that Party </a:t>
            </a:r>
            <a:endParaRPr lang="nl-NL" dirty="0">
              <a:solidFill>
                <a:schemeClr val="bg1"/>
              </a:solidFill>
              <a:highlight>
                <a:srgbClr val="008000"/>
              </a:highlight>
            </a:endParaRPr>
          </a:p>
        </p:txBody>
      </p:sp>
    </p:spTree>
    <p:extLst>
      <p:ext uri="{BB962C8B-B14F-4D97-AF65-F5344CB8AC3E}">
        <p14:creationId xmlns:p14="http://schemas.microsoft.com/office/powerpoint/2010/main" val="227906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DF99EA-A66E-4647-B743-4B697B28D27B}"/>
              </a:ext>
            </a:extLst>
          </p:cNvPr>
          <p:cNvSpPr>
            <a:spLocks noGrp="1"/>
          </p:cNvSpPr>
          <p:nvPr>
            <p:ph type="title"/>
          </p:nvPr>
        </p:nvSpPr>
        <p:spPr/>
        <p:txBody>
          <a:bodyPr/>
          <a:lstStyle/>
          <a:p>
            <a:endParaRPr lang="nl-NL"/>
          </a:p>
        </p:txBody>
      </p:sp>
      <p:graphicFrame>
        <p:nvGraphicFramePr>
          <p:cNvPr id="4" name="Tabel 4">
            <a:extLst>
              <a:ext uri="{FF2B5EF4-FFF2-40B4-BE49-F238E27FC236}">
                <a16:creationId xmlns:a16="http://schemas.microsoft.com/office/drawing/2014/main" id="{596B658C-0822-45DE-B8B3-932F4378D130}"/>
              </a:ext>
            </a:extLst>
          </p:cNvPr>
          <p:cNvGraphicFramePr>
            <a:graphicFrameLocks noGrp="1"/>
          </p:cNvGraphicFramePr>
          <p:nvPr>
            <p:ph idx="1"/>
            <p:extLst>
              <p:ext uri="{D42A27DB-BD31-4B8C-83A1-F6EECF244321}">
                <p14:modId xmlns:p14="http://schemas.microsoft.com/office/powerpoint/2010/main" val="1139344037"/>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Albania</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13/07/1995</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02/10/1996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02/10/1996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Andorra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10/11/1994</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22/01/1996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22/01/1996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Armenia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25/01/2001</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26/04/2002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26/04/2002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Austria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13/12/1957</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03/09/1958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03/09/1958</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Azerbaijan</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25/01/2001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15/04/2002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15/04/2002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Belgium</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14/06/1955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14/06/1955</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Bosnia and Herzegovina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24/04/2002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12/07/2002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12/07/2002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Bulgaria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07/05/1992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07/09/1992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07/09/1992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Croatia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06/11/1996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05/11/1997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05/11/1997</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Cyprus</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16/12/1961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06/10/1962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06/10/1962</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Czech Republic</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21/02/1991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18/03/1992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01/01/1993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Denmark</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13/04/1953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Estonia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14/05/1993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16/04/1996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16/04/1996</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Finland</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05/05/1989</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10/05/1990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10/05/1990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France</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03/05/1974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03/05/1974</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95154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3712958652"/>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Georgia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27/04/1999</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20/05/1999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20/05/1999</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Germany</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05/12/1952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Greece</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28/11/1974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28/11/1974</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Hungary</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06/11/1990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05/11/1992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05/11/1992</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Iceland</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29/06/1953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Ireland</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25/02/1953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Italy</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26/10/1955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26/10/1955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Latvia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10/02/1995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27/06/1997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27/06/1997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Liechtenstein</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23/11/1978</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08/09/1982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08/09/1982</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Lithuania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14/05/1993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20/06/1995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20/06/1995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Luxembourg</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03/09/1953 </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Malta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12/12/1966</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23/01/1967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23/01/1967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Monaco</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05/10/2004</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30/11/2005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30/11/2005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Montenegro</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03/04/2003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03/03/2004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06/06/2006</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Netherlands</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31/08/1954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31/08/1954</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1770979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3619834005"/>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North Macedonia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09/11/1995</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10/04/1997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10/04/1997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u="none" strike="noStrike" dirty="0">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Norway</a:t>
                      </a: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15/01/1952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03/09/1953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Poland</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26/11/1991</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19/01/1993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19/01/1993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Portugal</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22/09/1976</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09/11/1978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09/11/1978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Republic of Moldova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13/07/1995</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12/09/1997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12/09/1997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Romania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07/10/1993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20/06/1994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20/06/1994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Russian Federation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28/02/1996</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05/05/1998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05/05/1998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San Marino</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16/11/1988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22/03/1989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22/03/1989</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Serbia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03/04/2003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03/03/2004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03/03/2004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Slovak Republic</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21/02/1991</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18/03/1992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01/01/1993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Slovenia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14/05/1993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28/06/1994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28/06/1994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Spain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24/11/1977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04/10/1979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04/10/1979</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Sweden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04/02/1952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03/09/1953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Switzerland</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21/12/1972</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28/11/1974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28/11/1974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Turkey</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18/05/1954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dirty="0">
                          <a:solidFill>
                            <a:schemeClr val="tx1"/>
                          </a:solidFill>
                          <a:effectLst/>
                          <a:latin typeface="+mn-lt"/>
                          <a:ea typeface="Times New Roman" panose="02020603050405020304" pitchFamily="18" charset="0"/>
                          <a:cs typeface="Times New Roman" panose="02020603050405020304" pitchFamily="18" charset="0"/>
                        </a:rPr>
                        <a:t>18/05/1954</a:t>
                      </a: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784138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dirty="0"/>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2383330539"/>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Ukraine</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09/11/1995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11/09/1997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11/09/1997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United Kingdom</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08/03/1951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2905553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sz="2100" dirty="0" err="1">
                <a:solidFill>
                  <a:schemeClr val="bg1"/>
                </a:solidFill>
                <a:highlight>
                  <a:srgbClr val="008000"/>
                </a:highlight>
              </a:rPr>
              <a:t>Ratione</a:t>
            </a:r>
            <a:r>
              <a:rPr lang="en-US" sz="2100" dirty="0">
                <a:solidFill>
                  <a:schemeClr val="bg1"/>
                </a:solidFill>
                <a:highlight>
                  <a:srgbClr val="008000"/>
                </a:highlight>
              </a:rPr>
              <a:t> </a:t>
            </a:r>
            <a:r>
              <a:rPr lang="en-US" sz="2100" dirty="0" err="1">
                <a:solidFill>
                  <a:schemeClr val="bg1"/>
                </a:solidFill>
                <a:highlight>
                  <a:srgbClr val="008000"/>
                </a:highlight>
              </a:rPr>
              <a:t>Materiae</a:t>
            </a:r>
            <a:endParaRPr lang="en-US" sz="2100" dirty="0">
              <a:solidFill>
                <a:schemeClr val="bg1"/>
              </a:solidFill>
              <a:highlight>
                <a:srgbClr val="008000"/>
              </a:highlight>
            </a:endParaRPr>
          </a:p>
        </p:txBody>
      </p:sp>
      <p:sp>
        <p:nvSpPr>
          <p:cNvPr id="4" name="Tekstvak 3">
            <a:extLst>
              <a:ext uri="{FF2B5EF4-FFF2-40B4-BE49-F238E27FC236}">
                <a16:creationId xmlns:a16="http://schemas.microsoft.com/office/drawing/2014/main" id="{03DA74D5-F1E8-44CB-96F4-E929D69A03E4}"/>
              </a:ext>
            </a:extLst>
          </p:cNvPr>
          <p:cNvSpPr txBox="1"/>
          <p:nvPr/>
        </p:nvSpPr>
        <p:spPr>
          <a:xfrm>
            <a:off x="4195975" y="1930400"/>
            <a:ext cx="5078027" cy="2862322"/>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252. The compatibility </a:t>
            </a:r>
            <a:r>
              <a:rPr lang="en-US" dirty="0" err="1">
                <a:solidFill>
                  <a:schemeClr val="bg1"/>
                </a:solidFill>
                <a:highlight>
                  <a:srgbClr val="008000"/>
                </a:highlight>
              </a:rPr>
              <a:t>ratione</a:t>
            </a:r>
            <a:r>
              <a:rPr lang="en-US" dirty="0">
                <a:solidFill>
                  <a:schemeClr val="bg1"/>
                </a:solidFill>
                <a:highlight>
                  <a:srgbClr val="008000"/>
                </a:highlight>
              </a:rPr>
              <a:t> </a:t>
            </a:r>
            <a:r>
              <a:rPr lang="en-US" dirty="0" err="1">
                <a:solidFill>
                  <a:schemeClr val="bg1"/>
                </a:solidFill>
                <a:highlight>
                  <a:srgbClr val="008000"/>
                </a:highlight>
              </a:rPr>
              <a:t>materiae</a:t>
            </a:r>
            <a:r>
              <a:rPr lang="en-US" dirty="0">
                <a:solidFill>
                  <a:schemeClr val="bg1"/>
                </a:solidFill>
                <a:highlight>
                  <a:srgbClr val="008000"/>
                </a:highlight>
              </a:rPr>
              <a:t> with the Convention of an application or complaint derives from the Court’s substantive jurisdiction. For a complaint to be compatible </a:t>
            </a:r>
            <a:r>
              <a:rPr lang="en-US" dirty="0" err="1">
                <a:solidFill>
                  <a:schemeClr val="bg1"/>
                </a:solidFill>
                <a:highlight>
                  <a:srgbClr val="008000"/>
                </a:highlight>
              </a:rPr>
              <a:t>ratione</a:t>
            </a:r>
            <a:r>
              <a:rPr lang="en-US" dirty="0">
                <a:solidFill>
                  <a:schemeClr val="bg1"/>
                </a:solidFill>
                <a:highlight>
                  <a:srgbClr val="008000"/>
                </a:highlight>
              </a:rPr>
              <a:t> </a:t>
            </a:r>
            <a:r>
              <a:rPr lang="en-US" dirty="0" err="1">
                <a:solidFill>
                  <a:schemeClr val="bg1"/>
                </a:solidFill>
                <a:highlight>
                  <a:srgbClr val="008000"/>
                </a:highlight>
              </a:rPr>
              <a:t>materiae</a:t>
            </a:r>
            <a:r>
              <a:rPr lang="en-US" dirty="0">
                <a:solidFill>
                  <a:schemeClr val="bg1"/>
                </a:solidFill>
                <a:highlight>
                  <a:srgbClr val="008000"/>
                </a:highlight>
              </a:rPr>
              <a:t> with the Convention, the right relied on by the applicant must be protected by the Convention and the Protocols thereto that have come into force.</a:t>
            </a:r>
            <a:endParaRPr lang="nl-NL" dirty="0">
              <a:solidFill>
                <a:schemeClr val="bg1"/>
              </a:solidFill>
              <a:highlight>
                <a:srgbClr val="008000"/>
              </a:highlight>
            </a:endParaRPr>
          </a:p>
        </p:txBody>
      </p:sp>
    </p:spTree>
    <p:extLst>
      <p:ext uri="{BB962C8B-B14F-4D97-AF65-F5344CB8AC3E}">
        <p14:creationId xmlns:p14="http://schemas.microsoft.com/office/powerpoint/2010/main" val="305585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CB890C-C1EE-49E9-8979-60FF45F8DF8F}"/>
              </a:ext>
            </a:extLst>
          </p:cNvPr>
          <p:cNvSpPr>
            <a:spLocks noGrp="1"/>
          </p:cNvSpPr>
          <p:nvPr>
            <p:ph type="title"/>
          </p:nvPr>
        </p:nvSpPr>
        <p:spPr/>
        <p:txBody>
          <a:bodyPr/>
          <a:lstStyle/>
          <a:p>
            <a:r>
              <a:rPr lang="nl-NL" dirty="0"/>
              <a:t>(1) De klachtprocedure onder het EVRM</a:t>
            </a:r>
          </a:p>
        </p:txBody>
      </p:sp>
      <p:sp>
        <p:nvSpPr>
          <p:cNvPr id="3" name="Tijdelijke aanduiding voor inhoud 2">
            <a:extLst>
              <a:ext uri="{FF2B5EF4-FFF2-40B4-BE49-F238E27FC236}">
                <a16:creationId xmlns:a16="http://schemas.microsoft.com/office/drawing/2014/main" id="{691460D6-F42B-40AF-8E9A-054E9737441F}"/>
              </a:ext>
            </a:extLst>
          </p:cNvPr>
          <p:cNvSpPr>
            <a:spLocks noGrp="1"/>
          </p:cNvSpPr>
          <p:nvPr>
            <p:ph idx="1"/>
          </p:nvPr>
        </p:nvSpPr>
        <p:spPr/>
        <p:txBody>
          <a:bodyPr/>
          <a:lstStyle/>
          <a:p>
            <a:r>
              <a:rPr lang="nl-NL" dirty="0">
                <a:solidFill>
                  <a:schemeClr val="bg1"/>
                </a:solidFill>
              </a:rPr>
              <a:t>College I &gt; Gaat in op het begrip </a:t>
            </a:r>
            <a:r>
              <a:rPr lang="nl-NL" i="1" dirty="0" err="1">
                <a:solidFill>
                  <a:schemeClr val="bg1"/>
                </a:solidFill>
              </a:rPr>
              <a:t>ratione</a:t>
            </a:r>
            <a:r>
              <a:rPr lang="nl-NL" i="1" dirty="0">
                <a:solidFill>
                  <a:schemeClr val="bg1"/>
                </a:solidFill>
              </a:rPr>
              <a:t> personae </a:t>
            </a:r>
            <a:r>
              <a:rPr lang="nl-NL" dirty="0">
                <a:solidFill>
                  <a:schemeClr val="bg1"/>
                </a:solidFill>
              </a:rPr>
              <a:t>(locus </a:t>
            </a:r>
            <a:r>
              <a:rPr lang="nl-NL" dirty="0" err="1">
                <a:solidFill>
                  <a:schemeClr val="bg1"/>
                </a:solidFill>
              </a:rPr>
              <a:t>standi</a:t>
            </a:r>
            <a:r>
              <a:rPr lang="nl-NL" dirty="0">
                <a:solidFill>
                  <a:schemeClr val="bg1"/>
                </a:solidFill>
              </a:rPr>
              <a:t> &amp; de </a:t>
            </a:r>
            <a:r>
              <a:rPr lang="nl-NL" dirty="0" err="1">
                <a:solidFill>
                  <a:schemeClr val="bg1"/>
                </a:solidFill>
              </a:rPr>
              <a:t>minimis</a:t>
            </a:r>
            <a:r>
              <a:rPr lang="nl-NL" dirty="0">
                <a:solidFill>
                  <a:schemeClr val="bg1"/>
                </a:solidFill>
              </a:rPr>
              <a:t>)</a:t>
            </a:r>
          </a:p>
          <a:p>
            <a:r>
              <a:rPr lang="nl-NL" dirty="0">
                <a:solidFill>
                  <a:schemeClr val="bg1"/>
                </a:solidFill>
              </a:rPr>
              <a:t>College II &gt; Gaat in op het begrip </a:t>
            </a:r>
            <a:r>
              <a:rPr lang="nl-NL" i="1" dirty="0" err="1">
                <a:solidFill>
                  <a:schemeClr val="bg1"/>
                </a:solidFill>
              </a:rPr>
              <a:t>ratione</a:t>
            </a:r>
            <a:r>
              <a:rPr lang="nl-NL" i="1" dirty="0">
                <a:solidFill>
                  <a:schemeClr val="bg1"/>
                </a:solidFill>
              </a:rPr>
              <a:t> </a:t>
            </a:r>
            <a:r>
              <a:rPr lang="nl-NL" i="1" dirty="0" err="1">
                <a:solidFill>
                  <a:schemeClr val="bg1"/>
                </a:solidFill>
              </a:rPr>
              <a:t>materiae</a:t>
            </a:r>
            <a:endParaRPr lang="nl-NL" dirty="0">
              <a:solidFill>
                <a:schemeClr val="bg1"/>
              </a:solidFill>
            </a:endParaRPr>
          </a:p>
        </p:txBody>
      </p:sp>
    </p:spTree>
    <p:extLst>
      <p:ext uri="{BB962C8B-B14F-4D97-AF65-F5344CB8AC3E}">
        <p14:creationId xmlns:p14="http://schemas.microsoft.com/office/powerpoint/2010/main" val="71779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(1) De klachtprocedure onder het EVRM</a:t>
            </a:r>
          </a:p>
          <a:p>
            <a:r>
              <a:rPr lang="nl-NL" dirty="0">
                <a:solidFill>
                  <a:schemeClr val="bg1"/>
                </a:solidFill>
              </a:rPr>
              <a:t>(2) Klachtrecht: </a:t>
            </a:r>
            <a:r>
              <a:rPr lang="nl-NL" dirty="0" err="1">
                <a:solidFill>
                  <a:schemeClr val="bg1"/>
                </a:solidFill>
              </a:rPr>
              <a:t>T</a:t>
            </a:r>
            <a:r>
              <a:rPr lang="nl-NL" i="0" dirty="0" err="1">
                <a:solidFill>
                  <a:schemeClr val="bg1"/>
                </a:solidFill>
                <a:effectLst/>
              </a:rPr>
              <a:t>ravaux</a:t>
            </a:r>
            <a:r>
              <a:rPr lang="nl-NL" i="0" dirty="0">
                <a:solidFill>
                  <a:schemeClr val="bg1"/>
                </a:solidFill>
                <a:effectLst/>
              </a:rPr>
              <a:t> </a:t>
            </a:r>
            <a:r>
              <a:rPr lang="nl-NL" i="0" dirty="0" err="1">
                <a:solidFill>
                  <a:schemeClr val="bg1"/>
                </a:solidFill>
                <a:effectLst/>
              </a:rPr>
              <a:t>préparatoires</a:t>
            </a:r>
            <a:endParaRPr lang="nl-NL" dirty="0">
              <a:solidFill>
                <a:schemeClr val="bg1"/>
              </a:solidFill>
            </a:endParaRPr>
          </a:p>
          <a:p>
            <a:r>
              <a:rPr lang="nl-NL" dirty="0">
                <a:solidFill>
                  <a:schemeClr val="bg1"/>
                </a:solidFill>
              </a:rPr>
              <a:t>(3) Klachtrecht: Dominante benadering van het EHRM</a:t>
            </a:r>
          </a:p>
          <a:p>
            <a:r>
              <a:rPr lang="nl-NL" dirty="0">
                <a:solidFill>
                  <a:schemeClr val="bg1"/>
                </a:solidFill>
              </a:rPr>
              <a:t>(4) Klachtrecht: Recente ontwikkelingen</a:t>
            </a:r>
          </a:p>
        </p:txBody>
      </p:sp>
    </p:spTree>
    <p:extLst>
      <p:ext uri="{BB962C8B-B14F-4D97-AF65-F5344CB8AC3E}">
        <p14:creationId xmlns:p14="http://schemas.microsoft.com/office/powerpoint/2010/main" val="2075245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A422F-F2FF-4FFB-B906-A642702FC785}"/>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1E1492E4-DA8B-4B59-BFC9-49EB8A50ECDD}"/>
              </a:ext>
            </a:extLst>
          </p:cNvPr>
          <p:cNvSpPr>
            <a:spLocks noGrp="1"/>
          </p:cNvSpPr>
          <p:nvPr>
            <p:ph idx="1"/>
          </p:nvPr>
        </p:nvSpPr>
        <p:spPr/>
        <p:txBody>
          <a:bodyPr>
            <a:normAutofit/>
          </a:bodyPr>
          <a:lstStyle/>
          <a:p>
            <a:r>
              <a:rPr lang="nl-NL" dirty="0">
                <a:solidFill>
                  <a:schemeClr val="bg1"/>
                </a:solidFill>
              </a:rPr>
              <a:t>ARTIKEL 33 Interstatelijke zaken </a:t>
            </a:r>
          </a:p>
          <a:p>
            <a:r>
              <a:rPr lang="nl-NL" dirty="0">
                <a:solidFill>
                  <a:schemeClr val="bg1"/>
                </a:solidFill>
              </a:rPr>
              <a:t>Elke Hoge Verdragsluitende Partij kan elke vermeende </a:t>
            </a:r>
            <a:r>
              <a:rPr lang="nl-NL" dirty="0" err="1">
                <a:solidFill>
                  <a:schemeClr val="bg1"/>
                </a:solidFill>
              </a:rPr>
              <a:t>nietnakoming</a:t>
            </a:r>
            <a:r>
              <a:rPr lang="nl-NL" dirty="0">
                <a:solidFill>
                  <a:schemeClr val="bg1"/>
                </a:solidFill>
              </a:rPr>
              <a:t> van de bepalingen van het Verdrag en de Protocollen daarbij door een andere Hoge Verdragsluitende Partij bij het Hof aanhangig maken. </a:t>
            </a:r>
            <a:br>
              <a:rPr lang="nl-NL" dirty="0">
                <a:solidFill>
                  <a:schemeClr val="bg1"/>
                </a:solidFill>
              </a:rPr>
            </a:br>
            <a:endParaRPr lang="nl-NL" dirty="0">
              <a:solidFill>
                <a:schemeClr val="bg1"/>
              </a:solidFill>
            </a:endParaRPr>
          </a:p>
          <a:p>
            <a:r>
              <a:rPr lang="nl-NL" dirty="0">
                <a:solidFill>
                  <a:schemeClr val="bg1"/>
                </a:solidFill>
              </a:rPr>
              <a:t>ARTIKEL 34 Individuele verzoekschriften </a:t>
            </a:r>
          </a:p>
          <a:p>
            <a:r>
              <a:rPr lang="nl-NL" dirty="0">
                <a:solidFill>
                  <a:schemeClr val="bg1"/>
                </a:solidFill>
              </a:rPr>
              <a:t>Het 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p:txBody>
      </p:sp>
    </p:spTree>
    <p:extLst>
      <p:ext uri="{BB962C8B-B14F-4D97-AF65-F5344CB8AC3E}">
        <p14:creationId xmlns:p14="http://schemas.microsoft.com/office/powerpoint/2010/main" val="1714713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Discussies tijdens de totstandkoming van het EVRM:</a:t>
            </a:r>
          </a:p>
          <a:p>
            <a:pPr marL="914400" lvl="1" indent="-457200">
              <a:buAutoNum type="arabicPeriod"/>
            </a:pPr>
            <a:r>
              <a:rPr lang="nl-NL" sz="1800" dirty="0">
                <a:solidFill>
                  <a:schemeClr val="bg1"/>
                </a:solidFill>
              </a:rPr>
              <a:t>Dient er überhaupt een EVRM te komen? </a:t>
            </a:r>
          </a:p>
          <a:p>
            <a:pPr marL="914400" lvl="1" indent="-457200">
              <a:buAutoNum type="arabicPeriod"/>
            </a:pPr>
            <a:r>
              <a:rPr lang="nl-NL" sz="1800" dirty="0">
                <a:solidFill>
                  <a:schemeClr val="bg1"/>
                </a:solidFill>
              </a:rPr>
              <a:t>Hoe zou een Verdrag er uit moeten komen te zien?</a:t>
            </a:r>
          </a:p>
          <a:p>
            <a:pPr marL="914400" lvl="1" indent="-457200">
              <a:buAutoNum type="arabicPeriod"/>
            </a:pPr>
            <a:r>
              <a:rPr lang="nl-NL" sz="1800" dirty="0">
                <a:solidFill>
                  <a:schemeClr val="bg1"/>
                </a:solidFill>
              </a:rPr>
              <a:t>Dient er een ECRM te komen?</a:t>
            </a:r>
          </a:p>
          <a:p>
            <a:pPr marL="914400" lvl="1" indent="-457200">
              <a:buAutoNum type="arabicPeriod"/>
            </a:pPr>
            <a:r>
              <a:rPr lang="nl-NL" sz="1800" dirty="0">
                <a:solidFill>
                  <a:schemeClr val="bg1"/>
                </a:solidFill>
              </a:rPr>
              <a:t>Dient er een EHRM te komen?</a:t>
            </a:r>
          </a:p>
          <a:p>
            <a:pPr marL="914400" lvl="1" indent="-457200">
              <a:buAutoNum type="arabicPeriod"/>
            </a:pPr>
            <a:r>
              <a:rPr lang="nl-NL" sz="1800" dirty="0">
                <a:solidFill>
                  <a:schemeClr val="bg1"/>
                </a:solidFill>
              </a:rPr>
              <a:t>Dienen individuen een klachtrecht te hebben?</a:t>
            </a:r>
          </a:p>
          <a:p>
            <a:pPr marL="914400" lvl="1" indent="-457200">
              <a:buAutoNum type="arabicPeriod"/>
            </a:pPr>
            <a:r>
              <a:rPr lang="nl-NL" sz="1800" dirty="0">
                <a:solidFill>
                  <a:schemeClr val="bg1"/>
                </a:solidFill>
              </a:rPr>
              <a:t>Dient het recht op onderwijs, eigendom en vrije verkiezingen te worden opgenomen in het EVRM? </a:t>
            </a:r>
          </a:p>
        </p:txBody>
      </p:sp>
    </p:spTree>
    <p:extLst>
      <p:ext uri="{BB962C8B-B14F-4D97-AF65-F5344CB8AC3E}">
        <p14:creationId xmlns:p14="http://schemas.microsoft.com/office/powerpoint/2010/main" val="184169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1. Dient er überhaupt een EVRM te komen? </a:t>
            </a:r>
          </a:p>
          <a:p>
            <a:pPr lvl="1"/>
            <a:r>
              <a:rPr lang="nl-NL" dirty="0">
                <a:solidFill>
                  <a:schemeClr val="bg1"/>
                </a:solidFill>
              </a:rPr>
              <a:t>Ja, Europa moet zijn eigen verdrag hebben dat geënt is op de Europese traditie en effectieve nalevingsmechanismen kent</a:t>
            </a:r>
          </a:p>
          <a:p>
            <a:pPr lvl="1"/>
            <a:r>
              <a:rPr lang="nl-NL" dirty="0">
                <a:solidFill>
                  <a:schemeClr val="bg1"/>
                </a:solidFill>
              </a:rPr>
              <a:t>Nee, we hebben al een UVRM en we moeten geen document vervaardigen dat daar mogelijk strijdig mee is </a:t>
            </a:r>
          </a:p>
          <a:p>
            <a:pPr marL="457200" lvl="1" indent="0">
              <a:buNone/>
            </a:pPr>
            <a:br>
              <a:rPr lang="nl-NL" dirty="0">
                <a:solidFill>
                  <a:schemeClr val="bg1"/>
                </a:solidFill>
              </a:rPr>
            </a:br>
            <a:r>
              <a:rPr lang="nl-NL" dirty="0">
                <a:solidFill>
                  <a:schemeClr val="bg1"/>
                </a:solidFill>
              </a:rPr>
              <a:t>Compromis</a:t>
            </a:r>
          </a:p>
          <a:p>
            <a:pPr lvl="1"/>
            <a:r>
              <a:rPr lang="nl-NL" dirty="0">
                <a:solidFill>
                  <a:schemeClr val="bg1"/>
                </a:solidFill>
              </a:rPr>
              <a:t>Ja, er is een Verdrag, maar ondertekenen is optioneel</a:t>
            </a:r>
          </a:p>
          <a:p>
            <a:pPr marL="457200" lvl="1" indent="0">
              <a:buNone/>
            </a:pPr>
            <a:r>
              <a:rPr lang="nl-NL" dirty="0"/>
              <a:t> </a:t>
            </a:r>
          </a:p>
          <a:p>
            <a:endParaRPr lang="nl-NL" dirty="0"/>
          </a:p>
        </p:txBody>
      </p:sp>
    </p:spTree>
    <p:extLst>
      <p:ext uri="{BB962C8B-B14F-4D97-AF65-F5344CB8AC3E}">
        <p14:creationId xmlns:p14="http://schemas.microsoft.com/office/powerpoint/2010/main" val="1891469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2. Hoe zou het Verdrag er uit moeten komen te zien?</a:t>
            </a:r>
          </a:p>
          <a:p>
            <a:pPr lvl="1"/>
            <a:r>
              <a:rPr lang="nl-NL" dirty="0" err="1">
                <a:solidFill>
                  <a:schemeClr val="bg1"/>
                </a:solidFill>
              </a:rPr>
              <a:t>Ennumeration</a:t>
            </a:r>
            <a:r>
              <a:rPr lang="nl-NL" dirty="0">
                <a:solidFill>
                  <a:schemeClr val="bg1"/>
                </a:solidFill>
              </a:rPr>
              <a:t> (</a:t>
            </a:r>
            <a:r>
              <a:rPr lang="nl-NL" dirty="0" err="1">
                <a:solidFill>
                  <a:schemeClr val="bg1"/>
                </a:solidFill>
              </a:rPr>
              <a:t>Alternative</a:t>
            </a:r>
            <a:r>
              <a:rPr lang="nl-NL" dirty="0">
                <a:solidFill>
                  <a:schemeClr val="bg1"/>
                </a:solidFill>
              </a:rPr>
              <a:t> A)</a:t>
            </a:r>
          </a:p>
          <a:p>
            <a:pPr lvl="1"/>
            <a:r>
              <a:rPr lang="nl-NL" dirty="0" err="1">
                <a:solidFill>
                  <a:schemeClr val="bg1"/>
                </a:solidFill>
              </a:rPr>
              <a:t>Precise</a:t>
            </a:r>
            <a:r>
              <a:rPr lang="nl-NL" dirty="0">
                <a:solidFill>
                  <a:schemeClr val="bg1"/>
                </a:solidFill>
              </a:rPr>
              <a:t> </a:t>
            </a:r>
            <a:r>
              <a:rPr lang="nl-NL" dirty="0" err="1">
                <a:solidFill>
                  <a:schemeClr val="bg1"/>
                </a:solidFill>
              </a:rPr>
              <a:t>definition</a:t>
            </a:r>
            <a:r>
              <a:rPr lang="nl-NL" dirty="0">
                <a:solidFill>
                  <a:schemeClr val="bg1"/>
                </a:solidFill>
              </a:rPr>
              <a:t> (</a:t>
            </a:r>
            <a:r>
              <a:rPr lang="nl-NL" dirty="0" err="1">
                <a:solidFill>
                  <a:schemeClr val="bg1"/>
                </a:solidFill>
              </a:rPr>
              <a:t>Alternative</a:t>
            </a:r>
            <a:r>
              <a:rPr lang="nl-NL" dirty="0">
                <a:solidFill>
                  <a:schemeClr val="bg1"/>
                </a:solidFill>
              </a:rPr>
              <a:t> B)</a:t>
            </a:r>
            <a:br>
              <a:rPr lang="nl-NL" dirty="0">
                <a:solidFill>
                  <a:schemeClr val="bg1"/>
                </a:solidFill>
              </a:rPr>
            </a:br>
            <a:endParaRPr lang="nl-NL" dirty="0">
              <a:solidFill>
                <a:schemeClr val="bg1"/>
              </a:solidFill>
            </a:endParaRPr>
          </a:p>
          <a:p>
            <a:r>
              <a:rPr lang="nl-NL" dirty="0">
                <a:solidFill>
                  <a:schemeClr val="bg1"/>
                </a:solidFill>
              </a:rPr>
              <a:t>Compromis</a:t>
            </a:r>
          </a:p>
          <a:p>
            <a:pPr lvl="1"/>
            <a:r>
              <a:rPr lang="nl-NL" dirty="0" err="1">
                <a:solidFill>
                  <a:schemeClr val="bg1"/>
                </a:solidFill>
              </a:rPr>
              <a:t>Precise</a:t>
            </a:r>
            <a:r>
              <a:rPr lang="nl-NL" dirty="0">
                <a:solidFill>
                  <a:schemeClr val="bg1"/>
                </a:solidFill>
              </a:rPr>
              <a:t> </a:t>
            </a:r>
            <a:r>
              <a:rPr lang="nl-NL" dirty="0" err="1">
                <a:solidFill>
                  <a:schemeClr val="bg1"/>
                </a:solidFill>
              </a:rPr>
              <a:t>definition</a:t>
            </a:r>
            <a:r>
              <a:rPr lang="nl-NL" dirty="0">
                <a:solidFill>
                  <a:schemeClr val="bg1"/>
                </a:solidFill>
              </a:rPr>
              <a:t> is als basis genomen, maar Alternatief A werd ook ten dele in het Verdrag opgenomen</a:t>
            </a:r>
          </a:p>
        </p:txBody>
      </p:sp>
    </p:spTree>
    <p:extLst>
      <p:ext uri="{BB962C8B-B14F-4D97-AF65-F5344CB8AC3E}">
        <p14:creationId xmlns:p14="http://schemas.microsoft.com/office/powerpoint/2010/main" val="821154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DF8F4-3955-4525-A41F-0FCA86B253BB}"/>
              </a:ext>
            </a:extLst>
          </p:cNvPr>
          <p:cNvSpPr>
            <a:spLocks noGrp="1"/>
          </p:cNvSpPr>
          <p:nvPr>
            <p:ph type="title"/>
          </p:nvPr>
        </p:nvSpPr>
        <p:spPr>
          <a:xfrm>
            <a:off x="838200" y="149290"/>
            <a:ext cx="10190584" cy="2313992"/>
          </a:xfrm>
        </p:spPr>
        <p:txBody>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4D1DE911-AF3F-4F54-A080-673F56B1F33E}"/>
              </a:ext>
            </a:extLst>
          </p:cNvPr>
          <p:cNvSpPr>
            <a:spLocks noGrp="1"/>
          </p:cNvSpPr>
          <p:nvPr>
            <p:ph idx="1"/>
          </p:nvPr>
        </p:nvSpPr>
        <p:spPr>
          <a:xfrm>
            <a:off x="838200" y="1968759"/>
            <a:ext cx="10515600" cy="4208204"/>
          </a:xfrm>
        </p:spPr>
        <p:txBody>
          <a:bodyPr/>
          <a:lstStyle/>
          <a:p>
            <a:pPr marL="0" indent="0">
              <a:buNone/>
            </a:pPr>
            <a:endParaRPr lang="nl-NL" dirty="0"/>
          </a:p>
        </p:txBody>
      </p:sp>
      <p:pic>
        <p:nvPicPr>
          <p:cNvPr id="4" name="Afbeelding 3">
            <a:extLst>
              <a:ext uri="{FF2B5EF4-FFF2-40B4-BE49-F238E27FC236}">
                <a16:creationId xmlns:a16="http://schemas.microsoft.com/office/drawing/2014/main" id="{A225E82A-EC58-4F58-8FA3-12E4C6A44E77}"/>
              </a:ext>
            </a:extLst>
          </p:cNvPr>
          <p:cNvPicPr>
            <a:picLocks noChangeAspect="1"/>
          </p:cNvPicPr>
          <p:nvPr/>
        </p:nvPicPr>
        <p:blipFill>
          <a:blip r:embed="rId2"/>
          <a:stretch>
            <a:fillRect/>
          </a:stretch>
        </p:blipFill>
        <p:spPr>
          <a:xfrm>
            <a:off x="838200" y="1125380"/>
            <a:ext cx="8558294" cy="4474423"/>
          </a:xfrm>
          <a:prstGeom prst="rect">
            <a:avLst/>
          </a:prstGeom>
        </p:spPr>
      </p:pic>
    </p:spTree>
    <p:extLst>
      <p:ext uri="{BB962C8B-B14F-4D97-AF65-F5344CB8AC3E}">
        <p14:creationId xmlns:p14="http://schemas.microsoft.com/office/powerpoint/2010/main" val="219242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DF8F4-3955-4525-A41F-0FCA86B253BB}"/>
              </a:ext>
            </a:extLst>
          </p:cNvPr>
          <p:cNvSpPr>
            <a:spLocks noGrp="1"/>
          </p:cNvSpPr>
          <p:nvPr>
            <p:ph type="title"/>
          </p:nvPr>
        </p:nvSpPr>
        <p:spPr>
          <a:xfrm>
            <a:off x="838200" y="149290"/>
            <a:ext cx="10190584" cy="2313992"/>
          </a:xfrm>
        </p:spPr>
        <p:txBody>
          <a:bodyPr/>
          <a:lstStyle/>
          <a:p>
            <a:r>
              <a:rPr lang="nl-NL" dirty="0"/>
              <a:t>(3) Achtergrond EVRM: interstatelijke en individuele klachten</a:t>
            </a:r>
          </a:p>
        </p:txBody>
      </p:sp>
      <p:sp>
        <p:nvSpPr>
          <p:cNvPr id="3" name="Tijdelijke aanduiding voor inhoud 2">
            <a:extLst>
              <a:ext uri="{FF2B5EF4-FFF2-40B4-BE49-F238E27FC236}">
                <a16:creationId xmlns:a16="http://schemas.microsoft.com/office/drawing/2014/main" id="{4D1DE911-AF3F-4F54-A080-673F56B1F33E}"/>
              </a:ext>
            </a:extLst>
          </p:cNvPr>
          <p:cNvSpPr>
            <a:spLocks noGrp="1"/>
          </p:cNvSpPr>
          <p:nvPr>
            <p:ph idx="1"/>
          </p:nvPr>
        </p:nvSpPr>
        <p:spPr>
          <a:xfrm>
            <a:off x="838200" y="1968759"/>
            <a:ext cx="10515600" cy="4208204"/>
          </a:xfrm>
        </p:spPr>
        <p:txBody>
          <a:bodyPr/>
          <a:lstStyle/>
          <a:p>
            <a:pPr marL="0" indent="0">
              <a:buNone/>
            </a:pPr>
            <a:endParaRPr lang="nl-NL" dirty="0"/>
          </a:p>
        </p:txBody>
      </p:sp>
      <p:pic>
        <p:nvPicPr>
          <p:cNvPr id="6" name="Tijdelijke aanduiding voor inhoud 3">
            <a:extLst>
              <a:ext uri="{FF2B5EF4-FFF2-40B4-BE49-F238E27FC236}">
                <a16:creationId xmlns:a16="http://schemas.microsoft.com/office/drawing/2014/main" id="{8C5D85CF-4B41-41B5-A35F-139E64AEB372}"/>
              </a:ext>
            </a:extLst>
          </p:cNvPr>
          <p:cNvPicPr>
            <a:picLocks noChangeAspect="1"/>
          </p:cNvPicPr>
          <p:nvPr/>
        </p:nvPicPr>
        <p:blipFill>
          <a:blip r:embed="rId2"/>
          <a:stretch>
            <a:fillRect/>
          </a:stretch>
        </p:blipFill>
        <p:spPr>
          <a:xfrm>
            <a:off x="935853" y="1607099"/>
            <a:ext cx="7587343" cy="4569864"/>
          </a:xfrm>
          <a:prstGeom prst="rect">
            <a:avLst/>
          </a:prstGeom>
        </p:spPr>
      </p:pic>
    </p:spTree>
    <p:extLst>
      <p:ext uri="{BB962C8B-B14F-4D97-AF65-F5344CB8AC3E}">
        <p14:creationId xmlns:p14="http://schemas.microsoft.com/office/powerpoint/2010/main" val="2486234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3. Dient er een ECRM te komen? </a:t>
            </a:r>
          </a:p>
          <a:p>
            <a:pPr lvl="1"/>
            <a:r>
              <a:rPr lang="nl-NL" dirty="0">
                <a:solidFill>
                  <a:schemeClr val="bg1"/>
                </a:solidFill>
              </a:rPr>
              <a:t>Ja, een Commissie kan de feiten en omstandigheden van het geval bekijken en beoordelen of de klacht ontvankelijk is; bovendien kunnen oordelen van de Commissie al aanzetten tot gedrag van lidstaten en kan de Commissie schikkingen begeleiden </a:t>
            </a:r>
          </a:p>
          <a:p>
            <a:pPr lvl="1"/>
            <a:r>
              <a:rPr lang="nl-NL" dirty="0">
                <a:solidFill>
                  <a:schemeClr val="bg1"/>
                </a:solidFill>
              </a:rPr>
              <a:t>Nee, er is geen behoefte aan een Europees toezicht mechanisme omdat er op lidstaat niveau al toezicht mechanismen zijn en er het Internationaal Strafhof in Den Haag was</a:t>
            </a:r>
            <a:br>
              <a:rPr lang="nl-NL" dirty="0">
                <a:solidFill>
                  <a:schemeClr val="bg1"/>
                </a:solidFill>
              </a:rPr>
            </a:br>
            <a:endParaRPr lang="nl-NL" dirty="0">
              <a:solidFill>
                <a:schemeClr val="bg1"/>
              </a:solidFill>
            </a:endParaRPr>
          </a:p>
          <a:p>
            <a:r>
              <a:rPr lang="nl-NL" dirty="0">
                <a:solidFill>
                  <a:schemeClr val="bg1"/>
                </a:solidFill>
              </a:rPr>
              <a:t>Compromis</a:t>
            </a:r>
          </a:p>
          <a:p>
            <a:pPr lvl="1"/>
            <a:r>
              <a:rPr lang="nl-NL" dirty="0">
                <a:solidFill>
                  <a:schemeClr val="bg1"/>
                </a:solidFill>
              </a:rPr>
              <a:t>Ja, er is een Commissie, maar haar autoriteit was afhankelijk van de ratificatie van de individuele lidstaten</a:t>
            </a:r>
          </a:p>
        </p:txBody>
      </p:sp>
    </p:spTree>
    <p:extLst>
      <p:ext uri="{BB962C8B-B14F-4D97-AF65-F5344CB8AC3E}">
        <p14:creationId xmlns:p14="http://schemas.microsoft.com/office/powerpoint/2010/main" val="1873966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4. Dient er een EHRM te komen</a:t>
            </a:r>
          </a:p>
          <a:p>
            <a:pPr lvl="1"/>
            <a:r>
              <a:rPr lang="nl-NL" dirty="0">
                <a:solidFill>
                  <a:schemeClr val="bg1"/>
                </a:solidFill>
              </a:rPr>
              <a:t>Ja, een Hof kan sancties neerleggen; derhalve is er een effectief toezicht mechanisme op Europees niveau voor het EVRM </a:t>
            </a:r>
          </a:p>
          <a:p>
            <a:pPr lvl="1"/>
            <a:r>
              <a:rPr lang="nl-NL" dirty="0">
                <a:solidFill>
                  <a:schemeClr val="bg1"/>
                </a:solidFill>
              </a:rPr>
              <a:t>Nee, want al rechterlijke controle mogelijk op lidstaat niveau &amp; een echt totalitair regime houdt zich daar toch niet aan &amp; een ECRM is afdoende</a:t>
            </a:r>
            <a:br>
              <a:rPr lang="nl-NL" dirty="0">
                <a:solidFill>
                  <a:schemeClr val="bg1"/>
                </a:solidFill>
              </a:rPr>
            </a:br>
            <a:endParaRPr lang="nl-NL" dirty="0">
              <a:solidFill>
                <a:schemeClr val="bg1"/>
              </a:solidFill>
            </a:endParaRPr>
          </a:p>
          <a:p>
            <a:r>
              <a:rPr lang="nl-NL" dirty="0">
                <a:solidFill>
                  <a:schemeClr val="bg1"/>
                </a:solidFill>
              </a:rPr>
              <a:t>Compromis</a:t>
            </a:r>
          </a:p>
          <a:p>
            <a:pPr lvl="1"/>
            <a:r>
              <a:rPr lang="nl-NL" dirty="0">
                <a:solidFill>
                  <a:schemeClr val="bg1"/>
                </a:solidFill>
              </a:rPr>
              <a:t>Wederom, het EHRM werd gecreëerd, maar autoriteit was optioneel</a:t>
            </a:r>
          </a:p>
          <a:p>
            <a:endParaRPr lang="nl-NL" dirty="0"/>
          </a:p>
        </p:txBody>
      </p:sp>
    </p:spTree>
    <p:extLst>
      <p:ext uri="{BB962C8B-B14F-4D97-AF65-F5344CB8AC3E}">
        <p14:creationId xmlns:p14="http://schemas.microsoft.com/office/powerpoint/2010/main" val="78045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5. Dienen individuen een individueel klachtrecht te hebben? </a:t>
            </a:r>
          </a:p>
          <a:p>
            <a:pPr lvl="1"/>
            <a:r>
              <a:rPr lang="nl-NL" dirty="0">
                <a:solidFill>
                  <a:schemeClr val="bg1"/>
                </a:solidFill>
              </a:rPr>
              <a:t>Ja, zonder individueel klachtrecht is de rechtsbescherming onder het EVRM tandeloos </a:t>
            </a:r>
          </a:p>
          <a:p>
            <a:pPr lvl="1"/>
            <a:r>
              <a:rPr lang="nl-NL" dirty="0">
                <a:solidFill>
                  <a:schemeClr val="bg1"/>
                </a:solidFill>
              </a:rPr>
              <a:t>Nee, angst voor grote hoeveelheid klachten &amp; klachten over klein, persoonlijk leed</a:t>
            </a:r>
          </a:p>
          <a:p>
            <a:r>
              <a:rPr lang="nl-NL" dirty="0">
                <a:solidFill>
                  <a:schemeClr val="bg1"/>
                </a:solidFill>
              </a:rPr>
              <a:t>Compromis:</a:t>
            </a:r>
          </a:p>
          <a:p>
            <a:pPr lvl="1"/>
            <a:r>
              <a:rPr lang="nl-NL" dirty="0">
                <a:solidFill>
                  <a:schemeClr val="bg1"/>
                </a:solidFill>
              </a:rPr>
              <a:t>Zowel interstatelijke als individuele klacht, maar individu mocht alleen naar de Commissie</a:t>
            </a:r>
          </a:p>
        </p:txBody>
      </p:sp>
    </p:spTree>
    <p:extLst>
      <p:ext uri="{BB962C8B-B14F-4D97-AF65-F5344CB8AC3E}">
        <p14:creationId xmlns:p14="http://schemas.microsoft.com/office/powerpoint/2010/main" val="2305883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C5B244-A81C-4B1C-9F3C-5CC27E503650}"/>
              </a:ext>
            </a:extLst>
          </p:cNvPr>
          <p:cNvSpPr>
            <a:spLocks noGrp="1"/>
          </p:cNvSpPr>
          <p:nvPr>
            <p:ph type="title"/>
          </p:nvPr>
        </p:nvSpPr>
        <p:spPr/>
        <p:txBody>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4A51A5A8-AAAF-4AE5-85FA-AE42714011BD}"/>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5BCBA11C-0A8E-467A-BE25-A0193A1483C7}"/>
              </a:ext>
            </a:extLst>
          </p:cNvPr>
          <p:cNvPicPr>
            <a:picLocks noChangeAspect="1"/>
          </p:cNvPicPr>
          <p:nvPr/>
        </p:nvPicPr>
        <p:blipFill>
          <a:blip r:embed="rId2"/>
          <a:stretch>
            <a:fillRect/>
          </a:stretch>
        </p:blipFill>
        <p:spPr>
          <a:xfrm>
            <a:off x="972273" y="2338086"/>
            <a:ext cx="9873205" cy="4151040"/>
          </a:xfrm>
          <a:prstGeom prst="rect">
            <a:avLst/>
          </a:prstGeom>
        </p:spPr>
      </p:pic>
    </p:spTree>
    <p:extLst>
      <p:ext uri="{BB962C8B-B14F-4D97-AF65-F5344CB8AC3E}">
        <p14:creationId xmlns:p14="http://schemas.microsoft.com/office/powerpoint/2010/main" val="727738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Tree>
    <p:extLst>
      <p:ext uri="{BB962C8B-B14F-4D97-AF65-F5344CB8AC3E}">
        <p14:creationId xmlns:p14="http://schemas.microsoft.com/office/powerpoint/2010/main" val="3037673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a:xfrm>
            <a:off x="680321" y="2211356"/>
            <a:ext cx="9613861" cy="4534678"/>
          </a:xfrm>
        </p:spPr>
        <p:txBody>
          <a:bodyPr/>
          <a:lstStyle/>
          <a:p>
            <a:r>
              <a:rPr lang="nl-NL" dirty="0">
                <a:solidFill>
                  <a:schemeClr val="bg1"/>
                </a:solidFill>
              </a:rPr>
              <a:t>6. Dient het recht op onderwijs, eigendom en vrije verkiezingen te worden opgenomen in het EVRM? </a:t>
            </a:r>
            <a:br>
              <a:rPr lang="nl-NL" dirty="0">
                <a:solidFill>
                  <a:schemeClr val="bg1"/>
                </a:solidFill>
              </a:rPr>
            </a:br>
            <a:endParaRPr lang="nl-NL" dirty="0">
              <a:solidFill>
                <a:schemeClr val="bg1"/>
              </a:solidFill>
            </a:endParaRPr>
          </a:p>
          <a:p>
            <a:pPr lvl="1"/>
            <a:r>
              <a:rPr lang="nl-NL" dirty="0">
                <a:solidFill>
                  <a:schemeClr val="bg1"/>
                </a:solidFill>
              </a:rPr>
              <a:t>Ja, belangrijke rechten (invloed op onderwijs kan worden misbruikt door totalitaire regimes; communistische regimes schenden het recht op individuele eigendom) </a:t>
            </a:r>
          </a:p>
          <a:p>
            <a:pPr lvl="1"/>
            <a:r>
              <a:rPr lang="nl-NL" dirty="0">
                <a:solidFill>
                  <a:schemeClr val="bg1"/>
                </a:solidFill>
              </a:rPr>
              <a:t>Nee, want socio-economische rechten en geen </a:t>
            </a:r>
            <a:r>
              <a:rPr lang="nl-NL" dirty="0" err="1">
                <a:solidFill>
                  <a:schemeClr val="bg1"/>
                </a:solidFill>
              </a:rPr>
              <a:t>civil-politital</a:t>
            </a:r>
            <a:r>
              <a:rPr lang="nl-NL" dirty="0">
                <a:solidFill>
                  <a:schemeClr val="bg1"/>
                </a:solidFill>
              </a:rPr>
              <a:t> </a:t>
            </a:r>
            <a:r>
              <a:rPr lang="nl-NL" dirty="0" err="1">
                <a:solidFill>
                  <a:schemeClr val="bg1"/>
                </a:solidFill>
              </a:rPr>
              <a:t>rights</a:t>
            </a:r>
            <a:br>
              <a:rPr lang="nl-NL" dirty="0">
                <a:solidFill>
                  <a:schemeClr val="bg1"/>
                </a:solidFill>
              </a:rPr>
            </a:br>
            <a:endParaRPr lang="nl-NL" dirty="0">
              <a:solidFill>
                <a:schemeClr val="bg1"/>
              </a:solidFill>
            </a:endParaRPr>
          </a:p>
          <a:p>
            <a:r>
              <a:rPr lang="nl-NL" dirty="0">
                <a:solidFill>
                  <a:schemeClr val="bg1"/>
                </a:solidFill>
              </a:rPr>
              <a:t>Compromis</a:t>
            </a:r>
          </a:p>
          <a:p>
            <a:pPr lvl="1"/>
            <a:r>
              <a:rPr lang="nl-NL" dirty="0">
                <a:solidFill>
                  <a:schemeClr val="bg1"/>
                </a:solidFill>
              </a:rPr>
              <a:t>Opgenomen in het 1</a:t>
            </a:r>
            <a:r>
              <a:rPr lang="nl-NL" baseline="30000" dirty="0">
                <a:solidFill>
                  <a:schemeClr val="bg1"/>
                </a:solidFill>
              </a:rPr>
              <a:t>e</a:t>
            </a:r>
            <a:r>
              <a:rPr lang="nl-NL" dirty="0">
                <a:solidFill>
                  <a:schemeClr val="bg1"/>
                </a:solidFill>
              </a:rPr>
              <a:t> Protocol</a:t>
            </a:r>
          </a:p>
        </p:txBody>
      </p:sp>
    </p:spTree>
    <p:extLst>
      <p:ext uri="{BB962C8B-B14F-4D97-AF65-F5344CB8AC3E}">
        <p14:creationId xmlns:p14="http://schemas.microsoft.com/office/powerpoint/2010/main" val="208616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Klachtrecht: </a:t>
            </a:r>
            <a:r>
              <a:rPr lang="nl-NL" dirty="0" err="1"/>
              <a:t>T</a:t>
            </a:r>
            <a:r>
              <a:rPr lang="nl-NL" i="0" dirty="0" err="1">
                <a:effectLst/>
              </a:rPr>
              <a:t>ravaux</a:t>
            </a:r>
            <a:r>
              <a:rPr lang="nl-NL" i="0" dirty="0">
                <a:effectLst/>
              </a:rPr>
              <a:t> </a:t>
            </a:r>
            <a:r>
              <a:rPr lang="nl-NL" i="0" dirty="0" err="1">
                <a:effectLst/>
              </a:rPr>
              <a:t>préparatoires</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a:xfrm>
            <a:off x="680321" y="2336873"/>
            <a:ext cx="9613861" cy="3599316"/>
          </a:xfrm>
        </p:spPr>
        <p:txBody>
          <a:bodyPr>
            <a:normAutofit fontScale="85000" lnSpcReduction="20000"/>
          </a:bodyPr>
          <a:lstStyle/>
          <a:p>
            <a:r>
              <a:rPr lang="nl-NL" dirty="0">
                <a:solidFill>
                  <a:schemeClr val="bg1"/>
                </a:solidFill>
              </a:rPr>
              <a:t>1</a:t>
            </a:r>
            <a:r>
              <a:rPr lang="nl-NL" baseline="30000" dirty="0">
                <a:solidFill>
                  <a:schemeClr val="bg1"/>
                </a:solidFill>
              </a:rPr>
              <a:t>e</a:t>
            </a:r>
            <a:r>
              <a:rPr lang="nl-NL" dirty="0">
                <a:solidFill>
                  <a:schemeClr val="bg1"/>
                </a:solidFill>
              </a:rPr>
              <a:t> Protocol</a:t>
            </a:r>
          </a:p>
          <a:p>
            <a:r>
              <a:rPr lang="en-US" dirty="0">
                <a:solidFill>
                  <a:schemeClr val="bg1"/>
                </a:solidFill>
              </a:rPr>
              <a:t>ARTICLE 1 Protection of property </a:t>
            </a:r>
            <a:br>
              <a:rPr lang="en-US" dirty="0">
                <a:solidFill>
                  <a:schemeClr val="bg1"/>
                </a:solidFill>
              </a:rPr>
            </a:br>
            <a:r>
              <a:rPr lang="en-US" dirty="0">
                <a:solidFill>
                  <a:schemeClr val="bg1"/>
                </a:solidFill>
              </a:rPr>
              <a:t>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a:t>
            </a:r>
          </a:p>
          <a:p>
            <a:r>
              <a:rPr lang="en-US" dirty="0">
                <a:solidFill>
                  <a:schemeClr val="bg1"/>
                </a:solidFill>
              </a:rPr>
              <a:t>ARTICLE 2 Right to education </a:t>
            </a:r>
            <a:br>
              <a:rPr lang="en-US" dirty="0">
                <a:solidFill>
                  <a:schemeClr val="bg1"/>
                </a:solidFill>
              </a:rPr>
            </a:br>
            <a:r>
              <a:rPr lang="en-US" dirty="0">
                <a:solidFill>
                  <a:schemeClr val="bg1"/>
                </a:solidFill>
              </a:rPr>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a:t>
            </a:r>
          </a:p>
          <a:p>
            <a:r>
              <a:rPr lang="en-US" dirty="0">
                <a:solidFill>
                  <a:schemeClr val="bg1"/>
                </a:solidFill>
              </a:rPr>
              <a:t>ARTICLE 3 Right to free elections </a:t>
            </a:r>
            <a:br>
              <a:rPr lang="en-US" dirty="0">
                <a:solidFill>
                  <a:schemeClr val="bg1"/>
                </a:solidFill>
              </a:rPr>
            </a:br>
            <a:r>
              <a:rPr lang="en-US" dirty="0">
                <a:solidFill>
                  <a:schemeClr val="bg1"/>
                </a:solidFill>
              </a:rPr>
              <a:t>The High Contracting Parties undertake to hold free elections at reasonable intervals by secret ballot, under conditions which will ensure the free expression of the opinion of the people in the choice of the legislature.</a:t>
            </a:r>
          </a:p>
          <a:p>
            <a:endParaRPr lang="nl-NL" dirty="0"/>
          </a:p>
        </p:txBody>
      </p:sp>
    </p:spTree>
    <p:extLst>
      <p:ext uri="{BB962C8B-B14F-4D97-AF65-F5344CB8AC3E}">
        <p14:creationId xmlns:p14="http://schemas.microsoft.com/office/powerpoint/2010/main" val="3328599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p>
        </p:txBody>
      </p:sp>
      <p:sp>
        <p:nvSpPr>
          <p:cNvPr id="3" name="Content Placeholder 2"/>
          <p:cNvSpPr>
            <a:spLocks noGrp="1"/>
          </p:cNvSpPr>
          <p:nvPr>
            <p:ph idx="1"/>
          </p:nvPr>
        </p:nvSpPr>
        <p:spPr/>
        <p:txBody>
          <a:bodyPr>
            <a:normAutofit/>
          </a:bodyPr>
          <a:lstStyle/>
          <a:p>
            <a:r>
              <a:rPr lang="en-US" dirty="0">
                <a:solidFill>
                  <a:schemeClr val="bg1"/>
                </a:solidFill>
              </a:rPr>
              <a:t>ARTICLE 33 Inter-State cases </a:t>
            </a:r>
          </a:p>
          <a:p>
            <a:r>
              <a:rPr lang="en-US" dirty="0">
                <a:solidFill>
                  <a:schemeClr val="bg1"/>
                </a:solidFill>
              </a:rPr>
              <a:t>Any High Contracting Party may refer to the Court any alleged breach of the provisions of the Convention and the Protocols thereto by another High Contracting Party.</a:t>
            </a:r>
          </a:p>
          <a:p>
            <a:r>
              <a:rPr lang="en-US" dirty="0">
                <a:solidFill>
                  <a:schemeClr val="bg1"/>
                </a:solidFill>
              </a:rPr>
              <a:t>ARTICLE 34 Individual applications </a:t>
            </a:r>
          </a:p>
          <a:p>
            <a:r>
              <a:rPr lang="en-US" dirty="0">
                <a:solidFill>
                  <a:schemeClr val="bg1"/>
                </a:solidFill>
              </a:rPr>
              <a:t>The Court may receive applications from any person, nongovernmental </a:t>
            </a:r>
            <a:r>
              <a:rPr lang="en-US" dirty="0" err="1">
                <a:solidFill>
                  <a:schemeClr val="bg1"/>
                </a:solidFill>
              </a:rPr>
              <a:t>organisation</a:t>
            </a:r>
            <a:r>
              <a:rPr lang="en-US" dirty="0">
                <a:solidFill>
                  <a:schemeClr val="bg1"/>
                </a:solidFill>
              </a:rPr>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p>
        </p:txBody>
      </p:sp>
    </p:spTree>
    <p:extLst>
      <p:ext uri="{BB962C8B-B14F-4D97-AF65-F5344CB8AC3E}">
        <p14:creationId xmlns:p14="http://schemas.microsoft.com/office/powerpoint/2010/main" val="2774876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2DA2F-5E3B-44DF-A0D0-9CA8D2D5CE56}"/>
              </a:ext>
            </a:extLst>
          </p:cNvPr>
          <p:cNvSpPr>
            <a:spLocks noGrp="1"/>
          </p:cNvSpPr>
          <p:nvPr>
            <p:ph type="title"/>
          </p:nvPr>
        </p:nvSpPr>
        <p:spPr>
          <a:xfrm>
            <a:off x="365231" y="738231"/>
            <a:ext cx="11021291" cy="1325563"/>
          </a:xfrm>
        </p:spPr>
        <p:txBody>
          <a:bodyPr/>
          <a:lstStyle/>
          <a:p>
            <a:r>
              <a:rPr lang="nl-NL" dirty="0"/>
              <a:t>(3) Klachtrecht: Dominante benadering van het EHRM</a:t>
            </a:r>
          </a:p>
        </p:txBody>
      </p:sp>
      <p:sp>
        <p:nvSpPr>
          <p:cNvPr id="3" name="Tijdelijke aanduiding voor inhoud 2">
            <a:extLst>
              <a:ext uri="{FF2B5EF4-FFF2-40B4-BE49-F238E27FC236}">
                <a16:creationId xmlns:a16="http://schemas.microsoft.com/office/drawing/2014/main" id="{51CEB302-AC0E-4846-9AAD-DC7C1C9C8E2D}"/>
              </a:ext>
            </a:extLst>
          </p:cNvPr>
          <p:cNvSpPr>
            <a:spLocks noGrp="1"/>
          </p:cNvSpPr>
          <p:nvPr>
            <p:ph idx="1"/>
          </p:nvPr>
        </p:nvSpPr>
        <p:spPr>
          <a:xfrm>
            <a:off x="881150" y="2152996"/>
            <a:ext cx="9285316" cy="4214553"/>
          </a:xfrm>
        </p:spPr>
        <p:txBody>
          <a:bodyPr>
            <a:normAutofit/>
          </a:bodyPr>
          <a:lstStyle/>
          <a:p>
            <a:r>
              <a:rPr lang="en-GB" b="1" dirty="0">
                <a:solidFill>
                  <a:schemeClr val="bg1"/>
                </a:solidFill>
              </a:rPr>
              <a:t>Protocol No. 9 to the Convention for the Protection of Human Rights and Fundamental Freedoms </a:t>
            </a:r>
            <a:r>
              <a:rPr lang="en-GB" dirty="0">
                <a:solidFill>
                  <a:schemeClr val="bg1"/>
                </a:solidFill>
              </a:rPr>
              <a:t>Rome, 6.XI.1990 </a:t>
            </a:r>
            <a:endParaRPr lang="nl-NL" dirty="0">
              <a:solidFill>
                <a:schemeClr val="bg1"/>
              </a:solidFill>
            </a:endParaRPr>
          </a:p>
          <a:p>
            <a:r>
              <a:rPr lang="en-GB" dirty="0">
                <a:solidFill>
                  <a:schemeClr val="bg1"/>
                </a:solidFill>
              </a:rPr>
              <a:t>Article 44 of the Convention shall read as follows: </a:t>
            </a:r>
            <a:endParaRPr lang="nl-NL" dirty="0">
              <a:solidFill>
                <a:schemeClr val="bg1"/>
              </a:solidFill>
            </a:endParaRPr>
          </a:p>
          <a:p>
            <a:r>
              <a:rPr lang="en-GB" dirty="0">
                <a:solidFill>
                  <a:schemeClr val="bg1"/>
                </a:solidFill>
              </a:rPr>
              <a:t>"Only the High Contracting Parties, the Commission, and persons, non-governmental organisations or groups of individuals having submitted a petition under Article 25 shall have the right to bring a case before the Court." </a:t>
            </a:r>
            <a:endParaRPr lang="nl-NL" dirty="0">
              <a:solidFill>
                <a:schemeClr val="bg1"/>
              </a:solidFill>
            </a:endParaRPr>
          </a:p>
          <a:p>
            <a:r>
              <a:rPr lang="en-GB" dirty="0">
                <a:solidFill>
                  <a:schemeClr val="bg1"/>
                </a:solidFill>
              </a:rPr>
              <a:t>Article 45 of the Convention shall read as follows: </a:t>
            </a:r>
            <a:endParaRPr lang="nl-NL" dirty="0">
              <a:solidFill>
                <a:schemeClr val="bg1"/>
              </a:solidFill>
            </a:endParaRPr>
          </a:p>
          <a:p>
            <a:r>
              <a:rPr lang="en-GB" dirty="0">
                <a:solidFill>
                  <a:schemeClr val="bg1"/>
                </a:solidFill>
              </a:rPr>
              <a:t>"The jurisdiction of the Court shall extend to all cases concerning the interpretation and application of the present Convention which are referred to it in accordance with Article 48."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695385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sp>
        <p:nvSpPr>
          <p:cNvPr id="3" name="Content Placeholder 2"/>
          <p:cNvSpPr>
            <a:spLocks noGrp="1"/>
          </p:cNvSpPr>
          <p:nvPr>
            <p:ph idx="1"/>
          </p:nvPr>
        </p:nvSpPr>
        <p:spPr>
          <a:xfrm>
            <a:off x="680321" y="2103120"/>
            <a:ext cx="9613861" cy="4563687"/>
          </a:xfrm>
        </p:spPr>
        <p:txBody>
          <a:bodyPr>
            <a:normAutofit fontScale="77500" lnSpcReduction="20000"/>
          </a:bodyPr>
          <a:lstStyle/>
          <a:p>
            <a:r>
              <a:rPr lang="en-GB" dirty="0">
                <a:solidFill>
                  <a:schemeClr val="bg1"/>
                </a:solidFill>
              </a:rPr>
              <a:t>Article 48 of the Convention shall read as follows: </a:t>
            </a:r>
            <a:endParaRPr lang="nl-NL" dirty="0">
              <a:solidFill>
                <a:schemeClr val="bg1"/>
              </a:solidFill>
            </a:endParaRPr>
          </a:p>
          <a:p>
            <a:r>
              <a:rPr lang="en-GB" dirty="0">
                <a:solidFill>
                  <a:schemeClr val="bg1"/>
                </a:solidFill>
              </a:rPr>
              <a:t>"1The following may refer a case to the Court, provided that the High Contracting Party concerned, if there is only one, or the High Contracting Parties concerned, if there is more than one, are subject to the compulsory jurisdiction of the Court or, failing that, with the consent of the High Contracting Party concerned, if there is only one, or of the High Contracting Parties concerned if there is more than one: </a:t>
            </a:r>
            <a:endParaRPr lang="nl-NL" dirty="0">
              <a:solidFill>
                <a:schemeClr val="bg1"/>
              </a:solidFill>
            </a:endParaRPr>
          </a:p>
          <a:p>
            <a:r>
              <a:rPr lang="en-GB" dirty="0">
                <a:solidFill>
                  <a:schemeClr val="bg1"/>
                </a:solidFill>
              </a:rPr>
              <a:t>a the Commission; </a:t>
            </a:r>
            <a:endParaRPr lang="nl-NL" dirty="0">
              <a:solidFill>
                <a:schemeClr val="bg1"/>
              </a:solidFill>
            </a:endParaRPr>
          </a:p>
          <a:p>
            <a:r>
              <a:rPr lang="en-GB" dirty="0" err="1">
                <a:solidFill>
                  <a:schemeClr val="bg1"/>
                </a:solidFill>
              </a:rPr>
              <a:t>ba</a:t>
            </a:r>
            <a:r>
              <a:rPr lang="en-GB" dirty="0">
                <a:solidFill>
                  <a:schemeClr val="bg1"/>
                </a:solidFill>
              </a:rPr>
              <a:t> High Contracting Party whose national is alleged to be a victim; </a:t>
            </a:r>
            <a:endParaRPr lang="nl-NL" dirty="0">
              <a:solidFill>
                <a:schemeClr val="bg1"/>
              </a:solidFill>
            </a:endParaRPr>
          </a:p>
          <a:p>
            <a:r>
              <a:rPr lang="en-GB" dirty="0">
                <a:solidFill>
                  <a:schemeClr val="bg1"/>
                </a:solidFill>
              </a:rPr>
              <a:t>ca High Contracting Party which referred the case to the Commission; </a:t>
            </a:r>
            <a:endParaRPr lang="nl-NL" dirty="0">
              <a:solidFill>
                <a:schemeClr val="bg1"/>
              </a:solidFill>
            </a:endParaRPr>
          </a:p>
          <a:p>
            <a:r>
              <a:rPr lang="en-GB" dirty="0">
                <a:solidFill>
                  <a:schemeClr val="bg1"/>
                </a:solidFill>
              </a:rPr>
              <a:t>da High Contracting Party against which the complaint has been lodged; </a:t>
            </a:r>
            <a:endParaRPr lang="nl-NL" dirty="0">
              <a:solidFill>
                <a:schemeClr val="bg1"/>
              </a:solidFill>
            </a:endParaRPr>
          </a:p>
          <a:p>
            <a:r>
              <a:rPr lang="en-GB" b="1" dirty="0">
                <a:solidFill>
                  <a:schemeClr val="bg1"/>
                </a:solidFill>
              </a:rPr>
              <a:t>e the person, non-governmental organisation or group of individuals having lodged the complaint with the Commission. </a:t>
            </a:r>
            <a:endParaRPr lang="nl-NL" b="1" dirty="0">
              <a:solidFill>
                <a:schemeClr val="bg1"/>
              </a:solidFill>
            </a:endParaRPr>
          </a:p>
          <a:p>
            <a:r>
              <a:rPr lang="en-GB" dirty="0">
                <a:solidFill>
                  <a:schemeClr val="bg1"/>
                </a:solidFill>
              </a:rPr>
              <a:t>2If a case is referred to the Court only in accordance with paragraph 1.e, it shall first be submitted to a panel composed of three members of the Court. There shall sit as an </a:t>
            </a:r>
            <a:r>
              <a:rPr lang="en-GB" i="1" dirty="0">
                <a:solidFill>
                  <a:schemeClr val="bg1"/>
                </a:solidFill>
              </a:rPr>
              <a:t>ex officio</a:t>
            </a:r>
            <a:r>
              <a:rPr lang="en-GB" dirty="0">
                <a:solidFill>
                  <a:schemeClr val="bg1"/>
                </a:solidFill>
              </a:rPr>
              <a:t> member of the panel the judge elected in respect of the High Contracting Party against which the complaint has been lodged, or, if there is none, a person of its choice who shall sit in the capacity of judge. If the complaint has been lodged against more than one High Contracting Party, the size of the panel shall be increased accordingly. </a:t>
            </a:r>
            <a:endParaRPr lang="nl-NL" dirty="0">
              <a:solidFill>
                <a:schemeClr val="bg1"/>
              </a:solidFill>
            </a:endParaRPr>
          </a:p>
          <a:p>
            <a:r>
              <a:rPr lang="en-GB" dirty="0">
                <a:solidFill>
                  <a:schemeClr val="bg1"/>
                </a:solidFill>
              </a:rPr>
              <a:t>If the case does not raise a serious question affecting the interpretation or application of the Convention and does not for any other reason warrant consideration by the Court, the panel may, by a unanimous vote, decide that it shall not be considered by the Court. In that event, the Committee of Ministers shall decide, in accordance with the provisions of Article 32, whether there has been a violation of the Convention."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012176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Protocol No. 11 to the Convention for the Protection of Human Rights and Fundamental Freedoms, restructuring the control machinery established thereby </a:t>
            </a:r>
            <a:r>
              <a:rPr lang="en-GB" dirty="0">
                <a:solidFill>
                  <a:schemeClr val="bg1"/>
                </a:solidFill>
              </a:rPr>
              <a:t>Strasbourg, 11.V.1994 </a:t>
            </a:r>
            <a:endParaRPr lang="nl-NL" dirty="0">
              <a:solidFill>
                <a:schemeClr val="bg1"/>
              </a:solidFill>
            </a:endParaRPr>
          </a:p>
          <a:p>
            <a:r>
              <a:rPr lang="en-GB" b="1" dirty="0">
                <a:solidFill>
                  <a:schemeClr val="bg1"/>
                </a:solidFill>
              </a:rPr>
              <a:t>Article 26 – Plenary Court</a:t>
            </a:r>
            <a:r>
              <a:rPr lang="en-GB" dirty="0">
                <a:solidFill>
                  <a:schemeClr val="bg1"/>
                </a:solidFill>
              </a:rPr>
              <a:t> </a:t>
            </a:r>
            <a:endParaRPr lang="nl-NL" dirty="0">
              <a:solidFill>
                <a:schemeClr val="bg1"/>
              </a:solidFill>
            </a:endParaRPr>
          </a:p>
          <a:p>
            <a:r>
              <a:rPr lang="en-GB" dirty="0">
                <a:solidFill>
                  <a:schemeClr val="bg1"/>
                </a:solidFill>
              </a:rPr>
              <a:t>The plenary Court shall: </a:t>
            </a:r>
            <a:endParaRPr lang="nl-NL" dirty="0">
              <a:solidFill>
                <a:schemeClr val="bg1"/>
              </a:solidFill>
            </a:endParaRPr>
          </a:p>
          <a:p>
            <a:r>
              <a:rPr lang="en-GB" dirty="0" err="1">
                <a:solidFill>
                  <a:schemeClr val="bg1"/>
                </a:solidFill>
              </a:rPr>
              <a:t>aelect</a:t>
            </a:r>
            <a:r>
              <a:rPr lang="en-GB" dirty="0">
                <a:solidFill>
                  <a:schemeClr val="bg1"/>
                </a:solidFill>
              </a:rPr>
              <a:t> its President and one or two Vice-Presidents for a period of three years; they may be re-elected; </a:t>
            </a:r>
            <a:endParaRPr lang="nl-NL" dirty="0">
              <a:solidFill>
                <a:schemeClr val="bg1"/>
              </a:solidFill>
            </a:endParaRPr>
          </a:p>
          <a:p>
            <a:r>
              <a:rPr lang="en-GB" dirty="0" err="1">
                <a:solidFill>
                  <a:schemeClr val="bg1"/>
                </a:solidFill>
              </a:rPr>
              <a:t>bset</a:t>
            </a:r>
            <a:r>
              <a:rPr lang="en-GB" dirty="0">
                <a:solidFill>
                  <a:schemeClr val="bg1"/>
                </a:solidFill>
              </a:rPr>
              <a:t> up Chambers, constituted for a fixed period of time; </a:t>
            </a:r>
            <a:endParaRPr lang="nl-NL" dirty="0">
              <a:solidFill>
                <a:schemeClr val="bg1"/>
              </a:solidFill>
            </a:endParaRPr>
          </a:p>
          <a:p>
            <a:r>
              <a:rPr lang="en-GB" dirty="0" err="1">
                <a:solidFill>
                  <a:schemeClr val="bg1"/>
                </a:solidFill>
              </a:rPr>
              <a:t>celect</a:t>
            </a:r>
            <a:r>
              <a:rPr lang="en-GB" dirty="0">
                <a:solidFill>
                  <a:schemeClr val="bg1"/>
                </a:solidFill>
              </a:rPr>
              <a:t> the Presidents of the Chambers of the Court; they may be re-elected; </a:t>
            </a:r>
            <a:endParaRPr lang="nl-NL" dirty="0">
              <a:solidFill>
                <a:schemeClr val="bg1"/>
              </a:solidFill>
            </a:endParaRPr>
          </a:p>
          <a:p>
            <a:r>
              <a:rPr lang="en-GB" dirty="0" err="1">
                <a:solidFill>
                  <a:schemeClr val="bg1"/>
                </a:solidFill>
              </a:rPr>
              <a:t>dadopt</a:t>
            </a:r>
            <a:r>
              <a:rPr lang="en-GB" dirty="0">
                <a:solidFill>
                  <a:schemeClr val="bg1"/>
                </a:solidFill>
              </a:rPr>
              <a:t> the rules of the Court; and </a:t>
            </a:r>
            <a:endParaRPr lang="nl-NL" dirty="0">
              <a:solidFill>
                <a:schemeClr val="bg1"/>
              </a:solidFill>
            </a:endParaRPr>
          </a:p>
          <a:p>
            <a:r>
              <a:rPr lang="en-GB" dirty="0" err="1">
                <a:solidFill>
                  <a:schemeClr val="bg1"/>
                </a:solidFill>
              </a:rPr>
              <a:t>eelect</a:t>
            </a:r>
            <a:r>
              <a:rPr lang="en-GB" dirty="0">
                <a:solidFill>
                  <a:schemeClr val="bg1"/>
                </a:solidFill>
              </a:rPr>
              <a:t> the Registrar and one or more Deputy Registrars.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528329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Article 27 – Committees, Chambers and </a:t>
            </a:r>
            <a:r>
              <a:rPr lang="en-GB" b="1" i="1" u="sng" dirty="0">
                <a:solidFill>
                  <a:schemeClr val="bg1"/>
                </a:solidFill>
              </a:rPr>
              <a:t>Grand Chamber</a:t>
            </a:r>
            <a:r>
              <a:rPr lang="en-GB" i="1" u="sng" dirty="0">
                <a:solidFill>
                  <a:schemeClr val="bg1"/>
                </a:solidFill>
              </a:rPr>
              <a:t> </a:t>
            </a:r>
            <a:endParaRPr lang="nl-NL" i="1" u="sng" dirty="0">
              <a:solidFill>
                <a:schemeClr val="bg1"/>
              </a:solidFill>
            </a:endParaRPr>
          </a:p>
          <a:p>
            <a:r>
              <a:rPr lang="en-GB" dirty="0">
                <a:solidFill>
                  <a:schemeClr val="bg1"/>
                </a:solidFill>
              </a:rPr>
              <a:t>1To consider cases brought before it, the Court shall sit in committees of three judges, in Chambers of seven judges and in a Grand Chamber of seventeen judges. The Court’s Chambers shall set up committees for a fixed period of time. </a:t>
            </a:r>
            <a:endParaRPr lang="nl-NL" dirty="0">
              <a:solidFill>
                <a:schemeClr val="bg1"/>
              </a:solidFill>
            </a:endParaRPr>
          </a:p>
          <a:p>
            <a:r>
              <a:rPr lang="en-GB" dirty="0">
                <a:solidFill>
                  <a:schemeClr val="bg1"/>
                </a:solidFill>
              </a:rPr>
              <a:t>2There shall sit as an </a:t>
            </a:r>
            <a:r>
              <a:rPr lang="en-GB" i="1" dirty="0">
                <a:solidFill>
                  <a:schemeClr val="bg1"/>
                </a:solidFill>
              </a:rPr>
              <a:t>ex officio</a:t>
            </a:r>
            <a:r>
              <a:rPr lang="en-GB" dirty="0">
                <a:solidFill>
                  <a:schemeClr val="bg1"/>
                </a:solidFill>
              </a:rPr>
              <a:t> member of the Chamber and the Grand Chamber the judge elected in respect of the State Party concerned or, if there is none or if he is unable to sit, a person of its choice who shall sit in the capacity of judge. </a:t>
            </a:r>
            <a:endParaRPr lang="nl-NL" dirty="0">
              <a:solidFill>
                <a:schemeClr val="bg1"/>
              </a:solidFill>
            </a:endParaRPr>
          </a:p>
          <a:p>
            <a:r>
              <a:rPr lang="en-GB" dirty="0">
                <a:solidFill>
                  <a:schemeClr val="bg1"/>
                </a:solidFill>
              </a:rPr>
              <a:t>3The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State Party concerned.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7046345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sp>
        <p:nvSpPr>
          <p:cNvPr id="3" name="Content Placeholder 2"/>
          <p:cNvSpPr>
            <a:spLocks noGrp="1"/>
          </p:cNvSpPr>
          <p:nvPr>
            <p:ph idx="1"/>
          </p:nvPr>
        </p:nvSpPr>
        <p:spPr>
          <a:xfrm>
            <a:off x="680321" y="2103120"/>
            <a:ext cx="9613861" cy="4563687"/>
          </a:xfrm>
        </p:spPr>
        <p:txBody>
          <a:bodyPr>
            <a:normAutofit fontScale="85000" lnSpcReduction="20000"/>
          </a:bodyPr>
          <a:lstStyle/>
          <a:p>
            <a:r>
              <a:rPr lang="en-GB" b="1" dirty="0">
                <a:solidFill>
                  <a:schemeClr val="bg1"/>
                </a:solidFill>
              </a:rPr>
              <a:t>Protocol No. 14 to the Convention for the Protection of Human Rights and Fundamental Freedoms, amending the control system of the Convention</a:t>
            </a:r>
            <a:r>
              <a:rPr lang="en-GB" dirty="0">
                <a:solidFill>
                  <a:schemeClr val="bg1"/>
                </a:solidFill>
              </a:rPr>
              <a:t> Strasbourg, 13.V.2004 </a:t>
            </a:r>
            <a:endParaRPr lang="nl-NL" dirty="0">
              <a:solidFill>
                <a:schemeClr val="bg1"/>
              </a:solidFill>
            </a:endParaRPr>
          </a:p>
          <a:p>
            <a:r>
              <a:rPr lang="en-GB" b="1" dirty="0">
                <a:solidFill>
                  <a:schemeClr val="bg1"/>
                </a:solidFill>
              </a:rPr>
              <a:t>Article 26 – </a:t>
            </a:r>
            <a:r>
              <a:rPr lang="en-GB" b="1" i="1" u="sng" dirty="0">
                <a:solidFill>
                  <a:schemeClr val="bg1"/>
                </a:solidFill>
              </a:rPr>
              <a:t>Single-judge</a:t>
            </a:r>
            <a:r>
              <a:rPr lang="en-GB" b="1" dirty="0">
                <a:solidFill>
                  <a:schemeClr val="bg1"/>
                </a:solidFill>
              </a:rPr>
              <a:t> formation, committees, Chambers and Grand Chamber</a:t>
            </a:r>
            <a:r>
              <a:rPr lang="en-GB" dirty="0">
                <a:solidFill>
                  <a:schemeClr val="bg1"/>
                </a:solidFill>
              </a:rPr>
              <a:t> </a:t>
            </a:r>
            <a:endParaRPr lang="nl-NL" dirty="0">
              <a:solidFill>
                <a:schemeClr val="bg1"/>
              </a:solidFill>
            </a:endParaRPr>
          </a:p>
          <a:p>
            <a:r>
              <a:rPr lang="en-GB" dirty="0">
                <a:solidFill>
                  <a:schemeClr val="bg1"/>
                </a:solidFill>
              </a:rPr>
              <a:t>1To consider cases brought before it, the Court shall sit in a single-judge formation, in committees of three judges, in Chambers of seven judges and in a Grand Chamber of seventeen judges. The Court’s Chambers shall set up committees for a fixed period of time. </a:t>
            </a:r>
            <a:endParaRPr lang="nl-NL" dirty="0">
              <a:solidFill>
                <a:schemeClr val="bg1"/>
              </a:solidFill>
            </a:endParaRPr>
          </a:p>
          <a:p>
            <a:r>
              <a:rPr lang="en-GB" dirty="0">
                <a:solidFill>
                  <a:schemeClr val="bg1"/>
                </a:solidFill>
              </a:rPr>
              <a:t>2At the request of the plenary Court, the Committee of Ministers may, by a unanimous decision and for a fixed period, reduce to five the number of judges of the Chambers. </a:t>
            </a:r>
            <a:endParaRPr lang="nl-NL" dirty="0">
              <a:solidFill>
                <a:schemeClr val="bg1"/>
              </a:solidFill>
            </a:endParaRPr>
          </a:p>
          <a:p>
            <a:r>
              <a:rPr lang="en-GB" dirty="0">
                <a:solidFill>
                  <a:schemeClr val="bg1"/>
                </a:solidFill>
              </a:rPr>
              <a:t>3When sitting as a single judge, a judge shall not examine any application against the High Contracting Party in respect of which that judge has been elected. </a:t>
            </a:r>
            <a:endParaRPr lang="nl-NL" dirty="0">
              <a:solidFill>
                <a:schemeClr val="bg1"/>
              </a:solidFill>
            </a:endParaRPr>
          </a:p>
          <a:p>
            <a:r>
              <a:rPr lang="en-GB" dirty="0">
                <a:solidFill>
                  <a:schemeClr val="bg1"/>
                </a:solidFill>
              </a:rPr>
              <a:t>4There shall sit as an </a:t>
            </a:r>
            <a:r>
              <a:rPr lang="en-GB" i="1" dirty="0">
                <a:solidFill>
                  <a:schemeClr val="bg1"/>
                </a:solidFill>
              </a:rPr>
              <a:t>ex officio</a:t>
            </a:r>
            <a:r>
              <a:rPr lang="en-GB" dirty="0">
                <a:solidFill>
                  <a:schemeClr val="bg1"/>
                </a:solidFill>
              </a:rPr>
              <a:t> 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endParaRPr lang="nl-NL" dirty="0">
              <a:solidFill>
                <a:schemeClr val="bg1"/>
              </a:solidFill>
            </a:endParaRPr>
          </a:p>
          <a:p>
            <a:r>
              <a:rPr lang="en-GB" dirty="0">
                <a:solidFill>
                  <a:schemeClr val="bg1"/>
                </a:solidFill>
              </a:rPr>
              <a:t>5The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674835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solidFill>
                <a:schemeClr val="bg1"/>
              </a:solidFill>
            </a:endParaRPr>
          </a:p>
          <a:p>
            <a:r>
              <a:rPr lang="en-GB" dirty="0" err="1">
                <a:solidFill>
                  <a:schemeClr val="bg1"/>
                </a:solidFill>
              </a:rPr>
              <a:t>ECmHR</a:t>
            </a:r>
            <a:r>
              <a:rPr lang="en-GB" dirty="0">
                <a:solidFill>
                  <a:schemeClr val="bg1"/>
                </a:solidFill>
              </a:rPr>
              <a:t>, Church of Scientology of Paris v. France, application no. 19509/92, 09 January 1995.</a:t>
            </a:r>
            <a:endParaRPr lang="nl-NL" dirty="0">
              <a:solidFill>
                <a:schemeClr val="bg1"/>
              </a:solidFill>
            </a:endParaRPr>
          </a:p>
        </p:txBody>
      </p:sp>
    </p:spTree>
    <p:extLst>
      <p:ext uri="{BB962C8B-B14F-4D97-AF65-F5344CB8AC3E}">
        <p14:creationId xmlns:p14="http://schemas.microsoft.com/office/powerpoint/2010/main" val="36446462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graphicFrame>
        <p:nvGraphicFramePr>
          <p:cNvPr id="4" name="Content Placeholder 3"/>
          <p:cNvGraphicFramePr>
            <a:graphicFrameLocks noGrp="1"/>
          </p:cNvGraphicFramePr>
          <p:nvPr>
            <p:ph idx="1"/>
          </p:nvPr>
        </p:nvGraphicFramePr>
        <p:xfrm>
          <a:off x="680283" y="2050473"/>
          <a:ext cx="9818692" cy="4845562"/>
        </p:xfrm>
        <a:graphic>
          <a:graphicData uri="http://schemas.openxmlformats.org/drawingml/2006/table">
            <a:tbl>
              <a:tblPr firstRow="1" bandRow="1">
                <a:tableStyleId>{5C22544A-7EE6-4342-B048-85BDC9FD1C3A}</a:tableStyleId>
              </a:tblPr>
              <a:tblGrid>
                <a:gridCol w="1530902">
                  <a:extLst>
                    <a:ext uri="{9D8B030D-6E8A-4147-A177-3AD203B41FA5}">
                      <a16:colId xmlns:a16="http://schemas.microsoft.com/office/drawing/2014/main" val="807350151"/>
                    </a:ext>
                  </a:extLst>
                </a:gridCol>
                <a:gridCol w="3216287">
                  <a:extLst>
                    <a:ext uri="{9D8B030D-6E8A-4147-A177-3AD203B41FA5}">
                      <a16:colId xmlns:a16="http://schemas.microsoft.com/office/drawing/2014/main" val="2611603938"/>
                    </a:ext>
                  </a:extLst>
                </a:gridCol>
                <a:gridCol w="5071503">
                  <a:extLst>
                    <a:ext uri="{9D8B030D-6E8A-4147-A177-3AD203B41FA5}">
                      <a16:colId xmlns:a16="http://schemas.microsoft.com/office/drawing/2014/main" val="4126485682"/>
                    </a:ext>
                  </a:extLst>
                </a:gridCol>
              </a:tblGrid>
              <a:tr h="636218">
                <a:tc>
                  <a:txBody>
                    <a:bodyPr/>
                    <a:lstStyle/>
                    <a:p>
                      <a:endParaRPr lang="nl-NL" sz="1600" noProof="0"/>
                    </a:p>
                    <a:p>
                      <a:r>
                        <a:rPr lang="nl-NL" sz="1600" noProof="0"/>
                        <a:t>Klacht door:</a:t>
                      </a:r>
                    </a:p>
                  </a:txBody>
                  <a:tcPr/>
                </a:tc>
                <a:tc>
                  <a:txBody>
                    <a:bodyPr/>
                    <a:lstStyle/>
                    <a:p>
                      <a:r>
                        <a:rPr lang="nl-NL" sz="1600" noProof="0" dirty="0"/>
                        <a:t>Oorspronkelijke bedoeling</a:t>
                      </a:r>
                    </a:p>
                  </a:txBody>
                  <a:tcPr/>
                </a:tc>
                <a:tc>
                  <a:txBody>
                    <a:bodyPr/>
                    <a:lstStyle/>
                    <a:p>
                      <a:r>
                        <a:rPr lang="nl-NL" sz="1600" noProof="0" dirty="0"/>
                        <a:t>Standaardbenadering</a:t>
                      </a:r>
                    </a:p>
                  </a:txBody>
                  <a:tcPr/>
                </a:tc>
                <a:extLst>
                  <a:ext uri="{0D108BD9-81ED-4DB2-BD59-A6C34878D82A}">
                    <a16:rowId xmlns:a16="http://schemas.microsoft.com/office/drawing/2014/main" val="1280436980"/>
                  </a:ext>
                </a:extLst>
              </a:tr>
              <a:tr h="575841">
                <a:tc>
                  <a:txBody>
                    <a:bodyPr/>
                    <a:lstStyle/>
                    <a:p>
                      <a:r>
                        <a:rPr lang="nl-NL" sz="1600" noProof="0"/>
                        <a:t>Staat</a:t>
                      </a:r>
                    </a:p>
                  </a:txBody>
                  <a:tcPr/>
                </a:tc>
                <a:tc>
                  <a:txBody>
                    <a:bodyPr/>
                    <a:lstStyle/>
                    <a:p>
                      <a:r>
                        <a:rPr lang="nl-NL" sz="1600" noProof="0" dirty="0"/>
                        <a:t>Staten nemen het initiatief bij klachten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noProof="0"/>
                        <a:t>Interstatelijke klachten zelden toegepast. Tot dus ver 20 klachten ten opzichte van meer dan 20 duizend individuele klachten</a:t>
                      </a:r>
                    </a:p>
                  </a:txBody>
                  <a:tcPr/>
                </a:tc>
                <a:extLst>
                  <a:ext uri="{0D108BD9-81ED-4DB2-BD59-A6C34878D82A}">
                    <a16:rowId xmlns:a16="http://schemas.microsoft.com/office/drawing/2014/main" val="138961630"/>
                  </a:ext>
                </a:extLst>
              </a:tr>
              <a:tr h="1040839">
                <a:tc>
                  <a:txBody>
                    <a:bodyPr/>
                    <a:lstStyle/>
                    <a:p>
                      <a:r>
                        <a:rPr lang="nl-NL" sz="1600" noProof="0"/>
                        <a:t>Groep</a:t>
                      </a:r>
                    </a:p>
                  </a:txBody>
                  <a:tcPr/>
                </a:tc>
                <a:tc>
                  <a:txBody>
                    <a:bodyPr/>
                    <a:lstStyle/>
                    <a:p>
                      <a:r>
                        <a:rPr lang="nl-NL" sz="1600" noProof="0" dirty="0"/>
                        <a:t>WWII had een impact op groepen (Joden, Roma, homo’s): minderheden mochten een klacht indienen bij de Commissie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noProof="0" dirty="0"/>
                        <a:t>Het EHRM ontzegt groepen een klachtrecht. Individuen kunnen wel hun klachten bundelen als ze elk individueel zijn geraakt.  </a:t>
                      </a:r>
                    </a:p>
                  </a:txBody>
                  <a:tcPr/>
                </a:tc>
                <a:extLst>
                  <a:ext uri="{0D108BD9-81ED-4DB2-BD59-A6C34878D82A}">
                    <a16:rowId xmlns:a16="http://schemas.microsoft.com/office/drawing/2014/main" val="3650045706"/>
                  </a:ext>
                </a:extLst>
              </a:tr>
              <a:tr h="1278745">
                <a:tc>
                  <a:txBody>
                    <a:bodyPr/>
                    <a:lstStyle/>
                    <a:p>
                      <a:r>
                        <a:rPr lang="nl-NL" sz="1600" noProof="0"/>
                        <a:t>Rechtspersoon</a:t>
                      </a:r>
                    </a:p>
                  </a:txBody>
                  <a:tcPr/>
                </a:tc>
                <a:tc>
                  <a:txBody>
                    <a:bodyPr/>
                    <a:lstStyle/>
                    <a:p>
                      <a:r>
                        <a:rPr lang="nl-NL" sz="1600" noProof="0"/>
                        <a:t>Doel was om burgerrechtenorganisaties mogelijk te maken klachten in te dienen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noProof="0" dirty="0"/>
                        <a:t>Rechtspersonen mogen klagen over een schending van onder meer vrijheid van meningsuiting en geloofsvrijheid, maar het EHRM is aarzelend ten aanzien van recht op privacy. </a:t>
                      </a:r>
                    </a:p>
                  </a:txBody>
                  <a:tcPr/>
                </a:tc>
                <a:extLst>
                  <a:ext uri="{0D108BD9-81ED-4DB2-BD59-A6C34878D82A}">
                    <a16:rowId xmlns:a16="http://schemas.microsoft.com/office/drawing/2014/main" val="532554602"/>
                  </a:ext>
                </a:extLst>
              </a:tr>
              <a:tr h="1040839">
                <a:tc>
                  <a:txBody>
                    <a:bodyPr/>
                    <a:lstStyle/>
                    <a:p>
                      <a:r>
                        <a:rPr lang="nl-NL" sz="1600" noProof="0"/>
                        <a:t>Natuurlijk persoon</a:t>
                      </a:r>
                    </a:p>
                  </a:txBody>
                  <a:tcPr/>
                </a:tc>
                <a:tc>
                  <a:txBody>
                    <a:bodyPr/>
                    <a:lstStyle/>
                    <a:p>
                      <a:r>
                        <a:rPr lang="nl-NL" sz="1600" noProof="0"/>
                        <a:t>Veel landen waren aarzelend en hebben een voorbehoud op dit punt gemaakt</a:t>
                      </a:r>
                    </a:p>
                  </a:txBody>
                  <a:tcPr/>
                </a:tc>
                <a:tc>
                  <a:txBody>
                    <a:bodyPr/>
                    <a:lstStyle/>
                    <a:p>
                      <a:r>
                        <a:rPr lang="nl-NL" sz="1600" noProof="0" dirty="0"/>
                        <a:t>Natuurlijke personen verantwoordelijk voor het overgrote deel van de klachten</a:t>
                      </a:r>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405701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sz="2100" dirty="0" err="1">
                <a:solidFill>
                  <a:schemeClr val="bg1"/>
                </a:solidFill>
                <a:highlight>
                  <a:srgbClr val="008000"/>
                </a:highlight>
              </a:rPr>
              <a:t>Uitputting</a:t>
            </a:r>
            <a:endParaRPr lang="en-US" sz="2100" dirty="0">
              <a:solidFill>
                <a:schemeClr val="bg1"/>
              </a:solidFill>
              <a:highlight>
                <a:srgbClr val="008000"/>
              </a:highlight>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7DF30A5D-FE9E-4419-9E37-0CAD02A4FBD1}"/>
              </a:ext>
            </a:extLst>
          </p:cNvPr>
          <p:cNvSpPr txBox="1"/>
          <p:nvPr/>
        </p:nvSpPr>
        <p:spPr>
          <a:xfrm>
            <a:off x="4024442" y="1930400"/>
            <a:ext cx="5078027" cy="2308324"/>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1. Het Hof kan een zaak pas in behandeling nemen nadat </a:t>
            </a:r>
            <a:r>
              <a:rPr lang="nl-NL" dirty="0">
                <a:solidFill>
                  <a:schemeClr val="bg1"/>
                </a:solidFill>
                <a:highlight>
                  <a:srgbClr val="008000"/>
                </a:highlight>
              </a:rPr>
              <a:t>alle nationale rechtsmiddelen zijn uitgeput, overeenkomstig de algemeen erkende regels van internationaal recht</a:t>
            </a:r>
            <a:r>
              <a:rPr lang="nl-NL" dirty="0">
                <a:solidFill>
                  <a:schemeClr val="bg1"/>
                </a:solidFill>
              </a:rPr>
              <a:t>, en binnen een termijn van zes maanden na de datum van de definitieve nationale beslissing. </a:t>
            </a:r>
          </a:p>
        </p:txBody>
      </p:sp>
    </p:spTree>
    <p:extLst>
      <p:ext uri="{BB962C8B-B14F-4D97-AF65-F5344CB8AC3E}">
        <p14:creationId xmlns:p14="http://schemas.microsoft.com/office/powerpoint/2010/main" val="870234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endParaRPr lang="en-US" dirty="0"/>
          </a:p>
        </p:txBody>
      </p:sp>
      <p:graphicFrame>
        <p:nvGraphicFramePr>
          <p:cNvPr id="4" name="Content Placeholder 3"/>
          <p:cNvGraphicFramePr>
            <a:graphicFrameLocks noGrp="1"/>
          </p:cNvGraphicFramePr>
          <p:nvPr>
            <p:ph idx="1"/>
          </p:nvPr>
        </p:nvGraphicFramePr>
        <p:xfrm>
          <a:off x="680320" y="2066175"/>
          <a:ext cx="10007253" cy="4484254"/>
        </p:xfrm>
        <a:graphic>
          <a:graphicData uri="http://schemas.openxmlformats.org/drawingml/2006/table">
            <a:tbl>
              <a:tblPr firstRow="1" bandRow="1">
                <a:tableStyleId>{5C22544A-7EE6-4342-B048-85BDC9FD1C3A}</a:tableStyleId>
              </a:tblPr>
              <a:tblGrid>
                <a:gridCol w="3826642">
                  <a:extLst>
                    <a:ext uri="{9D8B030D-6E8A-4147-A177-3AD203B41FA5}">
                      <a16:colId xmlns:a16="http://schemas.microsoft.com/office/drawing/2014/main" val="2611603938"/>
                    </a:ext>
                  </a:extLst>
                </a:gridCol>
                <a:gridCol w="6180611">
                  <a:extLst>
                    <a:ext uri="{9D8B030D-6E8A-4147-A177-3AD203B41FA5}">
                      <a16:colId xmlns:a16="http://schemas.microsoft.com/office/drawing/2014/main" val="4126485682"/>
                    </a:ext>
                  </a:extLst>
                </a:gridCol>
              </a:tblGrid>
              <a:tr h="753871">
                <a:tc>
                  <a:txBody>
                    <a:bodyPr/>
                    <a:lstStyle/>
                    <a:p>
                      <a:r>
                        <a:rPr lang="nl-NL" sz="1600" noProof="0" dirty="0"/>
                        <a:t>Oorspronkelijke bedoeling</a:t>
                      </a:r>
                    </a:p>
                  </a:txBody>
                  <a:tcPr/>
                </a:tc>
                <a:tc>
                  <a:txBody>
                    <a:bodyPr/>
                    <a:lstStyle/>
                    <a:p>
                      <a:r>
                        <a:rPr lang="nl-NL" sz="1600" noProof="0" dirty="0"/>
                        <a:t>Standaardbenadering</a:t>
                      </a:r>
                    </a:p>
                  </a:txBody>
                  <a:tcPr/>
                </a:tc>
                <a:extLst>
                  <a:ext uri="{0D108BD9-81ED-4DB2-BD59-A6C34878D82A}">
                    <a16:rowId xmlns:a16="http://schemas.microsoft.com/office/drawing/2014/main" val="1280436980"/>
                  </a:ext>
                </a:extLst>
              </a:tr>
              <a:tr h="682329">
                <a:tc>
                  <a:txBody>
                    <a:bodyPr/>
                    <a:lstStyle/>
                    <a:p>
                      <a:r>
                        <a:rPr lang="en-US" sz="1600" b="0" dirty="0" err="1"/>
                        <a:t>Negatieve</a:t>
                      </a:r>
                      <a:r>
                        <a:rPr lang="en-US" sz="1600" b="0" dirty="0"/>
                        <a:t> </a:t>
                      </a:r>
                      <a:r>
                        <a:rPr lang="en-US" sz="1600" b="0" dirty="0" err="1"/>
                        <a:t>plichten</a:t>
                      </a:r>
                      <a:r>
                        <a:rPr lang="en-US" sz="1600" b="0" dirty="0"/>
                        <a:t> </a:t>
                      </a:r>
                      <a:r>
                        <a:rPr lang="en-US" sz="1600" b="0" dirty="0" err="1"/>
                        <a:t>staat</a:t>
                      </a:r>
                      <a:endParaRPr lang="en-US" sz="1600" b="0" dirty="0"/>
                    </a:p>
                  </a:txBody>
                  <a:tcPr/>
                </a:tc>
                <a:tc>
                  <a:txBody>
                    <a:bodyPr/>
                    <a:lstStyle/>
                    <a:p>
                      <a:r>
                        <a:rPr lang="en-US" sz="1600" b="0" dirty="0" err="1"/>
                        <a:t>Positieve</a:t>
                      </a:r>
                      <a:r>
                        <a:rPr lang="en-US" sz="1600" b="0" dirty="0"/>
                        <a:t> </a:t>
                      </a:r>
                      <a:r>
                        <a:rPr lang="en-US" sz="1600" b="0" dirty="0" err="1"/>
                        <a:t>plichten</a:t>
                      </a:r>
                      <a:r>
                        <a:rPr lang="en-US" sz="1600" b="0" dirty="0"/>
                        <a:t> </a:t>
                      </a:r>
                      <a:r>
                        <a:rPr lang="en-US" sz="1600" b="0" dirty="0" err="1"/>
                        <a:t>staat</a:t>
                      </a:r>
                      <a:endParaRPr lang="en-US" sz="1600" b="0" dirty="0"/>
                    </a:p>
                  </a:txBody>
                  <a:tcPr/>
                </a:tc>
                <a:extLst>
                  <a:ext uri="{0D108BD9-81ED-4DB2-BD59-A6C34878D82A}">
                    <a16:rowId xmlns:a16="http://schemas.microsoft.com/office/drawing/2014/main" val="138961630"/>
                  </a:ext>
                </a:extLst>
              </a:tr>
              <a:tr h="1016018">
                <a:tc>
                  <a:txBody>
                    <a:bodyPr/>
                    <a:lstStyle/>
                    <a:p>
                      <a:r>
                        <a:rPr lang="en-US" sz="1600" b="0" dirty="0" err="1"/>
                        <a:t>Negatief</a:t>
                      </a:r>
                      <a:r>
                        <a:rPr lang="en-US" sz="1600" b="0" dirty="0"/>
                        <a:t> </a:t>
                      </a:r>
                      <a:r>
                        <a:rPr lang="en-US" sz="1600" b="0" dirty="0" err="1"/>
                        <a:t>recht</a:t>
                      </a:r>
                      <a:r>
                        <a:rPr lang="en-US" sz="1600" b="0" dirty="0"/>
                        <a:t>/</a:t>
                      </a:r>
                      <a:r>
                        <a:rPr lang="en-US" sz="1600" b="0" dirty="0" err="1"/>
                        <a:t>vrijheid</a:t>
                      </a:r>
                      <a:r>
                        <a:rPr lang="en-US" sz="1600" b="0" dirty="0"/>
                        <a:t> </a:t>
                      </a:r>
                      <a:r>
                        <a:rPr lang="en-US" sz="1600" b="0" dirty="0" err="1"/>
                        <a:t>individu</a:t>
                      </a:r>
                      <a:endParaRPr lang="en-US" sz="1600" b="0" dirty="0"/>
                    </a:p>
                  </a:txBody>
                  <a:tcPr/>
                </a:tc>
                <a:tc>
                  <a:txBody>
                    <a:bodyPr/>
                    <a:lstStyle/>
                    <a:p>
                      <a:r>
                        <a:rPr lang="en-US" sz="1600" b="0" dirty="0" err="1"/>
                        <a:t>Positief</a:t>
                      </a:r>
                      <a:r>
                        <a:rPr lang="en-US" sz="1600" b="0" dirty="0"/>
                        <a:t> </a:t>
                      </a:r>
                      <a:r>
                        <a:rPr lang="en-US" sz="1600" b="0" dirty="0" err="1"/>
                        <a:t>recht</a:t>
                      </a:r>
                      <a:r>
                        <a:rPr lang="en-US" sz="1600" b="0" dirty="0"/>
                        <a:t>/</a:t>
                      </a:r>
                      <a:r>
                        <a:rPr lang="en-US" sz="1600" b="0" dirty="0" err="1"/>
                        <a:t>vrijheid</a:t>
                      </a:r>
                      <a:r>
                        <a:rPr lang="en-US" sz="1600" b="0" dirty="0"/>
                        <a:t> </a:t>
                      </a:r>
                      <a:r>
                        <a:rPr lang="en-US" sz="1600" b="0" dirty="0" err="1"/>
                        <a:t>individu</a:t>
                      </a:r>
                      <a:endParaRPr lang="en-US" sz="1600" b="0" dirty="0"/>
                    </a:p>
                  </a:txBody>
                  <a:tcPr/>
                </a:tc>
                <a:extLst>
                  <a:ext uri="{0D108BD9-81ED-4DB2-BD59-A6C34878D82A}">
                    <a16:rowId xmlns:a16="http://schemas.microsoft.com/office/drawing/2014/main" val="3650045706"/>
                  </a:ext>
                </a:extLst>
              </a:tr>
              <a:tr h="1016018">
                <a:tc>
                  <a:txBody>
                    <a:bodyPr/>
                    <a:lstStyle/>
                    <a:p>
                      <a:r>
                        <a:rPr lang="en-US" sz="1600" b="0" dirty="0" err="1"/>
                        <a:t>Algemeen</a:t>
                      </a:r>
                      <a:r>
                        <a:rPr lang="en-US" sz="1600" b="0" dirty="0"/>
                        <a:t> </a:t>
                      </a:r>
                      <a:r>
                        <a:rPr lang="nl-NL" sz="1600" b="0" noProof="0" dirty="0"/>
                        <a:t>belang</a:t>
                      </a:r>
                      <a:r>
                        <a:rPr lang="en-US" sz="1600" b="0" dirty="0"/>
                        <a:t>/</a:t>
                      </a:r>
                      <a:r>
                        <a:rPr lang="en-US" sz="1600" b="0" dirty="0" err="1"/>
                        <a:t>misbruik</a:t>
                      </a:r>
                      <a:r>
                        <a:rPr lang="en-US" sz="1600" b="0" dirty="0"/>
                        <a:t> van </a:t>
                      </a:r>
                      <a:r>
                        <a:rPr lang="en-US" sz="1600" b="0" dirty="0" err="1"/>
                        <a:t>macht</a:t>
                      </a:r>
                      <a:endParaRPr lang="en-US" sz="1600" b="0" dirty="0"/>
                    </a:p>
                  </a:txBody>
                  <a:tcPr/>
                </a:tc>
                <a:tc>
                  <a:txBody>
                    <a:bodyPr/>
                    <a:lstStyle/>
                    <a:p>
                      <a:r>
                        <a:rPr lang="en-US" sz="1600" b="0" dirty="0" err="1"/>
                        <a:t>Individuele</a:t>
                      </a:r>
                      <a:r>
                        <a:rPr lang="en-US" sz="1600" b="0" dirty="0"/>
                        <a:t> </a:t>
                      </a:r>
                      <a:r>
                        <a:rPr lang="en-US" sz="1600" b="0" dirty="0" err="1"/>
                        <a:t>belangen</a:t>
                      </a:r>
                      <a:r>
                        <a:rPr lang="en-US" sz="1600" b="0" dirty="0"/>
                        <a:t>/</a:t>
                      </a:r>
                      <a:r>
                        <a:rPr lang="en-US" sz="1600" b="0" dirty="0" err="1"/>
                        <a:t>ontwikkeling</a:t>
                      </a:r>
                      <a:r>
                        <a:rPr lang="en-US" sz="1600" b="0" dirty="0"/>
                        <a:t> van </a:t>
                      </a:r>
                      <a:r>
                        <a:rPr lang="en-US" sz="1600" b="0" dirty="0" err="1"/>
                        <a:t>persoonlijkheid</a:t>
                      </a:r>
                      <a:r>
                        <a:rPr lang="en-US" sz="1600" b="0" dirty="0"/>
                        <a:t> (</a:t>
                      </a:r>
                      <a:r>
                        <a:rPr lang="en-US" sz="1600" b="0" dirty="0" err="1"/>
                        <a:t>bijna</a:t>
                      </a:r>
                      <a:r>
                        <a:rPr lang="en-US" sz="1600" b="0" dirty="0"/>
                        <a:t> </a:t>
                      </a:r>
                      <a:r>
                        <a:rPr lang="en-US" sz="1600" b="0" dirty="0" err="1"/>
                        <a:t>alles</a:t>
                      </a:r>
                      <a:r>
                        <a:rPr lang="en-US" sz="1600" b="0" dirty="0"/>
                        <a:t> </a:t>
                      </a:r>
                      <a:r>
                        <a:rPr lang="en-US" sz="1600" b="0" dirty="0" err="1"/>
                        <a:t>dat</a:t>
                      </a:r>
                      <a:r>
                        <a:rPr lang="en-US" sz="1600" b="0" dirty="0"/>
                        <a:t> </a:t>
                      </a:r>
                      <a:r>
                        <a:rPr lang="en-US" sz="1600" b="0" dirty="0" err="1"/>
                        <a:t>aan</a:t>
                      </a:r>
                      <a:r>
                        <a:rPr lang="en-US" sz="1600" b="0" dirty="0"/>
                        <a:t> </a:t>
                      </a:r>
                      <a:r>
                        <a:rPr lang="en-US" sz="1600" b="0" dirty="0" err="1"/>
                        <a:t>persoonlijke</a:t>
                      </a:r>
                      <a:r>
                        <a:rPr lang="en-US" sz="1600" b="0" dirty="0"/>
                        <a:t> </a:t>
                      </a:r>
                      <a:r>
                        <a:rPr lang="en-US" sz="1600" b="0" dirty="0" err="1"/>
                        <a:t>belangen</a:t>
                      </a:r>
                      <a:r>
                        <a:rPr lang="en-US" sz="1600" b="0" dirty="0"/>
                        <a:t> </a:t>
                      </a:r>
                      <a:r>
                        <a:rPr lang="en-US" sz="1600" b="0" dirty="0" err="1"/>
                        <a:t>raakt</a:t>
                      </a:r>
                      <a:r>
                        <a:rPr lang="en-US" sz="1600" b="0" dirty="0"/>
                        <a:t> </a:t>
                      </a:r>
                      <a:r>
                        <a:rPr lang="en-US" sz="1600" b="0" dirty="0" err="1"/>
                        <a:t>valt</a:t>
                      </a:r>
                      <a:r>
                        <a:rPr lang="en-US" sz="1600" b="0" dirty="0"/>
                        <a:t> </a:t>
                      </a:r>
                      <a:r>
                        <a:rPr lang="en-US" sz="1600" b="0" dirty="0" err="1"/>
                        <a:t>onder</a:t>
                      </a:r>
                      <a:r>
                        <a:rPr lang="en-US" sz="1600" b="0" dirty="0"/>
                        <a:t> de </a:t>
                      </a:r>
                      <a:r>
                        <a:rPr lang="en-US" sz="1600" b="0" dirty="0" err="1"/>
                        <a:t>reikwijdte</a:t>
                      </a:r>
                      <a:r>
                        <a:rPr lang="en-US" sz="1600" b="0" dirty="0"/>
                        <a:t> van </a:t>
                      </a:r>
                      <a:r>
                        <a:rPr lang="en-US" sz="1600" b="0" dirty="0" err="1"/>
                        <a:t>artikel</a:t>
                      </a:r>
                      <a:r>
                        <a:rPr lang="en-US" sz="1600" b="0" dirty="0"/>
                        <a:t> 8 EVRM)</a:t>
                      </a:r>
                    </a:p>
                  </a:txBody>
                  <a:tcPr/>
                </a:tc>
                <a:extLst>
                  <a:ext uri="{0D108BD9-81ED-4DB2-BD59-A6C34878D82A}">
                    <a16:rowId xmlns:a16="http://schemas.microsoft.com/office/drawing/2014/main" val="532554602"/>
                  </a:ext>
                </a:extLst>
              </a:tr>
              <a:tr h="1016018">
                <a:tc>
                  <a:txBody>
                    <a:bodyPr/>
                    <a:lstStyle/>
                    <a:p>
                      <a:r>
                        <a:rPr lang="en-US" sz="1600" b="0" dirty="0"/>
                        <a:t>Schade </a:t>
                      </a:r>
                      <a:r>
                        <a:rPr lang="en-US" sz="1600" b="0" dirty="0" err="1"/>
                        <a:t>aan</a:t>
                      </a:r>
                      <a:r>
                        <a:rPr lang="en-US" sz="1600" b="0" dirty="0"/>
                        <a:t> </a:t>
                      </a:r>
                      <a:r>
                        <a:rPr lang="en-US" sz="1600" b="0" dirty="0" err="1"/>
                        <a:t>groepen</a:t>
                      </a:r>
                      <a:r>
                        <a:rPr lang="en-US" sz="1600" b="0" dirty="0"/>
                        <a:t>/</a:t>
                      </a:r>
                      <a:r>
                        <a:rPr lang="en-US" sz="1600" b="0" dirty="0" err="1"/>
                        <a:t>samenleving</a:t>
                      </a:r>
                      <a:endParaRPr lang="en-US" sz="1600" b="0" dirty="0"/>
                    </a:p>
                  </a:txBody>
                  <a:tcPr/>
                </a:tc>
                <a:tc>
                  <a:txBody>
                    <a:bodyPr/>
                    <a:lstStyle/>
                    <a:p>
                      <a:r>
                        <a:rPr lang="en-US" sz="1600" b="0" dirty="0" err="1"/>
                        <a:t>Individuele</a:t>
                      </a:r>
                      <a:r>
                        <a:rPr lang="en-US" sz="1600" b="0" dirty="0"/>
                        <a:t> </a:t>
                      </a:r>
                      <a:r>
                        <a:rPr lang="en-US" sz="1600" b="0" dirty="0" err="1"/>
                        <a:t>schade</a:t>
                      </a:r>
                      <a:r>
                        <a:rPr lang="en-US" sz="1600" b="0" dirty="0"/>
                        <a:t> (</a:t>
                      </a:r>
                      <a:r>
                        <a:rPr lang="en-US" sz="1600" b="0" dirty="0" err="1"/>
                        <a:t>bijna</a:t>
                      </a:r>
                      <a:r>
                        <a:rPr lang="en-US" sz="1600" b="0" dirty="0"/>
                        <a:t> </a:t>
                      </a:r>
                      <a:r>
                        <a:rPr lang="en-US" sz="1600" b="0" dirty="0" err="1"/>
                        <a:t>alle</a:t>
                      </a:r>
                      <a:r>
                        <a:rPr lang="en-US" sz="1600" b="0" dirty="0"/>
                        <a:t> </a:t>
                      </a:r>
                      <a:r>
                        <a:rPr lang="en-US" sz="1600" b="0" dirty="0" err="1"/>
                        <a:t>zaken</a:t>
                      </a:r>
                      <a:r>
                        <a:rPr lang="en-US" sz="1600" b="0" dirty="0"/>
                        <a:t> </a:t>
                      </a:r>
                      <a:r>
                        <a:rPr lang="en-US" sz="1600" b="0" dirty="0" err="1"/>
                        <a:t>waarin</a:t>
                      </a:r>
                      <a:r>
                        <a:rPr lang="en-US" sz="1600" b="0" dirty="0"/>
                        <a:t> </a:t>
                      </a:r>
                      <a:r>
                        <a:rPr lang="en-US" sz="1600" b="0" dirty="0" err="1"/>
                        <a:t>geen</a:t>
                      </a:r>
                      <a:r>
                        <a:rPr lang="en-US" sz="1600" b="0" dirty="0"/>
                        <a:t> </a:t>
                      </a:r>
                      <a:r>
                        <a:rPr lang="en-US" sz="1600" b="0" dirty="0" err="1"/>
                        <a:t>persoonlijke</a:t>
                      </a:r>
                      <a:r>
                        <a:rPr lang="en-US" sz="1600" b="0" dirty="0"/>
                        <a:t> </a:t>
                      </a:r>
                      <a:r>
                        <a:rPr lang="en-US" sz="1600" b="0" dirty="0" err="1"/>
                        <a:t>schade</a:t>
                      </a:r>
                      <a:r>
                        <a:rPr lang="en-US" sz="1600" b="0" dirty="0"/>
                        <a:t> </a:t>
                      </a:r>
                      <a:r>
                        <a:rPr lang="en-US" sz="1600" b="0" dirty="0" err="1"/>
                        <a:t>kan</a:t>
                      </a:r>
                      <a:r>
                        <a:rPr lang="en-US" sz="1600" b="0" dirty="0"/>
                        <a:t> </a:t>
                      </a:r>
                      <a:r>
                        <a:rPr lang="en-US" sz="1600" b="0" dirty="0" err="1"/>
                        <a:t>worden</a:t>
                      </a:r>
                      <a:r>
                        <a:rPr lang="en-US" sz="1600" b="0" dirty="0"/>
                        <a:t> </a:t>
                      </a:r>
                      <a:r>
                        <a:rPr lang="en-US" sz="1600" b="0" dirty="0" err="1"/>
                        <a:t>aangetoond</a:t>
                      </a:r>
                      <a:r>
                        <a:rPr lang="en-US" sz="1600" b="0" dirty="0"/>
                        <a:t> </a:t>
                      </a:r>
                      <a:r>
                        <a:rPr lang="en-US" sz="1600" b="0" dirty="0" err="1"/>
                        <a:t>worden</a:t>
                      </a:r>
                      <a:r>
                        <a:rPr lang="en-US" sz="1600" b="0" dirty="0"/>
                        <a:t> </a:t>
                      </a:r>
                      <a:r>
                        <a:rPr lang="en-US" sz="1600" b="0" dirty="0" err="1"/>
                        <a:t>niet-ontvankelijk</a:t>
                      </a:r>
                      <a:r>
                        <a:rPr lang="en-US" sz="1600" b="0" dirty="0"/>
                        <a:t> </a:t>
                      </a:r>
                      <a:r>
                        <a:rPr lang="en-US" sz="1600" b="0" dirty="0" err="1"/>
                        <a:t>verklaard</a:t>
                      </a:r>
                      <a:r>
                        <a:rPr lang="en-US" sz="1600" b="0" dirty="0"/>
                        <a:t>)</a:t>
                      </a:r>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1825416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E55165-6473-4C49-8309-EDA478BBF5D5}"/>
              </a:ext>
            </a:extLst>
          </p:cNvPr>
          <p:cNvSpPr>
            <a:spLocks noGrp="1"/>
          </p:cNvSpPr>
          <p:nvPr>
            <p:ph type="title"/>
          </p:nvPr>
        </p:nvSpPr>
        <p:spPr/>
        <p:txBody>
          <a:bodyPr/>
          <a:lstStyle/>
          <a:p>
            <a:r>
              <a:rPr lang="nl-NL" dirty="0"/>
              <a:t>(3) Klachtrecht: Dominante benadering van het EHRM</a:t>
            </a:r>
          </a:p>
        </p:txBody>
      </p:sp>
      <p:sp>
        <p:nvSpPr>
          <p:cNvPr id="3" name="Tijdelijke aanduiding voor inhoud 2">
            <a:extLst>
              <a:ext uri="{FF2B5EF4-FFF2-40B4-BE49-F238E27FC236}">
                <a16:creationId xmlns:a16="http://schemas.microsoft.com/office/drawing/2014/main" id="{B1813CEF-AC19-46A5-A353-B2EBD17601B1}"/>
              </a:ext>
            </a:extLst>
          </p:cNvPr>
          <p:cNvSpPr>
            <a:spLocks noGrp="1"/>
          </p:cNvSpPr>
          <p:nvPr>
            <p:ph idx="1"/>
          </p:nvPr>
        </p:nvSpPr>
        <p:spPr/>
        <p:txBody>
          <a:bodyPr>
            <a:normAutofit/>
          </a:bodyPr>
          <a:lstStyle/>
          <a:p>
            <a:r>
              <a:rPr lang="en-US" b="1" dirty="0">
                <a:solidFill>
                  <a:schemeClr val="bg1"/>
                </a:solidFill>
              </a:rPr>
              <a:t>“Insofar as the applicant complains in general of the legislative situation, the Commission recalls that it must confine itself to an examination of the concrete case before it and may not review the aforesaid law </a:t>
            </a:r>
            <a:r>
              <a:rPr lang="en-US" b="1" i="1" dirty="0">
                <a:solidFill>
                  <a:schemeClr val="bg1"/>
                </a:solidFill>
              </a:rPr>
              <a:t>in </a:t>
            </a:r>
            <a:r>
              <a:rPr lang="en-US" b="1" i="1" dirty="0" err="1">
                <a:solidFill>
                  <a:schemeClr val="bg1"/>
                </a:solidFill>
              </a:rPr>
              <a:t>abstracto</a:t>
            </a:r>
            <a:r>
              <a:rPr lang="en-US" b="1" dirty="0">
                <a:solidFill>
                  <a:schemeClr val="bg1"/>
                </a:solidFill>
              </a:rPr>
              <a:t>. The Commission therefore may only examine the applicant's complaints insofar as the system of which he complains has been applied against him.”</a:t>
            </a:r>
            <a:r>
              <a:rPr lang="en-GB" b="1" dirty="0">
                <a:solidFill>
                  <a:schemeClr val="bg1"/>
                </a:solidFill>
              </a:rPr>
              <a:t> </a:t>
            </a:r>
          </a:p>
          <a:p>
            <a:r>
              <a:rPr lang="en-GB" dirty="0">
                <a:solidFill>
                  <a:schemeClr val="bg1"/>
                </a:solidFill>
              </a:rPr>
              <a:t>ECtHR, Lawlor v. The United Kingdom, application no. 12763/87, 14 July 1988.</a:t>
            </a:r>
            <a:endParaRPr lang="nl-NL" dirty="0">
              <a:solidFill>
                <a:schemeClr val="bg1"/>
              </a:solidFill>
            </a:endParaRPr>
          </a:p>
        </p:txBody>
      </p:sp>
    </p:spTree>
    <p:extLst>
      <p:ext uri="{BB962C8B-B14F-4D97-AF65-F5344CB8AC3E}">
        <p14:creationId xmlns:p14="http://schemas.microsoft.com/office/powerpoint/2010/main" val="1030914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C58E87-D3CB-42FB-BA69-08B5BE21E74C}"/>
              </a:ext>
            </a:extLst>
          </p:cNvPr>
          <p:cNvSpPr>
            <a:spLocks noGrp="1"/>
          </p:cNvSpPr>
          <p:nvPr>
            <p:ph type="title"/>
          </p:nvPr>
        </p:nvSpPr>
        <p:spPr/>
        <p:txBody>
          <a:bodyPr/>
          <a:lstStyle/>
          <a:p>
            <a:r>
              <a:rPr lang="nl-NL" dirty="0"/>
              <a:t>(3) Klachtrecht: Dominante benadering van het EHRM</a:t>
            </a:r>
          </a:p>
        </p:txBody>
      </p:sp>
      <p:sp>
        <p:nvSpPr>
          <p:cNvPr id="3" name="Tijdelijke aanduiding voor inhoud 2">
            <a:extLst>
              <a:ext uri="{FF2B5EF4-FFF2-40B4-BE49-F238E27FC236}">
                <a16:creationId xmlns:a16="http://schemas.microsoft.com/office/drawing/2014/main" id="{081ED435-D6E6-4F4C-9997-57322C0729D6}"/>
              </a:ext>
            </a:extLst>
          </p:cNvPr>
          <p:cNvSpPr>
            <a:spLocks noGrp="1"/>
          </p:cNvSpPr>
          <p:nvPr>
            <p:ph idx="1"/>
          </p:nvPr>
        </p:nvSpPr>
        <p:spPr>
          <a:xfrm>
            <a:off x="680321" y="2069870"/>
            <a:ext cx="9613861" cy="4447308"/>
          </a:xfrm>
        </p:spPr>
        <p:txBody>
          <a:bodyPr>
            <a:normAutofit lnSpcReduction="10000"/>
          </a:bodyPr>
          <a:lstStyle/>
          <a:p>
            <a:r>
              <a:rPr lang="en-US" i="1" dirty="0">
                <a:solidFill>
                  <a:schemeClr val="bg1"/>
                </a:solidFill>
              </a:rPr>
              <a:t>A priori</a:t>
            </a:r>
            <a:r>
              <a:rPr lang="en-US" dirty="0">
                <a:solidFill>
                  <a:schemeClr val="bg1"/>
                </a:solidFill>
              </a:rPr>
              <a:t> claims </a:t>
            </a:r>
          </a:p>
          <a:p>
            <a:r>
              <a:rPr lang="en-US" b="1" dirty="0">
                <a:solidFill>
                  <a:schemeClr val="bg1"/>
                </a:solidFill>
              </a:rPr>
              <a:t>“It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solidFill>
                  <a:schemeClr val="bg1"/>
                </a:solidFill>
              </a:rPr>
              <a:t>a posteriori</a:t>
            </a:r>
            <a:r>
              <a:rPr lang="en-US" b="1" dirty="0">
                <a:solidFill>
                  <a:schemeClr val="bg1"/>
                </a:solidFill>
              </a:rPr>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solidFill>
                <a:schemeClr val="bg1"/>
              </a:solidFill>
            </a:endParaRPr>
          </a:p>
          <a:p>
            <a:r>
              <a:rPr lang="en-GB" dirty="0" err="1">
                <a:solidFill>
                  <a:schemeClr val="bg1"/>
                </a:solidFill>
              </a:rPr>
              <a:t>ECmHR</a:t>
            </a:r>
            <a:r>
              <a:rPr lang="en-GB" dirty="0">
                <a:solidFill>
                  <a:schemeClr val="bg1"/>
                </a:solidFill>
              </a:rPr>
              <a:t>, </a:t>
            </a:r>
            <a:r>
              <a:rPr lang="en-GB" dirty="0" err="1">
                <a:solidFill>
                  <a:schemeClr val="bg1"/>
                </a:solidFill>
              </a:rPr>
              <a:t>Tauira</a:t>
            </a:r>
            <a:r>
              <a:rPr lang="en-GB" dirty="0">
                <a:solidFill>
                  <a:schemeClr val="bg1"/>
                </a:solidFill>
              </a:rPr>
              <a:t> and others v. France, application no. 28204/95, 04 December 1995.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011893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1D15A-D465-4C05-9744-8B053320C5B5}"/>
              </a:ext>
            </a:extLst>
          </p:cNvPr>
          <p:cNvSpPr>
            <a:spLocks noGrp="1"/>
          </p:cNvSpPr>
          <p:nvPr>
            <p:ph type="title"/>
          </p:nvPr>
        </p:nvSpPr>
        <p:spPr/>
        <p:txBody>
          <a:bodyPr/>
          <a:lstStyle/>
          <a:p>
            <a:r>
              <a:rPr lang="nl-NL" dirty="0"/>
              <a:t>(3) Klachtrecht: Dominante benadering van het EHRM</a:t>
            </a:r>
          </a:p>
        </p:txBody>
      </p:sp>
      <p:sp>
        <p:nvSpPr>
          <p:cNvPr id="3" name="Tijdelijke aanduiding voor inhoud 2">
            <a:extLst>
              <a:ext uri="{FF2B5EF4-FFF2-40B4-BE49-F238E27FC236}">
                <a16:creationId xmlns:a16="http://schemas.microsoft.com/office/drawing/2014/main" id="{8870904B-1B9E-4906-95D5-8ADAB97FACAC}"/>
              </a:ext>
            </a:extLst>
          </p:cNvPr>
          <p:cNvSpPr>
            <a:spLocks noGrp="1"/>
          </p:cNvSpPr>
          <p:nvPr>
            <p:ph idx="1"/>
          </p:nvPr>
        </p:nvSpPr>
        <p:spPr>
          <a:xfrm>
            <a:off x="838200" y="2685011"/>
            <a:ext cx="9455982" cy="3747686"/>
          </a:xfrm>
        </p:spPr>
        <p:txBody>
          <a:bodyPr>
            <a:normAutofit/>
          </a:bodyPr>
          <a:lstStyle/>
          <a:p>
            <a:r>
              <a:rPr lang="en-US" dirty="0" err="1">
                <a:solidFill>
                  <a:schemeClr val="bg1"/>
                </a:solidFill>
              </a:rPr>
              <a:t>Hypothetische</a:t>
            </a:r>
            <a:r>
              <a:rPr lang="en-US" dirty="0">
                <a:solidFill>
                  <a:schemeClr val="bg1"/>
                </a:solidFill>
              </a:rPr>
              <a:t> </a:t>
            </a:r>
            <a:r>
              <a:rPr lang="en-US" dirty="0" err="1">
                <a:solidFill>
                  <a:schemeClr val="bg1"/>
                </a:solidFill>
              </a:rPr>
              <a:t>klachten</a:t>
            </a:r>
            <a:endParaRPr lang="nl-NL" dirty="0">
              <a:solidFill>
                <a:schemeClr val="bg1"/>
              </a:solidFill>
            </a:endParaRPr>
          </a:p>
        </p:txBody>
      </p:sp>
    </p:spTree>
    <p:extLst>
      <p:ext uri="{BB962C8B-B14F-4D97-AF65-F5344CB8AC3E}">
        <p14:creationId xmlns:p14="http://schemas.microsoft.com/office/powerpoint/2010/main" val="6688245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Klachtrecht: Dominante benadering van het EHRM</a:t>
            </a:r>
          </a:p>
        </p:txBody>
      </p:sp>
      <p:sp>
        <p:nvSpPr>
          <p:cNvPr id="3" name="Content Placeholder 2"/>
          <p:cNvSpPr>
            <a:spLocks noGrp="1"/>
          </p:cNvSpPr>
          <p:nvPr>
            <p:ph idx="1"/>
          </p:nvPr>
        </p:nvSpPr>
        <p:spPr/>
        <p:txBody>
          <a:bodyPr>
            <a:normAutofit/>
          </a:bodyPr>
          <a:lstStyle/>
          <a:p>
            <a:r>
              <a:rPr lang="en-US" b="1" dirty="0">
                <a:solidFill>
                  <a:schemeClr val="bg1"/>
                </a:solidFill>
              </a:rPr>
              <a:t>“The Court reiterates in that connection that the Convention does not allow an </a:t>
            </a:r>
            <a:r>
              <a:rPr lang="en-US" b="1" i="1" dirty="0" err="1">
                <a:solidFill>
                  <a:schemeClr val="bg1"/>
                </a:solidFill>
              </a:rPr>
              <a:t>actio</a:t>
            </a:r>
            <a:r>
              <a:rPr lang="en-US" b="1" i="1" dirty="0">
                <a:solidFill>
                  <a:schemeClr val="bg1"/>
                </a:solidFill>
              </a:rPr>
              <a:t> </a:t>
            </a:r>
            <a:r>
              <a:rPr lang="en-US" b="1" i="1" dirty="0" err="1">
                <a:solidFill>
                  <a:schemeClr val="bg1"/>
                </a:solidFill>
              </a:rPr>
              <a:t>popularis</a:t>
            </a:r>
            <a:r>
              <a:rPr lang="en-US" b="1" dirty="0">
                <a:solidFill>
                  <a:schemeClr val="bg1"/>
                </a:solidFill>
              </a:rPr>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solidFill>
                <a:schemeClr val="bg1"/>
              </a:solidFill>
            </a:endParaRPr>
          </a:p>
          <a:p>
            <a:r>
              <a:rPr lang="en-US" dirty="0" err="1">
                <a:solidFill>
                  <a:schemeClr val="bg1"/>
                </a:solidFill>
              </a:rPr>
              <a:t>ECtHR</a:t>
            </a:r>
            <a:r>
              <a:rPr lang="en-US" dirty="0">
                <a:solidFill>
                  <a:schemeClr val="bg1"/>
                </a:solidFill>
              </a:rPr>
              <a:t>, </a:t>
            </a:r>
            <a:r>
              <a:rPr lang="en-US" dirty="0" err="1">
                <a:solidFill>
                  <a:schemeClr val="bg1"/>
                </a:solidFill>
              </a:rPr>
              <a:t>Asselbourg</a:t>
            </a:r>
            <a:r>
              <a:rPr lang="en-US" dirty="0">
                <a:solidFill>
                  <a:schemeClr val="bg1"/>
                </a:solidFill>
              </a:rPr>
              <a:t> and 78 others and Greenpeace Association-Luxembourg v. Luxembourg, application no. 29121/95, 29 June 1999.</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42846127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Klachtrecht: Recente ontwikkelingen</a:t>
            </a:r>
          </a:p>
        </p:txBody>
      </p:sp>
      <p:graphicFrame>
        <p:nvGraphicFramePr>
          <p:cNvPr id="6" name="Content Placeholder 3">
            <a:extLst>
              <a:ext uri="{FF2B5EF4-FFF2-40B4-BE49-F238E27FC236}">
                <a16:creationId xmlns:a16="http://schemas.microsoft.com/office/drawing/2014/main" id="{87E8935C-B820-4CA8-BC1D-8B4CFE4EBC10}"/>
              </a:ext>
            </a:extLst>
          </p:cNvPr>
          <p:cNvGraphicFramePr>
            <a:graphicFrameLocks/>
          </p:cNvGraphicFramePr>
          <p:nvPr/>
        </p:nvGraphicFramePr>
        <p:xfrm>
          <a:off x="432263" y="2011680"/>
          <a:ext cx="10004181" cy="4579430"/>
        </p:xfrm>
        <a:graphic>
          <a:graphicData uri="http://schemas.openxmlformats.org/drawingml/2006/table">
            <a:tbl>
              <a:tblPr firstRow="1" bandRow="1">
                <a:tableStyleId>{5C22544A-7EE6-4342-B048-85BDC9FD1C3A}</a:tableStyleId>
              </a:tblPr>
              <a:tblGrid>
                <a:gridCol w="847897">
                  <a:extLst>
                    <a:ext uri="{9D8B030D-6E8A-4147-A177-3AD203B41FA5}">
                      <a16:colId xmlns:a16="http://schemas.microsoft.com/office/drawing/2014/main" val="807350151"/>
                    </a:ext>
                  </a:extLst>
                </a:gridCol>
                <a:gridCol w="2510444">
                  <a:extLst>
                    <a:ext uri="{9D8B030D-6E8A-4147-A177-3AD203B41FA5}">
                      <a16:colId xmlns:a16="http://schemas.microsoft.com/office/drawing/2014/main" val="2611603938"/>
                    </a:ext>
                  </a:extLst>
                </a:gridCol>
                <a:gridCol w="3624349">
                  <a:extLst>
                    <a:ext uri="{9D8B030D-6E8A-4147-A177-3AD203B41FA5}">
                      <a16:colId xmlns:a16="http://schemas.microsoft.com/office/drawing/2014/main" val="4126485682"/>
                    </a:ext>
                  </a:extLst>
                </a:gridCol>
                <a:gridCol w="3021491">
                  <a:extLst>
                    <a:ext uri="{9D8B030D-6E8A-4147-A177-3AD203B41FA5}">
                      <a16:colId xmlns:a16="http://schemas.microsoft.com/office/drawing/2014/main" val="3618111581"/>
                    </a:ext>
                  </a:extLst>
                </a:gridCol>
              </a:tblGrid>
              <a:tr h="561339">
                <a:tc>
                  <a:txBody>
                    <a:bodyPr/>
                    <a:lstStyle/>
                    <a:p>
                      <a:endParaRPr lang="nl-NL" sz="1400" noProof="0"/>
                    </a:p>
                    <a:p>
                      <a:r>
                        <a:rPr lang="nl-NL" sz="1400" noProof="0"/>
                        <a:t>Klacht door:</a:t>
                      </a:r>
                    </a:p>
                  </a:txBody>
                  <a:tcPr/>
                </a:tc>
                <a:tc>
                  <a:txBody>
                    <a:bodyPr/>
                    <a:lstStyle/>
                    <a:p>
                      <a:r>
                        <a:rPr lang="nl-NL" sz="1400" noProof="0" dirty="0"/>
                        <a:t>Oorspronkelijke bedoeling</a:t>
                      </a:r>
                    </a:p>
                  </a:txBody>
                  <a:tcPr/>
                </a:tc>
                <a:tc>
                  <a:txBody>
                    <a:bodyPr/>
                    <a:lstStyle/>
                    <a:p>
                      <a:r>
                        <a:rPr lang="nl-NL" sz="1400" noProof="0" dirty="0"/>
                        <a:t>Standaardbenadering</a:t>
                      </a:r>
                    </a:p>
                  </a:txBody>
                  <a:tcPr/>
                </a:tc>
                <a:tc>
                  <a:txBody>
                    <a:bodyPr/>
                    <a:lstStyle/>
                    <a:p>
                      <a:r>
                        <a:rPr lang="nl-NL" sz="1400" noProof="0" dirty="0"/>
                        <a:t>Nieuwe benadering</a:t>
                      </a:r>
                    </a:p>
                  </a:txBody>
                  <a:tcPr/>
                </a:tc>
                <a:extLst>
                  <a:ext uri="{0D108BD9-81ED-4DB2-BD59-A6C34878D82A}">
                    <a16:rowId xmlns:a16="http://schemas.microsoft.com/office/drawing/2014/main" val="1280436980"/>
                  </a:ext>
                </a:extLst>
              </a:tr>
              <a:tr h="727662">
                <a:tc>
                  <a:txBody>
                    <a:bodyPr/>
                    <a:lstStyle/>
                    <a:p>
                      <a:r>
                        <a:rPr lang="nl-NL" sz="1400" noProof="0"/>
                        <a:t>Staat</a:t>
                      </a:r>
                    </a:p>
                  </a:txBody>
                  <a:tcPr/>
                </a:tc>
                <a:tc>
                  <a:txBody>
                    <a:bodyPr/>
                    <a:lstStyle/>
                    <a:p>
                      <a:r>
                        <a:rPr lang="nl-NL" sz="1400" noProof="0" dirty="0"/>
                        <a:t>Staten nemen het initiatief bij klachten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Interstatelijke klachten zelden toegepast. Tot dus ver 20 klachten ten opzichte van meer dan 20 duizend individuele klachten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Nog steeds weinig interstatelijke klachten</a:t>
                      </a:r>
                    </a:p>
                  </a:txBody>
                  <a:tcPr/>
                </a:tc>
                <a:extLst>
                  <a:ext uri="{0D108BD9-81ED-4DB2-BD59-A6C34878D82A}">
                    <a16:rowId xmlns:a16="http://schemas.microsoft.com/office/drawing/2014/main" val="138961630"/>
                  </a:ext>
                </a:extLst>
              </a:tr>
              <a:tr h="1226630">
                <a:tc>
                  <a:txBody>
                    <a:bodyPr/>
                    <a:lstStyle/>
                    <a:p>
                      <a:r>
                        <a:rPr lang="nl-NL" sz="1400" noProof="0"/>
                        <a:t>Groep</a:t>
                      </a:r>
                    </a:p>
                  </a:txBody>
                  <a:tcPr/>
                </a:tc>
                <a:tc>
                  <a:txBody>
                    <a:bodyPr/>
                    <a:lstStyle/>
                    <a:p>
                      <a:r>
                        <a:rPr lang="nl-NL" sz="1400" noProof="0" dirty="0"/>
                        <a:t>WWII had een impact op groepen (Joden, Roma, homo’s): minderheden mochten een klacht indienen bij de Commissie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Het EHRM ontzegt groepen een klachtrecht. Individuen kunnen wel hun klachten bundelen als ze elk individueel zijn geraakt.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Meer nadruk op groepsbelangen, maar groepen nog steeds geen klachtrecht</a:t>
                      </a:r>
                    </a:p>
                  </a:txBody>
                  <a:tcPr/>
                </a:tc>
                <a:extLst>
                  <a:ext uri="{0D108BD9-81ED-4DB2-BD59-A6C34878D82A}">
                    <a16:rowId xmlns:a16="http://schemas.microsoft.com/office/drawing/2014/main" val="3650045706"/>
                  </a:ext>
                </a:extLst>
              </a:tr>
              <a:tr h="1060307">
                <a:tc>
                  <a:txBody>
                    <a:bodyPr/>
                    <a:lstStyle/>
                    <a:p>
                      <a:r>
                        <a:rPr lang="nl-NL" sz="1400" noProof="0" dirty="0" err="1"/>
                        <a:t>Rechts-persoon</a:t>
                      </a:r>
                      <a:endParaRPr lang="nl-NL" sz="1400" noProof="0" dirty="0"/>
                    </a:p>
                  </a:txBody>
                  <a:tcPr/>
                </a:tc>
                <a:tc>
                  <a:txBody>
                    <a:bodyPr/>
                    <a:lstStyle/>
                    <a:p>
                      <a:r>
                        <a:rPr lang="nl-NL" sz="1400" noProof="0"/>
                        <a:t>Doel was om burgerrechtenorganisaties mogelijk te maken klachten in te dienen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Rechtspersonen mogen klagen over een schending van onder meer vrijheid van meningsuiting en geloofsvrijheid, maar het EHRM is aarzelend ten aanzien van recht op privacy.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noProof="0" dirty="0"/>
                        <a:t>Rechtspersonen mogen klagen over een schending van artikel 8 EVRM, zowel om voor hun eigen belangen op te komen als voor algemene belangen</a:t>
                      </a:r>
                    </a:p>
                  </a:txBody>
                  <a:tcPr/>
                </a:tc>
                <a:extLst>
                  <a:ext uri="{0D108BD9-81ED-4DB2-BD59-A6C34878D82A}">
                    <a16:rowId xmlns:a16="http://schemas.microsoft.com/office/drawing/2014/main" val="532554602"/>
                  </a:ext>
                </a:extLst>
              </a:tr>
              <a:tr h="727662">
                <a:tc>
                  <a:txBody>
                    <a:bodyPr/>
                    <a:lstStyle/>
                    <a:p>
                      <a:r>
                        <a:rPr lang="nl-NL" sz="1400" noProof="0" dirty="0" err="1"/>
                        <a:t>Natuur-lijk</a:t>
                      </a:r>
                      <a:r>
                        <a:rPr lang="nl-NL" sz="1400" noProof="0" dirty="0"/>
                        <a:t> persoon</a:t>
                      </a:r>
                    </a:p>
                  </a:txBody>
                  <a:tcPr/>
                </a:tc>
                <a:tc>
                  <a:txBody>
                    <a:bodyPr/>
                    <a:lstStyle/>
                    <a:p>
                      <a:r>
                        <a:rPr lang="nl-NL" sz="1400" noProof="0"/>
                        <a:t>Veel landen waren aarzelend en hebben een voorbehoud op dit punt gemaakt</a:t>
                      </a:r>
                    </a:p>
                  </a:txBody>
                  <a:tcPr/>
                </a:tc>
                <a:tc>
                  <a:txBody>
                    <a:bodyPr/>
                    <a:lstStyle/>
                    <a:p>
                      <a:r>
                        <a:rPr lang="nl-NL" sz="1400" noProof="0" dirty="0"/>
                        <a:t>Natuurlijke personen verantwoordelijk voor het overgrote deel van de klachten</a:t>
                      </a:r>
                    </a:p>
                  </a:txBody>
                  <a:tcPr/>
                </a:tc>
                <a:tc>
                  <a:txBody>
                    <a:bodyPr/>
                    <a:lstStyle/>
                    <a:p>
                      <a:r>
                        <a:rPr lang="nl-NL" sz="1400" noProof="0" dirty="0"/>
                        <a:t>De meerderheid van de zaken volgt nog steeds uit individuele klachten</a:t>
                      </a:r>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3083337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Klachtrecht: Recente ontwikkelingen</a:t>
            </a:r>
            <a:endParaRPr lang="en-US" dirty="0"/>
          </a:p>
        </p:txBody>
      </p:sp>
      <p:sp>
        <p:nvSpPr>
          <p:cNvPr id="3" name="Content Placeholder 2"/>
          <p:cNvSpPr>
            <a:spLocks noGrp="1"/>
          </p:cNvSpPr>
          <p:nvPr>
            <p:ph idx="1"/>
          </p:nvPr>
        </p:nvSpPr>
        <p:spPr>
          <a:xfrm>
            <a:off x="680321" y="2336872"/>
            <a:ext cx="9613861" cy="4196931"/>
          </a:xfrm>
        </p:spPr>
        <p:txBody>
          <a:bodyPr>
            <a:normAutofit/>
          </a:bodyPr>
          <a:lstStyle/>
          <a:p>
            <a:r>
              <a:rPr lang="en-US" dirty="0">
                <a:solidFill>
                  <a:schemeClr val="bg1"/>
                </a:solidFill>
              </a:rPr>
              <a:t>“In Chappell v. the United Kingdom, the Court considered that a search conducted at a private individual's home which was also the registered office of a company run by him had amounted to interference with his right to respect for his home within the meaning of Article 8 of the Convention. The Court reiterates that the Convention is a living instrument which must be interpreted in the light of present day conditions. [] Building on its dynamic interpretation of the Convention, the Court considers that the time has come to hold that in certain circumstances the rights guaranteed by Article 8 of the Convention may be construed as including the right to respect for a company's registered office, branches or other business premises.”</a:t>
            </a:r>
          </a:p>
          <a:p>
            <a:r>
              <a:rPr lang="en-US" dirty="0" err="1">
                <a:solidFill>
                  <a:schemeClr val="bg1"/>
                </a:solidFill>
              </a:rPr>
              <a:t>ECtHR</a:t>
            </a:r>
            <a:r>
              <a:rPr lang="en-US" dirty="0">
                <a:solidFill>
                  <a:schemeClr val="bg1"/>
                </a:solidFill>
              </a:rPr>
              <a:t>, </a:t>
            </a:r>
            <a:r>
              <a:rPr lang="en-US" dirty="0" err="1">
                <a:solidFill>
                  <a:schemeClr val="bg1"/>
                </a:solidFill>
              </a:rPr>
              <a:t>Stes</a:t>
            </a:r>
            <a:r>
              <a:rPr lang="en-US" dirty="0">
                <a:solidFill>
                  <a:schemeClr val="bg1"/>
                </a:solidFill>
              </a:rPr>
              <a:t> Colas Est and others v. France, appl.no. 37971/97, 16 April 2002, § 40-41.</a:t>
            </a:r>
          </a:p>
        </p:txBody>
      </p:sp>
    </p:spTree>
    <p:extLst>
      <p:ext uri="{BB962C8B-B14F-4D97-AF65-F5344CB8AC3E}">
        <p14:creationId xmlns:p14="http://schemas.microsoft.com/office/powerpoint/2010/main" val="3187214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Klachtrecht: Recente ontwikkelingen</a:t>
            </a:r>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p:txBody>
          <a:bodyPr>
            <a:normAutofit/>
          </a:bodyPr>
          <a:lstStyle/>
          <a:p>
            <a:r>
              <a:rPr lang="en-US" dirty="0" err="1">
                <a:solidFill>
                  <a:schemeClr val="bg1"/>
                </a:solidFill>
              </a:rPr>
              <a:t>Uitzonderingen</a:t>
            </a:r>
            <a:endParaRPr lang="en-US" dirty="0">
              <a:solidFill>
                <a:schemeClr val="bg1"/>
              </a:solidFill>
            </a:endParaRPr>
          </a:p>
          <a:p>
            <a:r>
              <a:rPr lang="nl-NL" sz="1800" dirty="0" err="1">
                <a:solidFill>
                  <a:schemeClr val="bg1"/>
                </a:solidFill>
              </a:rPr>
              <a:t>Zakharov</a:t>
            </a:r>
            <a:r>
              <a:rPr lang="nl-NL" sz="1800" dirty="0">
                <a:solidFill>
                  <a:schemeClr val="bg1"/>
                </a:solidFill>
              </a:rPr>
              <a:t> v. Russia (2015)</a:t>
            </a:r>
          </a:p>
          <a:p>
            <a:r>
              <a:rPr lang="en-GB" sz="1800" dirty="0">
                <a:solidFill>
                  <a:schemeClr val="bg1"/>
                </a:solidFill>
                <a:effectLst/>
                <a:ea typeface="Calibri" panose="020F0502020204030204" pitchFamily="34" charset="0"/>
                <a:cs typeface="Times New Roman" panose="02020603050405020304" pitchFamily="18" charset="0"/>
              </a:rPr>
              <a:t>Centrum </a:t>
            </a:r>
            <a:r>
              <a:rPr lang="en-GB" sz="1800" dirty="0" err="1">
                <a:solidFill>
                  <a:schemeClr val="bg1"/>
                </a:solidFill>
                <a:effectLst/>
                <a:ea typeface="Calibri" panose="020F0502020204030204" pitchFamily="34" charset="0"/>
                <a:cs typeface="Times New Roman" panose="02020603050405020304" pitchFamily="18" charset="0"/>
              </a:rPr>
              <a:t>För</a:t>
            </a:r>
            <a:r>
              <a:rPr lang="en-GB" sz="1800" dirty="0">
                <a:solidFill>
                  <a:schemeClr val="bg1"/>
                </a:solidFill>
                <a:effectLst/>
                <a:ea typeface="Calibri" panose="020F0502020204030204" pitchFamily="34" charset="0"/>
                <a:cs typeface="Times New Roman" panose="02020603050405020304" pitchFamily="18" charset="0"/>
              </a:rPr>
              <a:t> </a:t>
            </a:r>
            <a:r>
              <a:rPr lang="en-GB" sz="1800" dirty="0" err="1">
                <a:solidFill>
                  <a:schemeClr val="bg1"/>
                </a:solidFill>
                <a:effectLst/>
                <a:ea typeface="Calibri" panose="020F0502020204030204" pitchFamily="34" charset="0"/>
                <a:cs typeface="Times New Roman" panose="02020603050405020304" pitchFamily="18" charset="0"/>
              </a:rPr>
              <a:t>Rättvisa</a:t>
            </a:r>
            <a:r>
              <a:rPr lang="en-GB" sz="1800" dirty="0">
                <a:solidFill>
                  <a:schemeClr val="bg1"/>
                </a:solidFill>
                <a:effectLst/>
                <a:ea typeface="Calibri" panose="020F0502020204030204" pitchFamily="34" charset="0"/>
                <a:cs typeface="Times New Roman" panose="02020603050405020304" pitchFamily="18" charset="0"/>
              </a:rPr>
              <a:t> v. Sweden (2018)</a:t>
            </a:r>
          </a:p>
          <a:p>
            <a:r>
              <a:rPr lang="en-GB" sz="1800" dirty="0">
                <a:solidFill>
                  <a:schemeClr val="bg1"/>
                </a:solidFill>
                <a:effectLst/>
                <a:ea typeface="Calibri" panose="020F0502020204030204" pitchFamily="34" charset="0"/>
                <a:cs typeface="Times New Roman" panose="02020603050405020304" pitchFamily="18" charset="0"/>
              </a:rPr>
              <a:t>Big Brother Watch and others v. the United Kingdom (2019)</a:t>
            </a:r>
          </a:p>
        </p:txBody>
      </p:sp>
    </p:spTree>
    <p:extLst>
      <p:ext uri="{BB962C8B-B14F-4D97-AF65-F5344CB8AC3E}">
        <p14:creationId xmlns:p14="http://schemas.microsoft.com/office/powerpoint/2010/main" val="11960418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Klachtrecht: Recente ontwikkelingen</a:t>
            </a:r>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a:xfrm>
            <a:off x="680321" y="2019994"/>
            <a:ext cx="9613861" cy="4646814"/>
          </a:xfrm>
        </p:spPr>
        <p:txBody>
          <a:bodyPr>
            <a:normAutofit/>
          </a:bodyPr>
          <a:lstStyle/>
          <a:p>
            <a:r>
              <a:rPr lang="en-US" dirty="0">
                <a:solidFill>
                  <a:schemeClr val="bg1"/>
                </a:solidFill>
              </a:rPr>
              <a:t>“[T]he Court accepts that an applicant can claim to be the victim of a violation occasioned by the </a:t>
            </a:r>
            <a:r>
              <a:rPr lang="en-US" b="1" dirty="0">
                <a:solidFill>
                  <a:schemeClr val="bg1"/>
                </a:solidFill>
              </a:rPr>
              <a:t>mere existence of secret surveillance measures</a:t>
            </a:r>
            <a:r>
              <a:rPr lang="en-US" dirty="0">
                <a:solidFill>
                  <a:schemeClr val="bg1"/>
                </a:solidFill>
              </a:rPr>
              <a:t>, or legislation permitting secret surveillance measures, if the following conditions are satisfied. </a:t>
            </a:r>
          </a:p>
          <a:p>
            <a:r>
              <a:rPr lang="en-US" dirty="0">
                <a:solidFill>
                  <a:schemeClr val="bg1"/>
                </a:solidFill>
              </a:rPr>
              <a:t>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a:t>
            </a:r>
            <a:r>
              <a:rPr lang="en-US" b="1" dirty="0">
                <a:solidFill>
                  <a:schemeClr val="bg1"/>
                </a:solidFill>
              </a:rPr>
              <a:t>directly affects all users of communication services </a:t>
            </a:r>
            <a:r>
              <a:rPr lang="en-US" dirty="0">
                <a:solidFill>
                  <a:schemeClr val="bg1"/>
                </a:solidFill>
              </a:rPr>
              <a:t>by instituting a system where any person can have his or her communications intercepted. </a:t>
            </a:r>
          </a:p>
          <a:p>
            <a:r>
              <a:rPr lang="en-US" dirty="0">
                <a:solidFill>
                  <a:schemeClr val="bg1"/>
                </a:solidFill>
              </a:rPr>
              <a:t>Secondly, the Court will take into account the availability of remedies at the national level and will adjust the degree of scrutiny depending on the effectiveness of such remedies. As the Court underlined in Kennedy, </a:t>
            </a:r>
            <a:r>
              <a:rPr lang="en-US" b="1" dirty="0">
                <a:solidFill>
                  <a:schemeClr val="bg1"/>
                </a:solidFill>
              </a:rPr>
              <a:t>where the domestic system does not afford an effective remedy </a:t>
            </a:r>
            <a:r>
              <a:rPr lang="en-US" dirty="0">
                <a:solidFill>
                  <a:schemeClr val="bg1"/>
                </a:solidFill>
              </a:rPr>
              <a:t>to the person who suspects that he or she was subjected to secret surveillance, widespread suspicion and concern among the general public that secret surveillance powers are being abused cannot be said to be unjustified.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158101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Klachtrecht: Recente ontwikkelingen</a:t>
            </a:r>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a:xfrm>
            <a:off x="680321" y="2336872"/>
            <a:ext cx="9613861" cy="3739731"/>
          </a:xfrm>
        </p:spPr>
        <p:txBody>
          <a:bodyPr>
            <a:normAutofit lnSpcReduction="10000"/>
          </a:bodyPr>
          <a:lstStyle/>
          <a:p>
            <a:r>
              <a:rPr lang="en-US" dirty="0">
                <a:solidFill>
                  <a:schemeClr val="bg1"/>
                </a:solidFill>
              </a:rPr>
              <a:t>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dirty="0">
                <a:solidFill>
                  <a:schemeClr val="bg1"/>
                </a:solidFill>
              </a:rPr>
              <a:t>There is therefore a greater need for scrutiny by the Court and an exception to the rule, which denies individuals the right to challenge a law in </a:t>
            </a:r>
            <a:r>
              <a:rPr lang="en-US" b="1" dirty="0" err="1">
                <a:solidFill>
                  <a:schemeClr val="bg1"/>
                </a:solidFill>
              </a:rPr>
              <a:t>abstracto</a:t>
            </a:r>
            <a:r>
              <a:rPr lang="en-US" b="1" dirty="0">
                <a:solidFill>
                  <a:schemeClr val="bg1"/>
                </a:solidFill>
              </a:rPr>
              <a:t>, is justified. </a:t>
            </a:r>
          </a:p>
          <a:p>
            <a:r>
              <a:rPr lang="en-US" dirty="0">
                <a:solidFill>
                  <a:schemeClr val="bg1"/>
                </a:solidFill>
              </a:rPr>
              <a:t>In such cases the individual does not need to demonstrate the existence of any risk that secret surveillance measures were applied to her. By contrast, if the national system provides for effective remedies, a widespread suspicion of abuse is more difficult to justify. 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 </a:t>
            </a:r>
            <a:endParaRPr lang="nl-NL" dirty="0">
              <a:solidFill>
                <a:schemeClr val="bg1"/>
              </a:solidFill>
            </a:endParaRPr>
          </a:p>
        </p:txBody>
      </p:sp>
    </p:spTree>
    <p:extLst>
      <p:ext uri="{BB962C8B-B14F-4D97-AF65-F5344CB8AC3E}">
        <p14:creationId xmlns:p14="http://schemas.microsoft.com/office/powerpoint/2010/main" val="11174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sz="2100" dirty="0" err="1">
                <a:solidFill>
                  <a:schemeClr val="bg1"/>
                </a:solidFill>
                <a:highlight>
                  <a:srgbClr val="008000"/>
                </a:highlight>
              </a:rPr>
              <a:t>Tijdslimiet</a:t>
            </a:r>
            <a:endParaRPr lang="en-US" sz="2100" dirty="0">
              <a:solidFill>
                <a:schemeClr val="bg1"/>
              </a:solidFill>
              <a:highlight>
                <a:srgbClr val="008000"/>
              </a:highlight>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2AF25E40-68B2-4BD0-86E1-F4F1C721A244}"/>
              </a:ext>
            </a:extLst>
          </p:cNvPr>
          <p:cNvSpPr txBox="1"/>
          <p:nvPr/>
        </p:nvSpPr>
        <p:spPr>
          <a:xfrm>
            <a:off x="4024442" y="1930400"/>
            <a:ext cx="5078027" cy="2308324"/>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1. Het Hof kan een zaak pas in behandeling nemen nadat alle nationale rechtsmiddelen zijn uitgeput, overeenkomstig de algemeen erkende regels van internationaal recht, </a:t>
            </a:r>
            <a:r>
              <a:rPr lang="nl-NL" dirty="0">
                <a:solidFill>
                  <a:schemeClr val="bg1"/>
                </a:solidFill>
                <a:highlight>
                  <a:srgbClr val="008000"/>
                </a:highlight>
              </a:rPr>
              <a:t>en binnen een termijn van zes maanden na de datum van de definitieve nationale beslissing.</a:t>
            </a:r>
          </a:p>
        </p:txBody>
      </p:sp>
    </p:spTree>
    <p:extLst>
      <p:ext uri="{BB962C8B-B14F-4D97-AF65-F5344CB8AC3E}">
        <p14:creationId xmlns:p14="http://schemas.microsoft.com/office/powerpoint/2010/main" val="12877840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Klachtrecht: Recente ontwikkelingen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7623833"/>
              </p:ext>
            </p:extLst>
          </p:nvPr>
        </p:nvGraphicFramePr>
        <p:xfrm>
          <a:off x="375342" y="1589301"/>
          <a:ext cx="10419126" cy="4841240"/>
        </p:xfrm>
        <a:graphic>
          <a:graphicData uri="http://schemas.openxmlformats.org/drawingml/2006/table">
            <a:tbl>
              <a:tblPr firstRow="1" bandRow="1">
                <a:tableStyleId>{5C22544A-7EE6-4342-B048-85BDC9FD1C3A}</a:tableStyleId>
              </a:tblPr>
              <a:tblGrid>
                <a:gridCol w="5209563">
                  <a:extLst>
                    <a:ext uri="{9D8B030D-6E8A-4147-A177-3AD203B41FA5}">
                      <a16:colId xmlns:a16="http://schemas.microsoft.com/office/drawing/2014/main" val="3275398968"/>
                    </a:ext>
                  </a:extLst>
                </a:gridCol>
                <a:gridCol w="5209563">
                  <a:extLst>
                    <a:ext uri="{9D8B030D-6E8A-4147-A177-3AD203B41FA5}">
                      <a16:colId xmlns:a16="http://schemas.microsoft.com/office/drawing/2014/main" val="2364997934"/>
                    </a:ext>
                  </a:extLst>
                </a:gridCol>
              </a:tblGrid>
              <a:tr h="370840">
                <a:tc>
                  <a:txBody>
                    <a:bodyPr/>
                    <a:lstStyle/>
                    <a:p>
                      <a:r>
                        <a:rPr lang="en-US" sz="1500" dirty="0"/>
                        <a:t>Normal</a:t>
                      </a:r>
                      <a:r>
                        <a:rPr lang="en-US" sz="1500" baseline="0" dirty="0"/>
                        <a:t> approach by the </a:t>
                      </a:r>
                      <a:r>
                        <a:rPr lang="en-US" sz="1500" baseline="0" dirty="0" err="1"/>
                        <a:t>ECtHR</a:t>
                      </a:r>
                      <a:endParaRPr lang="en-US" sz="1500" dirty="0"/>
                    </a:p>
                  </a:txBody>
                  <a:tcPr/>
                </a:tc>
                <a:tc>
                  <a:txBody>
                    <a:bodyPr/>
                    <a:lstStyle/>
                    <a:p>
                      <a:r>
                        <a:rPr lang="en-US" sz="1500" dirty="0" err="1"/>
                        <a:t>Nieuwe</a:t>
                      </a:r>
                      <a:r>
                        <a:rPr lang="en-US" sz="1500" dirty="0"/>
                        <a:t> </a:t>
                      </a:r>
                      <a:r>
                        <a:rPr lang="en-US" sz="1500" dirty="0" err="1"/>
                        <a:t>benadering</a:t>
                      </a:r>
                      <a:endParaRPr lang="en-US" sz="1500" dirty="0"/>
                    </a:p>
                  </a:txBody>
                  <a:tcPr/>
                </a:tc>
                <a:extLst>
                  <a:ext uri="{0D108BD9-81ED-4DB2-BD59-A6C34878D82A}">
                    <a16:rowId xmlns:a16="http://schemas.microsoft.com/office/drawing/2014/main" val="13115306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Geen</a:t>
                      </a:r>
                      <a:r>
                        <a:rPr lang="en-US" sz="1500" dirty="0"/>
                        <a:t> </a:t>
                      </a:r>
                      <a:r>
                        <a:rPr lang="en-US" sz="1500" baseline="0" dirty="0"/>
                        <a:t>i</a:t>
                      </a:r>
                      <a:r>
                        <a:rPr lang="en-US" sz="1500" dirty="0"/>
                        <a:t>n </a:t>
                      </a:r>
                      <a:r>
                        <a:rPr lang="en-US" sz="1500" dirty="0" err="1"/>
                        <a:t>abstracto</a:t>
                      </a:r>
                      <a:r>
                        <a:rPr lang="en-US" sz="1500" dirty="0"/>
                        <a:t> claims</a:t>
                      </a:r>
                    </a:p>
                  </a:txBody>
                  <a:tcPr/>
                </a:tc>
                <a:tc>
                  <a:txBody>
                    <a:bodyPr/>
                    <a:lstStyle/>
                    <a:p>
                      <a:r>
                        <a:rPr lang="en-US" sz="1500" dirty="0"/>
                        <a:t>In </a:t>
                      </a:r>
                      <a:r>
                        <a:rPr lang="en-US" sz="1500" dirty="0" err="1"/>
                        <a:t>abstracto</a:t>
                      </a:r>
                      <a:r>
                        <a:rPr lang="en-US" sz="1500" dirty="0"/>
                        <a:t> claims </a:t>
                      </a:r>
                      <a:r>
                        <a:rPr lang="en-US" sz="1500" dirty="0" err="1"/>
                        <a:t>soms</a:t>
                      </a:r>
                      <a:r>
                        <a:rPr lang="en-US" sz="1500" dirty="0"/>
                        <a:t> </a:t>
                      </a:r>
                      <a:r>
                        <a:rPr lang="en-US" sz="1500" dirty="0" err="1"/>
                        <a:t>toegestaan</a:t>
                      </a:r>
                      <a:endParaRPr lang="en-US" sz="1500" dirty="0"/>
                    </a:p>
                  </a:txBody>
                  <a:tcPr/>
                </a:tc>
                <a:extLst>
                  <a:ext uri="{0D108BD9-81ED-4DB2-BD59-A6C34878D82A}">
                    <a16:rowId xmlns:a16="http://schemas.microsoft.com/office/drawing/2014/main" val="1452115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De minimis regel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De wet is </a:t>
                      </a:r>
                      <a:r>
                        <a:rPr lang="en-US" sz="1500" dirty="0" err="1"/>
                        <a:t>nog</a:t>
                      </a:r>
                      <a:r>
                        <a:rPr lang="en-US" sz="1500" dirty="0"/>
                        <a:t> </a:t>
                      </a:r>
                      <a:r>
                        <a:rPr lang="en-US" sz="1500" dirty="0" err="1"/>
                        <a:t>niet</a:t>
                      </a:r>
                      <a:r>
                        <a:rPr lang="en-US" sz="1500" dirty="0"/>
                        <a:t> </a:t>
                      </a:r>
                      <a:r>
                        <a:rPr lang="en-US" sz="1500" dirty="0" err="1"/>
                        <a:t>toegepast</a:t>
                      </a:r>
                      <a:endParaRPr lang="en-US" sz="1500" dirty="0"/>
                    </a:p>
                  </a:txBody>
                  <a:tcPr/>
                </a:tc>
                <a:extLst>
                  <a:ext uri="{0D108BD9-81ED-4DB2-BD59-A6C34878D82A}">
                    <a16:rowId xmlns:a16="http://schemas.microsoft.com/office/drawing/2014/main" val="9995040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Individuele</a:t>
                      </a:r>
                      <a:r>
                        <a:rPr lang="en-US" sz="1500" dirty="0"/>
                        <a:t> </a:t>
                      </a:r>
                      <a:r>
                        <a:rPr lang="en-US" sz="1500" dirty="0" err="1"/>
                        <a:t>belangen</a:t>
                      </a:r>
                      <a:endParaRPr lang="en-US" sz="1500" dirty="0"/>
                    </a:p>
                  </a:txBody>
                  <a:tcPr/>
                </a:tc>
                <a:tc>
                  <a:txBody>
                    <a:bodyPr/>
                    <a:lstStyle/>
                    <a:p>
                      <a:r>
                        <a:rPr lang="en-US" sz="1500" dirty="0" err="1"/>
                        <a:t>Algemeen</a:t>
                      </a:r>
                      <a:r>
                        <a:rPr lang="en-US" sz="1500" dirty="0"/>
                        <a:t> </a:t>
                      </a:r>
                      <a:r>
                        <a:rPr lang="en-US" sz="1500" dirty="0" err="1"/>
                        <a:t>belang</a:t>
                      </a:r>
                      <a:r>
                        <a:rPr lang="en-US" sz="1500" dirty="0"/>
                        <a:t>: </a:t>
                      </a:r>
                      <a:r>
                        <a:rPr lang="en-US" sz="1500" dirty="0" err="1"/>
                        <a:t>legitimiteit</a:t>
                      </a:r>
                      <a:r>
                        <a:rPr lang="en-US" sz="1500" dirty="0"/>
                        <a:t> &amp; </a:t>
                      </a:r>
                      <a:r>
                        <a:rPr lang="en-US" sz="1500" dirty="0" err="1"/>
                        <a:t>Legaliteit</a:t>
                      </a:r>
                      <a:endParaRPr lang="en-US" sz="1500" dirty="0"/>
                    </a:p>
                  </a:txBody>
                  <a:tcPr/>
                </a:tc>
                <a:extLst>
                  <a:ext uri="{0D108BD9-81ED-4DB2-BD59-A6C34878D82A}">
                    <a16:rowId xmlns:a16="http://schemas.microsoft.com/office/drawing/2014/main" val="26779664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Uitvoerende</a:t>
                      </a:r>
                      <a:r>
                        <a:rPr lang="en-US" sz="1500" dirty="0"/>
                        <a:t> </a:t>
                      </a:r>
                      <a:r>
                        <a:rPr lang="en-US" sz="1500" dirty="0" err="1"/>
                        <a:t>macht</a:t>
                      </a:r>
                      <a:r>
                        <a:rPr lang="en-US" sz="1500" dirty="0"/>
                        <a:t> (</a:t>
                      </a:r>
                      <a:r>
                        <a:rPr lang="en-US" sz="1500" dirty="0" err="1"/>
                        <a:t>soms</a:t>
                      </a:r>
                      <a:r>
                        <a:rPr lang="en-US" sz="1500" dirty="0"/>
                        <a:t> </a:t>
                      </a:r>
                      <a:r>
                        <a:rPr lang="en-US" sz="1500" dirty="0" err="1"/>
                        <a:t>rechterlijke</a:t>
                      </a:r>
                      <a:r>
                        <a:rPr lang="en-US" sz="1500" dirty="0"/>
                        <a:t> </a:t>
                      </a:r>
                      <a:r>
                        <a:rPr lang="en-US" sz="1500" dirty="0" err="1"/>
                        <a:t>macht</a:t>
                      </a:r>
                      <a:r>
                        <a:rPr lang="en-US" sz="1500" dirty="0"/>
                        <a:t>)</a:t>
                      </a:r>
                    </a:p>
                  </a:txBody>
                  <a:tcPr/>
                </a:tc>
                <a:tc>
                  <a:txBody>
                    <a:bodyPr/>
                    <a:lstStyle/>
                    <a:p>
                      <a:r>
                        <a:rPr lang="en-US" sz="1500" dirty="0" err="1"/>
                        <a:t>Wetgevende</a:t>
                      </a:r>
                      <a:r>
                        <a:rPr lang="en-US" sz="1500" dirty="0"/>
                        <a:t> </a:t>
                      </a:r>
                      <a:r>
                        <a:rPr lang="en-US" sz="1500" dirty="0" err="1"/>
                        <a:t>macht</a:t>
                      </a:r>
                      <a:endParaRPr lang="en-US" sz="1500" dirty="0"/>
                    </a:p>
                  </a:txBody>
                  <a:tcPr/>
                </a:tc>
                <a:extLst>
                  <a:ext uri="{0D108BD9-81ED-4DB2-BD59-A6C34878D82A}">
                    <a16:rowId xmlns:a16="http://schemas.microsoft.com/office/drawing/2014/main" val="220720576"/>
                  </a:ext>
                </a:extLst>
              </a:tr>
              <a:tr h="423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Wettelijke</a:t>
                      </a:r>
                      <a:r>
                        <a:rPr lang="en-US" sz="1500" dirty="0"/>
                        <a:t> basis </a:t>
                      </a:r>
                      <a:r>
                        <a:rPr lang="en-US" sz="1500" dirty="0" err="1"/>
                        <a:t>en</a:t>
                      </a:r>
                      <a:r>
                        <a:rPr lang="en-US" sz="1500" dirty="0"/>
                        <a:t> </a:t>
                      </a:r>
                      <a:r>
                        <a:rPr lang="en-US" sz="1500" dirty="0" err="1"/>
                        <a:t>noodzakelijk</a:t>
                      </a:r>
                      <a:r>
                        <a:rPr lang="en-US" sz="1500" dirty="0"/>
                        <a:t> in </a:t>
                      </a:r>
                      <a:r>
                        <a:rPr lang="en-US" sz="1500" dirty="0" err="1"/>
                        <a:t>een</a:t>
                      </a:r>
                      <a:r>
                        <a:rPr lang="en-US" sz="1500" dirty="0"/>
                        <a:t> </a:t>
                      </a:r>
                      <a:r>
                        <a:rPr lang="en-US" sz="1500" dirty="0" err="1"/>
                        <a:t>democratische</a:t>
                      </a:r>
                      <a:r>
                        <a:rPr lang="en-US" sz="1500" dirty="0"/>
                        <a:t> </a:t>
                      </a:r>
                      <a:r>
                        <a:rPr lang="en-US" sz="1500" dirty="0" err="1"/>
                        <a:t>samenleving</a:t>
                      </a:r>
                      <a:endParaRPr lang="en-US" sz="1500" dirty="0"/>
                    </a:p>
                  </a:txBody>
                  <a:tcPr/>
                </a:tc>
                <a:tc>
                  <a:txBody>
                    <a:bodyPr/>
                    <a:lstStyle/>
                    <a:p>
                      <a:r>
                        <a:rPr lang="en-US" sz="1500" dirty="0" err="1"/>
                        <a:t>Abstracte</a:t>
                      </a:r>
                      <a:r>
                        <a:rPr lang="en-US" sz="1500" dirty="0"/>
                        <a:t> test</a:t>
                      </a:r>
                    </a:p>
                  </a:txBody>
                  <a:tcPr/>
                </a:tc>
                <a:extLst>
                  <a:ext uri="{0D108BD9-81ED-4DB2-BD59-A6C34878D82A}">
                    <a16:rowId xmlns:a16="http://schemas.microsoft.com/office/drawing/2014/main" val="33516825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EHRM </a:t>
                      </a:r>
                      <a:r>
                        <a:rPr lang="en-US" sz="1500" dirty="0" err="1"/>
                        <a:t>aarzelend</a:t>
                      </a:r>
                      <a:r>
                        <a:rPr lang="en-US" sz="1500" dirty="0"/>
                        <a:t> om </a:t>
                      </a:r>
                      <a:r>
                        <a:rPr lang="en-US" sz="1500" dirty="0" err="1"/>
                        <a:t>klachten</a:t>
                      </a:r>
                      <a:r>
                        <a:rPr lang="en-US" sz="1500" dirty="0"/>
                        <a:t> door </a:t>
                      </a:r>
                      <a:r>
                        <a:rPr lang="en-US" sz="1500" dirty="0" err="1"/>
                        <a:t>rechtspersonen</a:t>
                      </a:r>
                      <a:r>
                        <a:rPr lang="en-US" sz="1500" dirty="0"/>
                        <a:t> toe </a:t>
                      </a:r>
                      <a:r>
                        <a:rPr lang="en-US" sz="1500" dirty="0" err="1"/>
                        <a:t>te</a:t>
                      </a:r>
                      <a:r>
                        <a:rPr lang="en-US" sz="1500" dirty="0"/>
                        <a:t> </a:t>
                      </a:r>
                      <a:r>
                        <a:rPr lang="en-US" sz="1500" dirty="0" err="1"/>
                        <a:t>staan</a:t>
                      </a:r>
                      <a:endParaRPr lang="en-US" sz="1500" dirty="0"/>
                    </a:p>
                  </a:txBody>
                  <a:tcPr/>
                </a:tc>
                <a:tc>
                  <a:txBody>
                    <a:bodyPr/>
                    <a:lstStyle/>
                    <a:p>
                      <a:r>
                        <a:rPr lang="en-US" sz="1500" dirty="0" err="1"/>
                        <a:t>Rechtspersonen</a:t>
                      </a:r>
                      <a:r>
                        <a:rPr lang="en-US" sz="1500" dirty="0"/>
                        <a:t> </a:t>
                      </a:r>
                      <a:r>
                        <a:rPr lang="en-US" sz="1500" dirty="0" err="1"/>
                        <a:t>en</a:t>
                      </a:r>
                      <a:r>
                        <a:rPr lang="en-US" sz="1500" dirty="0"/>
                        <a:t> </a:t>
                      </a:r>
                      <a:r>
                        <a:rPr lang="en-US" sz="1500" dirty="0" err="1"/>
                        <a:t>natuurlijke</a:t>
                      </a:r>
                      <a:r>
                        <a:rPr lang="en-US" sz="1500" dirty="0"/>
                        <a:t> </a:t>
                      </a:r>
                      <a:r>
                        <a:rPr lang="en-US" sz="1500" dirty="0" err="1"/>
                        <a:t>personen</a:t>
                      </a:r>
                      <a:r>
                        <a:rPr lang="en-US" sz="1500" dirty="0"/>
                        <a:t> </a:t>
                      </a:r>
                      <a:r>
                        <a:rPr lang="en-US" sz="1500" dirty="0" err="1"/>
                        <a:t>kunnen</a:t>
                      </a:r>
                      <a:r>
                        <a:rPr lang="en-US" sz="1500" dirty="0"/>
                        <a:t> </a:t>
                      </a:r>
                      <a:r>
                        <a:rPr lang="en-US" sz="1500" dirty="0" err="1"/>
                        <a:t>klacht</a:t>
                      </a:r>
                      <a:r>
                        <a:rPr lang="en-US" sz="1500" dirty="0"/>
                        <a:t> </a:t>
                      </a:r>
                      <a:r>
                        <a:rPr lang="en-US" sz="1500" dirty="0" err="1"/>
                        <a:t>indienen</a:t>
                      </a:r>
                      <a:endParaRPr lang="en-US" sz="1500" dirty="0"/>
                    </a:p>
                  </a:txBody>
                  <a:tcPr/>
                </a:tc>
                <a:extLst>
                  <a:ext uri="{0D108BD9-81ED-4DB2-BD59-A6C34878D82A}">
                    <a16:rowId xmlns:a16="http://schemas.microsoft.com/office/drawing/2014/main" val="39227646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Termijn</a:t>
                      </a:r>
                      <a:endParaRPr lang="en-US" sz="1500" dirty="0"/>
                    </a:p>
                  </a:txBody>
                  <a:tcPr/>
                </a:tc>
                <a:tc>
                  <a:txBody>
                    <a:bodyPr/>
                    <a:lstStyle/>
                    <a:p>
                      <a:r>
                        <a:rPr lang="en-US" sz="1500" dirty="0" err="1"/>
                        <a:t>Geen</a:t>
                      </a:r>
                      <a:r>
                        <a:rPr lang="en-US" sz="1500" dirty="0"/>
                        <a:t> </a:t>
                      </a:r>
                      <a:r>
                        <a:rPr lang="en-US" sz="1500" dirty="0" err="1"/>
                        <a:t>termijn</a:t>
                      </a:r>
                      <a:endParaRPr lang="en-US" sz="1500" dirty="0"/>
                    </a:p>
                  </a:txBody>
                  <a:tcPr/>
                </a:tc>
                <a:extLst>
                  <a:ext uri="{0D108BD9-81ED-4DB2-BD59-A6C34878D82A}">
                    <a16:rowId xmlns:a16="http://schemas.microsoft.com/office/drawing/2014/main" val="4167794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Uitputting</a:t>
                      </a:r>
                      <a:r>
                        <a:rPr lang="en-US" sz="1500" dirty="0"/>
                        <a:t> </a:t>
                      </a:r>
                      <a:r>
                        <a:rPr lang="nl-NL" sz="1500" noProof="0" dirty="0"/>
                        <a:t>nationale</a:t>
                      </a:r>
                      <a:r>
                        <a:rPr lang="en-US" sz="1500" dirty="0"/>
                        <a:t> </a:t>
                      </a:r>
                      <a:r>
                        <a:rPr lang="en-US" sz="1500" dirty="0" err="1"/>
                        <a:t>rechtsmiddelen</a:t>
                      </a:r>
                      <a:endParaRPr lang="en-US" sz="1500" dirty="0"/>
                    </a:p>
                  </a:txBody>
                  <a:tcPr/>
                </a:tc>
                <a:tc>
                  <a:txBody>
                    <a:bodyPr/>
                    <a:lstStyle/>
                    <a:p>
                      <a:r>
                        <a:rPr lang="en-US" sz="1500" dirty="0" err="1"/>
                        <a:t>Alleen</a:t>
                      </a:r>
                      <a:r>
                        <a:rPr lang="en-US" sz="1500" dirty="0"/>
                        <a:t> </a:t>
                      </a:r>
                      <a:r>
                        <a:rPr lang="en-US" sz="1500" dirty="0" err="1"/>
                        <a:t>als</a:t>
                      </a:r>
                      <a:r>
                        <a:rPr lang="en-US" sz="1500" dirty="0"/>
                        <a:t> de </a:t>
                      </a:r>
                      <a:r>
                        <a:rPr lang="en-US" sz="1500" dirty="0" err="1"/>
                        <a:t>rechtsmiddelen</a:t>
                      </a:r>
                      <a:r>
                        <a:rPr lang="en-US" sz="1500" dirty="0"/>
                        <a:t> </a:t>
                      </a:r>
                      <a:r>
                        <a:rPr lang="en-US" sz="1500" dirty="0" err="1"/>
                        <a:t>effectief</a:t>
                      </a:r>
                      <a:r>
                        <a:rPr lang="en-US" sz="1500" dirty="0"/>
                        <a:t> </a:t>
                      </a:r>
                      <a:r>
                        <a:rPr lang="en-US" sz="1500" dirty="0" err="1"/>
                        <a:t>zijn</a:t>
                      </a:r>
                      <a:r>
                        <a:rPr lang="en-US" sz="1500" dirty="0"/>
                        <a:t> </a:t>
                      </a:r>
                      <a:r>
                        <a:rPr lang="en-US" sz="1500" dirty="0" err="1"/>
                        <a:t>en</a:t>
                      </a:r>
                      <a:r>
                        <a:rPr lang="en-US" sz="1500" dirty="0"/>
                        <a:t> </a:t>
                      </a:r>
                      <a:r>
                        <a:rPr lang="en-US" sz="1500" dirty="0" err="1"/>
                        <a:t>er</a:t>
                      </a:r>
                      <a:r>
                        <a:rPr lang="en-US" sz="1500" dirty="0"/>
                        <a:t> </a:t>
                      </a:r>
                      <a:r>
                        <a:rPr lang="en-US" sz="1500" dirty="0" err="1"/>
                        <a:t>ook</a:t>
                      </a:r>
                      <a:r>
                        <a:rPr lang="en-US" sz="1500" dirty="0"/>
                        <a:t> </a:t>
                      </a:r>
                      <a:r>
                        <a:rPr lang="en-US" sz="1500" dirty="0" err="1"/>
                        <a:t>geen</a:t>
                      </a:r>
                      <a:r>
                        <a:rPr lang="en-US" sz="1500" dirty="0"/>
                        <a:t> </a:t>
                      </a:r>
                      <a:r>
                        <a:rPr lang="en-US" sz="1500" dirty="0" err="1"/>
                        <a:t>reden</a:t>
                      </a:r>
                      <a:r>
                        <a:rPr lang="en-US" sz="1500" dirty="0"/>
                        <a:t> is om </a:t>
                      </a:r>
                      <a:r>
                        <a:rPr lang="en-US" sz="1500" dirty="0" err="1"/>
                        <a:t>aan</a:t>
                      </a:r>
                      <a:r>
                        <a:rPr lang="en-US" sz="1500" dirty="0"/>
                        <a:t> </a:t>
                      </a:r>
                      <a:r>
                        <a:rPr lang="en-US" sz="1500" dirty="0" err="1"/>
                        <a:t>te</a:t>
                      </a:r>
                      <a:r>
                        <a:rPr lang="en-US" sz="1500" dirty="0"/>
                        <a:t> </a:t>
                      </a:r>
                      <a:r>
                        <a:rPr lang="en-US" sz="1500" dirty="0" err="1"/>
                        <a:t>nemen</a:t>
                      </a:r>
                      <a:r>
                        <a:rPr lang="en-US" sz="1500" dirty="0"/>
                        <a:t> </a:t>
                      </a:r>
                      <a:r>
                        <a:rPr lang="en-US" sz="1500" dirty="0" err="1"/>
                        <a:t>dat</a:t>
                      </a:r>
                      <a:r>
                        <a:rPr lang="en-US" sz="1500" dirty="0"/>
                        <a:t> ze </a:t>
                      </a:r>
                      <a:r>
                        <a:rPr lang="en-US" sz="1500" dirty="0" err="1"/>
                        <a:t>niet</a:t>
                      </a:r>
                      <a:r>
                        <a:rPr lang="en-US" sz="1500" dirty="0"/>
                        <a:t> </a:t>
                      </a:r>
                      <a:r>
                        <a:rPr lang="en-US" sz="1500" dirty="0" err="1"/>
                        <a:t>effectief</a:t>
                      </a:r>
                      <a:r>
                        <a:rPr lang="en-US" sz="1500" dirty="0"/>
                        <a:t> </a:t>
                      </a:r>
                      <a:r>
                        <a:rPr lang="en-US" sz="1500" dirty="0" err="1"/>
                        <a:t>zouden</a:t>
                      </a:r>
                      <a:r>
                        <a:rPr lang="en-US" sz="1500" dirty="0"/>
                        <a:t> </a:t>
                      </a:r>
                      <a:r>
                        <a:rPr lang="en-US" sz="1500" dirty="0" err="1"/>
                        <a:t>zijn</a:t>
                      </a:r>
                      <a:endParaRPr lang="en-US" sz="1500" dirty="0"/>
                    </a:p>
                  </a:txBody>
                  <a:tcPr/>
                </a:tc>
                <a:extLst>
                  <a:ext uri="{0D108BD9-81ED-4DB2-BD59-A6C34878D82A}">
                    <a16:rowId xmlns:a16="http://schemas.microsoft.com/office/drawing/2014/main" val="4049734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err="1"/>
                        <a:t>Geen</a:t>
                      </a:r>
                      <a:r>
                        <a:rPr lang="en-US" sz="1500" dirty="0"/>
                        <a:t> Hof in </a:t>
                      </a:r>
                      <a:r>
                        <a:rPr lang="en-US" sz="1500" dirty="0" err="1"/>
                        <a:t>vierde</a:t>
                      </a:r>
                      <a:r>
                        <a:rPr lang="en-US" sz="1500" dirty="0"/>
                        <a:t> </a:t>
                      </a:r>
                      <a:r>
                        <a:rPr lang="en-US" sz="1500" dirty="0" err="1"/>
                        <a:t>instantie</a:t>
                      </a:r>
                      <a:endParaRPr lang="en-US" sz="1500" dirty="0"/>
                    </a:p>
                  </a:txBody>
                  <a:tcPr/>
                </a:tc>
                <a:tc>
                  <a:txBody>
                    <a:bodyPr/>
                    <a:lstStyle/>
                    <a:p>
                      <a:r>
                        <a:rPr lang="en-US" sz="1500" dirty="0"/>
                        <a:t>Hof in </a:t>
                      </a:r>
                      <a:r>
                        <a:rPr lang="en-US" sz="1500" dirty="0" err="1"/>
                        <a:t>eerste</a:t>
                      </a:r>
                      <a:r>
                        <a:rPr lang="en-US" sz="1500" dirty="0"/>
                        <a:t> </a:t>
                      </a:r>
                      <a:r>
                        <a:rPr lang="en-US" sz="1500" dirty="0" err="1"/>
                        <a:t>instantie</a:t>
                      </a:r>
                      <a:endParaRPr lang="en-US" sz="1500" dirty="0"/>
                    </a:p>
                  </a:txBody>
                  <a:tcPr/>
                </a:tc>
                <a:extLst>
                  <a:ext uri="{0D108BD9-81ED-4DB2-BD59-A6C34878D82A}">
                    <a16:rowId xmlns:a16="http://schemas.microsoft.com/office/drawing/2014/main" val="1504712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Case by case </a:t>
                      </a:r>
                      <a:r>
                        <a:rPr lang="en-US" sz="1500" dirty="0" err="1"/>
                        <a:t>benadering</a:t>
                      </a:r>
                      <a:endParaRPr lang="en-US" sz="1500" dirty="0"/>
                    </a:p>
                  </a:txBody>
                  <a:tcPr/>
                </a:tc>
                <a:tc>
                  <a:txBody>
                    <a:bodyPr/>
                    <a:lstStyle/>
                    <a:p>
                      <a:r>
                        <a:rPr lang="en-US" sz="1500" dirty="0"/>
                        <a:t>Conventionality</a:t>
                      </a:r>
                    </a:p>
                  </a:txBody>
                  <a:tcPr/>
                </a:tc>
                <a:extLst>
                  <a:ext uri="{0D108BD9-81ED-4DB2-BD59-A6C34878D82A}">
                    <a16:rowId xmlns:a16="http://schemas.microsoft.com/office/drawing/2014/main" val="2400105686"/>
                  </a:ext>
                </a:extLst>
              </a:tr>
            </a:tbl>
          </a:graphicData>
        </a:graphic>
      </p:graphicFrame>
    </p:spTree>
    <p:extLst>
      <p:ext uri="{BB962C8B-B14F-4D97-AF65-F5344CB8AC3E}">
        <p14:creationId xmlns:p14="http://schemas.microsoft.com/office/powerpoint/2010/main" val="1028054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Klachtrecht: Recente ontwikkelingen</a:t>
            </a:r>
            <a:endParaRPr lang="en-US" dirty="0"/>
          </a:p>
        </p:txBody>
      </p:sp>
      <p:graphicFrame>
        <p:nvGraphicFramePr>
          <p:cNvPr id="6" name="Content Placeholder 3">
            <a:extLst>
              <a:ext uri="{FF2B5EF4-FFF2-40B4-BE49-F238E27FC236}">
                <a16:creationId xmlns:a16="http://schemas.microsoft.com/office/drawing/2014/main" id="{CC63BD2E-492E-43D0-8C75-C8AA27FE8F7F}"/>
              </a:ext>
            </a:extLst>
          </p:cNvPr>
          <p:cNvGraphicFramePr>
            <a:graphicFrameLocks/>
          </p:cNvGraphicFramePr>
          <p:nvPr>
            <p:extLst>
              <p:ext uri="{D42A27DB-BD31-4B8C-83A1-F6EECF244321}">
                <p14:modId xmlns:p14="http://schemas.microsoft.com/office/powerpoint/2010/main" val="294947183"/>
              </p:ext>
            </p:extLst>
          </p:nvPr>
        </p:nvGraphicFramePr>
        <p:xfrm>
          <a:off x="677334" y="1595659"/>
          <a:ext cx="9780751" cy="4734071"/>
        </p:xfrm>
        <a:graphic>
          <a:graphicData uri="http://schemas.openxmlformats.org/drawingml/2006/table">
            <a:tbl>
              <a:tblPr firstRow="1" bandRow="1">
                <a:tableStyleId>{5C22544A-7EE6-4342-B048-85BDC9FD1C3A}</a:tableStyleId>
              </a:tblPr>
              <a:tblGrid>
                <a:gridCol w="2470204">
                  <a:extLst>
                    <a:ext uri="{9D8B030D-6E8A-4147-A177-3AD203B41FA5}">
                      <a16:colId xmlns:a16="http://schemas.microsoft.com/office/drawing/2014/main" val="2611603938"/>
                    </a:ext>
                  </a:extLst>
                </a:gridCol>
                <a:gridCol w="3576205">
                  <a:extLst>
                    <a:ext uri="{9D8B030D-6E8A-4147-A177-3AD203B41FA5}">
                      <a16:colId xmlns:a16="http://schemas.microsoft.com/office/drawing/2014/main" val="4126485682"/>
                    </a:ext>
                  </a:extLst>
                </a:gridCol>
                <a:gridCol w="3734342">
                  <a:extLst>
                    <a:ext uri="{9D8B030D-6E8A-4147-A177-3AD203B41FA5}">
                      <a16:colId xmlns:a16="http://schemas.microsoft.com/office/drawing/2014/main" val="1203730574"/>
                    </a:ext>
                  </a:extLst>
                </a:gridCol>
              </a:tblGrid>
              <a:tr h="724485">
                <a:tc>
                  <a:txBody>
                    <a:bodyPr/>
                    <a:lstStyle/>
                    <a:p>
                      <a:r>
                        <a:rPr lang="nl-NL" sz="1600" noProof="0" dirty="0"/>
                        <a:t>Oorspronkelijke bedoeling</a:t>
                      </a:r>
                    </a:p>
                  </a:txBody>
                  <a:tcPr/>
                </a:tc>
                <a:tc>
                  <a:txBody>
                    <a:bodyPr/>
                    <a:lstStyle/>
                    <a:p>
                      <a:r>
                        <a:rPr lang="nl-NL" sz="1600" noProof="0" dirty="0"/>
                        <a:t>Standaardbenadering</a:t>
                      </a:r>
                    </a:p>
                  </a:txBody>
                  <a:tcPr/>
                </a:tc>
                <a:tc>
                  <a:txBody>
                    <a:bodyPr/>
                    <a:lstStyle/>
                    <a:p>
                      <a:r>
                        <a:rPr lang="nl-NL" sz="1600" noProof="0" dirty="0"/>
                        <a:t>Nieuwe benadering</a:t>
                      </a:r>
                    </a:p>
                  </a:txBody>
                  <a:tcPr/>
                </a:tc>
                <a:extLst>
                  <a:ext uri="{0D108BD9-81ED-4DB2-BD59-A6C34878D82A}">
                    <a16:rowId xmlns:a16="http://schemas.microsoft.com/office/drawing/2014/main" val="1280436980"/>
                  </a:ext>
                </a:extLst>
              </a:tr>
              <a:tr h="655732">
                <a:tc>
                  <a:txBody>
                    <a:bodyPr/>
                    <a:lstStyle/>
                    <a:p>
                      <a:r>
                        <a:rPr lang="en-US" sz="1600" b="0" dirty="0" err="1"/>
                        <a:t>Negatieve</a:t>
                      </a:r>
                      <a:r>
                        <a:rPr lang="en-US" sz="1600" b="0" dirty="0"/>
                        <a:t> </a:t>
                      </a:r>
                      <a:r>
                        <a:rPr lang="en-US" sz="1600" b="0" dirty="0" err="1"/>
                        <a:t>plichten</a:t>
                      </a:r>
                      <a:r>
                        <a:rPr lang="en-US" sz="1600" b="0" dirty="0"/>
                        <a:t> </a:t>
                      </a:r>
                      <a:r>
                        <a:rPr lang="en-US" sz="1600" b="0" dirty="0" err="1"/>
                        <a:t>staat</a:t>
                      </a:r>
                      <a:endParaRPr lang="en-US" sz="1600" b="0" dirty="0"/>
                    </a:p>
                  </a:txBody>
                  <a:tcPr/>
                </a:tc>
                <a:tc>
                  <a:txBody>
                    <a:bodyPr/>
                    <a:lstStyle/>
                    <a:p>
                      <a:r>
                        <a:rPr lang="en-US" sz="1600" b="0" dirty="0" err="1"/>
                        <a:t>Positieve</a:t>
                      </a:r>
                      <a:r>
                        <a:rPr lang="en-US" sz="1600" b="0" dirty="0"/>
                        <a:t> </a:t>
                      </a:r>
                      <a:r>
                        <a:rPr lang="en-US" sz="1600" b="0" dirty="0" err="1"/>
                        <a:t>plichten</a:t>
                      </a:r>
                      <a:r>
                        <a:rPr lang="en-US" sz="1600" b="0" dirty="0"/>
                        <a:t> </a:t>
                      </a:r>
                      <a:r>
                        <a:rPr lang="en-US" sz="1600" b="0" dirty="0" err="1"/>
                        <a:t>staat</a:t>
                      </a:r>
                      <a:endParaRPr lang="en-US" sz="1600" b="0" dirty="0"/>
                    </a:p>
                  </a:txBody>
                  <a:tcPr/>
                </a:tc>
                <a:tc>
                  <a:txBody>
                    <a:bodyPr/>
                    <a:lstStyle/>
                    <a:p>
                      <a:r>
                        <a:rPr lang="en-US" sz="1600" b="0" dirty="0" err="1"/>
                        <a:t>Negatieve</a:t>
                      </a:r>
                      <a:r>
                        <a:rPr lang="en-US" sz="1600" b="0" dirty="0"/>
                        <a:t> </a:t>
                      </a:r>
                      <a:r>
                        <a:rPr lang="en-US" sz="1600" b="0" dirty="0" err="1"/>
                        <a:t>plichten</a:t>
                      </a:r>
                      <a:endParaRPr lang="en-US" sz="1600" b="0" dirty="0"/>
                    </a:p>
                  </a:txBody>
                  <a:tcPr/>
                </a:tc>
                <a:extLst>
                  <a:ext uri="{0D108BD9-81ED-4DB2-BD59-A6C34878D82A}">
                    <a16:rowId xmlns:a16="http://schemas.microsoft.com/office/drawing/2014/main" val="138961630"/>
                  </a:ext>
                </a:extLst>
              </a:tr>
              <a:tr h="976414">
                <a:tc>
                  <a:txBody>
                    <a:bodyPr/>
                    <a:lstStyle/>
                    <a:p>
                      <a:r>
                        <a:rPr lang="en-US" sz="1600" b="0" dirty="0" err="1"/>
                        <a:t>Negatief</a:t>
                      </a:r>
                      <a:r>
                        <a:rPr lang="en-US" sz="1600" b="0" dirty="0"/>
                        <a:t> </a:t>
                      </a:r>
                      <a:r>
                        <a:rPr lang="en-US" sz="1600" b="0" dirty="0" err="1"/>
                        <a:t>recht</a:t>
                      </a:r>
                      <a:r>
                        <a:rPr lang="en-US" sz="1600" b="0" dirty="0"/>
                        <a:t>/</a:t>
                      </a:r>
                      <a:r>
                        <a:rPr lang="en-US" sz="1600" b="0" dirty="0" err="1"/>
                        <a:t>vrijheid</a:t>
                      </a:r>
                      <a:r>
                        <a:rPr lang="en-US" sz="1600" b="0" dirty="0"/>
                        <a:t> </a:t>
                      </a:r>
                      <a:r>
                        <a:rPr lang="en-US" sz="1600" b="0" dirty="0" err="1"/>
                        <a:t>individu</a:t>
                      </a:r>
                      <a:endParaRPr lang="en-US" sz="1600" b="0" dirty="0"/>
                    </a:p>
                  </a:txBody>
                  <a:tcPr/>
                </a:tc>
                <a:tc>
                  <a:txBody>
                    <a:bodyPr/>
                    <a:lstStyle/>
                    <a:p>
                      <a:r>
                        <a:rPr lang="en-US" sz="1600" b="0" dirty="0" err="1"/>
                        <a:t>Positief</a:t>
                      </a:r>
                      <a:r>
                        <a:rPr lang="en-US" sz="1600" b="0" dirty="0"/>
                        <a:t> </a:t>
                      </a:r>
                      <a:r>
                        <a:rPr lang="en-US" sz="1600" b="0" dirty="0" err="1"/>
                        <a:t>recht</a:t>
                      </a:r>
                      <a:r>
                        <a:rPr lang="en-US" sz="1600" b="0" dirty="0"/>
                        <a:t>/</a:t>
                      </a:r>
                      <a:r>
                        <a:rPr lang="en-US" sz="1600" b="0" dirty="0" err="1"/>
                        <a:t>vrijheid</a:t>
                      </a:r>
                      <a:r>
                        <a:rPr lang="en-US" sz="1600" b="0" dirty="0"/>
                        <a:t> </a:t>
                      </a:r>
                      <a:r>
                        <a:rPr lang="en-US" sz="1600" b="0" dirty="0" err="1"/>
                        <a:t>individu</a:t>
                      </a:r>
                      <a:endParaRPr lang="en-US" sz="1600" b="0" dirty="0"/>
                    </a:p>
                  </a:txBody>
                  <a:tcPr/>
                </a:tc>
                <a:tc>
                  <a:txBody>
                    <a:bodyPr/>
                    <a:lstStyle/>
                    <a:p>
                      <a:r>
                        <a:rPr lang="en-US" sz="1600" b="0" dirty="0" err="1"/>
                        <a:t>Negatieve</a:t>
                      </a:r>
                      <a:r>
                        <a:rPr lang="en-US" sz="1600" b="0" dirty="0"/>
                        <a:t> </a:t>
                      </a:r>
                      <a:r>
                        <a:rPr lang="en-US" sz="1600" b="0" dirty="0" err="1"/>
                        <a:t>rechten</a:t>
                      </a:r>
                      <a:endParaRPr lang="en-US" sz="1600" b="0" dirty="0"/>
                    </a:p>
                  </a:txBody>
                  <a:tcPr/>
                </a:tc>
                <a:extLst>
                  <a:ext uri="{0D108BD9-81ED-4DB2-BD59-A6C34878D82A}">
                    <a16:rowId xmlns:a16="http://schemas.microsoft.com/office/drawing/2014/main" val="3650045706"/>
                  </a:ext>
                </a:extLst>
              </a:tr>
              <a:tr h="976414">
                <a:tc>
                  <a:txBody>
                    <a:bodyPr/>
                    <a:lstStyle/>
                    <a:p>
                      <a:r>
                        <a:rPr lang="en-US" sz="1600" b="0" dirty="0" err="1"/>
                        <a:t>Algemeen</a:t>
                      </a:r>
                      <a:r>
                        <a:rPr lang="en-US" sz="1600" b="0" dirty="0"/>
                        <a:t> </a:t>
                      </a:r>
                      <a:r>
                        <a:rPr lang="nl-NL" sz="1600" b="0" noProof="0" dirty="0"/>
                        <a:t>belang</a:t>
                      </a:r>
                      <a:r>
                        <a:rPr lang="en-US" sz="1600" b="0" dirty="0"/>
                        <a:t>/</a:t>
                      </a:r>
                      <a:r>
                        <a:rPr lang="en-US" sz="1600" b="0" dirty="0" err="1"/>
                        <a:t>misbruik</a:t>
                      </a:r>
                      <a:r>
                        <a:rPr lang="en-US" sz="1600" b="0" dirty="0"/>
                        <a:t> van </a:t>
                      </a:r>
                      <a:r>
                        <a:rPr lang="en-US" sz="1600" b="0" dirty="0" err="1"/>
                        <a:t>macht</a:t>
                      </a:r>
                      <a:endParaRPr lang="en-US" sz="1600" b="0" dirty="0"/>
                    </a:p>
                  </a:txBody>
                  <a:tcPr/>
                </a:tc>
                <a:tc>
                  <a:txBody>
                    <a:bodyPr/>
                    <a:lstStyle/>
                    <a:p>
                      <a:r>
                        <a:rPr lang="en-US" sz="1600" b="0" dirty="0" err="1"/>
                        <a:t>Individuele</a:t>
                      </a:r>
                      <a:r>
                        <a:rPr lang="en-US" sz="1600" b="0" dirty="0"/>
                        <a:t> </a:t>
                      </a:r>
                      <a:r>
                        <a:rPr lang="en-US" sz="1600" b="0" dirty="0" err="1"/>
                        <a:t>belangen</a:t>
                      </a:r>
                      <a:r>
                        <a:rPr lang="en-US" sz="1600" b="0" dirty="0"/>
                        <a:t>/</a:t>
                      </a:r>
                      <a:r>
                        <a:rPr lang="en-US" sz="1600" b="0" dirty="0" err="1"/>
                        <a:t>ontwikkeling</a:t>
                      </a:r>
                      <a:r>
                        <a:rPr lang="en-US" sz="1600" b="0" dirty="0"/>
                        <a:t> van </a:t>
                      </a:r>
                      <a:r>
                        <a:rPr lang="en-US" sz="1600" b="0" dirty="0" err="1"/>
                        <a:t>persoonlijkheid</a:t>
                      </a:r>
                      <a:r>
                        <a:rPr lang="en-US" sz="1600" b="0" dirty="0"/>
                        <a:t> (</a:t>
                      </a:r>
                      <a:r>
                        <a:rPr lang="en-US" sz="1600" b="0" dirty="0" err="1"/>
                        <a:t>bijna</a:t>
                      </a:r>
                      <a:r>
                        <a:rPr lang="en-US" sz="1600" b="0" dirty="0"/>
                        <a:t> </a:t>
                      </a:r>
                      <a:r>
                        <a:rPr lang="en-US" sz="1600" b="0" dirty="0" err="1"/>
                        <a:t>alles</a:t>
                      </a:r>
                      <a:r>
                        <a:rPr lang="en-US" sz="1600" b="0" dirty="0"/>
                        <a:t> </a:t>
                      </a:r>
                      <a:r>
                        <a:rPr lang="en-US" sz="1600" b="0" dirty="0" err="1"/>
                        <a:t>dat</a:t>
                      </a:r>
                      <a:r>
                        <a:rPr lang="en-US" sz="1600" b="0" dirty="0"/>
                        <a:t> </a:t>
                      </a:r>
                      <a:r>
                        <a:rPr lang="en-US" sz="1600" b="0" dirty="0" err="1"/>
                        <a:t>aan</a:t>
                      </a:r>
                      <a:r>
                        <a:rPr lang="en-US" sz="1600" b="0" dirty="0"/>
                        <a:t> </a:t>
                      </a:r>
                      <a:r>
                        <a:rPr lang="en-US" sz="1600" b="0" dirty="0" err="1"/>
                        <a:t>persoonlijke</a:t>
                      </a:r>
                      <a:r>
                        <a:rPr lang="en-US" sz="1600" b="0" dirty="0"/>
                        <a:t> </a:t>
                      </a:r>
                      <a:r>
                        <a:rPr lang="en-US" sz="1600" b="0" dirty="0" err="1"/>
                        <a:t>belangen</a:t>
                      </a:r>
                      <a:r>
                        <a:rPr lang="en-US" sz="1600" b="0" dirty="0"/>
                        <a:t> </a:t>
                      </a:r>
                      <a:r>
                        <a:rPr lang="en-US" sz="1600" b="0" dirty="0" err="1"/>
                        <a:t>raakt</a:t>
                      </a:r>
                      <a:r>
                        <a:rPr lang="en-US" sz="1600" b="0" dirty="0"/>
                        <a:t> </a:t>
                      </a:r>
                      <a:r>
                        <a:rPr lang="en-US" sz="1600" b="0" dirty="0" err="1"/>
                        <a:t>valt</a:t>
                      </a:r>
                      <a:r>
                        <a:rPr lang="en-US" sz="1600" b="0" dirty="0"/>
                        <a:t> </a:t>
                      </a:r>
                      <a:r>
                        <a:rPr lang="en-US" sz="1600" b="0" dirty="0" err="1"/>
                        <a:t>onder</a:t>
                      </a:r>
                      <a:r>
                        <a:rPr lang="en-US" sz="1600" b="0" dirty="0"/>
                        <a:t> de </a:t>
                      </a:r>
                      <a:r>
                        <a:rPr lang="en-US" sz="1600" b="0" dirty="0" err="1"/>
                        <a:t>reikwijdte</a:t>
                      </a:r>
                      <a:r>
                        <a:rPr lang="en-US" sz="1600" b="0" dirty="0"/>
                        <a:t> van </a:t>
                      </a:r>
                      <a:r>
                        <a:rPr lang="en-US" sz="1600" b="0" dirty="0" err="1"/>
                        <a:t>artikel</a:t>
                      </a:r>
                      <a:r>
                        <a:rPr lang="en-US" sz="1600" b="0" dirty="0"/>
                        <a:t> 8 EVRM)</a:t>
                      </a:r>
                    </a:p>
                  </a:txBody>
                  <a:tcPr/>
                </a:tc>
                <a:tc>
                  <a:txBody>
                    <a:bodyPr/>
                    <a:lstStyle/>
                    <a:p>
                      <a:r>
                        <a:rPr lang="en-US" sz="1600" b="0" dirty="0" err="1"/>
                        <a:t>Misbruik</a:t>
                      </a:r>
                      <a:r>
                        <a:rPr lang="en-US" sz="1600" b="0" dirty="0"/>
                        <a:t> van </a:t>
                      </a:r>
                      <a:r>
                        <a:rPr lang="en-US" sz="1600" b="0" dirty="0" err="1"/>
                        <a:t>macht</a:t>
                      </a:r>
                      <a:r>
                        <a:rPr lang="en-US" sz="1600" b="0" dirty="0"/>
                        <a:t>/focus op de </a:t>
                      </a:r>
                      <a:r>
                        <a:rPr lang="en-US" sz="1600" b="0" dirty="0" err="1"/>
                        <a:t>wetgever</a:t>
                      </a:r>
                      <a:endParaRPr lang="en-US" sz="1600" b="0" dirty="0"/>
                    </a:p>
                  </a:txBody>
                  <a:tcPr/>
                </a:tc>
                <a:extLst>
                  <a:ext uri="{0D108BD9-81ED-4DB2-BD59-A6C34878D82A}">
                    <a16:rowId xmlns:a16="http://schemas.microsoft.com/office/drawing/2014/main" val="532554602"/>
                  </a:ext>
                </a:extLst>
              </a:tr>
              <a:tr h="976414">
                <a:tc>
                  <a:txBody>
                    <a:bodyPr/>
                    <a:lstStyle/>
                    <a:p>
                      <a:r>
                        <a:rPr lang="en-US" sz="1600" b="0" dirty="0"/>
                        <a:t>Schade </a:t>
                      </a:r>
                      <a:r>
                        <a:rPr lang="en-US" sz="1600" b="0" dirty="0" err="1"/>
                        <a:t>aan</a:t>
                      </a:r>
                      <a:r>
                        <a:rPr lang="en-US" sz="1600" b="0" dirty="0"/>
                        <a:t> </a:t>
                      </a:r>
                      <a:r>
                        <a:rPr lang="en-US" sz="1600" b="0" dirty="0" err="1"/>
                        <a:t>groepen</a:t>
                      </a:r>
                      <a:r>
                        <a:rPr lang="en-US" sz="1600" b="0" dirty="0"/>
                        <a:t>/</a:t>
                      </a:r>
                      <a:r>
                        <a:rPr lang="en-US" sz="1600" b="0" dirty="0" err="1"/>
                        <a:t>samenleving</a:t>
                      </a:r>
                      <a:endParaRPr lang="en-US" sz="1600" b="0" dirty="0"/>
                    </a:p>
                  </a:txBody>
                  <a:tcPr/>
                </a:tc>
                <a:tc>
                  <a:txBody>
                    <a:bodyPr/>
                    <a:lstStyle/>
                    <a:p>
                      <a:r>
                        <a:rPr lang="en-US" sz="1600" b="0" dirty="0" err="1"/>
                        <a:t>Individuele</a:t>
                      </a:r>
                      <a:r>
                        <a:rPr lang="en-US" sz="1600" b="0" dirty="0"/>
                        <a:t> </a:t>
                      </a:r>
                      <a:r>
                        <a:rPr lang="en-US" sz="1600" b="0" dirty="0" err="1"/>
                        <a:t>schade</a:t>
                      </a:r>
                      <a:r>
                        <a:rPr lang="en-US" sz="1600" b="0" dirty="0"/>
                        <a:t> (</a:t>
                      </a:r>
                      <a:r>
                        <a:rPr lang="en-US" sz="1600" b="0" dirty="0" err="1"/>
                        <a:t>bijna</a:t>
                      </a:r>
                      <a:r>
                        <a:rPr lang="en-US" sz="1600" b="0" dirty="0"/>
                        <a:t> </a:t>
                      </a:r>
                      <a:r>
                        <a:rPr lang="en-US" sz="1600" b="0" dirty="0" err="1"/>
                        <a:t>alle</a:t>
                      </a:r>
                      <a:r>
                        <a:rPr lang="en-US" sz="1600" b="0" dirty="0"/>
                        <a:t> </a:t>
                      </a:r>
                      <a:r>
                        <a:rPr lang="en-US" sz="1600" b="0" dirty="0" err="1"/>
                        <a:t>zaken</a:t>
                      </a:r>
                      <a:r>
                        <a:rPr lang="en-US" sz="1600" b="0" dirty="0"/>
                        <a:t> </a:t>
                      </a:r>
                      <a:r>
                        <a:rPr lang="en-US" sz="1600" b="0" dirty="0" err="1"/>
                        <a:t>waarin</a:t>
                      </a:r>
                      <a:r>
                        <a:rPr lang="en-US" sz="1600" b="0" dirty="0"/>
                        <a:t> </a:t>
                      </a:r>
                      <a:r>
                        <a:rPr lang="en-US" sz="1600" b="0" dirty="0" err="1"/>
                        <a:t>geen</a:t>
                      </a:r>
                      <a:r>
                        <a:rPr lang="en-US" sz="1600" b="0" dirty="0"/>
                        <a:t> </a:t>
                      </a:r>
                      <a:r>
                        <a:rPr lang="en-US" sz="1600" b="0" dirty="0" err="1"/>
                        <a:t>persoonlijke</a:t>
                      </a:r>
                      <a:r>
                        <a:rPr lang="en-US" sz="1600" b="0" dirty="0"/>
                        <a:t> </a:t>
                      </a:r>
                      <a:r>
                        <a:rPr lang="en-US" sz="1600" b="0" dirty="0" err="1"/>
                        <a:t>schade</a:t>
                      </a:r>
                      <a:r>
                        <a:rPr lang="en-US" sz="1600" b="0" dirty="0"/>
                        <a:t> </a:t>
                      </a:r>
                      <a:r>
                        <a:rPr lang="en-US" sz="1600" b="0" dirty="0" err="1"/>
                        <a:t>kan</a:t>
                      </a:r>
                      <a:r>
                        <a:rPr lang="en-US" sz="1600" b="0" dirty="0"/>
                        <a:t> </a:t>
                      </a:r>
                      <a:r>
                        <a:rPr lang="en-US" sz="1600" b="0" dirty="0" err="1"/>
                        <a:t>worden</a:t>
                      </a:r>
                      <a:r>
                        <a:rPr lang="en-US" sz="1600" b="0" dirty="0"/>
                        <a:t> </a:t>
                      </a:r>
                      <a:r>
                        <a:rPr lang="en-US" sz="1600" b="0" dirty="0" err="1"/>
                        <a:t>aangetoond</a:t>
                      </a:r>
                      <a:r>
                        <a:rPr lang="en-US" sz="1600" b="0" dirty="0"/>
                        <a:t> </a:t>
                      </a:r>
                      <a:r>
                        <a:rPr lang="en-US" sz="1600" b="0" dirty="0" err="1"/>
                        <a:t>worden</a:t>
                      </a:r>
                      <a:r>
                        <a:rPr lang="en-US" sz="1600" b="0" dirty="0"/>
                        <a:t> </a:t>
                      </a:r>
                      <a:r>
                        <a:rPr lang="en-US" sz="1600" b="0" dirty="0" err="1"/>
                        <a:t>niet-ontvankelijk</a:t>
                      </a:r>
                      <a:r>
                        <a:rPr lang="en-US" sz="1600" b="0" dirty="0"/>
                        <a:t> </a:t>
                      </a:r>
                      <a:r>
                        <a:rPr lang="en-US" sz="1600" b="0" dirty="0" err="1"/>
                        <a:t>verklaard</a:t>
                      </a:r>
                      <a:r>
                        <a:rPr lang="en-US" sz="1600" b="0" dirty="0"/>
                        <a:t>)</a:t>
                      </a:r>
                    </a:p>
                  </a:txBody>
                  <a:tcPr/>
                </a:tc>
                <a:tc>
                  <a:txBody>
                    <a:bodyPr/>
                    <a:lstStyle/>
                    <a:p>
                      <a:r>
                        <a:rPr lang="en-US" sz="1600" b="0" dirty="0" err="1"/>
                        <a:t>Algemeen</a:t>
                      </a:r>
                      <a:r>
                        <a:rPr lang="en-US" sz="1600" b="0" dirty="0"/>
                        <a:t> </a:t>
                      </a:r>
                      <a:r>
                        <a:rPr lang="en-US" sz="1600" b="0" dirty="0" err="1"/>
                        <a:t>belang</a:t>
                      </a:r>
                      <a:r>
                        <a:rPr lang="en-US" sz="1600" b="0" dirty="0"/>
                        <a:t>/</a:t>
                      </a:r>
                      <a:r>
                        <a:rPr lang="en-US" sz="1600" b="0" dirty="0" err="1"/>
                        <a:t>zaken</a:t>
                      </a:r>
                      <a:r>
                        <a:rPr lang="en-US" sz="1600" b="0" dirty="0"/>
                        <a:t> die </a:t>
                      </a:r>
                      <a:r>
                        <a:rPr lang="en-US" sz="1600" b="0" dirty="0" err="1"/>
                        <a:t>eenieder</a:t>
                      </a:r>
                      <a:r>
                        <a:rPr lang="en-US" sz="1600" b="0" dirty="0"/>
                        <a:t> </a:t>
                      </a:r>
                      <a:r>
                        <a:rPr lang="en-US" sz="1600" b="0" dirty="0" err="1"/>
                        <a:t>raken</a:t>
                      </a:r>
                      <a:r>
                        <a:rPr lang="en-US" sz="1600" b="0" dirty="0"/>
                        <a:t> &gt; </a:t>
                      </a:r>
                      <a:r>
                        <a:rPr lang="en-US" sz="1600" b="0" dirty="0" err="1"/>
                        <a:t>legitimiteit</a:t>
                      </a:r>
                      <a:r>
                        <a:rPr lang="en-US" sz="1600" b="0" dirty="0"/>
                        <a:t> </a:t>
                      </a:r>
                      <a:r>
                        <a:rPr lang="en-US" sz="1600" b="0" dirty="0" err="1"/>
                        <a:t>en</a:t>
                      </a:r>
                      <a:r>
                        <a:rPr lang="en-US" sz="1600" b="0" dirty="0"/>
                        <a:t> </a:t>
                      </a:r>
                      <a:r>
                        <a:rPr lang="en-US" sz="1600" b="0" dirty="0" err="1"/>
                        <a:t>legaliteit</a:t>
                      </a:r>
                      <a:endParaRPr lang="en-US" sz="1600" b="0" dirty="0"/>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31518308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C71BA9-383B-4175-98F1-E9BAED88BB3C}"/>
              </a:ext>
            </a:extLst>
          </p:cNvPr>
          <p:cNvSpPr>
            <a:spLocks noGrp="1"/>
          </p:cNvSpPr>
          <p:nvPr>
            <p:ph type="title"/>
          </p:nvPr>
        </p:nvSpPr>
        <p:spPr/>
        <p:txBody>
          <a:bodyPr/>
          <a:lstStyle/>
          <a:p>
            <a:r>
              <a:rPr lang="nl-NL" dirty="0"/>
              <a:t>(4) Klachtrecht: Recente ontwikkelingen</a:t>
            </a:r>
          </a:p>
        </p:txBody>
      </p:sp>
      <p:sp>
        <p:nvSpPr>
          <p:cNvPr id="3" name="Tijdelijke aanduiding voor inhoud 2">
            <a:extLst>
              <a:ext uri="{FF2B5EF4-FFF2-40B4-BE49-F238E27FC236}">
                <a16:creationId xmlns:a16="http://schemas.microsoft.com/office/drawing/2014/main" id="{487516AC-42F6-42A6-A6A0-1B0F05EEA17A}"/>
              </a:ext>
            </a:extLst>
          </p:cNvPr>
          <p:cNvSpPr>
            <a:spLocks noGrp="1"/>
          </p:cNvSpPr>
          <p:nvPr>
            <p:ph idx="1"/>
          </p:nvPr>
        </p:nvSpPr>
        <p:spPr>
          <a:xfrm>
            <a:off x="680321" y="2086495"/>
            <a:ext cx="9613861" cy="4505498"/>
          </a:xfrm>
        </p:spPr>
        <p:txBody>
          <a:bodyPr>
            <a:normAutofit fontScale="92500" lnSpcReduction="20000"/>
          </a:bodyPr>
          <a:lstStyle/>
          <a:p>
            <a:r>
              <a:rPr lang="en-GB" i="1" dirty="0">
                <a:solidFill>
                  <a:schemeClr val="bg1"/>
                </a:solidFill>
              </a:rPr>
              <a:t>Rule 614 – Pilot-judgment procedure </a:t>
            </a:r>
            <a:endParaRPr lang="nl-NL" i="1" dirty="0">
              <a:solidFill>
                <a:schemeClr val="bg1"/>
              </a:solidFill>
            </a:endParaRPr>
          </a:p>
          <a:p>
            <a:r>
              <a:rPr lang="en-GB" i="1" dirty="0">
                <a:solidFill>
                  <a:schemeClr val="bg1"/>
                </a:solidFill>
              </a:rPr>
              <a:t>1.  The Court may initiate a pilot-judgment procedure and adopt a pilot judgment where the facts of an application reveal in the Contracting Party concerned the existence of a structural or systemic problem or other similar dysfunction which has given rise or may give rise to similar applications.  </a:t>
            </a:r>
            <a:endParaRPr lang="nl-NL" i="1" dirty="0">
              <a:solidFill>
                <a:schemeClr val="bg1"/>
              </a:solidFill>
            </a:endParaRPr>
          </a:p>
          <a:p>
            <a:r>
              <a:rPr lang="en-GB" i="1" dirty="0">
                <a:solidFill>
                  <a:schemeClr val="bg1"/>
                </a:solidFill>
              </a:rPr>
              <a:t>2. (a)  Before initiating a pilot-judgment procedure, the Court shall first seek the views of the parties on whether the application under examination results from the existence of such a problem or dysfunction in the Contracting Party concerned and on the suitability of processing the application in accordance with that procedure.  </a:t>
            </a:r>
            <a:endParaRPr lang="nl-NL" i="1" dirty="0">
              <a:solidFill>
                <a:schemeClr val="bg1"/>
              </a:solidFill>
            </a:endParaRPr>
          </a:p>
          <a:p>
            <a:r>
              <a:rPr lang="en-GB" i="1" dirty="0">
                <a:solidFill>
                  <a:schemeClr val="bg1"/>
                </a:solidFill>
              </a:rPr>
              <a:t>(b)  A pilot-judgment procedure may be initiated by the Court of its own motion or at the request of one or both parties. </a:t>
            </a:r>
            <a:endParaRPr lang="nl-NL" i="1" dirty="0">
              <a:solidFill>
                <a:schemeClr val="bg1"/>
              </a:solidFill>
            </a:endParaRPr>
          </a:p>
          <a:p>
            <a:r>
              <a:rPr lang="en-GB" i="1" dirty="0">
                <a:solidFill>
                  <a:schemeClr val="bg1"/>
                </a:solidFill>
              </a:rPr>
              <a:t>(c)  Any application selected for pilot-judgment treatment shall be processed as a matter of priority in accordance with Rule 41 of the Rules of Court. </a:t>
            </a:r>
            <a:endParaRPr lang="nl-NL" i="1" dirty="0">
              <a:solidFill>
                <a:schemeClr val="bg1"/>
              </a:solidFill>
            </a:endParaRPr>
          </a:p>
          <a:p>
            <a:r>
              <a:rPr lang="en-GB" i="1" dirty="0">
                <a:solidFill>
                  <a:schemeClr val="bg1"/>
                </a:solidFill>
              </a:rPr>
              <a:t>3.  The Court shall in its pilot judgment identify both the nature of the structural or systemic problem or other dysfunction as established as well as the type of remedial measures which the Contracting Party concerned is required to take at the domestic level by virtue of the operative provisions of the judgment.  </a:t>
            </a:r>
            <a:endParaRPr lang="nl-NL" i="1"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473608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Klachtrecht: Recente ontwikkelingen</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Protocol No. 16 to the Convention for the Protection of Human Rights and Fundamental Freedoms</a:t>
            </a:r>
            <a:r>
              <a:rPr lang="en-GB" dirty="0">
                <a:solidFill>
                  <a:schemeClr val="bg1"/>
                </a:solidFill>
              </a:rPr>
              <a:t> Strasbourg, 2.X.2013 </a:t>
            </a:r>
            <a:endParaRPr lang="nl-NL" dirty="0">
              <a:solidFill>
                <a:schemeClr val="bg1"/>
              </a:solidFill>
            </a:endParaRPr>
          </a:p>
          <a:p>
            <a:r>
              <a:rPr lang="en-GB" dirty="0">
                <a:solidFill>
                  <a:schemeClr val="bg1"/>
                </a:solidFill>
              </a:rPr>
              <a:t>1Highest courts and tribunals of a High Contracting Party, as specified in accordance with Article 10, may request the Court to give advisory opinions on questions of principle relating to the interpretation or application of the rights and freedoms defined in the Convention or the protocols thereto. </a:t>
            </a:r>
            <a:endParaRPr lang="nl-NL" dirty="0">
              <a:solidFill>
                <a:schemeClr val="bg1"/>
              </a:solidFill>
            </a:endParaRPr>
          </a:p>
          <a:p>
            <a:r>
              <a:rPr lang="en-GB" dirty="0">
                <a:solidFill>
                  <a:schemeClr val="bg1"/>
                </a:solidFill>
              </a:rPr>
              <a:t>2The requesting court or tribunal may seek an advisory opinion only in the context of a case pending before it. </a:t>
            </a:r>
            <a:endParaRPr lang="nl-NL" dirty="0">
              <a:solidFill>
                <a:schemeClr val="bg1"/>
              </a:solidFill>
            </a:endParaRPr>
          </a:p>
          <a:p>
            <a:r>
              <a:rPr lang="en-GB" dirty="0">
                <a:solidFill>
                  <a:schemeClr val="bg1"/>
                </a:solidFill>
              </a:rPr>
              <a:t>3The requesting court or tribunal shall give reasons for its request and shall provide the relevant legal and factual background of the pending case.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865565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619458" cy="4318000"/>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sz="2100" dirty="0" err="1">
                <a:solidFill>
                  <a:schemeClr val="bg1"/>
                </a:solidFill>
                <a:highlight>
                  <a:srgbClr val="008000"/>
                </a:highlight>
              </a:rPr>
              <a:t>Substantieel</a:t>
            </a:r>
            <a:r>
              <a:rPr lang="en-US" sz="2100" dirty="0">
                <a:solidFill>
                  <a:schemeClr val="bg1"/>
                </a:solidFill>
                <a:highlight>
                  <a:srgbClr val="008000"/>
                </a:highlight>
              </a:rPr>
              <a:t> </a:t>
            </a:r>
            <a:r>
              <a:rPr lang="en-US" sz="2100" dirty="0" err="1">
                <a:solidFill>
                  <a:schemeClr val="bg1"/>
                </a:solidFill>
                <a:highlight>
                  <a:srgbClr val="008000"/>
                </a:highlight>
              </a:rPr>
              <a:t>dezelde</a:t>
            </a:r>
            <a:r>
              <a:rPr lang="en-US" sz="2100" dirty="0">
                <a:solidFill>
                  <a:schemeClr val="bg1"/>
                </a:solidFill>
                <a:highlight>
                  <a:srgbClr val="008000"/>
                </a:highlight>
              </a:rPr>
              <a:t> </a:t>
            </a:r>
            <a:r>
              <a:rPr lang="en-US" sz="2100" dirty="0" err="1">
                <a:solidFill>
                  <a:schemeClr val="bg1"/>
                </a:solidFill>
                <a:highlight>
                  <a:srgbClr val="008000"/>
                </a:highlight>
              </a:rPr>
              <a:t>inhoud</a:t>
            </a:r>
            <a:endParaRPr lang="en-US" sz="2100" dirty="0">
              <a:solidFill>
                <a:schemeClr val="bg1"/>
              </a:solidFill>
              <a:highlight>
                <a:srgbClr val="008000"/>
              </a:highlight>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2DDB6D1C-C1D9-44CF-B85B-2CE2F64B9326}"/>
              </a:ext>
            </a:extLst>
          </p:cNvPr>
          <p:cNvSpPr txBox="1"/>
          <p:nvPr/>
        </p:nvSpPr>
        <p:spPr>
          <a:xfrm>
            <a:off x="4195975" y="1930400"/>
            <a:ext cx="5078027" cy="3139321"/>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2. Het Hof behandelt geen enkel individueel verzoekschrift, ingediend op grond van artikel 34, dat </a:t>
            </a:r>
            <a:br>
              <a:rPr lang="nl-NL" dirty="0">
                <a:solidFill>
                  <a:schemeClr val="bg1"/>
                </a:solidFill>
              </a:rPr>
            </a:br>
            <a:r>
              <a:rPr lang="nl-NL" dirty="0">
                <a:solidFill>
                  <a:schemeClr val="bg1"/>
                </a:solidFill>
              </a:rPr>
              <a:t>(a) anoniem is; of </a:t>
            </a:r>
            <a:br>
              <a:rPr lang="nl-NL" dirty="0">
                <a:solidFill>
                  <a:schemeClr val="bg1"/>
                </a:solidFill>
              </a:rPr>
            </a:br>
            <a:r>
              <a:rPr lang="nl-NL" dirty="0">
                <a:solidFill>
                  <a:schemeClr val="bg1"/>
                </a:solidFill>
                <a:highlight>
                  <a:srgbClr val="008000"/>
                </a:highlight>
              </a:rPr>
              <a:t>(b) in wezen gelijk is aan een zaak die reeds eerder door het Hof is onderzocht of reeds aan een andere internationale instantie voor onderzoek of regeling is voorgelegd en geen nieuwe feiten bevat.</a:t>
            </a:r>
          </a:p>
        </p:txBody>
      </p:sp>
    </p:spTree>
    <p:extLst>
      <p:ext uri="{BB962C8B-B14F-4D97-AF65-F5344CB8AC3E}">
        <p14:creationId xmlns:p14="http://schemas.microsoft.com/office/powerpoint/2010/main" val="3642548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sz="2100" dirty="0" err="1">
                <a:solidFill>
                  <a:schemeClr val="bg1"/>
                </a:solidFill>
                <a:highlight>
                  <a:srgbClr val="008000"/>
                </a:highlight>
              </a:rPr>
              <a:t>Misbruik</a:t>
            </a:r>
            <a:r>
              <a:rPr lang="en-US" sz="2100" dirty="0">
                <a:solidFill>
                  <a:schemeClr val="bg1"/>
                </a:solidFill>
                <a:highlight>
                  <a:srgbClr val="008000"/>
                </a:highlight>
              </a:rPr>
              <a:t> van </a:t>
            </a:r>
            <a:r>
              <a:rPr lang="en-US" sz="2100" dirty="0" err="1">
                <a:solidFill>
                  <a:schemeClr val="bg1"/>
                </a:solidFill>
                <a:highlight>
                  <a:srgbClr val="008000"/>
                </a:highlight>
              </a:rPr>
              <a:t>recht</a:t>
            </a:r>
            <a:endParaRPr lang="en-US" sz="2100" dirty="0">
              <a:solidFill>
                <a:schemeClr val="bg1"/>
              </a:solidFill>
              <a:highlight>
                <a:srgbClr val="008000"/>
              </a:highlight>
            </a:endParaRPr>
          </a:p>
          <a:p>
            <a:pPr lvl="1"/>
            <a:r>
              <a:rPr lang="en-US" dirty="0">
                <a:solidFill>
                  <a:schemeClr val="bg1"/>
                </a:solidFill>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09BFF345-1767-4AFE-BAED-F3B09F98A1DD}"/>
              </a:ext>
            </a:extLst>
          </p:cNvPr>
          <p:cNvSpPr txBox="1"/>
          <p:nvPr/>
        </p:nvSpPr>
        <p:spPr>
          <a:xfrm>
            <a:off x="4195975" y="1930400"/>
            <a:ext cx="5078027" cy="3139321"/>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3. Het Hof verklaart elk individueel verzoekschrift, ingediend op grond van artikel 34, niet ontvankelijk, wanneer het van oordeel is dat:</a:t>
            </a:r>
            <a:br>
              <a:rPr lang="nl-NL" dirty="0">
                <a:solidFill>
                  <a:schemeClr val="bg1"/>
                </a:solidFill>
              </a:rPr>
            </a:br>
            <a:r>
              <a:rPr lang="nl-NL" dirty="0">
                <a:solidFill>
                  <a:schemeClr val="bg1"/>
                </a:solidFill>
              </a:rPr>
              <a:t>(a) het verzoekschrift niet verenigbaar is met de bepalingen van het Verdrag of de Protocollen daarbij, kennelijk ongegrond is of </a:t>
            </a:r>
            <a:r>
              <a:rPr lang="nl-NL" dirty="0">
                <a:solidFill>
                  <a:schemeClr val="bg1"/>
                </a:solidFill>
                <a:highlight>
                  <a:srgbClr val="008000"/>
                </a:highlight>
              </a:rPr>
              <a:t>een misbruik betekent van het recht tot het indienen van een verzoekschrift</a:t>
            </a:r>
            <a:r>
              <a:rPr lang="nl-NL" dirty="0">
                <a:solidFill>
                  <a:schemeClr val="bg1"/>
                </a:solidFill>
              </a:rPr>
              <a:t>; of</a:t>
            </a:r>
            <a:endParaRPr lang="nl-NL" dirty="0">
              <a:solidFill>
                <a:schemeClr val="bg1"/>
              </a:solidFill>
              <a:highlight>
                <a:srgbClr val="008000"/>
              </a:highlight>
            </a:endParaRPr>
          </a:p>
        </p:txBody>
      </p:sp>
    </p:spTree>
    <p:extLst>
      <p:ext uri="{BB962C8B-B14F-4D97-AF65-F5344CB8AC3E}">
        <p14:creationId xmlns:p14="http://schemas.microsoft.com/office/powerpoint/2010/main" val="3706001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sz="2100" dirty="0">
                <a:solidFill>
                  <a:schemeClr val="bg1"/>
                </a:solidFill>
                <a:highlight>
                  <a:srgbClr val="008000"/>
                </a:highlight>
              </a:rPr>
              <a:t>Locus standi</a:t>
            </a:r>
          </a:p>
          <a:p>
            <a:pPr lvl="1"/>
            <a:r>
              <a:rPr lang="en-US" dirty="0">
                <a:solidFill>
                  <a:schemeClr val="bg1"/>
                </a:solidFill>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D5FBB517-F944-4DE5-BA4A-498700A3585A}"/>
              </a:ext>
            </a:extLst>
          </p:cNvPr>
          <p:cNvSpPr txBox="1"/>
          <p:nvPr/>
        </p:nvSpPr>
        <p:spPr>
          <a:xfrm>
            <a:off x="4195975" y="1930400"/>
            <a:ext cx="5078027" cy="3970318"/>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3. Het Hof verklaart elk individueel verzoekschrift, ingediend op grond van artikel 34, niet ontvankelijk, wanneer het van oordeel is dat:</a:t>
            </a:r>
            <a:br>
              <a:rPr lang="nl-NL" dirty="0">
                <a:solidFill>
                  <a:schemeClr val="bg1"/>
                </a:solidFill>
              </a:rPr>
            </a:br>
            <a:r>
              <a:rPr lang="nl-NL" dirty="0">
                <a:solidFill>
                  <a:schemeClr val="bg1"/>
                </a:solidFill>
                <a:highlight>
                  <a:srgbClr val="008000"/>
                </a:highlight>
              </a:rPr>
              <a:t>(b) de verzoeker geen wezenlijk nadeel heeft geleden, tenzij de eerbiediging van de in het Verdrag en de Protocollen daarbij omschreven rechten van de mens noopt tot onderzoek van het verzoekschrift naar de gegrondheid ervan en mits op deze grond geen zaken worden afgewezen die niet naar behoren zijn behandeld door een nationaal gerecht.</a:t>
            </a:r>
          </a:p>
        </p:txBody>
      </p:sp>
    </p:spTree>
    <p:extLst>
      <p:ext uri="{BB962C8B-B14F-4D97-AF65-F5344CB8AC3E}">
        <p14:creationId xmlns:p14="http://schemas.microsoft.com/office/powerpoint/2010/main" val="535632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De klachtprocedure onder het EVRM</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err="1">
                <a:solidFill>
                  <a:schemeClr val="bg1"/>
                </a:solidFill>
              </a:rPr>
              <a:t>Formele</a:t>
            </a:r>
            <a:r>
              <a:rPr lang="en-US" dirty="0">
                <a:solidFill>
                  <a:schemeClr val="bg1"/>
                </a:solidFill>
              </a:rPr>
              <a:t> criteria</a:t>
            </a:r>
          </a:p>
          <a:p>
            <a:pPr lvl="1"/>
            <a:r>
              <a:rPr lang="en-US" dirty="0" err="1">
                <a:solidFill>
                  <a:schemeClr val="bg1"/>
                </a:solidFill>
              </a:rPr>
              <a:t>Uitputting</a:t>
            </a:r>
            <a:endParaRPr lang="en-US" dirty="0">
              <a:solidFill>
                <a:schemeClr val="bg1"/>
              </a:solidFill>
            </a:endParaRPr>
          </a:p>
          <a:p>
            <a:pPr lvl="1"/>
            <a:r>
              <a:rPr lang="en-US" dirty="0" err="1">
                <a:solidFill>
                  <a:schemeClr val="bg1"/>
                </a:solidFill>
              </a:rPr>
              <a:t>Tijdslimiet</a:t>
            </a:r>
            <a:endParaRPr lang="en-US" dirty="0">
              <a:solidFill>
                <a:schemeClr val="bg1"/>
              </a:solidFill>
            </a:endParaRPr>
          </a:p>
          <a:p>
            <a:pPr lvl="1"/>
            <a:r>
              <a:rPr lang="en-US" dirty="0" err="1">
                <a:solidFill>
                  <a:schemeClr val="bg1"/>
                </a:solidFill>
              </a:rPr>
              <a:t>Substantieel</a:t>
            </a:r>
            <a:r>
              <a:rPr lang="en-US" dirty="0">
                <a:solidFill>
                  <a:schemeClr val="bg1"/>
                </a:solidFill>
              </a:rPr>
              <a:t> </a:t>
            </a:r>
            <a:r>
              <a:rPr lang="en-US" dirty="0" err="1">
                <a:solidFill>
                  <a:schemeClr val="bg1"/>
                </a:solidFill>
              </a:rPr>
              <a:t>dezelde</a:t>
            </a:r>
            <a:r>
              <a:rPr lang="en-US" dirty="0">
                <a:solidFill>
                  <a:schemeClr val="bg1"/>
                </a:solidFill>
              </a:rPr>
              <a:t> </a:t>
            </a:r>
            <a:r>
              <a:rPr lang="en-US" dirty="0" err="1">
                <a:solidFill>
                  <a:schemeClr val="bg1"/>
                </a:solidFill>
              </a:rPr>
              <a:t>inhoud</a:t>
            </a:r>
            <a:endParaRPr lang="en-US" dirty="0">
              <a:solidFill>
                <a:schemeClr val="bg1"/>
              </a:solidFill>
            </a:endParaRPr>
          </a:p>
          <a:p>
            <a:pPr lvl="1"/>
            <a:r>
              <a:rPr lang="en-US" dirty="0" err="1">
                <a:solidFill>
                  <a:schemeClr val="bg1"/>
                </a:solidFill>
              </a:rPr>
              <a:t>Misbruik</a:t>
            </a:r>
            <a:r>
              <a:rPr lang="en-US" dirty="0">
                <a:solidFill>
                  <a:schemeClr val="bg1"/>
                </a:solidFill>
              </a:rPr>
              <a:t> van </a:t>
            </a:r>
            <a:r>
              <a:rPr lang="en-US" dirty="0" err="1">
                <a:solidFill>
                  <a:schemeClr val="bg1"/>
                </a:solidFill>
              </a:rPr>
              <a:t>recht</a:t>
            </a:r>
            <a:endParaRPr lang="en-US" dirty="0">
              <a:solidFill>
                <a:schemeClr val="bg1"/>
              </a:solidFill>
            </a:endParaRPr>
          </a:p>
          <a:p>
            <a:pPr lvl="1"/>
            <a:r>
              <a:rPr lang="en-US" dirty="0">
                <a:solidFill>
                  <a:schemeClr val="bg1"/>
                </a:solidFill>
              </a:rPr>
              <a:t>Locus standi</a:t>
            </a:r>
          </a:p>
          <a:p>
            <a:pPr lvl="1"/>
            <a:r>
              <a:rPr lang="en-US" sz="2100" dirty="0">
                <a:solidFill>
                  <a:schemeClr val="bg1"/>
                </a:solidFill>
                <a:highlight>
                  <a:srgbClr val="008000"/>
                </a:highlight>
              </a:rPr>
              <a:t>De Minimis regel</a:t>
            </a:r>
          </a:p>
          <a:p>
            <a:pPr lvl="1"/>
            <a:r>
              <a:rPr lang="en-US" dirty="0" err="1">
                <a:solidFill>
                  <a:schemeClr val="bg1"/>
                </a:solidFill>
              </a:rPr>
              <a:t>Duidelijk</a:t>
            </a:r>
            <a:r>
              <a:rPr lang="en-US" dirty="0">
                <a:solidFill>
                  <a:schemeClr val="bg1"/>
                </a:solidFill>
              </a:rPr>
              <a:t> </a:t>
            </a:r>
            <a:r>
              <a:rPr lang="en-US" dirty="0" err="1">
                <a:solidFill>
                  <a:schemeClr val="bg1"/>
                </a:solidFill>
              </a:rPr>
              <a:t>ongegrond</a:t>
            </a:r>
            <a:endParaRPr lang="en-US" dirty="0">
              <a:solidFill>
                <a:schemeClr val="bg1"/>
              </a:solidFill>
            </a:endParaRPr>
          </a:p>
          <a:p>
            <a:pPr lvl="1"/>
            <a:endParaRPr lang="en-US" dirty="0">
              <a:solidFill>
                <a:schemeClr val="bg1"/>
              </a:solidFill>
            </a:endParaRPr>
          </a:p>
          <a:p>
            <a:r>
              <a:rPr lang="en-US" dirty="0" err="1">
                <a:solidFill>
                  <a:schemeClr val="bg1"/>
                </a:solidFill>
              </a:rPr>
              <a:t>Materiele</a:t>
            </a:r>
            <a:r>
              <a:rPr lang="en-US" dirty="0">
                <a:solidFill>
                  <a:schemeClr val="bg1"/>
                </a:solidFill>
              </a:rPr>
              <a:t>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034860D2-42E1-4B85-ADA9-86C3B83EA221}"/>
              </a:ext>
            </a:extLst>
          </p:cNvPr>
          <p:cNvSpPr txBox="1"/>
          <p:nvPr/>
        </p:nvSpPr>
        <p:spPr>
          <a:xfrm>
            <a:off x="4195975" y="1930400"/>
            <a:ext cx="5078027" cy="3970318"/>
          </a:xfrm>
          <a:prstGeom prst="rect">
            <a:avLst/>
          </a:prstGeom>
          <a:noFill/>
        </p:spPr>
        <p:txBody>
          <a:bodyPr wrap="square" rtlCol="0">
            <a:spAutoFit/>
          </a:bodyPr>
          <a:lstStyle/>
          <a:p>
            <a:r>
              <a:rPr lang="nl-NL" dirty="0">
                <a:solidFill>
                  <a:schemeClr val="bg1"/>
                </a:solidFill>
              </a:rPr>
              <a:t>ARTIKEL 35 Voorwaarden voor ontvankelijkheid </a:t>
            </a:r>
          </a:p>
          <a:p>
            <a:endParaRPr lang="nl-NL" dirty="0">
              <a:solidFill>
                <a:schemeClr val="bg1"/>
              </a:solidFill>
            </a:endParaRPr>
          </a:p>
          <a:p>
            <a:r>
              <a:rPr lang="nl-NL" dirty="0">
                <a:solidFill>
                  <a:schemeClr val="bg1"/>
                </a:solidFill>
              </a:rPr>
              <a:t>3. Het Hof verklaart elk individueel verzoekschrift, ingediend op grond van artikel 34, niet ontvankelijk, wanneer het van oordeel is dat:</a:t>
            </a:r>
            <a:br>
              <a:rPr lang="nl-NL" dirty="0">
                <a:solidFill>
                  <a:schemeClr val="bg1"/>
                </a:solidFill>
              </a:rPr>
            </a:br>
            <a:r>
              <a:rPr lang="nl-NL" dirty="0">
                <a:solidFill>
                  <a:schemeClr val="bg1"/>
                </a:solidFill>
                <a:highlight>
                  <a:srgbClr val="008000"/>
                </a:highlight>
              </a:rPr>
              <a:t>(b) de verzoeker geen wezenlijk nadeel heeft geleden, tenzij de eerbiediging van de in het Verdrag en de Protocollen daarbij omschreven rechten van de mens noopt tot onderzoek van het verzoekschrift naar de gegrondheid ervan en mits op deze grond geen zaken worden afgewezen die niet naar behoren zijn behandeld door een nationaal gerecht.</a:t>
            </a:r>
          </a:p>
        </p:txBody>
      </p:sp>
    </p:spTree>
    <p:extLst>
      <p:ext uri="{BB962C8B-B14F-4D97-AF65-F5344CB8AC3E}">
        <p14:creationId xmlns:p14="http://schemas.microsoft.com/office/powerpoint/2010/main" val="31641455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1983</TotalTime>
  <Words>5593</Words>
  <Application>Microsoft Office PowerPoint</Application>
  <PresentationFormat>Breedbeeld</PresentationFormat>
  <Paragraphs>658</Paragraphs>
  <Slides>53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53</vt:i4>
      </vt:variant>
    </vt:vector>
  </HeadingPairs>
  <TitlesOfParts>
    <vt:vector size="57" baseType="lpstr">
      <vt:lpstr>Arial</vt:lpstr>
      <vt:lpstr>Trebuchet MS</vt:lpstr>
      <vt:lpstr>Wingdings 3</vt:lpstr>
      <vt:lpstr>Facet</vt:lpstr>
      <vt:lpstr>College I: Ratione personae en het klachtrecht onder het EVRM</vt:lpstr>
      <vt:lpstr>Overzicht</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(1) De klachtprocedure onder het EVRM</vt:lpstr>
      <vt:lpstr>PowerPoint-presentatie</vt:lpstr>
      <vt:lpstr>PowerPoint-presentatie</vt:lpstr>
      <vt:lpstr>PowerPoint-presentatie</vt:lpstr>
      <vt:lpstr>PowerPoint-presentatie</vt:lpstr>
      <vt:lpstr>(1) De klachtprocedure onder het EVRM</vt:lpstr>
      <vt:lpstr>(1) De klachtprocedure onder het EVRM</vt:lpstr>
      <vt:lpstr>(2) Klachtrecht: Travaux préparatoires </vt:lpstr>
      <vt:lpstr>(2) Klachtrecht: Travaux préparatoires </vt:lpstr>
      <vt:lpstr>(2) Klachtrecht: Travaux préparatoires </vt:lpstr>
      <vt:lpstr>(2) Klachtrecht: Travaux préparatoires </vt:lpstr>
      <vt:lpstr>(2) Klachtrecht: Travaux préparatoires </vt:lpstr>
      <vt:lpstr>(3) Achtergrond EVRM: interstatelijke en individuele klachten</vt:lpstr>
      <vt:lpstr>(2) Klachtrecht: Travaux préparatoires </vt:lpstr>
      <vt:lpstr>(2) Klachtrecht: Travaux préparatoires </vt:lpstr>
      <vt:lpstr>(2) Klachtrecht: Travaux préparatoires </vt:lpstr>
      <vt:lpstr>(2) Klachtrecht: Travaux préparatoires </vt:lpstr>
      <vt:lpstr>(2) Klachtrecht: Travaux préparatoires </vt:lpstr>
      <vt:lpstr>(2) Klachtrecht: Travaux préparatoires </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(3) Klachtrecht: Dominante benadering van het EHRM</vt:lpstr>
      <vt:lpstr>(4) Klachtrecht: Recente ontwikkelingen</vt:lpstr>
      <vt:lpstr>(4) Klachtrecht: Recente ontwikkelingen</vt:lpstr>
      <vt:lpstr>(4) Klachtrecht: Recente ontwikkelingen</vt:lpstr>
      <vt:lpstr>(4) Klachtrecht: Recente ontwikkelingen</vt:lpstr>
      <vt:lpstr>(4) Klachtrecht: Recente ontwikkelingen</vt:lpstr>
      <vt:lpstr>(4) Klachtrecht: Recente ontwikkelingen</vt:lpstr>
      <vt:lpstr>(4) Klachtrecht: Recente ontwikkelingen</vt:lpstr>
      <vt:lpstr>(4) Klachtrecht: Recente ontwikkelingen</vt:lpstr>
      <vt:lpstr>(4) Klachtrecht: Recente ontwikkelingen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77</cp:revision>
  <dcterms:created xsi:type="dcterms:W3CDTF">2020-07-16T14:25:51Z</dcterms:created>
  <dcterms:modified xsi:type="dcterms:W3CDTF">2020-07-28T12:46:41Z</dcterms:modified>
</cp:coreProperties>
</file>