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00" r:id="rId3"/>
    <p:sldId id="502" r:id="rId4"/>
    <p:sldId id="501" r:id="rId5"/>
    <p:sldId id="257" r:id="rId6"/>
    <p:sldId id="353" r:id="rId7"/>
    <p:sldId id="296" r:id="rId8"/>
    <p:sldId id="313" r:id="rId9"/>
    <p:sldId id="314" r:id="rId10"/>
    <p:sldId id="315" r:id="rId11"/>
    <p:sldId id="319" r:id="rId12"/>
    <p:sldId id="320" r:id="rId13"/>
    <p:sldId id="322" r:id="rId14"/>
    <p:sldId id="342" r:id="rId15"/>
    <p:sldId id="329" r:id="rId16"/>
    <p:sldId id="330" r:id="rId17"/>
    <p:sldId id="331" r:id="rId18"/>
    <p:sldId id="337" r:id="rId19"/>
    <p:sldId id="278" r:id="rId20"/>
    <p:sldId id="279" r:id="rId21"/>
    <p:sldId id="282" r:id="rId22"/>
    <p:sldId id="286" r:id="rId23"/>
    <p:sldId id="498" r:id="rId24"/>
    <p:sldId id="499" r:id="rId25"/>
    <p:sldId id="293" r:id="rId26"/>
    <p:sldId id="294" r:id="rId27"/>
    <p:sldId id="503" r:id="rId28"/>
    <p:sldId id="496"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33" autoAdjust="0"/>
    <p:restoredTop sz="94660"/>
  </p:normalViewPr>
  <p:slideViewPr>
    <p:cSldViewPr snapToGrid="0">
      <p:cViewPr varScale="1">
        <p:scale>
          <a:sx n="112" d="100"/>
          <a:sy n="112" d="100"/>
        </p:scale>
        <p:origin x="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nl-NL"/>
              <a:t>Klik om stijl te bewerken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nl-NL"/>
              <a:t>Klik om stijl te bewerken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BD862E7-95FA-4FC4-9EC5-DDBFA8DC7417}"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8DB987F2-A784-4F72-BB57-0E9EACDE722E}"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0BBD51E-4B19-444E-85C0-DBD7EB6263F4}"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0D7255A-4AD5-4D3E-9A0A-689DA3BA976C}"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nl-NL"/>
              <a:t>Klik om stijl te bewerken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3EE0AD15-87AC-45B2-9EE5-8D165AF83CD7}" type="datetimeFigureOut">
              <a:rPr lang="en-US" dirty="0"/>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nl-NL"/>
              <a:t>Klik om stijl te bewerken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FCC40CCD-F0D6-4CC2-A4C8-2D7D0D875F02}" type="datetimeFigureOut">
              <a:rPr lang="en-US" dirty="0"/>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9/4/2019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nl-NL"/>
              <a:t>Klik om stijl te bewerken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9A00F7B-89C5-4DF7-A309-6263220147D4}" type="datetimeFigureOut">
              <a:rPr lang="en-US" dirty="0"/>
              <a:t>9/4/2019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nl-NL"/>
              <a:t>Klik om stijl te bewerken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0322" y="3030008"/>
            <a:ext cx="4698355" cy="290617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594123" y="3030008"/>
            <a:ext cx="4700059" cy="2906179"/>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9/4/2019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9/4/2019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9/4/2019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3CDCB01F-D966-4C62-B900-0BE008A90C98}"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nl-NL"/>
              <a:t>Klik om stijl te bewerken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5E73A0EA-7DC7-4964-BB97-B173EF3B859A}" type="datetimeFigureOut">
              <a:rPr lang="en-US" dirty="0"/>
              <a:t>9/4/2019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9/4/2019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721D0-0F6E-4A52-8826-2E47C7AC7A54}"/>
              </a:ext>
            </a:extLst>
          </p:cNvPr>
          <p:cNvSpPr>
            <a:spLocks noGrp="1"/>
          </p:cNvSpPr>
          <p:nvPr>
            <p:ph type="ctrTitle"/>
          </p:nvPr>
        </p:nvSpPr>
        <p:spPr>
          <a:xfrm>
            <a:off x="0" y="2733708"/>
            <a:ext cx="8951053" cy="1373070"/>
          </a:xfrm>
        </p:spPr>
        <p:txBody>
          <a:bodyPr/>
          <a:lstStyle/>
          <a:p>
            <a:r>
              <a:rPr lang="nl-NL" sz="3600" dirty="0"/>
              <a:t>Privacy &amp; Data </a:t>
            </a:r>
            <a:r>
              <a:rPr lang="nl-NL" sz="3600" dirty="0" err="1"/>
              <a:t>Protection</a:t>
            </a:r>
            <a:r>
              <a:rPr lang="nl-NL" sz="3600" dirty="0"/>
              <a:t>: </a:t>
            </a:r>
            <a:br>
              <a:rPr lang="nl-NL" sz="3600" dirty="0"/>
            </a:br>
            <a:r>
              <a:rPr lang="nl-NL" sz="3600" dirty="0"/>
              <a:t>Class IV – ECHR (</a:t>
            </a:r>
            <a:r>
              <a:rPr lang="nl-NL" sz="3600" dirty="0" err="1"/>
              <a:t>Legitimate</a:t>
            </a:r>
            <a:r>
              <a:rPr lang="nl-NL" sz="3600" dirty="0"/>
              <a:t> </a:t>
            </a:r>
            <a:r>
              <a:rPr lang="nl-NL" sz="3600" dirty="0" err="1"/>
              <a:t>aim</a:t>
            </a:r>
            <a:r>
              <a:rPr lang="nl-NL" sz="3600" dirty="0"/>
              <a:t> &amp; </a:t>
            </a:r>
            <a:r>
              <a:rPr lang="nl-NL" sz="3600" dirty="0" err="1"/>
              <a:t>Necessary</a:t>
            </a:r>
            <a:r>
              <a:rPr lang="nl-NL" sz="3600" dirty="0"/>
              <a:t> in a </a:t>
            </a:r>
            <a:r>
              <a:rPr lang="nl-NL" sz="3600" dirty="0" err="1"/>
              <a:t>democratic</a:t>
            </a:r>
            <a:r>
              <a:rPr lang="nl-NL" sz="3600" dirty="0"/>
              <a:t> society)</a:t>
            </a:r>
          </a:p>
        </p:txBody>
      </p:sp>
      <p:sp>
        <p:nvSpPr>
          <p:cNvPr id="3" name="Ondertitel 2">
            <a:extLst>
              <a:ext uri="{FF2B5EF4-FFF2-40B4-BE49-F238E27FC236}">
                <a16:creationId xmlns:a16="http://schemas.microsoft.com/office/drawing/2014/main" id="{1A1C9003-75A0-4721-8ECD-D5EA73D97B21}"/>
              </a:ext>
            </a:extLst>
          </p:cNvPr>
          <p:cNvSpPr>
            <a:spLocks noGrp="1"/>
          </p:cNvSpPr>
          <p:nvPr>
            <p:ph type="subTitle" idx="1"/>
          </p:nvPr>
        </p:nvSpPr>
        <p:spPr/>
        <p:txBody>
          <a:bodyPr>
            <a:normAutofit lnSpcReduction="10000"/>
          </a:bodyPr>
          <a:lstStyle/>
          <a:p>
            <a:r>
              <a:rPr lang="nl-NL" dirty="0"/>
              <a:t>Bart van der Sloot</a:t>
            </a:r>
          </a:p>
          <a:p>
            <a:r>
              <a:rPr lang="nl-NL" dirty="0"/>
              <a:t>Tilburg </a:t>
            </a:r>
            <a:r>
              <a:rPr lang="nl-NL" dirty="0" err="1"/>
              <a:t>Institute</a:t>
            </a:r>
            <a:r>
              <a:rPr lang="nl-NL" dirty="0"/>
              <a:t> </a:t>
            </a:r>
            <a:r>
              <a:rPr lang="nl-NL" dirty="0" err="1"/>
              <a:t>for</a:t>
            </a:r>
            <a:r>
              <a:rPr lang="nl-NL" dirty="0"/>
              <a:t> </a:t>
            </a:r>
            <a:r>
              <a:rPr lang="nl-NL" dirty="0" err="1"/>
              <a:t>Law</a:t>
            </a:r>
            <a:r>
              <a:rPr lang="nl-NL" dirty="0"/>
              <a:t>, Technology </a:t>
            </a:r>
            <a:r>
              <a:rPr lang="nl-NL" dirty="0" err="1"/>
              <a:t>and</a:t>
            </a:r>
            <a:r>
              <a:rPr lang="nl-NL" dirty="0"/>
              <a:t> Society</a:t>
            </a:r>
          </a:p>
          <a:p>
            <a:r>
              <a:rPr lang="nl-NL" dirty="0">
                <a:hlinkClick r:id="rId2"/>
              </a:rPr>
              <a:t>www.bartvandersloot.com/</a:t>
            </a:r>
            <a:endParaRPr lang="nl-NL" dirty="0"/>
          </a:p>
        </p:txBody>
      </p:sp>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62588" y="2982580"/>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468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C3F64F-B580-4200-B7EF-C18BC6F2B87E}"/>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DEF5F623-EDDF-4C15-9481-D7E569BDE226}"/>
              </a:ext>
            </a:extLst>
          </p:cNvPr>
          <p:cNvSpPr>
            <a:spLocks noGrp="1"/>
          </p:cNvSpPr>
          <p:nvPr>
            <p:ph idx="1"/>
          </p:nvPr>
        </p:nvSpPr>
        <p:spPr>
          <a:xfrm>
            <a:off x="680321" y="2387205"/>
            <a:ext cx="9613861" cy="3921315"/>
          </a:xfrm>
        </p:spPr>
        <p:txBody>
          <a:bodyPr>
            <a:normAutofit/>
          </a:bodyPr>
          <a:lstStyle/>
          <a:p>
            <a:r>
              <a:rPr lang="en-US" sz="3200" baseline="30000" dirty="0"/>
              <a:t>Other uses of ‘public health’ relate to the medical sphere, for example if a person is a threat to himself or to society due to a mental illness. Similarly, in a case in which the state had curtailed extreme sadomasochistic practices, which amounted to a form of consensual torture, the ECtHR accepted ‘public health’ as ground.</a:t>
            </a:r>
          </a:p>
          <a:p>
            <a:r>
              <a:rPr lang="en-US" sz="3200" baseline="30000" dirty="0"/>
              <a:t>The majority of the cases in which the rationale of the protection of ‘health and  morals’ is invoked regards legislation based on moral opinions of the majority of a  country’s population and on the social and cultural traditions of a state. </a:t>
            </a:r>
          </a:p>
          <a:p>
            <a:pPr lvl="1"/>
            <a:r>
              <a:rPr lang="en-US" sz="2800" baseline="30000" dirty="0"/>
              <a:t>Homosexuality, transsexuality, etc.</a:t>
            </a:r>
          </a:p>
          <a:p>
            <a:pPr lvl="1"/>
            <a:r>
              <a:rPr lang="en-US" sz="2800" baseline="30000" dirty="0"/>
              <a:t>Euthanasia, abortion, artificial insemination, etc.</a:t>
            </a:r>
            <a:endParaRPr lang="nl-NL" sz="2800"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989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55F2B6-0E63-43CB-A95E-7198CE2AFF97}"/>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C45A385F-B1C1-4611-8752-732B4D63EF27}"/>
              </a:ext>
            </a:extLst>
          </p:cNvPr>
          <p:cNvSpPr>
            <a:spLocks noGrp="1"/>
          </p:cNvSpPr>
          <p:nvPr>
            <p:ph idx="1"/>
          </p:nvPr>
        </p:nvSpPr>
        <p:spPr/>
        <p:txBody>
          <a:bodyPr>
            <a:normAutofit fontScale="92500" lnSpcReduction="20000"/>
          </a:bodyPr>
          <a:lstStyle/>
          <a:p>
            <a:r>
              <a:rPr lang="nl-NL" b="1" dirty="0" err="1"/>
              <a:t>Economic</a:t>
            </a:r>
            <a:r>
              <a:rPr lang="nl-NL" b="1" dirty="0"/>
              <a:t> Well-</a:t>
            </a:r>
            <a:r>
              <a:rPr lang="nl-NL" b="1" dirty="0" err="1"/>
              <a:t>Being</a:t>
            </a:r>
            <a:r>
              <a:rPr lang="nl-NL" b="1" dirty="0"/>
              <a:t> </a:t>
            </a:r>
            <a:endParaRPr lang="nl-NL" dirty="0"/>
          </a:p>
          <a:p>
            <a:r>
              <a:rPr lang="en-US" dirty="0"/>
              <a:t>The rationale of ‘economic well-being of the country’ occurs only in Article 8 ECHR and was inserted later in the drafting process to lay down rules ‘for the powers of inspection (for example, opening letters when there is a suspicion of an attempt to export currency in breach of Exchange Control Regulations) which may be necessary in order to safeguard the economic well-being of the country.’ </a:t>
            </a:r>
          </a:p>
          <a:p>
            <a:r>
              <a:rPr lang="en-US" dirty="0"/>
              <a:t>The term economic well-being was consequently closely linked to the maintenance of order and the prevention of law evasion. It must be stressed that limitations on the export of currency, especially gold, had since long been part and parcel of the emergency laws of several European countries, as the export of gold might </a:t>
            </a:r>
            <a:r>
              <a:rPr lang="en-US" dirty="0" err="1"/>
              <a:t>destabilise</a:t>
            </a:r>
            <a:r>
              <a:rPr lang="en-US" dirty="0"/>
              <a:t> a country’s financial system. </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369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35290C-4758-47DD-B14E-39C966E49215}"/>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E1D6EAFA-47E5-4686-B2F3-7817E2622027}"/>
              </a:ext>
            </a:extLst>
          </p:cNvPr>
          <p:cNvSpPr>
            <a:spLocks noGrp="1"/>
          </p:cNvSpPr>
          <p:nvPr>
            <p:ph idx="1"/>
          </p:nvPr>
        </p:nvSpPr>
        <p:spPr/>
        <p:txBody>
          <a:bodyPr>
            <a:normAutofit fontScale="85000" lnSpcReduction="20000"/>
          </a:bodyPr>
          <a:lstStyle/>
          <a:p>
            <a:r>
              <a:rPr lang="en-US" dirty="0"/>
              <a:t>The major part of the early cases in which the economic well-being was accepted as a legitimate rationale for limiting the right to privacy concerned matters such as searches and seizures in dwelling houses by custom officers in relation to tax evasion, and even in these cases, both the economic well-being and the prevention of crime served as a combined legitimate aim. </a:t>
            </a:r>
          </a:p>
          <a:p>
            <a:r>
              <a:rPr lang="en-GB" dirty="0"/>
              <a:t>Gradually, however, this rationale has come to play a more significant role in the Court's jurisprudence and has acquired a wider connotation. </a:t>
            </a:r>
          </a:p>
          <a:p>
            <a:pPr lvl="1"/>
            <a:r>
              <a:rPr lang="en-GB" dirty="0"/>
              <a:t>Assessing whether the conditions had been met for granting the applicant compensation for an industrial injury. </a:t>
            </a:r>
          </a:p>
          <a:p>
            <a:pPr lvl="1"/>
            <a:r>
              <a:rPr lang="en-GB" dirty="0"/>
              <a:t>The refusal of national courts to allow a person to terminate the lease on the house he owned, which aimed at the social protection of tenants and was treated in terms of the country's economic well-being.</a:t>
            </a:r>
          </a:p>
          <a:p>
            <a:pPr lvl="1"/>
            <a:r>
              <a:rPr lang="en-GB" dirty="0"/>
              <a:t>Regulating employment conditions in the public service as well as in the private sector is also covered from the perspective of economic well-being, notes just like general regulation in terms of demography and the occupation of houses. </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645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D596F-ACC0-440C-9B3B-FEE9E1021428}"/>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4DC22E59-7B3E-4967-A04B-B75A4DEFAD3B}"/>
              </a:ext>
            </a:extLst>
          </p:cNvPr>
          <p:cNvSpPr>
            <a:spLocks noGrp="1"/>
          </p:cNvSpPr>
          <p:nvPr>
            <p:ph idx="1"/>
          </p:nvPr>
        </p:nvSpPr>
        <p:spPr/>
        <p:txBody>
          <a:bodyPr>
            <a:normAutofit fontScale="92500" lnSpcReduction="20000"/>
          </a:bodyPr>
          <a:lstStyle/>
          <a:p>
            <a:r>
              <a:rPr lang="en-GB" dirty="0"/>
              <a:t>This rationale has had particular importance for three types of cases.</a:t>
            </a:r>
            <a:endParaRPr lang="nl-NL" dirty="0"/>
          </a:p>
          <a:p>
            <a:r>
              <a:rPr lang="en-GB" dirty="0"/>
              <a:t>First, as first accepted in the case of </a:t>
            </a:r>
            <a:r>
              <a:rPr lang="en-GB" dirty="0" err="1"/>
              <a:t>Berrehab</a:t>
            </a:r>
            <a:r>
              <a:rPr lang="en-GB" dirty="0"/>
              <a:t>, governments have a legitimate aim with regard to regulating immigration, not only if immigrants have engaged in criminal activities, but also in relation to maintaining the national level of economic prosperity. </a:t>
            </a:r>
          </a:p>
          <a:p>
            <a:r>
              <a:rPr lang="en-GB" dirty="0"/>
              <a:t>Second, in cases regarding a healthy living environment, for example in relation to sleep deprivation due to night flights of nearby airports or the diminished quality of life caused by smog from factories in the vicinity of a living area.</a:t>
            </a:r>
          </a:p>
          <a:p>
            <a:r>
              <a:rPr lang="en-GB" dirty="0"/>
              <a:t>Finally, when discussing positive obligations of the state, the ECtHR does not discuss the second paragraph of Article 8 as such, but does assess to what extent a fair balance has been struck between the competing interests of the individual and of the community as a whole.</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2255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EF634A-0967-4B89-AC47-0D346A8B781C}"/>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4F7A7E2E-016B-4BBE-8DEA-2E2FDFD75891}"/>
              </a:ext>
            </a:extLst>
          </p:cNvPr>
          <p:cNvSpPr>
            <a:spLocks noGrp="1"/>
          </p:cNvSpPr>
          <p:nvPr>
            <p:ph idx="1"/>
          </p:nvPr>
        </p:nvSpPr>
        <p:spPr/>
        <p:txBody>
          <a:bodyPr/>
          <a:lstStyle/>
          <a:p>
            <a:r>
              <a:rPr lang="en-US" b="1" dirty="0"/>
              <a:t>The protection of the rights and freedoms of others</a:t>
            </a:r>
          </a:p>
          <a:p>
            <a:r>
              <a:rPr lang="en-US" dirty="0"/>
              <a:t>Was a ground the government could rely on when imposing limitations. For example, it can lay down restrictions on the respect for private life in order to protect children against child abuse.</a:t>
            </a:r>
          </a:p>
          <a:p>
            <a:r>
              <a:rPr lang="en-US" dirty="0"/>
              <a:t>Now interpreted as a ground that can be relied on by citizens and used in quasi horizontal cases. </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4331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56D8C8-E922-4C58-98C4-503C649B58A8}"/>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B008BA12-153B-4C5E-A320-1A1301ED641C}"/>
              </a:ext>
            </a:extLst>
          </p:cNvPr>
          <p:cNvSpPr>
            <a:spLocks noGrp="1"/>
          </p:cNvSpPr>
          <p:nvPr>
            <p:ph idx="1"/>
          </p:nvPr>
        </p:nvSpPr>
        <p:spPr/>
        <p:txBody>
          <a:bodyPr>
            <a:normAutofit/>
          </a:bodyPr>
          <a:lstStyle/>
          <a:p>
            <a:r>
              <a:rPr lang="en-GB" dirty="0"/>
              <a:t>States enjoy a ‘margin of appreciation’ in implementing legal safeguards, in assessing the need for an interference with fundamental rights, and in determining the most suitable manner to pursue legitimate aims. </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6786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9A20A-EBDE-49FE-8B59-17DBFCAA71D2}"/>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ECD4112C-4FBF-4A4A-B26B-12A0FA066520}"/>
              </a:ext>
            </a:extLst>
          </p:cNvPr>
          <p:cNvSpPr>
            <a:spLocks noGrp="1"/>
          </p:cNvSpPr>
          <p:nvPr>
            <p:ph idx="1"/>
          </p:nvPr>
        </p:nvSpPr>
        <p:spPr/>
        <p:txBody>
          <a:bodyPr>
            <a:normAutofit fontScale="85000" lnSpcReduction="10000"/>
          </a:bodyPr>
          <a:lstStyle/>
          <a:p>
            <a:r>
              <a:rPr lang="en-GB" dirty="0"/>
              <a:t>Security</a:t>
            </a:r>
            <a:endParaRPr lang="nl-NL" dirty="0"/>
          </a:p>
          <a:p>
            <a:r>
              <a:rPr lang="en-GB" dirty="0"/>
              <a:t>Maintaining order and ensuring public safety are the raison </a:t>
            </a:r>
            <a:r>
              <a:rPr lang="en-GB" dirty="0" err="1"/>
              <a:t>d'etre</a:t>
            </a:r>
            <a:r>
              <a:rPr lang="en-GB" dirty="0"/>
              <a:t> of the state. Not surprisingly, the ‘margin of appreciation’ doctrine was first coined in cases that regarded the state of emergency (Article 15 ECHR), on which the Court has held that it falls to each state to determine whether the life of the nation is threatened by a public emergency and, if so, to what extent far-reaching measures would be justifiable as attempts to overcome the emergency. </a:t>
            </a:r>
          </a:p>
          <a:p>
            <a:r>
              <a:rPr lang="en-GB" dirty="0"/>
              <a:t>The Court has accepted that by reason of their direct and continuous contact with the pressing needs of the moment, the national authorities essentially have a better position than the international judge to decide both on the presence of such an emergency and on the nature and scope of derogations necessary to avert it. Although states do not enjoy unlimited freedom, their discretion in this respect is particularly wide.</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482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175CC-B62D-4594-A689-6622ADD29B1A}"/>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D732C85A-B3C3-446B-85C0-072779AE4258}"/>
              </a:ext>
            </a:extLst>
          </p:cNvPr>
          <p:cNvSpPr>
            <a:spLocks noGrp="1"/>
          </p:cNvSpPr>
          <p:nvPr>
            <p:ph idx="1"/>
          </p:nvPr>
        </p:nvSpPr>
        <p:spPr/>
        <p:txBody>
          <a:bodyPr>
            <a:normAutofit fontScale="92500" lnSpcReduction="20000"/>
          </a:bodyPr>
          <a:lstStyle/>
          <a:p>
            <a:r>
              <a:rPr lang="en-GB" dirty="0"/>
              <a:t>This wide margin of appreciation is usually also granted in cases in which – under Article 8 – the rationale of ‘national security’ is invoked; for example, when democratic societies are threatened by highly sophisticated forms of espionage or by terrorism, necessitating that the State is able, in order to effectively counter such threats, to undertake the secret surveillance of subversive elements operating within its jurisdiction. </a:t>
            </a:r>
          </a:p>
          <a:p>
            <a:r>
              <a:rPr lang="en-GB" dirty="0"/>
              <a:t>As a principle, the Court has accepted that by: reason of their direct and continuous contact with the vital forces of their countries, the State authorities are, in principle, in a better position than the international judge to give an opinion, not only on the ‘exact content of the requirements of morals’ in their country, but also on the necessity of a restriction intended to meet them.</a:t>
            </a:r>
            <a:endParaRPr lang="nl-NL" dirty="0"/>
          </a:p>
          <a:p>
            <a:endParaRPr lang="en-GB" dirty="0"/>
          </a:p>
          <a:p>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728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C840B6-4A3A-45BC-9C81-F39682A0556A}"/>
              </a:ext>
            </a:extLst>
          </p:cNvPr>
          <p:cNvSpPr>
            <a:spLocks noGrp="1"/>
          </p:cNvSpPr>
          <p:nvPr>
            <p:ph type="title"/>
          </p:nvPr>
        </p:nvSpPr>
        <p:spPr/>
        <p:txBody>
          <a:bodyPr/>
          <a:lstStyle/>
          <a:p>
            <a:r>
              <a:rPr lang="nl-NL" dirty="0"/>
              <a:t>(2) </a:t>
            </a:r>
            <a:r>
              <a:rPr lang="nl-NL" dirty="0" err="1"/>
              <a:t>Margin</a:t>
            </a:r>
            <a:r>
              <a:rPr lang="nl-NL" dirty="0"/>
              <a:t> of </a:t>
            </a:r>
            <a:r>
              <a:rPr lang="nl-NL" dirty="0" err="1"/>
              <a:t>appreciation</a:t>
            </a:r>
            <a:endParaRPr lang="nl-NL" dirty="0"/>
          </a:p>
        </p:txBody>
      </p:sp>
      <p:sp>
        <p:nvSpPr>
          <p:cNvPr id="3" name="Tijdelijke aanduiding voor inhoud 2">
            <a:extLst>
              <a:ext uri="{FF2B5EF4-FFF2-40B4-BE49-F238E27FC236}">
                <a16:creationId xmlns:a16="http://schemas.microsoft.com/office/drawing/2014/main" id="{E8C3E85D-55F3-466F-87D2-FA5B36D8F4E2}"/>
              </a:ext>
            </a:extLst>
          </p:cNvPr>
          <p:cNvSpPr>
            <a:spLocks noGrp="1"/>
          </p:cNvSpPr>
          <p:nvPr>
            <p:ph idx="1"/>
          </p:nvPr>
        </p:nvSpPr>
        <p:spPr/>
        <p:txBody>
          <a:bodyPr>
            <a:normAutofit lnSpcReduction="10000"/>
          </a:bodyPr>
          <a:lstStyle/>
          <a:p>
            <a:r>
              <a:rPr lang="en-GB" dirty="0"/>
              <a:t>However, the Court places two important limitations on this wide discretion afforded to states. </a:t>
            </a:r>
          </a:p>
          <a:p>
            <a:r>
              <a:rPr lang="en-GB" dirty="0"/>
              <a:t>First, European (or sometimes international) consensus on a certain topic may overrule national or local traditions and the democratic rule of the majority.</a:t>
            </a:r>
          </a:p>
          <a:p>
            <a:r>
              <a:rPr lang="en-GB" dirty="0"/>
              <a:t>Second, when the interests of the individual outweigh those of the community. </a:t>
            </a:r>
          </a:p>
          <a:p>
            <a:r>
              <a:rPr lang="nl-NL" dirty="0"/>
              <a:t>The </a:t>
            </a:r>
            <a:r>
              <a:rPr lang="nl-NL" dirty="0" err="1"/>
              <a:t>ECtHR</a:t>
            </a:r>
            <a:r>
              <a:rPr lang="nl-NL" dirty="0"/>
              <a:t> </a:t>
            </a:r>
            <a:r>
              <a:rPr lang="nl-NL" dirty="0" err="1"/>
              <a:t>seldom</a:t>
            </a:r>
            <a:r>
              <a:rPr lang="nl-NL" dirty="0"/>
              <a:t> </a:t>
            </a:r>
            <a:r>
              <a:rPr lang="nl-NL" dirty="0" err="1"/>
              <a:t>assess</a:t>
            </a:r>
            <a:r>
              <a:rPr lang="nl-NL" dirty="0"/>
              <a:t> in detail </a:t>
            </a:r>
            <a:r>
              <a:rPr lang="nl-NL" dirty="0" err="1"/>
              <a:t>the</a:t>
            </a:r>
            <a:r>
              <a:rPr lang="nl-NL" dirty="0"/>
              <a:t> </a:t>
            </a:r>
            <a:r>
              <a:rPr lang="nl-NL" dirty="0" err="1"/>
              <a:t>factual</a:t>
            </a:r>
            <a:r>
              <a:rPr lang="nl-NL" dirty="0"/>
              <a:t> </a:t>
            </a:r>
            <a:r>
              <a:rPr lang="nl-NL" dirty="0" err="1"/>
              <a:t>reasoning</a:t>
            </a:r>
            <a:r>
              <a:rPr lang="nl-NL" dirty="0"/>
              <a:t> of </a:t>
            </a:r>
            <a:r>
              <a:rPr lang="nl-NL" dirty="0" err="1"/>
              <a:t>the</a:t>
            </a:r>
            <a:r>
              <a:rPr lang="nl-NL" dirty="0"/>
              <a:t> </a:t>
            </a:r>
            <a:r>
              <a:rPr lang="nl-NL" dirty="0" err="1"/>
              <a:t>national</a:t>
            </a:r>
            <a:r>
              <a:rPr lang="nl-NL" dirty="0"/>
              <a:t> </a:t>
            </a:r>
            <a:r>
              <a:rPr lang="nl-NL" dirty="0" err="1"/>
              <a:t>government</a:t>
            </a:r>
            <a:r>
              <a:rPr lang="nl-NL" dirty="0"/>
              <a:t> in </a:t>
            </a:r>
            <a:r>
              <a:rPr lang="nl-NL" dirty="0" err="1"/>
              <a:t>terms</a:t>
            </a:r>
            <a:r>
              <a:rPr lang="nl-NL" dirty="0"/>
              <a:t> of </a:t>
            </a:r>
            <a:r>
              <a:rPr lang="nl-NL" dirty="0" err="1"/>
              <a:t>necessity</a:t>
            </a:r>
            <a:r>
              <a:rPr lang="nl-NL" dirty="0"/>
              <a:t> in </a:t>
            </a:r>
            <a:r>
              <a:rPr lang="nl-NL" dirty="0" err="1"/>
              <a:t>terms</a:t>
            </a:r>
            <a:r>
              <a:rPr lang="nl-NL" dirty="0"/>
              <a:t> of security, </a:t>
            </a:r>
            <a:r>
              <a:rPr lang="nl-NL" dirty="0" err="1"/>
              <a:t>morality</a:t>
            </a:r>
            <a:r>
              <a:rPr lang="nl-NL" dirty="0"/>
              <a:t> or </a:t>
            </a:r>
            <a:r>
              <a:rPr lang="nl-NL" dirty="0" err="1"/>
              <a:t>economic</a:t>
            </a:r>
            <a:r>
              <a:rPr lang="nl-NL" dirty="0"/>
              <a:t> </a:t>
            </a:r>
            <a:r>
              <a:rPr lang="nl-NL" dirty="0" err="1"/>
              <a:t>necessity</a:t>
            </a:r>
            <a:r>
              <a:rPr lang="nl-NL" dirty="0"/>
              <a:t>. </a:t>
            </a:r>
          </a:p>
          <a:p>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0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49668-56A6-4B7C-A1A9-853963D93DE3}"/>
              </a:ext>
            </a:extLst>
          </p:cNvPr>
          <p:cNvSpPr>
            <a:spLocks noGrp="1"/>
          </p:cNvSpPr>
          <p:nvPr>
            <p:ph type="title"/>
          </p:nvPr>
        </p:nvSpPr>
        <p:spPr/>
        <p:txBody>
          <a:bodyPr/>
          <a:lstStyle/>
          <a:p>
            <a:r>
              <a:rPr lang="nl-NL" dirty="0"/>
              <a:t>(3)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2A1AAF57-FC06-43AD-8C3B-D182A2A586BD}"/>
              </a:ext>
            </a:extLst>
          </p:cNvPr>
          <p:cNvSpPr>
            <a:spLocks noGrp="1"/>
          </p:cNvSpPr>
          <p:nvPr>
            <p:ph idx="1"/>
          </p:nvPr>
        </p:nvSpPr>
        <p:spPr/>
        <p:txBody>
          <a:bodyPr/>
          <a:lstStyle/>
          <a:p>
            <a:r>
              <a:rPr lang="nl-NL" dirty="0"/>
              <a:t>(1) </a:t>
            </a:r>
            <a:r>
              <a:rPr lang="nl-NL" dirty="0" err="1"/>
              <a:t>Necessity</a:t>
            </a:r>
            <a:r>
              <a:rPr lang="nl-NL" dirty="0"/>
              <a:t> test</a:t>
            </a:r>
          </a:p>
          <a:p>
            <a:r>
              <a:rPr lang="nl-NL" dirty="0"/>
              <a:t>(2) </a:t>
            </a:r>
            <a:r>
              <a:rPr lang="nl-NL" dirty="0" err="1"/>
              <a:t>Balancing</a:t>
            </a:r>
            <a:endParaRPr lang="nl-NL" dirty="0"/>
          </a:p>
          <a:p>
            <a:r>
              <a:rPr lang="nl-NL" dirty="0"/>
              <a:t>(3) </a:t>
            </a:r>
            <a:r>
              <a:rPr lang="nl-NL" dirty="0" err="1"/>
              <a:t>Pareto</a:t>
            </a:r>
            <a:r>
              <a:rPr lang="nl-NL" dirty="0"/>
              <a:t> efficiency</a:t>
            </a:r>
          </a:p>
          <a:p>
            <a:r>
              <a:rPr lang="nl-NL" dirty="0"/>
              <a:t>(4) In abstracto</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88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a:t>
            </a:r>
          </a:p>
        </p:txBody>
      </p:sp>
      <p:sp>
        <p:nvSpPr>
          <p:cNvPr id="3" name="Content Placeholder 2"/>
          <p:cNvSpPr>
            <a:spLocks noGrp="1"/>
          </p:cNvSpPr>
          <p:nvPr>
            <p:ph idx="1"/>
          </p:nvPr>
        </p:nvSpPr>
        <p:spPr>
          <a:xfrm>
            <a:off x="680321" y="2336873"/>
            <a:ext cx="9613861" cy="3872734"/>
          </a:xfrm>
        </p:spPr>
        <p:txBody>
          <a:bodyPr>
            <a:normAutofit fontScale="92500" lnSpcReduction="20000"/>
          </a:bodyPr>
          <a:lstStyle/>
          <a:p>
            <a:r>
              <a:rPr lang="en-US" dirty="0"/>
              <a:t>1 question about my lectures</a:t>
            </a:r>
          </a:p>
          <a:p>
            <a:r>
              <a:rPr lang="en-US" dirty="0"/>
              <a:t>3 questions about lectures of Paul de </a:t>
            </a:r>
            <a:r>
              <a:rPr lang="en-US" dirty="0" err="1"/>
              <a:t>Hert</a:t>
            </a:r>
            <a:r>
              <a:rPr lang="en-US" dirty="0"/>
              <a:t> &amp; Mara </a:t>
            </a:r>
            <a:r>
              <a:rPr lang="en-US" dirty="0" err="1"/>
              <a:t>Paun</a:t>
            </a:r>
            <a:endParaRPr lang="en-US" dirty="0"/>
          </a:p>
          <a:p>
            <a:r>
              <a:rPr lang="en-US" dirty="0"/>
              <a:t>For my question, the question will consist of 4 or 5 </a:t>
            </a:r>
            <a:r>
              <a:rPr lang="en-US" dirty="0" err="1"/>
              <a:t>subquestions</a:t>
            </a:r>
            <a:endParaRPr lang="en-US" dirty="0"/>
          </a:p>
          <a:p>
            <a:r>
              <a:rPr lang="en-US" dirty="0"/>
              <a:t>Exam training on the 24</a:t>
            </a:r>
            <a:r>
              <a:rPr lang="en-US" baseline="30000" dirty="0"/>
              <a:t>th</a:t>
            </a:r>
            <a:r>
              <a:rPr lang="en-US" dirty="0"/>
              <a:t> September</a:t>
            </a:r>
          </a:p>
          <a:p>
            <a:r>
              <a:rPr lang="en-US" dirty="0"/>
              <a:t>A model exam will be published on the 18</a:t>
            </a:r>
            <a:r>
              <a:rPr lang="en-US" baseline="30000" dirty="0"/>
              <a:t>th</a:t>
            </a:r>
            <a:r>
              <a:rPr lang="en-US" dirty="0"/>
              <a:t> September</a:t>
            </a:r>
          </a:p>
          <a:p>
            <a:r>
              <a:rPr lang="en-US" dirty="0"/>
              <a:t>We would ask you to make the exam yourself </a:t>
            </a:r>
          </a:p>
          <a:p>
            <a:r>
              <a:rPr lang="en-US" dirty="0"/>
              <a:t>We will publish a model answer on the 23</a:t>
            </a:r>
            <a:r>
              <a:rPr lang="en-US" baseline="30000" dirty="0"/>
              <a:t>rd</a:t>
            </a:r>
            <a:r>
              <a:rPr lang="en-US" dirty="0"/>
              <a:t>  September</a:t>
            </a:r>
          </a:p>
          <a:p>
            <a:r>
              <a:rPr lang="en-US" dirty="0"/>
              <a:t>We ask you to correct your own exam and write down the questions you have</a:t>
            </a:r>
          </a:p>
          <a:p>
            <a:r>
              <a:rPr lang="en-US" dirty="0"/>
              <a:t>During the exam training on the 24</a:t>
            </a:r>
            <a:r>
              <a:rPr lang="en-US" baseline="30000" dirty="0"/>
              <a:t>th</a:t>
            </a:r>
            <a:r>
              <a:rPr lang="en-US" dirty="0"/>
              <a:t> September, we will discuss all questions you have</a:t>
            </a:r>
          </a:p>
        </p:txBody>
      </p:sp>
      <p:pic>
        <p:nvPicPr>
          <p:cNvPr id="4" name="Picture 2" descr="Afbeeldingsresultaat voor tilt logo university">
            <a:extLst>
              <a:ext uri="{FF2B5EF4-FFF2-40B4-BE49-F238E27FC236}">
                <a16:creationId xmlns:a16="http://schemas.microsoft.com/office/drawing/2014/main" id="{1AC4EDA2-FF0D-472D-9AB8-4181501611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48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468429-FDB3-42BB-86CE-65CD9DEE8730}"/>
              </a:ext>
            </a:extLst>
          </p:cNvPr>
          <p:cNvSpPr>
            <a:spLocks noGrp="1"/>
          </p:cNvSpPr>
          <p:nvPr>
            <p:ph type="title"/>
          </p:nvPr>
        </p:nvSpPr>
        <p:spPr/>
        <p:txBody>
          <a:bodyPr/>
          <a:lstStyle/>
          <a:p>
            <a:r>
              <a:rPr lang="nl-NL" dirty="0"/>
              <a:t>(3)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84A60AD5-47D0-4730-BA20-7DBF96C41227}"/>
              </a:ext>
            </a:extLst>
          </p:cNvPr>
          <p:cNvSpPr>
            <a:spLocks noGrp="1"/>
          </p:cNvSpPr>
          <p:nvPr>
            <p:ph idx="1"/>
          </p:nvPr>
        </p:nvSpPr>
        <p:spPr/>
        <p:txBody>
          <a:bodyPr>
            <a:normAutofit/>
          </a:bodyPr>
          <a:lstStyle/>
          <a:p>
            <a:r>
              <a:rPr lang="en-GB" dirty="0"/>
              <a:t>The test of an infringement being ‘necessary in a democratic society’ is a binary one. An infringement may either be necessary, in which case it is legitimate, or it may be qualified as unnecessary, in which case it violates the Convention. </a:t>
            </a:r>
          </a:p>
          <a:p>
            <a:r>
              <a:rPr lang="en-GB" dirty="0"/>
              <a:t>The </a:t>
            </a:r>
            <a:r>
              <a:rPr lang="en-GB" dirty="0" err="1"/>
              <a:t>ECtHR</a:t>
            </a:r>
            <a:r>
              <a:rPr lang="en-GB" dirty="0"/>
              <a:t> still tends to apply this test when reasons of national security and safety are invoked. </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384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C1CDA4-4903-43BE-981F-908782A8671A}"/>
              </a:ext>
            </a:extLst>
          </p:cNvPr>
          <p:cNvSpPr>
            <a:spLocks noGrp="1"/>
          </p:cNvSpPr>
          <p:nvPr>
            <p:ph type="title"/>
          </p:nvPr>
        </p:nvSpPr>
        <p:spPr/>
        <p:txBody>
          <a:bodyPr/>
          <a:lstStyle/>
          <a:p>
            <a:r>
              <a:rPr lang="nl-NL" dirty="0"/>
              <a:t>(3)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03635692-CD97-4E9B-B20D-8CB2CDC1CD11}"/>
              </a:ext>
            </a:extLst>
          </p:cNvPr>
          <p:cNvSpPr>
            <a:spLocks noGrp="1"/>
          </p:cNvSpPr>
          <p:nvPr>
            <p:ph idx="1"/>
          </p:nvPr>
        </p:nvSpPr>
        <p:spPr/>
        <p:txBody>
          <a:bodyPr>
            <a:normAutofit/>
          </a:bodyPr>
          <a:lstStyle/>
          <a:p>
            <a:r>
              <a:rPr lang="en-GB" dirty="0"/>
              <a:t>Increasingly more frequent, the court uses the notion of balancing. </a:t>
            </a:r>
          </a:p>
          <a:p>
            <a:pPr lvl="1"/>
            <a:r>
              <a:rPr lang="en-GB" dirty="0"/>
              <a:t>Positive obligations</a:t>
            </a:r>
          </a:p>
          <a:p>
            <a:pPr lvl="1"/>
            <a:r>
              <a:rPr lang="en-GB" dirty="0"/>
              <a:t>Quasi horizontal cases </a:t>
            </a:r>
          </a:p>
          <a:p>
            <a:pPr lvl="1"/>
            <a:r>
              <a:rPr lang="en-GB" dirty="0"/>
              <a:t>Immigrants</a:t>
            </a:r>
          </a:p>
          <a:p>
            <a:pPr lvl="1"/>
            <a:r>
              <a:rPr lang="en-GB" dirty="0"/>
              <a:t>Health and morals</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418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5CE91-FD01-4F11-8B90-08E8728ECE6D}"/>
              </a:ext>
            </a:extLst>
          </p:cNvPr>
          <p:cNvSpPr>
            <a:spLocks noGrp="1"/>
          </p:cNvSpPr>
          <p:nvPr>
            <p:ph type="title"/>
          </p:nvPr>
        </p:nvSpPr>
        <p:spPr/>
        <p:txBody>
          <a:bodyPr/>
          <a:lstStyle/>
          <a:p>
            <a:r>
              <a:rPr lang="nl-NL" dirty="0"/>
              <a:t>(3) </a:t>
            </a:r>
            <a:r>
              <a:rPr lang="nl-NL" dirty="0" err="1"/>
              <a:t>Necessary</a:t>
            </a:r>
            <a:r>
              <a:rPr lang="nl-NL" dirty="0"/>
              <a:t> in a </a:t>
            </a:r>
            <a:r>
              <a:rPr lang="nl-NL" dirty="0" err="1"/>
              <a:t>democratic</a:t>
            </a:r>
            <a:r>
              <a:rPr lang="nl-NL" dirty="0"/>
              <a:t> society</a:t>
            </a:r>
          </a:p>
        </p:txBody>
      </p:sp>
      <p:sp>
        <p:nvSpPr>
          <p:cNvPr id="3" name="Tijdelijke aanduiding voor inhoud 2">
            <a:extLst>
              <a:ext uri="{FF2B5EF4-FFF2-40B4-BE49-F238E27FC236}">
                <a16:creationId xmlns:a16="http://schemas.microsoft.com/office/drawing/2014/main" id="{18E0D400-4A03-4A15-8509-FBBACCBD7821}"/>
              </a:ext>
            </a:extLst>
          </p:cNvPr>
          <p:cNvSpPr>
            <a:spLocks noGrp="1"/>
          </p:cNvSpPr>
          <p:nvPr>
            <p:ph idx="1"/>
          </p:nvPr>
        </p:nvSpPr>
        <p:spPr/>
        <p:txBody>
          <a:bodyPr>
            <a:normAutofit/>
          </a:bodyPr>
          <a:lstStyle/>
          <a:p>
            <a:r>
              <a:rPr lang="en-GB" dirty="0"/>
              <a:t>In economic cases, the Court sometimes uses a ‘</a:t>
            </a:r>
            <a:r>
              <a:rPr lang="en-GB" dirty="0" err="1"/>
              <a:t>pareto</a:t>
            </a:r>
            <a:r>
              <a:rPr lang="en-GB" dirty="0"/>
              <a:t> efficiency’. </a:t>
            </a:r>
          </a:p>
          <a:p>
            <a:r>
              <a:rPr lang="en-GB" dirty="0"/>
              <a:t>‘</a:t>
            </a:r>
            <a:r>
              <a:rPr lang="en-US" dirty="0"/>
              <a:t>Pareto optimality is a state of allocation of resources from which it is impossible to reallocate so as to make any one individual or preference criterion better off without making at least one individual or preference criterion worse off’.</a:t>
            </a:r>
          </a:p>
          <a:p>
            <a:r>
              <a:rPr lang="en-US" dirty="0"/>
              <a:t>For example, an airport is allowed to expand it night flights, but only if relocation of residents in nearly neighborhoods is covered and they are duly compensated for additional inconveniences. </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5629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Necessary</a:t>
            </a:r>
            <a:r>
              <a:rPr lang="nl-NL" dirty="0"/>
              <a:t> in a </a:t>
            </a:r>
            <a:r>
              <a:rPr lang="nl-NL" dirty="0" err="1"/>
              <a:t>democratic</a:t>
            </a:r>
            <a:r>
              <a:rPr lang="nl-NL" dirty="0"/>
              <a:t> society</a:t>
            </a:r>
          </a:p>
        </p:txBody>
      </p:sp>
      <p:sp>
        <p:nvSpPr>
          <p:cNvPr id="3" name="Content Placeholder 2"/>
          <p:cNvSpPr>
            <a:spLocks noGrp="1"/>
          </p:cNvSpPr>
          <p:nvPr>
            <p:ph idx="1"/>
          </p:nvPr>
        </p:nvSpPr>
        <p:spPr/>
        <p:txBody>
          <a:bodyPr/>
          <a:lstStyle/>
          <a:p>
            <a:r>
              <a:rPr lang="en-US" dirty="0"/>
              <a:t>Finally, in </a:t>
            </a:r>
            <a:r>
              <a:rPr lang="en-US" i="1" dirty="0"/>
              <a:t>in </a:t>
            </a:r>
            <a:r>
              <a:rPr lang="en-US" i="1" dirty="0" err="1"/>
              <a:t>abstracto</a:t>
            </a:r>
            <a:r>
              <a:rPr lang="en-US" i="1" dirty="0"/>
              <a:t> </a:t>
            </a:r>
            <a:r>
              <a:rPr lang="en-US" dirty="0"/>
              <a:t>claims, the court does not take into account the individual interests, but assesses only whether the law or policy is appropriate as such. </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923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a:t>
            </a:r>
            <a:r>
              <a:rPr lang="nl-NL" dirty="0" err="1"/>
              <a:t>Necessary</a:t>
            </a:r>
            <a:r>
              <a:rPr lang="nl-NL" dirty="0"/>
              <a:t> in a </a:t>
            </a:r>
            <a:r>
              <a:rPr lang="nl-NL" dirty="0" err="1"/>
              <a:t>democratic</a:t>
            </a:r>
            <a:r>
              <a:rPr lang="nl-NL" dirty="0"/>
              <a:t> society</a:t>
            </a:r>
          </a:p>
        </p:txBody>
      </p:sp>
      <p:sp>
        <p:nvSpPr>
          <p:cNvPr id="3" name="Content Placeholder 2"/>
          <p:cNvSpPr>
            <a:spLocks noGrp="1"/>
          </p:cNvSpPr>
          <p:nvPr>
            <p:ph idx="1"/>
          </p:nvPr>
        </p:nvSpPr>
        <p:spPr>
          <a:xfrm>
            <a:off x="680321" y="2336872"/>
            <a:ext cx="9613861" cy="3831171"/>
          </a:xfrm>
        </p:spPr>
        <p:txBody>
          <a:bodyPr>
            <a:normAutofit lnSpcReduction="10000"/>
          </a:bodyPr>
          <a:lstStyle/>
          <a:p>
            <a:r>
              <a:rPr lang="en-US" dirty="0"/>
              <a:t>Necessity test: it may be true that an individual interest is affected, but when truly in the public interests, an interference is legitimate</a:t>
            </a:r>
          </a:p>
          <a:p>
            <a:r>
              <a:rPr lang="en-US" dirty="0"/>
              <a:t>Balancing test: the weight of the public interest is balanced against the weight of the private interest. An interference is only legitimate when the public interest outweighs the private interest</a:t>
            </a:r>
          </a:p>
          <a:p>
            <a:r>
              <a:rPr lang="en-US" dirty="0"/>
              <a:t>Pareto efficiency: an interference is legitimate when the interest of the public at large is served and no specific individual is worse of</a:t>
            </a:r>
          </a:p>
          <a:p>
            <a:r>
              <a:rPr lang="en-US" dirty="0"/>
              <a:t>In </a:t>
            </a:r>
            <a:r>
              <a:rPr lang="en-US" dirty="0" err="1"/>
              <a:t>abstracto</a:t>
            </a:r>
            <a:r>
              <a:rPr lang="en-US" dirty="0"/>
              <a:t>: does not take into account private interests, but assesses the quality of laws and policies as such</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3416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D788E-0517-43B5-A283-CB1B8CA20CCB}"/>
              </a:ext>
            </a:extLst>
          </p:cNvPr>
          <p:cNvSpPr>
            <a:spLocks noGrp="1"/>
          </p:cNvSpPr>
          <p:nvPr>
            <p:ph type="title"/>
          </p:nvPr>
        </p:nvSpPr>
        <p:spPr/>
        <p:txBody>
          <a:bodyPr/>
          <a:lstStyle/>
          <a:p>
            <a:r>
              <a:rPr lang="nl-NL" dirty="0"/>
              <a:t>(4) </a:t>
            </a:r>
            <a:r>
              <a:rPr lang="nl-NL" dirty="0" err="1"/>
              <a:t>Balancing</a:t>
            </a:r>
            <a:endParaRPr lang="nl-NL" dirty="0"/>
          </a:p>
        </p:txBody>
      </p:sp>
      <p:sp>
        <p:nvSpPr>
          <p:cNvPr id="3" name="Tijdelijke aanduiding voor inhoud 2">
            <a:extLst>
              <a:ext uri="{FF2B5EF4-FFF2-40B4-BE49-F238E27FC236}">
                <a16:creationId xmlns:a16="http://schemas.microsoft.com/office/drawing/2014/main" id="{274AC6C1-3FDE-4AB6-9EF8-7BE5E8F0B1C8}"/>
              </a:ext>
            </a:extLst>
          </p:cNvPr>
          <p:cNvSpPr>
            <a:spLocks noGrp="1"/>
          </p:cNvSpPr>
          <p:nvPr>
            <p:ph idx="1"/>
          </p:nvPr>
        </p:nvSpPr>
        <p:spPr/>
        <p:txBody>
          <a:bodyPr/>
          <a:lstStyle/>
          <a:p>
            <a:r>
              <a:rPr lang="nl-NL" dirty="0" err="1"/>
              <a:t>Delfi</a:t>
            </a:r>
            <a:endParaRPr lang="nl-NL" dirty="0"/>
          </a:p>
          <a:p>
            <a:endParaRPr lang="nl-NL" dirty="0"/>
          </a:p>
        </p:txBody>
      </p:sp>
      <p:graphicFrame>
        <p:nvGraphicFramePr>
          <p:cNvPr id="4" name="Tabel 3">
            <a:extLst>
              <a:ext uri="{FF2B5EF4-FFF2-40B4-BE49-F238E27FC236}">
                <a16:creationId xmlns:a16="http://schemas.microsoft.com/office/drawing/2014/main" id="{7E292CB2-1C8B-41BE-8EB6-25CDF4394C29}"/>
              </a:ext>
            </a:extLst>
          </p:cNvPr>
          <p:cNvGraphicFramePr>
            <a:graphicFrameLocks noGrp="1"/>
          </p:cNvGraphicFramePr>
          <p:nvPr>
            <p:extLst>
              <p:ext uri="{D42A27DB-BD31-4B8C-83A1-F6EECF244321}">
                <p14:modId xmlns:p14="http://schemas.microsoft.com/office/powerpoint/2010/main" val="3767785774"/>
              </p:ext>
            </p:extLst>
          </p:nvPr>
        </p:nvGraphicFramePr>
        <p:xfrm>
          <a:off x="680321" y="2028825"/>
          <a:ext cx="10287000" cy="4721365"/>
        </p:xfrm>
        <a:graphic>
          <a:graphicData uri="http://schemas.openxmlformats.org/drawingml/2006/table">
            <a:tbl>
              <a:tblPr firstRow="1" firstCol="1" bandRow="1">
                <a:tableStyleId>{5C22544A-7EE6-4342-B048-85BDC9FD1C3A}</a:tableStyleId>
              </a:tblPr>
              <a:tblGrid>
                <a:gridCol w="5142944">
                  <a:extLst>
                    <a:ext uri="{9D8B030D-6E8A-4147-A177-3AD203B41FA5}">
                      <a16:colId xmlns:a16="http://schemas.microsoft.com/office/drawing/2014/main" val="1510610287"/>
                    </a:ext>
                  </a:extLst>
                </a:gridCol>
                <a:gridCol w="5144056">
                  <a:extLst>
                    <a:ext uri="{9D8B030D-6E8A-4147-A177-3AD203B41FA5}">
                      <a16:colId xmlns:a16="http://schemas.microsoft.com/office/drawing/2014/main" val="1783544716"/>
                    </a:ext>
                  </a:extLst>
                </a:gridCol>
              </a:tblGrid>
              <a:tr h="249175">
                <a:tc>
                  <a:txBody>
                    <a:bodyPr/>
                    <a:lstStyle/>
                    <a:p>
                      <a:pPr>
                        <a:lnSpc>
                          <a:spcPct val="150000"/>
                        </a:lnSpc>
                        <a:spcAft>
                          <a:spcPts val="1000"/>
                        </a:spcAft>
                      </a:pPr>
                      <a:r>
                        <a:rPr lang="en-US" sz="1400" dirty="0">
                          <a:effectLst/>
                        </a:rPr>
                        <a:t>Necessity test</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3158810603"/>
                  </a:ext>
                </a:extLst>
              </a:tr>
              <a:tr h="249175">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184890597"/>
                  </a:ext>
                </a:extLst>
              </a:tr>
              <a:tr h="747526">
                <a:tc>
                  <a:txBody>
                    <a:bodyPr/>
                    <a:lstStyle/>
                    <a:p>
                      <a:pPr>
                        <a:lnSpc>
                          <a:spcPct val="150000"/>
                        </a:lnSpc>
                        <a:spcAft>
                          <a:spcPts val="1000"/>
                        </a:spcAft>
                      </a:pPr>
                      <a:r>
                        <a:rPr lang="en-US" sz="1400" dirty="0">
                          <a:effectLst/>
                        </a:rPr>
                        <a:t> (1) The Court discusses whether </a:t>
                      </a:r>
                      <a:r>
                        <a:rPr lang="en-US" sz="1400" dirty="0" err="1">
                          <a:effectLst/>
                        </a:rPr>
                        <a:t>Delfi</a:t>
                      </a:r>
                      <a:r>
                        <a:rPr lang="en-US" sz="1400" dirty="0">
                          <a:effectLst/>
                        </a:rPr>
                        <a:t> can invoke a right to freedom of expression</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(1) Delfi invokes the right to freedom of expression, as provided under Article 10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142063418"/>
                  </a:ext>
                </a:extLst>
              </a:tr>
              <a:tr h="862885">
                <a:tc>
                  <a:txBody>
                    <a:bodyPr/>
                    <a:lstStyle/>
                    <a:p>
                      <a:pPr>
                        <a:lnSpc>
                          <a:spcPct val="150000"/>
                        </a:lnSpc>
                        <a:spcAft>
                          <a:spcPts val="1000"/>
                        </a:spcAft>
                      </a:pPr>
                      <a:r>
                        <a:rPr lang="en-US" sz="1400">
                          <a:effectLst/>
                        </a:rPr>
                        <a:t>(2) The Court assesses whether the fine Delfi had to pay is a limitation of its right</a:t>
                      </a:r>
                      <a:endParaRPr lang="nl-NL" sz="1100">
                        <a:effectLst/>
                      </a:endParaRPr>
                    </a:p>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(2) L. invokes his right to reputation, as provided under Article 8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444341558"/>
                  </a:ext>
                </a:extLst>
              </a:tr>
              <a:tr h="747526">
                <a:tc>
                  <a:txBody>
                    <a:bodyPr/>
                    <a:lstStyle/>
                    <a:p>
                      <a:pPr>
                        <a:lnSpc>
                          <a:spcPct val="150000"/>
                        </a:lnSpc>
                        <a:spcAft>
                          <a:spcPts val="1000"/>
                        </a:spcAft>
                      </a:pPr>
                      <a:r>
                        <a:rPr lang="en-US" sz="1400" dirty="0">
                          <a:effectLst/>
                        </a:rPr>
                        <a:t>(3) The Court determines whether this limitation is prescribed for by law and foreseeable</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254577650"/>
                  </a:ext>
                </a:extLst>
              </a:tr>
              <a:tr h="498350">
                <a:tc>
                  <a:txBody>
                    <a:bodyPr/>
                    <a:lstStyle/>
                    <a:p>
                      <a:pPr>
                        <a:lnSpc>
                          <a:spcPct val="150000"/>
                        </a:lnSpc>
                        <a:spcAft>
                          <a:spcPts val="1000"/>
                        </a:spcAft>
                      </a:pPr>
                      <a:r>
                        <a:rPr lang="en-US" sz="1400">
                          <a:effectLst/>
                        </a:rPr>
                        <a:t>(4) The Court checks whether the limitation serves a legitimate interest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(4) The Court balances the two rights against each other, setting out certain ad-hoc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01984333"/>
                  </a:ext>
                </a:extLst>
              </a:tr>
              <a:tr h="996701">
                <a:tc>
                  <a:txBody>
                    <a:bodyPr/>
                    <a:lstStyle/>
                    <a:p>
                      <a:pPr>
                        <a:lnSpc>
                          <a:spcPct val="150000"/>
                        </a:lnSpc>
                        <a:spcAft>
                          <a:spcPts val="1000"/>
                        </a:spcAft>
                      </a:pPr>
                      <a:r>
                        <a:rPr lang="en-US" sz="1400">
                          <a:effectLst/>
                        </a:rPr>
                        <a:t>(5) The Court determines whether the limitation in law as such is necessary in a democratic society, for example, whether it serves a pressing social need</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2880085700"/>
                  </a:ext>
                </a:extLst>
              </a:tr>
            </a:tbl>
          </a:graphicData>
        </a:graphic>
      </p:graphicFrame>
      <p:sp>
        <p:nvSpPr>
          <p:cNvPr id="5" name="Rectangle 1">
            <a:extLst>
              <a:ext uri="{FF2B5EF4-FFF2-40B4-BE49-F238E27FC236}">
                <a16:creationId xmlns:a16="http://schemas.microsoft.com/office/drawing/2014/main" id="{3D55271D-12FF-405C-9111-0D01DBB5F49B}"/>
              </a:ext>
            </a:extLst>
          </p:cNvPr>
          <p:cNvSpPr>
            <a:spLocks noChangeArrowheads="1"/>
          </p:cNvSpPr>
          <p:nvPr/>
        </p:nvSpPr>
        <p:spPr bwMode="auto">
          <a:xfrm>
            <a:off x="3429000" y="1800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6"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172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7862B7-8F2F-477A-9DE5-AD7858D3F020}"/>
              </a:ext>
            </a:extLst>
          </p:cNvPr>
          <p:cNvSpPr>
            <a:spLocks noGrp="1"/>
          </p:cNvSpPr>
          <p:nvPr>
            <p:ph type="title"/>
          </p:nvPr>
        </p:nvSpPr>
        <p:spPr/>
        <p:txBody>
          <a:bodyPr/>
          <a:lstStyle/>
          <a:p>
            <a:r>
              <a:rPr lang="nl-NL" dirty="0"/>
              <a:t>(4) </a:t>
            </a:r>
            <a:r>
              <a:rPr lang="nl-NL" dirty="0" err="1"/>
              <a:t>Balancing</a:t>
            </a:r>
            <a:endParaRPr lang="nl-NL" dirty="0"/>
          </a:p>
        </p:txBody>
      </p:sp>
      <p:graphicFrame>
        <p:nvGraphicFramePr>
          <p:cNvPr id="4" name="Tijdelijke aanduiding voor inhoud 3">
            <a:extLst>
              <a:ext uri="{FF2B5EF4-FFF2-40B4-BE49-F238E27FC236}">
                <a16:creationId xmlns:a16="http://schemas.microsoft.com/office/drawing/2014/main" id="{64B70FF4-0710-46B7-8D1C-491C8E54489C}"/>
              </a:ext>
            </a:extLst>
          </p:cNvPr>
          <p:cNvGraphicFramePr>
            <a:graphicFrameLocks noGrp="1"/>
          </p:cNvGraphicFramePr>
          <p:nvPr>
            <p:ph idx="1"/>
            <p:extLst>
              <p:ext uri="{D42A27DB-BD31-4B8C-83A1-F6EECF244321}">
                <p14:modId xmlns:p14="http://schemas.microsoft.com/office/powerpoint/2010/main" val="535428600"/>
              </p:ext>
            </p:extLst>
          </p:nvPr>
        </p:nvGraphicFramePr>
        <p:xfrm>
          <a:off x="680321" y="1977838"/>
          <a:ext cx="10644962" cy="4642458"/>
        </p:xfrm>
        <a:graphic>
          <a:graphicData uri="http://schemas.openxmlformats.org/drawingml/2006/table">
            <a:tbl>
              <a:tblPr firstRow="1" firstCol="1" bandRow="1">
                <a:tableStyleId>{5C22544A-7EE6-4342-B048-85BDC9FD1C3A}</a:tableStyleId>
              </a:tblPr>
              <a:tblGrid>
                <a:gridCol w="5321905">
                  <a:extLst>
                    <a:ext uri="{9D8B030D-6E8A-4147-A177-3AD203B41FA5}">
                      <a16:colId xmlns:a16="http://schemas.microsoft.com/office/drawing/2014/main" val="3072170931"/>
                    </a:ext>
                  </a:extLst>
                </a:gridCol>
                <a:gridCol w="5323057">
                  <a:extLst>
                    <a:ext uri="{9D8B030D-6E8A-4147-A177-3AD203B41FA5}">
                      <a16:colId xmlns:a16="http://schemas.microsoft.com/office/drawing/2014/main" val="2302309339"/>
                    </a:ext>
                  </a:extLst>
                </a:gridCol>
              </a:tblGrid>
              <a:tr h="203439">
                <a:tc>
                  <a:txBody>
                    <a:bodyPr/>
                    <a:lstStyle/>
                    <a:p>
                      <a:pPr>
                        <a:lnSpc>
                          <a:spcPct val="150000"/>
                        </a:lnSpc>
                        <a:spcAft>
                          <a:spcPts val="1000"/>
                        </a:spcAft>
                      </a:pPr>
                      <a:r>
                        <a:rPr lang="en-US" sz="12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534510681"/>
                  </a:ext>
                </a:extLst>
              </a:tr>
              <a:tr h="203439">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7165280"/>
                  </a:ext>
                </a:extLst>
              </a:tr>
              <a:tr h="610317">
                <a:tc>
                  <a:txBody>
                    <a:bodyPr/>
                    <a:lstStyle/>
                    <a:p>
                      <a:pPr>
                        <a:lnSpc>
                          <a:spcPct val="150000"/>
                        </a:lnSpc>
                        <a:spcAft>
                          <a:spcPts val="1000"/>
                        </a:spcAft>
                      </a:pPr>
                      <a:r>
                        <a:rPr lang="en-US" sz="1200">
                          <a:effectLst/>
                        </a:rPr>
                        <a:t> (1) The Court discusses whether Stadtsparkasse could invoke the banking secrecy;</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(1) Coty’s claim is understood as referring to the right to intellectual property, as provided under 17.2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845908844"/>
                  </a:ext>
                </a:extLst>
              </a:tr>
              <a:tr h="907941">
                <a:tc>
                  <a:txBody>
                    <a:bodyPr/>
                    <a:lstStyle/>
                    <a:p>
                      <a:pPr>
                        <a:lnSpc>
                          <a:spcPct val="150000"/>
                        </a:lnSpc>
                        <a:spcAft>
                          <a:spcPts val="1000"/>
                        </a:spcAft>
                      </a:pPr>
                      <a:r>
                        <a:rPr lang="en-US" sz="1200" dirty="0">
                          <a:effectLst/>
                        </a:rPr>
                        <a:t>(2) The Court assesses whether giving the name of a client imposes a limitation on this principle.</a:t>
                      </a:r>
                      <a:endParaRPr lang="nl-NL" sz="1100" dirty="0">
                        <a:effectLst/>
                      </a:endParaRPr>
                    </a:p>
                    <a:p>
                      <a:pPr>
                        <a:lnSpc>
                          <a:spcPct val="150000"/>
                        </a:lnSpc>
                        <a:spcAft>
                          <a:spcPts val="1000"/>
                        </a:spcAft>
                      </a:pPr>
                      <a:r>
                        <a:rPr lang="en-US" sz="1200" dirty="0">
                          <a:effectLst/>
                        </a:rPr>
                        <a:t> </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(2) B.’s claim is understood to be referring to the right to intellectual property, as provided under 8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746196574"/>
                  </a:ext>
                </a:extLst>
              </a:tr>
              <a:tr h="1111381">
                <a:tc>
                  <a:txBody>
                    <a:bodyPr/>
                    <a:lstStyle/>
                    <a:p>
                      <a:pPr>
                        <a:lnSpc>
                          <a:spcPct val="150000"/>
                        </a:lnSpc>
                        <a:spcAft>
                          <a:spcPts val="1000"/>
                        </a:spcAft>
                      </a:pPr>
                      <a:r>
                        <a:rPr lang="en-US" sz="1200" dirty="0">
                          <a:effectLst/>
                        </a:rPr>
                        <a:t>(3) The Court determines whether this limitation was prescribed by law, more in particular whether the bank</a:t>
                      </a:r>
                      <a:endParaRPr lang="nl-NL" sz="1100" dirty="0">
                        <a:effectLst/>
                      </a:endParaRPr>
                    </a:p>
                    <a:p>
                      <a:pPr>
                        <a:lnSpc>
                          <a:spcPct val="150000"/>
                        </a:lnSpc>
                        <a:spcAft>
                          <a:spcPts val="1000"/>
                        </a:spcAft>
                      </a:pPr>
                      <a:r>
                        <a:rPr lang="en-US" sz="1200" dirty="0">
                          <a:effectLst/>
                        </a:rPr>
                        <a:t>provided on a commercial scale services used to infringe intellectual property</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652698274"/>
                  </a:ext>
                </a:extLst>
              </a:tr>
              <a:tr h="406878">
                <a:tc>
                  <a:txBody>
                    <a:bodyPr/>
                    <a:lstStyle/>
                    <a:p>
                      <a:pPr>
                        <a:lnSpc>
                          <a:spcPct val="150000"/>
                        </a:lnSpc>
                        <a:spcAft>
                          <a:spcPts val="1000"/>
                        </a:spcAft>
                      </a:pPr>
                      <a:r>
                        <a:rPr lang="en-US" sz="1200">
                          <a:effectLst/>
                        </a:rPr>
                        <a:t>(4) The Court checks whether this limitation served a legitimate aim.</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(4) The Court balances the two rights against each other, setting out certain ad 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9225105"/>
                  </a:ext>
                </a:extLst>
              </a:tr>
              <a:tr h="907941">
                <a:tc>
                  <a:txBody>
                    <a:bodyPr/>
                    <a:lstStyle/>
                    <a:p>
                      <a:pPr>
                        <a:lnSpc>
                          <a:spcPct val="150000"/>
                        </a:lnSpc>
                        <a:spcAft>
                          <a:spcPts val="1000"/>
                        </a:spcAft>
                      </a:pPr>
                      <a:r>
                        <a:rPr lang="en-US" sz="1200" dirty="0">
                          <a:effectLst/>
                        </a:rPr>
                        <a:t>(5) The Court determines whether the limitation was necessary in a democratic society, given that Coty already had evidence against B.</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221215271"/>
                  </a:ext>
                </a:extLst>
              </a:tr>
            </a:tbl>
          </a:graphicData>
        </a:graphic>
      </p:graphicFrame>
      <p:sp>
        <p:nvSpPr>
          <p:cNvPr id="5" name="Rectangle 1">
            <a:extLst>
              <a:ext uri="{FF2B5EF4-FFF2-40B4-BE49-F238E27FC236}">
                <a16:creationId xmlns:a16="http://schemas.microsoft.com/office/drawing/2014/main" id="{611C36F6-1F7C-4B0C-8404-55A3D9E861C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pic>
        <p:nvPicPr>
          <p:cNvPr id="6"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9472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Balancing</a:t>
            </a:r>
            <a:endParaRPr lang="nl-NL" dirty="0"/>
          </a:p>
        </p:txBody>
      </p:sp>
      <p:sp>
        <p:nvSpPr>
          <p:cNvPr id="3" name="Content Placeholder 2"/>
          <p:cNvSpPr>
            <a:spLocks noGrp="1"/>
          </p:cNvSpPr>
          <p:nvPr>
            <p:ph idx="1"/>
          </p:nvPr>
        </p:nvSpPr>
        <p:spPr/>
        <p:txBody>
          <a:bodyPr/>
          <a:lstStyle/>
          <a:p>
            <a:r>
              <a:rPr lang="en-US" dirty="0"/>
              <a:t>There are no weights</a:t>
            </a:r>
          </a:p>
          <a:p>
            <a:r>
              <a:rPr lang="en-US" dirty="0"/>
              <a:t>There is no scale</a:t>
            </a:r>
          </a:p>
          <a:p>
            <a:r>
              <a:rPr lang="en-US" dirty="0"/>
              <a:t>There is no base unit</a:t>
            </a:r>
          </a:p>
          <a:p>
            <a:r>
              <a:rPr lang="en-US" dirty="0"/>
              <a:t>Only base unit could be harm = moving to a utilitarian framework</a:t>
            </a:r>
          </a:p>
          <a:p>
            <a:r>
              <a:rPr lang="en-US" dirty="0"/>
              <a:t>Objective aura, but highly subjective</a:t>
            </a:r>
          </a:p>
          <a:p>
            <a:r>
              <a:rPr lang="en-US" dirty="0"/>
              <a:t>No legal certainty</a:t>
            </a:r>
          </a:p>
          <a:p>
            <a:r>
              <a:rPr lang="en-US" dirty="0"/>
              <a:t>Often no legal rule or precedent</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9832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B3EEFF-7FFC-4418-A148-52FE4FCA10CC}"/>
              </a:ext>
            </a:extLst>
          </p:cNvPr>
          <p:cNvSpPr>
            <a:spLocks noGrp="1"/>
          </p:cNvSpPr>
          <p:nvPr>
            <p:ph type="title"/>
          </p:nvPr>
        </p:nvSpPr>
        <p:spPr/>
        <p:txBody>
          <a:bodyPr/>
          <a:lstStyle/>
          <a:p>
            <a:r>
              <a:rPr lang="nl-NL" dirty="0" err="1"/>
              <a:t>Questions</a:t>
            </a:r>
            <a:r>
              <a:rPr lang="nl-NL" dirty="0"/>
              <a:t>?</a:t>
            </a:r>
          </a:p>
        </p:txBody>
      </p:sp>
      <p:pic>
        <p:nvPicPr>
          <p:cNvPr id="5" name="Tijdelijke aanduiding voor inhoud 4">
            <a:extLst>
              <a:ext uri="{FF2B5EF4-FFF2-40B4-BE49-F238E27FC236}">
                <a16:creationId xmlns:a16="http://schemas.microsoft.com/office/drawing/2014/main" id="{8A2FF87B-C133-4284-AD52-A4987E81205A}"/>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5424" y="2161826"/>
            <a:ext cx="3121152" cy="3678936"/>
          </a:xfrm>
        </p:spPr>
      </p:pic>
      <p:pic>
        <p:nvPicPr>
          <p:cNvPr id="4" name="Picture 2" descr="Afbeeldingsresultaat voor tilt logo university">
            <a:extLst>
              <a:ext uri="{FF2B5EF4-FFF2-40B4-BE49-F238E27FC236}">
                <a16:creationId xmlns:a16="http://schemas.microsoft.com/office/drawing/2014/main" id="{04D2E4CC-B162-4BF1-93B8-53898B3A4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81045" y="856033"/>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7644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a:t>
            </a:r>
          </a:p>
        </p:txBody>
      </p:sp>
      <p:sp>
        <p:nvSpPr>
          <p:cNvPr id="3" name="Content Placeholder 2"/>
          <p:cNvSpPr>
            <a:spLocks noGrp="1"/>
          </p:cNvSpPr>
          <p:nvPr>
            <p:ph idx="1"/>
          </p:nvPr>
        </p:nvSpPr>
        <p:spPr>
          <a:xfrm>
            <a:off x="680321" y="2336873"/>
            <a:ext cx="9613861" cy="4055614"/>
          </a:xfrm>
        </p:spPr>
        <p:txBody>
          <a:bodyPr>
            <a:normAutofit fontScale="77500" lnSpcReduction="20000"/>
          </a:bodyPr>
          <a:lstStyle/>
          <a:p>
            <a:r>
              <a:rPr lang="en-US" dirty="0"/>
              <a:t>What do you need to know for my question?</a:t>
            </a:r>
          </a:p>
          <a:p>
            <a:r>
              <a:rPr lang="en-US" dirty="0"/>
              <a:t>European Convention on Human </a:t>
            </a:r>
            <a:r>
              <a:rPr lang="en-US" dirty="0" err="1"/>
              <a:t>Rights+relevenat</a:t>
            </a:r>
            <a:r>
              <a:rPr lang="en-US" dirty="0"/>
              <a:t> protocols &gt;these are in your reader</a:t>
            </a:r>
          </a:p>
          <a:p>
            <a:r>
              <a:rPr lang="en-US" dirty="0"/>
              <a:t>The admissibility guide, the pages as indicated on blackboard</a:t>
            </a:r>
          </a:p>
          <a:p>
            <a:r>
              <a:rPr lang="en-US" dirty="0"/>
              <a:t>What I discussed in my classes</a:t>
            </a:r>
          </a:p>
          <a:p>
            <a:r>
              <a:rPr lang="en-US" dirty="0"/>
              <a:t>The four articles you had to read</a:t>
            </a:r>
          </a:p>
          <a:p>
            <a:pPr lvl="1"/>
            <a:r>
              <a:rPr lang="en-US" dirty="0"/>
              <a:t>The main arguments</a:t>
            </a:r>
          </a:p>
          <a:p>
            <a:pPr lvl="1"/>
            <a:r>
              <a:rPr lang="en-US" dirty="0"/>
              <a:t>The cases that figure prominently in those articles, but only to the extent they are discussed their. What are examples:</a:t>
            </a:r>
          </a:p>
          <a:p>
            <a:pPr lvl="2"/>
            <a:r>
              <a:rPr lang="en-US" dirty="0" err="1"/>
              <a:t>Delfi</a:t>
            </a:r>
            <a:endParaRPr lang="en-US" dirty="0"/>
          </a:p>
          <a:p>
            <a:pPr lvl="2"/>
            <a:r>
              <a:rPr lang="en-US" dirty="0" err="1"/>
              <a:t>Zakharov</a:t>
            </a:r>
            <a:endParaRPr lang="en-US" dirty="0"/>
          </a:p>
          <a:p>
            <a:pPr lvl="2"/>
            <a:r>
              <a:rPr lang="en-US" dirty="0" err="1"/>
              <a:t>Rotaru</a:t>
            </a:r>
            <a:endParaRPr lang="en-US" dirty="0"/>
          </a:p>
          <a:p>
            <a:pPr lvl="2"/>
            <a:r>
              <a:rPr lang="en-US" dirty="0"/>
              <a:t>Big Brother Watch</a:t>
            </a:r>
          </a:p>
          <a:p>
            <a:pPr lvl="2"/>
            <a:r>
              <a:rPr lang="en-US" dirty="0"/>
              <a:t>Colas Est</a:t>
            </a:r>
          </a:p>
          <a:p>
            <a:pPr lvl="2"/>
            <a:r>
              <a:rPr lang="en-US" dirty="0"/>
              <a:t>B. v. UK</a:t>
            </a:r>
          </a:p>
          <a:p>
            <a:pPr lvl="2"/>
            <a:r>
              <a:rPr lang="en-US" dirty="0"/>
              <a:t>Pfeifer</a:t>
            </a:r>
          </a:p>
        </p:txBody>
      </p:sp>
      <p:pic>
        <p:nvPicPr>
          <p:cNvPr id="4" name="Picture 2" descr="Afbeeldingsresultaat voor tilt logo university">
            <a:extLst>
              <a:ext uri="{FF2B5EF4-FFF2-40B4-BE49-F238E27FC236}">
                <a16:creationId xmlns:a16="http://schemas.microsoft.com/office/drawing/2014/main" id="{5B609937-5703-41A7-9C32-0E84231F76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6320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Blog</a:t>
            </a:r>
          </a:p>
        </p:txBody>
      </p:sp>
      <p:sp>
        <p:nvSpPr>
          <p:cNvPr id="3" name="Content Placeholder 2"/>
          <p:cNvSpPr>
            <a:spLocks noGrp="1"/>
          </p:cNvSpPr>
          <p:nvPr>
            <p:ph idx="1"/>
          </p:nvPr>
        </p:nvSpPr>
        <p:spPr/>
        <p:txBody>
          <a:bodyPr/>
          <a:lstStyle/>
          <a:p>
            <a:r>
              <a:rPr lang="en-US" dirty="0"/>
              <a:t>First part = describing matters of the fact + national legal procedure</a:t>
            </a:r>
          </a:p>
          <a:p>
            <a:r>
              <a:rPr lang="en-US" dirty="0"/>
              <a:t>Second part = describing the arguments of both sides and the decision of the court + an analysis and interpretation of those arguments</a:t>
            </a:r>
          </a:p>
          <a:p>
            <a:r>
              <a:rPr lang="en-US" dirty="0"/>
              <a:t>Third part = reflection on meaning, interpretation and/or significance of </a:t>
            </a:r>
            <a:r>
              <a:rPr lang="en-US"/>
              <a:t>the case</a:t>
            </a:r>
            <a:endParaRPr lang="en-US" dirty="0"/>
          </a:p>
        </p:txBody>
      </p:sp>
      <p:pic>
        <p:nvPicPr>
          <p:cNvPr id="4" name="Picture 2" descr="Afbeeldingsresultaat voor tilt logo university">
            <a:extLst>
              <a:ext uri="{FF2B5EF4-FFF2-40B4-BE49-F238E27FC236}">
                <a16:creationId xmlns:a16="http://schemas.microsoft.com/office/drawing/2014/main" id="{A6127B94-73DC-49A9-BA54-B6757C6122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1279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1F30FAA-29D4-4616-A6BB-6D2AF52780E3}"/>
              </a:ext>
            </a:extLst>
          </p:cNvPr>
          <p:cNvSpPr>
            <a:spLocks noGrp="1"/>
          </p:cNvSpPr>
          <p:nvPr>
            <p:ph type="title"/>
          </p:nvPr>
        </p:nvSpPr>
        <p:spPr/>
        <p:txBody>
          <a:bodyPr/>
          <a:lstStyle/>
          <a:p>
            <a:r>
              <a:rPr lang="nl-NL" dirty="0" err="1"/>
              <a:t>Overview</a:t>
            </a:r>
            <a:endParaRPr lang="nl-NL" dirty="0"/>
          </a:p>
        </p:txBody>
      </p:sp>
      <p:sp>
        <p:nvSpPr>
          <p:cNvPr id="3" name="Tijdelijke aanduiding voor inhoud 2">
            <a:extLst>
              <a:ext uri="{FF2B5EF4-FFF2-40B4-BE49-F238E27FC236}">
                <a16:creationId xmlns:a16="http://schemas.microsoft.com/office/drawing/2014/main" id="{31B021F4-22F8-4892-996C-A3811A1943A2}"/>
              </a:ext>
            </a:extLst>
          </p:cNvPr>
          <p:cNvSpPr>
            <a:spLocks noGrp="1"/>
          </p:cNvSpPr>
          <p:nvPr>
            <p:ph idx="1"/>
          </p:nvPr>
        </p:nvSpPr>
        <p:spPr/>
        <p:txBody>
          <a:bodyPr/>
          <a:lstStyle/>
          <a:p>
            <a:r>
              <a:rPr lang="nl-NL" dirty="0"/>
              <a:t>(1) </a:t>
            </a:r>
            <a:r>
              <a:rPr lang="nl-NL" dirty="0" err="1"/>
              <a:t>Legitimate</a:t>
            </a:r>
            <a:r>
              <a:rPr lang="nl-NL" dirty="0"/>
              <a:t> </a:t>
            </a:r>
            <a:r>
              <a:rPr lang="nl-NL" dirty="0" err="1"/>
              <a:t>aim</a:t>
            </a:r>
            <a:endParaRPr lang="nl-NL" dirty="0"/>
          </a:p>
          <a:p>
            <a:r>
              <a:rPr lang="nl-NL" dirty="0"/>
              <a:t>(2) </a:t>
            </a:r>
            <a:r>
              <a:rPr lang="nl-NL" dirty="0" err="1"/>
              <a:t>Margin</a:t>
            </a:r>
            <a:r>
              <a:rPr lang="nl-NL" dirty="0"/>
              <a:t> of </a:t>
            </a:r>
            <a:r>
              <a:rPr lang="nl-NL" dirty="0" err="1"/>
              <a:t>appreciation</a:t>
            </a:r>
            <a:endParaRPr lang="nl-NL" dirty="0"/>
          </a:p>
          <a:p>
            <a:r>
              <a:rPr lang="nl-NL" dirty="0"/>
              <a:t>(3) </a:t>
            </a:r>
            <a:r>
              <a:rPr lang="nl-NL" dirty="0" err="1"/>
              <a:t>Necessary</a:t>
            </a:r>
            <a:r>
              <a:rPr lang="nl-NL" dirty="0"/>
              <a:t> in a </a:t>
            </a:r>
            <a:r>
              <a:rPr lang="nl-NL" dirty="0" err="1"/>
              <a:t>democratic</a:t>
            </a:r>
            <a:r>
              <a:rPr lang="nl-NL" dirty="0"/>
              <a:t> society</a:t>
            </a:r>
          </a:p>
          <a:p>
            <a:r>
              <a:rPr lang="nl-NL" dirty="0"/>
              <a:t>(4) </a:t>
            </a:r>
            <a:r>
              <a:rPr lang="nl-NL" dirty="0" err="1"/>
              <a:t>Balancing</a:t>
            </a:r>
            <a:endParaRPr lang="nl-NL" dirty="0"/>
          </a:p>
          <a:p>
            <a:endParaRPr lang="nl-NL" dirty="0"/>
          </a:p>
        </p:txBody>
      </p:sp>
      <p:pic>
        <p:nvPicPr>
          <p:cNvPr id="1026"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482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Content Placeholder 2"/>
          <p:cNvSpPr>
            <a:spLocks noGrp="1"/>
          </p:cNvSpPr>
          <p:nvPr>
            <p:ph idx="1"/>
          </p:nvPr>
        </p:nvSpPr>
        <p:spPr/>
        <p:txBody>
          <a:bodyPr>
            <a:normAutofit fontScale="92500"/>
          </a:bodyPr>
          <a:lstStyle/>
          <a:p>
            <a:r>
              <a:rPr lang="en-US" b="1" dirty="0"/>
              <a:t>ARTICLE 8 </a:t>
            </a:r>
            <a:endParaRPr lang="en-US" dirty="0"/>
          </a:p>
          <a:p>
            <a:r>
              <a:rPr lang="en-US" b="1" dirty="0"/>
              <a:t>Right to respect for private and family life </a:t>
            </a:r>
            <a:endParaRPr lang="en-US" dirty="0"/>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065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8713CB-E013-4914-BED2-DF9FE831B092}"/>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8A30D297-F6E9-41CB-B9A9-DD781EB61CD6}"/>
              </a:ext>
            </a:extLst>
          </p:cNvPr>
          <p:cNvSpPr>
            <a:spLocks noGrp="1"/>
          </p:cNvSpPr>
          <p:nvPr>
            <p:ph idx="1"/>
          </p:nvPr>
        </p:nvSpPr>
        <p:spPr>
          <a:xfrm>
            <a:off x="680321" y="2336872"/>
            <a:ext cx="9613861" cy="3996815"/>
          </a:xfrm>
        </p:spPr>
        <p:txBody>
          <a:bodyPr>
            <a:normAutofit fontScale="77500" lnSpcReduction="20000"/>
          </a:bodyPr>
          <a:lstStyle/>
          <a:p>
            <a:r>
              <a:rPr lang="nl-NL" b="1" dirty="0"/>
              <a:t>Security </a:t>
            </a:r>
            <a:endParaRPr lang="nl-NL" dirty="0"/>
          </a:p>
          <a:p>
            <a:r>
              <a:rPr lang="en-US" dirty="0"/>
              <a:t>Of the three terms used in Article 8 ECHR relating to the rationale of security - ‘national security’, ‘public safety’, and ‘the prevention of disorder or crime’ - the latter is used in most cases by far. </a:t>
            </a:r>
          </a:p>
          <a:p>
            <a:r>
              <a:rPr lang="en-US" dirty="0"/>
              <a:t>First, the prevention of disorder and crime plays a role in police investigations, namely in case of wire-tapping telecommunication or controlling other means of correspondence, and in case of officials entering a private house in order to arrest its occupant or to seize certain documents or objects. </a:t>
            </a:r>
          </a:p>
          <a:p>
            <a:r>
              <a:rPr lang="en-US" dirty="0"/>
              <a:t>Second, restrictions may be imposed on the privacy of prisoners, their right to correspondence, and the freedom to have regular contact with family members, as this serves the legitimate aim of prevention of crime and disorder in the prison facilities, for example in relation to smuggling alcohol, drugs, or weaponry into the facility. </a:t>
            </a:r>
          </a:p>
          <a:p>
            <a:r>
              <a:rPr lang="en-US" dirty="0"/>
              <a:t>Third, states may expel aliens who have been convicted for criminal activities from their territory or deny their application for a temporary or permanent residence permit for reasons of maintaining order and preventing crime.</a:t>
            </a:r>
            <a:endParaRPr lang="nl-NL"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615535"/>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8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8CCE5E-B0C3-448E-912D-1049DDC4B4C2}"/>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A3558A97-D21F-43F8-8A0E-2E7E19EB3DB3}"/>
              </a:ext>
            </a:extLst>
          </p:cNvPr>
          <p:cNvSpPr>
            <a:spLocks noGrp="1"/>
          </p:cNvSpPr>
          <p:nvPr>
            <p:ph idx="1"/>
          </p:nvPr>
        </p:nvSpPr>
        <p:spPr/>
        <p:txBody>
          <a:bodyPr>
            <a:normAutofit fontScale="92500" lnSpcReduction="20000"/>
          </a:bodyPr>
          <a:lstStyle/>
          <a:p>
            <a:r>
              <a:rPr lang="en-GB" dirty="0"/>
              <a:t>The interest of ‘public safety’ is seldom invoked and seems to function as a rationale which is applied in more general and slightly more weighty cases, such as when a convicted criminal is denied leave from prison to attend the funeral of his parents, when an applicant complains of the release of CCTV footage which has resulted in publication and broadcasting of identifiable images of the applicant in question while attempting suicide, and when applicants complain about the systematic monitoring and recording of private conversations and private behaviour in the course of criminal proceedings. </a:t>
            </a:r>
          </a:p>
          <a:p>
            <a:r>
              <a:rPr lang="en-GB" dirty="0"/>
              <a:t>Finally, the principal cases in which ‘national security’ has been raised indicate that it concerns the security of the state and the democratic constitutional order from threats posed by enemies both within and without.</a:t>
            </a:r>
            <a:endParaRPr lang="en-US" dirty="0"/>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805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60FDD7-E2E0-4799-A7E6-1B44A05A203B}"/>
              </a:ext>
            </a:extLst>
          </p:cNvPr>
          <p:cNvSpPr>
            <a:spLocks noGrp="1"/>
          </p:cNvSpPr>
          <p:nvPr>
            <p:ph type="title"/>
          </p:nvPr>
        </p:nvSpPr>
        <p:spPr/>
        <p:txBody>
          <a:bodyPr/>
          <a:lstStyle/>
          <a:p>
            <a:r>
              <a:rPr lang="nl-NL" dirty="0"/>
              <a:t>(1) </a:t>
            </a:r>
            <a:r>
              <a:rPr lang="nl-NL" dirty="0" err="1"/>
              <a:t>Legitimate</a:t>
            </a:r>
            <a:r>
              <a:rPr lang="nl-NL" dirty="0"/>
              <a:t> </a:t>
            </a:r>
            <a:r>
              <a:rPr lang="nl-NL" dirty="0" err="1"/>
              <a:t>aim</a:t>
            </a:r>
            <a:endParaRPr lang="nl-NL" dirty="0"/>
          </a:p>
        </p:txBody>
      </p:sp>
      <p:sp>
        <p:nvSpPr>
          <p:cNvPr id="3" name="Tijdelijke aanduiding voor inhoud 2">
            <a:extLst>
              <a:ext uri="{FF2B5EF4-FFF2-40B4-BE49-F238E27FC236}">
                <a16:creationId xmlns:a16="http://schemas.microsoft.com/office/drawing/2014/main" id="{B1C5352F-437C-43BD-9A68-F25ED4F3DBE3}"/>
              </a:ext>
            </a:extLst>
          </p:cNvPr>
          <p:cNvSpPr>
            <a:spLocks noGrp="1"/>
          </p:cNvSpPr>
          <p:nvPr>
            <p:ph idx="1"/>
          </p:nvPr>
        </p:nvSpPr>
        <p:spPr>
          <a:xfrm>
            <a:off x="680321" y="1971413"/>
            <a:ext cx="9613861" cy="3964776"/>
          </a:xfrm>
        </p:spPr>
        <p:txBody>
          <a:bodyPr>
            <a:normAutofit lnSpcReduction="10000"/>
          </a:bodyPr>
          <a:lstStyle/>
          <a:p>
            <a:r>
              <a:rPr lang="nl-NL" b="1" dirty="0"/>
              <a:t>Health </a:t>
            </a:r>
            <a:r>
              <a:rPr lang="nl-NL" b="1" dirty="0" err="1"/>
              <a:t>and</a:t>
            </a:r>
            <a:r>
              <a:rPr lang="nl-NL" b="1" dirty="0"/>
              <a:t> </a:t>
            </a:r>
            <a:r>
              <a:rPr lang="nl-NL" b="1" dirty="0" err="1"/>
              <a:t>Morals</a:t>
            </a:r>
            <a:endParaRPr lang="nl-NL" dirty="0"/>
          </a:p>
          <a:p>
            <a:endParaRPr lang="nl-NL" dirty="0"/>
          </a:p>
          <a:p>
            <a:r>
              <a:rPr lang="en-US" baseline="30000" dirty="0"/>
              <a:t>The concept of health and  morals is well-known in common law systems and relates to the power of the state to  intervene in cases which are not directly linked to preventing crime or disorder, such as regulating prostitution, gambling and vagrancy, or promoting a healthy living environment,  but the term is used particularly in relation to the protection of children. </a:t>
            </a:r>
          </a:p>
          <a:p>
            <a:r>
              <a:rPr lang="en-US" baseline="30000" dirty="0"/>
              <a:t>For example, the British Health and Morals of Apprentices Act of 1802 regulated factory conditions with regard to child workers in cotton and wool mills, inter alia limiting the working hours of children between 9 and 13 years old to a maximum of 8 hours a day and of those between 14  and 18 years old to a maximum of 12 hours, and prohibiting </a:t>
            </a:r>
            <a:r>
              <a:rPr lang="en-US" baseline="30000" dirty="0" err="1"/>
              <a:t>labour</a:t>
            </a:r>
            <a:r>
              <a:rPr lang="en-US" baseline="30000" dirty="0"/>
              <a:t> </a:t>
            </a:r>
            <a:r>
              <a:rPr lang="en-US" baseline="30000" dirty="0" err="1"/>
              <a:t>ofchildren</a:t>
            </a:r>
            <a:r>
              <a:rPr lang="en-US" baseline="30000" dirty="0"/>
              <a:t> under 9 </a:t>
            </a:r>
            <a:r>
              <a:rPr lang="en-US" baseline="30000" dirty="0" err="1"/>
              <a:t>yearsold</a:t>
            </a:r>
            <a:r>
              <a:rPr lang="en-US" baseline="30000" dirty="0"/>
              <a:t>. </a:t>
            </a:r>
          </a:p>
          <a:p>
            <a:r>
              <a:rPr lang="en-US" baseline="30000" dirty="0"/>
              <a:t>Not surprisingly, as it is pre-eminently incases like these that the state adopts its role of </a:t>
            </a:r>
            <a:r>
              <a:rPr lang="en-US" baseline="30000" dirty="0" err="1"/>
              <a:t>parens</a:t>
            </a:r>
            <a:r>
              <a:rPr lang="en-US" baseline="30000" dirty="0"/>
              <a:t> patriae, most cases before the European Court of Human Rights in which the protection of health and morals is invoked by the government as legitimate concern, regard  the custody over or custodial placement of children, for example necessitated by violence, drug abuse, or mental incapacity of one or both of the parents. </a:t>
            </a:r>
          </a:p>
        </p:txBody>
      </p:sp>
      <p:pic>
        <p:nvPicPr>
          <p:cNvPr id="4" name="Picture 2" descr="Afbeeldingsresultaat voor tilt logo university">
            <a:extLst>
              <a:ext uri="{FF2B5EF4-FFF2-40B4-BE49-F238E27FC236}">
                <a16:creationId xmlns:a16="http://schemas.microsoft.com/office/drawing/2014/main" id="{826EBCD2-75F4-429D-9B46-6401F7206C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1045" y="598909"/>
            <a:ext cx="1610955" cy="875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577509"/>
      </p:ext>
    </p:extLst>
  </p:cSld>
  <p:clrMapOvr>
    <a:masterClrMapping/>
  </p:clrMapOvr>
</p:sld>
</file>

<file path=ppt/theme/theme1.xml><?xml version="1.0" encoding="utf-8"?>
<a:theme xmlns:a="http://schemas.openxmlformats.org/drawingml/2006/main" name="Berlij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Berlijn</Template>
  <TotalTime>1869</TotalTime>
  <Words>2868</Words>
  <Application>Microsoft Office PowerPoint</Application>
  <PresentationFormat>Breedbeeld</PresentationFormat>
  <Paragraphs>164</Paragraphs>
  <Slides>28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28</vt:i4>
      </vt:variant>
    </vt:vector>
  </HeadingPairs>
  <TitlesOfParts>
    <vt:vector size="32" baseType="lpstr">
      <vt:lpstr>Arial</vt:lpstr>
      <vt:lpstr>Calibri</vt:lpstr>
      <vt:lpstr>Trebuchet MS</vt:lpstr>
      <vt:lpstr>Berlijn</vt:lpstr>
      <vt:lpstr>Privacy &amp; Data Protection:  Class IV – ECHR (Legitimate aim &amp; Necessary in a democratic society)</vt:lpstr>
      <vt:lpstr>Exam</vt:lpstr>
      <vt:lpstr>Exam</vt:lpstr>
      <vt:lpstr>Blog</vt:lpstr>
      <vt:lpstr>Overview</vt:lpstr>
      <vt:lpstr>(1) Legitimate aim</vt:lpstr>
      <vt:lpstr>(1) Legitimate aim</vt:lpstr>
      <vt:lpstr>(1) Legitimate aim</vt:lpstr>
      <vt:lpstr>(1) Legitimate aim</vt:lpstr>
      <vt:lpstr>(1) Legitimate aim</vt:lpstr>
      <vt:lpstr>(1) Legitimate aim</vt:lpstr>
      <vt:lpstr>(1) Legitimate aim</vt:lpstr>
      <vt:lpstr>(1) Legitimate aim</vt:lpstr>
      <vt:lpstr>(1) Legitimate aim</vt:lpstr>
      <vt:lpstr>(2) Margin of appreciation</vt:lpstr>
      <vt:lpstr>(2) Margin of appreciation</vt:lpstr>
      <vt:lpstr>(2) Margin of appreciation</vt:lpstr>
      <vt:lpstr>(2) Margin of appreciation</vt:lpstr>
      <vt:lpstr>(3) Necessary in a democratic society</vt:lpstr>
      <vt:lpstr>(3) Necessary in a democratic society</vt:lpstr>
      <vt:lpstr>(3) Necessary in a democratic society</vt:lpstr>
      <vt:lpstr>(3) Necessary in a democratic society</vt:lpstr>
      <vt:lpstr>(3) Necessary in a democratic society</vt:lpstr>
      <vt:lpstr>(3) Necessary in a democratic society</vt:lpstr>
      <vt:lpstr>(4) Balancing</vt:lpstr>
      <vt:lpstr>(4) Balancing</vt:lpstr>
      <vt:lpstr>(4) Balancing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HP</dc:creator>
  <cp:lastModifiedBy>Bart Van der Sloot</cp:lastModifiedBy>
  <cp:revision>157</cp:revision>
  <dcterms:created xsi:type="dcterms:W3CDTF">2019-08-25T09:53:36Z</dcterms:created>
  <dcterms:modified xsi:type="dcterms:W3CDTF">2019-09-04T18:26:59Z</dcterms:modified>
</cp:coreProperties>
</file>