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508" r:id="rId4"/>
    <p:sldId id="509" r:id="rId5"/>
    <p:sldId id="510" r:id="rId6"/>
    <p:sldId id="512" r:id="rId7"/>
    <p:sldId id="511" r:id="rId8"/>
    <p:sldId id="513" r:id="rId9"/>
    <p:sldId id="514" r:id="rId10"/>
    <p:sldId id="515" r:id="rId11"/>
    <p:sldId id="507" r:id="rId12"/>
    <p:sldId id="516" r:id="rId13"/>
    <p:sldId id="517" r:id="rId14"/>
    <p:sldId id="330" r:id="rId15"/>
    <p:sldId id="518" r:id="rId16"/>
    <p:sldId id="519" r:id="rId17"/>
    <p:sldId id="520" r:id="rId18"/>
    <p:sldId id="52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p:scale>
          <a:sx n="100" d="100"/>
          <a:sy n="100" d="100"/>
        </p:scale>
        <p:origin x="7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68172" y="2256038"/>
            <a:ext cx="9179511" cy="2345924"/>
          </a:xfrm>
        </p:spPr>
        <p:txBody>
          <a:bodyPr>
            <a:noAutofit/>
          </a:bodyPr>
          <a:lstStyle/>
          <a:p>
            <a:pPr algn="ctr"/>
            <a:r>
              <a:rPr lang="nl-NL" sz="4400" dirty="0">
                <a:solidFill>
                  <a:schemeClr val="bg1"/>
                </a:solidFill>
              </a:rPr>
              <a:t>Class IV: Public interest</a:t>
            </a:r>
            <a:br>
              <a:rPr lang="nl-NL" sz="1400" dirty="0">
                <a:solidFill>
                  <a:schemeClr val="bg1"/>
                </a:solidFill>
              </a:rPr>
            </a:br>
            <a:endParaRPr lang="nl-NL" sz="66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en-US" dirty="0">
                <a:solidFill>
                  <a:schemeClr val="bg1"/>
                </a:solidFill>
              </a:rPr>
              <a:t>Rights and Freedoms of Others</a:t>
            </a:r>
          </a:p>
          <a:p>
            <a:r>
              <a:rPr lang="en-US" dirty="0">
                <a:solidFill>
                  <a:schemeClr val="bg1"/>
                </a:solidFill>
              </a:rPr>
              <a:t>Originally very limited importance + at legislative level</a:t>
            </a:r>
          </a:p>
          <a:p>
            <a:r>
              <a:rPr lang="en-US" dirty="0">
                <a:solidFill>
                  <a:schemeClr val="bg1"/>
                </a:solidFill>
              </a:rPr>
              <a:t>This ground has become increasingly important due to positive obligations and the (indirect) horizontal effect of the ECHR</a:t>
            </a:r>
            <a:endParaRPr lang="nl-NL" dirty="0">
              <a:solidFill>
                <a:schemeClr val="bg1"/>
              </a:solidFill>
            </a:endParaRPr>
          </a:p>
        </p:txBody>
      </p:sp>
    </p:spTree>
    <p:extLst>
      <p:ext uri="{BB962C8B-B14F-4D97-AF65-F5344CB8AC3E}">
        <p14:creationId xmlns:p14="http://schemas.microsoft.com/office/powerpoint/2010/main" val="109013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E293E6-C8ED-415C-9270-3173D81659BB}"/>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8ED53ADE-D224-4E8B-91A2-8DD205E4AD89}"/>
              </a:ext>
            </a:extLst>
          </p:cNvPr>
          <p:cNvSpPr>
            <a:spLocks noGrp="1"/>
          </p:cNvSpPr>
          <p:nvPr>
            <p:ph idx="1"/>
          </p:nvPr>
        </p:nvSpPr>
        <p:spPr/>
        <p:txBody>
          <a:bodyPr/>
          <a:lstStyle/>
          <a:p>
            <a:r>
              <a:rPr lang="en-US" dirty="0">
                <a:solidFill>
                  <a:schemeClr val="bg1"/>
                </a:solidFill>
              </a:rPr>
              <a:t>Usually not a point of attention</a:t>
            </a:r>
          </a:p>
          <a:p>
            <a:r>
              <a:rPr lang="en-US" dirty="0">
                <a:solidFill>
                  <a:schemeClr val="bg1"/>
                </a:solidFill>
              </a:rPr>
              <a:t>(Almost) Never a violation on this point</a:t>
            </a:r>
          </a:p>
          <a:p>
            <a:r>
              <a:rPr lang="en-US" dirty="0">
                <a:solidFill>
                  <a:schemeClr val="bg1"/>
                </a:solidFill>
              </a:rPr>
              <a:t>Very minimal control:</a:t>
            </a:r>
          </a:p>
          <a:p>
            <a:pPr lvl="1"/>
            <a:r>
              <a:rPr lang="en-US" dirty="0">
                <a:solidFill>
                  <a:schemeClr val="bg1"/>
                </a:solidFill>
              </a:rPr>
              <a:t>(1) Actual condition &gt; not/seldom assessed</a:t>
            </a:r>
          </a:p>
          <a:p>
            <a:pPr lvl="1"/>
            <a:r>
              <a:rPr lang="en-US" dirty="0">
                <a:solidFill>
                  <a:schemeClr val="bg1"/>
                </a:solidFill>
              </a:rPr>
              <a:t>(2) Efficacy means &gt; not/seldom assessed</a:t>
            </a:r>
          </a:p>
          <a:p>
            <a:pPr lvl="1"/>
            <a:r>
              <a:rPr lang="en-US" dirty="0">
                <a:solidFill>
                  <a:schemeClr val="bg1"/>
                </a:solidFill>
              </a:rPr>
              <a:t>(3) Right means&gt; Margin of appreciation</a:t>
            </a:r>
            <a:br>
              <a:rPr lang="nl-NL" dirty="0">
                <a:solidFill>
                  <a:schemeClr val="bg1"/>
                </a:solidFill>
              </a:rPr>
            </a:br>
            <a:endParaRPr lang="nl-NL" dirty="0">
              <a:solidFill>
                <a:schemeClr val="bg1"/>
              </a:solidFill>
            </a:endParaRPr>
          </a:p>
        </p:txBody>
      </p:sp>
    </p:spTree>
    <p:extLst>
      <p:ext uri="{BB962C8B-B14F-4D97-AF65-F5344CB8AC3E}">
        <p14:creationId xmlns:p14="http://schemas.microsoft.com/office/powerpoint/2010/main" val="323365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D410C5-C605-448F-AEFB-460702721298}"/>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B89CE1F2-A873-429A-B9FF-4B8C0FBD39FF}"/>
              </a:ext>
            </a:extLst>
          </p:cNvPr>
          <p:cNvSpPr>
            <a:spLocks noGrp="1"/>
          </p:cNvSpPr>
          <p:nvPr>
            <p:ph idx="1"/>
          </p:nvPr>
        </p:nvSpPr>
        <p:spPr>
          <a:xfrm>
            <a:off x="677334" y="1930400"/>
            <a:ext cx="8596668" cy="3880773"/>
          </a:xfrm>
        </p:spPr>
        <p:txBody>
          <a:bodyPr>
            <a:noAutofit/>
          </a:bodyPr>
          <a:lstStyle/>
          <a:p>
            <a:r>
              <a:rPr lang="en-US" sz="1300" dirty="0">
                <a:solidFill>
                  <a:schemeClr val="bg1"/>
                </a:solidFill>
              </a:rPr>
              <a:t>Maintaining order and ensuring public safety are the </a:t>
            </a:r>
            <a:r>
              <a:rPr lang="nl-NL" sz="1300" b="1" i="0" dirty="0">
                <a:solidFill>
                  <a:schemeClr val="bg1"/>
                </a:solidFill>
                <a:effectLst/>
              </a:rPr>
              <a:t>raison </a:t>
            </a:r>
            <a:r>
              <a:rPr lang="nl-NL" sz="1300" b="1" i="0" dirty="0" err="1">
                <a:solidFill>
                  <a:schemeClr val="bg1"/>
                </a:solidFill>
                <a:effectLst/>
              </a:rPr>
              <a:t>d'etre</a:t>
            </a:r>
            <a:r>
              <a:rPr lang="nl-NL" sz="1300" b="1" i="0" dirty="0">
                <a:solidFill>
                  <a:schemeClr val="bg1"/>
                </a:solidFill>
                <a:effectLst/>
              </a:rPr>
              <a:t> </a:t>
            </a:r>
            <a:r>
              <a:rPr lang="en-US" sz="1300" dirty="0">
                <a:solidFill>
                  <a:schemeClr val="bg1"/>
                </a:solidFill>
              </a:rPr>
              <a:t>of the state.</a:t>
            </a:r>
          </a:p>
          <a:p>
            <a:r>
              <a:rPr lang="en-US" sz="1300" dirty="0">
                <a:solidFill>
                  <a:schemeClr val="bg1"/>
                </a:solidFill>
              </a:rPr>
              <a:t>In the case of espionage and terrorist threats, the ECHR accepted a wide margin: National security ‘is invoked, for example when democratic societies are threatened by highly sophisticated forms of espionage or by terrorism, necessitating that the State is able, in order to effectively counter such threats, to undertake the secret surveillance of subversive elements operating within its jurisdiction. ‘In these circumstances, the Court accepts that the margin of appreciation available to the respondent State in assessing the pressing social need in the present case, and in particular in choosing the means for achieving the legitimate aim of protecting national security, was a wide one.’ 7 ECtHR, Leander v. Sweden, application no. 9248/81, 26 March 1987</a:t>
            </a:r>
          </a:p>
          <a:p>
            <a:r>
              <a:rPr lang="en-US" sz="1300" dirty="0">
                <a:solidFill>
                  <a:schemeClr val="bg1"/>
                </a:solidFill>
              </a:rPr>
              <a:t>Army regulation: ECtHR, Konstantin </a:t>
            </a:r>
            <a:r>
              <a:rPr lang="en-US" sz="1300" dirty="0" err="1">
                <a:solidFill>
                  <a:schemeClr val="bg1"/>
                </a:solidFill>
              </a:rPr>
              <a:t>Markin</a:t>
            </a:r>
            <a:r>
              <a:rPr lang="en-US" sz="1300" dirty="0">
                <a:solidFill>
                  <a:schemeClr val="bg1"/>
                </a:solidFill>
              </a:rPr>
              <a:t> v. Russia, application no. 30078/06, 22 March 2012</a:t>
            </a:r>
          </a:p>
          <a:p>
            <a:r>
              <a:rPr lang="en-US" sz="1300" dirty="0">
                <a:solidFill>
                  <a:schemeClr val="bg1"/>
                </a:solidFill>
              </a:rPr>
              <a:t>Terrorism measures: ECtHR, Murray v. the United Kingdom, application no. 14310/88, 28 October 1994. </a:t>
            </a:r>
          </a:p>
          <a:p>
            <a:r>
              <a:rPr lang="en-US" sz="1300" dirty="0">
                <a:solidFill>
                  <a:schemeClr val="bg1"/>
                </a:solidFill>
              </a:rPr>
              <a:t>Rights and freedoms of prisoners: ECtHR, Clift v. the United Kingdom, application no. 7205/07, 13 July 2010. ECtHR, </a:t>
            </a:r>
            <a:r>
              <a:rPr lang="en-US" sz="1300" dirty="0" err="1">
                <a:solidFill>
                  <a:schemeClr val="bg1"/>
                </a:solidFill>
              </a:rPr>
              <a:t>Laduna</a:t>
            </a:r>
            <a:r>
              <a:rPr lang="en-US" sz="1300" dirty="0">
                <a:solidFill>
                  <a:schemeClr val="bg1"/>
                </a:solidFill>
              </a:rPr>
              <a:t> v. Slovakia, application no. 31827/02, 13 December 2011. </a:t>
            </a:r>
          </a:p>
          <a:p>
            <a:r>
              <a:rPr lang="en-US" sz="1300" dirty="0">
                <a:solidFill>
                  <a:schemeClr val="bg1"/>
                </a:solidFill>
              </a:rPr>
              <a:t>Immigration: ‘The Convention does not guarantee the right of an alien to enter or to reside in a particular country and, in pursuance of their task of maintaining public order, Contracting States have the power to expel an alien convicted of criminal offences.’ ECtHR, </a:t>
            </a:r>
            <a:r>
              <a:rPr lang="en-US" sz="1300" dirty="0" err="1">
                <a:solidFill>
                  <a:schemeClr val="bg1"/>
                </a:solidFill>
              </a:rPr>
              <a:t>Uner</a:t>
            </a:r>
            <a:r>
              <a:rPr lang="en-US" sz="1300" dirty="0">
                <a:solidFill>
                  <a:schemeClr val="bg1"/>
                </a:solidFill>
              </a:rPr>
              <a:t> v. The Netherlands, application no. 46410/99, 18 October 2006. ECtHR, </a:t>
            </a:r>
            <a:r>
              <a:rPr lang="en-US" sz="1300" dirty="0" err="1">
                <a:solidFill>
                  <a:schemeClr val="bg1"/>
                </a:solidFill>
              </a:rPr>
              <a:t>Abdulaziz</a:t>
            </a:r>
            <a:r>
              <a:rPr lang="en-US" sz="1300" dirty="0">
                <a:solidFill>
                  <a:schemeClr val="bg1"/>
                </a:solidFill>
              </a:rPr>
              <a:t>, </a:t>
            </a:r>
            <a:r>
              <a:rPr lang="en-US" sz="1300" dirty="0" err="1">
                <a:solidFill>
                  <a:schemeClr val="bg1"/>
                </a:solidFill>
              </a:rPr>
              <a:t>Cabales</a:t>
            </a:r>
            <a:r>
              <a:rPr lang="en-US" sz="1300" dirty="0">
                <a:solidFill>
                  <a:schemeClr val="bg1"/>
                </a:solidFill>
              </a:rPr>
              <a:t> and </a:t>
            </a:r>
            <a:r>
              <a:rPr lang="en-US" sz="1300" dirty="0" err="1">
                <a:solidFill>
                  <a:schemeClr val="bg1"/>
                </a:solidFill>
              </a:rPr>
              <a:t>Balkandali</a:t>
            </a:r>
            <a:r>
              <a:rPr lang="en-US" sz="1300" dirty="0">
                <a:solidFill>
                  <a:schemeClr val="bg1"/>
                </a:solidFill>
              </a:rPr>
              <a:t> v. the United Kingdom, application nos. 9214/80, 9473/81 and 9474/81, 28 May 1985.</a:t>
            </a:r>
            <a:endParaRPr lang="nl-NL" sz="1300" dirty="0">
              <a:solidFill>
                <a:schemeClr val="bg1"/>
              </a:solidFill>
            </a:endParaRPr>
          </a:p>
        </p:txBody>
      </p:sp>
    </p:spTree>
    <p:extLst>
      <p:ext uri="{BB962C8B-B14F-4D97-AF65-F5344CB8AC3E}">
        <p14:creationId xmlns:p14="http://schemas.microsoft.com/office/powerpoint/2010/main" val="2136018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6ADF6-4C18-44B9-B59F-85CE4FFFAC59}"/>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EB988F88-6C01-41D1-B044-D16A1C8CA62F}"/>
              </a:ext>
            </a:extLst>
          </p:cNvPr>
          <p:cNvSpPr>
            <a:spLocks noGrp="1"/>
          </p:cNvSpPr>
          <p:nvPr>
            <p:ph idx="1"/>
          </p:nvPr>
        </p:nvSpPr>
        <p:spPr/>
        <p:txBody>
          <a:bodyPr>
            <a:normAutofit fontScale="85000" lnSpcReduction="10000"/>
          </a:bodyPr>
          <a:lstStyle/>
          <a:p>
            <a:r>
              <a:rPr lang="en-US" dirty="0">
                <a:solidFill>
                  <a:schemeClr val="bg1"/>
                </a:solidFill>
              </a:rPr>
              <a:t>The State authorities are, in principle, in a better position than the international judge to give an opinion, not only on the “exact content of the requirements of morals” in their country, but also on the necessity of a restriction intended to meet them’. ECtHR, A., B. and C. v. Ireland, application no. 25579/05, 16 December 2010, § 223 &amp; 232. See further: ECtHR, </a:t>
            </a:r>
            <a:r>
              <a:rPr lang="en-US" dirty="0" err="1">
                <a:solidFill>
                  <a:schemeClr val="bg1"/>
                </a:solidFill>
              </a:rPr>
              <a:t>Handyside</a:t>
            </a:r>
            <a:r>
              <a:rPr lang="en-US" dirty="0">
                <a:solidFill>
                  <a:schemeClr val="bg1"/>
                </a:solidFill>
              </a:rPr>
              <a:t> v. the United Kingdom, application no. 5493/72, 07 December 1976.</a:t>
            </a:r>
          </a:p>
          <a:p>
            <a:r>
              <a:rPr lang="en-US" dirty="0">
                <a:solidFill>
                  <a:schemeClr val="bg1"/>
                </a:solidFill>
              </a:rPr>
              <a:t>Local moral feelings can also play a role. ‘As the Government correctly submitted, it follows that the moral climate in Northern Ireland in sexual matters, in particular as evidenced by the opposition to the proposed legislative change, is one of the matters which the national authorities may legitimately take into account in exercising their discretion. There is, the Court accepts, a strong body of opposition stemming from a genuine and sincere conviction shared by a large number of responsible members of the Northern Irish community that a change in the law would be seriously damaging to the moral fabric of society. This opposition reflects [] a view both of the requirements of morals in Northern Ireland and of the measures thought within the community to be necessary to preserve prevailing moral standards.’ ECtHR, Dudgeon v. the United Kingdom, application no. 7525/76, 22 October 1981</a:t>
            </a:r>
            <a:endParaRPr lang="nl-NL" dirty="0">
              <a:solidFill>
                <a:schemeClr val="bg1"/>
              </a:solidFill>
            </a:endParaRPr>
          </a:p>
        </p:txBody>
      </p:sp>
    </p:spTree>
    <p:extLst>
      <p:ext uri="{BB962C8B-B14F-4D97-AF65-F5344CB8AC3E}">
        <p14:creationId xmlns:p14="http://schemas.microsoft.com/office/powerpoint/2010/main" val="1248306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9A20A-EBDE-49FE-8B59-17DBFCAA71D2}"/>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ECD4112C-4FBF-4A4A-B26B-12A0FA066520}"/>
              </a:ext>
            </a:extLst>
          </p:cNvPr>
          <p:cNvSpPr>
            <a:spLocks noGrp="1"/>
          </p:cNvSpPr>
          <p:nvPr>
            <p:ph idx="1"/>
          </p:nvPr>
        </p:nvSpPr>
        <p:spPr/>
        <p:txBody>
          <a:bodyPr>
            <a:normAutofit fontScale="85000" lnSpcReduction="10000"/>
          </a:bodyPr>
          <a:lstStyle/>
          <a:p>
            <a:r>
              <a:rPr lang="en-US" dirty="0">
                <a:solidFill>
                  <a:schemeClr val="bg1"/>
                </a:solidFill>
              </a:rPr>
              <a:t>‘State intervention in socio-economic matters such as housing is often necessary in securing social justice and public benefit. In this area, the margin of appreciation available to the State in implementing social and economic policies is necessarily a wide one. The domestic authorities’ judgment as to what is necessary to achieve the objectives of those policies should be respected unless that judgment is manifestly without reasonable foundation. Although this principle was originally set forth in the context of complaints under Article 1 of Protocol No. 1 - the Court, bearing in mind that the Convention and its Protocols must be interpreted as a whole, considers that the State enjoys an equally wide margin of appreciation as regards respect for the home in circumstances such as those prevailing in the present case, in the context of Article 8. Thus, the Court will accept the judgment of the domestic authorities as to what is necessary in a democratic society unless that judgment is manifestly without reasonable foundation, that is, unless the measure employed is manifestly disproportionate to the legitimate aim pursued.’ ECtHR, </a:t>
            </a:r>
            <a:r>
              <a:rPr lang="en-US" dirty="0" err="1">
                <a:solidFill>
                  <a:schemeClr val="bg1"/>
                </a:solidFill>
              </a:rPr>
              <a:t>Blecic</a:t>
            </a:r>
            <a:r>
              <a:rPr lang="en-US" dirty="0">
                <a:solidFill>
                  <a:schemeClr val="bg1"/>
                </a:solidFill>
              </a:rPr>
              <a:t> v. Croatia, application no. 59532/00, 29 July 2004</a:t>
            </a:r>
          </a:p>
          <a:p>
            <a:r>
              <a:rPr lang="en-US" dirty="0">
                <a:solidFill>
                  <a:schemeClr val="bg1"/>
                </a:solidFill>
              </a:rPr>
              <a:t>Not ‘to pass judgment on the Netherlands’ immigration and residence policy as such.’ ECtHR, </a:t>
            </a:r>
            <a:r>
              <a:rPr lang="en-US" dirty="0" err="1">
                <a:solidFill>
                  <a:schemeClr val="bg1"/>
                </a:solidFill>
              </a:rPr>
              <a:t>Berrehab</a:t>
            </a:r>
            <a:r>
              <a:rPr lang="en-US" dirty="0">
                <a:solidFill>
                  <a:schemeClr val="bg1"/>
                </a:solidFill>
              </a:rPr>
              <a:t> v. the Netherlands, application no. 10730/84, 21 June 1988.</a:t>
            </a:r>
          </a:p>
          <a:p>
            <a:r>
              <a:rPr lang="en-US" dirty="0">
                <a:solidFill>
                  <a:schemeClr val="bg1"/>
                </a:solidFill>
              </a:rPr>
              <a:t>Night flights&gt; that is up to the country itself</a:t>
            </a:r>
            <a:endParaRPr lang="nl-NL" dirty="0">
              <a:solidFill>
                <a:schemeClr val="bg1"/>
              </a:solidFill>
            </a:endParaRPr>
          </a:p>
        </p:txBody>
      </p:sp>
    </p:spTree>
    <p:extLst>
      <p:ext uri="{BB962C8B-B14F-4D97-AF65-F5344CB8AC3E}">
        <p14:creationId xmlns:p14="http://schemas.microsoft.com/office/powerpoint/2010/main" val="465482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81A25-0908-488F-8499-29C3261B6602}"/>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89CE16A8-37CB-4271-8929-8F9D604A516C}"/>
              </a:ext>
            </a:extLst>
          </p:cNvPr>
          <p:cNvSpPr>
            <a:spLocks noGrp="1"/>
          </p:cNvSpPr>
          <p:nvPr>
            <p:ph idx="1"/>
          </p:nvPr>
        </p:nvSpPr>
        <p:spPr/>
        <p:txBody>
          <a:bodyPr/>
          <a:lstStyle/>
          <a:p>
            <a:r>
              <a:rPr lang="en-US" dirty="0">
                <a:solidFill>
                  <a:schemeClr val="bg1"/>
                </a:solidFill>
              </a:rPr>
              <a:t>More limited margin of appreciation for:</a:t>
            </a:r>
          </a:p>
          <a:p>
            <a:r>
              <a:rPr lang="en-US" dirty="0">
                <a:solidFill>
                  <a:schemeClr val="bg1"/>
                </a:solidFill>
              </a:rPr>
              <a:t>Most cases related to prevention of crime and disorder</a:t>
            </a:r>
          </a:p>
          <a:p>
            <a:r>
              <a:rPr lang="en-US" dirty="0">
                <a:solidFill>
                  <a:schemeClr val="bg1"/>
                </a:solidFill>
              </a:rPr>
              <a:t>Rights and freedoms of other, with the exception of children's interests</a:t>
            </a:r>
            <a:endParaRPr lang="nl-NL" dirty="0">
              <a:solidFill>
                <a:schemeClr val="bg1"/>
              </a:solidFill>
            </a:endParaRPr>
          </a:p>
        </p:txBody>
      </p:sp>
    </p:spTree>
    <p:extLst>
      <p:ext uri="{BB962C8B-B14F-4D97-AF65-F5344CB8AC3E}">
        <p14:creationId xmlns:p14="http://schemas.microsoft.com/office/powerpoint/2010/main" val="177570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EA492-3A30-41CB-9BD9-C91C9A267ED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5B54E718-2D1F-4C73-8627-2D7FB803F784}"/>
              </a:ext>
            </a:extLst>
          </p:cNvPr>
          <p:cNvSpPr>
            <a:spLocks noGrp="1"/>
          </p:cNvSpPr>
          <p:nvPr>
            <p:ph idx="1"/>
          </p:nvPr>
        </p:nvSpPr>
        <p:spPr/>
        <p:txBody>
          <a:bodyPr>
            <a:normAutofit/>
          </a:bodyPr>
          <a:lstStyle/>
          <a:p>
            <a:r>
              <a:rPr lang="en-US" dirty="0">
                <a:solidFill>
                  <a:schemeClr val="bg1"/>
                </a:solidFill>
              </a:rPr>
              <a:t>European consensus: the Court must ‘have regard to the changing conditions in Contracting States and respond, for example, to any emerging consensus as to the standards to be achieved.’ ECtHR, Konstantin </a:t>
            </a:r>
            <a:r>
              <a:rPr lang="en-US" dirty="0" err="1">
                <a:solidFill>
                  <a:schemeClr val="bg1"/>
                </a:solidFill>
              </a:rPr>
              <a:t>Markin</a:t>
            </a:r>
            <a:r>
              <a:rPr lang="en-US" dirty="0">
                <a:solidFill>
                  <a:schemeClr val="bg1"/>
                </a:solidFill>
              </a:rPr>
              <a:t> v. Russia, application no. 30078/06, 22 March 2012, § 126. ECtHR, Weller v. Hungary, application no. 44399/05, 31 March 2009. </a:t>
            </a:r>
          </a:p>
          <a:p>
            <a:r>
              <a:rPr lang="en-US" dirty="0">
                <a:solidFill>
                  <a:schemeClr val="bg1"/>
                </a:solidFill>
              </a:rPr>
              <a:t>International consensus: the Court attached less importance to the ‘lack of evidence of a common European approach to the resolution of the legal and practical problems posed, than to the clear and uncontested evidence of a continuing international trend in </a:t>
            </a:r>
            <a:r>
              <a:rPr lang="en-US" dirty="0" err="1">
                <a:solidFill>
                  <a:schemeClr val="bg1"/>
                </a:solidFill>
              </a:rPr>
              <a:t>favour</a:t>
            </a:r>
            <a:r>
              <a:rPr lang="en-US" dirty="0">
                <a:solidFill>
                  <a:schemeClr val="bg1"/>
                </a:solidFill>
              </a:rPr>
              <a:t> not only of increased social acceptance of transsexuals but of legal recognition of the new sexual identity of post-operative transsexuals.’ ECtHR, Christine Goodwin v. the United Kingdom, application no. 28957/95, 11 July 2002</a:t>
            </a:r>
            <a:endParaRPr lang="nl-NL" dirty="0">
              <a:solidFill>
                <a:schemeClr val="bg1"/>
              </a:solidFill>
            </a:endParaRPr>
          </a:p>
        </p:txBody>
      </p:sp>
    </p:spTree>
    <p:extLst>
      <p:ext uri="{BB962C8B-B14F-4D97-AF65-F5344CB8AC3E}">
        <p14:creationId xmlns:p14="http://schemas.microsoft.com/office/powerpoint/2010/main" val="195233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1F6C7-3A09-43A3-9A7F-CD1FA525C47B}"/>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1F4D76C5-F68D-45BE-BE10-4C20CF1C6926}"/>
              </a:ext>
            </a:extLst>
          </p:cNvPr>
          <p:cNvSpPr>
            <a:spLocks noGrp="1"/>
          </p:cNvSpPr>
          <p:nvPr>
            <p:ph idx="1"/>
          </p:nvPr>
        </p:nvSpPr>
        <p:spPr/>
        <p:txBody>
          <a:bodyPr/>
          <a:lstStyle/>
          <a:p>
            <a:r>
              <a:rPr lang="en-US" dirty="0">
                <a:solidFill>
                  <a:schemeClr val="bg1"/>
                </a:solidFill>
              </a:rPr>
              <a:t>Essential interests of individuals</a:t>
            </a:r>
          </a:p>
          <a:p>
            <a:r>
              <a:rPr lang="en-US" dirty="0">
                <a:solidFill>
                  <a:schemeClr val="bg1"/>
                </a:solidFill>
              </a:rPr>
              <a:t>Thus, when the British government discriminated against female immigrants with regard to residence permits in order to promote the economic well-being of the country, it was accepted that the number of economically active men of working age in the population exceeded the number of economically active women by nearly 30%. However, the Court pointed out that many women were engaged in part-time work and that it was in any event ‘not convinced that the difference that may nevertheless exist between the respective impact of men and of women on the domestic </a:t>
            </a:r>
            <a:r>
              <a:rPr lang="en-US" dirty="0" err="1">
                <a:solidFill>
                  <a:schemeClr val="bg1"/>
                </a:solidFill>
              </a:rPr>
              <a:t>labour</a:t>
            </a:r>
            <a:r>
              <a:rPr lang="en-US" dirty="0">
                <a:solidFill>
                  <a:schemeClr val="bg1"/>
                </a:solidFill>
              </a:rPr>
              <a:t> market is sufficiently important to justify the difference of treatment’ ECtHR, </a:t>
            </a:r>
            <a:r>
              <a:rPr lang="en-US" dirty="0" err="1">
                <a:solidFill>
                  <a:schemeClr val="bg1"/>
                </a:solidFill>
              </a:rPr>
              <a:t>Abdulaziz</a:t>
            </a:r>
            <a:r>
              <a:rPr lang="en-US" dirty="0">
                <a:solidFill>
                  <a:schemeClr val="bg1"/>
                </a:solidFill>
              </a:rPr>
              <a:t>, </a:t>
            </a:r>
            <a:r>
              <a:rPr lang="en-US" dirty="0" err="1">
                <a:solidFill>
                  <a:schemeClr val="bg1"/>
                </a:solidFill>
              </a:rPr>
              <a:t>Cabales</a:t>
            </a:r>
            <a:r>
              <a:rPr lang="en-US" dirty="0">
                <a:solidFill>
                  <a:schemeClr val="bg1"/>
                </a:solidFill>
              </a:rPr>
              <a:t> and </a:t>
            </a:r>
            <a:r>
              <a:rPr lang="en-US" dirty="0" err="1">
                <a:solidFill>
                  <a:schemeClr val="bg1"/>
                </a:solidFill>
              </a:rPr>
              <a:t>Balkandali</a:t>
            </a:r>
            <a:r>
              <a:rPr lang="en-US" dirty="0">
                <a:solidFill>
                  <a:schemeClr val="bg1"/>
                </a:solidFill>
              </a:rPr>
              <a:t> v. the United Kingdom, application nos. 9214/80, 9473/81 and 9474/81, 28 May 1985, § 79.</a:t>
            </a:r>
            <a:endParaRPr lang="nl-NL" dirty="0">
              <a:solidFill>
                <a:schemeClr val="bg1"/>
              </a:solidFill>
            </a:endParaRPr>
          </a:p>
        </p:txBody>
      </p:sp>
    </p:spTree>
    <p:extLst>
      <p:ext uri="{BB962C8B-B14F-4D97-AF65-F5344CB8AC3E}">
        <p14:creationId xmlns:p14="http://schemas.microsoft.com/office/powerpoint/2010/main" val="137439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908B1-AE39-47DB-BC3B-5A0C1BC670B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8496C6A0-E84F-48E6-A64F-D288093A1B04}"/>
              </a:ext>
            </a:extLst>
          </p:cNvPr>
          <p:cNvSpPr>
            <a:spLocks noGrp="1"/>
          </p:cNvSpPr>
          <p:nvPr>
            <p:ph idx="1"/>
          </p:nvPr>
        </p:nvSpPr>
        <p:spPr/>
        <p:txBody>
          <a:bodyPr/>
          <a:lstStyle/>
          <a:p>
            <a:r>
              <a:rPr lang="en-US" dirty="0">
                <a:solidFill>
                  <a:schemeClr val="bg1"/>
                </a:solidFill>
              </a:rPr>
              <a:t>Likewise, in a case in which a state discriminated against homosexuals in the army, the Court was unconvinced that this was necessary for the protection of national security and the prevention of disorder, pointing to ‘the lack of concrete evidence to substantiate the alleged damage to morale and fighting power that any change in the policy would entail’, holding that ‘there was no actual or significant evidence of such damage as a result of the presence of homosexuals in the armed forces’, and that there was no ‘evidence of such damage in the event of the policy changing.’ ECtHR, Smith and Grady v. the United Kingdom, application nos. 33985/96 and 33986/96, 27 September 1999, § 99. </a:t>
            </a:r>
            <a:endParaRPr lang="nl-NL" dirty="0">
              <a:solidFill>
                <a:schemeClr val="bg1"/>
              </a:solidFill>
            </a:endParaRPr>
          </a:p>
        </p:txBody>
      </p:sp>
    </p:spTree>
    <p:extLst>
      <p:ext uri="{BB962C8B-B14F-4D97-AF65-F5344CB8AC3E}">
        <p14:creationId xmlns:p14="http://schemas.microsoft.com/office/powerpoint/2010/main" val="205156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solidFill>
                  <a:schemeClr val="bg1"/>
                </a:solidFill>
              </a:rPr>
              <a:t>(1) Public </a:t>
            </a:r>
            <a:r>
              <a:rPr lang="nl-NL" dirty="0" err="1">
                <a:solidFill>
                  <a:schemeClr val="bg1"/>
                </a:solidFill>
              </a:rPr>
              <a:t>interests</a:t>
            </a:r>
            <a:endParaRPr lang="nl-NL" dirty="0">
              <a:solidFill>
                <a:schemeClr val="bg1"/>
              </a:solidFill>
            </a:endParaRPr>
          </a:p>
          <a:p>
            <a:r>
              <a:rPr lang="nl-NL" dirty="0">
                <a:solidFill>
                  <a:schemeClr val="bg1"/>
                </a:solidFill>
              </a:rPr>
              <a:t>(2) </a:t>
            </a:r>
            <a:r>
              <a:rPr lang="nl-NL" dirty="0" err="1">
                <a:solidFill>
                  <a:schemeClr val="bg1"/>
                </a:solidFill>
              </a:rPr>
              <a:t>Margin</a:t>
            </a:r>
            <a:r>
              <a:rPr lang="nl-NL" dirty="0">
                <a:solidFill>
                  <a:schemeClr val="bg1"/>
                </a:solidFill>
              </a:rPr>
              <a:t> of </a:t>
            </a:r>
            <a:r>
              <a:rPr lang="nl-NL" dirty="0" err="1">
                <a:solidFill>
                  <a:schemeClr val="bg1"/>
                </a:solidFill>
              </a:rPr>
              <a:t>appreciation</a:t>
            </a:r>
            <a:endParaRPr lang="nl-NL" dirty="0">
              <a:solidFill>
                <a:schemeClr val="bg1"/>
              </a:solidFill>
            </a:endParaRPr>
          </a:p>
        </p:txBody>
      </p:sp>
    </p:spTree>
    <p:extLst>
      <p:ext uri="{BB962C8B-B14F-4D97-AF65-F5344CB8AC3E}">
        <p14:creationId xmlns:p14="http://schemas.microsoft.com/office/powerpoint/2010/main" val="3426802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Algemene belangen</a:t>
            </a:r>
            <a:br>
              <a:rPr lang="nl-NL" dirty="0"/>
            </a:br>
            <a:endParaRPr lang="nl-NL" dirty="0"/>
          </a:p>
        </p:txBody>
      </p:sp>
      <p:graphicFrame>
        <p:nvGraphicFramePr>
          <p:cNvPr id="4" name="Tabel 4">
            <a:extLst>
              <a:ext uri="{FF2B5EF4-FFF2-40B4-BE49-F238E27FC236}">
                <a16:creationId xmlns:a16="http://schemas.microsoft.com/office/drawing/2014/main" id="{E4CD5212-E9F4-45A2-8AC7-6FB674E9DB44}"/>
              </a:ext>
            </a:extLst>
          </p:cNvPr>
          <p:cNvGraphicFramePr>
            <a:graphicFrameLocks noGrp="1"/>
          </p:cNvGraphicFramePr>
          <p:nvPr>
            <p:ph idx="1"/>
            <p:extLst>
              <p:ext uri="{D42A27DB-BD31-4B8C-83A1-F6EECF244321}">
                <p14:modId xmlns:p14="http://schemas.microsoft.com/office/powerpoint/2010/main" val="4150122615"/>
              </p:ext>
            </p:extLst>
          </p:nvPr>
        </p:nvGraphicFramePr>
        <p:xfrm>
          <a:off x="677690" y="1636806"/>
          <a:ext cx="8596312" cy="381508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1475091467"/>
                    </a:ext>
                  </a:extLst>
                </a:gridCol>
                <a:gridCol w="2149078">
                  <a:extLst>
                    <a:ext uri="{9D8B030D-6E8A-4147-A177-3AD203B41FA5}">
                      <a16:colId xmlns:a16="http://schemas.microsoft.com/office/drawing/2014/main" val="4239378884"/>
                    </a:ext>
                  </a:extLst>
                </a:gridCol>
                <a:gridCol w="2149078">
                  <a:extLst>
                    <a:ext uri="{9D8B030D-6E8A-4147-A177-3AD203B41FA5}">
                      <a16:colId xmlns:a16="http://schemas.microsoft.com/office/drawing/2014/main" val="3763231987"/>
                    </a:ext>
                  </a:extLst>
                </a:gridCol>
                <a:gridCol w="2149078">
                  <a:extLst>
                    <a:ext uri="{9D8B030D-6E8A-4147-A177-3AD203B41FA5}">
                      <a16:colId xmlns:a16="http://schemas.microsoft.com/office/drawing/2014/main" val="3891796082"/>
                    </a:ext>
                  </a:extLst>
                </a:gridCol>
              </a:tblGrid>
              <a:tr h="370840">
                <a:tc>
                  <a:txBody>
                    <a:bodyPr/>
                    <a:lstStyle/>
                    <a:p>
                      <a:r>
                        <a:rPr lang="nl-NL" dirty="0" err="1"/>
                        <a:t>Article</a:t>
                      </a:r>
                      <a:r>
                        <a:rPr lang="nl-NL" dirty="0"/>
                        <a:t> 8 § 2</a:t>
                      </a:r>
                    </a:p>
                  </a:txBody>
                  <a:tcPr/>
                </a:tc>
                <a:tc>
                  <a:txBody>
                    <a:bodyPr/>
                    <a:lstStyle/>
                    <a:p>
                      <a:r>
                        <a:rPr lang="nl-NL" dirty="0" err="1"/>
                        <a:t>Article</a:t>
                      </a:r>
                      <a:r>
                        <a:rPr lang="nl-NL" dirty="0"/>
                        <a:t> 9 § 2</a:t>
                      </a:r>
                    </a:p>
                  </a:txBody>
                  <a:tcPr/>
                </a:tc>
                <a:tc>
                  <a:txBody>
                    <a:bodyPr/>
                    <a:lstStyle/>
                    <a:p>
                      <a:r>
                        <a:rPr lang="nl-NL" dirty="0" err="1"/>
                        <a:t>Article</a:t>
                      </a:r>
                      <a:r>
                        <a:rPr lang="nl-NL" dirty="0"/>
                        <a:t> 10 § 2</a:t>
                      </a:r>
                    </a:p>
                  </a:txBody>
                  <a:tcPr/>
                </a:tc>
                <a:tc>
                  <a:txBody>
                    <a:bodyPr/>
                    <a:lstStyle/>
                    <a:p>
                      <a:r>
                        <a:rPr lang="nl-NL" dirty="0"/>
                        <a:t>Article11 § 2</a:t>
                      </a:r>
                    </a:p>
                  </a:txBody>
                  <a:tcPr/>
                </a:tc>
                <a:extLst>
                  <a:ext uri="{0D108BD9-81ED-4DB2-BD59-A6C34878D82A}">
                    <a16:rowId xmlns:a16="http://schemas.microsoft.com/office/drawing/2014/main" val="4164511147"/>
                  </a:ext>
                </a:extLst>
              </a:tr>
              <a:tr h="370840">
                <a:tc>
                  <a:txBody>
                    <a:bodyPr/>
                    <a:lstStyle/>
                    <a:p>
                      <a:r>
                        <a:rPr lang="en-US" sz="1100" dirty="0"/>
                        <a:t>There shall be no interference by a public authority with the exercise of this right except such as is in accordance with the law and is necessary in a democratic society in the interests of </a:t>
                      </a:r>
                      <a:r>
                        <a:rPr lang="en-US" sz="1100" dirty="0">
                          <a:highlight>
                            <a:srgbClr val="FF0000"/>
                          </a:highlight>
                        </a:rPr>
                        <a:t>national security, public safety </a:t>
                      </a:r>
                      <a:r>
                        <a:rPr lang="en-US" sz="1100" dirty="0"/>
                        <a:t>or the </a:t>
                      </a:r>
                      <a:r>
                        <a:rPr lang="en-US" sz="1100" dirty="0">
                          <a:highlight>
                            <a:srgbClr val="00FF00"/>
                          </a:highlight>
                        </a:rPr>
                        <a:t>economic well-being of the country</a:t>
                      </a:r>
                      <a:r>
                        <a:rPr lang="en-US" sz="1100" dirty="0"/>
                        <a:t>, </a:t>
                      </a:r>
                      <a:r>
                        <a:rPr lang="en-US" sz="1100" dirty="0">
                          <a:highlight>
                            <a:srgbClr val="FF0000"/>
                          </a:highlight>
                        </a:rPr>
                        <a:t>for the prevention of disorder or crime</a:t>
                      </a:r>
                      <a:r>
                        <a:rPr lang="en-US" sz="1100" dirty="0"/>
                        <a:t>, for </a:t>
                      </a:r>
                      <a:r>
                        <a:rPr lang="en-US" sz="1100" dirty="0">
                          <a:highlight>
                            <a:srgbClr val="FFFF00"/>
                          </a:highlight>
                        </a:rPr>
                        <a:t>the protection of health or morals</a:t>
                      </a:r>
                      <a:r>
                        <a:rPr lang="en-US" sz="1100" dirty="0"/>
                        <a:t>, or </a:t>
                      </a:r>
                      <a:r>
                        <a:rPr lang="en-US" sz="1100" dirty="0">
                          <a:highlight>
                            <a:srgbClr val="0000FF"/>
                          </a:highlight>
                        </a:rPr>
                        <a:t>for the protection of the rights and freedoms of others.</a:t>
                      </a:r>
                      <a:endParaRPr lang="nl-NL" sz="1100" dirty="0">
                        <a:highlight>
                          <a:srgbClr val="0000FF"/>
                        </a:highlight>
                      </a:endParaRPr>
                    </a:p>
                  </a:txBody>
                  <a:tcPr/>
                </a:tc>
                <a:tc>
                  <a:txBody>
                    <a:bodyPr/>
                    <a:lstStyle/>
                    <a:p>
                      <a:r>
                        <a:rPr lang="en-US" sz="1100" dirty="0"/>
                        <a:t>2. Freedom to manifest one’s religion or beliefs shall be subject only to such limitations as are prescribed by law and are necessary in a democratic society in the </a:t>
                      </a:r>
                      <a:r>
                        <a:rPr lang="en-US" sz="1100" dirty="0">
                          <a:highlight>
                            <a:srgbClr val="FF0000"/>
                          </a:highlight>
                        </a:rPr>
                        <a:t>interests of public safety, for the protection of public order</a:t>
                      </a:r>
                      <a:r>
                        <a:rPr lang="en-US" sz="1100" dirty="0"/>
                        <a:t>, </a:t>
                      </a:r>
                      <a:r>
                        <a:rPr lang="en-US" sz="1100" dirty="0">
                          <a:highlight>
                            <a:srgbClr val="FFFF00"/>
                          </a:highlight>
                        </a:rPr>
                        <a:t>health or morals, </a:t>
                      </a:r>
                      <a:r>
                        <a:rPr lang="en-US" sz="1100" dirty="0"/>
                        <a:t>or for the </a:t>
                      </a:r>
                      <a:r>
                        <a:rPr lang="en-US" sz="1100" dirty="0">
                          <a:highlight>
                            <a:srgbClr val="0000FF"/>
                          </a:highlight>
                        </a:rPr>
                        <a:t>protection of the rights and freedoms of others.</a:t>
                      </a:r>
                      <a:endParaRPr lang="nl-NL" sz="1100" dirty="0">
                        <a:highlight>
                          <a:srgbClr val="0000FF"/>
                        </a:highlight>
                      </a:endParaRPr>
                    </a:p>
                  </a:txBody>
                  <a:tcPr/>
                </a:tc>
                <a:tc>
                  <a:txBody>
                    <a:bodyPr/>
                    <a:lstStyle/>
                    <a:p>
                      <a:r>
                        <a:rPr lang="en-US" sz="1100" dirty="0"/>
                        <a:t>2. The exercise of these freedoms, since it carries with it duties and responsibilities, may be subject to such formalities, conditions, restrictions or penalties as are prescribed by law and are necessary in a democratic society, in the interests of </a:t>
                      </a:r>
                      <a:r>
                        <a:rPr lang="en-US" sz="1100" dirty="0">
                          <a:highlight>
                            <a:srgbClr val="FF0000"/>
                          </a:highlight>
                        </a:rPr>
                        <a:t>national security, </a:t>
                      </a:r>
                      <a:r>
                        <a:rPr lang="en-US" sz="1100" dirty="0">
                          <a:solidFill>
                            <a:schemeClr val="bg1"/>
                          </a:solidFill>
                          <a:highlight>
                            <a:srgbClr val="FF0000"/>
                          </a:highlight>
                        </a:rPr>
                        <a:t>territorial integrity</a:t>
                      </a:r>
                      <a:r>
                        <a:rPr lang="en-US" sz="1100" dirty="0">
                          <a:highlight>
                            <a:srgbClr val="FF0000"/>
                          </a:highlight>
                        </a:rPr>
                        <a:t> or public safety, for the prevention of disorder or crime</a:t>
                      </a:r>
                      <a:r>
                        <a:rPr lang="en-US" sz="1100" dirty="0"/>
                        <a:t>, </a:t>
                      </a:r>
                      <a:r>
                        <a:rPr lang="en-US" sz="1100" dirty="0">
                          <a:highlight>
                            <a:srgbClr val="FFFF00"/>
                          </a:highlight>
                        </a:rPr>
                        <a:t>for the protection of health or morals, </a:t>
                      </a:r>
                      <a:r>
                        <a:rPr lang="en-US" sz="1100" dirty="0">
                          <a:highlight>
                            <a:srgbClr val="0000FF"/>
                          </a:highlight>
                        </a:rPr>
                        <a:t>for the protection of the reputation or rights of others</a:t>
                      </a:r>
                      <a:r>
                        <a:rPr lang="en-US" sz="1100" dirty="0"/>
                        <a:t>, for </a:t>
                      </a:r>
                      <a:r>
                        <a:rPr lang="en-US" sz="1100" dirty="0">
                          <a:highlight>
                            <a:srgbClr val="FF00FF"/>
                          </a:highlight>
                        </a:rPr>
                        <a:t>preventing the disclosure of information received in confidence, or for maintaining the authority and impartiality of the judiciary.</a:t>
                      </a:r>
                      <a:endParaRPr lang="nl-NL" sz="1100" dirty="0">
                        <a:highlight>
                          <a:srgbClr val="FF00FF"/>
                        </a:highlight>
                      </a:endParaRPr>
                    </a:p>
                  </a:txBody>
                  <a:tcPr/>
                </a:tc>
                <a:tc>
                  <a:txBody>
                    <a:bodyPr/>
                    <a:lstStyle/>
                    <a:p>
                      <a:r>
                        <a:rPr lang="en-US" sz="1100" dirty="0"/>
                        <a:t>2. No restrictions shall be placed on the exercise of these rights other than such as are prescribed by law and are necessary in a democratic society in the interests of </a:t>
                      </a:r>
                      <a:r>
                        <a:rPr lang="en-US" sz="1100" dirty="0">
                          <a:highlight>
                            <a:srgbClr val="FF0000"/>
                          </a:highlight>
                        </a:rPr>
                        <a:t>national security or public safety, for the prevention of disorder or crime</a:t>
                      </a:r>
                      <a:r>
                        <a:rPr lang="en-US" sz="1100" dirty="0"/>
                        <a:t>, </a:t>
                      </a:r>
                      <a:r>
                        <a:rPr lang="en-US" sz="1100" dirty="0">
                          <a:highlight>
                            <a:srgbClr val="FFFF00"/>
                          </a:highlight>
                        </a:rPr>
                        <a:t>for the protection of health or morals </a:t>
                      </a:r>
                      <a:r>
                        <a:rPr lang="en-US" sz="1100" dirty="0"/>
                        <a:t>or for </a:t>
                      </a:r>
                      <a:r>
                        <a:rPr lang="en-US" sz="1100" dirty="0">
                          <a:highlight>
                            <a:srgbClr val="0000FF"/>
                          </a:highlight>
                        </a:rPr>
                        <a:t>the protection of the rights and freedoms of others</a:t>
                      </a:r>
                      <a:r>
                        <a:rPr lang="en-US" sz="1100" dirty="0"/>
                        <a:t>. </a:t>
                      </a:r>
                      <a:r>
                        <a:rPr lang="en-US" sz="1100" dirty="0">
                          <a:highlight>
                            <a:srgbClr val="808080"/>
                          </a:highlight>
                        </a:rPr>
                        <a:t>This Article shall not prevent the imposition of lawful restrictions on the exercise of these rights by members of the armed forces, of the police or of the administration of the State. </a:t>
                      </a:r>
                      <a:endParaRPr lang="nl-NL" sz="1100" dirty="0">
                        <a:highlight>
                          <a:srgbClr val="808080"/>
                        </a:highlight>
                      </a:endParaRPr>
                    </a:p>
                  </a:txBody>
                  <a:tcPr/>
                </a:tc>
                <a:extLst>
                  <a:ext uri="{0D108BD9-81ED-4DB2-BD59-A6C34878D82A}">
                    <a16:rowId xmlns:a16="http://schemas.microsoft.com/office/drawing/2014/main" val="2340397335"/>
                  </a:ext>
                </a:extLst>
              </a:tr>
            </a:tbl>
          </a:graphicData>
        </a:graphic>
      </p:graphicFrame>
    </p:spTree>
    <p:extLst>
      <p:ext uri="{BB962C8B-B14F-4D97-AF65-F5344CB8AC3E}">
        <p14:creationId xmlns:p14="http://schemas.microsoft.com/office/powerpoint/2010/main" val="4095922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en-US" dirty="0">
                <a:solidFill>
                  <a:schemeClr val="bg1"/>
                </a:solidFill>
              </a:rPr>
              <a:t>National security</a:t>
            </a:r>
          </a:p>
          <a:p>
            <a:r>
              <a:rPr lang="en-US" dirty="0">
                <a:solidFill>
                  <a:schemeClr val="bg1"/>
                </a:solidFill>
              </a:rPr>
              <a:t>Public safety </a:t>
            </a:r>
          </a:p>
          <a:p>
            <a:r>
              <a:rPr lang="en-US" dirty="0">
                <a:solidFill>
                  <a:schemeClr val="bg1"/>
                </a:solidFill>
              </a:rPr>
              <a:t>Prevention of disorder </a:t>
            </a:r>
          </a:p>
          <a:p>
            <a:r>
              <a:rPr lang="en-US" dirty="0">
                <a:solidFill>
                  <a:schemeClr val="bg1"/>
                </a:solidFill>
              </a:rPr>
              <a:t>Prevention of crime</a:t>
            </a:r>
            <a:endParaRPr lang="nl-NL" dirty="0">
              <a:solidFill>
                <a:schemeClr val="bg1"/>
              </a:solidFill>
            </a:endParaRPr>
          </a:p>
        </p:txBody>
      </p:sp>
    </p:spTree>
    <p:extLst>
      <p:ext uri="{BB962C8B-B14F-4D97-AF65-F5344CB8AC3E}">
        <p14:creationId xmlns:p14="http://schemas.microsoft.com/office/powerpoint/2010/main" val="75020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normAutofit/>
          </a:bodyPr>
          <a:lstStyle/>
          <a:p>
            <a:r>
              <a:rPr lang="en-US" dirty="0">
                <a:solidFill>
                  <a:schemeClr val="bg1"/>
                </a:solidFill>
              </a:rPr>
              <a:t>Of the security related interests, the prevention of disorder and crime is invoked in the vast majority of cases. Think of:</a:t>
            </a:r>
          </a:p>
          <a:p>
            <a:r>
              <a:rPr lang="en-US" dirty="0">
                <a:solidFill>
                  <a:schemeClr val="bg1"/>
                </a:solidFill>
              </a:rPr>
              <a:t>Police investigation: physical investigation, investigation in home, wiretapping of communications, confiscation of belongings, etc., in the light of a criminal investigation.</a:t>
            </a:r>
          </a:p>
          <a:p>
            <a:r>
              <a:rPr lang="en-US" dirty="0">
                <a:solidFill>
                  <a:schemeClr val="bg1"/>
                </a:solidFill>
              </a:rPr>
              <a:t>Prisoners and restrictions on their freedoms (communications, substances, weapons, etc.)</a:t>
            </a:r>
          </a:p>
          <a:p>
            <a:r>
              <a:rPr lang="en-US" dirty="0">
                <a:solidFill>
                  <a:schemeClr val="bg1"/>
                </a:solidFill>
              </a:rPr>
              <a:t>Deportation of criminal immigrants</a:t>
            </a:r>
            <a:endParaRPr lang="nl-NL" dirty="0">
              <a:solidFill>
                <a:schemeClr val="bg1"/>
              </a:solidFill>
            </a:endParaRPr>
          </a:p>
        </p:txBody>
      </p:sp>
    </p:spTree>
    <p:extLst>
      <p:ext uri="{BB962C8B-B14F-4D97-AF65-F5344CB8AC3E}">
        <p14:creationId xmlns:p14="http://schemas.microsoft.com/office/powerpoint/2010/main" val="381723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24D500-5201-4513-BEE8-87B3FEFD5735}"/>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F86F0420-5C3C-4ADA-8A86-87D178E01C06}"/>
              </a:ext>
            </a:extLst>
          </p:cNvPr>
          <p:cNvSpPr>
            <a:spLocks noGrp="1"/>
          </p:cNvSpPr>
          <p:nvPr>
            <p:ph idx="1"/>
          </p:nvPr>
        </p:nvSpPr>
        <p:spPr/>
        <p:txBody>
          <a:bodyPr/>
          <a:lstStyle/>
          <a:p>
            <a:r>
              <a:rPr lang="en-US" dirty="0">
                <a:solidFill>
                  <a:schemeClr val="bg1"/>
                </a:solidFill>
              </a:rPr>
              <a:t>Public safety: slightly more important matters, such as the possible release of a dangerous prisoner, broadcasting of a suicide attempt and the structural monitoring of the behavior of persons</a:t>
            </a:r>
          </a:p>
          <a:p>
            <a:r>
              <a:rPr lang="en-US" dirty="0">
                <a:solidFill>
                  <a:schemeClr val="bg1"/>
                </a:solidFill>
              </a:rPr>
              <a:t>National security: think of danger from outside (other states) and inside (counterterrorism)</a:t>
            </a:r>
          </a:p>
          <a:p>
            <a:endParaRPr lang="en-US" dirty="0">
              <a:solidFill>
                <a:schemeClr val="bg1"/>
              </a:solidFill>
            </a:endParaRPr>
          </a:p>
          <a:p>
            <a:r>
              <a:rPr lang="en-US" dirty="0">
                <a:solidFill>
                  <a:schemeClr val="bg1"/>
                </a:solidFill>
              </a:rPr>
              <a:t>Often all the security related grounds are simply invoked together; the Court does not use a very strict interpretation</a:t>
            </a:r>
            <a:endParaRPr lang="nl-NL" dirty="0">
              <a:solidFill>
                <a:schemeClr val="bg1"/>
              </a:solidFill>
            </a:endParaRPr>
          </a:p>
        </p:txBody>
      </p:sp>
    </p:spTree>
    <p:extLst>
      <p:ext uri="{BB962C8B-B14F-4D97-AF65-F5344CB8AC3E}">
        <p14:creationId xmlns:p14="http://schemas.microsoft.com/office/powerpoint/2010/main" val="45304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nl-NL" dirty="0" err="1">
                <a:solidFill>
                  <a:schemeClr val="bg1"/>
                </a:solidFill>
              </a:rPr>
              <a:t>Economic</a:t>
            </a:r>
            <a:r>
              <a:rPr lang="nl-NL" dirty="0">
                <a:solidFill>
                  <a:schemeClr val="bg1"/>
                </a:solidFill>
              </a:rPr>
              <a:t> well-</a:t>
            </a:r>
            <a:r>
              <a:rPr lang="nl-NL" dirty="0" err="1">
                <a:solidFill>
                  <a:schemeClr val="bg1"/>
                </a:solidFill>
              </a:rPr>
              <a:t>being</a:t>
            </a:r>
            <a:endParaRPr lang="nl-NL" dirty="0">
              <a:solidFill>
                <a:schemeClr val="bg1"/>
              </a:solidFill>
            </a:endParaRPr>
          </a:p>
          <a:p>
            <a:r>
              <a:rPr lang="en-US" dirty="0">
                <a:solidFill>
                  <a:schemeClr val="bg1"/>
                </a:solidFill>
              </a:rPr>
              <a:t>Originally introduced in relation to the smuggling of gold &gt; gold standard &gt; destabilization of country</a:t>
            </a:r>
          </a:p>
          <a:p>
            <a:r>
              <a:rPr lang="en-US" dirty="0">
                <a:solidFill>
                  <a:schemeClr val="bg1"/>
                </a:solidFill>
              </a:rPr>
              <a:t>For a long time, this rationale was also directly related to security, such as smuggling of commodities and prohibited substances, searches for illegal substances, etc.</a:t>
            </a:r>
          </a:p>
          <a:p>
            <a:r>
              <a:rPr lang="en-US" dirty="0">
                <a:solidFill>
                  <a:schemeClr val="bg1"/>
                </a:solidFill>
              </a:rPr>
              <a:t>This ground was therefore often invoked together with the "prevention of disorder and crime" rational</a:t>
            </a:r>
            <a:endParaRPr lang="nl-NL" dirty="0">
              <a:solidFill>
                <a:schemeClr val="bg1"/>
              </a:solidFill>
            </a:endParaRPr>
          </a:p>
        </p:txBody>
      </p:sp>
    </p:spTree>
    <p:extLst>
      <p:ext uri="{BB962C8B-B14F-4D97-AF65-F5344CB8AC3E}">
        <p14:creationId xmlns:p14="http://schemas.microsoft.com/office/powerpoint/2010/main" val="159312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lstStyle/>
          <a:p>
            <a:r>
              <a:rPr lang="en-US" dirty="0">
                <a:solidFill>
                  <a:schemeClr val="bg1"/>
                </a:solidFill>
              </a:rPr>
              <a:t>Because the material scope has grown so wide, the scope of this rational has also become very wide</a:t>
            </a:r>
          </a:p>
          <a:p>
            <a:r>
              <a:rPr lang="en-US" dirty="0">
                <a:solidFill>
                  <a:schemeClr val="bg1"/>
                </a:solidFill>
              </a:rPr>
              <a:t>Migration</a:t>
            </a:r>
          </a:p>
          <a:p>
            <a:r>
              <a:rPr lang="en-US" dirty="0">
                <a:solidFill>
                  <a:schemeClr val="bg1"/>
                </a:solidFill>
              </a:rPr>
              <a:t>Health / wellbeing related matters</a:t>
            </a:r>
          </a:p>
          <a:p>
            <a:r>
              <a:rPr lang="en-US" dirty="0">
                <a:solidFill>
                  <a:schemeClr val="bg1"/>
                </a:solidFill>
              </a:rPr>
              <a:t>Positive obligations</a:t>
            </a:r>
            <a:endParaRPr lang="nl-NL" dirty="0">
              <a:solidFill>
                <a:schemeClr val="bg1"/>
              </a:solidFill>
            </a:endParaRPr>
          </a:p>
        </p:txBody>
      </p:sp>
    </p:spTree>
    <p:extLst>
      <p:ext uri="{BB962C8B-B14F-4D97-AF65-F5344CB8AC3E}">
        <p14:creationId xmlns:p14="http://schemas.microsoft.com/office/powerpoint/2010/main" val="371018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65FD66-0182-4EA8-92C7-1A5D0AF89680}"/>
              </a:ext>
            </a:extLst>
          </p:cNvPr>
          <p:cNvSpPr>
            <a:spLocks noGrp="1"/>
          </p:cNvSpPr>
          <p:nvPr>
            <p:ph type="title"/>
          </p:nvPr>
        </p:nvSpPr>
        <p:spPr/>
        <p:txBody>
          <a:bodyPr/>
          <a:lstStyle/>
          <a:p>
            <a:r>
              <a:rPr lang="nl-NL" dirty="0"/>
              <a:t>(1) Public </a:t>
            </a:r>
            <a:r>
              <a:rPr lang="nl-NL" dirty="0" err="1"/>
              <a:t>interests</a:t>
            </a:r>
            <a:endParaRPr lang="nl-NL" dirty="0"/>
          </a:p>
        </p:txBody>
      </p:sp>
      <p:sp>
        <p:nvSpPr>
          <p:cNvPr id="3" name="Tijdelijke aanduiding voor inhoud 2">
            <a:extLst>
              <a:ext uri="{FF2B5EF4-FFF2-40B4-BE49-F238E27FC236}">
                <a16:creationId xmlns:a16="http://schemas.microsoft.com/office/drawing/2014/main" id="{0A6FB593-C1E1-4C54-9B64-8DAC8EB5F406}"/>
              </a:ext>
            </a:extLst>
          </p:cNvPr>
          <p:cNvSpPr>
            <a:spLocks noGrp="1"/>
          </p:cNvSpPr>
          <p:nvPr>
            <p:ph idx="1"/>
          </p:nvPr>
        </p:nvSpPr>
        <p:spPr/>
        <p:txBody>
          <a:bodyPr>
            <a:normAutofit/>
          </a:bodyPr>
          <a:lstStyle/>
          <a:p>
            <a:r>
              <a:rPr lang="nl-NL" baseline="30000" dirty="0">
                <a:solidFill>
                  <a:schemeClr val="bg1"/>
                </a:solidFill>
              </a:rPr>
              <a:t>Health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morals</a:t>
            </a:r>
            <a:r>
              <a:rPr lang="nl-NL" baseline="30000" dirty="0">
                <a:solidFill>
                  <a:schemeClr val="bg1"/>
                </a:solidFill>
              </a:rPr>
              <a:t> &gt; common </a:t>
            </a:r>
            <a:r>
              <a:rPr lang="nl-NL" baseline="30000" dirty="0" err="1">
                <a:solidFill>
                  <a:schemeClr val="bg1"/>
                </a:solidFill>
              </a:rPr>
              <a:t>law</a:t>
            </a:r>
            <a:r>
              <a:rPr lang="nl-NL" baseline="30000" dirty="0">
                <a:solidFill>
                  <a:schemeClr val="bg1"/>
                </a:solidFill>
              </a:rPr>
              <a:t> </a:t>
            </a:r>
            <a:r>
              <a:rPr lang="en-US" baseline="30000" dirty="0">
                <a:solidFill>
                  <a:schemeClr val="bg1"/>
                </a:solidFill>
              </a:rPr>
              <a:t>countries&gt; prostitution, gambling, vagrants and especially the protection of children</a:t>
            </a:r>
          </a:p>
          <a:p>
            <a:r>
              <a:rPr lang="nl-NL" baseline="30000" dirty="0">
                <a:solidFill>
                  <a:schemeClr val="bg1"/>
                </a:solidFill>
              </a:rPr>
              <a:t>British Health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Morals</a:t>
            </a:r>
            <a:r>
              <a:rPr lang="nl-NL" baseline="30000" dirty="0">
                <a:solidFill>
                  <a:schemeClr val="bg1"/>
                </a:solidFill>
              </a:rPr>
              <a:t> of </a:t>
            </a:r>
            <a:r>
              <a:rPr lang="nl-NL" baseline="30000" dirty="0" err="1">
                <a:solidFill>
                  <a:schemeClr val="bg1"/>
                </a:solidFill>
              </a:rPr>
              <a:t>Apprentices</a:t>
            </a:r>
            <a:r>
              <a:rPr lang="nl-NL" baseline="30000" dirty="0">
                <a:solidFill>
                  <a:schemeClr val="bg1"/>
                </a:solidFill>
              </a:rPr>
              <a:t> Act of 1802 </a:t>
            </a:r>
            <a:r>
              <a:rPr lang="nl-NL" baseline="30000" dirty="0" err="1">
                <a:solidFill>
                  <a:schemeClr val="bg1"/>
                </a:solidFill>
              </a:rPr>
              <a:t>regulated</a:t>
            </a:r>
            <a:r>
              <a:rPr lang="nl-NL" baseline="30000" dirty="0">
                <a:solidFill>
                  <a:schemeClr val="bg1"/>
                </a:solidFill>
              </a:rPr>
              <a:t> </a:t>
            </a:r>
            <a:r>
              <a:rPr lang="nl-NL" baseline="30000" dirty="0" err="1">
                <a:solidFill>
                  <a:schemeClr val="bg1"/>
                </a:solidFill>
              </a:rPr>
              <a:t>factory</a:t>
            </a:r>
            <a:r>
              <a:rPr lang="nl-NL" baseline="30000" dirty="0">
                <a:solidFill>
                  <a:schemeClr val="bg1"/>
                </a:solidFill>
              </a:rPr>
              <a:t> </a:t>
            </a:r>
            <a:r>
              <a:rPr lang="nl-NL" baseline="30000" dirty="0" err="1">
                <a:solidFill>
                  <a:schemeClr val="bg1"/>
                </a:solidFill>
              </a:rPr>
              <a:t>conditions</a:t>
            </a:r>
            <a:r>
              <a:rPr lang="nl-NL" baseline="30000" dirty="0">
                <a:solidFill>
                  <a:schemeClr val="bg1"/>
                </a:solidFill>
              </a:rPr>
              <a:t> </a:t>
            </a:r>
            <a:r>
              <a:rPr lang="nl-NL" baseline="30000" dirty="0" err="1">
                <a:solidFill>
                  <a:schemeClr val="bg1"/>
                </a:solidFill>
              </a:rPr>
              <a:t>with</a:t>
            </a:r>
            <a:r>
              <a:rPr lang="nl-NL" baseline="30000" dirty="0">
                <a:solidFill>
                  <a:schemeClr val="bg1"/>
                </a:solidFill>
              </a:rPr>
              <a:t> </a:t>
            </a:r>
            <a:r>
              <a:rPr lang="nl-NL" baseline="30000" dirty="0" err="1">
                <a:solidFill>
                  <a:schemeClr val="bg1"/>
                </a:solidFill>
              </a:rPr>
              <a:t>regard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t>
            </a:r>
            <a:r>
              <a:rPr lang="nl-NL" baseline="30000" dirty="0" err="1">
                <a:solidFill>
                  <a:schemeClr val="bg1"/>
                </a:solidFill>
              </a:rPr>
              <a:t>child</a:t>
            </a:r>
            <a:r>
              <a:rPr lang="nl-NL" baseline="30000" dirty="0">
                <a:solidFill>
                  <a:schemeClr val="bg1"/>
                </a:solidFill>
              </a:rPr>
              <a:t> </a:t>
            </a:r>
            <a:r>
              <a:rPr lang="nl-NL" baseline="30000" dirty="0" err="1">
                <a:solidFill>
                  <a:schemeClr val="bg1"/>
                </a:solidFill>
              </a:rPr>
              <a:t>workers</a:t>
            </a:r>
            <a:r>
              <a:rPr lang="nl-NL" baseline="30000" dirty="0">
                <a:solidFill>
                  <a:schemeClr val="bg1"/>
                </a:solidFill>
              </a:rPr>
              <a:t> in </a:t>
            </a:r>
            <a:r>
              <a:rPr lang="nl-NL" baseline="30000" dirty="0" err="1">
                <a:solidFill>
                  <a:schemeClr val="bg1"/>
                </a:solidFill>
              </a:rPr>
              <a:t>cotton</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wool</a:t>
            </a:r>
            <a:r>
              <a:rPr lang="nl-NL" baseline="30000" dirty="0">
                <a:solidFill>
                  <a:schemeClr val="bg1"/>
                </a:solidFill>
              </a:rPr>
              <a:t> </a:t>
            </a:r>
            <a:r>
              <a:rPr lang="nl-NL" baseline="30000" dirty="0" err="1">
                <a:solidFill>
                  <a:schemeClr val="bg1"/>
                </a:solidFill>
              </a:rPr>
              <a:t>mills</a:t>
            </a:r>
            <a:r>
              <a:rPr lang="nl-NL" baseline="30000" dirty="0">
                <a:solidFill>
                  <a:schemeClr val="bg1"/>
                </a:solidFill>
              </a:rPr>
              <a:t>, </a:t>
            </a:r>
            <a:r>
              <a:rPr lang="nl-NL" baseline="30000" dirty="0" err="1">
                <a:solidFill>
                  <a:schemeClr val="bg1"/>
                </a:solidFill>
              </a:rPr>
              <a:t>inter</a:t>
            </a:r>
            <a:r>
              <a:rPr lang="nl-NL" baseline="30000" dirty="0">
                <a:solidFill>
                  <a:schemeClr val="bg1"/>
                </a:solidFill>
              </a:rPr>
              <a:t> alia </a:t>
            </a:r>
            <a:r>
              <a:rPr lang="nl-NL" baseline="30000" dirty="0" err="1">
                <a:solidFill>
                  <a:schemeClr val="bg1"/>
                </a:solidFill>
              </a:rPr>
              <a:t>limiting</a:t>
            </a:r>
            <a:r>
              <a:rPr lang="nl-NL" baseline="30000" dirty="0">
                <a:solidFill>
                  <a:schemeClr val="bg1"/>
                </a:solidFill>
              </a:rPr>
              <a:t> </a:t>
            </a:r>
            <a:r>
              <a:rPr lang="nl-NL" baseline="30000" dirty="0" err="1">
                <a:solidFill>
                  <a:schemeClr val="bg1"/>
                </a:solidFill>
              </a:rPr>
              <a:t>the</a:t>
            </a:r>
            <a:r>
              <a:rPr lang="nl-NL" baseline="30000" dirty="0">
                <a:solidFill>
                  <a:schemeClr val="bg1"/>
                </a:solidFill>
              </a:rPr>
              <a:t> </a:t>
            </a:r>
            <a:r>
              <a:rPr lang="nl-NL" baseline="30000" dirty="0" err="1">
                <a:solidFill>
                  <a:schemeClr val="bg1"/>
                </a:solidFill>
              </a:rPr>
              <a:t>working</a:t>
            </a:r>
            <a:r>
              <a:rPr lang="nl-NL" baseline="30000" dirty="0">
                <a:solidFill>
                  <a:schemeClr val="bg1"/>
                </a:solidFill>
              </a:rPr>
              <a:t> </a:t>
            </a:r>
            <a:r>
              <a:rPr lang="nl-NL" baseline="30000" dirty="0" err="1">
                <a:solidFill>
                  <a:schemeClr val="bg1"/>
                </a:solidFill>
              </a:rPr>
              <a:t>hours</a:t>
            </a:r>
            <a:r>
              <a:rPr lang="nl-NL" baseline="30000" dirty="0">
                <a:solidFill>
                  <a:schemeClr val="bg1"/>
                </a:solidFill>
              </a:rPr>
              <a:t> of </a:t>
            </a:r>
            <a:r>
              <a:rPr lang="nl-NL" baseline="30000" dirty="0" err="1">
                <a:solidFill>
                  <a:schemeClr val="bg1"/>
                </a:solidFill>
              </a:rPr>
              <a:t>children</a:t>
            </a:r>
            <a:r>
              <a:rPr lang="nl-NL" baseline="30000" dirty="0">
                <a:solidFill>
                  <a:schemeClr val="bg1"/>
                </a:solidFill>
              </a:rPr>
              <a:t> </a:t>
            </a:r>
            <a:r>
              <a:rPr lang="nl-NL" baseline="30000" dirty="0" err="1">
                <a:solidFill>
                  <a:schemeClr val="bg1"/>
                </a:solidFill>
              </a:rPr>
              <a:t>between</a:t>
            </a:r>
            <a:r>
              <a:rPr lang="nl-NL" baseline="30000" dirty="0">
                <a:solidFill>
                  <a:schemeClr val="bg1"/>
                </a:solidFill>
              </a:rPr>
              <a:t> 9 </a:t>
            </a:r>
            <a:r>
              <a:rPr lang="nl-NL" baseline="30000" dirty="0" err="1">
                <a:solidFill>
                  <a:schemeClr val="bg1"/>
                </a:solidFill>
              </a:rPr>
              <a:t>and</a:t>
            </a:r>
            <a:r>
              <a:rPr lang="nl-NL" baseline="30000" dirty="0">
                <a:solidFill>
                  <a:schemeClr val="bg1"/>
                </a:solidFill>
              </a:rPr>
              <a:t> 13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 maximum of 8 </a:t>
            </a:r>
            <a:r>
              <a:rPr lang="nl-NL" baseline="30000" dirty="0" err="1">
                <a:solidFill>
                  <a:schemeClr val="bg1"/>
                </a:solidFill>
              </a:rPr>
              <a:t>hours</a:t>
            </a:r>
            <a:r>
              <a:rPr lang="nl-NL" baseline="30000" dirty="0">
                <a:solidFill>
                  <a:schemeClr val="bg1"/>
                </a:solidFill>
              </a:rPr>
              <a:t> a </a:t>
            </a:r>
            <a:r>
              <a:rPr lang="nl-NL" baseline="30000" dirty="0" err="1">
                <a:solidFill>
                  <a:schemeClr val="bg1"/>
                </a:solidFill>
              </a:rPr>
              <a:t>day</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of </a:t>
            </a:r>
            <a:r>
              <a:rPr lang="nl-NL" baseline="30000" dirty="0" err="1">
                <a:solidFill>
                  <a:schemeClr val="bg1"/>
                </a:solidFill>
              </a:rPr>
              <a:t>those</a:t>
            </a:r>
            <a:r>
              <a:rPr lang="nl-NL" baseline="30000" dirty="0">
                <a:solidFill>
                  <a:schemeClr val="bg1"/>
                </a:solidFill>
              </a:rPr>
              <a:t> </a:t>
            </a:r>
            <a:r>
              <a:rPr lang="nl-NL" baseline="30000" dirty="0" err="1">
                <a:solidFill>
                  <a:schemeClr val="bg1"/>
                </a:solidFill>
              </a:rPr>
              <a:t>between</a:t>
            </a:r>
            <a:r>
              <a:rPr lang="nl-NL" baseline="30000" dirty="0">
                <a:solidFill>
                  <a:schemeClr val="bg1"/>
                </a:solidFill>
              </a:rPr>
              <a:t> 14  </a:t>
            </a:r>
            <a:r>
              <a:rPr lang="nl-NL" baseline="30000" dirty="0" err="1">
                <a:solidFill>
                  <a:schemeClr val="bg1"/>
                </a:solidFill>
              </a:rPr>
              <a:t>and</a:t>
            </a:r>
            <a:r>
              <a:rPr lang="nl-NL" baseline="30000" dirty="0">
                <a:solidFill>
                  <a:schemeClr val="bg1"/>
                </a:solidFill>
              </a:rPr>
              <a:t> 18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r>
              <a:rPr lang="nl-NL" baseline="30000" dirty="0" err="1">
                <a:solidFill>
                  <a:schemeClr val="bg1"/>
                </a:solidFill>
              </a:rPr>
              <a:t>to</a:t>
            </a:r>
            <a:r>
              <a:rPr lang="nl-NL" baseline="30000" dirty="0">
                <a:solidFill>
                  <a:schemeClr val="bg1"/>
                </a:solidFill>
              </a:rPr>
              <a:t> a maximum of 12 </a:t>
            </a:r>
            <a:r>
              <a:rPr lang="nl-NL" baseline="30000" dirty="0" err="1">
                <a:solidFill>
                  <a:schemeClr val="bg1"/>
                </a:solidFill>
              </a:rPr>
              <a:t>hours</a:t>
            </a:r>
            <a:r>
              <a:rPr lang="nl-NL" baseline="30000" dirty="0">
                <a:solidFill>
                  <a:schemeClr val="bg1"/>
                </a:solidFill>
              </a:rPr>
              <a:t>, </a:t>
            </a:r>
            <a:r>
              <a:rPr lang="nl-NL" baseline="30000" dirty="0" err="1">
                <a:solidFill>
                  <a:schemeClr val="bg1"/>
                </a:solidFill>
              </a:rPr>
              <a:t>and</a:t>
            </a:r>
            <a:r>
              <a:rPr lang="nl-NL" baseline="30000" dirty="0">
                <a:solidFill>
                  <a:schemeClr val="bg1"/>
                </a:solidFill>
              </a:rPr>
              <a:t> </a:t>
            </a:r>
            <a:r>
              <a:rPr lang="nl-NL" baseline="30000" dirty="0" err="1">
                <a:solidFill>
                  <a:schemeClr val="bg1"/>
                </a:solidFill>
              </a:rPr>
              <a:t>prohibiting</a:t>
            </a:r>
            <a:r>
              <a:rPr lang="nl-NL" baseline="30000" dirty="0">
                <a:solidFill>
                  <a:schemeClr val="bg1"/>
                </a:solidFill>
              </a:rPr>
              <a:t> </a:t>
            </a:r>
            <a:r>
              <a:rPr lang="nl-NL" baseline="30000" dirty="0" err="1">
                <a:solidFill>
                  <a:schemeClr val="bg1"/>
                </a:solidFill>
              </a:rPr>
              <a:t>labour</a:t>
            </a:r>
            <a:r>
              <a:rPr lang="nl-NL" baseline="30000" dirty="0">
                <a:solidFill>
                  <a:schemeClr val="bg1"/>
                </a:solidFill>
              </a:rPr>
              <a:t> </a:t>
            </a:r>
            <a:r>
              <a:rPr lang="nl-NL" baseline="30000" dirty="0" err="1">
                <a:solidFill>
                  <a:schemeClr val="bg1"/>
                </a:solidFill>
              </a:rPr>
              <a:t>ofchildren</a:t>
            </a:r>
            <a:r>
              <a:rPr lang="nl-NL" baseline="30000" dirty="0">
                <a:solidFill>
                  <a:schemeClr val="bg1"/>
                </a:solidFill>
              </a:rPr>
              <a:t> </a:t>
            </a:r>
            <a:r>
              <a:rPr lang="nl-NL" baseline="30000" dirty="0" err="1">
                <a:solidFill>
                  <a:schemeClr val="bg1"/>
                </a:solidFill>
              </a:rPr>
              <a:t>under</a:t>
            </a:r>
            <a:r>
              <a:rPr lang="nl-NL" baseline="30000" dirty="0">
                <a:solidFill>
                  <a:schemeClr val="bg1"/>
                </a:solidFill>
              </a:rPr>
              <a:t> 9 </a:t>
            </a:r>
            <a:r>
              <a:rPr lang="nl-NL" baseline="30000" dirty="0" err="1">
                <a:solidFill>
                  <a:schemeClr val="bg1"/>
                </a:solidFill>
              </a:rPr>
              <a:t>years</a:t>
            </a:r>
            <a:r>
              <a:rPr lang="nl-NL" baseline="30000" dirty="0">
                <a:solidFill>
                  <a:schemeClr val="bg1"/>
                </a:solidFill>
              </a:rPr>
              <a:t> </a:t>
            </a:r>
            <a:r>
              <a:rPr lang="nl-NL" baseline="30000" dirty="0" err="1">
                <a:solidFill>
                  <a:schemeClr val="bg1"/>
                </a:solidFill>
              </a:rPr>
              <a:t>old</a:t>
            </a:r>
            <a:r>
              <a:rPr lang="nl-NL" baseline="30000" dirty="0">
                <a:solidFill>
                  <a:schemeClr val="bg1"/>
                </a:solidFill>
              </a:rPr>
              <a:t>. </a:t>
            </a:r>
          </a:p>
          <a:p>
            <a:r>
              <a:rPr lang="en-US" baseline="30000" dirty="0">
                <a:solidFill>
                  <a:schemeClr val="bg1"/>
                </a:solidFill>
              </a:rPr>
              <a:t>Most cases in which these grounds have been invoked still revolve around children, for example child custody or custody cases in connection with violent parents, sexual abuse, drug use by parents or parents having mental disorders &gt; however, in these cases the Court increasingly refers to 'rights and interests of others'.</a:t>
            </a:r>
          </a:p>
          <a:p>
            <a:r>
              <a:rPr lang="en-US" baseline="30000" dirty="0">
                <a:solidFill>
                  <a:schemeClr val="bg1"/>
                </a:solidFill>
              </a:rPr>
              <a:t>Public health: for example if persons are a danger to themselves and / or society, but also, for example, with BDSM</a:t>
            </a:r>
          </a:p>
          <a:p>
            <a:r>
              <a:rPr lang="en-US" baseline="30000" dirty="0">
                <a:solidFill>
                  <a:schemeClr val="bg1"/>
                </a:solidFill>
              </a:rPr>
              <a:t>Health and morals is usually invoked when it comes to culturally, religious or socially sensitive issues</a:t>
            </a:r>
          </a:p>
          <a:p>
            <a:pPr lvl="1"/>
            <a:r>
              <a:rPr lang="en-US" baseline="30000" dirty="0">
                <a:solidFill>
                  <a:schemeClr val="bg1"/>
                </a:solidFill>
              </a:rPr>
              <a:t>Homosexuality, transsexuality, intersex, etc.</a:t>
            </a:r>
          </a:p>
          <a:p>
            <a:pPr lvl="1"/>
            <a:r>
              <a:rPr lang="en-US" baseline="30000" dirty="0">
                <a:solidFill>
                  <a:schemeClr val="bg1"/>
                </a:solidFill>
              </a:rPr>
              <a:t>Euthanasia, abortion, artificial insemination, etc.</a:t>
            </a:r>
            <a:endParaRPr lang="nl-NL" dirty="0">
              <a:solidFill>
                <a:schemeClr val="bg1"/>
              </a:solidFill>
            </a:endParaRPr>
          </a:p>
        </p:txBody>
      </p:sp>
    </p:spTree>
    <p:extLst>
      <p:ext uri="{BB962C8B-B14F-4D97-AF65-F5344CB8AC3E}">
        <p14:creationId xmlns:p14="http://schemas.microsoft.com/office/powerpoint/2010/main" val="27523709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2944</TotalTime>
  <Words>2272</Words>
  <Application>Microsoft Office PowerPoint</Application>
  <PresentationFormat>Breedbeeld</PresentationFormat>
  <Paragraphs>83</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Trebuchet MS</vt:lpstr>
      <vt:lpstr>Wingdings 3</vt:lpstr>
      <vt:lpstr>Facet</vt:lpstr>
      <vt:lpstr>Class IV: Public interest </vt:lpstr>
      <vt:lpstr>Overview</vt:lpstr>
      <vt:lpstr>(1) Algemene belangen </vt:lpstr>
      <vt:lpstr>(1) Public interests</vt:lpstr>
      <vt:lpstr>(1) Public interests</vt:lpstr>
      <vt:lpstr>(1) Public interests</vt:lpstr>
      <vt:lpstr>(1) Public interests</vt:lpstr>
      <vt:lpstr>(1) Public interests</vt:lpstr>
      <vt:lpstr>(1) Public interests</vt:lpstr>
      <vt:lpstr>(1) Public interests</vt:lpstr>
      <vt:lpstr>(2) Margin of appreciation </vt:lpstr>
      <vt:lpstr>(2) Margin of appreciation </vt:lpstr>
      <vt:lpstr>(2) Margin of appreciation </vt:lpstr>
      <vt:lpstr>(2) Margin of appreciation</vt:lpstr>
      <vt:lpstr>(2) Margin of appreciation</vt:lpstr>
      <vt:lpstr>(2) Margin of appreciation</vt:lpstr>
      <vt:lpstr>(2) Margin of appreciation</vt:lpstr>
      <vt:lpstr>(2) Margin of appreciation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181</cp:revision>
  <dcterms:created xsi:type="dcterms:W3CDTF">2020-07-16T14:25:51Z</dcterms:created>
  <dcterms:modified xsi:type="dcterms:W3CDTF">2020-08-15T12:34:16Z</dcterms:modified>
</cp:coreProperties>
</file>