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98" r:id="rId3"/>
    <p:sldId id="257" r:id="rId4"/>
    <p:sldId id="266" r:id="rId5"/>
    <p:sldId id="267" r:id="rId6"/>
    <p:sldId id="268" r:id="rId7"/>
    <p:sldId id="269" r:id="rId8"/>
    <p:sldId id="270" r:id="rId9"/>
    <p:sldId id="271" r:id="rId10"/>
    <p:sldId id="272" r:id="rId11"/>
    <p:sldId id="273" r:id="rId12"/>
    <p:sldId id="275" r:id="rId13"/>
    <p:sldId id="274" r:id="rId14"/>
    <p:sldId id="276" r:id="rId15"/>
    <p:sldId id="277" r:id="rId16"/>
    <p:sldId id="497" r:id="rId17"/>
    <p:sldId id="314" r:id="rId18"/>
    <p:sldId id="278" r:id="rId19"/>
    <p:sldId id="279" r:id="rId20"/>
    <p:sldId id="281" r:id="rId21"/>
    <p:sldId id="442" r:id="rId22"/>
    <p:sldId id="282" r:id="rId23"/>
    <p:sldId id="283" r:id="rId24"/>
    <p:sldId id="284" r:id="rId25"/>
    <p:sldId id="285" r:id="rId26"/>
    <p:sldId id="286" r:id="rId27"/>
    <p:sldId id="287" r:id="rId28"/>
    <p:sldId id="288" r:id="rId29"/>
    <p:sldId id="289" r:id="rId30"/>
    <p:sldId id="290" r:id="rId31"/>
    <p:sldId id="443" r:id="rId32"/>
    <p:sldId id="444" r:id="rId33"/>
    <p:sldId id="445" r:id="rId34"/>
    <p:sldId id="446" r:id="rId35"/>
    <p:sldId id="447" r:id="rId36"/>
    <p:sldId id="448" r:id="rId37"/>
    <p:sldId id="293" r:id="rId38"/>
    <p:sldId id="294" r:id="rId39"/>
    <p:sldId id="499" r:id="rId40"/>
    <p:sldId id="496"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14" d="100"/>
          <a:sy n="114" d="100"/>
        </p:scale>
        <p:origin x="1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BD862E7-95FA-4FC4-9EC5-DDBFA8DC7417}"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DB987F2-A784-4F72-BB57-0E9EACDE722E}"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0BBD51E-4B19-444E-85C0-DBD7EB6263F4}"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0D7255A-4AD5-4D3E-9A0A-689DA3BA976C}"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3EE0AD15-87AC-45B2-9EE5-8D165AF83CD7}" type="datetimeFigureOut">
              <a:rPr lang="en-US" dirty="0"/>
              <a:t>9/4/2019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FCC40CCD-F0D6-4CC2-A4C8-2D7D0D875F02}" type="datetimeFigureOut">
              <a:rPr lang="en-US" dirty="0"/>
              <a:t>9/4/2019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9/4/2019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9A00F7B-89C5-4DF7-A309-6263220147D4}" type="datetimeFigureOut">
              <a:rPr lang="en-US" dirty="0"/>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80322" y="3030008"/>
            <a:ext cx="4698355" cy="290617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9/4/2019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9/4/2019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9/4/2019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CDCB01F-D966-4C62-B900-0BE008A90C98}"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E73A0EA-7DC7-4964-BB97-B173EF3B859A}"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9/4/2019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rm.coe.int/CoERMPublicCommonSearchServices/DisplayDCTMContent?documentId=090000168007ff4d"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rm.coe.int/CoERMPublicCommonSearchServices/DisplayDCTMContent?documentId=090000168007ff4d"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rm.coe.int/CoERMPublicCommonSearchServices/DisplayDCTMContent?documentId=090000168007ff47"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8721D0-0F6E-4A52-8826-2E47C7AC7A54}"/>
              </a:ext>
            </a:extLst>
          </p:cNvPr>
          <p:cNvSpPr>
            <a:spLocks noGrp="1"/>
          </p:cNvSpPr>
          <p:nvPr>
            <p:ph type="ctrTitle"/>
          </p:nvPr>
        </p:nvSpPr>
        <p:spPr>
          <a:xfrm>
            <a:off x="0" y="2484837"/>
            <a:ext cx="8951053" cy="1373070"/>
          </a:xfrm>
        </p:spPr>
        <p:txBody>
          <a:bodyPr/>
          <a:lstStyle/>
          <a:p>
            <a:r>
              <a:rPr lang="nl-NL" sz="3200" dirty="0"/>
              <a:t>Privacy &amp; Data </a:t>
            </a:r>
            <a:r>
              <a:rPr lang="nl-NL" sz="3200" dirty="0" err="1"/>
              <a:t>Protection</a:t>
            </a:r>
            <a:r>
              <a:rPr lang="nl-NL" sz="3200" dirty="0"/>
              <a:t>: </a:t>
            </a:r>
            <a:br>
              <a:rPr lang="nl-NL" sz="3200" dirty="0"/>
            </a:br>
            <a:r>
              <a:rPr lang="nl-NL" sz="3200" dirty="0"/>
              <a:t>Class III – ECHR (In </a:t>
            </a:r>
            <a:r>
              <a:rPr lang="nl-NL" sz="3200" dirty="0" err="1"/>
              <a:t>accordance</a:t>
            </a:r>
            <a:r>
              <a:rPr lang="nl-NL" sz="3200" dirty="0"/>
              <a:t> </a:t>
            </a:r>
            <a:r>
              <a:rPr lang="nl-NL" sz="3200" dirty="0" err="1"/>
              <a:t>with</a:t>
            </a:r>
            <a:r>
              <a:rPr lang="nl-NL" sz="3200" dirty="0"/>
              <a:t> </a:t>
            </a:r>
            <a:r>
              <a:rPr lang="nl-NL" sz="3200" dirty="0" err="1"/>
              <a:t>the</a:t>
            </a:r>
            <a:r>
              <a:rPr lang="nl-NL" sz="3200" dirty="0"/>
              <a:t> </a:t>
            </a:r>
            <a:r>
              <a:rPr lang="nl-NL" sz="3200" dirty="0" err="1"/>
              <a:t>law</a:t>
            </a:r>
            <a:r>
              <a:rPr lang="nl-NL" sz="3200" dirty="0"/>
              <a:t>)</a:t>
            </a:r>
          </a:p>
        </p:txBody>
      </p:sp>
      <p:sp>
        <p:nvSpPr>
          <p:cNvPr id="3" name="Ondertitel 2">
            <a:extLst>
              <a:ext uri="{FF2B5EF4-FFF2-40B4-BE49-F238E27FC236}">
                <a16:creationId xmlns:a16="http://schemas.microsoft.com/office/drawing/2014/main" id="{1A1C9003-75A0-4721-8ECD-D5EA73D97B21}"/>
              </a:ext>
            </a:extLst>
          </p:cNvPr>
          <p:cNvSpPr>
            <a:spLocks noGrp="1"/>
          </p:cNvSpPr>
          <p:nvPr>
            <p:ph type="subTitle" idx="1"/>
          </p:nvPr>
        </p:nvSpPr>
        <p:spPr/>
        <p:txBody>
          <a:bodyPr>
            <a:normAutofit lnSpcReduction="10000"/>
          </a:bodyPr>
          <a:lstStyle/>
          <a:p>
            <a:r>
              <a:rPr lang="nl-NL" dirty="0"/>
              <a:t>Bart van der Sloot</a:t>
            </a:r>
          </a:p>
          <a:p>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a:t>
            </a:r>
          </a:p>
          <a:p>
            <a:r>
              <a:rPr lang="nl-NL" dirty="0">
                <a:hlinkClick r:id="rId2"/>
              </a:rPr>
              <a:t>www.bartvandersloot.com/</a:t>
            </a:r>
            <a:endParaRPr lang="nl-NL"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62588" y="2982580"/>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468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a:xfrm>
            <a:off x="680321" y="2336872"/>
            <a:ext cx="9613861" cy="4030371"/>
          </a:xfrm>
        </p:spPr>
        <p:txBody>
          <a:bodyPr>
            <a:normAutofit fontScale="92500" lnSpcReduction="20000"/>
          </a:bodyPr>
          <a:lstStyle/>
          <a:p>
            <a:r>
              <a:rPr lang="en-US" dirty="0"/>
              <a:t>ARTICLE 2 Right to life </a:t>
            </a:r>
          </a:p>
          <a:p>
            <a:r>
              <a:rPr lang="en-US" dirty="0"/>
              <a:t>1. Everyone’s right to life shall be protected by law. No one shall be deprived of his life intentionally </a:t>
            </a:r>
            <a:r>
              <a:rPr lang="en-US" u="sng" dirty="0"/>
              <a:t>save in the execution of a sentence of a court following his conviction of a crime for which this penalty is provided by law. </a:t>
            </a:r>
          </a:p>
          <a:p>
            <a:r>
              <a:rPr lang="en-US" dirty="0"/>
              <a:t>2. </a:t>
            </a:r>
            <a:r>
              <a:rPr lang="en-US" u="sng" dirty="0"/>
              <a:t>Deprivation of life shall not be regarded as inflicted in contravention of this Article when it results from the use of force which is no more than absolutely necessary: </a:t>
            </a:r>
          </a:p>
          <a:p>
            <a:r>
              <a:rPr lang="en-US" u="sng" dirty="0"/>
              <a:t>(a) in </a:t>
            </a:r>
            <a:r>
              <a:rPr lang="en-US" u="sng" dirty="0" err="1"/>
              <a:t>defence</a:t>
            </a:r>
            <a:r>
              <a:rPr lang="en-US" u="sng" dirty="0"/>
              <a:t> of any person from unlawful violence; </a:t>
            </a:r>
          </a:p>
          <a:p>
            <a:r>
              <a:rPr lang="en-US" u="sng" dirty="0"/>
              <a:t>(b) in order to effect a lawful arrest or to prevent the escape of a person lawfully detained; </a:t>
            </a:r>
          </a:p>
          <a:p>
            <a:r>
              <a:rPr lang="en-US" u="sng" dirty="0"/>
              <a:t>(c) in action lawfully taken for the purpose of quelling a riot or insurrection.</a:t>
            </a:r>
            <a:endParaRPr lang="nl-NL" u="sng"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381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a:xfrm>
            <a:off x="680321" y="2336873"/>
            <a:ext cx="9613861" cy="4156206"/>
          </a:xfrm>
        </p:spPr>
        <p:txBody>
          <a:bodyPr>
            <a:normAutofit fontScale="85000" lnSpcReduction="20000"/>
          </a:bodyPr>
          <a:lstStyle/>
          <a:p>
            <a:r>
              <a:rPr lang="en-US" dirty="0"/>
              <a:t>ARTICLE 4 Prohibition of slavery and forced </a:t>
            </a:r>
            <a:r>
              <a:rPr lang="en-US" dirty="0" err="1"/>
              <a:t>labour</a:t>
            </a:r>
            <a:r>
              <a:rPr lang="en-US" dirty="0"/>
              <a:t> </a:t>
            </a:r>
          </a:p>
          <a:p>
            <a:r>
              <a:rPr lang="en-US" dirty="0"/>
              <a:t>1. No one shall be held in slavery or servitude. </a:t>
            </a:r>
          </a:p>
          <a:p>
            <a:r>
              <a:rPr lang="en-US" dirty="0"/>
              <a:t>2. No one shall be required to perform forced or compulsory </a:t>
            </a:r>
            <a:r>
              <a:rPr lang="en-US" dirty="0" err="1"/>
              <a:t>labour</a:t>
            </a:r>
            <a:r>
              <a:rPr lang="en-US" dirty="0"/>
              <a:t>. </a:t>
            </a:r>
          </a:p>
          <a:p>
            <a:r>
              <a:rPr lang="en-US" u="sng" dirty="0"/>
              <a:t>3. For the purpose of this Article the term “forced or compulsory </a:t>
            </a:r>
            <a:r>
              <a:rPr lang="en-US" u="sng" dirty="0" err="1"/>
              <a:t>labour</a:t>
            </a:r>
            <a:r>
              <a:rPr lang="en-US" u="sng" dirty="0"/>
              <a:t>” shall not include: </a:t>
            </a:r>
          </a:p>
          <a:p>
            <a:r>
              <a:rPr lang="en-US" u="sng" dirty="0"/>
              <a:t>(a) any work required to be done in the ordinary course of detention imposed according to the provisions of Article5 of this Convention or during conditional release from such detention; </a:t>
            </a:r>
          </a:p>
          <a:p>
            <a:r>
              <a:rPr lang="en-US" u="sng" dirty="0"/>
              <a:t>(b) any service of a military character or, in case of conscientious objectors in countries where they are </a:t>
            </a:r>
            <a:r>
              <a:rPr lang="en-US" u="sng" dirty="0" err="1"/>
              <a:t>recognised</a:t>
            </a:r>
            <a:r>
              <a:rPr lang="en-US" u="sng" dirty="0"/>
              <a:t>, service exacted instead of compulsory military service; </a:t>
            </a:r>
          </a:p>
          <a:p>
            <a:r>
              <a:rPr lang="en-US" u="sng" dirty="0"/>
              <a:t>(c) any service exacted in case of an emergency or calamity threatening the life or well-being of the community; (d) any work or service which forms part of normal civic obligations.</a:t>
            </a:r>
            <a:endParaRPr lang="nl-NL" u="sng"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8523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a:xfrm>
            <a:off x="680321" y="2060037"/>
            <a:ext cx="9613861" cy="4290430"/>
          </a:xfrm>
        </p:spPr>
        <p:txBody>
          <a:bodyPr>
            <a:normAutofit fontScale="70000" lnSpcReduction="20000"/>
          </a:bodyPr>
          <a:lstStyle/>
          <a:p>
            <a:r>
              <a:rPr lang="en-US" dirty="0"/>
              <a:t>ARTICLE 5 Right to liberty and security </a:t>
            </a:r>
          </a:p>
          <a:p>
            <a:r>
              <a:rPr lang="en-US" dirty="0"/>
              <a:t>1. Everyone has the right to liberty and security of person. </a:t>
            </a:r>
            <a:r>
              <a:rPr lang="en-US" u="sng" dirty="0"/>
              <a:t>No one shall be deprived of his liberty save in the following cases and in accordance with a procedure prescribed by law: </a:t>
            </a:r>
          </a:p>
          <a:p>
            <a:r>
              <a:rPr lang="en-US" u="sng" dirty="0"/>
              <a:t>(a) the lawful detention of a person after conviction by a competent court; </a:t>
            </a:r>
          </a:p>
          <a:p>
            <a:r>
              <a:rPr lang="en-US" u="sng" dirty="0"/>
              <a:t>(b) the lawful arrest or detention of a person for noncompliance with the lawful order of a court or in order to secure the fulfilment of any obligation prescribed by law; </a:t>
            </a:r>
          </a:p>
          <a:p>
            <a:r>
              <a:rPr lang="en-US" u="sng" dirty="0"/>
              <a:t>(c) the lawful arrest or detention of a person effected for the purpose of bringing him before the competent legal authority on reasonable suspicion of having committed an offence or when it is reasonably considered necessary to prevent his committing an offence or fleeing after having done so; </a:t>
            </a:r>
          </a:p>
          <a:p>
            <a:r>
              <a:rPr lang="en-US" u="sng" dirty="0"/>
              <a:t>(d) the detention of a minor by lawful order for the purpose of educational supervision or his lawful detention for the purpose of bringing him before the competent legal authority; </a:t>
            </a:r>
          </a:p>
          <a:p>
            <a:r>
              <a:rPr lang="en-US" u="sng" dirty="0"/>
              <a:t>(e) the lawful detention of persons for the prevention of the spreading of infectious diseases, of persons of unsound mind, alcoholics or drug addicts or vagrants; </a:t>
            </a:r>
          </a:p>
          <a:p>
            <a:r>
              <a:rPr lang="en-US" u="sng" dirty="0"/>
              <a:t>(f) the lawful arrest or detention of a person to prevent his effecting an </a:t>
            </a:r>
            <a:r>
              <a:rPr lang="en-US" u="sng" dirty="0" err="1"/>
              <a:t>unauthorised</a:t>
            </a:r>
            <a:r>
              <a:rPr lang="en-US" u="sng" dirty="0"/>
              <a:t> entry into the country or of a person against whom action is being taken with a view to deportation or extradition</a:t>
            </a:r>
            <a:endParaRPr lang="nl-NL" u="sng"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9389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lstStyle/>
          <a:p>
            <a:r>
              <a:rPr lang="en-US" dirty="0"/>
              <a:t>ARTICLE 3 Prohibition of torture </a:t>
            </a:r>
          </a:p>
          <a:p>
            <a:r>
              <a:rPr lang="en-US" dirty="0"/>
              <a:t>No one shall be subjected to torture or to inhuman or degrading treatment or punishment. </a:t>
            </a:r>
          </a:p>
          <a:p>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7444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normAutofit fontScale="85000" lnSpcReduction="20000"/>
          </a:bodyPr>
          <a:lstStyle/>
          <a:p>
            <a:r>
              <a:rPr lang="en-US" dirty="0"/>
              <a:t>ARTICLE 15 Derogation in time of emergency </a:t>
            </a:r>
          </a:p>
          <a:p>
            <a:r>
              <a:rPr lang="en-US" dirty="0"/>
              <a:t>1. In time of war or other public emergency threatening the life of the nation any High Contracting Party may take measures derogating from its obligations under this Convention to the extent strictly required by the exigencies of the situation, provided that such measures are not inconsistent with its other obligations under international law. </a:t>
            </a:r>
          </a:p>
          <a:p>
            <a:r>
              <a:rPr lang="en-US" dirty="0"/>
              <a:t>2. No derogation from Article 2, except in respect of deaths resulting from lawful acts of war, or from Articles 3, 4 (paragraph 1) and 7 shall be made under this provision. </a:t>
            </a:r>
          </a:p>
          <a:p>
            <a:r>
              <a:rPr lang="en-US" dirty="0"/>
              <a:t>3. Any High Contracting Party availing itself of this right of derogation shall keep the Secretary General of the Council of Europe fully informed of the measures which it has taken and the reasons therefor. It shall also inform the Secretary General of the Council of Europe when such measures have ceased to operate and the provisions of the Convention are again being fully executed.</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9237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a:xfrm>
            <a:off x="680321" y="2336872"/>
            <a:ext cx="9613861" cy="4013593"/>
          </a:xfrm>
        </p:spPr>
        <p:txBody>
          <a:bodyPr>
            <a:normAutofit/>
          </a:bodyPr>
          <a:lstStyle/>
          <a:p>
            <a:r>
              <a:rPr lang="en-US" dirty="0"/>
              <a:t>ARTICLE 17 Prohibition of abuse of rights </a:t>
            </a:r>
          </a:p>
          <a:p>
            <a:r>
              <a:rPr lang="en-US" dirty="0"/>
              <a:t>Nothing in this Convention may be interpreted as implying for any State, group or person any right to engage in any activity or perform any act aimed at the destruction of any of the rights and freedoms set forth herein or at their limitation to a greater extent than is provided for in the Convention. </a:t>
            </a:r>
          </a:p>
          <a:p>
            <a:r>
              <a:rPr lang="en-US" dirty="0"/>
              <a:t>ARTICLE 18 Limitation on use of restrictions on rights </a:t>
            </a:r>
          </a:p>
          <a:p>
            <a:r>
              <a:rPr lang="en-US" dirty="0"/>
              <a:t>The restrictions permitted under this Convention to the said rights and freedoms shall not be applied for any purpose other than those for which they have been prescribed.</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0212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EBBA5A-691E-4309-A466-8A2B651639B3}"/>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BB22A9FD-4EAD-45D1-B1A8-D7148D8370ED}"/>
              </a:ext>
            </a:extLst>
          </p:cNvPr>
          <p:cNvSpPr>
            <a:spLocks noGrp="1"/>
          </p:cNvSpPr>
          <p:nvPr>
            <p:ph idx="1"/>
          </p:nvPr>
        </p:nvSpPr>
        <p:spPr/>
        <p:txBody>
          <a:bodyPr>
            <a:normAutofit/>
          </a:bodyPr>
          <a:lstStyle/>
          <a:p>
            <a:r>
              <a:rPr lang="en-US" dirty="0"/>
              <a:t>Even if….</a:t>
            </a:r>
          </a:p>
          <a:p>
            <a:r>
              <a:rPr lang="en-US" dirty="0"/>
              <a:t>Double even if…</a:t>
            </a:r>
            <a:endParaRPr lang="nl-NL" dirty="0"/>
          </a:p>
        </p:txBody>
      </p:sp>
      <p:pic>
        <p:nvPicPr>
          <p:cNvPr id="4" name="Picture 2" descr="Afbeeldingsresultaat voor tilt logo university">
            <a:extLst>
              <a:ext uri="{FF2B5EF4-FFF2-40B4-BE49-F238E27FC236}">
                <a16:creationId xmlns:a16="http://schemas.microsoft.com/office/drawing/2014/main" id="{DE820EE3-6721-4B57-91F7-82AF58C76F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3065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EBBA5A-691E-4309-A466-8A2B651639B3}"/>
              </a:ext>
            </a:extLst>
          </p:cNvPr>
          <p:cNvSpPr>
            <a:spLocks noGrp="1"/>
          </p:cNvSpPr>
          <p:nvPr>
            <p:ph type="title"/>
          </p:nvPr>
        </p:nvSpPr>
        <p:spPr/>
        <p:txBody>
          <a:bodyPr/>
          <a:lstStyle/>
          <a:p>
            <a:r>
              <a:rPr lang="nl-NL" dirty="0"/>
              <a:t>(2) Executive power</a:t>
            </a:r>
          </a:p>
        </p:txBody>
      </p:sp>
      <p:sp>
        <p:nvSpPr>
          <p:cNvPr id="3" name="Tijdelijke aanduiding voor inhoud 2">
            <a:extLst>
              <a:ext uri="{FF2B5EF4-FFF2-40B4-BE49-F238E27FC236}">
                <a16:creationId xmlns:a16="http://schemas.microsoft.com/office/drawing/2014/main" id="{BB22A9FD-4EAD-45D1-B1A8-D7148D8370ED}"/>
              </a:ext>
            </a:extLst>
          </p:cNvPr>
          <p:cNvSpPr>
            <a:spLocks noGrp="1"/>
          </p:cNvSpPr>
          <p:nvPr>
            <p:ph idx="1"/>
          </p:nvPr>
        </p:nvSpPr>
        <p:spPr/>
        <p:txBody>
          <a:bodyPr>
            <a:normAutofit lnSpcReduction="10000"/>
          </a:bodyPr>
          <a:lstStyle/>
          <a:p>
            <a:r>
              <a:rPr lang="en-US" dirty="0"/>
              <a:t>ARTICLE 8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endParaRPr lang="nl-NL" dirty="0"/>
          </a:p>
        </p:txBody>
      </p:sp>
      <p:pic>
        <p:nvPicPr>
          <p:cNvPr id="4" name="Picture 2" descr="Afbeeldingsresultaat voor tilt logo university">
            <a:extLst>
              <a:ext uri="{FF2B5EF4-FFF2-40B4-BE49-F238E27FC236}">
                <a16:creationId xmlns:a16="http://schemas.microsoft.com/office/drawing/2014/main" id="{DE820EE3-6721-4B57-91F7-82AF58C76F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397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(2) Executive power</a:t>
            </a:r>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normAutofit/>
          </a:bodyPr>
          <a:lstStyle/>
          <a:p>
            <a:r>
              <a:rPr lang="nl-NL" dirty="0"/>
              <a:t>Executive power </a:t>
            </a:r>
            <a:r>
              <a:rPr lang="nl-NL" dirty="0" err="1"/>
              <a:t>should</a:t>
            </a:r>
            <a:r>
              <a:rPr lang="nl-NL" dirty="0"/>
              <a:t> </a:t>
            </a:r>
            <a:r>
              <a:rPr lang="nl-NL" dirty="0" err="1"/>
              <a:t>only</a:t>
            </a:r>
            <a:r>
              <a:rPr lang="nl-NL" dirty="0"/>
              <a:t> act on </a:t>
            </a:r>
            <a:r>
              <a:rPr lang="nl-NL" dirty="0" err="1"/>
              <a:t>the</a:t>
            </a:r>
            <a:r>
              <a:rPr lang="nl-NL" dirty="0"/>
              <a:t> basis of a </a:t>
            </a:r>
            <a:r>
              <a:rPr lang="nl-NL" dirty="0" err="1"/>
              <a:t>law</a:t>
            </a:r>
            <a:r>
              <a:rPr lang="nl-NL" dirty="0"/>
              <a:t> </a:t>
            </a:r>
            <a:r>
              <a:rPr lang="nl-NL" dirty="0" err="1"/>
              <a:t>with</a:t>
            </a:r>
            <a:r>
              <a:rPr lang="nl-NL" dirty="0"/>
              <a:t> </a:t>
            </a:r>
            <a:r>
              <a:rPr lang="nl-NL" dirty="0" err="1"/>
              <a:t>democratic</a:t>
            </a:r>
            <a:r>
              <a:rPr lang="nl-NL" dirty="0"/>
              <a:t> </a:t>
            </a:r>
            <a:r>
              <a:rPr lang="nl-NL" dirty="0" err="1"/>
              <a:t>legitimacy</a:t>
            </a:r>
            <a:endParaRPr lang="nl-NL" dirty="0"/>
          </a:p>
          <a:p>
            <a:r>
              <a:rPr lang="nl-NL" dirty="0" err="1"/>
              <a:t>Democracy</a:t>
            </a:r>
            <a:r>
              <a:rPr lang="nl-NL" dirty="0"/>
              <a:t> &amp; </a:t>
            </a:r>
            <a:r>
              <a:rPr lang="nl-NL" dirty="0" err="1"/>
              <a:t>seperation</a:t>
            </a:r>
            <a:r>
              <a:rPr lang="nl-NL" dirty="0"/>
              <a:t> of </a:t>
            </a:r>
            <a:r>
              <a:rPr lang="nl-NL" dirty="0" err="1"/>
              <a:t>powers</a:t>
            </a:r>
            <a:endParaRPr lang="nl-NL" dirty="0"/>
          </a:p>
          <a:p>
            <a:r>
              <a:rPr lang="nl-NL" dirty="0" err="1"/>
              <a:t>Law</a:t>
            </a:r>
            <a:r>
              <a:rPr lang="nl-NL" dirty="0"/>
              <a:t> does </a:t>
            </a:r>
            <a:r>
              <a:rPr lang="nl-NL" dirty="0" err="1"/>
              <a:t>not</a:t>
            </a:r>
            <a:r>
              <a:rPr lang="nl-NL" dirty="0"/>
              <a:t> </a:t>
            </a:r>
            <a:r>
              <a:rPr lang="nl-NL" dirty="0" err="1"/>
              <a:t>need</a:t>
            </a:r>
            <a:r>
              <a:rPr lang="nl-NL" dirty="0"/>
              <a:t> </a:t>
            </a:r>
            <a:r>
              <a:rPr lang="nl-NL" dirty="0" err="1"/>
              <a:t>to</a:t>
            </a:r>
            <a:r>
              <a:rPr lang="nl-NL" dirty="0"/>
              <a:t> </a:t>
            </a:r>
            <a:r>
              <a:rPr lang="nl-NL" dirty="0" err="1"/>
              <a:t>be</a:t>
            </a:r>
            <a:r>
              <a:rPr lang="nl-NL" dirty="0"/>
              <a:t> </a:t>
            </a:r>
            <a:r>
              <a:rPr lang="nl-NL" dirty="0" err="1"/>
              <a:t>enacted</a:t>
            </a:r>
            <a:r>
              <a:rPr lang="nl-NL" dirty="0"/>
              <a:t> </a:t>
            </a:r>
            <a:r>
              <a:rPr lang="nl-NL" dirty="0" err="1"/>
              <a:t>by</a:t>
            </a:r>
            <a:r>
              <a:rPr lang="nl-NL" dirty="0"/>
              <a:t> </a:t>
            </a:r>
            <a:r>
              <a:rPr lang="nl-NL" dirty="0" err="1"/>
              <a:t>national</a:t>
            </a:r>
            <a:r>
              <a:rPr lang="nl-NL" dirty="0"/>
              <a:t> </a:t>
            </a:r>
            <a:r>
              <a:rPr lang="nl-NL" dirty="0" err="1"/>
              <a:t>parliament</a:t>
            </a:r>
            <a:r>
              <a:rPr lang="nl-NL" dirty="0"/>
              <a:t>; </a:t>
            </a:r>
            <a:r>
              <a:rPr lang="nl-NL" dirty="0" err="1"/>
              <a:t>may</a:t>
            </a:r>
            <a:r>
              <a:rPr lang="nl-NL" dirty="0"/>
              <a:t> </a:t>
            </a:r>
            <a:r>
              <a:rPr lang="nl-NL" dirty="0" err="1"/>
              <a:t>also</a:t>
            </a:r>
            <a:r>
              <a:rPr lang="nl-NL" dirty="0"/>
              <a:t> concern </a:t>
            </a:r>
            <a:r>
              <a:rPr lang="nl-NL" dirty="0" err="1"/>
              <a:t>lower</a:t>
            </a:r>
            <a:r>
              <a:rPr lang="nl-NL" dirty="0"/>
              <a:t> level </a:t>
            </a:r>
            <a:r>
              <a:rPr lang="nl-NL" dirty="0" err="1"/>
              <a:t>institutions</a:t>
            </a:r>
            <a:r>
              <a:rPr lang="nl-NL" dirty="0"/>
              <a:t>, </a:t>
            </a:r>
            <a:r>
              <a:rPr lang="nl-NL" dirty="0" err="1"/>
              <a:t>such</a:t>
            </a:r>
            <a:r>
              <a:rPr lang="nl-NL" dirty="0"/>
              <a:t> as </a:t>
            </a:r>
            <a:r>
              <a:rPr lang="nl-NL" dirty="0" err="1"/>
              <a:t>municipality’s</a:t>
            </a:r>
            <a:r>
              <a:rPr lang="nl-NL" dirty="0"/>
              <a:t> council</a:t>
            </a:r>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2239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(2) Executive power</a:t>
            </a:r>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lstStyle/>
          <a:p>
            <a:r>
              <a:rPr lang="nl-NL" dirty="0" err="1"/>
              <a:t>What</a:t>
            </a:r>
            <a:r>
              <a:rPr lang="nl-NL" dirty="0"/>
              <a:t> are </a:t>
            </a:r>
            <a:r>
              <a:rPr lang="nl-NL" dirty="0" err="1"/>
              <a:t>the</a:t>
            </a:r>
            <a:r>
              <a:rPr lang="nl-NL" dirty="0"/>
              <a:t> </a:t>
            </a:r>
            <a:r>
              <a:rPr lang="nl-NL" dirty="0" err="1"/>
              <a:t>restrictions</a:t>
            </a:r>
            <a:r>
              <a:rPr lang="nl-NL" dirty="0"/>
              <a:t> </a:t>
            </a:r>
            <a:r>
              <a:rPr lang="nl-NL" dirty="0" err="1"/>
              <a:t>for</a:t>
            </a:r>
            <a:r>
              <a:rPr lang="nl-NL" dirty="0"/>
              <a:t> </a:t>
            </a:r>
            <a:r>
              <a:rPr lang="nl-NL" dirty="0" err="1"/>
              <a:t>the</a:t>
            </a:r>
            <a:r>
              <a:rPr lang="nl-NL" dirty="0"/>
              <a:t> executive power?</a:t>
            </a:r>
          </a:p>
          <a:p>
            <a:pPr lvl="1"/>
            <a:r>
              <a:rPr lang="nl-NL" dirty="0" err="1"/>
              <a:t>There</a:t>
            </a:r>
            <a:r>
              <a:rPr lang="nl-NL" dirty="0"/>
              <a:t> </a:t>
            </a:r>
            <a:r>
              <a:rPr lang="nl-NL" dirty="0" err="1"/>
              <a:t>should</a:t>
            </a:r>
            <a:r>
              <a:rPr lang="nl-NL" dirty="0"/>
              <a:t> </a:t>
            </a:r>
            <a:r>
              <a:rPr lang="nl-NL" dirty="0" err="1"/>
              <a:t>be</a:t>
            </a:r>
            <a:r>
              <a:rPr lang="nl-NL" dirty="0"/>
              <a:t> a </a:t>
            </a:r>
            <a:r>
              <a:rPr lang="nl-NL" dirty="0" err="1"/>
              <a:t>law</a:t>
            </a:r>
            <a:endParaRPr lang="nl-NL" dirty="0"/>
          </a:p>
          <a:p>
            <a:pPr lvl="1"/>
            <a:r>
              <a:rPr lang="nl-NL" dirty="0"/>
              <a:t>The </a:t>
            </a:r>
            <a:r>
              <a:rPr lang="nl-NL" dirty="0" err="1"/>
              <a:t>law</a:t>
            </a:r>
            <a:r>
              <a:rPr lang="nl-NL" dirty="0"/>
              <a:t> </a:t>
            </a:r>
            <a:r>
              <a:rPr lang="nl-NL" dirty="0" err="1"/>
              <a:t>should</a:t>
            </a:r>
            <a:r>
              <a:rPr lang="nl-NL" dirty="0"/>
              <a:t> have </a:t>
            </a:r>
            <a:r>
              <a:rPr lang="nl-NL" dirty="0" err="1"/>
              <a:t>democratic</a:t>
            </a:r>
            <a:r>
              <a:rPr lang="nl-NL" dirty="0"/>
              <a:t> </a:t>
            </a:r>
            <a:r>
              <a:rPr lang="nl-NL" dirty="0" err="1"/>
              <a:t>legitimacy</a:t>
            </a:r>
            <a:endParaRPr lang="nl-NL" dirty="0"/>
          </a:p>
          <a:p>
            <a:pPr lvl="1"/>
            <a:r>
              <a:rPr lang="nl-NL" dirty="0"/>
              <a:t>The executive power </a:t>
            </a:r>
            <a:r>
              <a:rPr lang="nl-NL" dirty="0" err="1"/>
              <a:t>should</a:t>
            </a:r>
            <a:r>
              <a:rPr lang="nl-NL" dirty="0"/>
              <a:t> </a:t>
            </a:r>
            <a:r>
              <a:rPr lang="nl-NL" dirty="0" err="1"/>
              <a:t>use</a:t>
            </a:r>
            <a:r>
              <a:rPr lang="nl-NL" dirty="0"/>
              <a:t> </a:t>
            </a:r>
            <a:r>
              <a:rPr lang="nl-NL" dirty="0" err="1"/>
              <a:t>the</a:t>
            </a:r>
            <a:r>
              <a:rPr lang="nl-NL" dirty="0"/>
              <a:t> </a:t>
            </a:r>
            <a:r>
              <a:rPr lang="nl-NL" dirty="0" err="1"/>
              <a:t>powers</a:t>
            </a:r>
            <a:r>
              <a:rPr lang="nl-NL" dirty="0"/>
              <a:t> </a:t>
            </a:r>
            <a:r>
              <a:rPr lang="nl-NL" dirty="0" err="1"/>
              <a:t>for</a:t>
            </a:r>
            <a:r>
              <a:rPr lang="nl-NL" dirty="0"/>
              <a:t> </a:t>
            </a:r>
            <a:r>
              <a:rPr lang="nl-NL" dirty="0" err="1"/>
              <a:t>the</a:t>
            </a:r>
            <a:r>
              <a:rPr lang="nl-NL" dirty="0"/>
              <a:t> </a:t>
            </a:r>
            <a:r>
              <a:rPr lang="nl-NL" dirty="0" err="1"/>
              <a:t>purposes</a:t>
            </a:r>
            <a:r>
              <a:rPr lang="nl-NL" dirty="0"/>
              <a:t> </a:t>
            </a:r>
            <a:r>
              <a:rPr lang="nl-NL" dirty="0" err="1"/>
              <a:t>specified</a:t>
            </a:r>
            <a:r>
              <a:rPr lang="nl-NL" dirty="0"/>
              <a:t> in </a:t>
            </a:r>
            <a:r>
              <a:rPr lang="nl-NL" dirty="0" err="1"/>
              <a:t>the</a:t>
            </a:r>
            <a:r>
              <a:rPr lang="nl-NL" dirty="0"/>
              <a:t> </a:t>
            </a:r>
            <a:r>
              <a:rPr lang="nl-NL" dirty="0" err="1"/>
              <a:t>law</a:t>
            </a:r>
            <a:endParaRPr lang="nl-NL" dirty="0"/>
          </a:p>
          <a:p>
            <a:pPr lvl="1"/>
            <a:r>
              <a:rPr lang="nl-NL" dirty="0"/>
              <a:t>The executive power </a:t>
            </a:r>
            <a:r>
              <a:rPr lang="nl-NL" dirty="0" err="1"/>
              <a:t>should</a:t>
            </a:r>
            <a:r>
              <a:rPr lang="nl-NL" dirty="0"/>
              <a:t> </a:t>
            </a:r>
            <a:r>
              <a:rPr lang="nl-NL" dirty="0" err="1"/>
              <a:t>stay</a:t>
            </a:r>
            <a:r>
              <a:rPr lang="nl-NL" dirty="0"/>
              <a:t> </a:t>
            </a:r>
            <a:r>
              <a:rPr lang="nl-NL" dirty="0" err="1"/>
              <a:t>within</a:t>
            </a:r>
            <a:r>
              <a:rPr lang="nl-NL" dirty="0"/>
              <a:t> </a:t>
            </a:r>
            <a:r>
              <a:rPr lang="nl-NL" dirty="0" err="1"/>
              <a:t>the</a:t>
            </a:r>
            <a:r>
              <a:rPr lang="nl-NL" dirty="0"/>
              <a:t> </a:t>
            </a:r>
            <a:r>
              <a:rPr lang="nl-NL" dirty="0" err="1"/>
              <a:t>limmits</a:t>
            </a:r>
            <a:r>
              <a:rPr lang="nl-NL" dirty="0"/>
              <a:t> </a:t>
            </a:r>
            <a:r>
              <a:rPr lang="nl-NL" dirty="0" err="1"/>
              <a:t>specified</a:t>
            </a:r>
            <a:r>
              <a:rPr lang="nl-NL" dirty="0"/>
              <a:t> in </a:t>
            </a:r>
            <a:r>
              <a:rPr lang="nl-NL" dirty="0" err="1"/>
              <a:t>the</a:t>
            </a:r>
            <a:r>
              <a:rPr lang="nl-NL" dirty="0"/>
              <a:t> </a:t>
            </a:r>
            <a:r>
              <a:rPr lang="nl-NL" dirty="0" err="1"/>
              <a:t>law</a:t>
            </a:r>
            <a:r>
              <a:rPr lang="nl-NL" dirty="0"/>
              <a:t>: time, </a:t>
            </a:r>
            <a:r>
              <a:rPr lang="nl-NL" dirty="0" err="1"/>
              <a:t>location</a:t>
            </a:r>
            <a:r>
              <a:rPr lang="nl-NL" dirty="0"/>
              <a:t>, person, etc.</a:t>
            </a:r>
          </a:p>
          <a:p>
            <a:pPr lvl="1"/>
            <a:r>
              <a:rPr lang="nl-NL" dirty="0"/>
              <a:t>The executive power </a:t>
            </a:r>
            <a:r>
              <a:rPr lang="nl-NL" dirty="0" err="1"/>
              <a:t>should</a:t>
            </a:r>
            <a:r>
              <a:rPr lang="nl-NL" dirty="0"/>
              <a:t> </a:t>
            </a:r>
            <a:r>
              <a:rPr lang="nl-NL" dirty="0" err="1"/>
              <a:t>fulfill</a:t>
            </a:r>
            <a:r>
              <a:rPr lang="nl-NL" dirty="0"/>
              <a:t> </a:t>
            </a:r>
            <a:r>
              <a:rPr lang="nl-NL" dirty="0" err="1"/>
              <a:t>the</a:t>
            </a:r>
            <a:r>
              <a:rPr lang="nl-NL" dirty="0"/>
              <a:t> </a:t>
            </a:r>
            <a:r>
              <a:rPr lang="nl-NL" dirty="0" err="1"/>
              <a:t>conditions</a:t>
            </a:r>
            <a:r>
              <a:rPr lang="nl-NL" dirty="0"/>
              <a:t> </a:t>
            </a:r>
            <a:r>
              <a:rPr lang="nl-NL" dirty="0" err="1"/>
              <a:t>for</a:t>
            </a:r>
            <a:r>
              <a:rPr lang="nl-NL" dirty="0"/>
              <a:t> </a:t>
            </a:r>
            <a:r>
              <a:rPr lang="nl-NL" dirty="0" err="1"/>
              <a:t>using</a:t>
            </a:r>
            <a:r>
              <a:rPr lang="nl-NL" dirty="0"/>
              <a:t> </a:t>
            </a:r>
            <a:r>
              <a:rPr lang="nl-NL" dirty="0" err="1"/>
              <a:t>the</a:t>
            </a:r>
            <a:r>
              <a:rPr lang="nl-NL" dirty="0"/>
              <a:t> power </a:t>
            </a:r>
            <a:r>
              <a:rPr lang="nl-NL" dirty="0" err="1"/>
              <a:t>specified</a:t>
            </a:r>
            <a:r>
              <a:rPr lang="nl-NL" dirty="0"/>
              <a:t> in </a:t>
            </a:r>
            <a:r>
              <a:rPr lang="nl-NL" dirty="0" err="1"/>
              <a:t>the</a:t>
            </a:r>
            <a:r>
              <a:rPr lang="nl-NL" dirty="0"/>
              <a:t> </a:t>
            </a:r>
            <a:r>
              <a:rPr lang="nl-NL" dirty="0" err="1"/>
              <a:t>law</a:t>
            </a:r>
            <a:r>
              <a:rPr lang="nl-NL" dirty="0"/>
              <a:t>: e.g. get a </a:t>
            </a:r>
            <a:r>
              <a:rPr lang="nl-NL" dirty="0" err="1"/>
              <a:t>warrent</a:t>
            </a:r>
            <a:endParaRPr lang="nl-NL" dirty="0"/>
          </a:p>
          <a:p>
            <a:pPr lvl="1"/>
            <a:r>
              <a:rPr lang="nl-NL" dirty="0"/>
              <a:t>The executive power is </a:t>
            </a:r>
            <a:r>
              <a:rPr lang="nl-NL" dirty="0" err="1"/>
              <a:t>not</a:t>
            </a:r>
            <a:r>
              <a:rPr lang="nl-NL" dirty="0"/>
              <a:t> </a:t>
            </a:r>
            <a:r>
              <a:rPr lang="nl-NL" dirty="0" err="1"/>
              <a:t>allowed</a:t>
            </a:r>
            <a:r>
              <a:rPr lang="nl-NL" dirty="0"/>
              <a:t> </a:t>
            </a:r>
            <a:r>
              <a:rPr lang="nl-NL" dirty="0" err="1"/>
              <a:t>to</a:t>
            </a:r>
            <a:r>
              <a:rPr lang="nl-NL" dirty="0"/>
              <a:t> </a:t>
            </a:r>
            <a:r>
              <a:rPr lang="nl-NL" dirty="0" err="1"/>
              <a:t>circumvent</a:t>
            </a:r>
            <a:r>
              <a:rPr lang="nl-NL" dirty="0"/>
              <a:t> these </a:t>
            </a:r>
            <a:r>
              <a:rPr lang="nl-NL" dirty="0" err="1"/>
              <a:t>restrictions</a:t>
            </a:r>
            <a:r>
              <a:rPr lang="nl-NL" dirty="0"/>
              <a:t> </a:t>
            </a:r>
            <a:r>
              <a:rPr lang="nl-NL" dirty="0" err="1"/>
              <a:t>by</a:t>
            </a:r>
            <a:r>
              <a:rPr lang="nl-NL" dirty="0"/>
              <a:t> </a:t>
            </a:r>
            <a:r>
              <a:rPr lang="nl-NL" dirty="0" err="1"/>
              <a:t>hiring</a:t>
            </a:r>
            <a:r>
              <a:rPr lang="nl-NL" dirty="0"/>
              <a:t> a private sector body</a:t>
            </a:r>
          </a:p>
          <a:p>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245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lstStyle/>
          <a:p>
            <a:r>
              <a:rPr lang="nl-NL" dirty="0"/>
              <a:t>Basics of </a:t>
            </a:r>
            <a:r>
              <a:rPr lang="nl-NL" dirty="0" err="1"/>
              <a:t>this</a:t>
            </a:r>
            <a:r>
              <a:rPr lang="nl-NL" dirty="0"/>
              <a:t> course</a:t>
            </a:r>
          </a:p>
        </p:txBody>
      </p:sp>
      <p:pic>
        <p:nvPicPr>
          <p:cNvPr id="1026"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Afbeeldingsresultaat voor &quot;Paul de hert&quot;">
            <a:extLst>
              <a:ext uri="{FF2B5EF4-FFF2-40B4-BE49-F238E27FC236}">
                <a16:creationId xmlns:a16="http://schemas.microsoft.com/office/drawing/2014/main" id="{B0AC005B-4A59-41ED-AE9D-BD839A0CE02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6588" r="16588" b="39411"/>
          <a:stretch/>
        </p:blipFill>
        <p:spPr bwMode="auto">
          <a:xfrm>
            <a:off x="680321" y="2206305"/>
            <a:ext cx="1362075" cy="1846751"/>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6C2309D7-E15A-4ED9-912E-AAFE1DA5DBB4}"/>
              </a:ext>
            </a:extLst>
          </p:cNvPr>
          <p:cNvSpPr txBox="1"/>
          <p:nvPr/>
        </p:nvSpPr>
        <p:spPr>
          <a:xfrm>
            <a:off x="2357305" y="2206305"/>
            <a:ext cx="9613861" cy="2862322"/>
          </a:xfrm>
          <a:prstGeom prst="rect">
            <a:avLst/>
          </a:prstGeom>
          <a:noFill/>
        </p:spPr>
        <p:txBody>
          <a:bodyPr wrap="square" rtlCol="0">
            <a:spAutoFit/>
          </a:bodyPr>
          <a:lstStyle/>
          <a:p>
            <a:r>
              <a:rPr lang="nl-NL" dirty="0"/>
              <a:t>Paul de Hert </a:t>
            </a:r>
          </a:p>
          <a:p>
            <a:r>
              <a:rPr lang="nl-NL" b="1" u="sng" dirty="0"/>
              <a:t>Class V 	</a:t>
            </a:r>
            <a:r>
              <a:rPr lang="en-US" b="1" u="sng" dirty="0"/>
              <a:t>Context and Background		- </a:t>
            </a:r>
            <a:r>
              <a:rPr lang="nl-NL" b="1" u="sng" dirty="0"/>
              <a:t>10 September 2019	- 14.45-16.00	- SZ 031</a:t>
            </a:r>
            <a:endParaRPr lang="en-US" b="1" u="sng" dirty="0"/>
          </a:p>
          <a:p>
            <a:r>
              <a:rPr lang="nl-NL" dirty="0"/>
              <a:t>Class VI	Data </a:t>
            </a:r>
            <a:r>
              <a:rPr lang="nl-NL" dirty="0" err="1"/>
              <a:t>Protection</a:t>
            </a:r>
            <a:r>
              <a:rPr lang="nl-NL" dirty="0"/>
              <a:t> </a:t>
            </a:r>
            <a:r>
              <a:rPr lang="nl-NL" dirty="0" err="1"/>
              <a:t>Terminology</a:t>
            </a:r>
            <a:r>
              <a:rPr lang="nl-NL" dirty="0"/>
              <a:t>	- 11 September 2019	- 16.45-18.30		- CZ120</a:t>
            </a:r>
          </a:p>
          <a:p>
            <a:r>
              <a:rPr lang="nl-NL" dirty="0"/>
              <a:t>Class VII	</a:t>
            </a:r>
            <a:r>
              <a:rPr lang="nl-NL" dirty="0" err="1"/>
              <a:t>Key</a:t>
            </a:r>
            <a:r>
              <a:rPr lang="nl-NL" dirty="0"/>
              <a:t> </a:t>
            </a:r>
            <a:r>
              <a:rPr lang="nl-NL" dirty="0" err="1"/>
              <a:t>Principles</a:t>
            </a:r>
            <a:r>
              <a:rPr lang="nl-NL" dirty="0"/>
              <a:t>				- 17 September 2019	- 10.45-12.30		- WZ 101</a:t>
            </a:r>
          </a:p>
          <a:p>
            <a:r>
              <a:rPr lang="nl-NL" dirty="0"/>
              <a:t>Class VIII	Rules of data </a:t>
            </a:r>
            <a:r>
              <a:rPr lang="nl-NL" dirty="0" err="1"/>
              <a:t>protection</a:t>
            </a:r>
            <a:r>
              <a:rPr lang="nl-NL" dirty="0"/>
              <a:t> </a:t>
            </a:r>
            <a:r>
              <a:rPr lang="nl-NL" dirty="0" err="1"/>
              <a:t>law</a:t>
            </a:r>
            <a:r>
              <a:rPr lang="nl-NL" dirty="0"/>
              <a:t>	- 18 September 2019	- 16.45-18.30		- CZ 120</a:t>
            </a:r>
          </a:p>
          <a:p>
            <a:r>
              <a:rPr lang="nl-NL" dirty="0"/>
              <a:t>Class IX	Independent </a:t>
            </a:r>
            <a:r>
              <a:rPr lang="nl-NL" dirty="0" err="1"/>
              <a:t>supervision</a:t>
            </a:r>
            <a:r>
              <a:rPr lang="nl-NL" dirty="0"/>
              <a:t>		- 24 September 2019	- 12.45-14.30		- CZ 120</a:t>
            </a:r>
          </a:p>
          <a:p>
            <a:r>
              <a:rPr lang="nl-NL" dirty="0"/>
              <a:t>Class X	Data </a:t>
            </a:r>
            <a:r>
              <a:rPr lang="nl-NL" dirty="0" err="1"/>
              <a:t>Subject’s</a:t>
            </a:r>
            <a:r>
              <a:rPr lang="nl-NL" dirty="0"/>
              <a:t> </a:t>
            </a:r>
            <a:r>
              <a:rPr lang="nl-NL" dirty="0" err="1"/>
              <a:t>rights</a:t>
            </a:r>
            <a:r>
              <a:rPr lang="nl-NL" dirty="0"/>
              <a:t>			- 25 September 2019	- 16.45-18.30		- CZ 120</a:t>
            </a:r>
          </a:p>
          <a:p>
            <a:r>
              <a:rPr lang="nl-NL" dirty="0"/>
              <a:t>Class XI	International data transfers	- 2 </a:t>
            </a:r>
            <a:r>
              <a:rPr lang="nl-NL" dirty="0" err="1"/>
              <a:t>October</a:t>
            </a:r>
            <a:r>
              <a:rPr lang="nl-NL" dirty="0"/>
              <a:t> 2019		- 12.45-14.30		- CZ 010</a:t>
            </a:r>
          </a:p>
          <a:p>
            <a:r>
              <a:rPr lang="nl-NL" dirty="0"/>
              <a:t>Class XII	</a:t>
            </a:r>
            <a:r>
              <a:rPr lang="nl-NL" dirty="0" err="1"/>
              <a:t>Law</a:t>
            </a:r>
            <a:r>
              <a:rPr lang="nl-NL" dirty="0"/>
              <a:t> </a:t>
            </a:r>
            <a:r>
              <a:rPr lang="nl-NL" dirty="0" err="1"/>
              <a:t>enforcement</a:t>
            </a:r>
            <a:r>
              <a:rPr lang="nl-NL" dirty="0"/>
              <a:t>				- 2 </a:t>
            </a:r>
            <a:r>
              <a:rPr lang="nl-NL" dirty="0" err="1"/>
              <a:t>October</a:t>
            </a:r>
            <a:r>
              <a:rPr lang="nl-NL" dirty="0"/>
              <a:t> 2019		- 16.45-18.30 	- CZ 120</a:t>
            </a:r>
          </a:p>
          <a:p>
            <a:endParaRPr lang="nl-NL" dirty="0"/>
          </a:p>
        </p:txBody>
      </p:sp>
    </p:spTree>
    <p:extLst>
      <p:ext uri="{BB962C8B-B14F-4D97-AF65-F5344CB8AC3E}">
        <p14:creationId xmlns:p14="http://schemas.microsoft.com/office/powerpoint/2010/main" val="148696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(3) </a:t>
            </a:r>
            <a:r>
              <a:rPr lang="nl-NL" dirty="0" err="1"/>
              <a:t>Judicial</a:t>
            </a:r>
            <a:r>
              <a:rPr lang="nl-NL" dirty="0"/>
              <a:t> (</a:t>
            </a:r>
            <a:r>
              <a:rPr lang="nl-NL" dirty="0" err="1"/>
              <a:t>and</a:t>
            </a:r>
            <a:r>
              <a:rPr lang="nl-NL" dirty="0"/>
              <a:t> executive) power</a:t>
            </a:r>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normAutofit fontScale="92500" lnSpcReduction="10000"/>
          </a:bodyPr>
          <a:lstStyle/>
          <a:p>
            <a:r>
              <a:rPr lang="en-US" dirty="0"/>
              <a:t>‘It is true that Article 8 (art. 8) contains no explicit procedural requirements, but this is not conclusive of the matter. The local authority’s decision-making process clearly cannot be devoid of influence on the substance of the decision, notably by ensuring that it is based on the relevant considerations and is not one-sided and, hence, neither is nor appears to be arbitrary. Accordingly, the Court is entitled to have regard to that process to determine whether it has been conducted in a manner that, in all the circumstances, is fair and affords due respect to the interests protected by Article 8 (art. 8). [] The decision-making process must therefore, in the Court’s view, be such as to secure that their views and interests are made known to and duly taken into account by the local authority and that they are able to exercise in due time any remedies available to them.’</a:t>
            </a:r>
          </a:p>
          <a:p>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1209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Judicial</a:t>
            </a:r>
            <a:r>
              <a:rPr lang="nl-NL" dirty="0"/>
              <a:t> (</a:t>
            </a:r>
            <a:r>
              <a:rPr lang="nl-NL" dirty="0" err="1"/>
              <a:t>and</a:t>
            </a:r>
            <a:r>
              <a:rPr lang="nl-NL" dirty="0"/>
              <a:t> executive) power</a:t>
            </a:r>
            <a:endParaRPr lang="en-US" dirty="0"/>
          </a:p>
        </p:txBody>
      </p:sp>
      <p:sp>
        <p:nvSpPr>
          <p:cNvPr id="3" name="Content Placeholder 2"/>
          <p:cNvSpPr>
            <a:spLocks noGrp="1"/>
          </p:cNvSpPr>
          <p:nvPr>
            <p:ph idx="1"/>
          </p:nvPr>
        </p:nvSpPr>
        <p:spPr/>
        <p:txBody>
          <a:bodyPr>
            <a:normAutofit/>
          </a:bodyPr>
          <a:lstStyle/>
          <a:p>
            <a:r>
              <a:rPr lang="en-US" dirty="0"/>
              <a:t>Right to information</a:t>
            </a:r>
          </a:p>
          <a:p>
            <a:r>
              <a:rPr lang="en-US" dirty="0"/>
              <a:t>Right to a speedy trial.</a:t>
            </a:r>
          </a:p>
          <a:p>
            <a:r>
              <a:rPr lang="en-US" dirty="0"/>
              <a:t>Right to be involved.</a:t>
            </a:r>
          </a:p>
          <a:p>
            <a:r>
              <a:rPr lang="en-US" dirty="0"/>
              <a:t>Right to a fair decision. </a:t>
            </a:r>
          </a:p>
          <a:p>
            <a:r>
              <a:rPr lang="en-US" dirty="0"/>
              <a:t>Etc.</a:t>
            </a:r>
          </a:p>
          <a:p>
            <a:endParaRPr lang="en-US" dirty="0"/>
          </a:p>
        </p:txBody>
      </p:sp>
      <p:pic>
        <p:nvPicPr>
          <p:cNvPr id="4" name="Picture 2" descr="Afbeeldingsresultaat voor tilt logo university">
            <a:extLst>
              <a:ext uri="{FF2B5EF4-FFF2-40B4-BE49-F238E27FC236}">
                <a16:creationId xmlns:a16="http://schemas.microsoft.com/office/drawing/2014/main" id="{9C3A6E34-DF4B-4D04-8734-1C2B4F1F9F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0097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(3) </a:t>
            </a:r>
            <a:r>
              <a:rPr lang="nl-NL" dirty="0" err="1"/>
              <a:t>Judicial</a:t>
            </a:r>
            <a:r>
              <a:rPr lang="nl-NL" dirty="0"/>
              <a:t> power</a:t>
            </a:r>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lstStyle/>
          <a:p>
            <a:r>
              <a:rPr lang="nl-NL" dirty="0"/>
              <a:t>In </a:t>
            </a:r>
            <a:r>
              <a:rPr lang="nl-NL" dirty="0" err="1"/>
              <a:t>addition</a:t>
            </a:r>
            <a:r>
              <a:rPr lang="nl-NL" dirty="0"/>
              <a:t>, </a:t>
            </a:r>
            <a:r>
              <a:rPr lang="nl-NL" dirty="0" err="1"/>
              <a:t>the</a:t>
            </a:r>
            <a:r>
              <a:rPr lang="nl-NL" dirty="0"/>
              <a:t> European Court of Human </a:t>
            </a:r>
            <a:r>
              <a:rPr lang="nl-NL" dirty="0" err="1"/>
              <a:t>Rights</a:t>
            </a:r>
            <a:r>
              <a:rPr lang="nl-NL" dirty="0"/>
              <a:t> </a:t>
            </a:r>
            <a:r>
              <a:rPr lang="nl-NL" dirty="0" err="1"/>
              <a:t>will</a:t>
            </a:r>
            <a:r>
              <a:rPr lang="nl-NL" dirty="0"/>
              <a:t> </a:t>
            </a:r>
            <a:r>
              <a:rPr lang="nl-NL" dirty="0" err="1"/>
              <a:t>assess</a:t>
            </a:r>
            <a:r>
              <a:rPr lang="nl-NL" dirty="0"/>
              <a:t> </a:t>
            </a:r>
            <a:r>
              <a:rPr lang="nl-NL" dirty="0" err="1"/>
              <a:t>whether</a:t>
            </a:r>
            <a:r>
              <a:rPr lang="nl-NL" dirty="0"/>
              <a:t> </a:t>
            </a:r>
            <a:r>
              <a:rPr lang="nl-NL" dirty="0" err="1"/>
              <a:t>the</a:t>
            </a:r>
            <a:r>
              <a:rPr lang="nl-NL" dirty="0"/>
              <a:t> </a:t>
            </a:r>
            <a:r>
              <a:rPr lang="nl-NL" dirty="0" err="1"/>
              <a:t>national</a:t>
            </a:r>
            <a:r>
              <a:rPr lang="nl-NL" dirty="0"/>
              <a:t> court has ‘</a:t>
            </a:r>
            <a:r>
              <a:rPr lang="nl-NL" dirty="0" err="1"/>
              <a:t>struck</a:t>
            </a:r>
            <a:r>
              <a:rPr lang="nl-NL" dirty="0"/>
              <a:t> a fair </a:t>
            </a:r>
            <a:r>
              <a:rPr lang="nl-NL" dirty="0" err="1"/>
              <a:t>balance</a:t>
            </a:r>
            <a:r>
              <a:rPr lang="nl-NL" dirty="0"/>
              <a:t>’ </a:t>
            </a:r>
            <a:r>
              <a:rPr lang="nl-NL" dirty="0" err="1"/>
              <a:t>between</a:t>
            </a:r>
            <a:r>
              <a:rPr lang="nl-NL" dirty="0"/>
              <a:t> </a:t>
            </a:r>
            <a:r>
              <a:rPr lang="nl-NL" dirty="0" err="1"/>
              <a:t>the</a:t>
            </a:r>
            <a:r>
              <a:rPr lang="nl-NL" dirty="0"/>
              <a:t> </a:t>
            </a:r>
            <a:r>
              <a:rPr lang="nl-NL" dirty="0" err="1"/>
              <a:t>competing</a:t>
            </a:r>
            <a:r>
              <a:rPr lang="nl-NL" dirty="0"/>
              <a:t> </a:t>
            </a:r>
            <a:r>
              <a:rPr lang="nl-NL" dirty="0" err="1"/>
              <a:t>interests</a:t>
            </a:r>
            <a:r>
              <a:rPr lang="nl-NL" dirty="0"/>
              <a:t> </a:t>
            </a:r>
            <a:r>
              <a:rPr lang="nl-NL" dirty="0" err="1"/>
              <a:t>and</a:t>
            </a:r>
            <a:r>
              <a:rPr lang="nl-NL" dirty="0"/>
              <a:t> has </a:t>
            </a:r>
            <a:r>
              <a:rPr lang="nl-NL" dirty="0" err="1"/>
              <a:t>paid</a:t>
            </a:r>
            <a:r>
              <a:rPr lang="nl-NL" dirty="0"/>
              <a:t> </a:t>
            </a:r>
            <a:r>
              <a:rPr lang="nl-NL" dirty="0" err="1"/>
              <a:t>sufficient</a:t>
            </a:r>
            <a:r>
              <a:rPr lang="nl-NL" dirty="0"/>
              <a:t> respect </a:t>
            </a:r>
            <a:r>
              <a:rPr lang="nl-NL" dirty="0" err="1"/>
              <a:t>to</a:t>
            </a:r>
            <a:r>
              <a:rPr lang="nl-NL" dirty="0"/>
              <a:t> </a:t>
            </a:r>
            <a:r>
              <a:rPr lang="nl-NL" dirty="0" err="1"/>
              <a:t>the</a:t>
            </a:r>
            <a:r>
              <a:rPr lang="nl-NL" dirty="0"/>
              <a:t> human </a:t>
            </a:r>
            <a:r>
              <a:rPr lang="nl-NL" dirty="0" err="1"/>
              <a:t>rights</a:t>
            </a:r>
            <a:r>
              <a:rPr lang="nl-NL" dirty="0"/>
              <a:t> </a:t>
            </a:r>
            <a:r>
              <a:rPr lang="nl-NL" dirty="0" err="1"/>
              <a:t>guaranteed</a:t>
            </a:r>
            <a:r>
              <a:rPr lang="nl-NL" dirty="0"/>
              <a:t> </a:t>
            </a:r>
            <a:r>
              <a:rPr lang="nl-NL" dirty="0" err="1"/>
              <a:t>by</a:t>
            </a:r>
            <a:r>
              <a:rPr lang="nl-NL" dirty="0"/>
              <a:t> </a:t>
            </a:r>
            <a:r>
              <a:rPr lang="nl-NL" dirty="0" err="1"/>
              <a:t>the</a:t>
            </a:r>
            <a:r>
              <a:rPr lang="nl-NL" dirty="0"/>
              <a:t> European </a:t>
            </a:r>
            <a:r>
              <a:rPr lang="nl-NL" dirty="0" err="1"/>
              <a:t>Convention</a:t>
            </a:r>
            <a:r>
              <a:rPr lang="nl-NL" dirty="0"/>
              <a:t> on Human </a:t>
            </a:r>
            <a:r>
              <a:rPr lang="nl-NL" dirty="0" err="1"/>
              <a:t>Rights</a:t>
            </a:r>
            <a:r>
              <a:rPr lang="nl-NL" dirty="0"/>
              <a:t>.</a:t>
            </a:r>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343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(3) </a:t>
            </a:r>
            <a:r>
              <a:rPr lang="nl-NL" dirty="0" err="1"/>
              <a:t>Judicial</a:t>
            </a:r>
            <a:r>
              <a:rPr lang="nl-NL" dirty="0"/>
              <a:t> power</a:t>
            </a:r>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lstStyle/>
          <a:p>
            <a:r>
              <a:rPr lang="nl-NL" dirty="0" err="1"/>
              <a:t>Obviously</a:t>
            </a:r>
            <a:r>
              <a:rPr lang="nl-NL" dirty="0"/>
              <a:t>, </a:t>
            </a:r>
            <a:r>
              <a:rPr lang="nl-NL" dirty="0" err="1"/>
              <a:t>the</a:t>
            </a:r>
            <a:r>
              <a:rPr lang="nl-NL" dirty="0"/>
              <a:t> </a:t>
            </a:r>
            <a:r>
              <a:rPr lang="nl-NL" dirty="0" err="1"/>
              <a:t>judiciariy</a:t>
            </a:r>
            <a:r>
              <a:rPr lang="nl-NL" dirty="0"/>
              <a:t> </a:t>
            </a:r>
            <a:r>
              <a:rPr lang="nl-NL" dirty="0" err="1"/>
              <a:t>should</a:t>
            </a:r>
            <a:r>
              <a:rPr lang="nl-NL" dirty="0"/>
              <a:t> </a:t>
            </a:r>
            <a:r>
              <a:rPr lang="nl-NL" dirty="0" err="1"/>
              <a:t>not</a:t>
            </a:r>
            <a:r>
              <a:rPr lang="nl-NL" dirty="0"/>
              <a:t> </a:t>
            </a:r>
            <a:r>
              <a:rPr lang="nl-NL" dirty="0" err="1"/>
              <a:t>contrave</a:t>
            </a:r>
            <a:r>
              <a:rPr lang="nl-NL" dirty="0"/>
              <a:t> </a:t>
            </a:r>
            <a:r>
              <a:rPr lang="nl-NL" dirty="0" err="1"/>
              <a:t>national</a:t>
            </a:r>
            <a:r>
              <a:rPr lang="nl-NL" dirty="0"/>
              <a:t> </a:t>
            </a:r>
            <a:r>
              <a:rPr lang="nl-NL" dirty="0" err="1"/>
              <a:t>law</a:t>
            </a:r>
            <a:endParaRPr lang="nl-NL" dirty="0"/>
          </a:p>
          <a:p>
            <a:r>
              <a:rPr lang="nl-NL" dirty="0"/>
              <a:t>But </a:t>
            </a:r>
            <a:r>
              <a:rPr lang="nl-NL" dirty="0" err="1"/>
              <a:t>the</a:t>
            </a:r>
            <a:r>
              <a:rPr lang="nl-NL" dirty="0"/>
              <a:t> </a:t>
            </a:r>
            <a:r>
              <a:rPr lang="nl-NL" dirty="0" err="1"/>
              <a:t>ECtHR</a:t>
            </a:r>
            <a:r>
              <a:rPr lang="nl-NL" dirty="0"/>
              <a:t> does </a:t>
            </a:r>
            <a:r>
              <a:rPr lang="nl-NL" dirty="0" err="1"/>
              <a:t>not</a:t>
            </a:r>
            <a:r>
              <a:rPr lang="nl-NL" dirty="0"/>
              <a:t> </a:t>
            </a:r>
            <a:r>
              <a:rPr lang="nl-NL" dirty="0" err="1"/>
              <a:t>assess</a:t>
            </a:r>
            <a:r>
              <a:rPr lang="nl-NL" dirty="0"/>
              <a:t> </a:t>
            </a:r>
            <a:r>
              <a:rPr lang="nl-NL" dirty="0" err="1"/>
              <a:t>to</a:t>
            </a:r>
            <a:r>
              <a:rPr lang="nl-NL" dirty="0"/>
              <a:t> </a:t>
            </a:r>
            <a:r>
              <a:rPr lang="nl-NL" dirty="0" err="1"/>
              <a:t>what</a:t>
            </a:r>
            <a:r>
              <a:rPr lang="nl-NL" dirty="0"/>
              <a:t> </a:t>
            </a:r>
            <a:r>
              <a:rPr lang="nl-NL" dirty="0" err="1"/>
              <a:t>extent</a:t>
            </a:r>
            <a:r>
              <a:rPr lang="nl-NL" dirty="0"/>
              <a:t> </a:t>
            </a:r>
            <a:r>
              <a:rPr lang="nl-NL" dirty="0" err="1"/>
              <a:t>the</a:t>
            </a:r>
            <a:r>
              <a:rPr lang="nl-NL" dirty="0"/>
              <a:t> </a:t>
            </a:r>
            <a:r>
              <a:rPr lang="nl-NL" dirty="0" err="1"/>
              <a:t>judiciary</a:t>
            </a:r>
            <a:r>
              <a:rPr lang="nl-NL" dirty="0"/>
              <a:t> has </a:t>
            </a:r>
            <a:r>
              <a:rPr lang="nl-NL" dirty="0" err="1"/>
              <a:t>acted</a:t>
            </a:r>
            <a:r>
              <a:rPr lang="nl-NL" dirty="0"/>
              <a:t> </a:t>
            </a:r>
            <a:r>
              <a:rPr lang="nl-NL" dirty="0" err="1"/>
              <a:t>according</a:t>
            </a:r>
            <a:r>
              <a:rPr lang="nl-NL" dirty="0"/>
              <a:t> </a:t>
            </a:r>
            <a:r>
              <a:rPr lang="nl-NL" dirty="0" err="1"/>
              <a:t>to</a:t>
            </a:r>
            <a:r>
              <a:rPr lang="nl-NL" dirty="0"/>
              <a:t> </a:t>
            </a:r>
            <a:r>
              <a:rPr lang="nl-NL" dirty="0" err="1"/>
              <a:t>national</a:t>
            </a:r>
            <a:r>
              <a:rPr lang="nl-NL" dirty="0"/>
              <a:t> </a:t>
            </a:r>
            <a:r>
              <a:rPr lang="nl-NL" dirty="0" err="1"/>
              <a:t>law</a:t>
            </a:r>
            <a:r>
              <a:rPr lang="nl-NL" dirty="0"/>
              <a:t>, but </a:t>
            </a:r>
            <a:r>
              <a:rPr lang="nl-NL" dirty="0" err="1"/>
              <a:t>whether</a:t>
            </a:r>
            <a:r>
              <a:rPr lang="nl-NL" dirty="0"/>
              <a:t> </a:t>
            </a:r>
            <a:r>
              <a:rPr lang="nl-NL" dirty="0" err="1"/>
              <a:t>the</a:t>
            </a:r>
            <a:r>
              <a:rPr lang="nl-NL" dirty="0"/>
              <a:t> </a:t>
            </a:r>
            <a:r>
              <a:rPr lang="nl-NL" dirty="0" err="1"/>
              <a:t>judiciary</a:t>
            </a:r>
            <a:r>
              <a:rPr lang="nl-NL" dirty="0"/>
              <a:t> has </a:t>
            </a:r>
            <a:r>
              <a:rPr lang="nl-NL" dirty="0" err="1"/>
              <a:t>interpreted</a:t>
            </a:r>
            <a:r>
              <a:rPr lang="nl-NL" dirty="0"/>
              <a:t> </a:t>
            </a:r>
            <a:r>
              <a:rPr lang="nl-NL" dirty="0" err="1"/>
              <a:t>national</a:t>
            </a:r>
            <a:r>
              <a:rPr lang="nl-NL" dirty="0"/>
              <a:t> </a:t>
            </a:r>
            <a:r>
              <a:rPr lang="nl-NL" dirty="0" err="1"/>
              <a:t>law</a:t>
            </a:r>
            <a:r>
              <a:rPr lang="nl-NL" dirty="0"/>
              <a:t> </a:t>
            </a:r>
            <a:r>
              <a:rPr lang="nl-NL" dirty="0" err="1"/>
              <a:t>correctly</a:t>
            </a:r>
            <a:r>
              <a:rPr lang="nl-NL" dirty="0"/>
              <a:t> </a:t>
            </a:r>
            <a:r>
              <a:rPr lang="nl-NL" dirty="0" err="1"/>
              <a:t>and</a:t>
            </a:r>
            <a:r>
              <a:rPr lang="nl-NL" dirty="0"/>
              <a:t> </a:t>
            </a:r>
            <a:r>
              <a:rPr lang="nl-NL" dirty="0" err="1"/>
              <a:t>its</a:t>
            </a:r>
            <a:r>
              <a:rPr lang="nl-NL" dirty="0"/>
              <a:t> </a:t>
            </a:r>
            <a:r>
              <a:rPr lang="nl-NL" dirty="0" err="1"/>
              <a:t>decisions</a:t>
            </a:r>
            <a:r>
              <a:rPr lang="nl-NL" dirty="0"/>
              <a:t> are </a:t>
            </a:r>
            <a:r>
              <a:rPr lang="nl-NL" dirty="0" err="1"/>
              <a:t>deemed</a:t>
            </a:r>
            <a:r>
              <a:rPr lang="nl-NL" dirty="0"/>
              <a:t> fair, </a:t>
            </a:r>
            <a:r>
              <a:rPr lang="nl-NL" dirty="0" err="1"/>
              <a:t>also</a:t>
            </a:r>
            <a:r>
              <a:rPr lang="nl-NL" dirty="0"/>
              <a:t> </a:t>
            </a:r>
            <a:r>
              <a:rPr lang="nl-NL" dirty="0" err="1"/>
              <a:t>taking</a:t>
            </a:r>
            <a:r>
              <a:rPr lang="nl-NL" dirty="0"/>
              <a:t> </a:t>
            </a:r>
            <a:r>
              <a:rPr lang="nl-NL" dirty="0" err="1"/>
              <a:t>into</a:t>
            </a:r>
            <a:r>
              <a:rPr lang="nl-NL" dirty="0"/>
              <a:t> account </a:t>
            </a:r>
            <a:r>
              <a:rPr lang="nl-NL" dirty="0" err="1"/>
              <a:t>the</a:t>
            </a:r>
            <a:r>
              <a:rPr lang="nl-NL" dirty="0"/>
              <a:t> human </a:t>
            </a:r>
            <a:r>
              <a:rPr lang="nl-NL" dirty="0" err="1"/>
              <a:t>rights</a:t>
            </a:r>
            <a:r>
              <a:rPr lang="nl-NL" dirty="0"/>
              <a:t> as </a:t>
            </a:r>
            <a:r>
              <a:rPr lang="nl-NL" dirty="0" err="1"/>
              <a:t>contained</a:t>
            </a:r>
            <a:r>
              <a:rPr lang="nl-NL" dirty="0"/>
              <a:t> in </a:t>
            </a:r>
            <a:r>
              <a:rPr lang="nl-NL" dirty="0" err="1"/>
              <a:t>the</a:t>
            </a:r>
            <a:r>
              <a:rPr lang="nl-NL" dirty="0"/>
              <a:t> European </a:t>
            </a:r>
            <a:r>
              <a:rPr lang="nl-NL" dirty="0" err="1"/>
              <a:t>Convention</a:t>
            </a:r>
            <a:r>
              <a:rPr lang="nl-NL" dirty="0"/>
              <a:t> on Human </a:t>
            </a:r>
            <a:r>
              <a:rPr lang="nl-NL" dirty="0" err="1"/>
              <a:t>Rights</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512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(4) </a:t>
            </a:r>
            <a:r>
              <a:rPr lang="nl-NL" dirty="0" err="1"/>
              <a:t>Positive</a:t>
            </a:r>
            <a:r>
              <a:rPr lang="nl-NL" dirty="0"/>
              <a:t> </a:t>
            </a:r>
            <a:r>
              <a:rPr lang="nl-NL" dirty="0" err="1"/>
              <a:t>obligations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normAutofit fontScale="77500" lnSpcReduction="20000"/>
          </a:bodyPr>
          <a:lstStyle/>
          <a:p>
            <a:r>
              <a:rPr lang="en-US" b="1" dirty="0"/>
              <a:t>The positive aspect of respect for private life</a:t>
            </a:r>
          </a:p>
          <a:p>
            <a:r>
              <a:rPr lang="en-US" dirty="0"/>
              <a:t>As the Court frequently points out, “the concept of “private life” is a broad term not susceptible to exhaustive definition”. As the case-law now stands, it covers:</a:t>
            </a:r>
          </a:p>
          <a:p>
            <a:pPr lvl="1"/>
            <a:r>
              <a:rPr lang="en-US" dirty="0"/>
              <a:t>the physical and moral integrity of the person</a:t>
            </a:r>
          </a:p>
          <a:p>
            <a:pPr lvl="1"/>
            <a:r>
              <a:rPr lang="en-US" dirty="0"/>
              <a:t>the physical and social identity of the individual, including </a:t>
            </a:r>
            <a:r>
              <a:rPr lang="nl-NL" dirty="0"/>
              <a:t>his </a:t>
            </a:r>
            <a:r>
              <a:rPr lang="nl-NL" dirty="0" err="1"/>
              <a:t>sexual</a:t>
            </a:r>
            <a:r>
              <a:rPr lang="nl-NL" dirty="0"/>
              <a:t> </a:t>
            </a:r>
            <a:r>
              <a:rPr lang="nl-NL" dirty="0" err="1"/>
              <a:t>identity</a:t>
            </a:r>
            <a:endParaRPr lang="nl-NL" dirty="0"/>
          </a:p>
          <a:p>
            <a:pPr lvl="1"/>
            <a:r>
              <a:rPr lang="en-US" dirty="0"/>
              <a:t>the right to personal development or fulfilment the right to have relationships with other human beings and </a:t>
            </a:r>
            <a:r>
              <a:rPr lang="nl-NL" dirty="0" err="1"/>
              <a:t>the</a:t>
            </a:r>
            <a:r>
              <a:rPr lang="nl-NL" dirty="0"/>
              <a:t> </a:t>
            </a:r>
            <a:r>
              <a:rPr lang="nl-NL" dirty="0" err="1"/>
              <a:t>outside</a:t>
            </a:r>
            <a:r>
              <a:rPr lang="nl-NL" dirty="0"/>
              <a:t> </a:t>
            </a:r>
            <a:r>
              <a:rPr lang="nl-NL" dirty="0" err="1"/>
              <a:t>world</a:t>
            </a:r>
            <a:r>
              <a:rPr lang="nl-NL" dirty="0"/>
              <a:t>.</a:t>
            </a:r>
          </a:p>
          <a:p>
            <a:r>
              <a:rPr lang="en-US" dirty="0"/>
              <a:t>“The – positive – protection of persons’ identity has given rise to particular developments with regard mainly to sexual identity, the right to know one’s origins and the right to one’s image. Note that the European Court has so far declined to rule that states have positive obligations as regards the choice of one’s name.”</a:t>
            </a:r>
          </a:p>
          <a:p>
            <a:r>
              <a:rPr lang="en-US" dirty="0"/>
              <a:t> </a:t>
            </a:r>
            <a:r>
              <a:rPr lang="nl-NL" dirty="0">
                <a:hlinkClick r:id="rId2"/>
              </a:rPr>
              <a:t>https://rm.coe.int/CoERMPublicCommonSearchServices/DisplayDCTMContent?documentId=090000168007ff4d</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7878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(4) </a:t>
            </a:r>
            <a:r>
              <a:rPr lang="nl-NL" dirty="0" err="1"/>
              <a:t>Positive</a:t>
            </a:r>
            <a:r>
              <a:rPr lang="nl-NL" dirty="0"/>
              <a:t> </a:t>
            </a:r>
            <a:r>
              <a:rPr lang="nl-NL" dirty="0" err="1"/>
              <a:t>obligations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lstStyle/>
          <a:p>
            <a:r>
              <a:rPr lang="nl-NL" dirty="0"/>
              <a:t>“</a:t>
            </a:r>
            <a:r>
              <a:rPr lang="en-US" b="1" dirty="0"/>
              <a:t>The positive aspect of respect for family life</a:t>
            </a:r>
          </a:p>
          <a:p>
            <a:r>
              <a:rPr lang="en-US" dirty="0"/>
              <a:t>From the standpoint of family life, the case-law has in essence established two general obligations, applied in particular ways according to the sphere under consideration. These are the obligation to give legal recognition to family ties and the obligation to act to preserve family life.”</a:t>
            </a:r>
          </a:p>
          <a:p>
            <a:r>
              <a:rPr lang="nl-NL" dirty="0">
                <a:hlinkClick r:id="rId2"/>
              </a:rPr>
              <a:t>https://rm.coe.int/CoERMPublicCommonSearchServices/DisplayDCTMContent?documentId=090000168007ff4d</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49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(4) </a:t>
            </a:r>
            <a:r>
              <a:rPr lang="nl-NL" dirty="0" err="1"/>
              <a:t>Positive</a:t>
            </a:r>
            <a:r>
              <a:rPr lang="nl-NL" dirty="0"/>
              <a:t> </a:t>
            </a:r>
            <a:r>
              <a:rPr lang="nl-NL" dirty="0" err="1"/>
              <a:t>obligations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lstStyle/>
          <a:p>
            <a:r>
              <a:rPr lang="nl-NL" dirty="0" err="1"/>
              <a:t>Obviously</a:t>
            </a:r>
            <a:r>
              <a:rPr lang="nl-NL" dirty="0"/>
              <a:t>, </a:t>
            </a:r>
            <a:r>
              <a:rPr lang="nl-NL" dirty="0" err="1"/>
              <a:t>when</a:t>
            </a:r>
            <a:r>
              <a:rPr lang="nl-NL" dirty="0"/>
              <a:t> </a:t>
            </a:r>
            <a:r>
              <a:rPr lang="nl-NL" dirty="0" err="1"/>
              <a:t>there</a:t>
            </a:r>
            <a:r>
              <a:rPr lang="nl-NL" dirty="0"/>
              <a:t> is a </a:t>
            </a:r>
            <a:r>
              <a:rPr lang="nl-NL" dirty="0" err="1"/>
              <a:t>positive</a:t>
            </a:r>
            <a:r>
              <a:rPr lang="nl-NL" dirty="0"/>
              <a:t> </a:t>
            </a:r>
            <a:r>
              <a:rPr lang="nl-NL" dirty="0" err="1"/>
              <a:t>obligation</a:t>
            </a:r>
            <a:r>
              <a:rPr lang="nl-NL" dirty="0"/>
              <a:t> </a:t>
            </a:r>
            <a:r>
              <a:rPr lang="nl-NL" dirty="0" err="1"/>
              <a:t>by</a:t>
            </a:r>
            <a:r>
              <a:rPr lang="nl-NL" dirty="0"/>
              <a:t> </a:t>
            </a:r>
            <a:r>
              <a:rPr lang="nl-NL" dirty="0" err="1"/>
              <a:t>the</a:t>
            </a:r>
            <a:r>
              <a:rPr lang="nl-NL" dirty="0"/>
              <a:t> state, in most cases, </a:t>
            </a:r>
            <a:r>
              <a:rPr lang="nl-NL" dirty="0" err="1"/>
              <a:t>the</a:t>
            </a:r>
            <a:r>
              <a:rPr lang="nl-NL" dirty="0"/>
              <a:t> ‘</a:t>
            </a:r>
            <a:r>
              <a:rPr lang="nl-NL" dirty="0" err="1"/>
              <a:t>prescribed</a:t>
            </a:r>
            <a:r>
              <a:rPr lang="nl-NL" dirty="0"/>
              <a:t> </a:t>
            </a:r>
            <a:r>
              <a:rPr lang="nl-NL" dirty="0" err="1"/>
              <a:t>by</a:t>
            </a:r>
            <a:r>
              <a:rPr lang="nl-NL" dirty="0"/>
              <a:t> </a:t>
            </a:r>
            <a:r>
              <a:rPr lang="nl-NL" dirty="0" err="1"/>
              <a:t>law</a:t>
            </a:r>
            <a:r>
              <a:rPr lang="nl-NL" dirty="0"/>
              <a:t>’ </a:t>
            </a:r>
            <a:r>
              <a:rPr lang="nl-NL" dirty="0" err="1"/>
              <a:t>criterion</a:t>
            </a:r>
            <a:r>
              <a:rPr lang="nl-NL" dirty="0"/>
              <a:t> is </a:t>
            </a:r>
            <a:r>
              <a:rPr lang="nl-NL" dirty="0" err="1"/>
              <a:t>difficult</a:t>
            </a:r>
            <a:r>
              <a:rPr lang="nl-NL" dirty="0"/>
              <a:t> </a:t>
            </a:r>
            <a:r>
              <a:rPr lang="nl-NL" dirty="0" err="1"/>
              <a:t>to</a:t>
            </a:r>
            <a:r>
              <a:rPr lang="nl-NL" dirty="0"/>
              <a:t> </a:t>
            </a:r>
            <a:r>
              <a:rPr lang="nl-NL" dirty="0" err="1"/>
              <a:t>apply</a:t>
            </a:r>
            <a:r>
              <a:rPr lang="nl-NL" dirty="0"/>
              <a:t>.</a:t>
            </a:r>
          </a:p>
          <a:p>
            <a:r>
              <a:rPr lang="nl-NL" dirty="0"/>
              <a:t>The </a:t>
            </a:r>
            <a:r>
              <a:rPr lang="nl-NL" dirty="0" err="1"/>
              <a:t>ECtHR</a:t>
            </a:r>
            <a:r>
              <a:rPr lang="nl-NL" dirty="0"/>
              <a:t> calls </a:t>
            </a:r>
            <a:r>
              <a:rPr lang="nl-NL" dirty="0" err="1"/>
              <a:t>upon</a:t>
            </a:r>
            <a:r>
              <a:rPr lang="nl-NL" dirty="0"/>
              <a:t> </a:t>
            </a:r>
            <a:r>
              <a:rPr lang="nl-NL" dirty="0" err="1"/>
              <a:t>either</a:t>
            </a:r>
            <a:r>
              <a:rPr lang="nl-NL" dirty="0"/>
              <a:t> </a:t>
            </a:r>
            <a:r>
              <a:rPr lang="nl-NL" dirty="0" err="1"/>
              <a:t>the</a:t>
            </a:r>
            <a:r>
              <a:rPr lang="nl-NL" dirty="0"/>
              <a:t> </a:t>
            </a:r>
            <a:r>
              <a:rPr lang="nl-NL" dirty="0" err="1"/>
              <a:t>legislative</a:t>
            </a:r>
            <a:r>
              <a:rPr lang="nl-NL" dirty="0"/>
              <a:t>, executive or </a:t>
            </a:r>
            <a:r>
              <a:rPr lang="nl-NL" dirty="0" err="1"/>
              <a:t>judicial</a:t>
            </a:r>
            <a:r>
              <a:rPr lang="nl-NL" dirty="0"/>
              <a:t> power </a:t>
            </a:r>
            <a:r>
              <a:rPr lang="nl-NL" dirty="0" err="1"/>
              <a:t>to</a:t>
            </a:r>
            <a:r>
              <a:rPr lang="nl-NL" dirty="0"/>
              <a:t> </a:t>
            </a:r>
            <a:r>
              <a:rPr lang="nl-NL" dirty="0" err="1"/>
              <a:t>undertake</a:t>
            </a:r>
            <a:r>
              <a:rPr lang="nl-NL" dirty="0"/>
              <a:t> </a:t>
            </a:r>
            <a:r>
              <a:rPr lang="nl-NL" dirty="0" err="1"/>
              <a:t>certain</a:t>
            </a:r>
            <a:r>
              <a:rPr lang="nl-NL" dirty="0"/>
              <a:t> action.</a:t>
            </a:r>
          </a:p>
          <a:p>
            <a:r>
              <a:rPr lang="nl-NL" dirty="0" err="1"/>
              <a:t>When</a:t>
            </a:r>
            <a:r>
              <a:rPr lang="nl-NL" dirty="0"/>
              <a:t> </a:t>
            </a:r>
            <a:r>
              <a:rPr lang="nl-NL" dirty="0" err="1"/>
              <a:t>adressed</a:t>
            </a:r>
            <a:r>
              <a:rPr lang="nl-NL" dirty="0"/>
              <a:t> at </a:t>
            </a:r>
            <a:r>
              <a:rPr lang="nl-NL" dirty="0" err="1"/>
              <a:t>the</a:t>
            </a:r>
            <a:r>
              <a:rPr lang="nl-NL" dirty="0"/>
              <a:t> </a:t>
            </a:r>
            <a:r>
              <a:rPr lang="nl-NL" dirty="0" err="1"/>
              <a:t>legislative</a:t>
            </a:r>
            <a:r>
              <a:rPr lang="nl-NL" dirty="0"/>
              <a:t> power, a </a:t>
            </a:r>
            <a:r>
              <a:rPr lang="nl-NL" dirty="0" err="1"/>
              <a:t>positive</a:t>
            </a:r>
            <a:r>
              <a:rPr lang="nl-NL" dirty="0"/>
              <a:t> </a:t>
            </a:r>
            <a:r>
              <a:rPr lang="nl-NL" dirty="0" err="1"/>
              <a:t>obligation</a:t>
            </a:r>
            <a:r>
              <a:rPr lang="nl-NL" dirty="0"/>
              <a:t> is </a:t>
            </a:r>
            <a:r>
              <a:rPr lang="nl-NL" dirty="0" err="1"/>
              <a:t>to</a:t>
            </a:r>
            <a:r>
              <a:rPr lang="nl-NL" dirty="0"/>
              <a:t> </a:t>
            </a:r>
            <a:r>
              <a:rPr lang="nl-NL" dirty="0" err="1"/>
              <a:t>adopt</a:t>
            </a:r>
            <a:r>
              <a:rPr lang="nl-NL" dirty="0"/>
              <a:t> or </a:t>
            </a:r>
            <a:r>
              <a:rPr lang="nl-NL" dirty="0" err="1"/>
              <a:t>amend</a:t>
            </a:r>
            <a:r>
              <a:rPr lang="nl-NL" dirty="0"/>
              <a:t> a </a:t>
            </a:r>
            <a:r>
              <a:rPr lang="nl-NL" dirty="0" err="1"/>
              <a:t>law</a:t>
            </a:r>
            <a:r>
              <a:rPr lang="nl-NL" dirty="0"/>
              <a:t> or policy.</a:t>
            </a:r>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965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(5) </a:t>
            </a:r>
            <a:r>
              <a:rPr lang="nl-NL" dirty="0" err="1"/>
              <a:t>Minimal</a:t>
            </a:r>
            <a:r>
              <a:rPr lang="nl-NL" dirty="0"/>
              <a:t> </a:t>
            </a:r>
            <a:r>
              <a:rPr lang="nl-NL" dirty="0" err="1"/>
              <a:t>legal</a:t>
            </a:r>
            <a:r>
              <a:rPr lang="nl-NL" dirty="0"/>
              <a:t> </a:t>
            </a:r>
            <a:r>
              <a:rPr lang="nl-NL" dirty="0" err="1"/>
              <a:t>requirements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lstStyle/>
          <a:p>
            <a:r>
              <a:rPr lang="en-US" dirty="0"/>
              <a:t>“In order to satisfy Article 8’s legality requirement, the quality of the law in question must be such that it is accessible to the persons concerned, and formulated with sufficient precision to enable them, if need be with appropriate advice, to foresee, to a degree that is reasonable in the circumstances, the consequences which a given action may entail.”</a:t>
            </a:r>
          </a:p>
          <a:p>
            <a:r>
              <a:rPr lang="nl-NL" dirty="0">
                <a:hlinkClick r:id="rId2"/>
              </a:rPr>
              <a:t>https://rm.coe.int/CoERMPublicCommonSearchServices/DisplayDCTMContent?documentId=090000168007ff47</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9417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(5) </a:t>
            </a:r>
            <a:r>
              <a:rPr lang="nl-NL" dirty="0" err="1"/>
              <a:t>Minimal</a:t>
            </a:r>
            <a:r>
              <a:rPr lang="nl-NL" dirty="0"/>
              <a:t> </a:t>
            </a:r>
            <a:r>
              <a:rPr lang="nl-NL" dirty="0" err="1"/>
              <a:t>legal</a:t>
            </a:r>
            <a:r>
              <a:rPr lang="nl-NL" dirty="0"/>
              <a:t> </a:t>
            </a:r>
            <a:r>
              <a:rPr lang="nl-NL" dirty="0" err="1"/>
              <a:t>requirements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a:xfrm>
            <a:off x="680321" y="2336873"/>
            <a:ext cx="9613861" cy="4035352"/>
          </a:xfrm>
        </p:spPr>
        <p:txBody>
          <a:bodyPr>
            <a:normAutofit fontScale="85000" lnSpcReduction="10000"/>
          </a:bodyPr>
          <a:lstStyle/>
          <a:p>
            <a:r>
              <a:rPr lang="en-US" dirty="0"/>
              <a:t>In </a:t>
            </a:r>
            <a:r>
              <a:rPr lang="en-US" dirty="0" err="1"/>
              <a:t>Rotaru</a:t>
            </a:r>
            <a:r>
              <a:rPr lang="en-US" dirty="0"/>
              <a:t> v. Romania the applicant complained that the Romanian Intelligence Service (RIS) held and used a file containing personal information on him, some of which he claimed was false and defamatory. The core issue was whether the law which permitted this interference was accessible to the applicant and foreseeable as to its results. </a:t>
            </a:r>
          </a:p>
          <a:p>
            <a:r>
              <a:rPr lang="en-US" dirty="0"/>
              <a:t>The Court first noted that the risks of arbitrariness are particularly great where a power of the executive is exercised in secret. It then went on to say that “since the implementation in practice of measures of secret surveillance of communications is not open to scrutiny by the individuals concerned or the public at large, it would be contrary to the rule of law for the legal discretion granted to the executive to be expressed in terms of an unfettered power. Consequently, the law must indicate the scope of any such discretion conferred on the competent authorities and the manner of its exercise with sufficient clarity, having regard to the legitimate aim of the measure in question, to give the individual adequate protection against arbitrary interference.”</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6700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(5) </a:t>
            </a:r>
            <a:r>
              <a:rPr lang="nl-NL" dirty="0" err="1"/>
              <a:t>Minimal</a:t>
            </a:r>
            <a:r>
              <a:rPr lang="nl-NL" dirty="0"/>
              <a:t> </a:t>
            </a:r>
            <a:r>
              <a:rPr lang="nl-NL" dirty="0" err="1"/>
              <a:t>legal</a:t>
            </a:r>
            <a:r>
              <a:rPr lang="nl-NL" dirty="0"/>
              <a:t> </a:t>
            </a:r>
            <a:r>
              <a:rPr lang="nl-NL" dirty="0" err="1"/>
              <a:t>requirements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lstStyle/>
          <a:p>
            <a:r>
              <a:rPr lang="en-US" dirty="0"/>
              <a:t>For instance, it observed that the relevant domestic law did not set out any of the following: </a:t>
            </a:r>
          </a:p>
          <a:p>
            <a:pPr lvl="1"/>
            <a:r>
              <a:rPr lang="en-US" dirty="0"/>
              <a:t>the kind of information that may be recorded; </a:t>
            </a:r>
          </a:p>
          <a:p>
            <a:pPr lvl="1"/>
            <a:r>
              <a:rPr lang="en-US" dirty="0"/>
              <a:t>the categories of people against whom surveillance measures such as gathering and keeping information may be taken; </a:t>
            </a:r>
          </a:p>
          <a:p>
            <a:pPr lvl="1"/>
            <a:r>
              <a:rPr lang="en-US" dirty="0"/>
              <a:t>the circumstances in which such measures may be taken, or </a:t>
            </a:r>
          </a:p>
          <a:p>
            <a:pPr lvl="1"/>
            <a:r>
              <a:rPr lang="en-US" dirty="0"/>
              <a:t>the procedure to be followed.</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547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lstStyle/>
          <a:p>
            <a:r>
              <a:rPr lang="nl-NL" dirty="0" err="1"/>
              <a:t>Overview</a:t>
            </a: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lstStyle/>
          <a:p>
            <a:r>
              <a:rPr lang="nl-NL" dirty="0"/>
              <a:t>(1) </a:t>
            </a:r>
            <a:r>
              <a:rPr lang="nl-NL" dirty="0" err="1"/>
              <a:t>Limmitation</a:t>
            </a:r>
            <a:r>
              <a:rPr lang="nl-NL" dirty="0"/>
              <a:t> </a:t>
            </a:r>
            <a:r>
              <a:rPr lang="nl-NL" dirty="0" err="1"/>
              <a:t>clauses</a:t>
            </a:r>
            <a:endParaRPr lang="nl-NL" dirty="0"/>
          </a:p>
          <a:p>
            <a:r>
              <a:rPr lang="nl-NL" dirty="0"/>
              <a:t>(2) Executive power</a:t>
            </a:r>
          </a:p>
          <a:p>
            <a:r>
              <a:rPr lang="nl-NL" dirty="0"/>
              <a:t>(3) </a:t>
            </a:r>
            <a:r>
              <a:rPr lang="nl-NL" dirty="0" err="1"/>
              <a:t>Judicial</a:t>
            </a:r>
            <a:r>
              <a:rPr lang="nl-NL" dirty="0"/>
              <a:t> power</a:t>
            </a:r>
          </a:p>
          <a:p>
            <a:r>
              <a:rPr lang="nl-NL" dirty="0"/>
              <a:t>(4) </a:t>
            </a:r>
            <a:r>
              <a:rPr lang="nl-NL" dirty="0" err="1"/>
              <a:t>Positive</a:t>
            </a:r>
            <a:r>
              <a:rPr lang="nl-NL" dirty="0"/>
              <a:t> </a:t>
            </a:r>
            <a:r>
              <a:rPr lang="nl-NL" dirty="0" err="1"/>
              <a:t>obligations</a:t>
            </a:r>
            <a:endParaRPr lang="nl-NL" dirty="0"/>
          </a:p>
          <a:p>
            <a:r>
              <a:rPr lang="nl-NL" dirty="0"/>
              <a:t>(5) </a:t>
            </a:r>
            <a:r>
              <a:rPr lang="nl-NL" dirty="0" err="1"/>
              <a:t>Minimal</a:t>
            </a:r>
            <a:r>
              <a:rPr lang="nl-NL" dirty="0"/>
              <a:t> </a:t>
            </a:r>
            <a:r>
              <a:rPr lang="nl-NL" dirty="0" err="1"/>
              <a:t>legal</a:t>
            </a:r>
            <a:r>
              <a:rPr lang="nl-NL" dirty="0"/>
              <a:t> </a:t>
            </a:r>
            <a:r>
              <a:rPr lang="nl-NL" dirty="0" err="1"/>
              <a:t>requirements</a:t>
            </a:r>
            <a:endParaRPr lang="nl-NL" dirty="0"/>
          </a:p>
          <a:p>
            <a:r>
              <a:rPr lang="nl-NL" dirty="0"/>
              <a:t>(6) </a:t>
            </a:r>
            <a:r>
              <a:rPr lang="nl-NL" dirty="0" err="1"/>
              <a:t>Conventionality</a:t>
            </a:r>
            <a:endParaRPr lang="nl-NL" dirty="0"/>
          </a:p>
          <a:p>
            <a:endParaRPr lang="nl-NL" dirty="0"/>
          </a:p>
        </p:txBody>
      </p:sp>
      <p:pic>
        <p:nvPicPr>
          <p:cNvPr id="1026"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48284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(5) </a:t>
            </a:r>
            <a:r>
              <a:rPr lang="nl-NL" dirty="0" err="1"/>
              <a:t>Minimal</a:t>
            </a:r>
            <a:r>
              <a:rPr lang="nl-NL" dirty="0"/>
              <a:t> </a:t>
            </a:r>
            <a:r>
              <a:rPr lang="nl-NL" dirty="0" err="1"/>
              <a:t>legal</a:t>
            </a:r>
            <a:r>
              <a:rPr lang="nl-NL" dirty="0"/>
              <a:t> </a:t>
            </a:r>
            <a:r>
              <a:rPr lang="nl-NL" dirty="0" err="1"/>
              <a:t>requirements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normAutofit fontScale="92500" lnSpcReduction="10000"/>
          </a:bodyPr>
          <a:lstStyle/>
          <a:p>
            <a:r>
              <a:rPr lang="nl-NL" dirty="0"/>
              <a:t>Legal basis: </a:t>
            </a:r>
            <a:r>
              <a:rPr lang="nl-NL" dirty="0" err="1"/>
              <a:t>directed</a:t>
            </a:r>
            <a:r>
              <a:rPr lang="nl-NL" dirty="0"/>
              <a:t> at </a:t>
            </a:r>
            <a:r>
              <a:rPr lang="nl-NL" dirty="0" err="1"/>
              <a:t>the</a:t>
            </a:r>
            <a:r>
              <a:rPr lang="nl-NL" dirty="0"/>
              <a:t> executive power</a:t>
            </a:r>
          </a:p>
          <a:p>
            <a:pPr lvl="1"/>
            <a:r>
              <a:rPr lang="nl-NL" dirty="0" err="1"/>
              <a:t>Interference</a:t>
            </a:r>
            <a:r>
              <a:rPr lang="nl-NL" dirty="0"/>
              <a:t> </a:t>
            </a:r>
            <a:r>
              <a:rPr lang="nl-NL" dirty="0" err="1"/>
              <a:t>should</a:t>
            </a:r>
            <a:r>
              <a:rPr lang="nl-NL" dirty="0"/>
              <a:t> have a </a:t>
            </a:r>
            <a:r>
              <a:rPr lang="nl-NL" dirty="0" err="1"/>
              <a:t>legal</a:t>
            </a:r>
            <a:r>
              <a:rPr lang="nl-NL" dirty="0"/>
              <a:t> basis</a:t>
            </a:r>
          </a:p>
          <a:p>
            <a:pPr lvl="1"/>
            <a:r>
              <a:rPr lang="nl-NL" dirty="0" err="1"/>
              <a:t>All</a:t>
            </a:r>
            <a:r>
              <a:rPr lang="nl-NL" dirty="0"/>
              <a:t> </a:t>
            </a:r>
            <a:r>
              <a:rPr lang="nl-NL" dirty="0" err="1"/>
              <a:t>conditions</a:t>
            </a:r>
            <a:r>
              <a:rPr lang="nl-NL" dirty="0"/>
              <a:t> </a:t>
            </a:r>
            <a:r>
              <a:rPr lang="nl-NL" dirty="0" err="1"/>
              <a:t>contained</a:t>
            </a:r>
            <a:r>
              <a:rPr lang="nl-NL" dirty="0"/>
              <a:t> in </a:t>
            </a:r>
            <a:r>
              <a:rPr lang="nl-NL" dirty="0" err="1"/>
              <a:t>the</a:t>
            </a:r>
            <a:r>
              <a:rPr lang="nl-NL" dirty="0"/>
              <a:t> </a:t>
            </a:r>
            <a:r>
              <a:rPr lang="nl-NL" dirty="0" err="1"/>
              <a:t>law</a:t>
            </a:r>
            <a:r>
              <a:rPr lang="nl-NL" dirty="0"/>
              <a:t> </a:t>
            </a:r>
            <a:r>
              <a:rPr lang="nl-NL" dirty="0" err="1"/>
              <a:t>should</a:t>
            </a:r>
            <a:r>
              <a:rPr lang="nl-NL" dirty="0"/>
              <a:t> </a:t>
            </a:r>
            <a:r>
              <a:rPr lang="nl-NL" dirty="0" err="1"/>
              <a:t>be</a:t>
            </a:r>
            <a:r>
              <a:rPr lang="nl-NL" dirty="0"/>
              <a:t> </a:t>
            </a:r>
            <a:r>
              <a:rPr lang="nl-NL" dirty="0" err="1"/>
              <a:t>respected</a:t>
            </a:r>
            <a:endParaRPr lang="nl-NL" dirty="0"/>
          </a:p>
          <a:p>
            <a:r>
              <a:rPr lang="nl-NL" dirty="0" err="1"/>
              <a:t>Understandability</a:t>
            </a:r>
            <a:r>
              <a:rPr lang="nl-NL" dirty="0"/>
              <a:t>: </a:t>
            </a:r>
            <a:r>
              <a:rPr lang="nl-NL" dirty="0" err="1"/>
              <a:t>directed</a:t>
            </a:r>
            <a:r>
              <a:rPr lang="nl-NL" dirty="0"/>
              <a:t> at </a:t>
            </a:r>
            <a:r>
              <a:rPr lang="nl-NL" dirty="0" err="1"/>
              <a:t>legislative</a:t>
            </a:r>
            <a:r>
              <a:rPr lang="nl-NL" dirty="0"/>
              <a:t> power &lt;&gt; </a:t>
            </a:r>
            <a:r>
              <a:rPr lang="nl-NL" dirty="0" err="1"/>
              <a:t>citizens</a:t>
            </a:r>
            <a:endParaRPr lang="nl-NL" dirty="0"/>
          </a:p>
          <a:p>
            <a:pPr lvl="1"/>
            <a:r>
              <a:rPr lang="nl-NL" dirty="0" err="1"/>
              <a:t>Accessible</a:t>
            </a:r>
            <a:endParaRPr lang="nl-NL" dirty="0"/>
          </a:p>
          <a:p>
            <a:pPr lvl="1"/>
            <a:r>
              <a:rPr lang="nl-NL" dirty="0" err="1"/>
              <a:t>Foreseeable</a:t>
            </a:r>
            <a:endParaRPr lang="nl-NL" dirty="0"/>
          </a:p>
          <a:p>
            <a:r>
              <a:rPr lang="nl-NL" dirty="0" err="1"/>
              <a:t>Quality</a:t>
            </a:r>
            <a:r>
              <a:rPr lang="nl-NL" dirty="0"/>
              <a:t> of </a:t>
            </a:r>
            <a:r>
              <a:rPr lang="nl-NL" dirty="0" err="1"/>
              <a:t>the</a:t>
            </a:r>
            <a:r>
              <a:rPr lang="nl-NL" dirty="0"/>
              <a:t> </a:t>
            </a:r>
            <a:r>
              <a:rPr lang="nl-NL" dirty="0" err="1"/>
              <a:t>law</a:t>
            </a:r>
            <a:r>
              <a:rPr lang="nl-NL" dirty="0"/>
              <a:t>: </a:t>
            </a:r>
            <a:r>
              <a:rPr lang="nl-NL" dirty="0" err="1"/>
              <a:t>directed</a:t>
            </a:r>
            <a:r>
              <a:rPr lang="nl-NL" dirty="0"/>
              <a:t> at </a:t>
            </a:r>
            <a:r>
              <a:rPr lang="nl-NL" dirty="0" err="1"/>
              <a:t>legislative</a:t>
            </a:r>
            <a:r>
              <a:rPr lang="nl-NL" dirty="0"/>
              <a:t> power &lt;&gt; executive power</a:t>
            </a:r>
          </a:p>
          <a:p>
            <a:pPr lvl="1"/>
            <a:r>
              <a:rPr lang="en-US" dirty="0"/>
              <a:t>1. Must clearly describe what powers are assigned to the governmental agency</a:t>
            </a:r>
          </a:p>
          <a:p>
            <a:pPr lvl="1"/>
            <a:r>
              <a:rPr lang="en-US" dirty="0"/>
              <a:t>2.</a:t>
            </a:r>
            <a:r>
              <a:rPr lang="nl-NL" dirty="0"/>
              <a:t> The </a:t>
            </a:r>
            <a:r>
              <a:rPr lang="nl-NL" dirty="0" err="1"/>
              <a:t>terms</a:t>
            </a:r>
            <a:r>
              <a:rPr lang="nl-NL" dirty="0"/>
              <a:t> </a:t>
            </a:r>
            <a:r>
              <a:rPr lang="en-US" dirty="0"/>
              <a:t>and conditions under which it can use these powers</a:t>
            </a:r>
          </a:p>
          <a:p>
            <a:pPr lvl="1"/>
            <a:r>
              <a:rPr lang="en-US" dirty="0"/>
              <a:t>3. </a:t>
            </a:r>
            <a:r>
              <a:rPr lang="nl-NL" dirty="0" err="1"/>
              <a:t>What</a:t>
            </a:r>
            <a:r>
              <a:rPr lang="nl-NL" dirty="0"/>
              <a:t> </a:t>
            </a:r>
            <a:r>
              <a:rPr lang="en-US" dirty="0"/>
              <a:t>parliamentary and judicial oversight is applied to the use of </a:t>
            </a:r>
            <a:r>
              <a:rPr lang="nl-NL" dirty="0"/>
              <a:t>power</a:t>
            </a:r>
          </a:p>
          <a:p>
            <a:pPr lvl="1"/>
            <a:r>
              <a:rPr lang="nl-NL" dirty="0"/>
              <a:t>4. </a:t>
            </a:r>
            <a:r>
              <a:rPr lang="en-US" dirty="0"/>
              <a:t>What safeguards and remedies are in place for </a:t>
            </a:r>
            <a:r>
              <a:rPr lang="nl-NL" dirty="0" err="1"/>
              <a:t>citizens</a:t>
            </a:r>
            <a:endParaRPr lang="nl-NL" dirty="0"/>
          </a:p>
          <a:p>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24851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520A8C-E36B-4BF6-97C3-9FDAF0EA3040}"/>
              </a:ext>
            </a:extLst>
          </p:cNvPr>
          <p:cNvSpPr>
            <a:spLocks noGrp="1"/>
          </p:cNvSpPr>
          <p:nvPr>
            <p:ph type="title"/>
          </p:nvPr>
        </p:nvSpPr>
        <p:spPr/>
        <p:txBody>
          <a:bodyPr/>
          <a:lstStyle/>
          <a:p>
            <a:r>
              <a:rPr lang="nl-NL" dirty="0"/>
              <a:t>(5) </a:t>
            </a:r>
            <a:r>
              <a:rPr lang="nl-NL" dirty="0" err="1"/>
              <a:t>Minimal</a:t>
            </a:r>
            <a:r>
              <a:rPr lang="nl-NL" dirty="0"/>
              <a:t> </a:t>
            </a:r>
            <a:r>
              <a:rPr lang="nl-NL" dirty="0" err="1"/>
              <a:t>legal</a:t>
            </a:r>
            <a:r>
              <a:rPr lang="nl-NL" dirty="0"/>
              <a:t> </a:t>
            </a:r>
            <a:r>
              <a:rPr lang="nl-NL" dirty="0" err="1"/>
              <a:t>requirements</a:t>
            </a:r>
            <a:endParaRPr lang="nl-NL" dirty="0"/>
          </a:p>
        </p:txBody>
      </p:sp>
      <p:sp>
        <p:nvSpPr>
          <p:cNvPr id="3" name="Tijdelijke aanduiding voor inhoud 2">
            <a:extLst>
              <a:ext uri="{FF2B5EF4-FFF2-40B4-BE49-F238E27FC236}">
                <a16:creationId xmlns:a16="http://schemas.microsoft.com/office/drawing/2014/main" id="{55DC486F-CF96-4D97-A9EB-189635D69A90}"/>
              </a:ext>
            </a:extLst>
          </p:cNvPr>
          <p:cNvSpPr>
            <a:spLocks noGrp="1"/>
          </p:cNvSpPr>
          <p:nvPr>
            <p:ph idx="1"/>
          </p:nvPr>
        </p:nvSpPr>
        <p:spPr/>
        <p:txBody>
          <a:bodyPr>
            <a:normAutofit fontScale="85000" lnSpcReduction="20000"/>
          </a:bodyPr>
          <a:lstStyle/>
          <a:p>
            <a:r>
              <a:rPr lang="en-US" dirty="0"/>
              <a:t>‘The Court has held on several occasions that the reference to “foreseeability” in the context of secret surveillance cannot be the same as in many other fields. </a:t>
            </a:r>
            <a:br>
              <a:rPr lang="en-US" dirty="0"/>
            </a:br>
            <a:r>
              <a:rPr lang="en-US" dirty="0"/>
              <a:t>Foreseeability in the special context of secret measures of surveillance, such as the interception of communications, cannot mean that an individual should be able to foresee when the authorities are likely to resort to such measures so that he can adapt his conduct accordingly. </a:t>
            </a:r>
            <a:br>
              <a:rPr lang="en-US" dirty="0"/>
            </a:br>
            <a:r>
              <a:rPr lang="en-US" dirty="0"/>
              <a:t>However, especially where a power vested in the executive is exercised in secret, the risks of arbitrariness are evident. It is therefore essential to have clear, detailed rules on secret surveillance measures, especially as the technology available for use is continually becoming more sophisticated. The domestic law must be sufficiently clear to give citizens an adequate indication as to the circumstances in which and the conditions on which public authorities are empowered to resort to any such measures’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p:txBody>
      </p:sp>
      <p:pic>
        <p:nvPicPr>
          <p:cNvPr id="4" name="Picture 2" descr="Afbeeldingsresultaat voor tilt logo university">
            <a:extLst>
              <a:ext uri="{FF2B5EF4-FFF2-40B4-BE49-F238E27FC236}">
                <a16:creationId xmlns:a16="http://schemas.microsoft.com/office/drawing/2014/main" id="{D10D3ED1-1F19-4FB7-866B-39BBBED308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2672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D98E4C-A71A-4825-8D73-59FEE7CAED6B}"/>
              </a:ext>
            </a:extLst>
          </p:cNvPr>
          <p:cNvSpPr>
            <a:spLocks noGrp="1"/>
          </p:cNvSpPr>
          <p:nvPr>
            <p:ph type="title"/>
          </p:nvPr>
        </p:nvSpPr>
        <p:spPr/>
        <p:txBody>
          <a:bodyPr/>
          <a:lstStyle/>
          <a:p>
            <a:r>
              <a:rPr lang="nl-NL" dirty="0"/>
              <a:t>(5) </a:t>
            </a:r>
            <a:r>
              <a:rPr lang="nl-NL" dirty="0" err="1"/>
              <a:t>Minimal</a:t>
            </a:r>
            <a:r>
              <a:rPr lang="nl-NL" dirty="0"/>
              <a:t> </a:t>
            </a:r>
            <a:r>
              <a:rPr lang="nl-NL" dirty="0" err="1"/>
              <a:t>legal</a:t>
            </a:r>
            <a:r>
              <a:rPr lang="nl-NL" dirty="0"/>
              <a:t> </a:t>
            </a:r>
            <a:r>
              <a:rPr lang="nl-NL" dirty="0" err="1"/>
              <a:t>requirements</a:t>
            </a:r>
            <a:endParaRPr lang="nl-NL" dirty="0"/>
          </a:p>
        </p:txBody>
      </p:sp>
      <p:sp>
        <p:nvSpPr>
          <p:cNvPr id="3" name="Tijdelijke aanduiding voor inhoud 2">
            <a:extLst>
              <a:ext uri="{FF2B5EF4-FFF2-40B4-BE49-F238E27FC236}">
                <a16:creationId xmlns:a16="http://schemas.microsoft.com/office/drawing/2014/main" id="{6BCE2E27-EB6E-49E0-8432-91E9A4DA5CE2}"/>
              </a:ext>
            </a:extLst>
          </p:cNvPr>
          <p:cNvSpPr>
            <a:spLocks noGrp="1"/>
          </p:cNvSpPr>
          <p:nvPr>
            <p:ph idx="1"/>
          </p:nvPr>
        </p:nvSpPr>
        <p:spPr>
          <a:xfrm>
            <a:off x="680321" y="2139193"/>
            <a:ext cx="9613861" cy="4555221"/>
          </a:xfrm>
        </p:spPr>
        <p:txBody>
          <a:bodyPr>
            <a:normAutofit fontScale="70000" lnSpcReduction="20000"/>
          </a:bodyPr>
          <a:lstStyle/>
          <a:p>
            <a:r>
              <a:rPr lang="nl-NL" dirty="0"/>
              <a:t>‘</a:t>
            </a:r>
            <a:r>
              <a:rPr lang="en-US" dirty="0"/>
              <a:t>Moreover, the law must indicate the scope of any discretion conferred on the competent authorities and the manner of its exercise with sufficient clarity to give the individual adequate protection against arbitrary interference. In its case-law on the interception of communications in criminal investigations, the Court has developed the following minimum requirements that should be set out in law in order to avoid abuses of power: </a:t>
            </a:r>
          </a:p>
          <a:p>
            <a:r>
              <a:rPr lang="en-US" dirty="0"/>
              <a:t>the nature of offences which may give rise to an interception order; </a:t>
            </a:r>
          </a:p>
          <a:p>
            <a:r>
              <a:rPr lang="en-US" dirty="0"/>
              <a:t>a definition of the categories of people liable to have their communications intercepted; </a:t>
            </a:r>
          </a:p>
          <a:p>
            <a:r>
              <a:rPr lang="en-US" dirty="0"/>
              <a:t>a limit on the duration of interception; </a:t>
            </a:r>
          </a:p>
          <a:p>
            <a:r>
              <a:rPr lang="en-US" dirty="0"/>
              <a:t>the procedure to be followed for examining, using and storing the data obtained; </a:t>
            </a:r>
          </a:p>
          <a:p>
            <a:r>
              <a:rPr lang="en-US" dirty="0"/>
              <a:t>the precautions to be taken when communicating the data to other parties; </a:t>
            </a:r>
          </a:p>
          <a:p>
            <a:r>
              <a:rPr lang="en-US" dirty="0"/>
              <a:t>and the circumstances in which intercepted data may or must be erased or destroyed. </a:t>
            </a:r>
          </a:p>
          <a:p>
            <a:r>
              <a:rPr lang="en-US" dirty="0"/>
              <a:t>In </a:t>
            </a:r>
            <a:r>
              <a:rPr lang="en-US" i="1" dirty="0"/>
              <a:t>Roman </a:t>
            </a:r>
            <a:r>
              <a:rPr lang="en-US" i="1" dirty="0" err="1"/>
              <a:t>Zakharov</a:t>
            </a:r>
            <a:r>
              <a:rPr lang="en-US" i="1" dirty="0"/>
              <a:t> </a:t>
            </a:r>
            <a:r>
              <a:rPr lang="en-US" dirty="0"/>
              <a:t>(cited above, § 231) the Court confirmed that the same six minimum requirements also applied in cases where the interception was for reasons of national security; however, in determining whether the impugned legislation was in breach of Article 8, it also had regard to the arrangements for supervising the implementation of secret surveillance measures, any notification mechanisms and the remedies provided for by national law’ </a:t>
            </a:r>
            <a:br>
              <a:rPr lang="en-US" dirty="0"/>
            </a:br>
            <a:r>
              <a:rPr lang="en-US" dirty="0"/>
              <a:t>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p:txBody>
      </p:sp>
      <p:pic>
        <p:nvPicPr>
          <p:cNvPr id="4" name="Picture 2" descr="Afbeeldingsresultaat voor tilt logo university">
            <a:extLst>
              <a:ext uri="{FF2B5EF4-FFF2-40B4-BE49-F238E27FC236}">
                <a16:creationId xmlns:a16="http://schemas.microsoft.com/office/drawing/2014/main" id="{429CBC4E-BD76-44AC-8D0D-90F4BD558C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48584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7B890D-578C-4B0A-A8F8-03AA7AB230C0}"/>
              </a:ext>
            </a:extLst>
          </p:cNvPr>
          <p:cNvSpPr>
            <a:spLocks noGrp="1"/>
          </p:cNvSpPr>
          <p:nvPr>
            <p:ph type="title"/>
          </p:nvPr>
        </p:nvSpPr>
        <p:spPr/>
        <p:txBody>
          <a:bodyPr/>
          <a:lstStyle/>
          <a:p>
            <a:r>
              <a:rPr lang="nl-NL" dirty="0"/>
              <a:t>(5) </a:t>
            </a:r>
            <a:r>
              <a:rPr lang="nl-NL" dirty="0" err="1"/>
              <a:t>Minimal</a:t>
            </a:r>
            <a:r>
              <a:rPr lang="nl-NL" dirty="0"/>
              <a:t> </a:t>
            </a:r>
            <a:r>
              <a:rPr lang="nl-NL" dirty="0" err="1"/>
              <a:t>legal</a:t>
            </a:r>
            <a:r>
              <a:rPr lang="nl-NL" dirty="0"/>
              <a:t> </a:t>
            </a:r>
            <a:r>
              <a:rPr lang="nl-NL" dirty="0" err="1"/>
              <a:t>requirements</a:t>
            </a:r>
            <a:endParaRPr lang="nl-NL" dirty="0"/>
          </a:p>
        </p:txBody>
      </p:sp>
      <p:sp>
        <p:nvSpPr>
          <p:cNvPr id="3" name="Tijdelijke aanduiding voor inhoud 2">
            <a:extLst>
              <a:ext uri="{FF2B5EF4-FFF2-40B4-BE49-F238E27FC236}">
                <a16:creationId xmlns:a16="http://schemas.microsoft.com/office/drawing/2014/main" id="{56236895-67EC-40AC-8D30-35896BAC1E0F}"/>
              </a:ext>
            </a:extLst>
          </p:cNvPr>
          <p:cNvSpPr>
            <a:spLocks noGrp="1"/>
          </p:cNvSpPr>
          <p:nvPr>
            <p:ph idx="1"/>
          </p:nvPr>
        </p:nvSpPr>
        <p:spPr/>
        <p:txBody>
          <a:bodyPr>
            <a:normAutofit fontScale="92500" lnSpcReduction="10000"/>
          </a:bodyPr>
          <a:lstStyle/>
          <a:p>
            <a:r>
              <a:rPr lang="en-US" dirty="0"/>
              <a:t>‘The applicants argue that in the present case the Court should “update” those requirements by including requirements for objective evidence of reasonable suspicion in relation to the persons for whom data is being sought, prior independent judicial </a:t>
            </a:r>
            <a:r>
              <a:rPr lang="en-US" dirty="0" err="1"/>
              <a:t>authorisation</a:t>
            </a:r>
            <a:r>
              <a:rPr lang="en-US" dirty="0"/>
              <a:t> of interception warrants, and the subsequent notification of the surveillance subject [] although the Court would agree that the additional requirements proposed by the applicants might constitute important safeguards in some cases, for the reasons set out below it does not consider it appropriate to add them to the list of minimum requirements in the case at hand.’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p:txBody>
      </p:sp>
      <p:pic>
        <p:nvPicPr>
          <p:cNvPr id="4" name="Picture 2" descr="Afbeeldingsresultaat voor tilt logo university">
            <a:extLst>
              <a:ext uri="{FF2B5EF4-FFF2-40B4-BE49-F238E27FC236}">
                <a16:creationId xmlns:a16="http://schemas.microsoft.com/office/drawing/2014/main" id="{F95CB5AC-9C8D-4F21-9E1C-0EBE608C30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9624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F96245-FF1C-417C-AABF-3C4904663EE8}"/>
              </a:ext>
            </a:extLst>
          </p:cNvPr>
          <p:cNvSpPr>
            <a:spLocks noGrp="1"/>
          </p:cNvSpPr>
          <p:nvPr>
            <p:ph type="title"/>
          </p:nvPr>
        </p:nvSpPr>
        <p:spPr/>
        <p:txBody>
          <a:bodyPr/>
          <a:lstStyle/>
          <a:p>
            <a:r>
              <a:rPr lang="nl-NL" dirty="0"/>
              <a:t>(5) </a:t>
            </a:r>
            <a:r>
              <a:rPr lang="nl-NL" dirty="0" err="1"/>
              <a:t>Minimal</a:t>
            </a:r>
            <a:r>
              <a:rPr lang="nl-NL" dirty="0"/>
              <a:t> </a:t>
            </a:r>
            <a:r>
              <a:rPr lang="nl-NL" dirty="0" err="1"/>
              <a:t>legal</a:t>
            </a:r>
            <a:r>
              <a:rPr lang="nl-NL" dirty="0"/>
              <a:t> </a:t>
            </a:r>
            <a:r>
              <a:rPr lang="nl-NL" dirty="0" err="1"/>
              <a:t>requirements</a:t>
            </a:r>
            <a:endParaRPr lang="nl-NL" dirty="0"/>
          </a:p>
        </p:txBody>
      </p:sp>
      <p:sp>
        <p:nvSpPr>
          <p:cNvPr id="3" name="Tijdelijke aanduiding voor inhoud 2">
            <a:extLst>
              <a:ext uri="{FF2B5EF4-FFF2-40B4-BE49-F238E27FC236}">
                <a16:creationId xmlns:a16="http://schemas.microsoft.com/office/drawing/2014/main" id="{CD0D3C79-55C1-4DF0-AE36-AEC4CF9E9A64}"/>
              </a:ext>
            </a:extLst>
          </p:cNvPr>
          <p:cNvSpPr>
            <a:spLocks noGrp="1"/>
          </p:cNvSpPr>
          <p:nvPr>
            <p:ph idx="1"/>
          </p:nvPr>
        </p:nvSpPr>
        <p:spPr/>
        <p:txBody>
          <a:bodyPr>
            <a:normAutofit fontScale="85000" lnSpcReduction="20000"/>
          </a:bodyPr>
          <a:lstStyle/>
          <a:p>
            <a:r>
              <a:rPr lang="nl-NL" dirty="0"/>
              <a:t>‘</a:t>
            </a:r>
            <a:r>
              <a:rPr lang="en-US" dirty="0"/>
              <a:t>the Court considers that the decision to operate a bulk interception regime was one which fell within the wide margin of appreciation afforded to the Contracting State. Furthermore, in view of the independent oversight provided by the Interception of Communications Commissioner and the IPT, and the extensive independent investigations which followed the Edward Snowden revelations, it is satisfied that the intelligence services of the United Kingdom take their Convention obligations seriously and are not abusing their powers under section 8(4) of RIPA. Nevertheless, an examination of those powers has identified two principal areas of concern</a:t>
            </a:r>
            <a:r>
              <a:rPr lang="en-US" b="1" dirty="0"/>
              <a:t>; first, the lack of oversight of the entire selection process, including the selection of bearers for interception, the selectors and search criteria for filtering intercepted communications, and the selection of material for examination by an analyst; and secondly, the absence of any real safeguards applicable to the selection </a:t>
            </a:r>
            <a:r>
              <a:rPr lang="en-US" dirty="0"/>
              <a:t>of related communications data for examination.’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a:p>
            <a:endParaRPr lang="nl-NL" dirty="0"/>
          </a:p>
        </p:txBody>
      </p:sp>
      <p:pic>
        <p:nvPicPr>
          <p:cNvPr id="4" name="Picture 2" descr="Afbeeldingsresultaat voor tilt logo university">
            <a:extLst>
              <a:ext uri="{FF2B5EF4-FFF2-40B4-BE49-F238E27FC236}">
                <a16:creationId xmlns:a16="http://schemas.microsoft.com/office/drawing/2014/main" id="{D9A79248-7B55-4BA5-B7B8-E955BD06C1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238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916E23-DA0D-4BE2-97CC-FA0665AB9C1B}"/>
              </a:ext>
            </a:extLst>
          </p:cNvPr>
          <p:cNvSpPr>
            <a:spLocks noGrp="1"/>
          </p:cNvSpPr>
          <p:nvPr>
            <p:ph type="title"/>
          </p:nvPr>
        </p:nvSpPr>
        <p:spPr/>
        <p:txBody>
          <a:bodyPr/>
          <a:lstStyle/>
          <a:p>
            <a:r>
              <a:rPr lang="nl-NL" dirty="0"/>
              <a:t>(5) </a:t>
            </a:r>
            <a:r>
              <a:rPr lang="nl-NL" dirty="0" err="1"/>
              <a:t>Minimal</a:t>
            </a:r>
            <a:r>
              <a:rPr lang="nl-NL" dirty="0"/>
              <a:t> </a:t>
            </a:r>
            <a:r>
              <a:rPr lang="nl-NL" dirty="0" err="1"/>
              <a:t>legal</a:t>
            </a:r>
            <a:r>
              <a:rPr lang="nl-NL" dirty="0"/>
              <a:t> </a:t>
            </a:r>
            <a:r>
              <a:rPr lang="nl-NL" dirty="0" err="1"/>
              <a:t>requirements</a:t>
            </a:r>
            <a:endParaRPr lang="nl-NL" dirty="0"/>
          </a:p>
        </p:txBody>
      </p:sp>
      <p:sp>
        <p:nvSpPr>
          <p:cNvPr id="3" name="Tijdelijke aanduiding voor inhoud 2">
            <a:extLst>
              <a:ext uri="{FF2B5EF4-FFF2-40B4-BE49-F238E27FC236}">
                <a16:creationId xmlns:a16="http://schemas.microsoft.com/office/drawing/2014/main" id="{48271D0A-0D57-4BAA-9F53-1C0D874ABB8D}"/>
              </a:ext>
            </a:extLst>
          </p:cNvPr>
          <p:cNvSpPr>
            <a:spLocks noGrp="1"/>
          </p:cNvSpPr>
          <p:nvPr>
            <p:ph idx="1"/>
          </p:nvPr>
        </p:nvSpPr>
        <p:spPr>
          <a:xfrm>
            <a:off x="680321" y="2336872"/>
            <a:ext cx="9613861" cy="3829035"/>
          </a:xfrm>
        </p:spPr>
        <p:txBody>
          <a:bodyPr>
            <a:normAutofit fontScale="77500" lnSpcReduction="20000"/>
          </a:bodyPr>
          <a:lstStyle/>
          <a:p>
            <a:r>
              <a:rPr lang="en-US" dirty="0"/>
              <a:t>“national authorities enjoy a certain margin of appreciation in choosing the means for achieving the legitimate aim of protecting national security. However, this margin is subject to European supervision embracing both legislation and decisions applying it. In view of the risk that a system of secret surveillance set up to protect national security may undermine or even destroy democracy under the cloak of defending it, the Court must be satisfied that there are adequate and effective guarantees against abuse. The assessment depends on all the circumstances of the case, such as </a:t>
            </a:r>
          </a:p>
          <a:p>
            <a:pPr lvl="1"/>
            <a:r>
              <a:rPr lang="en-US" dirty="0"/>
              <a:t>the nature, scope and duration of the possible measures, </a:t>
            </a:r>
          </a:p>
          <a:p>
            <a:pPr lvl="1"/>
            <a:r>
              <a:rPr lang="en-US" dirty="0"/>
              <a:t>the grounds required for ordering them, </a:t>
            </a:r>
          </a:p>
          <a:p>
            <a:pPr lvl="1"/>
            <a:r>
              <a:rPr lang="en-US" dirty="0"/>
              <a:t>the authorities competent to </a:t>
            </a:r>
            <a:r>
              <a:rPr lang="en-US" dirty="0" err="1"/>
              <a:t>authorise</a:t>
            </a:r>
            <a:r>
              <a:rPr lang="en-US" dirty="0"/>
              <a:t>, carry out and supervise them, </a:t>
            </a:r>
          </a:p>
          <a:p>
            <a:pPr lvl="1"/>
            <a:r>
              <a:rPr lang="en-US" dirty="0"/>
              <a:t>and the kind of remedy provided by the national law. </a:t>
            </a:r>
          </a:p>
          <a:p>
            <a:r>
              <a:rPr lang="en-US" dirty="0"/>
              <a:t>The Court has to determine whether the procedures for supervising the ordering and implementation of the restrictive measures are such as to keep the “interference” to what is “necessary in a democratic society”’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a:p>
            <a:endParaRPr lang="en-US" dirty="0"/>
          </a:p>
        </p:txBody>
      </p:sp>
      <p:pic>
        <p:nvPicPr>
          <p:cNvPr id="4" name="Picture 2" descr="Afbeeldingsresultaat voor tilt logo university">
            <a:extLst>
              <a:ext uri="{FF2B5EF4-FFF2-40B4-BE49-F238E27FC236}">
                <a16:creationId xmlns:a16="http://schemas.microsoft.com/office/drawing/2014/main" id="{2D28DC89-F543-4513-83D0-ED5EB1E794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75392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5A5481-DC16-44C4-A60B-A60E24E1FA1E}"/>
              </a:ext>
            </a:extLst>
          </p:cNvPr>
          <p:cNvSpPr>
            <a:spLocks noGrp="1"/>
          </p:cNvSpPr>
          <p:nvPr>
            <p:ph type="title"/>
          </p:nvPr>
        </p:nvSpPr>
        <p:spPr/>
        <p:txBody>
          <a:bodyPr/>
          <a:lstStyle/>
          <a:p>
            <a:r>
              <a:rPr lang="nl-NL" dirty="0"/>
              <a:t>(5) </a:t>
            </a:r>
            <a:r>
              <a:rPr lang="nl-NL" dirty="0" err="1"/>
              <a:t>Minimal</a:t>
            </a:r>
            <a:r>
              <a:rPr lang="nl-NL" dirty="0"/>
              <a:t> </a:t>
            </a:r>
            <a:r>
              <a:rPr lang="nl-NL" dirty="0" err="1"/>
              <a:t>legal</a:t>
            </a:r>
            <a:r>
              <a:rPr lang="nl-NL" dirty="0"/>
              <a:t> </a:t>
            </a:r>
            <a:r>
              <a:rPr lang="nl-NL" dirty="0" err="1"/>
              <a:t>requirements</a:t>
            </a:r>
            <a:endParaRPr lang="nl-NL" dirty="0"/>
          </a:p>
        </p:txBody>
      </p:sp>
      <p:sp>
        <p:nvSpPr>
          <p:cNvPr id="3" name="Tijdelijke aanduiding voor inhoud 2">
            <a:extLst>
              <a:ext uri="{FF2B5EF4-FFF2-40B4-BE49-F238E27FC236}">
                <a16:creationId xmlns:a16="http://schemas.microsoft.com/office/drawing/2014/main" id="{A0A1CB1F-4198-4B49-9650-B4FBBAFD95EE}"/>
              </a:ext>
            </a:extLst>
          </p:cNvPr>
          <p:cNvSpPr>
            <a:spLocks noGrp="1"/>
          </p:cNvSpPr>
          <p:nvPr>
            <p:ph idx="1"/>
          </p:nvPr>
        </p:nvSpPr>
        <p:spPr/>
        <p:txBody>
          <a:bodyPr>
            <a:normAutofit fontScale="92500" lnSpcReduction="10000"/>
          </a:bodyPr>
          <a:lstStyle/>
          <a:p>
            <a:r>
              <a:rPr lang="en-US" dirty="0"/>
              <a:t>‘Review and supervision of secret surveillance measures may come into play at three stages: when the surveillance is first ordered, while it is being carried out, or after it has been terminated. As regards the first two stages, the very nature and logic of secret surveillance dictate that not only the surveillance itself but also the accompanying review should be effected without the individual’s knowledge. Consequently, since the individual will necessarily be prevented from seeking an effective remedy of his or her own accord or from taking a direct part in any review proceedings, it is essential that the procedures established should themselves provide adequate and equivalent guarantees safeguarding his or her rights.’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a:p>
            <a:endParaRPr lang="nl-NL" dirty="0"/>
          </a:p>
        </p:txBody>
      </p:sp>
      <p:pic>
        <p:nvPicPr>
          <p:cNvPr id="4" name="Picture 2" descr="Afbeeldingsresultaat voor tilt logo university">
            <a:extLst>
              <a:ext uri="{FF2B5EF4-FFF2-40B4-BE49-F238E27FC236}">
                <a16:creationId xmlns:a16="http://schemas.microsoft.com/office/drawing/2014/main" id="{D2254E0A-FCD9-4FAF-91EF-C02FDD4989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0133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(6) </a:t>
            </a:r>
            <a:r>
              <a:rPr lang="nl-NL" dirty="0" err="1"/>
              <a:t>Conventionality</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normAutofit fontScale="85000" lnSpcReduction="10000"/>
          </a:bodyPr>
          <a:lstStyle/>
          <a:p>
            <a:r>
              <a:rPr lang="en-US" dirty="0"/>
              <a:t>‘The particular interest of the </a:t>
            </a:r>
            <a:r>
              <a:rPr lang="en-US" i="1" dirty="0" err="1"/>
              <a:t>Vallianatos</a:t>
            </a:r>
            <a:r>
              <a:rPr lang="en-US" i="1" dirty="0"/>
              <a:t> and Others </a:t>
            </a:r>
            <a:r>
              <a:rPr lang="en-US" dirty="0"/>
              <a:t>case is that the Grand Chamber performs an abstract review of the “conventionality” of a Greek law, while acting as a court of first instance</a:t>
            </a:r>
            <a:r>
              <a:rPr lang="en-US" sz="1800" dirty="0"/>
              <a:t>1</a:t>
            </a:r>
            <a:r>
              <a:rPr lang="en-US" dirty="0"/>
              <a:t>. The Grand Chamber not only reviews the Convention compliance of a law which has not been applied to the applicants, but furthermore does it without the benefit of prior scrutiny of that same legislation by the national courts. In other words, the Grand Chamber invests itself with the power to examine </a:t>
            </a:r>
            <a:r>
              <a:rPr lang="en-US" i="1" dirty="0"/>
              <a:t>in </a:t>
            </a:r>
            <a:r>
              <a:rPr lang="en-US" i="1" dirty="0" err="1"/>
              <a:t>abstracto</a:t>
            </a:r>
            <a:r>
              <a:rPr lang="en-US" i="1" dirty="0"/>
              <a:t> </a:t>
            </a:r>
            <a:r>
              <a:rPr lang="en-US" dirty="0"/>
              <a:t>the Convention compliance of laws without any prior national judicial review.’ </a:t>
            </a:r>
            <a:br>
              <a:rPr lang="en-US" dirty="0"/>
            </a:br>
            <a:r>
              <a:rPr lang="en-US" sz="1800" dirty="0"/>
              <a:t>1</a:t>
            </a:r>
            <a:r>
              <a:rPr lang="en-US" dirty="0"/>
              <a:t>(The abstract review of “conventionality” is the review of the compatibility of a national law with the Convention independently of a specific case where this law has been applied (for the use of the word “conventionality”).</a:t>
            </a:r>
            <a:br>
              <a:rPr lang="en-US" dirty="0"/>
            </a:br>
            <a:r>
              <a:rPr lang="en-US" dirty="0"/>
              <a:t>ECtHR, </a:t>
            </a:r>
            <a:r>
              <a:rPr lang="en-US" dirty="0" err="1"/>
              <a:t>Vallianatos</a:t>
            </a:r>
            <a:r>
              <a:rPr lang="en-US" dirty="0"/>
              <a:t> and others v. Greece, JUDGE PINTO DE ALBUQUERQUE (partly concurring, partly dissenting opinion) Applications nos. 29381/09 and 32684/09, 7 November 2013.</a:t>
            </a:r>
          </a:p>
          <a:p>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13286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(6) </a:t>
            </a:r>
            <a:r>
              <a:rPr lang="nl-NL" dirty="0" err="1"/>
              <a:t>Conventionality</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lstStyle/>
          <a:p>
            <a:r>
              <a:rPr lang="nl-NL" dirty="0"/>
              <a:t>‘</a:t>
            </a:r>
            <a:r>
              <a:rPr lang="en-US" dirty="0"/>
              <a:t>The Court has considered the Convention compatibility of regimes which expressly permit the bulk interception of communications on two occasions: first in </a:t>
            </a:r>
            <a:r>
              <a:rPr lang="en-US" i="1" dirty="0"/>
              <a:t>Weber and Saravia </a:t>
            </a:r>
            <a:r>
              <a:rPr lang="en-US" dirty="0"/>
              <a:t>(cited above), and then in </a:t>
            </a:r>
            <a:r>
              <a:rPr lang="en-US" i="1" dirty="0"/>
              <a:t>Liberty and Others v. the United Kingdom</a:t>
            </a:r>
            <a:r>
              <a:rPr lang="en-US" dirty="0"/>
              <a:t>, no. 58243/00, 1 July 2008.’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 </a:t>
            </a:r>
          </a:p>
          <a:p>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5014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07568C-54AE-42AC-8F4B-35381FDDE5C1}"/>
              </a:ext>
            </a:extLst>
          </p:cNvPr>
          <p:cNvSpPr>
            <a:spLocks noGrp="1"/>
          </p:cNvSpPr>
          <p:nvPr>
            <p:ph type="title"/>
          </p:nvPr>
        </p:nvSpPr>
        <p:spPr/>
        <p:txBody>
          <a:bodyPr/>
          <a:lstStyle/>
          <a:p>
            <a:r>
              <a:rPr lang="nl-NL" dirty="0" err="1"/>
              <a:t>Overview</a:t>
            </a:r>
            <a:endParaRPr lang="nl-NL" dirty="0"/>
          </a:p>
        </p:txBody>
      </p:sp>
      <p:graphicFrame>
        <p:nvGraphicFramePr>
          <p:cNvPr id="4" name="Tijdelijke aanduiding voor inhoud 3">
            <a:extLst>
              <a:ext uri="{FF2B5EF4-FFF2-40B4-BE49-F238E27FC236}">
                <a16:creationId xmlns:a16="http://schemas.microsoft.com/office/drawing/2014/main" id="{19C2C17D-C426-4651-9329-0D6B63894FF4}"/>
              </a:ext>
            </a:extLst>
          </p:cNvPr>
          <p:cNvGraphicFramePr>
            <a:graphicFrameLocks noGrp="1"/>
          </p:cNvGraphicFramePr>
          <p:nvPr>
            <p:ph idx="1"/>
            <p:extLst>
              <p:ext uri="{D42A27DB-BD31-4B8C-83A1-F6EECF244321}">
                <p14:modId xmlns:p14="http://schemas.microsoft.com/office/powerpoint/2010/main" val="1108817640"/>
              </p:ext>
            </p:extLst>
          </p:nvPr>
        </p:nvGraphicFramePr>
        <p:xfrm>
          <a:off x="437756" y="2086342"/>
          <a:ext cx="10937716" cy="4206240"/>
        </p:xfrm>
        <a:graphic>
          <a:graphicData uri="http://schemas.openxmlformats.org/drawingml/2006/table">
            <a:tbl>
              <a:tblPr firstRow="1" bandRow="1">
                <a:tableStyleId>{5C22544A-7EE6-4342-B048-85BDC9FD1C3A}</a:tableStyleId>
              </a:tblPr>
              <a:tblGrid>
                <a:gridCol w="1524028">
                  <a:extLst>
                    <a:ext uri="{9D8B030D-6E8A-4147-A177-3AD203B41FA5}">
                      <a16:colId xmlns:a16="http://schemas.microsoft.com/office/drawing/2014/main" val="4236689830"/>
                    </a:ext>
                  </a:extLst>
                </a:gridCol>
                <a:gridCol w="2702286">
                  <a:extLst>
                    <a:ext uri="{9D8B030D-6E8A-4147-A177-3AD203B41FA5}">
                      <a16:colId xmlns:a16="http://schemas.microsoft.com/office/drawing/2014/main" val="916884236"/>
                    </a:ext>
                  </a:extLst>
                </a:gridCol>
                <a:gridCol w="2882330">
                  <a:extLst>
                    <a:ext uri="{9D8B030D-6E8A-4147-A177-3AD203B41FA5}">
                      <a16:colId xmlns:a16="http://schemas.microsoft.com/office/drawing/2014/main" val="2633130174"/>
                    </a:ext>
                  </a:extLst>
                </a:gridCol>
                <a:gridCol w="3829072">
                  <a:extLst>
                    <a:ext uri="{9D8B030D-6E8A-4147-A177-3AD203B41FA5}">
                      <a16:colId xmlns:a16="http://schemas.microsoft.com/office/drawing/2014/main" val="224866333"/>
                    </a:ext>
                  </a:extLst>
                </a:gridCol>
              </a:tblGrid>
              <a:tr h="370840">
                <a:tc>
                  <a:txBody>
                    <a:bodyPr/>
                    <a:lstStyle/>
                    <a:p>
                      <a:r>
                        <a:rPr lang="nl-NL" dirty="0"/>
                        <a:t>Accordance </a:t>
                      </a:r>
                      <a:r>
                        <a:rPr lang="nl-NL" dirty="0" err="1"/>
                        <a:t>with</a:t>
                      </a:r>
                      <a:r>
                        <a:rPr lang="nl-NL" dirty="0"/>
                        <a:t> </a:t>
                      </a:r>
                      <a:r>
                        <a:rPr lang="nl-NL" dirty="0" err="1"/>
                        <a:t>the</a:t>
                      </a:r>
                      <a:r>
                        <a:rPr lang="nl-NL" dirty="0"/>
                        <a:t> </a:t>
                      </a:r>
                      <a:r>
                        <a:rPr lang="nl-NL" dirty="0" err="1"/>
                        <a:t>law</a:t>
                      </a:r>
                      <a:endParaRPr lang="nl-NL" dirty="0"/>
                    </a:p>
                  </a:txBody>
                  <a:tcPr/>
                </a:tc>
                <a:tc>
                  <a:txBody>
                    <a:bodyPr/>
                    <a:lstStyle/>
                    <a:p>
                      <a:r>
                        <a:rPr lang="nl-NL" dirty="0"/>
                        <a:t> </a:t>
                      </a:r>
                      <a:r>
                        <a:rPr lang="nl-NL" dirty="0" err="1"/>
                        <a:t>Applies</a:t>
                      </a:r>
                      <a:endParaRPr lang="nl-NL" dirty="0"/>
                    </a:p>
                  </a:txBody>
                  <a:tcPr/>
                </a:tc>
                <a:tc>
                  <a:txBody>
                    <a:bodyPr/>
                    <a:lstStyle/>
                    <a:p>
                      <a:r>
                        <a:rPr lang="nl-NL" dirty="0"/>
                        <a:t>Is </a:t>
                      </a:r>
                      <a:r>
                        <a:rPr lang="nl-NL" dirty="0" err="1"/>
                        <a:t>not</a:t>
                      </a:r>
                      <a:r>
                        <a:rPr lang="nl-NL" dirty="0"/>
                        <a:t> </a:t>
                      </a:r>
                      <a:r>
                        <a:rPr lang="nl-NL" dirty="0" err="1"/>
                        <a:t>applied</a:t>
                      </a:r>
                      <a:endParaRPr lang="nl-NL" dirty="0"/>
                    </a:p>
                  </a:txBody>
                  <a:tcPr/>
                </a:tc>
                <a:tc>
                  <a:txBody>
                    <a:bodyPr/>
                    <a:lstStyle/>
                    <a:p>
                      <a:r>
                        <a:rPr lang="nl-NL" dirty="0"/>
                        <a:t>Is </a:t>
                      </a:r>
                      <a:r>
                        <a:rPr lang="nl-NL" dirty="0" err="1"/>
                        <a:t>reinterpreted</a:t>
                      </a:r>
                      <a:r>
                        <a:rPr lang="nl-NL" dirty="0"/>
                        <a:t> as </a:t>
                      </a:r>
                      <a:r>
                        <a:rPr lang="nl-NL" dirty="0" err="1"/>
                        <a:t>meaning</a:t>
                      </a:r>
                      <a:r>
                        <a:rPr lang="nl-NL" dirty="0"/>
                        <a:t> </a:t>
                      </a:r>
                      <a:r>
                        <a:rPr lang="nl-NL" dirty="0" err="1"/>
                        <a:t>that</a:t>
                      </a:r>
                      <a:r>
                        <a:rPr lang="nl-NL" dirty="0"/>
                        <a:t> </a:t>
                      </a:r>
                      <a:r>
                        <a:rPr lang="nl-NL" dirty="0" err="1"/>
                        <a:t>the</a:t>
                      </a:r>
                      <a:r>
                        <a:rPr lang="nl-NL" dirty="0"/>
                        <a:t> </a:t>
                      </a:r>
                      <a:r>
                        <a:rPr lang="nl-NL" dirty="0" err="1"/>
                        <a:t>law</a:t>
                      </a:r>
                      <a:r>
                        <a:rPr lang="nl-NL" dirty="0"/>
                        <a:t> </a:t>
                      </a:r>
                      <a:r>
                        <a:rPr lang="nl-NL" dirty="0" err="1"/>
                        <a:t>itself</a:t>
                      </a:r>
                      <a:r>
                        <a:rPr lang="nl-NL" dirty="0"/>
                        <a:t> </a:t>
                      </a:r>
                      <a:r>
                        <a:rPr lang="nl-NL" dirty="0" err="1"/>
                        <a:t>should</a:t>
                      </a:r>
                      <a:r>
                        <a:rPr lang="nl-NL" dirty="0"/>
                        <a:t> </a:t>
                      </a:r>
                      <a:r>
                        <a:rPr lang="nl-NL" dirty="0" err="1"/>
                        <a:t>adhere</a:t>
                      </a:r>
                      <a:r>
                        <a:rPr lang="nl-NL" dirty="0"/>
                        <a:t> </a:t>
                      </a:r>
                      <a:r>
                        <a:rPr lang="nl-NL" dirty="0" err="1"/>
                        <a:t>to</a:t>
                      </a:r>
                      <a:r>
                        <a:rPr lang="nl-NL" dirty="0"/>
                        <a:t> </a:t>
                      </a:r>
                      <a:r>
                        <a:rPr lang="nl-NL" dirty="0" err="1"/>
                        <a:t>certain</a:t>
                      </a:r>
                      <a:r>
                        <a:rPr lang="nl-NL" dirty="0"/>
                        <a:t> </a:t>
                      </a:r>
                      <a:r>
                        <a:rPr lang="nl-NL" dirty="0" err="1"/>
                        <a:t>standards</a:t>
                      </a:r>
                      <a:r>
                        <a:rPr lang="nl-NL" dirty="0"/>
                        <a:t>: ‘</a:t>
                      </a:r>
                      <a:r>
                        <a:rPr lang="nl-NL" dirty="0" err="1"/>
                        <a:t>quality</a:t>
                      </a:r>
                      <a:r>
                        <a:rPr lang="nl-NL" dirty="0"/>
                        <a:t> of </a:t>
                      </a:r>
                      <a:r>
                        <a:rPr lang="nl-NL" dirty="0" err="1"/>
                        <a:t>law</a:t>
                      </a:r>
                      <a:r>
                        <a:rPr lang="nl-NL" dirty="0"/>
                        <a:t>’</a:t>
                      </a:r>
                    </a:p>
                  </a:txBody>
                  <a:tcPr/>
                </a:tc>
                <a:extLst>
                  <a:ext uri="{0D108BD9-81ED-4DB2-BD59-A6C34878D82A}">
                    <a16:rowId xmlns:a16="http://schemas.microsoft.com/office/drawing/2014/main" val="1371501964"/>
                  </a:ext>
                </a:extLst>
              </a:tr>
              <a:tr h="370840">
                <a:tc>
                  <a:txBody>
                    <a:bodyPr/>
                    <a:lstStyle/>
                    <a:p>
                      <a:endParaRPr lang="nl-NL"/>
                    </a:p>
                  </a:txBody>
                  <a:tcPr/>
                </a:tc>
                <a:tc>
                  <a:txBody>
                    <a:bodyPr/>
                    <a:lstStyle/>
                    <a:p>
                      <a:r>
                        <a:rPr lang="nl-NL" dirty="0"/>
                        <a:t>In </a:t>
                      </a:r>
                      <a:r>
                        <a:rPr lang="nl-NL" dirty="0" err="1"/>
                        <a:t>particular</a:t>
                      </a:r>
                      <a:r>
                        <a:rPr lang="nl-NL" dirty="0"/>
                        <a:t> </a:t>
                      </a:r>
                      <a:r>
                        <a:rPr lang="nl-NL" dirty="0" err="1"/>
                        <a:t>to</a:t>
                      </a:r>
                      <a:r>
                        <a:rPr lang="nl-NL" dirty="0"/>
                        <a:t> </a:t>
                      </a:r>
                      <a:r>
                        <a:rPr lang="nl-NL" dirty="0" err="1"/>
                        <a:t>negative</a:t>
                      </a:r>
                      <a:r>
                        <a:rPr lang="nl-NL" dirty="0"/>
                        <a:t> </a:t>
                      </a:r>
                      <a:r>
                        <a:rPr lang="nl-NL" dirty="0" err="1"/>
                        <a:t>obligations</a:t>
                      </a:r>
                      <a:r>
                        <a:rPr lang="nl-NL" dirty="0"/>
                        <a:t> </a:t>
                      </a:r>
                      <a:r>
                        <a:rPr lang="nl-NL" dirty="0" err="1"/>
                        <a:t>by</a:t>
                      </a:r>
                      <a:r>
                        <a:rPr lang="nl-NL" dirty="0"/>
                        <a:t> </a:t>
                      </a:r>
                      <a:r>
                        <a:rPr lang="nl-NL" dirty="0" err="1"/>
                        <a:t>the</a:t>
                      </a:r>
                      <a:r>
                        <a:rPr lang="nl-NL" dirty="0"/>
                        <a:t> executive power (prevention of </a:t>
                      </a:r>
                      <a:r>
                        <a:rPr lang="nl-NL" dirty="0" err="1"/>
                        <a:t>arbitrary</a:t>
                      </a:r>
                      <a:r>
                        <a:rPr lang="nl-NL" dirty="0"/>
                        <a:t> </a:t>
                      </a:r>
                      <a:r>
                        <a:rPr lang="nl-NL" dirty="0" err="1"/>
                        <a:t>use</a:t>
                      </a:r>
                      <a:r>
                        <a:rPr lang="nl-NL" dirty="0"/>
                        <a:t> of power)</a:t>
                      </a:r>
                    </a:p>
                  </a:txBody>
                  <a:tcPr/>
                </a:tc>
                <a:tc>
                  <a:txBody>
                    <a:bodyPr/>
                    <a:lstStyle/>
                    <a:p>
                      <a:r>
                        <a:rPr lang="nl-NL" dirty="0" err="1"/>
                        <a:t>When</a:t>
                      </a:r>
                      <a:r>
                        <a:rPr lang="nl-NL" dirty="0"/>
                        <a:t> </a:t>
                      </a:r>
                      <a:r>
                        <a:rPr lang="nl-NL" dirty="0" err="1"/>
                        <a:t>the</a:t>
                      </a:r>
                      <a:r>
                        <a:rPr lang="nl-NL" dirty="0"/>
                        <a:t> </a:t>
                      </a:r>
                      <a:r>
                        <a:rPr lang="nl-NL" dirty="0" err="1"/>
                        <a:t>ECtHR</a:t>
                      </a:r>
                      <a:r>
                        <a:rPr lang="nl-NL" dirty="0"/>
                        <a:t> </a:t>
                      </a:r>
                      <a:r>
                        <a:rPr lang="nl-NL" dirty="0" err="1"/>
                        <a:t>uses</a:t>
                      </a:r>
                      <a:r>
                        <a:rPr lang="nl-NL" dirty="0"/>
                        <a:t> </a:t>
                      </a:r>
                      <a:r>
                        <a:rPr lang="nl-NL" dirty="0" err="1"/>
                        <a:t>an</a:t>
                      </a:r>
                      <a:r>
                        <a:rPr lang="nl-NL" dirty="0"/>
                        <a:t> even </a:t>
                      </a:r>
                      <a:r>
                        <a:rPr lang="nl-NL" dirty="0" err="1"/>
                        <a:t>if</a:t>
                      </a:r>
                      <a:r>
                        <a:rPr lang="nl-NL" dirty="0"/>
                        <a:t> </a:t>
                      </a:r>
                      <a:r>
                        <a:rPr lang="nl-NL" dirty="0" err="1"/>
                        <a:t>reasoning</a:t>
                      </a:r>
                      <a:endParaRPr lang="nl-NL" dirty="0"/>
                    </a:p>
                  </a:txBody>
                  <a:tcPr/>
                </a:tc>
                <a:tc>
                  <a:txBody>
                    <a:bodyPr/>
                    <a:lstStyle/>
                    <a:p>
                      <a:r>
                        <a:rPr lang="nl-NL" dirty="0"/>
                        <a:t>The </a:t>
                      </a:r>
                      <a:r>
                        <a:rPr lang="nl-NL" dirty="0" err="1"/>
                        <a:t>legislator</a:t>
                      </a:r>
                      <a:r>
                        <a:rPr lang="nl-NL" dirty="0"/>
                        <a:t> </a:t>
                      </a:r>
                      <a:r>
                        <a:rPr lang="nl-NL" dirty="0" err="1"/>
                        <a:t>should</a:t>
                      </a:r>
                      <a:r>
                        <a:rPr lang="nl-NL" dirty="0"/>
                        <a:t> make </a:t>
                      </a:r>
                      <a:r>
                        <a:rPr lang="nl-NL" dirty="0" err="1"/>
                        <a:t>laws</a:t>
                      </a:r>
                      <a:r>
                        <a:rPr lang="nl-NL" dirty="0"/>
                        <a:t> </a:t>
                      </a:r>
                      <a:r>
                        <a:rPr lang="nl-NL" dirty="0" err="1"/>
                        <a:t>accessible</a:t>
                      </a:r>
                      <a:r>
                        <a:rPr lang="nl-NL" dirty="0"/>
                        <a:t> </a:t>
                      </a:r>
                      <a:r>
                        <a:rPr lang="nl-NL" dirty="0" err="1"/>
                        <a:t>and</a:t>
                      </a:r>
                      <a:r>
                        <a:rPr lang="nl-NL" dirty="0"/>
                        <a:t> </a:t>
                      </a:r>
                      <a:r>
                        <a:rPr lang="nl-NL" dirty="0" err="1"/>
                        <a:t>foreseable</a:t>
                      </a:r>
                      <a:r>
                        <a:rPr lang="nl-NL" dirty="0"/>
                        <a:t> as </a:t>
                      </a:r>
                      <a:r>
                        <a:rPr lang="nl-NL" dirty="0" err="1"/>
                        <a:t>to</a:t>
                      </a:r>
                      <a:r>
                        <a:rPr lang="nl-NL" dirty="0"/>
                        <a:t> </a:t>
                      </a:r>
                      <a:r>
                        <a:rPr lang="nl-NL" dirty="0" err="1"/>
                        <a:t>its</a:t>
                      </a:r>
                      <a:r>
                        <a:rPr lang="nl-NL" dirty="0"/>
                        <a:t> </a:t>
                      </a:r>
                      <a:r>
                        <a:rPr lang="nl-NL" dirty="0" err="1"/>
                        <a:t>consequences</a:t>
                      </a:r>
                      <a:r>
                        <a:rPr lang="nl-NL" dirty="0"/>
                        <a:t> </a:t>
                      </a:r>
                      <a:r>
                        <a:rPr lang="nl-NL" dirty="0" err="1"/>
                        <a:t>for</a:t>
                      </a:r>
                      <a:r>
                        <a:rPr lang="nl-NL" dirty="0"/>
                        <a:t> </a:t>
                      </a:r>
                      <a:r>
                        <a:rPr lang="nl-NL" dirty="0" err="1"/>
                        <a:t>citizens</a:t>
                      </a:r>
                      <a:endParaRPr lang="nl-NL" dirty="0"/>
                    </a:p>
                  </a:txBody>
                  <a:tcPr/>
                </a:tc>
                <a:extLst>
                  <a:ext uri="{0D108BD9-81ED-4DB2-BD59-A6C34878D82A}">
                    <a16:rowId xmlns:a16="http://schemas.microsoft.com/office/drawing/2014/main" val="3299323644"/>
                  </a:ext>
                </a:extLst>
              </a:tr>
              <a:tr h="370840">
                <a:tc>
                  <a:txBody>
                    <a:bodyPr/>
                    <a:lstStyle/>
                    <a:p>
                      <a:endParaRPr lang="nl-NL" dirty="0"/>
                    </a:p>
                  </a:txBody>
                  <a:tcPr/>
                </a:tc>
                <a:tc>
                  <a:txBody>
                    <a:bodyPr/>
                    <a:lstStyle/>
                    <a:p>
                      <a:endParaRPr lang="nl-NL" dirty="0"/>
                    </a:p>
                  </a:txBody>
                  <a:tcPr/>
                </a:tc>
                <a:tc>
                  <a:txBody>
                    <a:bodyPr/>
                    <a:lstStyle/>
                    <a:p>
                      <a:r>
                        <a:rPr lang="nl-NL" dirty="0" err="1"/>
                        <a:t>When</a:t>
                      </a:r>
                      <a:r>
                        <a:rPr lang="nl-NL" dirty="0"/>
                        <a:t> </a:t>
                      </a:r>
                      <a:r>
                        <a:rPr lang="nl-NL" dirty="0" err="1"/>
                        <a:t>it</a:t>
                      </a:r>
                      <a:r>
                        <a:rPr lang="nl-NL" dirty="0"/>
                        <a:t> </a:t>
                      </a:r>
                      <a:r>
                        <a:rPr lang="nl-NL" dirty="0" err="1"/>
                        <a:t>assesses</a:t>
                      </a:r>
                      <a:r>
                        <a:rPr lang="nl-NL" dirty="0"/>
                        <a:t> </a:t>
                      </a:r>
                      <a:r>
                        <a:rPr lang="nl-NL" dirty="0" err="1"/>
                        <a:t>whether</a:t>
                      </a:r>
                      <a:r>
                        <a:rPr lang="nl-NL" dirty="0"/>
                        <a:t> </a:t>
                      </a:r>
                      <a:r>
                        <a:rPr lang="nl-NL" dirty="0" err="1"/>
                        <a:t>national</a:t>
                      </a:r>
                      <a:r>
                        <a:rPr lang="nl-NL" dirty="0"/>
                        <a:t> courts have </a:t>
                      </a:r>
                      <a:r>
                        <a:rPr lang="nl-NL" dirty="0" err="1"/>
                        <a:t>struck</a:t>
                      </a:r>
                      <a:r>
                        <a:rPr lang="nl-NL" dirty="0"/>
                        <a:t> a fair </a:t>
                      </a:r>
                      <a:r>
                        <a:rPr lang="nl-NL" dirty="0" err="1"/>
                        <a:t>balance</a:t>
                      </a:r>
                      <a:endParaRPr lang="nl-NL" dirty="0"/>
                    </a:p>
                  </a:txBody>
                  <a:tcPr/>
                </a:tc>
                <a:tc>
                  <a:txBody>
                    <a:bodyPr/>
                    <a:lstStyle/>
                    <a:p>
                      <a:r>
                        <a:rPr lang="nl-NL" dirty="0"/>
                        <a:t>The </a:t>
                      </a:r>
                      <a:r>
                        <a:rPr lang="nl-NL" dirty="0" err="1"/>
                        <a:t>legislator</a:t>
                      </a:r>
                      <a:r>
                        <a:rPr lang="nl-NL" dirty="0"/>
                        <a:t> </a:t>
                      </a:r>
                      <a:r>
                        <a:rPr lang="nl-NL" dirty="0" err="1"/>
                        <a:t>should</a:t>
                      </a:r>
                      <a:r>
                        <a:rPr lang="nl-NL" dirty="0"/>
                        <a:t> </a:t>
                      </a:r>
                      <a:r>
                        <a:rPr lang="nl-NL" dirty="0" err="1"/>
                        <a:t>only</a:t>
                      </a:r>
                      <a:r>
                        <a:rPr lang="nl-NL" dirty="0"/>
                        <a:t> transfer </a:t>
                      </a:r>
                      <a:r>
                        <a:rPr lang="nl-NL" dirty="0" err="1"/>
                        <a:t>powers</a:t>
                      </a:r>
                      <a:r>
                        <a:rPr lang="nl-NL" dirty="0"/>
                        <a:t> </a:t>
                      </a:r>
                      <a:r>
                        <a:rPr lang="nl-NL" dirty="0" err="1"/>
                        <a:t>to</a:t>
                      </a:r>
                      <a:r>
                        <a:rPr lang="nl-NL" dirty="0"/>
                        <a:t> </a:t>
                      </a:r>
                      <a:r>
                        <a:rPr lang="nl-NL" dirty="0" err="1"/>
                        <a:t>the</a:t>
                      </a:r>
                      <a:r>
                        <a:rPr lang="nl-NL" dirty="0"/>
                        <a:t> executive power </a:t>
                      </a:r>
                      <a:r>
                        <a:rPr lang="nl-NL" dirty="0" err="1"/>
                        <a:t>with</a:t>
                      </a:r>
                      <a:r>
                        <a:rPr lang="nl-NL" dirty="0"/>
                        <a:t> </a:t>
                      </a:r>
                      <a:r>
                        <a:rPr lang="nl-NL" dirty="0" err="1"/>
                        <a:t>sufficient</a:t>
                      </a:r>
                      <a:r>
                        <a:rPr lang="nl-NL" dirty="0"/>
                        <a:t> checks </a:t>
                      </a:r>
                      <a:r>
                        <a:rPr lang="nl-NL" dirty="0" err="1"/>
                        <a:t>and</a:t>
                      </a:r>
                      <a:r>
                        <a:rPr lang="nl-NL" dirty="0"/>
                        <a:t> </a:t>
                      </a:r>
                      <a:r>
                        <a:rPr lang="nl-NL" dirty="0" err="1"/>
                        <a:t>balances</a:t>
                      </a:r>
                      <a:r>
                        <a:rPr lang="nl-NL" dirty="0"/>
                        <a:t>, </a:t>
                      </a:r>
                      <a:r>
                        <a:rPr lang="nl-NL" dirty="0" err="1"/>
                        <a:t>oversight</a:t>
                      </a:r>
                      <a:r>
                        <a:rPr lang="nl-NL" dirty="0"/>
                        <a:t> </a:t>
                      </a:r>
                      <a:r>
                        <a:rPr lang="nl-NL" dirty="0" err="1"/>
                        <a:t>and</a:t>
                      </a:r>
                      <a:r>
                        <a:rPr lang="nl-NL" dirty="0"/>
                        <a:t> </a:t>
                      </a:r>
                      <a:r>
                        <a:rPr lang="nl-NL" dirty="0" err="1"/>
                        <a:t>restraints</a:t>
                      </a:r>
                      <a:endParaRPr lang="nl-NL" dirty="0"/>
                    </a:p>
                  </a:txBody>
                  <a:tcPr/>
                </a:tc>
                <a:extLst>
                  <a:ext uri="{0D108BD9-81ED-4DB2-BD59-A6C34878D82A}">
                    <a16:rowId xmlns:a16="http://schemas.microsoft.com/office/drawing/2014/main" val="1130975699"/>
                  </a:ext>
                </a:extLst>
              </a:tr>
              <a:tr h="370840">
                <a:tc>
                  <a:txBody>
                    <a:bodyPr/>
                    <a:lstStyle/>
                    <a:p>
                      <a:endParaRPr lang="nl-NL" dirty="0"/>
                    </a:p>
                  </a:txBody>
                  <a:tcPr/>
                </a:tc>
                <a:tc>
                  <a:txBody>
                    <a:bodyPr/>
                    <a:lstStyle/>
                    <a:p>
                      <a:endParaRPr lang="nl-NL" dirty="0"/>
                    </a:p>
                  </a:txBody>
                  <a:tcPr/>
                </a:tc>
                <a:tc>
                  <a:txBody>
                    <a:bodyPr/>
                    <a:lstStyle/>
                    <a:p>
                      <a:r>
                        <a:rPr lang="nl-NL" dirty="0" err="1"/>
                        <a:t>When</a:t>
                      </a:r>
                      <a:r>
                        <a:rPr lang="nl-NL" dirty="0"/>
                        <a:t> a </a:t>
                      </a:r>
                      <a:r>
                        <a:rPr lang="nl-NL" dirty="0" err="1"/>
                        <a:t>possitive</a:t>
                      </a:r>
                      <a:r>
                        <a:rPr lang="nl-NL" dirty="0"/>
                        <a:t> </a:t>
                      </a:r>
                      <a:r>
                        <a:rPr lang="nl-NL" dirty="0" err="1"/>
                        <a:t>obligation</a:t>
                      </a:r>
                      <a:r>
                        <a:rPr lang="nl-NL" dirty="0"/>
                        <a:t> is </a:t>
                      </a:r>
                      <a:r>
                        <a:rPr lang="nl-NL" dirty="0" err="1"/>
                        <a:t>imposed</a:t>
                      </a:r>
                      <a:endParaRPr lang="nl-NL" dirty="0"/>
                    </a:p>
                  </a:txBody>
                  <a:tcPr/>
                </a:tc>
                <a:tc>
                  <a:txBody>
                    <a:bodyPr/>
                    <a:lstStyle/>
                    <a:p>
                      <a:endParaRPr lang="nl-NL" dirty="0"/>
                    </a:p>
                  </a:txBody>
                  <a:tcPr/>
                </a:tc>
                <a:extLst>
                  <a:ext uri="{0D108BD9-81ED-4DB2-BD59-A6C34878D82A}">
                    <a16:rowId xmlns:a16="http://schemas.microsoft.com/office/drawing/2014/main" val="3110513835"/>
                  </a:ext>
                </a:extLst>
              </a:tr>
            </a:tbl>
          </a:graphicData>
        </a:graphic>
      </p:graphicFrame>
      <p:pic>
        <p:nvPicPr>
          <p:cNvPr id="5" name="Picture 2" descr="Afbeeldingsresultaat voor tilt logo university">
            <a:extLst>
              <a:ext uri="{FF2B5EF4-FFF2-40B4-BE49-F238E27FC236}">
                <a16:creationId xmlns:a16="http://schemas.microsoft.com/office/drawing/2014/main" id="{2F6DF215-7A6C-47A7-A7CA-5510D0C188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74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EBBA5A-691E-4309-A466-8A2B651639B3}"/>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BB22A9FD-4EAD-45D1-B1A8-D7148D8370ED}"/>
              </a:ext>
            </a:extLst>
          </p:cNvPr>
          <p:cNvSpPr>
            <a:spLocks noGrp="1"/>
          </p:cNvSpPr>
          <p:nvPr>
            <p:ph idx="1"/>
          </p:nvPr>
        </p:nvSpPr>
        <p:spPr/>
        <p:txBody>
          <a:bodyPr>
            <a:normAutofit lnSpcReduction="10000"/>
          </a:bodyPr>
          <a:lstStyle/>
          <a:p>
            <a:r>
              <a:rPr lang="en-US" dirty="0"/>
              <a:t>ARTICLE 8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endParaRPr lang="nl-NL" dirty="0"/>
          </a:p>
        </p:txBody>
      </p:sp>
      <p:pic>
        <p:nvPicPr>
          <p:cNvPr id="4" name="Picture 2" descr="Afbeeldingsresultaat voor tilt logo university">
            <a:extLst>
              <a:ext uri="{FF2B5EF4-FFF2-40B4-BE49-F238E27FC236}">
                <a16:creationId xmlns:a16="http://schemas.microsoft.com/office/drawing/2014/main" id="{DE820EE3-6721-4B57-91F7-82AF58C76F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83880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B3EEFF-7FFC-4418-A148-52FE4FCA10CC}"/>
              </a:ext>
            </a:extLst>
          </p:cNvPr>
          <p:cNvSpPr>
            <a:spLocks noGrp="1"/>
          </p:cNvSpPr>
          <p:nvPr>
            <p:ph type="title"/>
          </p:nvPr>
        </p:nvSpPr>
        <p:spPr/>
        <p:txBody>
          <a:bodyPr/>
          <a:lstStyle/>
          <a:p>
            <a:r>
              <a:rPr lang="nl-NL" dirty="0" err="1"/>
              <a:t>Questions</a:t>
            </a:r>
            <a:r>
              <a:rPr lang="nl-NL" dirty="0"/>
              <a:t>?</a:t>
            </a:r>
          </a:p>
        </p:txBody>
      </p:sp>
      <p:pic>
        <p:nvPicPr>
          <p:cNvPr id="5" name="Tijdelijke aanduiding voor inhoud 4">
            <a:extLst>
              <a:ext uri="{FF2B5EF4-FFF2-40B4-BE49-F238E27FC236}">
                <a16:creationId xmlns:a16="http://schemas.microsoft.com/office/drawing/2014/main" id="{8A2FF87B-C133-4284-AD52-A4987E81205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35424" y="2161826"/>
            <a:ext cx="3121152" cy="3678936"/>
          </a:xfrm>
        </p:spPr>
      </p:pic>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7644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normAutofit lnSpcReduction="10000"/>
          </a:bodyPr>
          <a:lstStyle/>
          <a:p>
            <a:r>
              <a:rPr lang="en-US" dirty="0"/>
              <a:t>ARTICLE 9 Freedom of thought, conscience and religion </a:t>
            </a:r>
          </a:p>
          <a:p>
            <a:r>
              <a:rPr lang="en-US" dirty="0"/>
              <a:t>1. Everyone has the right to freedom of thought, conscience and religion; this right includes freedom to change his religion or belief and freedom, either alone or in community with others and in public or private, to manifest his religion or belief, in worship, teaching, practice and observance. </a:t>
            </a:r>
          </a:p>
          <a:p>
            <a:r>
              <a:rPr lang="en-US" dirty="0"/>
              <a:t>2. Freedom to manifest one’s religion or beliefs shall be subject only to such limitations as are prescribed by law and are necessary in a democratic society in the interests of public safety, for the protection of public order, health or morals, or for the protection of the rights and freedoms of others.</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1820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a:xfrm>
            <a:off x="680321" y="2336873"/>
            <a:ext cx="9613861" cy="3837424"/>
          </a:xfrm>
        </p:spPr>
        <p:txBody>
          <a:bodyPr>
            <a:normAutofit fontScale="85000" lnSpcReduction="10000"/>
          </a:bodyPr>
          <a:lstStyle/>
          <a:p>
            <a:r>
              <a:rPr lang="en-US" dirty="0"/>
              <a:t>ARTICLE 10 Freedom of expression </a:t>
            </a:r>
          </a:p>
          <a:p>
            <a:r>
              <a:rPr lang="en-US" dirty="0"/>
              <a:t>1.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 </a:t>
            </a:r>
          </a:p>
          <a:p>
            <a:r>
              <a:rPr lang="en-US" dirty="0"/>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7019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normAutofit fontScale="92500" lnSpcReduction="10000"/>
          </a:bodyPr>
          <a:lstStyle/>
          <a:p>
            <a:r>
              <a:rPr lang="en-US" dirty="0"/>
              <a:t>ARTICLE 11 Freedom of assembly and association </a:t>
            </a:r>
          </a:p>
          <a:p>
            <a:r>
              <a:rPr lang="en-US" dirty="0"/>
              <a:t>1. Everyone has the right to freedom of peaceful assembly and to freedom of association with others, including the right to form and to join trade unions for the protection of his interests. </a:t>
            </a:r>
          </a:p>
          <a:p>
            <a:r>
              <a:rPr lang="en-US" dirty="0"/>
              <a:t>2. No restrictions shall be placed on the exercise of these rights other than such as are prescribed by law and are necessary in a democratic society in the interests of national security or public safety, for the prevention of disorder or crime, for the protection of health or morals or for the protection of the rights and freedoms of others. This Article shall not prevent the imposition of lawful restrictions on the exercise of these rights by members of the armed forces, of the police or of the administration of the State. </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6930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a:xfrm>
            <a:off x="680321" y="2336873"/>
            <a:ext cx="9613861" cy="3971648"/>
          </a:xfrm>
        </p:spPr>
        <p:txBody>
          <a:bodyPr>
            <a:normAutofit fontScale="92500" lnSpcReduction="20000"/>
          </a:bodyPr>
          <a:lstStyle/>
          <a:p>
            <a:r>
              <a:rPr lang="en-US" dirty="0"/>
              <a:t>ARTICLE 12 Right to marry </a:t>
            </a:r>
          </a:p>
          <a:p>
            <a:r>
              <a:rPr lang="en-US" dirty="0"/>
              <a:t>Men and women of marriageable age have the right to marry and to found a family, </a:t>
            </a:r>
            <a:r>
              <a:rPr lang="en-US" u="sng" dirty="0"/>
              <a:t>according to the national laws governing the exercise of this right.</a:t>
            </a:r>
          </a:p>
          <a:p>
            <a:r>
              <a:rPr lang="en-US" dirty="0"/>
              <a:t>ARTICLE 7 No punishment without law </a:t>
            </a:r>
          </a:p>
          <a:p>
            <a:r>
              <a:rPr lang="en-US" dirty="0"/>
              <a:t>1. No one shall be held guilty of any criminal offence on account of any act or omission which did not constitute a criminal offence under national or international law at the time when it was committed. Nor shall a heavier penalty be imposed than the one that was applicable at the time the criminal offence was committed. </a:t>
            </a:r>
          </a:p>
          <a:p>
            <a:r>
              <a:rPr lang="en-US" dirty="0"/>
              <a:t>2. This Article shall not prejudice the trial and punishment of any person for any act or omission which, at the time when it was committed, was criminal according to the </a:t>
            </a:r>
            <a:r>
              <a:rPr lang="en-US" u="sng" dirty="0"/>
              <a:t>general principles of law </a:t>
            </a:r>
            <a:r>
              <a:rPr lang="en-US" u="sng" dirty="0" err="1"/>
              <a:t>recognised</a:t>
            </a:r>
            <a:r>
              <a:rPr lang="en-US" u="sng" dirty="0"/>
              <a:t> by </a:t>
            </a:r>
            <a:r>
              <a:rPr lang="en-US" u="sng" dirty="0" err="1"/>
              <a:t>civilised</a:t>
            </a:r>
            <a:r>
              <a:rPr lang="en-US" u="sng" dirty="0"/>
              <a:t> nations.</a:t>
            </a:r>
            <a:endParaRPr lang="nl-NL" u="sng"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869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B7AB-3F0D-40B1-BE41-6A9CD68B9FCD}"/>
              </a:ext>
            </a:extLst>
          </p:cNvPr>
          <p:cNvSpPr>
            <a:spLocks noGrp="1"/>
          </p:cNvSpPr>
          <p:nvPr>
            <p:ph type="title"/>
          </p:nvPr>
        </p:nvSpPr>
        <p:spPr/>
        <p:txBody>
          <a:bodyPr/>
          <a:lstStyle/>
          <a:p>
            <a:r>
              <a:rPr lang="nl-NL" dirty="0"/>
              <a:t>(1) </a:t>
            </a:r>
            <a:r>
              <a:rPr lang="nl-NL" dirty="0" err="1"/>
              <a:t>Limmitation</a:t>
            </a:r>
            <a:r>
              <a:rPr lang="nl-NL" dirty="0"/>
              <a:t> </a:t>
            </a:r>
            <a:r>
              <a:rPr lang="nl-NL" dirty="0" err="1"/>
              <a:t>clauses</a:t>
            </a:r>
            <a:endParaRPr lang="nl-NL" dirty="0"/>
          </a:p>
        </p:txBody>
      </p:sp>
      <p:sp>
        <p:nvSpPr>
          <p:cNvPr id="3" name="Tijdelijke aanduiding voor inhoud 2">
            <a:extLst>
              <a:ext uri="{FF2B5EF4-FFF2-40B4-BE49-F238E27FC236}">
                <a16:creationId xmlns:a16="http://schemas.microsoft.com/office/drawing/2014/main" id="{96ECE05E-8B90-4B6A-AC2E-16221A136566}"/>
              </a:ext>
            </a:extLst>
          </p:cNvPr>
          <p:cNvSpPr>
            <a:spLocks noGrp="1"/>
          </p:cNvSpPr>
          <p:nvPr>
            <p:ph idx="1"/>
          </p:nvPr>
        </p:nvSpPr>
        <p:spPr/>
        <p:txBody>
          <a:bodyPr>
            <a:normAutofit fontScale="85000" lnSpcReduction="20000"/>
          </a:bodyPr>
          <a:lstStyle/>
          <a:p>
            <a:r>
              <a:rPr lang="en-US" dirty="0"/>
              <a:t>ARTICLE 6 Right to a fair trial </a:t>
            </a:r>
          </a:p>
          <a:p>
            <a:r>
              <a:rPr lang="en-US" dirty="0"/>
              <a:t>1. In the determination of his civil rights and obligations or of any criminal charge against him, everyone is entitled to a fair and public hearing within a reasonable time by an independent and impartial tribunal established by law. Judgment shall be pronounced publicly but the </a:t>
            </a:r>
            <a:r>
              <a:rPr lang="en-US" u="sng" dirty="0"/>
              <a:t>press and public may be excluded from all or part of the trial in the interests of morals, public order or national security in a democratic society, where the interests of juveniles or the protection of the private life of the parties so require, or to the extent strictly necessary in the opinion of the court in special circumstances where publicity would prejudice the interests of justice</a:t>
            </a:r>
            <a:r>
              <a:rPr lang="en-US" dirty="0"/>
              <a:t>. </a:t>
            </a:r>
          </a:p>
          <a:p>
            <a:r>
              <a:rPr lang="en-US" dirty="0"/>
              <a:t>2. Everyone charged with a criminal offence shall be presumed innocent until proved guilty according to law. </a:t>
            </a:r>
          </a:p>
          <a:p>
            <a:r>
              <a:rPr lang="en-US" dirty="0"/>
              <a:t>3. Everyone charged with a criminal offence has the following minimum rights:</a:t>
            </a:r>
            <a:endParaRPr lang="nl-NL" dirty="0"/>
          </a:p>
        </p:txBody>
      </p:sp>
      <p:pic>
        <p:nvPicPr>
          <p:cNvPr id="4" name="Picture 2" descr="Afbeeldingsresultaat voor tilt logo university">
            <a:extLst>
              <a:ext uri="{FF2B5EF4-FFF2-40B4-BE49-F238E27FC236}">
                <a16:creationId xmlns:a16="http://schemas.microsoft.com/office/drawing/2014/main" id="{EF6ED1B8-5F6A-4B8F-A9A7-F1D8B684D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759636"/>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Berlijn</Template>
  <TotalTime>1641</TotalTime>
  <Words>4413</Words>
  <Application>Microsoft Office PowerPoint</Application>
  <PresentationFormat>Breedbeeld</PresentationFormat>
  <Paragraphs>197</Paragraphs>
  <Slides>40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40</vt:i4>
      </vt:variant>
    </vt:vector>
  </HeadingPairs>
  <TitlesOfParts>
    <vt:vector size="43" baseType="lpstr">
      <vt:lpstr>Arial</vt:lpstr>
      <vt:lpstr>Trebuchet MS</vt:lpstr>
      <vt:lpstr>Berlijn</vt:lpstr>
      <vt:lpstr>Privacy &amp; Data Protection:  Class III – ECHR (In accordance with the law)</vt:lpstr>
      <vt:lpstr>Basics of this course</vt:lpstr>
      <vt:lpstr>Overview</vt:lpstr>
      <vt:lpstr>(1) Limmitation clauses</vt:lpstr>
      <vt:lpstr>(1) Limmitation clauses</vt:lpstr>
      <vt:lpstr>(1) Limmitation clauses</vt:lpstr>
      <vt:lpstr>(1) Limmitation clauses</vt:lpstr>
      <vt:lpstr>(1) Limmitation clauses</vt:lpstr>
      <vt:lpstr>(1) Limmitation clauses</vt:lpstr>
      <vt:lpstr>(1) Limmitation clauses</vt:lpstr>
      <vt:lpstr>(1) Limmitation clauses</vt:lpstr>
      <vt:lpstr>(1) Limmitation clauses</vt:lpstr>
      <vt:lpstr>(1) Limmitation clauses</vt:lpstr>
      <vt:lpstr>(1) Limmitation clauses</vt:lpstr>
      <vt:lpstr>(1) Limmitation clauses</vt:lpstr>
      <vt:lpstr>(1) Limmitation clauses</vt:lpstr>
      <vt:lpstr>(2) Executive power</vt:lpstr>
      <vt:lpstr>(2) Executive power</vt:lpstr>
      <vt:lpstr>(2) Executive power</vt:lpstr>
      <vt:lpstr>(3) Judicial (and executive) power</vt:lpstr>
      <vt:lpstr>(3) Judicial (and executive) power</vt:lpstr>
      <vt:lpstr>(3) Judicial power</vt:lpstr>
      <vt:lpstr>(3) Judicial power</vt:lpstr>
      <vt:lpstr>(4) Positive obligations</vt:lpstr>
      <vt:lpstr>(4) Positive obligations</vt:lpstr>
      <vt:lpstr>(4) Positive obligations</vt:lpstr>
      <vt:lpstr>(5) Minimal legal requirements</vt:lpstr>
      <vt:lpstr>(5) Minimal legal requirements</vt:lpstr>
      <vt:lpstr>(5) Minimal legal requirements</vt:lpstr>
      <vt:lpstr>(5) Minimal legal requirements</vt:lpstr>
      <vt:lpstr>(5) Minimal legal requirements</vt:lpstr>
      <vt:lpstr>(5) Minimal legal requirements</vt:lpstr>
      <vt:lpstr>(5) Minimal legal requirements</vt:lpstr>
      <vt:lpstr>(5) Minimal legal requirements</vt:lpstr>
      <vt:lpstr>(5) Minimal legal requirements</vt:lpstr>
      <vt:lpstr>(5) Minimal legal requirements</vt:lpstr>
      <vt:lpstr>(6) Conventionality</vt:lpstr>
      <vt:lpstr>(6) Conventionality</vt:lpstr>
      <vt:lpstr>Overview</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HP</dc:creator>
  <cp:lastModifiedBy>Bart Van der Sloot</cp:lastModifiedBy>
  <cp:revision>126</cp:revision>
  <dcterms:created xsi:type="dcterms:W3CDTF">2019-08-25T09:53:36Z</dcterms:created>
  <dcterms:modified xsi:type="dcterms:W3CDTF">2019-09-04T09:49:02Z</dcterms:modified>
</cp:coreProperties>
</file>