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63" r:id="rId4"/>
    <p:sldId id="358" r:id="rId5"/>
    <p:sldId id="359" r:id="rId6"/>
    <p:sldId id="360" r:id="rId7"/>
    <p:sldId id="361" r:id="rId8"/>
    <p:sldId id="362" r:id="rId9"/>
    <p:sldId id="364" r:id="rId10"/>
    <p:sldId id="365" r:id="rId11"/>
    <p:sldId id="366" r:id="rId12"/>
    <p:sldId id="367" r:id="rId13"/>
    <p:sldId id="368" r:id="rId14"/>
    <p:sldId id="369" r:id="rId15"/>
    <p:sldId id="370" r:id="rId16"/>
    <p:sldId id="371" r:id="rId17"/>
    <p:sldId id="372" r:id="rId18"/>
    <p:sldId id="373" r:id="rId19"/>
    <p:sldId id="374" r:id="rId20"/>
    <p:sldId id="375" r:id="rId21"/>
    <p:sldId id="377" r:id="rId22"/>
    <p:sldId id="376" r:id="rId23"/>
    <p:sldId id="378" r:id="rId24"/>
    <p:sldId id="379" r:id="rId25"/>
    <p:sldId id="380" r:id="rId26"/>
    <p:sldId id="381" r:id="rId27"/>
    <p:sldId id="382" r:id="rId28"/>
    <p:sldId id="383" r:id="rId29"/>
    <p:sldId id="384" r:id="rId30"/>
    <p:sldId id="385" r:id="rId31"/>
    <p:sldId id="386" r:id="rId32"/>
    <p:sldId id="387" r:id="rId33"/>
    <p:sldId id="388" r:id="rId34"/>
    <p:sldId id="389" r:id="rId35"/>
    <p:sldId id="390" r:id="rId36"/>
    <p:sldId id="391" r:id="rId37"/>
    <p:sldId id="392" r:id="rId38"/>
    <p:sldId id="264" r:id="rId39"/>
    <p:sldId id="265" r:id="rId40"/>
    <p:sldId id="266" r:id="rId41"/>
    <p:sldId id="267" r:id="rId42"/>
    <p:sldId id="268" r:id="rId43"/>
    <p:sldId id="269" r:id="rId44"/>
    <p:sldId id="270" r:id="rId45"/>
    <p:sldId id="271" r:id="rId46"/>
    <p:sldId id="272" r:id="rId47"/>
    <p:sldId id="396"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70" d="100"/>
          <a:sy n="70" d="100"/>
        </p:scale>
        <p:origin x="8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8/14/2020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588444" y="2256038"/>
            <a:ext cx="9179511" cy="2345924"/>
          </a:xfrm>
        </p:spPr>
        <p:txBody>
          <a:bodyPr>
            <a:noAutofit/>
          </a:bodyPr>
          <a:lstStyle/>
          <a:p>
            <a:pPr algn="ctr"/>
            <a:r>
              <a:rPr lang="nl-NL" sz="4800" dirty="0">
                <a:solidFill>
                  <a:schemeClr val="bg1"/>
                </a:solidFill>
                <a:latin typeface="+mn-lt"/>
              </a:rPr>
              <a:t>Class III: </a:t>
            </a:r>
            <a:r>
              <a:rPr lang="en-US" sz="4800" dirty="0">
                <a:solidFill>
                  <a:srgbClr val="000000"/>
                </a:solidFill>
                <a:latin typeface="+mn-lt"/>
              </a:rPr>
              <a:t>I</a:t>
            </a:r>
            <a:r>
              <a:rPr lang="en-US" sz="4800" b="0" i="0" u="none" strike="noStrike" baseline="0" dirty="0">
                <a:solidFill>
                  <a:srgbClr val="000000"/>
                </a:solidFill>
                <a:latin typeface="+mn-lt"/>
              </a:rPr>
              <a:t>n accordance with the law and the </a:t>
            </a:r>
            <a:r>
              <a:rPr lang="nl-NL" sz="4800" dirty="0" err="1">
                <a:solidFill>
                  <a:schemeClr val="bg1"/>
                </a:solidFill>
                <a:latin typeface="+mn-lt"/>
              </a:rPr>
              <a:t>Quality</a:t>
            </a:r>
            <a:r>
              <a:rPr lang="nl-NL" sz="4800" dirty="0">
                <a:solidFill>
                  <a:schemeClr val="bg1"/>
                </a:solidFill>
                <a:latin typeface="+mn-lt"/>
              </a:rPr>
              <a:t> of </a:t>
            </a:r>
            <a:r>
              <a:rPr lang="nl-NL" sz="4800" dirty="0" err="1">
                <a:solidFill>
                  <a:schemeClr val="bg1"/>
                </a:solidFill>
                <a:latin typeface="+mn-lt"/>
              </a:rPr>
              <a:t>Law</a:t>
            </a:r>
            <a:br>
              <a:rPr lang="nl-NL" sz="1400" dirty="0">
                <a:solidFill>
                  <a:schemeClr val="bg1"/>
                </a:solidFill>
              </a:rPr>
            </a:br>
            <a:endParaRPr lang="nl-NL" sz="66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70000" lnSpcReduction="20000"/>
          </a:bodyPr>
          <a:lstStyle/>
          <a:p>
            <a:pPr algn="ctr"/>
            <a:r>
              <a:rPr lang="nl-NL" sz="1800" b="1" i="0" u="none" strike="noStrike" baseline="0" dirty="0">
                <a:solidFill>
                  <a:schemeClr val="bg1"/>
                </a:solidFill>
                <a:latin typeface="Futura Std Medium"/>
              </a:rPr>
              <a:t>ARTICLE 5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Right to liberty and security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 has the right to liberty and security of person. No one shall be deprived of his liberty save in the following cases and in accordance with a procedure prescribed by law: </a:t>
            </a:r>
          </a:p>
          <a:p>
            <a:pPr algn="just"/>
            <a:r>
              <a:rPr lang="en-US" sz="1800" b="0" i="0" u="none" strike="noStrike" baseline="0" dirty="0">
                <a:solidFill>
                  <a:schemeClr val="bg1"/>
                </a:solidFill>
                <a:highlight>
                  <a:srgbClr val="008000"/>
                </a:highlight>
                <a:latin typeface="Futura Std Book"/>
              </a:rPr>
              <a:t>(a) the lawful detention of a person after conviction by a competent court; </a:t>
            </a:r>
          </a:p>
          <a:p>
            <a:pPr algn="just"/>
            <a:r>
              <a:rPr lang="en-US" sz="1800" b="0" i="0" u="none" strike="noStrike" baseline="0" dirty="0">
                <a:solidFill>
                  <a:schemeClr val="bg1"/>
                </a:solidFill>
                <a:highlight>
                  <a:srgbClr val="008000"/>
                </a:highlight>
                <a:latin typeface="Futura Std Book"/>
              </a:rPr>
              <a:t>(b) the lawful arrest or detention of a person for non-compliance with the lawful order of a court or in order to secure the fulfilment of any obligation prescribed by law; </a:t>
            </a:r>
          </a:p>
          <a:p>
            <a:pPr algn="just"/>
            <a:r>
              <a:rPr lang="en-US" sz="1800" b="0" i="0" u="none" strike="noStrike" baseline="0" dirty="0">
                <a:solidFill>
                  <a:schemeClr val="bg1"/>
                </a:solidFill>
                <a:highlight>
                  <a:srgbClr val="008000"/>
                </a:highlight>
                <a:latin typeface="Futura Std Book"/>
              </a:rPr>
              <a:t>(c) the lawful arrest or detention of a person effected for the purpose of bringing him before the competent legal authority on reasonable suspicion of having committed an offence or when it is reasonably considered necessary to prevent his committing an offence or fleeing after having done so; </a:t>
            </a:r>
          </a:p>
          <a:p>
            <a:pPr algn="just"/>
            <a:r>
              <a:rPr lang="en-US" sz="1800" b="0" i="0" u="none" strike="noStrike" baseline="0" dirty="0">
                <a:solidFill>
                  <a:schemeClr val="bg1"/>
                </a:solidFill>
                <a:highlight>
                  <a:srgbClr val="008000"/>
                </a:highlight>
                <a:latin typeface="Futura Std Book"/>
              </a:rPr>
              <a:t>(d) the detention of a minor by lawful order for the purpose of educational supervision or his lawful detention for the purpose of bringing him before the competent legal authority; </a:t>
            </a:r>
          </a:p>
          <a:p>
            <a:pPr algn="just"/>
            <a:r>
              <a:rPr lang="en-US" sz="1800" b="0" i="0" u="none" strike="noStrike" baseline="0" dirty="0">
                <a:solidFill>
                  <a:schemeClr val="bg1"/>
                </a:solidFill>
                <a:highlight>
                  <a:srgbClr val="008000"/>
                </a:highlight>
                <a:latin typeface="Futura Std Book"/>
              </a:rPr>
              <a:t>(e) the lawful detention of persons for the prevention of the spreading of infectious diseases, of persons of unsound mind, alcoholics or drug addicts or vagrants; </a:t>
            </a:r>
          </a:p>
          <a:p>
            <a:pPr algn="just"/>
            <a:r>
              <a:rPr lang="en-US" sz="1800" b="0" i="0" u="none" strike="noStrike" baseline="0" dirty="0">
                <a:solidFill>
                  <a:schemeClr val="bg1"/>
                </a:solidFill>
                <a:highlight>
                  <a:srgbClr val="008000"/>
                </a:highlight>
                <a:latin typeface="Futura Std Book"/>
              </a:rPr>
              <a:t>(f) the lawful arrest or detention of a person to prevent his effecting an </a:t>
            </a:r>
            <a:r>
              <a:rPr lang="en-US" sz="1800" b="0" i="0" u="none" strike="noStrike" baseline="0" dirty="0" err="1">
                <a:solidFill>
                  <a:schemeClr val="bg1"/>
                </a:solidFill>
                <a:highlight>
                  <a:srgbClr val="008000"/>
                </a:highlight>
                <a:latin typeface="Futura Std Book"/>
              </a:rPr>
              <a:t>unauthorised</a:t>
            </a:r>
            <a:r>
              <a:rPr lang="en-US" sz="1800" b="0" i="0" u="none" strike="noStrike" baseline="0" dirty="0">
                <a:solidFill>
                  <a:schemeClr val="bg1"/>
                </a:solidFill>
                <a:highlight>
                  <a:srgbClr val="008000"/>
                </a:highlight>
                <a:latin typeface="Futura Std Book"/>
              </a:rPr>
              <a:t> entry into the country or of a person against whom action is being taken with a view to deportation or extradition. </a:t>
            </a:r>
          </a:p>
        </p:txBody>
      </p:sp>
    </p:spTree>
    <p:extLst>
      <p:ext uri="{BB962C8B-B14F-4D97-AF65-F5344CB8AC3E}">
        <p14:creationId xmlns:p14="http://schemas.microsoft.com/office/powerpoint/2010/main" val="253196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10000"/>
          </a:bodyPr>
          <a:lstStyle/>
          <a:p>
            <a:r>
              <a:rPr lang="en-US" sz="1800" b="0" i="0" u="none" strike="noStrike" baseline="0" dirty="0">
                <a:solidFill>
                  <a:schemeClr val="bg1"/>
                </a:solidFill>
                <a:latin typeface="Futura Std Book"/>
              </a:rPr>
              <a:t>2. Everyone who is arrested shall be informed promptly, in a language which he understands, of the reasons for his arrest and of any charge against him. </a:t>
            </a:r>
          </a:p>
          <a:p>
            <a:pPr algn="just"/>
            <a:r>
              <a:rPr lang="en-US" sz="1800" b="0" i="0" u="none" strike="noStrike" baseline="0" dirty="0">
                <a:solidFill>
                  <a:schemeClr val="bg1"/>
                </a:solidFill>
                <a:latin typeface="Futura Std Book"/>
              </a:rPr>
              <a:t>3. Everyone arrested or detained in accordance with the provisions of paragraph 1 (c) of this Article shall be brought promptly before a judge or other officer </a:t>
            </a:r>
            <a:r>
              <a:rPr lang="en-US" sz="1800" b="0" i="0" u="none" strike="noStrike" baseline="0" dirty="0" err="1">
                <a:solidFill>
                  <a:schemeClr val="bg1"/>
                </a:solidFill>
                <a:latin typeface="Futura Std Book"/>
              </a:rPr>
              <a:t>authorised</a:t>
            </a:r>
            <a:r>
              <a:rPr lang="en-US" sz="1800" b="0" i="0" u="none" strike="noStrike" baseline="0" dirty="0">
                <a:solidFill>
                  <a:schemeClr val="bg1"/>
                </a:solidFill>
                <a:latin typeface="Futura Std Book"/>
              </a:rPr>
              <a:t> by law to exercise judicial power and shall be entitled to trial within a reasonable time or to release pending trial. Release may be conditioned by guarantees to appear for trial. </a:t>
            </a:r>
          </a:p>
          <a:p>
            <a:pPr algn="just"/>
            <a:r>
              <a:rPr lang="en-US" sz="1800" b="0" i="0" u="none" strike="noStrike" baseline="0" dirty="0">
                <a:solidFill>
                  <a:schemeClr val="bg1"/>
                </a:solidFill>
                <a:latin typeface="Futura Std Book"/>
              </a:rPr>
              <a:t>4. Everyone who is deprived of his liberty by arrest or detention shall be entitled to take proceedings by which the lawfulness of his detention shall be decided speedily by a court and his release ordered if the detention is not lawful. </a:t>
            </a:r>
          </a:p>
          <a:p>
            <a:pPr algn="just"/>
            <a:r>
              <a:rPr lang="en-US" sz="1800" b="0" i="0" u="none" strike="noStrike" baseline="0" dirty="0">
                <a:solidFill>
                  <a:schemeClr val="bg1"/>
                </a:solidFill>
                <a:latin typeface="Futura Std Book"/>
              </a:rPr>
              <a:t>5. Everyone who has been the victim of arrest or detention in contravention of the provisions of this Article shall have an enforceable right to compensation. </a:t>
            </a:r>
            <a:endParaRPr lang="nl-NL" dirty="0">
              <a:solidFill>
                <a:schemeClr val="bg1"/>
              </a:solidFill>
            </a:endParaRPr>
          </a:p>
        </p:txBody>
      </p:sp>
    </p:spTree>
    <p:extLst>
      <p:ext uri="{BB962C8B-B14F-4D97-AF65-F5344CB8AC3E}">
        <p14:creationId xmlns:p14="http://schemas.microsoft.com/office/powerpoint/2010/main" val="173130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20000"/>
          </a:bodyPr>
          <a:lstStyle/>
          <a:p>
            <a:pPr algn="ctr"/>
            <a:r>
              <a:rPr lang="nl-NL" sz="1800" b="1" i="0" u="none" strike="noStrike" baseline="0" dirty="0">
                <a:solidFill>
                  <a:schemeClr val="bg1"/>
                </a:solidFill>
                <a:latin typeface="Futura Std Medium"/>
              </a:rPr>
              <a:t>ARTICLE 6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Right to a fair trial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In the determination of his civil rights and obligations or of any criminal charge against him, everyone is entitled to a fair and public hearing within a reasonable time by an independent and impartial tribunal established by law. Judgment shall be pronounced publicly </a:t>
            </a:r>
            <a:r>
              <a:rPr lang="en-US" sz="1800" b="0" i="0" u="none" strike="noStrike" baseline="0" dirty="0">
                <a:solidFill>
                  <a:schemeClr val="bg1"/>
                </a:solidFill>
                <a:highlight>
                  <a:srgbClr val="008000"/>
                </a:highlight>
                <a:latin typeface="Futura Std Book"/>
              </a:rPr>
              <a:t>but the press and public may be excluded from all or part of the trial in the interests of morals, public order or national security in a democratic society, where the interests of juveniles or the protection of the private life of the parties so require, or to the extent strictly necessary in the opinion of the court in special circumstances where publicity would prejudice the interests of justice. </a:t>
            </a:r>
          </a:p>
          <a:p>
            <a:pPr algn="just"/>
            <a:r>
              <a:rPr lang="en-US" sz="1800" b="0" i="0" u="none" strike="noStrike" baseline="0" dirty="0">
                <a:solidFill>
                  <a:schemeClr val="bg1"/>
                </a:solidFill>
                <a:latin typeface="Futura Std Book"/>
              </a:rPr>
              <a:t>2. Everyone charged with a criminal offence shall be presumed innocent until proved guilty according to law. </a:t>
            </a:r>
          </a:p>
          <a:p>
            <a:pPr algn="just"/>
            <a:r>
              <a:rPr lang="en-US" sz="1800" b="0" i="0" u="none" strike="noStrike" baseline="0" dirty="0">
                <a:solidFill>
                  <a:schemeClr val="bg1"/>
                </a:solidFill>
                <a:latin typeface="Futura Std Book"/>
              </a:rPr>
              <a:t>3. Everyone charged with a criminal offence has the following minimum rights:</a:t>
            </a:r>
            <a:endParaRPr lang="nl-NL" dirty="0">
              <a:solidFill>
                <a:schemeClr val="bg1"/>
              </a:solidFill>
              <a:highlight>
                <a:srgbClr val="008000"/>
              </a:highlight>
            </a:endParaRPr>
          </a:p>
        </p:txBody>
      </p:sp>
    </p:spTree>
    <p:extLst>
      <p:ext uri="{BB962C8B-B14F-4D97-AF65-F5344CB8AC3E}">
        <p14:creationId xmlns:p14="http://schemas.microsoft.com/office/powerpoint/2010/main" val="391570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pPr algn="just"/>
            <a:r>
              <a:rPr lang="en-US" sz="1800" b="0" i="0" u="none" strike="noStrike" baseline="0" dirty="0">
                <a:solidFill>
                  <a:schemeClr val="bg1"/>
                </a:solidFill>
                <a:latin typeface="Futura Std Book"/>
              </a:rPr>
              <a:t>(a) to be informed promptly, in a language which he understands and in detail, of the nature and cause of the accusation against him; </a:t>
            </a:r>
          </a:p>
          <a:p>
            <a:pPr algn="just"/>
            <a:r>
              <a:rPr lang="en-US" sz="1800" b="0" i="0" u="none" strike="noStrike" baseline="0" dirty="0">
                <a:solidFill>
                  <a:schemeClr val="bg1"/>
                </a:solidFill>
                <a:latin typeface="Futura Std Book"/>
              </a:rPr>
              <a:t>(b) to have adequate time and facilities for the preparation of his </a:t>
            </a:r>
            <a:r>
              <a:rPr lang="en-US" sz="1800" b="0" i="0" u="none" strike="noStrike" baseline="0" dirty="0" err="1">
                <a:solidFill>
                  <a:schemeClr val="bg1"/>
                </a:solidFill>
                <a:latin typeface="Futura Std Book"/>
              </a:rPr>
              <a:t>defence</a:t>
            </a:r>
            <a:r>
              <a:rPr lang="en-US" sz="1800" b="0" i="0" u="none" strike="noStrike" baseline="0" dirty="0">
                <a:solidFill>
                  <a:schemeClr val="bg1"/>
                </a:solidFill>
                <a:latin typeface="Futura Std Book"/>
              </a:rPr>
              <a:t>; </a:t>
            </a:r>
          </a:p>
          <a:p>
            <a:pPr algn="just"/>
            <a:r>
              <a:rPr lang="en-US" sz="1800" b="0" i="0" u="none" strike="noStrike" baseline="0" dirty="0">
                <a:solidFill>
                  <a:schemeClr val="bg1"/>
                </a:solidFill>
                <a:latin typeface="Futura Std Book"/>
              </a:rPr>
              <a:t>(c) to defend himself in person or through legal assistance of his own choosing or, if he has not sufficient means to pay for legal assistance, to be given it free when the interests of justice so require; </a:t>
            </a:r>
          </a:p>
          <a:p>
            <a:pPr algn="just"/>
            <a:r>
              <a:rPr lang="en-US" sz="1800" b="0" i="0" u="none" strike="noStrike" baseline="0" dirty="0">
                <a:solidFill>
                  <a:schemeClr val="bg1"/>
                </a:solidFill>
                <a:latin typeface="Futura Std Book"/>
              </a:rPr>
              <a:t>(d) to examine or have examined witnesses against him and to obtain the attendance and examination of witnesses on his behalf under the same conditions as witnesses against him; </a:t>
            </a:r>
          </a:p>
          <a:p>
            <a:pPr algn="just"/>
            <a:r>
              <a:rPr lang="en-US" sz="1800" b="0" i="0" u="none" strike="noStrike" baseline="0" dirty="0">
                <a:solidFill>
                  <a:schemeClr val="bg1"/>
                </a:solidFill>
                <a:latin typeface="Futura Std Book"/>
              </a:rPr>
              <a:t>(e) to have the free assistance of an interpreter if he cannot understand or speak the language used in court. </a:t>
            </a:r>
            <a:endParaRPr lang="nl-NL" dirty="0">
              <a:solidFill>
                <a:schemeClr val="bg1"/>
              </a:solidFill>
            </a:endParaRPr>
          </a:p>
        </p:txBody>
      </p:sp>
    </p:spTree>
    <p:extLst>
      <p:ext uri="{BB962C8B-B14F-4D97-AF65-F5344CB8AC3E}">
        <p14:creationId xmlns:p14="http://schemas.microsoft.com/office/powerpoint/2010/main" val="1887769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7 </a:t>
            </a:r>
            <a:endParaRPr lang="nl-NL" sz="1800" b="0" i="0" u="none" strike="noStrike" baseline="0" dirty="0">
              <a:solidFill>
                <a:schemeClr val="bg1"/>
              </a:solidFill>
              <a:latin typeface="Futura Std Medium"/>
            </a:endParaRPr>
          </a:p>
          <a:p>
            <a:pPr algn="ctr"/>
            <a:r>
              <a:rPr lang="nl-NL" sz="1800" b="1" i="0" u="none" strike="noStrike" baseline="0" dirty="0">
                <a:solidFill>
                  <a:schemeClr val="bg1"/>
                </a:solidFill>
                <a:latin typeface="Futura Std Book"/>
              </a:rPr>
              <a:t>No </a:t>
            </a:r>
            <a:r>
              <a:rPr lang="nl-NL" sz="1800" b="1" i="0" u="none" strike="noStrike" baseline="0" dirty="0" err="1">
                <a:solidFill>
                  <a:schemeClr val="bg1"/>
                </a:solidFill>
                <a:latin typeface="Futura Std Book"/>
              </a:rPr>
              <a:t>punishment</a:t>
            </a:r>
            <a:r>
              <a:rPr lang="nl-NL" sz="1800" b="1" i="0" u="none" strike="noStrike" baseline="0" dirty="0">
                <a:solidFill>
                  <a:schemeClr val="bg1"/>
                </a:solidFill>
                <a:latin typeface="Futura Std Book"/>
              </a:rPr>
              <a:t> without </a:t>
            </a:r>
            <a:r>
              <a:rPr lang="nl-NL" sz="1800" b="1" i="0" u="none" strike="noStrike" baseline="0" dirty="0" err="1">
                <a:solidFill>
                  <a:schemeClr val="bg1"/>
                </a:solidFill>
                <a:latin typeface="Futura Std Book"/>
              </a:rPr>
              <a:t>law</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No one shall be held guilty of any criminal offence on account of any act or omission which did not constitute a criminal offence under national or international law at the time when it was committed. Nor shall a heavier penalty be imposed than the one that was applicable at the time the criminal offence was committed. </a:t>
            </a:r>
          </a:p>
          <a:p>
            <a:pPr algn="just"/>
            <a:r>
              <a:rPr lang="en-US" sz="1800" b="0" i="0" u="none" strike="noStrike" baseline="0" dirty="0">
                <a:solidFill>
                  <a:schemeClr val="bg1"/>
                </a:solidFill>
                <a:highlight>
                  <a:srgbClr val="008000"/>
                </a:highlight>
                <a:latin typeface="Futura Std Book"/>
              </a:rPr>
              <a:t>2. This Article shall not prejudice the trial and punishment of any person for any act or omission which, at the time when it was committed, was criminal according to the general principles of law </a:t>
            </a:r>
            <a:r>
              <a:rPr lang="en-US" sz="1800" b="0" i="0" u="none" strike="noStrike" baseline="0" dirty="0" err="1">
                <a:solidFill>
                  <a:schemeClr val="bg1"/>
                </a:solidFill>
                <a:highlight>
                  <a:srgbClr val="008000"/>
                </a:highlight>
                <a:latin typeface="Futura Std Book"/>
              </a:rPr>
              <a:t>recognised</a:t>
            </a:r>
            <a:r>
              <a:rPr lang="en-US" sz="1800" b="0" i="0" u="none" strike="noStrike" baseline="0" dirty="0">
                <a:solidFill>
                  <a:schemeClr val="bg1"/>
                </a:solidFill>
                <a:highlight>
                  <a:srgbClr val="008000"/>
                </a:highlight>
                <a:latin typeface="Futura Std Book"/>
              </a:rPr>
              <a:t> by </a:t>
            </a:r>
            <a:r>
              <a:rPr lang="en-US" sz="1800" b="0" i="0" u="none" strike="noStrike" baseline="0" dirty="0" err="1">
                <a:solidFill>
                  <a:schemeClr val="bg1"/>
                </a:solidFill>
                <a:highlight>
                  <a:srgbClr val="008000"/>
                </a:highlight>
                <a:latin typeface="Futura Std Book"/>
              </a:rPr>
              <a:t>civilised</a:t>
            </a:r>
            <a:r>
              <a:rPr lang="en-US" sz="1800" b="0" i="0" u="none" strike="noStrike" baseline="0" dirty="0">
                <a:solidFill>
                  <a:schemeClr val="bg1"/>
                </a:solidFill>
                <a:highlight>
                  <a:srgbClr val="008000"/>
                </a:highlight>
                <a:latin typeface="Futura Std Book"/>
              </a:rPr>
              <a:t> nations. </a:t>
            </a:r>
            <a:endParaRPr lang="nl-NL" dirty="0">
              <a:solidFill>
                <a:schemeClr val="bg1"/>
              </a:solidFill>
              <a:highlight>
                <a:srgbClr val="008000"/>
              </a:highlight>
            </a:endParaRPr>
          </a:p>
        </p:txBody>
      </p:sp>
    </p:spTree>
    <p:extLst>
      <p:ext uri="{BB962C8B-B14F-4D97-AF65-F5344CB8AC3E}">
        <p14:creationId xmlns:p14="http://schemas.microsoft.com/office/powerpoint/2010/main" val="44662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12 </a:t>
            </a:r>
            <a:endParaRPr lang="nl-NL" sz="1800" b="0" i="0" u="none" strike="noStrike" baseline="0" dirty="0">
              <a:solidFill>
                <a:schemeClr val="bg1"/>
              </a:solidFill>
              <a:latin typeface="Futura Std Medium"/>
            </a:endParaRPr>
          </a:p>
          <a:p>
            <a:pPr algn="ctr"/>
            <a:r>
              <a:rPr lang="nl-NL" sz="1800" b="1" i="0" u="none" strike="noStrike" baseline="0" dirty="0">
                <a:solidFill>
                  <a:schemeClr val="bg1"/>
                </a:solidFill>
                <a:latin typeface="Futura Std Book"/>
              </a:rPr>
              <a:t>Right </a:t>
            </a:r>
            <a:r>
              <a:rPr lang="nl-NL" sz="1800" b="1" i="0" u="none" strike="noStrike" baseline="0" dirty="0" err="1">
                <a:solidFill>
                  <a:schemeClr val="bg1"/>
                </a:solidFill>
                <a:latin typeface="Futura Std Book"/>
              </a:rPr>
              <a:t>to</a:t>
            </a:r>
            <a:r>
              <a:rPr lang="nl-NL" sz="1800" b="1" i="0" u="none" strike="noStrike" baseline="0" dirty="0">
                <a:solidFill>
                  <a:schemeClr val="bg1"/>
                </a:solidFill>
                <a:latin typeface="Futura Std Book"/>
              </a:rPr>
              <a:t> </a:t>
            </a:r>
            <a:r>
              <a:rPr lang="nl-NL" sz="1800" b="1" i="0" u="none" strike="noStrike" baseline="0" dirty="0" err="1">
                <a:solidFill>
                  <a:schemeClr val="bg1"/>
                </a:solidFill>
                <a:latin typeface="Futura Std Book"/>
              </a:rPr>
              <a:t>marry</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Men and women of marriageable age have the right to marry and to found a family, </a:t>
            </a:r>
            <a:r>
              <a:rPr lang="en-US" sz="1800" b="0" i="0" u="none" strike="noStrike" baseline="0" dirty="0">
                <a:solidFill>
                  <a:schemeClr val="bg1"/>
                </a:solidFill>
                <a:highlight>
                  <a:srgbClr val="008000"/>
                </a:highlight>
                <a:latin typeface="Futura Std Book"/>
              </a:rPr>
              <a:t>according to the national laws governing the exercise of this right. </a:t>
            </a:r>
            <a:endParaRPr lang="nl-NL" dirty="0">
              <a:solidFill>
                <a:schemeClr val="bg1"/>
              </a:solidFill>
              <a:highlight>
                <a:srgbClr val="008000"/>
              </a:highlight>
            </a:endParaRPr>
          </a:p>
        </p:txBody>
      </p:sp>
    </p:spTree>
    <p:extLst>
      <p:ext uri="{BB962C8B-B14F-4D97-AF65-F5344CB8AC3E}">
        <p14:creationId xmlns:p14="http://schemas.microsoft.com/office/powerpoint/2010/main" val="2418318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14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Prohibition</a:t>
            </a:r>
            <a:r>
              <a:rPr lang="nl-NL" sz="1800" b="1" i="0" u="none" strike="noStrike" baseline="0" dirty="0">
                <a:solidFill>
                  <a:schemeClr val="bg1"/>
                </a:solidFill>
                <a:latin typeface="Futura Std Book"/>
              </a:rPr>
              <a:t> of </a:t>
            </a:r>
            <a:r>
              <a:rPr lang="nl-NL" sz="1800" b="1" i="0" u="none" strike="noStrike" baseline="0" dirty="0" err="1">
                <a:solidFill>
                  <a:schemeClr val="bg1"/>
                </a:solidFill>
                <a:latin typeface="Futura Std Book"/>
              </a:rPr>
              <a:t>discrimination</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The enjoyment of the rights and freedoms set forth in this Convention shall be secured without discrimination on any ground such as sex, race, </a:t>
            </a:r>
            <a:r>
              <a:rPr lang="en-US" sz="1800" b="0" i="0" u="none" strike="noStrike" baseline="0" dirty="0" err="1">
                <a:solidFill>
                  <a:schemeClr val="bg1"/>
                </a:solidFill>
                <a:latin typeface="Futura Std Book"/>
              </a:rPr>
              <a:t>colour</a:t>
            </a:r>
            <a:r>
              <a:rPr lang="en-US" sz="1800" b="0" i="0" u="none" strike="noStrike" baseline="0" dirty="0">
                <a:solidFill>
                  <a:schemeClr val="bg1"/>
                </a:solidFill>
                <a:latin typeface="Futura Std Book"/>
              </a:rPr>
              <a:t>, language, religion, political or other opinion, national or social origin, association with a national minority, property, birth or other status. </a:t>
            </a:r>
            <a:endParaRPr lang="nl-NL" dirty="0">
              <a:solidFill>
                <a:schemeClr val="bg1"/>
              </a:solidFill>
            </a:endParaRPr>
          </a:p>
        </p:txBody>
      </p:sp>
    </p:spTree>
    <p:extLst>
      <p:ext uri="{BB962C8B-B14F-4D97-AF65-F5344CB8AC3E}">
        <p14:creationId xmlns:p14="http://schemas.microsoft.com/office/powerpoint/2010/main" val="144991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3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Prohibition</a:t>
            </a:r>
            <a:r>
              <a:rPr lang="nl-NL" sz="1800" b="1" i="0" u="none" strike="noStrike" baseline="0" dirty="0">
                <a:solidFill>
                  <a:schemeClr val="bg1"/>
                </a:solidFill>
                <a:latin typeface="Futura Std Book"/>
              </a:rPr>
              <a:t> of </a:t>
            </a:r>
            <a:r>
              <a:rPr lang="nl-NL" sz="1800" b="1" i="0" u="none" strike="noStrike" baseline="0" dirty="0" err="1">
                <a:solidFill>
                  <a:schemeClr val="bg1"/>
                </a:solidFill>
                <a:latin typeface="Futura Std Book"/>
              </a:rPr>
              <a:t>torture</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No one shall be subjected to torture or to inhuman or degrading treatment or punishment. </a:t>
            </a:r>
            <a:endParaRPr lang="nl-NL" dirty="0">
              <a:solidFill>
                <a:schemeClr val="bg1"/>
              </a:solidFill>
            </a:endParaRPr>
          </a:p>
        </p:txBody>
      </p:sp>
    </p:spTree>
    <p:extLst>
      <p:ext uri="{BB962C8B-B14F-4D97-AF65-F5344CB8AC3E}">
        <p14:creationId xmlns:p14="http://schemas.microsoft.com/office/powerpoint/2010/main" val="2972347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13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Right to an effective remedy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Everyone whose rights and freedoms as set forth in this Convention are violated shall have an effective remedy before a national authority notwithstanding that the violation has been committed by persons acting in an official capacity. </a:t>
            </a:r>
            <a:endParaRPr lang="nl-NL" dirty="0">
              <a:solidFill>
                <a:schemeClr val="bg1"/>
              </a:solidFill>
            </a:endParaRPr>
          </a:p>
        </p:txBody>
      </p:sp>
    </p:spTree>
    <p:extLst>
      <p:ext uri="{BB962C8B-B14F-4D97-AF65-F5344CB8AC3E}">
        <p14:creationId xmlns:p14="http://schemas.microsoft.com/office/powerpoint/2010/main" val="606340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85000" lnSpcReduction="10000"/>
          </a:bodyPr>
          <a:lstStyle/>
          <a:p>
            <a:pPr algn="ctr"/>
            <a:r>
              <a:rPr lang="nl-NL" sz="1800" b="1" i="0" u="none" strike="noStrike" baseline="0" dirty="0">
                <a:solidFill>
                  <a:schemeClr val="bg1"/>
                </a:solidFill>
                <a:latin typeface="Futura Std Medium"/>
              </a:rPr>
              <a:t>ARTICLE 15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Derogation in time of emergency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In time of war or other public emergency threatening the life of the nation any High Contracting Party may take measures derogating from its obligations under this Convention to the extent strictly required by the exigencies of the situation, provided that such measures are not inconsistent with its other obligations under international law.</a:t>
            </a:r>
          </a:p>
          <a:p>
            <a:pPr algn="just"/>
            <a:r>
              <a:rPr lang="en-US" sz="1800" b="0" i="0" u="none" strike="noStrike" baseline="0" dirty="0">
                <a:solidFill>
                  <a:schemeClr val="bg1"/>
                </a:solidFill>
                <a:highlight>
                  <a:srgbClr val="008000"/>
                </a:highlight>
                <a:latin typeface="Futura Std Book"/>
              </a:rPr>
              <a:t>2. No derogation from Article 2, except in respect of deaths resulting from lawful acts of war, or from Articles 3, 4 (paragraph 1) and 7 shall be made under this provision. </a:t>
            </a:r>
          </a:p>
          <a:p>
            <a:pPr algn="just"/>
            <a:r>
              <a:rPr lang="en-US" sz="1800" b="0" i="0" u="none" strike="noStrike" baseline="0" dirty="0">
                <a:solidFill>
                  <a:schemeClr val="bg1"/>
                </a:solidFill>
                <a:latin typeface="Futura Std Book"/>
              </a:rPr>
              <a:t>3. Any High Contracting Party availing itself of this right of derogation shall keep the Secretary General of the Council of Europe fully informed of the measures which it has taken and the reasons therefor. It shall also inform the Secretary General of the Council of Europe when such measures have ceased to operate and the provisions of the Convention are again being fully executed. </a:t>
            </a:r>
            <a:endParaRPr lang="nl-NL" dirty="0">
              <a:solidFill>
                <a:schemeClr val="bg1"/>
              </a:solidFill>
            </a:endParaRPr>
          </a:p>
        </p:txBody>
      </p:sp>
    </p:spTree>
    <p:extLst>
      <p:ext uri="{BB962C8B-B14F-4D97-AF65-F5344CB8AC3E}">
        <p14:creationId xmlns:p14="http://schemas.microsoft.com/office/powerpoint/2010/main" val="298976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p>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a:p>
            <a:r>
              <a:rPr lang="nl-NL" dirty="0">
                <a:solidFill>
                  <a:schemeClr val="bg1"/>
                </a:solidFill>
              </a:rPr>
              <a:t>(3) Dominant </a:t>
            </a:r>
            <a:r>
              <a:rPr lang="nl-NL" dirty="0" err="1">
                <a:solidFill>
                  <a:schemeClr val="bg1"/>
                </a:solidFill>
              </a:rPr>
              <a:t>interpretation</a:t>
            </a:r>
            <a:r>
              <a:rPr lang="nl-NL" dirty="0">
                <a:solidFill>
                  <a:schemeClr val="bg1"/>
                </a:solidFill>
              </a:rPr>
              <a:t> </a:t>
            </a:r>
            <a:r>
              <a:rPr lang="nl-NL" dirty="0" err="1">
                <a:solidFill>
                  <a:schemeClr val="bg1"/>
                </a:solidFill>
              </a:rPr>
              <a:t>ECtHR</a:t>
            </a:r>
            <a:endParaRPr lang="nl-NL" dirty="0">
              <a:solidFill>
                <a:schemeClr val="bg1"/>
              </a:solidFill>
            </a:endParaRPr>
          </a:p>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a:p>
            <a:r>
              <a:rPr lang="nl-NL" dirty="0">
                <a:solidFill>
                  <a:schemeClr val="bg1"/>
                </a:solidFill>
              </a:rPr>
              <a:t>(5) Minimum </a:t>
            </a:r>
            <a:r>
              <a:rPr lang="nl-NL" dirty="0" err="1">
                <a:solidFill>
                  <a:schemeClr val="bg1"/>
                </a:solidFill>
              </a:rPr>
              <a:t>requirements</a:t>
            </a:r>
            <a:r>
              <a:rPr lang="nl-NL" dirty="0">
                <a:solidFill>
                  <a:schemeClr val="bg1"/>
                </a:solidFill>
              </a:rPr>
              <a:t> of </a:t>
            </a:r>
            <a:r>
              <a:rPr lang="nl-NL" dirty="0" err="1">
                <a:solidFill>
                  <a:schemeClr val="bg1"/>
                </a:solidFill>
              </a:rPr>
              <a:t>law</a:t>
            </a:r>
            <a:endParaRPr lang="nl-NL" dirty="0">
              <a:solidFill>
                <a:schemeClr val="bg1"/>
              </a:solidFill>
            </a:endParaRPr>
          </a:p>
          <a:p>
            <a:r>
              <a:rPr lang="nl-NL" dirty="0">
                <a:solidFill>
                  <a:schemeClr val="bg1"/>
                </a:solidFill>
              </a:rPr>
              <a:t>(6) </a:t>
            </a:r>
            <a:r>
              <a:rPr lang="nl-NL" dirty="0" err="1">
                <a:solidFill>
                  <a:schemeClr val="bg1"/>
                </a:solidFill>
              </a:rPr>
              <a:t>Constitutional</a:t>
            </a:r>
            <a:r>
              <a:rPr lang="nl-NL" dirty="0">
                <a:solidFill>
                  <a:schemeClr val="bg1"/>
                </a:solidFill>
              </a:rPr>
              <a:t> Court</a:t>
            </a: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pPr algn="ctr"/>
            <a:r>
              <a:rPr lang="nl-NL" sz="1800" b="1" i="0" u="none" strike="noStrike" baseline="0" dirty="0">
                <a:solidFill>
                  <a:schemeClr val="bg1"/>
                </a:solidFill>
                <a:latin typeface="Futura Std Medium"/>
              </a:rPr>
              <a:t>ARTICLE 17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Prohibition of abuse of rights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Nothing in this Convention may be interpreted as implying for any State, group or person any right to </a:t>
            </a:r>
            <a:r>
              <a:rPr lang="en-US" sz="1800" b="0" i="0" u="none" strike="noStrike" baseline="0" dirty="0">
                <a:solidFill>
                  <a:schemeClr val="bg1"/>
                </a:solidFill>
                <a:highlight>
                  <a:srgbClr val="008000"/>
                </a:highlight>
                <a:latin typeface="Futura Std Book"/>
              </a:rPr>
              <a:t>engage in any activity or perform any act aimed at the destruction of any of the rights and freedoms set forth herein or at their limitation to a greater extent than is provided for in the Convention. </a:t>
            </a:r>
          </a:p>
          <a:p>
            <a:pPr algn="ctr"/>
            <a:r>
              <a:rPr lang="nl-NL" sz="1800" b="1" i="0" u="none" strike="noStrike" baseline="0" dirty="0">
                <a:solidFill>
                  <a:schemeClr val="bg1"/>
                </a:solidFill>
                <a:latin typeface="Futura Std Medium"/>
              </a:rPr>
              <a:t>ARTICLE 18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Limitation on use of restrictions on rights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The restrictions permitted under this Convention to the said rights and freedoms shall not be applied for any purpose other than those for which they have been prescribed. </a:t>
            </a:r>
            <a:endParaRPr lang="nl-NL" dirty="0">
              <a:solidFill>
                <a:schemeClr val="bg1"/>
              </a:solidFill>
            </a:endParaRPr>
          </a:p>
        </p:txBody>
      </p:sp>
    </p:spTree>
    <p:extLst>
      <p:ext uri="{BB962C8B-B14F-4D97-AF65-F5344CB8AC3E}">
        <p14:creationId xmlns:p14="http://schemas.microsoft.com/office/powerpoint/2010/main" val="2120460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en-US" dirty="0" err="1">
                <a:solidFill>
                  <a:schemeClr val="bg1"/>
                </a:solidFill>
              </a:rPr>
              <a:t>Interpration</a:t>
            </a:r>
            <a:r>
              <a:rPr lang="en-US" dirty="0">
                <a:solidFill>
                  <a:schemeClr val="bg1"/>
                </a:solidFill>
              </a:rPr>
              <a:t> method</a:t>
            </a:r>
          </a:p>
          <a:p>
            <a:pPr lvl="1"/>
            <a:r>
              <a:rPr lang="en-US" dirty="0">
                <a:solidFill>
                  <a:schemeClr val="bg1"/>
                </a:solidFill>
              </a:rPr>
              <a:t>Grammatical interpretation</a:t>
            </a:r>
          </a:p>
          <a:p>
            <a:pPr lvl="1"/>
            <a:r>
              <a:rPr lang="en-US" dirty="0">
                <a:solidFill>
                  <a:schemeClr val="bg1"/>
                </a:solidFill>
              </a:rPr>
              <a:t>Historical interpretation</a:t>
            </a:r>
          </a:p>
          <a:p>
            <a:pPr lvl="1"/>
            <a:r>
              <a:rPr lang="en-US" dirty="0">
                <a:solidFill>
                  <a:schemeClr val="bg1"/>
                </a:solidFill>
              </a:rPr>
              <a:t>Systematic interpretation</a:t>
            </a:r>
          </a:p>
          <a:p>
            <a:pPr lvl="1"/>
            <a:r>
              <a:rPr lang="en-US" dirty="0">
                <a:solidFill>
                  <a:schemeClr val="bg1"/>
                </a:solidFill>
              </a:rPr>
              <a:t>Teleological interpretation</a:t>
            </a:r>
          </a:p>
          <a:p>
            <a:r>
              <a:rPr lang="en-US" dirty="0">
                <a:solidFill>
                  <a:schemeClr val="bg1"/>
                </a:solidFill>
              </a:rPr>
              <a:t>Development</a:t>
            </a:r>
          </a:p>
          <a:p>
            <a:r>
              <a:rPr lang="en-US" dirty="0">
                <a:solidFill>
                  <a:schemeClr val="bg1"/>
                </a:solidFill>
              </a:rPr>
              <a:t>Choices</a:t>
            </a:r>
          </a:p>
          <a:p>
            <a:r>
              <a:rPr lang="en-US" dirty="0">
                <a:solidFill>
                  <a:schemeClr val="bg1"/>
                </a:solidFill>
              </a:rPr>
              <a:t>By whom?</a:t>
            </a:r>
            <a:endParaRPr lang="nl-NL" dirty="0">
              <a:solidFill>
                <a:schemeClr val="bg1"/>
              </a:solidFill>
            </a:endParaRPr>
          </a:p>
        </p:txBody>
      </p:sp>
    </p:spTree>
    <p:extLst>
      <p:ext uri="{BB962C8B-B14F-4D97-AF65-F5344CB8AC3E}">
        <p14:creationId xmlns:p14="http://schemas.microsoft.com/office/powerpoint/2010/main" val="3139795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spcAft>
                <a:spcPts val="0"/>
              </a:spcAft>
            </a:pPr>
            <a:r>
              <a:rPr lang="en-US" sz="1800" dirty="0">
                <a:solidFill>
                  <a:schemeClr val="bg1"/>
                </a:solidFill>
                <a:effectLst/>
                <a:latin typeface="Times New Roman" panose="02020603050405020304" pitchFamily="18" charset="0"/>
                <a:ea typeface="Times New Roman" panose="02020603050405020304" pitchFamily="18" charset="0"/>
              </a:rPr>
              <a:t>Precise definition of enumeration method: </a:t>
            </a:r>
            <a:r>
              <a:rPr lang="en-US" sz="1800" i="1" dirty="0">
                <a:solidFill>
                  <a:schemeClr val="bg1"/>
                </a:solidFill>
                <a:effectLst/>
                <a:latin typeface="Times New Roman" panose="02020603050405020304" pitchFamily="18" charset="0"/>
                <a:ea typeface="Times New Roman" panose="02020603050405020304" pitchFamily="18" charset="0"/>
              </a:rPr>
              <a:t>Art. </a:t>
            </a:r>
            <a:r>
              <a:rPr lang="en-US" sz="1800" i="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6. </a:t>
            </a:r>
            <a:r>
              <a:rPr lang="en-US" sz="1800" dirty="0">
                <a:solidFill>
                  <a:schemeClr val="bg1"/>
                </a:solidFill>
                <a:effectLst/>
                <a:latin typeface="Times New Roman" panose="02020603050405020304" pitchFamily="18" charset="0"/>
                <a:ea typeface="Times New Roman" panose="02020603050405020304" pitchFamily="18" charset="0"/>
              </a:rPr>
              <a:t>In the exercise of these rights, and in the enjoyment of the freedoms guaranteed by the Convention, no </a:t>
            </a:r>
            <a:r>
              <a:rPr lang="en-US" sz="1800" dirty="0" err="1">
                <a:solidFill>
                  <a:schemeClr val="bg1"/>
                </a:solidFill>
                <a:effectLst/>
                <a:latin typeface="Times New Roman" panose="02020603050405020304" pitchFamily="18" charset="0"/>
                <a:ea typeface="Times New Roman" panose="02020603050405020304" pitchFamily="18" charset="0"/>
              </a:rPr>
              <a:t>lirnitations</a:t>
            </a:r>
            <a:r>
              <a:rPr lang="en-US" sz="1800" dirty="0">
                <a:solidFill>
                  <a:schemeClr val="bg1"/>
                </a:solidFill>
                <a:effectLst/>
                <a:latin typeface="Times New Roman" panose="02020603050405020304" pitchFamily="18" charset="0"/>
                <a:ea typeface="Times New Roman" panose="02020603050405020304" pitchFamily="18" charset="0"/>
              </a:rPr>
              <a:t> shall be imposed except those established by the law, with the sole object of ensuring the recognition and respect for the rights and </a:t>
            </a:r>
            <a:r>
              <a:rPr lang="en-US" sz="1800" dirty="0" err="1">
                <a:solidFill>
                  <a:schemeClr val="bg1"/>
                </a:solidFill>
                <a:effectLst/>
                <a:latin typeface="Times New Roman" panose="02020603050405020304" pitchFamily="18" charset="0"/>
                <a:ea typeface="Times New Roman" panose="02020603050405020304" pitchFamily="18" charset="0"/>
              </a:rPr>
              <a:t>freedorns</a:t>
            </a:r>
            <a:r>
              <a:rPr lang="en-US" sz="1800" dirty="0">
                <a:solidFill>
                  <a:schemeClr val="bg1"/>
                </a:solidFill>
                <a:effectLst/>
                <a:latin typeface="Times New Roman" panose="02020603050405020304" pitchFamily="18" charset="0"/>
                <a:ea typeface="Times New Roman" panose="02020603050405020304" pitchFamily="18" charset="0"/>
              </a:rPr>
              <a:t> of others, or with the purpose of satisfying the just requirements of public morality, order and security in a </a:t>
            </a:r>
            <a:r>
              <a:rPr lang="en-US" sz="1800" dirty="0" err="1">
                <a:solidFill>
                  <a:schemeClr val="bg1"/>
                </a:solidFill>
                <a:effectLst/>
                <a:latin typeface="Times New Roman" panose="02020603050405020304" pitchFamily="18" charset="0"/>
                <a:ea typeface="Times New Roman" panose="02020603050405020304" pitchFamily="18" charset="0"/>
              </a:rPr>
              <a:t>democratie</a:t>
            </a:r>
            <a:r>
              <a:rPr lang="en-US" sz="1800" dirty="0">
                <a:solidFill>
                  <a:schemeClr val="bg1"/>
                </a:solidFill>
                <a:effectLst/>
                <a:latin typeface="Times New Roman" panose="02020603050405020304" pitchFamily="18" charset="0"/>
                <a:ea typeface="Times New Roman" panose="02020603050405020304" pitchFamily="18" charset="0"/>
              </a:rPr>
              <a:t> society</a:t>
            </a:r>
          </a:p>
          <a:p>
            <a:pPr>
              <a:spcAft>
                <a:spcPts val="0"/>
              </a:spcAft>
            </a:pPr>
            <a:r>
              <a:rPr lang="en-US" dirty="0">
                <a:solidFill>
                  <a:schemeClr val="bg1"/>
                </a:solidFill>
                <a:latin typeface="Times New Roman" panose="02020603050405020304" pitchFamily="18" charset="0"/>
              </a:rPr>
              <a:t>Rule of law and democracy: </a:t>
            </a:r>
            <a:r>
              <a:rPr lang="en-GB" sz="1800" dirty="0">
                <a:solidFill>
                  <a:schemeClr val="bg1"/>
                </a:solidFill>
                <a:effectLst/>
                <a:latin typeface="Times New Roman" panose="02020603050405020304" pitchFamily="18" charset="0"/>
                <a:ea typeface="Calibri" panose="020F0502020204030204" pitchFamily="34" charset="0"/>
              </a:rPr>
              <a:t>One group stressed that the ultimate power in constitutional democracies was with the legislative branch, while the other group underlined that even the democratic legislator was bound by constitutional principles and the rule of law. Although neither group was glaringly victorious, it is clear that idea that the democratic legislator should not be scrutinised by the European Court of Human Rights eventually took the upper hand</a:t>
            </a:r>
            <a:endParaRPr lang="nl-NL" dirty="0">
              <a:solidFill>
                <a:schemeClr val="bg1"/>
              </a:solidFill>
            </a:endParaRPr>
          </a:p>
        </p:txBody>
      </p:sp>
    </p:spTree>
    <p:extLst>
      <p:ext uri="{BB962C8B-B14F-4D97-AF65-F5344CB8AC3E}">
        <p14:creationId xmlns:p14="http://schemas.microsoft.com/office/powerpoint/2010/main" val="1512927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en-US" sz="1800" i="1" dirty="0">
                <a:solidFill>
                  <a:schemeClr val="bg1"/>
                </a:solidFill>
                <a:effectLst/>
                <a:latin typeface="Times New Roman" panose="02020603050405020304" pitchFamily="18" charset="0"/>
                <a:ea typeface="Times New Roman" panose="02020603050405020304" pitchFamily="18" charset="0"/>
              </a:rPr>
              <a:t>Art. 7. </a:t>
            </a:r>
            <a:r>
              <a:rPr lang="en-US" sz="1800" dirty="0">
                <a:solidFill>
                  <a:schemeClr val="bg1"/>
                </a:solidFill>
                <a:effectLst/>
                <a:latin typeface="Times New Roman" panose="02020603050405020304" pitchFamily="18" charset="0"/>
                <a:ea typeface="Times New Roman" panose="02020603050405020304" pitchFamily="18" charset="0"/>
              </a:rPr>
              <a:t>The object of this collective guarantee shall be to ensure that the laws of each state in which are ern bodied the guaranteed rights and </a:t>
            </a:r>
            <a:r>
              <a:rPr lang="en-US" sz="1800" dirty="0" err="1">
                <a:solidFill>
                  <a:schemeClr val="bg1"/>
                </a:solidFill>
                <a:effectLst/>
                <a:latin typeface="Times New Roman" panose="02020603050405020304" pitchFamily="18" charset="0"/>
                <a:ea typeface="Times New Roman" panose="02020603050405020304" pitchFamily="18" charset="0"/>
              </a:rPr>
              <a:t>freecloms</a:t>
            </a:r>
            <a:r>
              <a:rPr lang="en-US" sz="1800" dirty="0">
                <a:solidFill>
                  <a:schemeClr val="bg1"/>
                </a:solidFill>
                <a:effectLst/>
                <a:latin typeface="Times New Roman" panose="02020603050405020304" pitchFamily="18" charset="0"/>
                <a:ea typeface="Times New Roman" panose="02020603050405020304" pitchFamily="18" charset="0"/>
              </a:rPr>
              <a:t> as well as the application of these laws are in accordance with "the general principles of law as </a:t>
            </a:r>
            <a:r>
              <a:rPr lang="en-US" sz="1800" dirty="0" err="1">
                <a:solidFill>
                  <a:schemeClr val="bg1"/>
                </a:solidFill>
                <a:effectLst/>
                <a:latin typeface="Times New Roman" panose="02020603050405020304" pitchFamily="18" charset="0"/>
                <a:ea typeface="Times New Roman" panose="02020603050405020304" pitchFamily="18" charset="0"/>
              </a:rPr>
              <a:t>recognised</a:t>
            </a:r>
            <a:r>
              <a:rPr lang="en-US" sz="1800" dirty="0">
                <a:solidFill>
                  <a:schemeClr val="bg1"/>
                </a:solidFill>
                <a:effectLst/>
                <a:latin typeface="Times New Roman" panose="02020603050405020304" pitchFamily="18" charset="0"/>
                <a:ea typeface="Times New Roman" panose="02020603050405020304" pitchFamily="18" charset="0"/>
              </a:rPr>
              <a:t> by </a:t>
            </a:r>
            <a:r>
              <a:rPr lang="en-US" sz="1800" dirty="0" err="1">
                <a:solidFill>
                  <a:schemeClr val="bg1"/>
                </a:solidFill>
                <a:effectLst/>
                <a:latin typeface="Times New Roman" panose="02020603050405020304" pitchFamily="18" charset="0"/>
                <a:ea typeface="Times New Roman" panose="02020603050405020304" pitchFamily="18" charset="0"/>
              </a:rPr>
              <a:t>civilisecl</a:t>
            </a:r>
            <a:r>
              <a:rPr lang="en-US" sz="1800" dirty="0">
                <a:solidFill>
                  <a:schemeClr val="bg1"/>
                </a:solidFill>
                <a:effectLst/>
                <a:latin typeface="Times New Roman" panose="02020603050405020304" pitchFamily="18" charset="0"/>
                <a:ea typeface="Times New Roman" panose="02020603050405020304" pitchFamily="18" charset="0"/>
              </a:rPr>
              <a:t> nations" and referred to in Article 38c of the Statute of the International Court of</a:t>
            </a:r>
            <a:r>
              <a:rPr lang="en-US" sz="1800" spc="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Justice.</a:t>
            </a:r>
            <a:endParaRPr lang="nl-NL" sz="1800" dirty="0">
              <a:solidFill>
                <a:schemeClr val="bg1"/>
              </a:solidFill>
              <a:effectLst/>
              <a:latin typeface="Times New Roman" panose="02020603050405020304" pitchFamily="18" charset="0"/>
              <a:ea typeface="Times New Roman" panose="02020603050405020304" pitchFamily="18" charset="0"/>
            </a:endParaRPr>
          </a:p>
          <a:p>
            <a:r>
              <a:rPr lang="nl-NL" dirty="0" err="1">
                <a:solidFill>
                  <a:schemeClr val="bg1"/>
                </a:solidFill>
              </a:rPr>
              <a:t>Rejected</a:t>
            </a:r>
            <a:r>
              <a:rPr lang="nl-NL" dirty="0">
                <a:solidFill>
                  <a:schemeClr val="bg1"/>
                </a:solidFill>
              </a:rPr>
              <a:t>; </a:t>
            </a:r>
            <a:r>
              <a:rPr lang="en-US" dirty="0">
                <a:solidFill>
                  <a:schemeClr val="bg1"/>
                </a:solidFill>
              </a:rPr>
              <a:t>reference in Article 7 ECHR and preamble instead:</a:t>
            </a:r>
            <a:endParaRPr lang="nl-NL" dirty="0">
              <a:solidFill>
                <a:schemeClr val="bg1"/>
              </a:solidFill>
            </a:endParaRPr>
          </a:p>
          <a:p>
            <a:r>
              <a:rPr lang="en-GB" sz="1800" dirty="0">
                <a:solidFill>
                  <a:schemeClr val="bg1"/>
                </a:solidFill>
                <a:effectLst/>
                <a:latin typeface="Times New Roman" panose="02020603050405020304" pitchFamily="18" charset="0"/>
                <a:ea typeface="Calibri" panose="020F0502020204030204" pitchFamily="34" charset="0"/>
              </a:rPr>
              <a:t>‘Being resolved, as the governments of European countries which are like-minded and have a common heritage of political traditions, ideals, freedom and the rule of law, to take the first steps for the collective enforcement of certain of the rights stated in the Universal Declaration’.</a:t>
            </a:r>
            <a:endParaRPr lang="nl-NL" dirty="0">
              <a:solidFill>
                <a:schemeClr val="bg1"/>
              </a:solidFill>
            </a:endParaRPr>
          </a:p>
        </p:txBody>
      </p:sp>
    </p:spTree>
    <p:extLst>
      <p:ext uri="{BB962C8B-B14F-4D97-AF65-F5344CB8AC3E}">
        <p14:creationId xmlns:p14="http://schemas.microsoft.com/office/powerpoint/2010/main" val="1730748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pPr>
              <a:spcAft>
                <a:spcPts val="0"/>
              </a:spcAft>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 provide another example, a proposal was made to annex a special Convention to the ECHR, to law down principles of the rule of law. ‘In my opinion, what we must fear to-day is not the seizure of power by totalitarianism by means of violence, but rather that totalitarianism will attempt to put itself in power by pseudo-legitimate means. [] For example, the Italian constitution was never repealed, all constitutional principles remained in theory, but the special laws approved by the Chambers, elected in one misdirected campaign, robbed the constitution little by little of all its substance, especially of its substance of freedom. The battle against totalitarianism should rather be modified and should become a battle against abuse of legislative power, rather than abuse of executive power.’ It was suggested that the ECtHR should have the power to hold any law contrary to the ECHR unconstitutional ipso jure. That proposal, however, was also rejected as well.</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II, p. 136-138.</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II, p. 140.</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1202795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pic>
        <p:nvPicPr>
          <p:cNvPr id="5" name="Tijdelijke aanduiding voor inhoud 4">
            <a:extLst>
              <a:ext uri="{FF2B5EF4-FFF2-40B4-BE49-F238E27FC236}">
                <a16:creationId xmlns:a16="http://schemas.microsoft.com/office/drawing/2014/main" id="{B62CE47F-1B7F-4B7B-A28A-6AB69641DFE7}"/>
              </a:ext>
            </a:extLst>
          </p:cNvPr>
          <p:cNvPicPr>
            <a:picLocks noGrp="1" noChangeAspect="1"/>
          </p:cNvPicPr>
          <p:nvPr>
            <p:ph idx="1"/>
          </p:nvPr>
        </p:nvPicPr>
        <p:blipFill>
          <a:blip r:embed="rId2"/>
          <a:stretch>
            <a:fillRect/>
          </a:stretch>
        </p:blipFill>
        <p:spPr>
          <a:xfrm>
            <a:off x="749954" y="2361364"/>
            <a:ext cx="8524048" cy="2267034"/>
          </a:xfrm>
        </p:spPr>
      </p:pic>
    </p:spTree>
    <p:extLst>
      <p:ext uri="{BB962C8B-B14F-4D97-AF65-F5344CB8AC3E}">
        <p14:creationId xmlns:p14="http://schemas.microsoft.com/office/powerpoint/2010/main" val="2294967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a:xfrm>
            <a:off x="677334" y="1775535"/>
            <a:ext cx="8596668" cy="4472866"/>
          </a:xfrm>
        </p:spPr>
        <p:txBody>
          <a:bodyPr>
            <a:normAutofit fontScale="92500" lnSpcReduction="20000"/>
          </a:bodyPr>
          <a:lstStyle/>
          <a:p>
            <a:pPr>
              <a:spcAft>
                <a:spcPts val="0"/>
              </a:spcAft>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‘It seems to suggest that the only form of reparation will be compensation. It seems to suggest that the European Court will be able to grant indemnities to victims, damages and interest, or reparation of this kind. It does not say that the European Court will be able to pronounce the nullity or invalidity of the rule, or the law, or the decree which constitutes a violation of the Convention. That, Ladies and Gentlemen, is something very grave. True, reparation in kind may be advisable where the victim is a specified individual. In case of an action ultra vires of this sort on the part of the local police, a mayor, a prefect, or even a minister, satisfaction may be given in the form of reparation in cash or the awarding of an indemnity. But can the graver form of violation which consists in removing a fundamental law guaranteeing a specific freedom for the whole nation, from the laws of a country in virtue of some law or decree, can such a violation be redressed by awarding a symbolic farthing darn­ ages to the citizens of the country? </a:t>
            </a:r>
            <a:r>
              <a:rPr lang="en-GB" sz="1800" dirty="0">
                <a:solidFill>
                  <a:schemeClr val="bg1"/>
                </a:solidFill>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If, tomorrow, France were to sink into a dictatorship, and if her dictator were to suppress the freedom of the Press, would the European Court award a franc damages to all Frenchmen so as to compensate for the injury which the suppression of this fundamental freedom had caused them?</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Such a proceeding would not make sense. If we really want an European Court to succeed in guaranteeing the rights which we have placed under its protection, we must grant jurisdiction to declare void, if need be, the laws and decrees which violate the Convention.’</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V, p. 300-302.</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641818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 </a:t>
            </a:r>
            <a:r>
              <a:rPr lang="nl-NL" dirty="0" err="1">
                <a:solidFill>
                  <a:schemeClr val="bg1"/>
                </a:solidFill>
              </a:rPr>
              <a:t>interpretation</a:t>
            </a:r>
            <a:r>
              <a:rPr lang="nl-NL" dirty="0">
                <a:solidFill>
                  <a:schemeClr val="bg1"/>
                </a:solidFill>
              </a:rPr>
              <a:t> </a:t>
            </a:r>
            <a:r>
              <a:rPr lang="nl-NL" dirty="0" err="1">
                <a:solidFill>
                  <a:schemeClr val="bg1"/>
                </a:solidFill>
              </a:rPr>
              <a:t>ECtHR</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r>
              <a:rPr lang="en-US" dirty="0">
                <a:solidFill>
                  <a:schemeClr val="bg1"/>
                </a:solidFill>
              </a:rPr>
              <a:t>No </a:t>
            </a:r>
            <a:r>
              <a:rPr lang="en-US" i="1" dirty="0">
                <a:solidFill>
                  <a:schemeClr val="bg1"/>
                </a:solidFill>
              </a:rPr>
              <a:t>in </a:t>
            </a:r>
            <a:r>
              <a:rPr lang="en-US" i="1" dirty="0" err="1">
                <a:solidFill>
                  <a:schemeClr val="bg1"/>
                </a:solidFill>
              </a:rPr>
              <a:t>abstracto</a:t>
            </a:r>
            <a:r>
              <a:rPr lang="en-US" i="1" dirty="0">
                <a:solidFill>
                  <a:schemeClr val="bg1"/>
                </a:solidFill>
              </a:rPr>
              <a:t> </a:t>
            </a:r>
            <a:r>
              <a:rPr lang="en-US" dirty="0">
                <a:solidFill>
                  <a:schemeClr val="bg1"/>
                </a:solidFill>
              </a:rPr>
              <a:t>claims</a:t>
            </a:r>
          </a:p>
          <a:p>
            <a:r>
              <a:rPr lang="en-US" dirty="0">
                <a:solidFill>
                  <a:schemeClr val="bg1"/>
                </a:solidFill>
              </a:rPr>
              <a:t>Case-by-case basis</a:t>
            </a:r>
          </a:p>
          <a:p>
            <a:r>
              <a:rPr lang="en-US" dirty="0">
                <a:solidFill>
                  <a:schemeClr val="bg1"/>
                </a:solidFill>
              </a:rPr>
              <a:t>Often relatively short judgements:</a:t>
            </a:r>
            <a:r>
              <a:rPr lang="en-GB" sz="1800" dirty="0">
                <a:solidFill>
                  <a:schemeClr val="bg1"/>
                </a:solidFill>
                <a:effectLst/>
                <a:latin typeface="Times New Roman" panose="02020603050405020304" pitchFamily="18" charset="0"/>
                <a:ea typeface="Calibri" panose="020F0502020204030204" pitchFamily="34" charset="0"/>
              </a:rPr>
              <a:t>‘The Court notes that the envelope in which the applicant's first letter of 21 May 2003 was sent to the Court from the </a:t>
            </a:r>
            <a:r>
              <a:rPr lang="en-GB" sz="1800" dirty="0" err="1">
                <a:solidFill>
                  <a:schemeClr val="bg1"/>
                </a:solidFill>
                <a:effectLst/>
                <a:latin typeface="Times New Roman" panose="02020603050405020304" pitchFamily="18" charset="0"/>
                <a:ea typeface="Calibri" panose="020F0502020204030204" pitchFamily="34" charset="0"/>
              </a:rPr>
              <a:t>Chełm</a:t>
            </a:r>
            <a:r>
              <a:rPr lang="en-GB" sz="1800" dirty="0">
                <a:solidFill>
                  <a:schemeClr val="bg1"/>
                </a:solidFill>
                <a:effectLst/>
                <a:latin typeface="Times New Roman" panose="02020603050405020304" pitchFamily="18" charset="0"/>
                <a:ea typeface="Calibri" panose="020F0502020204030204" pitchFamily="34" charset="0"/>
              </a:rPr>
              <a:t> Prison bears two stamps that read: “censored” and “the </a:t>
            </a:r>
            <a:r>
              <a:rPr lang="en-GB" sz="1800" dirty="0" err="1">
                <a:solidFill>
                  <a:schemeClr val="bg1"/>
                </a:solidFill>
                <a:effectLst/>
                <a:latin typeface="Times New Roman" panose="02020603050405020304" pitchFamily="18" charset="0"/>
                <a:ea typeface="Calibri" panose="020F0502020204030204" pitchFamily="34" charset="0"/>
              </a:rPr>
              <a:t>Chełm</a:t>
            </a:r>
            <a:r>
              <a:rPr lang="en-GB" sz="1800" dirty="0">
                <a:solidFill>
                  <a:schemeClr val="bg1"/>
                </a:solidFill>
                <a:effectLst/>
                <a:latin typeface="Times New Roman" panose="02020603050405020304" pitchFamily="18" charset="0"/>
                <a:ea typeface="Calibri" panose="020F0502020204030204" pitchFamily="34" charset="0"/>
              </a:rPr>
              <a:t> District Court”. [] The Court observes that, according to Article 214 of the Code of Execution of Criminal Sentences, persons detained on remand should enjoy the same rights as those convicted by a final judgment. Accordingly, the prohibition of censorship of correspondence with the European Court of Human Rights contained in Article 103 of the same Code, which expressly relates to convicted persons, was also applicable to detained persons. Thus, censorship of the applicant's two letters to the Court was contrary to the domestic law. It follows that the interference in the present case was not “in accordance with the law”.’</a:t>
            </a:r>
            <a:r>
              <a:rPr lang="nl-NL" dirty="0">
                <a:solidFill>
                  <a:schemeClr val="bg1"/>
                </a:solidFill>
                <a:effectLst/>
              </a:rPr>
              <a:t>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Lewak</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Poland, application no. 21890/03, 06 September 2007.</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326284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 </a:t>
            </a:r>
            <a:r>
              <a:rPr lang="nl-NL" dirty="0" err="1">
                <a:solidFill>
                  <a:schemeClr val="bg1"/>
                </a:solidFill>
              </a:rPr>
              <a:t>interpretation</a:t>
            </a:r>
            <a:r>
              <a:rPr lang="nl-NL" dirty="0">
                <a:solidFill>
                  <a:schemeClr val="bg1"/>
                </a:solidFill>
              </a:rPr>
              <a:t> </a:t>
            </a:r>
            <a:r>
              <a:rPr lang="nl-NL" dirty="0" err="1">
                <a:solidFill>
                  <a:schemeClr val="bg1"/>
                </a:solidFill>
              </a:rPr>
              <a:t>ECtHR</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err="1">
                <a:solidFill>
                  <a:schemeClr val="bg1"/>
                </a:solidFill>
              </a:rPr>
              <a:t>What</a:t>
            </a:r>
            <a:r>
              <a:rPr lang="nl-NL" dirty="0">
                <a:solidFill>
                  <a:schemeClr val="bg1"/>
                </a:solidFill>
              </a:rPr>
              <a:t> are </a:t>
            </a:r>
            <a:r>
              <a:rPr lang="nl-NL" dirty="0" err="1">
                <a:solidFill>
                  <a:schemeClr val="bg1"/>
                </a:solidFill>
              </a:rPr>
              <a:t>the</a:t>
            </a:r>
            <a:r>
              <a:rPr lang="nl-NL" dirty="0">
                <a:solidFill>
                  <a:schemeClr val="bg1"/>
                </a:solidFill>
              </a:rPr>
              <a:t> </a:t>
            </a:r>
            <a:r>
              <a:rPr lang="nl-NL" dirty="0" err="1">
                <a:solidFill>
                  <a:schemeClr val="bg1"/>
                </a:solidFill>
              </a:rPr>
              <a:t>restrictions</a:t>
            </a:r>
            <a:r>
              <a:rPr lang="nl-NL" dirty="0">
                <a:solidFill>
                  <a:schemeClr val="bg1"/>
                </a:solidFill>
              </a:rPr>
              <a:t> </a:t>
            </a:r>
            <a:r>
              <a:rPr lang="nl-NL" dirty="0" err="1">
                <a:solidFill>
                  <a:schemeClr val="bg1"/>
                </a:solidFill>
              </a:rPr>
              <a:t>for</a:t>
            </a:r>
            <a:r>
              <a:rPr lang="nl-NL" dirty="0">
                <a:solidFill>
                  <a:schemeClr val="bg1"/>
                </a:solidFill>
              </a:rPr>
              <a:t> </a:t>
            </a:r>
            <a:r>
              <a:rPr lang="nl-NL" dirty="0" err="1">
                <a:solidFill>
                  <a:schemeClr val="bg1"/>
                </a:solidFill>
              </a:rPr>
              <a:t>the</a:t>
            </a:r>
            <a:r>
              <a:rPr lang="nl-NL" dirty="0">
                <a:solidFill>
                  <a:schemeClr val="bg1"/>
                </a:solidFill>
              </a:rPr>
              <a:t> executive power?</a:t>
            </a:r>
          </a:p>
          <a:p>
            <a:pPr lvl="1"/>
            <a:r>
              <a:rPr lang="nl-NL" dirty="0" err="1">
                <a:solidFill>
                  <a:schemeClr val="bg1"/>
                </a:solidFill>
              </a:rPr>
              <a:t>There</a:t>
            </a:r>
            <a:r>
              <a:rPr lang="nl-NL" dirty="0">
                <a:solidFill>
                  <a:schemeClr val="bg1"/>
                </a:solidFill>
              </a:rPr>
              <a:t> </a:t>
            </a:r>
            <a:r>
              <a:rPr lang="nl-NL" dirty="0" err="1">
                <a:solidFill>
                  <a:schemeClr val="bg1"/>
                </a:solidFill>
              </a:rPr>
              <a:t>should</a:t>
            </a:r>
            <a:r>
              <a:rPr lang="nl-NL" dirty="0">
                <a:solidFill>
                  <a:schemeClr val="bg1"/>
                </a:solidFill>
              </a:rPr>
              <a:t> </a:t>
            </a:r>
            <a:r>
              <a:rPr lang="nl-NL" dirty="0" err="1">
                <a:solidFill>
                  <a:schemeClr val="bg1"/>
                </a:solidFill>
              </a:rPr>
              <a:t>be</a:t>
            </a:r>
            <a:r>
              <a:rPr lang="nl-NL" dirty="0">
                <a:solidFill>
                  <a:schemeClr val="bg1"/>
                </a:solidFill>
              </a:rPr>
              <a:t> a </a:t>
            </a:r>
            <a:r>
              <a:rPr lang="nl-NL" dirty="0" err="1">
                <a:solidFill>
                  <a:schemeClr val="bg1"/>
                </a:solidFill>
              </a:rPr>
              <a:t>law</a:t>
            </a:r>
            <a:endParaRPr lang="nl-NL" dirty="0">
              <a:solidFill>
                <a:schemeClr val="bg1"/>
              </a:solidFill>
            </a:endParaRPr>
          </a:p>
          <a:p>
            <a:pPr lvl="1"/>
            <a:r>
              <a:rPr lang="nl-NL" dirty="0">
                <a:solidFill>
                  <a:schemeClr val="bg1"/>
                </a:solidFill>
              </a:rPr>
              <a:t>The </a:t>
            </a:r>
            <a:r>
              <a:rPr lang="nl-NL" dirty="0" err="1">
                <a:solidFill>
                  <a:schemeClr val="bg1"/>
                </a:solidFill>
              </a:rPr>
              <a:t>law</a:t>
            </a:r>
            <a:r>
              <a:rPr lang="nl-NL" dirty="0">
                <a:solidFill>
                  <a:schemeClr val="bg1"/>
                </a:solidFill>
              </a:rPr>
              <a:t> </a:t>
            </a:r>
            <a:r>
              <a:rPr lang="nl-NL" dirty="0" err="1">
                <a:solidFill>
                  <a:schemeClr val="bg1"/>
                </a:solidFill>
              </a:rPr>
              <a:t>should</a:t>
            </a:r>
            <a:r>
              <a:rPr lang="nl-NL" dirty="0">
                <a:solidFill>
                  <a:schemeClr val="bg1"/>
                </a:solidFill>
              </a:rPr>
              <a:t> have </a:t>
            </a:r>
            <a:r>
              <a:rPr lang="nl-NL" dirty="0" err="1">
                <a:solidFill>
                  <a:schemeClr val="bg1"/>
                </a:solidFill>
              </a:rPr>
              <a:t>democratic</a:t>
            </a:r>
            <a:r>
              <a:rPr lang="nl-NL" dirty="0">
                <a:solidFill>
                  <a:schemeClr val="bg1"/>
                </a:solidFill>
              </a:rPr>
              <a:t> </a:t>
            </a:r>
            <a:r>
              <a:rPr lang="nl-NL" dirty="0" err="1">
                <a:solidFill>
                  <a:schemeClr val="bg1"/>
                </a:solidFill>
              </a:rPr>
              <a:t>legitimacy</a:t>
            </a:r>
            <a:endParaRPr lang="nl-NL" dirty="0">
              <a:solidFill>
                <a:schemeClr val="bg1"/>
              </a:solidFill>
            </a:endParaRPr>
          </a:p>
          <a:p>
            <a:pPr lvl="1"/>
            <a:r>
              <a:rPr lang="nl-NL" dirty="0">
                <a:solidFill>
                  <a:schemeClr val="bg1"/>
                </a:solidFill>
              </a:rPr>
              <a:t>The executive power </a:t>
            </a:r>
            <a:r>
              <a:rPr lang="nl-NL" dirty="0" err="1">
                <a:solidFill>
                  <a:schemeClr val="bg1"/>
                </a:solidFill>
              </a:rPr>
              <a:t>should</a:t>
            </a:r>
            <a:r>
              <a:rPr lang="nl-NL" dirty="0">
                <a:solidFill>
                  <a:schemeClr val="bg1"/>
                </a:solidFill>
              </a:rPr>
              <a:t> </a:t>
            </a:r>
            <a:r>
              <a:rPr lang="nl-NL" dirty="0" err="1">
                <a:solidFill>
                  <a:schemeClr val="bg1"/>
                </a:solidFill>
              </a:rPr>
              <a:t>use</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powers</a:t>
            </a:r>
            <a:r>
              <a:rPr lang="nl-NL" dirty="0">
                <a:solidFill>
                  <a:schemeClr val="bg1"/>
                </a:solidFill>
              </a:rPr>
              <a:t> </a:t>
            </a:r>
            <a:r>
              <a:rPr lang="nl-NL" dirty="0" err="1">
                <a:solidFill>
                  <a:schemeClr val="bg1"/>
                </a:solidFill>
              </a:rPr>
              <a:t>for</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purposes</a:t>
            </a:r>
            <a:r>
              <a:rPr lang="nl-NL" dirty="0">
                <a:solidFill>
                  <a:schemeClr val="bg1"/>
                </a:solidFill>
              </a:rPr>
              <a:t> </a:t>
            </a:r>
            <a:r>
              <a:rPr lang="nl-NL" dirty="0" err="1">
                <a:solidFill>
                  <a:schemeClr val="bg1"/>
                </a:solidFill>
              </a:rPr>
              <a:t>specified</a:t>
            </a:r>
            <a:r>
              <a:rPr lang="nl-NL" dirty="0">
                <a:solidFill>
                  <a:schemeClr val="bg1"/>
                </a:solidFill>
              </a:rPr>
              <a:t> in </a:t>
            </a:r>
            <a:r>
              <a:rPr lang="nl-NL" dirty="0" err="1">
                <a:solidFill>
                  <a:schemeClr val="bg1"/>
                </a:solidFill>
              </a:rPr>
              <a:t>the</a:t>
            </a:r>
            <a:r>
              <a:rPr lang="nl-NL" dirty="0">
                <a:solidFill>
                  <a:schemeClr val="bg1"/>
                </a:solidFill>
              </a:rPr>
              <a:t> </a:t>
            </a:r>
            <a:r>
              <a:rPr lang="nl-NL" dirty="0" err="1">
                <a:solidFill>
                  <a:schemeClr val="bg1"/>
                </a:solidFill>
              </a:rPr>
              <a:t>law</a:t>
            </a:r>
            <a:endParaRPr lang="nl-NL" dirty="0">
              <a:solidFill>
                <a:schemeClr val="bg1"/>
              </a:solidFill>
            </a:endParaRPr>
          </a:p>
          <a:p>
            <a:pPr lvl="1"/>
            <a:r>
              <a:rPr lang="nl-NL" dirty="0">
                <a:solidFill>
                  <a:schemeClr val="bg1"/>
                </a:solidFill>
              </a:rPr>
              <a:t>The executive power </a:t>
            </a:r>
            <a:r>
              <a:rPr lang="nl-NL" dirty="0" err="1">
                <a:solidFill>
                  <a:schemeClr val="bg1"/>
                </a:solidFill>
              </a:rPr>
              <a:t>should</a:t>
            </a:r>
            <a:r>
              <a:rPr lang="nl-NL" dirty="0">
                <a:solidFill>
                  <a:schemeClr val="bg1"/>
                </a:solidFill>
              </a:rPr>
              <a:t> </a:t>
            </a:r>
            <a:r>
              <a:rPr lang="nl-NL" dirty="0" err="1">
                <a:solidFill>
                  <a:schemeClr val="bg1"/>
                </a:solidFill>
              </a:rPr>
              <a:t>stay</a:t>
            </a:r>
            <a:r>
              <a:rPr lang="nl-NL" dirty="0">
                <a:solidFill>
                  <a:schemeClr val="bg1"/>
                </a:solidFill>
              </a:rPr>
              <a:t> </a:t>
            </a:r>
            <a:r>
              <a:rPr lang="nl-NL" dirty="0" err="1">
                <a:solidFill>
                  <a:schemeClr val="bg1"/>
                </a:solidFill>
              </a:rPr>
              <a:t>within</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limmits</a:t>
            </a:r>
            <a:r>
              <a:rPr lang="nl-NL" dirty="0">
                <a:solidFill>
                  <a:schemeClr val="bg1"/>
                </a:solidFill>
              </a:rPr>
              <a:t> </a:t>
            </a:r>
            <a:r>
              <a:rPr lang="nl-NL" dirty="0" err="1">
                <a:solidFill>
                  <a:schemeClr val="bg1"/>
                </a:solidFill>
              </a:rPr>
              <a:t>specified</a:t>
            </a:r>
            <a:r>
              <a:rPr lang="nl-NL" dirty="0">
                <a:solidFill>
                  <a:schemeClr val="bg1"/>
                </a:solidFill>
              </a:rPr>
              <a:t> in </a:t>
            </a:r>
            <a:r>
              <a:rPr lang="nl-NL" dirty="0" err="1">
                <a:solidFill>
                  <a:schemeClr val="bg1"/>
                </a:solidFill>
              </a:rPr>
              <a:t>the</a:t>
            </a:r>
            <a:r>
              <a:rPr lang="nl-NL" dirty="0">
                <a:solidFill>
                  <a:schemeClr val="bg1"/>
                </a:solidFill>
              </a:rPr>
              <a:t> </a:t>
            </a:r>
            <a:r>
              <a:rPr lang="nl-NL" dirty="0" err="1">
                <a:solidFill>
                  <a:schemeClr val="bg1"/>
                </a:solidFill>
              </a:rPr>
              <a:t>law</a:t>
            </a:r>
            <a:r>
              <a:rPr lang="nl-NL" dirty="0">
                <a:solidFill>
                  <a:schemeClr val="bg1"/>
                </a:solidFill>
              </a:rPr>
              <a:t>: time, </a:t>
            </a:r>
            <a:r>
              <a:rPr lang="nl-NL" dirty="0" err="1">
                <a:solidFill>
                  <a:schemeClr val="bg1"/>
                </a:solidFill>
              </a:rPr>
              <a:t>location</a:t>
            </a:r>
            <a:r>
              <a:rPr lang="nl-NL" dirty="0">
                <a:solidFill>
                  <a:schemeClr val="bg1"/>
                </a:solidFill>
              </a:rPr>
              <a:t>, person, etc.</a:t>
            </a:r>
          </a:p>
          <a:p>
            <a:pPr lvl="1"/>
            <a:r>
              <a:rPr lang="nl-NL" dirty="0">
                <a:solidFill>
                  <a:schemeClr val="bg1"/>
                </a:solidFill>
              </a:rPr>
              <a:t>The executive power </a:t>
            </a:r>
            <a:r>
              <a:rPr lang="nl-NL" dirty="0" err="1">
                <a:solidFill>
                  <a:schemeClr val="bg1"/>
                </a:solidFill>
              </a:rPr>
              <a:t>should</a:t>
            </a:r>
            <a:r>
              <a:rPr lang="nl-NL" dirty="0">
                <a:solidFill>
                  <a:schemeClr val="bg1"/>
                </a:solidFill>
              </a:rPr>
              <a:t> </a:t>
            </a:r>
            <a:r>
              <a:rPr lang="nl-NL" dirty="0" err="1">
                <a:solidFill>
                  <a:schemeClr val="bg1"/>
                </a:solidFill>
              </a:rPr>
              <a:t>fulfill</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conditions</a:t>
            </a:r>
            <a:r>
              <a:rPr lang="nl-NL" dirty="0">
                <a:solidFill>
                  <a:schemeClr val="bg1"/>
                </a:solidFill>
              </a:rPr>
              <a:t> </a:t>
            </a:r>
            <a:r>
              <a:rPr lang="nl-NL" dirty="0" err="1">
                <a:solidFill>
                  <a:schemeClr val="bg1"/>
                </a:solidFill>
              </a:rPr>
              <a:t>for</a:t>
            </a:r>
            <a:r>
              <a:rPr lang="nl-NL" dirty="0">
                <a:solidFill>
                  <a:schemeClr val="bg1"/>
                </a:solidFill>
              </a:rPr>
              <a:t> </a:t>
            </a:r>
            <a:r>
              <a:rPr lang="nl-NL" dirty="0" err="1">
                <a:solidFill>
                  <a:schemeClr val="bg1"/>
                </a:solidFill>
              </a:rPr>
              <a:t>using</a:t>
            </a:r>
            <a:r>
              <a:rPr lang="nl-NL" dirty="0">
                <a:solidFill>
                  <a:schemeClr val="bg1"/>
                </a:solidFill>
              </a:rPr>
              <a:t> </a:t>
            </a:r>
            <a:r>
              <a:rPr lang="nl-NL" dirty="0" err="1">
                <a:solidFill>
                  <a:schemeClr val="bg1"/>
                </a:solidFill>
              </a:rPr>
              <a:t>the</a:t>
            </a:r>
            <a:r>
              <a:rPr lang="nl-NL" dirty="0">
                <a:solidFill>
                  <a:schemeClr val="bg1"/>
                </a:solidFill>
              </a:rPr>
              <a:t> power </a:t>
            </a:r>
            <a:r>
              <a:rPr lang="nl-NL" dirty="0" err="1">
                <a:solidFill>
                  <a:schemeClr val="bg1"/>
                </a:solidFill>
              </a:rPr>
              <a:t>specified</a:t>
            </a:r>
            <a:r>
              <a:rPr lang="nl-NL" dirty="0">
                <a:solidFill>
                  <a:schemeClr val="bg1"/>
                </a:solidFill>
              </a:rPr>
              <a:t> in </a:t>
            </a:r>
            <a:r>
              <a:rPr lang="nl-NL" dirty="0" err="1">
                <a:solidFill>
                  <a:schemeClr val="bg1"/>
                </a:solidFill>
              </a:rPr>
              <a:t>the</a:t>
            </a:r>
            <a:r>
              <a:rPr lang="nl-NL" dirty="0">
                <a:solidFill>
                  <a:schemeClr val="bg1"/>
                </a:solidFill>
              </a:rPr>
              <a:t> </a:t>
            </a:r>
            <a:r>
              <a:rPr lang="nl-NL" dirty="0" err="1">
                <a:solidFill>
                  <a:schemeClr val="bg1"/>
                </a:solidFill>
              </a:rPr>
              <a:t>law</a:t>
            </a:r>
            <a:r>
              <a:rPr lang="nl-NL" dirty="0">
                <a:solidFill>
                  <a:schemeClr val="bg1"/>
                </a:solidFill>
              </a:rPr>
              <a:t>: e.g. get a </a:t>
            </a:r>
            <a:r>
              <a:rPr lang="nl-NL" dirty="0" err="1">
                <a:solidFill>
                  <a:schemeClr val="bg1"/>
                </a:solidFill>
              </a:rPr>
              <a:t>warrent</a:t>
            </a:r>
            <a:endParaRPr lang="nl-NL" dirty="0">
              <a:solidFill>
                <a:schemeClr val="bg1"/>
              </a:solidFill>
            </a:endParaRPr>
          </a:p>
          <a:p>
            <a:pPr lvl="1"/>
            <a:r>
              <a:rPr lang="nl-NL" dirty="0">
                <a:solidFill>
                  <a:schemeClr val="bg1"/>
                </a:solidFill>
              </a:rPr>
              <a:t>The executive power is </a:t>
            </a:r>
            <a:r>
              <a:rPr lang="nl-NL" dirty="0" err="1">
                <a:solidFill>
                  <a:schemeClr val="bg1"/>
                </a:solidFill>
              </a:rPr>
              <a:t>not</a:t>
            </a:r>
            <a:r>
              <a:rPr lang="nl-NL" dirty="0">
                <a:solidFill>
                  <a:schemeClr val="bg1"/>
                </a:solidFill>
              </a:rPr>
              <a:t> </a:t>
            </a:r>
            <a:r>
              <a:rPr lang="nl-NL" dirty="0" err="1">
                <a:solidFill>
                  <a:schemeClr val="bg1"/>
                </a:solidFill>
              </a:rPr>
              <a:t>allowed</a:t>
            </a:r>
            <a:r>
              <a:rPr lang="nl-NL" dirty="0">
                <a:solidFill>
                  <a:schemeClr val="bg1"/>
                </a:solidFill>
              </a:rPr>
              <a:t> </a:t>
            </a:r>
            <a:r>
              <a:rPr lang="nl-NL" dirty="0" err="1">
                <a:solidFill>
                  <a:schemeClr val="bg1"/>
                </a:solidFill>
              </a:rPr>
              <a:t>to</a:t>
            </a:r>
            <a:r>
              <a:rPr lang="nl-NL" dirty="0">
                <a:solidFill>
                  <a:schemeClr val="bg1"/>
                </a:solidFill>
              </a:rPr>
              <a:t> </a:t>
            </a:r>
            <a:r>
              <a:rPr lang="nl-NL" dirty="0" err="1">
                <a:solidFill>
                  <a:schemeClr val="bg1"/>
                </a:solidFill>
              </a:rPr>
              <a:t>circumvent</a:t>
            </a:r>
            <a:r>
              <a:rPr lang="nl-NL" dirty="0">
                <a:solidFill>
                  <a:schemeClr val="bg1"/>
                </a:solidFill>
              </a:rPr>
              <a:t> these </a:t>
            </a:r>
            <a:r>
              <a:rPr lang="nl-NL" dirty="0" err="1">
                <a:solidFill>
                  <a:schemeClr val="bg1"/>
                </a:solidFill>
              </a:rPr>
              <a:t>restrictions</a:t>
            </a:r>
            <a:r>
              <a:rPr lang="nl-NL" dirty="0">
                <a:solidFill>
                  <a:schemeClr val="bg1"/>
                </a:solidFill>
              </a:rPr>
              <a:t> </a:t>
            </a:r>
            <a:r>
              <a:rPr lang="nl-NL" dirty="0" err="1">
                <a:solidFill>
                  <a:schemeClr val="bg1"/>
                </a:solidFill>
              </a:rPr>
              <a:t>by</a:t>
            </a:r>
            <a:r>
              <a:rPr lang="nl-NL" dirty="0">
                <a:solidFill>
                  <a:schemeClr val="bg1"/>
                </a:solidFill>
              </a:rPr>
              <a:t> </a:t>
            </a:r>
            <a:r>
              <a:rPr lang="nl-NL" dirty="0" err="1">
                <a:solidFill>
                  <a:schemeClr val="bg1"/>
                </a:solidFill>
              </a:rPr>
              <a:t>hiring</a:t>
            </a:r>
            <a:r>
              <a:rPr lang="nl-NL" dirty="0">
                <a:solidFill>
                  <a:schemeClr val="bg1"/>
                </a:solidFill>
              </a:rPr>
              <a:t> a private sector body</a:t>
            </a:r>
          </a:p>
          <a:p>
            <a:endParaRPr lang="nl-NL" dirty="0">
              <a:solidFill>
                <a:schemeClr val="bg1"/>
              </a:solidFill>
            </a:endParaRPr>
          </a:p>
        </p:txBody>
      </p:sp>
    </p:spTree>
    <p:extLst>
      <p:ext uri="{BB962C8B-B14F-4D97-AF65-F5344CB8AC3E}">
        <p14:creationId xmlns:p14="http://schemas.microsoft.com/office/powerpoint/2010/main" val="3416913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 </a:t>
            </a:r>
            <a:r>
              <a:rPr lang="nl-NL" dirty="0" err="1">
                <a:solidFill>
                  <a:schemeClr val="bg1"/>
                </a:solidFill>
              </a:rPr>
              <a:t>interpretation</a:t>
            </a:r>
            <a:r>
              <a:rPr lang="nl-NL" dirty="0">
                <a:solidFill>
                  <a:schemeClr val="bg1"/>
                </a:solidFill>
              </a:rPr>
              <a:t> </a:t>
            </a:r>
            <a:r>
              <a:rPr lang="nl-NL" dirty="0" err="1">
                <a:solidFill>
                  <a:schemeClr val="bg1"/>
                </a:solidFill>
              </a:rPr>
              <a:t>ECtHR</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How </a:t>
            </a:r>
            <a:r>
              <a:rPr lang="nl-NL" dirty="0" err="1">
                <a:solidFill>
                  <a:schemeClr val="bg1"/>
                </a:solidFill>
              </a:rPr>
              <a:t>about</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judicial</a:t>
            </a:r>
            <a:r>
              <a:rPr lang="nl-NL" dirty="0">
                <a:solidFill>
                  <a:schemeClr val="bg1"/>
                </a:solidFill>
              </a:rPr>
              <a:t> power?</a:t>
            </a:r>
          </a:p>
          <a:p>
            <a:r>
              <a:rPr lang="nl-NL" dirty="0">
                <a:solidFill>
                  <a:schemeClr val="bg1"/>
                </a:solidFill>
              </a:rPr>
              <a:t>How </a:t>
            </a:r>
            <a:r>
              <a:rPr lang="nl-NL" dirty="0" err="1">
                <a:solidFill>
                  <a:schemeClr val="bg1"/>
                </a:solidFill>
              </a:rPr>
              <a:t>about</a:t>
            </a:r>
            <a:r>
              <a:rPr lang="nl-NL" dirty="0">
                <a:solidFill>
                  <a:schemeClr val="bg1"/>
                </a:solidFill>
              </a:rPr>
              <a:t> </a:t>
            </a:r>
            <a:r>
              <a:rPr lang="nl-NL" dirty="0" err="1">
                <a:solidFill>
                  <a:schemeClr val="bg1"/>
                </a:solidFill>
              </a:rPr>
              <a:t>positive</a:t>
            </a:r>
            <a:r>
              <a:rPr lang="nl-NL" dirty="0">
                <a:solidFill>
                  <a:schemeClr val="bg1"/>
                </a:solidFill>
              </a:rPr>
              <a:t> </a:t>
            </a:r>
            <a:r>
              <a:rPr lang="nl-NL" dirty="0" err="1">
                <a:solidFill>
                  <a:schemeClr val="bg1"/>
                </a:solidFill>
              </a:rPr>
              <a:t>obligations</a:t>
            </a:r>
            <a:r>
              <a:rPr lang="nl-NL" dirty="0">
                <a:solidFill>
                  <a:schemeClr val="bg1"/>
                </a:solidFill>
              </a:rPr>
              <a:t>?</a:t>
            </a:r>
          </a:p>
        </p:txBody>
      </p:sp>
    </p:spTree>
    <p:extLst>
      <p:ext uri="{BB962C8B-B14F-4D97-AF65-F5344CB8AC3E}">
        <p14:creationId xmlns:p14="http://schemas.microsoft.com/office/powerpoint/2010/main" val="57755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8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Right to respect for private and family life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 has the right to respect for his private and family life, his home and his correspondence. </a:t>
            </a:r>
          </a:p>
          <a:p>
            <a:pPr algn="just"/>
            <a:r>
              <a:rPr lang="en-US" sz="1800" b="0" i="0" u="none" strike="noStrike" baseline="0" dirty="0">
                <a:solidFill>
                  <a:schemeClr val="bg1"/>
                </a:solidFill>
                <a:highlight>
                  <a:srgbClr val="008000"/>
                </a:highlight>
                <a:latin typeface="Futura Std Book"/>
              </a:rPr>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endParaRPr lang="nl-NL" dirty="0">
              <a:solidFill>
                <a:schemeClr val="bg1"/>
              </a:solidFill>
              <a:highlight>
                <a:srgbClr val="008000"/>
              </a:highlight>
            </a:endParaRPr>
          </a:p>
        </p:txBody>
      </p:sp>
    </p:spTree>
    <p:extLst>
      <p:ext uri="{BB962C8B-B14F-4D97-AF65-F5344CB8AC3E}">
        <p14:creationId xmlns:p14="http://schemas.microsoft.com/office/powerpoint/2010/main" val="485942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 </a:t>
            </a:r>
            <a:r>
              <a:rPr lang="nl-NL" dirty="0" err="1">
                <a:solidFill>
                  <a:schemeClr val="bg1"/>
                </a:solidFill>
              </a:rPr>
              <a:t>interpretation</a:t>
            </a:r>
            <a:r>
              <a:rPr lang="nl-NL" dirty="0">
                <a:solidFill>
                  <a:schemeClr val="bg1"/>
                </a:solidFill>
              </a:rPr>
              <a:t> </a:t>
            </a:r>
            <a:r>
              <a:rPr lang="nl-NL" dirty="0" err="1">
                <a:solidFill>
                  <a:schemeClr val="bg1"/>
                </a:solidFill>
              </a:rPr>
              <a:t>ECtHR</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en-US" dirty="0">
                <a:solidFill>
                  <a:schemeClr val="bg1"/>
                </a:solidFill>
              </a:rPr>
              <a:t>Only judgment on the individual case of the complainant</a:t>
            </a:r>
          </a:p>
          <a:p>
            <a:r>
              <a:rPr lang="en-US" dirty="0">
                <a:solidFill>
                  <a:schemeClr val="bg1"/>
                </a:solidFill>
              </a:rPr>
              <a:t>Compensation often nil or minimal</a:t>
            </a:r>
            <a:endParaRPr lang="nl-NL" dirty="0">
              <a:solidFill>
                <a:schemeClr val="bg1"/>
              </a:solidFill>
            </a:endParaRPr>
          </a:p>
        </p:txBody>
      </p:sp>
    </p:spTree>
    <p:extLst>
      <p:ext uri="{BB962C8B-B14F-4D97-AF65-F5344CB8AC3E}">
        <p14:creationId xmlns:p14="http://schemas.microsoft.com/office/powerpoint/2010/main" val="2281698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20000"/>
          </a:bodyPr>
          <a:lstStyle/>
          <a:p>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Sunday Times (1979), the applicants argued, inter alia, that the law of contempt of court was so vague and uncertain and the principles enunciated in a decision at national level so novel that the restraint imposed on them could not be regarded as "prescribed by law". The Court stressed that the word "law" in the expression "prescribed by law" covered not only statute but also unwritten law, including established doctrines in common law. It recognised the slightly different formulations used throughout the Convention, such as "in accordance with the law" (Art. 8 ECHR) and "provided for by law" (Arts. 9-11 ECHR), and stressed that two requirements followed from the latter formulation (but not from the formulation used in Art. 8 ECHR). ‘Firstly, the law must be adequately accessible: the citizen must be able to have an indication that is adequate in the circumstances of the legal rules applicable to a given case. Secondly, a norm cannot be regarded as a "law" unless it is formulated with sufficient precision to enable the citizen to regulate his conduct: he must be able - if need be with appropriate advice - to foresee, to a degree that is reasonable in the circumstances, the consequences which a given action may entail. Those consequences need not be foreseeable with absolute certainty: experience shows this to be unattainable. Again, whilst certainty is highly desirable, it may bring in its train excessive rigidity and the law must be able to keep pace with changing circumstances.’</a:t>
            </a:r>
            <a:r>
              <a:rPr lang="nl-NL" dirty="0">
                <a:solidFill>
                  <a:schemeClr val="bg1"/>
                </a:solidFill>
                <a:effectLst/>
              </a:rPr>
              <a:t>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Sunday Times v. the United Kingdom, application no. 6538/74,  26 April 1979, § 49.</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119750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a:bodyPr>
          <a:lstStyle/>
          <a:p>
            <a:pPr algn="l" rtl="0"/>
            <a:r>
              <a:rPr lang="en-US" sz="2400" b="0" i="0" dirty="0">
                <a:solidFill>
                  <a:schemeClr val="bg1"/>
                </a:solidFill>
                <a:effectLst/>
              </a:rPr>
              <a:t>More about legislation and regulations as such, which must be foreseeable and accessible, not so much about the question whether the executive has complied with the conditions set by the law.</a:t>
            </a:r>
          </a:p>
          <a:p>
            <a:pPr algn="l" rtl="0"/>
            <a:r>
              <a:rPr lang="en-US" sz="2400" b="0" i="0" dirty="0">
                <a:solidFill>
                  <a:schemeClr val="bg1"/>
                </a:solidFill>
                <a:effectLst/>
              </a:rPr>
              <a:t>The Court quickly declared this doctrine applicable to Article 8 ECHR as well.</a:t>
            </a:r>
          </a:p>
          <a:p>
            <a:r>
              <a:rPr lang="en-GB" sz="2400" dirty="0">
                <a:solidFill>
                  <a:schemeClr val="bg1"/>
                </a:solidFill>
                <a:effectLst/>
                <a:ea typeface="Calibri" panose="020F0502020204030204" pitchFamily="34" charset="0"/>
              </a:rPr>
              <a:t>ECtHR, Silver and others v. the United Kingdom, application nos. 5947/72, 6205/73, 7052/75, 7061/75, 7107/75, 7113/75 and 7136/75, </a:t>
            </a:r>
            <a:r>
              <a:rPr lang="en-GB" sz="2400" dirty="0">
                <a:solidFill>
                  <a:schemeClr val="bg1"/>
                </a:solidFill>
                <a:effectLst/>
                <a:ea typeface="Times New Roman" panose="02020603050405020304" pitchFamily="18" charset="0"/>
              </a:rPr>
              <a:t>25 March 1983, §</a:t>
            </a:r>
            <a:r>
              <a:rPr lang="en-GB" sz="2400" dirty="0">
                <a:solidFill>
                  <a:schemeClr val="bg1"/>
                </a:solidFill>
                <a:effectLst/>
                <a:ea typeface="Calibri" panose="020F0502020204030204" pitchFamily="34" charset="0"/>
              </a:rPr>
              <a:t> 85.</a:t>
            </a:r>
            <a:endParaRPr lang="nl-NL" sz="2400" dirty="0">
              <a:solidFill>
                <a:schemeClr val="bg1"/>
              </a:solidFill>
            </a:endParaRPr>
          </a:p>
        </p:txBody>
      </p:sp>
    </p:spTree>
    <p:extLst>
      <p:ext uri="{BB962C8B-B14F-4D97-AF65-F5344CB8AC3E}">
        <p14:creationId xmlns:p14="http://schemas.microsoft.com/office/powerpoint/2010/main" val="1442732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85000" lnSpcReduction="10000"/>
          </a:bodyPr>
          <a:lstStyle/>
          <a:p>
            <a:pPr algn="just">
              <a:lnSpc>
                <a:spcPct val="107000"/>
              </a:lnSpc>
              <a:spcAft>
                <a:spcPts val="0"/>
              </a:spcAft>
            </a:pPr>
            <a:r>
              <a:rPr lang="en-GB" sz="1800" dirty="0">
                <a:solidFill>
                  <a:schemeClr val="bg1"/>
                </a:solidFill>
                <a:effectLst/>
                <a:latin typeface="Times New Roman" panose="02020603050405020304" pitchFamily="18" charset="0"/>
                <a:ea typeface="Calibri" panose="020F0502020204030204" pitchFamily="34" charset="0"/>
              </a:rPr>
              <a:t>ECtHR, Malone v. the United Kingdom, application no. </a:t>
            </a:r>
            <a:r>
              <a:rPr lang="en-GB" sz="1800" dirty="0">
                <a:solidFill>
                  <a:schemeClr val="bg1"/>
                </a:solidFill>
                <a:effectLst/>
                <a:latin typeface="Times New Roman" panose="02020603050405020304" pitchFamily="18" charset="0"/>
                <a:ea typeface="Times New Roman" panose="02020603050405020304" pitchFamily="18" charset="0"/>
              </a:rPr>
              <a:t>8691/79, 02 august 1984</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‘Since the implementation in practice of measures of secret surveillance of communications is not open to scrutiny by the individuals concerned or the public at large, it would be contrary to the rule of law for the legal discretion granted to the executive to be expressed in terms of an unfettered power. Consequently, the law must indicate the scope of any such discretion conferred on the competent authorities and the manner of its exercise with sufficient clarity, having regard to the legitimate aim of the measure in question, to give the individual adequate protection against arbitrary interference.</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Leander v. Sweden, application no. </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9248/81, 26 March 1987. In Leander (1987), this line of interpretation was confirmed when the Court stressed that, while laws can normally be more open, because policies and actions by governmental organisations are generally disclosed to the public,</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where the implementation of the law consists of secret measures, not open to scrutiny by the individuals concerned or by the public at large, the law itself, as opposed to the accompanying administrative practice, must indicate the scope of any discretion conferred on the competent authority with sufficient clarity, having regard to the legitimate aim of the measure in question, to give the individual adequate protection against arbitrary interference.’</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8883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20000"/>
          </a:bodyPr>
          <a:lstStyle/>
          <a:p>
            <a:r>
              <a:rPr lang="en-GB" sz="1800" dirty="0">
                <a:solidFill>
                  <a:schemeClr val="bg1"/>
                </a:solidFill>
                <a:effectLst/>
                <a:latin typeface="Times New Roman" panose="02020603050405020304" pitchFamily="18" charset="0"/>
                <a:ea typeface="Times New Roman" panose="02020603050405020304" pitchFamily="18" charset="0"/>
              </a:rPr>
              <a:t>The case of Malone had a significant impact on the principles of accessibility and foreseeability. Although the Court still points to the importance of legal certain for citizens, its main concern is not so much with abuse of power by the executive branch (using powers beyond the boundaries set by the legislator) but with arbitrary use of power (where the executive stays within those boundaries, but the problem is that the boundaries are very broad or non-existent). </a:t>
            </a:r>
          </a:p>
          <a:p>
            <a:r>
              <a:rPr lang="en-GB" sz="1800" dirty="0">
                <a:solidFill>
                  <a:schemeClr val="bg1"/>
                </a:solidFill>
                <a:effectLst/>
                <a:latin typeface="Times New Roman" panose="02020603050405020304" pitchFamily="18" charset="0"/>
                <a:ea typeface="Times New Roman" panose="02020603050405020304" pitchFamily="18" charset="0"/>
              </a:rPr>
              <a:t>In addition, an important alteration is that the principle of foreseeability is interpreted not so much as requiring that citizens should be able to know which actions are or are not prohibited (as secret surveillance by police units or intelligence agencies are generally introduced to uncover terrorist cells, organised crimes, etc., about which there is generally no doubt whether they are prohibited or not) but with the foreseeability of how the executive branch would use its powers, when and to whom. </a:t>
            </a:r>
          </a:p>
          <a:p>
            <a:r>
              <a:rPr lang="en-GB" sz="1800" dirty="0">
                <a:solidFill>
                  <a:schemeClr val="bg1"/>
                </a:solidFill>
                <a:effectLst/>
                <a:latin typeface="Times New Roman" panose="02020603050405020304" pitchFamily="18" charset="0"/>
                <a:ea typeface="Times New Roman" panose="02020603050405020304" pitchFamily="18" charset="0"/>
              </a:rPr>
              <a:t>Consequently, while the original formulation of the notions of accessibility and foreseeability concerned the relationship between the legislative branch and citizens, this interpretation of the principles focusses primarily on the relationship between the legislative branch and the executive branch, as the legislative power must set clear boundaries for the use of power the executive must respect.</a:t>
            </a:r>
            <a:endParaRPr lang="nl-NL" dirty="0">
              <a:solidFill>
                <a:schemeClr val="bg1"/>
              </a:solidFill>
            </a:endParaRPr>
          </a:p>
        </p:txBody>
      </p:sp>
    </p:spTree>
    <p:extLst>
      <p:ext uri="{BB962C8B-B14F-4D97-AF65-F5344CB8AC3E}">
        <p14:creationId xmlns:p14="http://schemas.microsoft.com/office/powerpoint/2010/main" val="1835146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a:bodyPr>
          <a:lstStyle/>
          <a:p>
            <a:r>
              <a:rPr lang="nl-NL" dirty="0" err="1">
                <a:solidFill>
                  <a:schemeClr val="bg1"/>
                </a:solidFill>
              </a:rPr>
              <a:t>Gradually</a:t>
            </a:r>
            <a:r>
              <a:rPr lang="nl-NL" dirty="0">
                <a:solidFill>
                  <a:schemeClr val="bg1"/>
                </a:solidFill>
              </a:rPr>
              <a:t>, </a:t>
            </a:r>
            <a:r>
              <a:rPr lang="nl-NL" dirty="0" err="1">
                <a:solidFill>
                  <a:schemeClr val="bg1"/>
                </a:solidFill>
              </a:rPr>
              <a:t>the</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r>
              <a:rPr lang="nl-NL" dirty="0">
                <a:solidFill>
                  <a:schemeClr val="bg1"/>
                </a:solidFill>
              </a:rPr>
              <a:t>’ principe has been </a:t>
            </a:r>
            <a:r>
              <a:rPr lang="nl-NL" dirty="0" err="1">
                <a:solidFill>
                  <a:schemeClr val="bg1"/>
                </a:solidFill>
              </a:rPr>
              <a:t>applied</a:t>
            </a:r>
            <a:r>
              <a:rPr lang="nl-NL" dirty="0">
                <a:solidFill>
                  <a:schemeClr val="bg1"/>
                </a:solidFill>
              </a:rPr>
              <a:t> in a </a:t>
            </a:r>
            <a:r>
              <a:rPr lang="nl-NL" dirty="0" err="1">
                <a:solidFill>
                  <a:schemeClr val="bg1"/>
                </a:solidFill>
              </a:rPr>
              <a:t>variety</a:t>
            </a:r>
            <a:r>
              <a:rPr lang="nl-NL" dirty="0">
                <a:solidFill>
                  <a:schemeClr val="bg1"/>
                </a:solidFill>
              </a:rPr>
              <a:t> of cases </a:t>
            </a:r>
            <a:r>
              <a:rPr lang="nl-NL" dirty="0" err="1">
                <a:solidFill>
                  <a:schemeClr val="bg1"/>
                </a:solidFill>
              </a:rPr>
              <a:t>under</a:t>
            </a:r>
            <a:r>
              <a:rPr lang="nl-NL" dirty="0">
                <a:solidFill>
                  <a:schemeClr val="bg1"/>
                </a:solidFill>
              </a:rPr>
              <a:t> </a:t>
            </a:r>
            <a:r>
              <a:rPr lang="nl-NL" dirty="0" err="1">
                <a:solidFill>
                  <a:schemeClr val="bg1"/>
                </a:solidFill>
              </a:rPr>
              <a:t>Article</a:t>
            </a:r>
            <a:r>
              <a:rPr lang="nl-NL" dirty="0">
                <a:solidFill>
                  <a:schemeClr val="bg1"/>
                </a:solidFill>
              </a:rPr>
              <a:t> 8 ECHR. </a:t>
            </a:r>
          </a:p>
          <a:p>
            <a:r>
              <a:rPr lang="en-GB" sz="1800" dirty="0">
                <a:solidFill>
                  <a:schemeClr val="bg1"/>
                </a:solidFill>
                <a:effectLst/>
                <a:ea typeface="Calibri" panose="020F0502020204030204" pitchFamily="34" charset="0"/>
              </a:rPr>
              <a:t>ECtHR, Olsson v. Sweden, application no. </a:t>
            </a:r>
            <a:r>
              <a:rPr lang="en-GB" sz="1800" dirty="0">
                <a:solidFill>
                  <a:schemeClr val="bg1"/>
                </a:solidFill>
                <a:effectLst/>
                <a:ea typeface="Times New Roman" panose="02020603050405020304" pitchFamily="18" charset="0"/>
              </a:rPr>
              <a:t>10465/83, 24 March 1988</a:t>
            </a:r>
            <a:r>
              <a:rPr lang="en-GB" sz="1800" dirty="0">
                <a:solidFill>
                  <a:schemeClr val="bg1"/>
                </a:solidFill>
                <a:effectLst/>
                <a:ea typeface="Calibri" panose="020F0502020204030204" pitchFamily="34" charset="0"/>
              </a:rPr>
              <a:t>.</a:t>
            </a:r>
            <a:r>
              <a:rPr lang="en-GB" sz="1800" dirty="0">
                <a:solidFill>
                  <a:schemeClr val="bg1"/>
                </a:solidFill>
                <a:effectLst/>
                <a:ea typeface="Calibri" panose="020F0502020204030204" pitchFamily="34" charset="0"/>
                <a:cs typeface="Times New Roman" panose="02020603050405020304" pitchFamily="18" charset="0"/>
              </a:rPr>
              <a:t> ECtHR, </a:t>
            </a:r>
            <a:r>
              <a:rPr lang="en-GB" sz="1800" dirty="0" err="1">
                <a:solidFill>
                  <a:schemeClr val="bg1"/>
                </a:solidFill>
                <a:effectLst/>
                <a:ea typeface="Calibri" panose="020F0502020204030204" pitchFamily="34" charset="0"/>
                <a:cs typeface="Times New Roman" panose="02020603050405020304" pitchFamily="18" charset="0"/>
              </a:rPr>
              <a:t>Kruslin</a:t>
            </a:r>
            <a:r>
              <a:rPr lang="en-GB" sz="1800" dirty="0">
                <a:solidFill>
                  <a:schemeClr val="bg1"/>
                </a:solidFill>
                <a:effectLst/>
                <a:ea typeface="Calibri" panose="020F0502020204030204" pitchFamily="34" charset="0"/>
                <a:cs typeface="Times New Roman" panose="02020603050405020304" pitchFamily="18" charset="0"/>
              </a:rPr>
              <a:t> v. France, application no. </a:t>
            </a:r>
            <a:r>
              <a:rPr lang="en-GB" sz="1800" dirty="0">
                <a:solidFill>
                  <a:schemeClr val="bg1"/>
                </a:solidFill>
                <a:effectLst/>
                <a:ea typeface="Times New Roman" panose="02020603050405020304" pitchFamily="18" charset="0"/>
                <a:cs typeface="Times New Roman" panose="02020603050405020304" pitchFamily="18" charset="0"/>
              </a:rPr>
              <a:t>11801/85, 24 April 1990. ECtHR, </a:t>
            </a:r>
            <a:r>
              <a:rPr lang="en-GB" sz="1800" dirty="0" err="1">
                <a:solidFill>
                  <a:schemeClr val="bg1"/>
                </a:solidFill>
                <a:effectLst/>
                <a:ea typeface="Times New Roman" panose="02020603050405020304" pitchFamily="18" charset="0"/>
                <a:cs typeface="Times New Roman" panose="02020603050405020304" pitchFamily="18" charset="0"/>
              </a:rPr>
              <a:t>Huvig</a:t>
            </a:r>
            <a:r>
              <a:rPr lang="en-GB" sz="1800" dirty="0">
                <a:solidFill>
                  <a:schemeClr val="bg1"/>
                </a:solidFill>
                <a:effectLst/>
                <a:ea typeface="Times New Roman" panose="02020603050405020304" pitchFamily="18" charset="0"/>
                <a:cs typeface="Times New Roman" panose="02020603050405020304" pitchFamily="18" charset="0"/>
              </a:rPr>
              <a:t> v. France, application no. 11105/84, 24 April 1990. </a:t>
            </a:r>
            <a:r>
              <a:rPr lang="en-GB" sz="1800" dirty="0">
                <a:solidFill>
                  <a:schemeClr val="bg1"/>
                </a:solidFill>
                <a:effectLst/>
                <a:ea typeface="Calibri" panose="020F0502020204030204" pitchFamily="34" charset="0"/>
              </a:rPr>
              <a:t>ECtHR, Kopp v. Switzerland, application no. </a:t>
            </a:r>
            <a:r>
              <a:rPr lang="en-GB" sz="1800" dirty="0">
                <a:solidFill>
                  <a:schemeClr val="bg1"/>
                </a:solidFill>
                <a:effectLst/>
                <a:ea typeface="Times New Roman" panose="02020603050405020304" pitchFamily="18" charset="0"/>
              </a:rPr>
              <a:t>23224/94, 25 March 1998. ECtHR, Amann v. Switzerland, application no. 27798/95, 16 February 2000. </a:t>
            </a:r>
            <a:r>
              <a:rPr lang="en-GB" sz="1800" dirty="0">
                <a:solidFill>
                  <a:schemeClr val="bg1"/>
                </a:solidFill>
                <a:effectLst/>
                <a:ea typeface="Calibri" panose="020F0502020204030204" pitchFamily="34" charset="0"/>
              </a:rPr>
              <a:t>ECtHR, Weber and Saravia v. Germany, application no. 54934/00, 29 June 2006, §94-95. See also:  ECtHR, Association for European Integration and Human Rights and </a:t>
            </a:r>
            <a:r>
              <a:rPr lang="en-GB" sz="1800" dirty="0" err="1">
                <a:solidFill>
                  <a:schemeClr val="bg1"/>
                </a:solidFill>
                <a:effectLst/>
                <a:ea typeface="Calibri" panose="020F0502020204030204" pitchFamily="34" charset="0"/>
              </a:rPr>
              <a:t>Ekimdzhiev</a:t>
            </a:r>
            <a:r>
              <a:rPr lang="en-GB" sz="1800" dirty="0">
                <a:solidFill>
                  <a:schemeClr val="bg1"/>
                </a:solidFill>
                <a:effectLst/>
                <a:ea typeface="Calibri" panose="020F0502020204030204" pitchFamily="34" charset="0"/>
              </a:rPr>
              <a:t> v. Bulgaria, application no. 62540/00, 28 June 2007. ECtHR, Liberty and others v. the United Kingdom, application no. </a:t>
            </a:r>
            <a:r>
              <a:rPr lang="en-GB" sz="1800" dirty="0">
                <a:solidFill>
                  <a:schemeClr val="bg1"/>
                </a:solidFill>
                <a:effectLst/>
                <a:ea typeface="Times New Roman" panose="02020603050405020304" pitchFamily="18" charset="0"/>
              </a:rPr>
              <a:t>58243/00, 01 July 2008</a:t>
            </a:r>
            <a:r>
              <a:rPr lang="en-GB" sz="1800" dirty="0">
                <a:effectLst/>
                <a:latin typeface="Times New Roman" panose="02020603050405020304" pitchFamily="18" charset="0"/>
                <a:ea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3541881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(4) </a:t>
            </a:r>
            <a:r>
              <a:rPr lang="nl-NL" dirty="0" err="1">
                <a:solidFill>
                  <a:schemeClr val="bg1"/>
                </a:solidFill>
              </a:rPr>
              <a:t>Early</a:t>
            </a:r>
            <a:r>
              <a:rPr lang="nl-NL" dirty="0">
                <a:solidFill>
                  <a:schemeClr val="bg1"/>
                </a:solidFill>
              </a:rPr>
              <a:t> </a:t>
            </a:r>
            <a:r>
              <a:rPr lang="nl-NL" dirty="0" err="1">
                <a:solidFill>
                  <a:schemeClr val="bg1"/>
                </a:solidFill>
              </a:rPr>
              <a:t>exceptions</a:t>
            </a:r>
            <a:r>
              <a:rPr lang="nl-NL" dirty="0">
                <a:solidFill>
                  <a:schemeClr val="bg1"/>
                </a:solidFill>
              </a:rPr>
              <a:t>: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a:xfrm>
            <a:off x="677334" y="2160589"/>
            <a:ext cx="8596668" cy="4151434"/>
          </a:xfrm>
        </p:spPr>
        <p:txBody>
          <a:bodyPr/>
          <a:lstStyle/>
          <a:p>
            <a:r>
              <a:rPr lang="nl-NL" sz="1800" dirty="0">
                <a:solidFill>
                  <a:schemeClr val="bg1"/>
                </a:solidFill>
                <a:effectLst/>
                <a:ea typeface="Calibri" panose="020F0502020204030204" pitchFamily="34" charset="0"/>
              </a:rPr>
              <a:t>Step </a:t>
            </a:r>
            <a:r>
              <a:rPr lang="nl-NL" sz="1800" dirty="0" err="1">
                <a:solidFill>
                  <a:schemeClr val="bg1"/>
                </a:solidFill>
                <a:effectLst/>
                <a:ea typeface="Calibri" panose="020F0502020204030204" pitchFamily="34" charset="0"/>
              </a:rPr>
              <a:t>by</a:t>
            </a:r>
            <a:r>
              <a:rPr lang="nl-NL" sz="1800" dirty="0">
                <a:solidFill>
                  <a:schemeClr val="bg1"/>
                </a:solidFill>
                <a:effectLst/>
                <a:ea typeface="Calibri" panose="020F0502020204030204" pitchFamily="34" charset="0"/>
              </a:rPr>
              <a:t> step, more </a:t>
            </a:r>
            <a:r>
              <a:rPr lang="nl-NL" sz="1800" dirty="0" err="1">
                <a:solidFill>
                  <a:schemeClr val="bg1"/>
                </a:solidFill>
                <a:effectLst/>
                <a:ea typeface="Calibri" panose="020F0502020204030204" pitchFamily="34" charset="0"/>
              </a:rPr>
              <a:t>reqruiements</a:t>
            </a:r>
            <a:r>
              <a:rPr lang="nl-NL" sz="1800" dirty="0">
                <a:solidFill>
                  <a:schemeClr val="bg1"/>
                </a:solidFill>
                <a:effectLst/>
                <a:ea typeface="Calibri" panose="020F0502020204030204" pitchFamily="34" charset="0"/>
              </a:rPr>
              <a:t> have been </a:t>
            </a:r>
            <a:r>
              <a:rPr lang="nl-NL" sz="1800" dirty="0" err="1">
                <a:solidFill>
                  <a:schemeClr val="bg1"/>
                </a:solidFill>
                <a:effectLst/>
                <a:ea typeface="Calibri" panose="020F0502020204030204" pitchFamily="34" charset="0"/>
              </a:rPr>
              <a:t>attached</a:t>
            </a:r>
            <a:r>
              <a:rPr lang="nl-NL" sz="1800" dirty="0">
                <a:solidFill>
                  <a:schemeClr val="bg1"/>
                </a:solidFill>
                <a:effectLst/>
                <a:ea typeface="Calibri" panose="020F0502020204030204" pitchFamily="34" charset="0"/>
              </a:rPr>
              <a:t> tot </a:t>
            </a:r>
            <a:r>
              <a:rPr lang="nl-NL" sz="1800" dirty="0" err="1">
                <a:solidFill>
                  <a:schemeClr val="bg1"/>
                </a:solidFill>
                <a:effectLst/>
                <a:ea typeface="Calibri" panose="020F0502020204030204" pitchFamily="34" charset="0"/>
              </a:rPr>
              <a:t>this</a:t>
            </a:r>
            <a:r>
              <a:rPr lang="nl-NL" sz="1800" dirty="0">
                <a:solidFill>
                  <a:schemeClr val="bg1"/>
                </a:solidFill>
                <a:effectLst/>
                <a:ea typeface="Calibri" panose="020F0502020204030204" pitchFamily="34" charset="0"/>
              </a:rPr>
              <a:t> doctrine:</a:t>
            </a:r>
            <a:br>
              <a:rPr lang="nl-NL" dirty="0">
                <a:solidFill>
                  <a:schemeClr val="bg1"/>
                </a:solidFill>
                <a:ea typeface="Calibri" panose="020F0502020204030204" pitchFamily="34" charset="0"/>
              </a:rPr>
            </a:br>
            <a:endParaRPr lang="nl-NL" dirty="0">
              <a:solidFill>
                <a:schemeClr val="bg1"/>
              </a:solidFill>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with respect to the categories of people liable to have their telephones tapped;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with respect to the nature of the offences which may give rise to such an order;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Absence of a limit on the duration of telephone tapping;</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 procedure for drawing up the summary reports containing intercepted conversations;</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on the point of the precautions to be taken in order to communicate the recordings for possible inspection by the judge and the defence;</a:t>
            </a:r>
            <a:endParaRPr lang="nl-NL"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rPr>
              <a:t>Unclarity about the circumstances in which recordings may or must be erased.</a:t>
            </a:r>
            <a:endParaRPr lang="nl-NL" dirty="0">
              <a:solidFill>
                <a:schemeClr val="bg1"/>
              </a:solidFill>
            </a:endParaRPr>
          </a:p>
        </p:txBody>
      </p:sp>
    </p:spTree>
    <p:extLst>
      <p:ext uri="{BB962C8B-B14F-4D97-AF65-F5344CB8AC3E}">
        <p14:creationId xmlns:p14="http://schemas.microsoft.com/office/powerpoint/2010/main" val="2685324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(5) Minimum </a:t>
            </a:r>
            <a:r>
              <a:rPr lang="nl-NL" dirty="0" err="1">
                <a:solidFill>
                  <a:schemeClr val="bg1"/>
                </a:solidFill>
              </a:rPr>
              <a:t>requirements</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lstStyle/>
          <a:p>
            <a:r>
              <a:rPr lang="en-GB" sz="1800" dirty="0">
                <a:solidFill>
                  <a:schemeClr val="bg1"/>
                </a:solidFill>
                <a:effectLst/>
                <a:latin typeface="Times New Roman" panose="02020603050405020304" pitchFamily="18" charset="0"/>
                <a:ea typeface="Calibri" panose="020F0502020204030204" pitchFamily="34" charset="0"/>
              </a:rPr>
              <a:t>ECtHR, Roman </a:t>
            </a:r>
            <a:r>
              <a:rPr lang="en-GB" sz="1800" dirty="0" err="1">
                <a:solidFill>
                  <a:schemeClr val="bg1"/>
                </a:solidFill>
                <a:effectLst/>
                <a:latin typeface="Times New Roman" panose="02020603050405020304" pitchFamily="18" charset="0"/>
                <a:ea typeface="Calibri" panose="020F0502020204030204" pitchFamily="34" charset="0"/>
              </a:rPr>
              <a:t>Zakharov</a:t>
            </a:r>
            <a:r>
              <a:rPr lang="en-GB" sz="1800" dirty="0">
                <a:solidFill>
                  <a:schemeClr val="bg1"/>
                </a:solidFill>
                <a:effectLst/>
                <a:latin typeface="Times New Roman" panose="02020603050405020304" pitchFamily="18" charset="0"/>
                <a:ea typeface="Calibri" panose="020F0502020204030204" pitchFamily="34" charset="0"/>
              </a:rPr>
              <a:t> v. Russia, application no. 47143/06, 04 December 2015.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Centrum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för</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Rättvisa</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Sweden, application no. 35252/08, 19 June 2018. </a:t>
            </a:r>
            <a:r>
              <a:rPr lang="en-GB" sz="1800" dirty="0">
                <a:solidFill>
                  <a:schemeClr val="bg1"/>
                </a:solidFill>
                <a:effectLst/>
                <a:latin typeface="Times New Roman" panose="02020603050405020304" pitchFamily="18" charset="0"/>
                <a:ea typeface="Calibri" panose="020F0502020204030204" pitchFamily="34" charset="0"/>
              </a:rPr>
              <a:t>ECtHR, Big Brother Watch and others v. the United Kingdom, application nos. 58170/13, 62322/14 and 24960/15, 13 September 2018.</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nl-NL" i="1" dirty="0">
                <a:solidFill>
                  <a:schemeClr val="bg1"/>
                </a:solidFill>
              </a:rPr>
              <a:t>In abstracto </a:t>
            </a:r>
            <a:r>
              <a:rPr lang="nl-NL" dirty="0">
                <a:solidFill>
                  <a:schemeClr val="bg1"/>
                </a:solidFill>
              </a:rPr>
              <a:t>cases</a:t>
            </a:r>
          </a:p>
          <a:p>
            <a:endParaRPr lang="nl-NL" i="1" dirty="0">
              <a:solidFill>
                <a:schemeClr val="bg1"/>
              </a:solidFill>
            </a:endParaRPr>
          </a:p>
        </p:txBody>
      </p:sp>
    </p:spTree>
    <p:extLst>
      <p:ext uri="{BB962C8B-B14F-4D97-AF65-F5344CB8AC3E}">
        <p14:creationId xmlns:p14="http://schemas.microsoft.com/office/powerpoint/2010/main" val="3833099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108596058"/>
              </p:ext>
            </p:extLst>
          </p:nvPr>
        </p:nvGraphicFramePr>
        <p:xfrm>
          <a:off x="488647" y="1192779"/>
          <a:ext cx="8735253" cy="4560029"/>
        </p:xfrm>
        <a:graphic>
          <a:graphicData uri="http://schemas.openxmlformats.org/drawingml/2006/table">
            <a:tbl>
              <a:tblPr firstRow="1" bandRow="1">
                <a:tableStyleId>{5C22544A-7EE6-4342-B048-85BDC9FD1C3A}</a:tableStyleId>
              </a:tblPr>
              <a:tblGrid>
                <a:gridCol w="2911751">
                  <a:extLst>
                    <a:ext uri="{9D8B030D-6E8A-4147-A177-3AD203B41FA5}">
                      <a16:colId xmlns:a16="http://schemas.microsoft.com/office/drawing/2014/main" val="2793819992"/>
                    </a:ext>
                  </a:extLst>
                </a:gridCol>
                <a:gridCol w="2911751">
                  <a:extLst>
                    <a:ext uri="{9D8B030D-6E8A-4147-A177-3AD203B41FA5}">
                      <a16:colId xmlns:a16="http://schemas.microsoft.com/office/drawing/2014/main" val="36878769"/>
                    </a:ext>
                  </a:extLst>
                </a:gridCol>
                <a:gridCol w="2911751">
                  <a:extLst>
                    <a:ext uri="{9D8B030D-6E8A-4147-A177-3AD203B41FA5}">
                      <a16:colId xmlns:a16="http://schemas.microsoft.com/office/drawing/2014/main" val="479287329"/>
                    </a:ext>
                  </a:extLst>
                </a:gridCol>
              </a:tblGrid>
              <a:tr h="432445">
                <a:tc>
                  <a:txBody>
                    <a:bodyPr/>
                    <a:lstStyle/>
                    <a:p>
                      <a:pPr>
                        <a:lnSpc>
                          <a:spcPct val="107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References to how prudently (or not) powers are used in practice</a:t>
                      </a:r>
                      <a:endParaRPr lang="nl-N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References to another minimum requirement of law</a:t>
                      </a:r>
                      <a:endParaRPr lang="nl-N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790155">
                <a:tc>
                  <a:txBody>
                    <a:bodyPr/>
                    <a:lstStyle/>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1. Accessibility of the domestic law</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the Court did ‘</a:t>
                      </a:r>
                      <a:r>
                        <a:rPr lang="en-GB" sz="1600" dirty="0">
                          <a:effectLst/>
                          <a:latin typeface="+mn-lt"/>
                          <a:ea typeface="Calibri" panose="020F0502020204030204" pitchFamily="34" charset="0"/>
                          <a:cs typeface="Times New Roman" panose="02020603050405020304" pitchFamily="18" charset="0"/>
                        </a:rPr>
                        <a:t>not find it necessary to pursue further the issue of the accessibility of the domestic law. It will concentrate instead on the requirements of “foreseeability” and “necessity”. </a:t>
                      </a:r>
                      <a:r>
                        <a:rPr lang="en-GB" sz="1600" dirty="0" err="1">
                          <a:effectLst/>
                          <a:latin typeface="+mn-lt"/>
                          <a:ea typeface="Calibri" panose="020F0502020204030204" pitchFamily="34" charset="0"/>
                          <a:cs typeface="Times New Roman" panose="02020603050405020304" pitchFamily="18" charset="0"/>
                        </a:rPr>
                        <a:t>Zakharov</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‘This is a question that goes to the foreseeability and necessity of the relevant law, rather than its accessibility.’ Big Brother Watch</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238997"/>
                  </a:ext>
                </a:extLst>
              </a:tr>
            </a:tbl>
          </a:graphicData>
        </a:graphic>
      </p:graphicFrame>
    </p:spTree>
    <p:extLst>
      <p:ext uri="{BB962C8B-B14F-4D97-AF65-F5344CB8AC3E}">
        <p14:creationId xmlns:p14="http://schemas.microsoft.com/office/powerpoint/2010/main" val="1495107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736168705"/>
              </p:ext>
            </p:extLst>
          </p:nvPr>
        </p:nvGraphicFramePr>
        <p:xfrm>
          <a:off x="469294" y="211439"/>
          <a:ext cx="11253411" cy="6204594"/>
        </p:xfrm>
        <a:graphic>
          <a:graphicData uri="http://schemas.openxmlformats.org/drawingml/2006/table">
            <a:tbl>
              <a:tblPr firstRow="1" bandRow="1">
                <a:tableStyleId>{5C22544A-7EE6-4342-B048-85BDC9FD1C3A}</a:tableStyleId>
              </a:tblPr>
              <a:tblGrid>
                <a:gridCol w="2607735">
                  <a:extLst>
                    <a:ext uri="{9D8B030D-6E8A-4147-A177-3AD203B41FA5}">
                      <a16:colId xmlns:a16="http://schemas.microsoft.com/office/drawing/2014/main" val="2793819992"/>
                    </a:ext>
                  </a:extLst>
                </a:gridCol>
                <a:gridCol w="3376989">
                  <a:extLst>
                    <a:ext uri="{9D8B030D-6E8A-4147-A177-3AD203B41FA5}">
                      <a16:colId xmlns:a16="http://schemas.microsoft.com/office/drawing/2014/main" val="36878769"/>
                    </a:ext>
                  </a:extLst>
                </a:gridCol>
                <a:gridCol w="5268687">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282355">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2. Scope of application of the secret surveillance measures</a:t>
                      </a:r>
                      <a:endParaRPr lang="nl-NL" sz="240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061305">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2.1 The nature of the offences which may give rise to an interception order;</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A</a:t>
                      </a:r>
                      <a:r>
                        <a:rPr lang="en-US" sz="1400" dirty="0" err="1">
                          <a:effectLst/>
                          <a:latin typeface="+mn-lt"/>
                          <a:ea typeface="Calibri" panose="020F0502020204030204" pitchFamily="34" charset="0"/>
                          <a:cs typeface="Times New Roman" panose="02020603050405020304" pitchFamily="18" charset="0"/>
                        </a:rPr>
                        <a:t>lthough</a:t>
                      </a:r>
                      <a:r>
                        <a:rPr lang="en-US" sz="1400" dirty="0">
                          <a:effectLst/>
                          <a:latin typeface="+mn-lt"/>
                          <a:ea typeface="Calibri" panose="020F0502020204030204" pitchFamily="34" charset="0"/>
                          <a:cs typeface="Times New Roman" panose="02020603050405020304" pitchFamily="18" charset="0"/>
                        </a:rPr>
                        <a:t> </a:t>
                      </a:r>
                      <a:r>
                        <a:rPr lang="en-GB" sz="1400" dirty="0">
                          <a:effectLst/>
                          <a:latin typeface="+mn-lt"/>
                          <a:ea typeface="Calibri" panose="020F0502020204030204" pitchFamily="34" charset="0"/>
                          <a:cs typeface="Times New Roman" panose="02020603050405020304" pitchFamily="18" charset="0"/>
                        </a:rPr>
                        <a:t>the Russian law </a:t>
                      </a:r>
                      <a:r>
                        <a:rPr lang="en-GB" sz="1400" dirty="0">
                          <a:effectLst/>
                          <a:highlight>
                            <a:srgbClr val="008000"/>
                          </a:highlight>
                          <a:latin typeface="+mn-lt"/>
                          <a:ea typeface="Calibri" panose="020F0502020204030204" pitchFamily="34" charset="0"/>
                          <a:cs typeface="Times New Roman" panose="02020603050405020304" pitchFamily="18" charset="0"/>
                        </a:rPr>
                        <a:t>‘leaves the authorities an almost unlimited degree of discretion </a:t>
                      </a:r>
                      <a:r>
                        <a:rPr lang="en-GB" sz="1400" dirty="0">
                          <a:effectLst/>
                          <a:latin typeface="+mn-lt"/>
                          <a:ea typeface="Calibri" panose="020F0502020204030204" pitchFamily="34" charset="0"/>
                          <a:cs typeface="Times New Roman" panose="02020603050405020304" pitchFamily="18" charset="0"/>
                        </a:rPr>
                        <a:t>in determining which events or acts constitute such a threat and whether that threat is serious enough to justify secret surveillance, thereby creating possibilities for abuse</a:t>
                      </a:r>
                      <a:r>
                        <a:rPr lang="en-GB" sz="1400" dirty="0">
                          <a:solidFill>
                            <a:srgbClr val="000000"/>
                          </a:solidFill>
                          <a:effectLst/>
                          <a:latin typeface="+mn-lt"/>
                          <a:ea typeface="Calibri" panose="020F0502020204030204" pitchFamily="34" charset="0"/>
                          <a:cs typeface="Times New Roman" panose="02020603050405020304" pitchFamily="18" charset="0"/>
                        </a:rPr>
                        <a:t>’, the Court did not find a violation on this point. Instead, it referred to the fact that </a:t>
                      </a:r>
                      <a:r>
                        <a:rPr lang="en-GB" sz="1400" dirty="0">
                          <a:solidFill>
                            <a:srgbClr val="000000"/>
                          </a:solidFill>
                          <a:effectLst/>
                          <a:highlight>
                            <a:srgbClr val="008000"/>
                          </a:highlight>
                          <a:latin typeface="+mn-lt"/>
                          <a:ea typeface="Calibri" panose="020F0502020204030204" pitchFamily="34" charset="0"/>
                          <a:cs typeface="Times New Roman" panose="02020603050405020304" pitchFamily="18" charset="0"/>
                        </a:rPr>
                        <a:t>‘</a:t>
                      </a:r>
                      <a:r>
                        <a:rPr lang="en-US" sz="1400" dirty="0">
                          <a:effectLst/>
                          <a:highlight>
                            <a:srgbClr val="008000"/>
                          </a:highlight>
                          <a:latin typeface="+mn-lt"/>
                          <a:ea typeface="Calibri" panose="020F0502020204030204" pitchFamily="34" charset="0"/>
                          <a:cs typeface="Times New Roman" panose="02020603050405020304" pitchFamily="18" charset="0"/>
                        </a:rPr>
                        <a:t>prior judicial </a:t>
                      </a:r>
                      <a:r>
                        <a:rPr lang="en-US" sz="1400" dirty="0" err="1">
                          <a:effectLst/>
                          <a:highlight>
                            <a:srgbClr val="008000"/>
                          </a:highlight>
                          <a:latin typeface="+mn-lt"/>
                          <a:ea typeface="Calibri" panose="020F0502020204030204" pitchFamily="34" charset="0"/>
                          <a:cs typeface="Times New Roman" panose="02020603050405020304" pitchFamily="18" charset="0"/>
                        </a:rPr>
                        <a:t>authorisation</a:t>
                      </a:r>
                      <a:r>
                        <a:rPr lang="en-US" sz="1400" dirty="0">
                          <a:effectLst/>
                          <a:highlight>
                            <a:srgbClr val="008000"/>
                          </a:highligh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for interceptions is required in Russia. Such judicial </a:t>
                      </a:r>
                      <a:r>
                        <a:rPr lang="en-US" sz="1400" dirty="0" err="1">
                          <a:effectLst/>
                          <a:latin typeface="+mn-lt"/>
                          <a:ea typeface="Calibri" panose="020F0502020204030204" pitchFamily="34" charset="0"/>
                          <a:cs typeface="Times New Roman" panose="02020603050405020304" pitchFamily="18" charset="0"/>
                        </a:rPr>
                        <a:t>authorisation</a:t>
                      </a:r>
                      <a:r>
                        <a:rPr lang="en-US" sz="1400" dirty="0">
                          <a:effectLst/>
                          <a:latin typeface="+mn-lt"/>
                          <a:ea typeface="Calibri" panose="020F0502020204030204" pitchFamily="34" charset="0"/>
                          <a:cs typeface="Times New Roman" panose="02020603050405020304" pitchFamily="18" charset="0"/>
                        </a:rPr>
                        <a:t> may serve to limit the law-enforcement authorities’ discretion [].’ </a:t>
                      </a:r>
                      <a:r>
                        <a:rPr lang="en-US"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204869">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2.2 A definition of the categories of people liable to be subject to surveillance measures.</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while anyone could potentially have their communications intercepted under the section 8(4) regime, </a:t>
                      </a:r>
                      <a:r>
                        <a:rPr lang="en-GB" sz="1400" dirty="0">
                          <a:effectLst/>
                          <a:highlight>
                            <a:srgbClr val="008000"/>
                          </a:highlight>
                          <a:latin typeface="+mn-lt"/>
                          <a:ea typeface="Calibri" panose="020F0502020204030204" pitchFamily="34" charset="0"/>
                          <a:cs typeface="Times New Roman" panose="02020603050405020304" pitchFamily="18" charset="0"/>
                        </a:rPr>
                        <a:t>it is clear that the intelligence services are neither intercepting everyone’s communications</a:t>
                      </a:r>
                      <a:r>
                        <a:rPr lang="en-GB" sz="1400" dirty="0">
                          <a:effectLst/>
                          <a:latin typeface="+mn-lt"/>
                          <a:ea typeface="Calibri" panose="020F0502020204030204" pitchFamily="34" charset="0"/>
                          <a:cs typeface="Times New Roman" panose="02020603050405020304" pitchFamily="18" charset="0"/>
                        </a:rPr>
                        <a:t>, nor exercising an unfettered discretion to intercept whatever communications they wish.’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highlight>
                            <a:srgbClr val="008000"/>
                          </a:highlight>
                          <a:latin typeface="+mn-lt"/>
                          <a:ea typeface="Calibri" panose="020F0502020204030204" pitchFamily="34" charset="0"/>
                          <a:cs typeface="Times New Roman" panose="02020603050405020304" pitchFamily="18" charset="0"/>
                        </a:rPr>
                        <a:t>‘Bulk interception is by definition untargeted, and to require “reasonable suspicion” would render the operation of such a scheme impossible. </a:t>
                      </a:r>
                      <a:r>
                        <a:rPr lang="en-GB" sz="1400" dirty="0">
                          <a:solidFill>
                            <a:srgbClr val="000000"/>
                          </a:solidFill>
                          <a:effectLst/>
                          <a:latin typeface="+mn-lt"/>
                          <a:ea typeface="Calibri" panose="020F0502020204030204" pitchFamily="34" charset="0"/>
                          <a:cs typeface="Times New Roman" panose="02020603050405020304" pitchFamily="18" charset="0"/>
                        </a:rPr>
                        <a:t>Similarly, the requirement of “subsequent notification” assumes the existence of clearly defined surveillance targets, which is simply not the case in a bulk interception regime. Judicial authorisation, by contrast, is not inherently incompatible with the effective functioning of bulk interception. While the Court has recognised that judicial authorisation is an “important safeguard against arbitrariness”, to date it has not considered it to be a “necessary requirement” or the exclusion of judicial control to be outside “the limits of what may be deemed necessary in a democratic society”</a:t>
                      </a:r>
                      <a:r>
                        <a:rPr lang="en-GB" sz="1400" i="1" dirty="0">
                          <a:solidFill>
                            <a:srgbClr val="000000"/>
                          </a:solidFill>
                          <a:effectLst/>
                          <a:latin typeface="+mn-lt"/>
                          <a:ea typeface="Calibri" panose="020F0502020204030204" pitchFamily="34" charset="0"/>
                          <a:cs typeface="Times New Roman" panose="02020603050405020304" pitchFamily="18" charset="0"/>
                        </a:rPr>
                        <a:t>.</a:t>
                      </a: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US" sz="1400" dirty="0">
                          <a:effectLst/>
                          <a:latin typeface="+mn-lt"/>
                          <a:ea typeface="Calibri" panose="020F0502020204030204" pitchFamily="34" charset="0"/>
                          <a:cs typeface="Times New Roman" panose="02020603050405020304" pitchFamily="18" charset="0"/>
                        </a:rPr>
                        <a:t>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289134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9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Freedom of thought, conscience and religion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 has the right to freedom of thought, conscience and religion; this right includes freedom to change his religion or belief and freedom, either alone or in community with others and in public or private, to manifest his religion or belief, in worship, teaching, practice and observance. </a:t>
            </a:r>
          </a:p>
          <a:p>
            <a:pPr algn="just"/>
            <a:r>
              <a:rPr lang="en-US" sz="1800" b="0" i="0" u="none" strike="noStrike" baseline="0" dirty="0">
                <a:solidFill>
                  <a:schemeClr val="bg1"/>
                </a:solidFill>
                <a:highlight>
                  <a:srgbClr val="008000"/>
                </a:highlight>
                <a:latin typeface="Futura Std Book"/>
              </a:rPr>
              <a:t>2. Freedom to manifest one’s religion or beliefs shall be subject only to such limitations as are prescribed by law and are necessary in a democratic society in the interests of public safety, for the protection of public order, health or morals, or for the protection of the rights and freedoms of others.</a:t>
            </a:r>
            <a:endParaRPr lang="nl-NL" dirty="0">
              <a:solidFill>
                <a:schemeClr val="bg1"/>
              </a:solidFill>
              <a:highlight>
                <a:srgbClr val="008000"/>
              </a:highlight>
            </a:endParaRPr>
          </a:p>
        </p:txBody>
      </p:sp>
    </p:spTree>
    <p:extLst>
      <p:ext uri="{BB962C8B-B14F-4D97-AF65-F5344CB8AC3E}">
        <p14:creationId xmlns:p14="http://schemas.microsoft.com/office/powerpoint/2010/main" val="10674166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335424726"/>
              </p:ext>
            </p:extLst>
          </p:nvPr>
        </p:nvGraphicFramePr>
        <p:xfrm>
          <a:off x="633791" y="151422"/>
          <a:ext cx="9932610" cy="6555155"/>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another minimum requirement of law</a:t>
                      </a:r>
                      <a:endParaRPr lang="nl-NL" sz="4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3. The duration of secret surveillance </a:t>
                      </a:r>
                      <a:br>
                        <a:rPr lang="en-GB" sz="1400">
                          <a:effectLst/>
                          <a:latin typeface="+mn-lt"/>
                          <a:ea typeface="Calibri" panose="020F0502020204030204" pitchFamily="34" charset="0"/>
                          <a:cs typeface="Times New Roman" panose="02020603050405020304" pitchFamily="18" charset="0"/>
                        </a:rPr>
                      </a:br>
                      <a:r>
                        <a:rPr lang="en-GB" sz="1400">
                          <a:effectLst/>
                          <a:latin typeface="+mn-lt"/>
                          <a:ea typeface="Calibri" panose="020F0502020204030204" pitchFamily="34" charset="0"/>
                          <a:cs typeface="Times New Roman" panose="02020603050405020304" pitchFamily="18" charset="0"/>
                        </a:rPr>
                        <a:t>measures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806474">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3.1 The period after which an interception warrant will expire;</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762655">
                <a:tc>
                  <a:txBody>
                    <a:bodyPr/>
                    <a:lstStyle/>
                    <a:p>
                      <a:pPr>
                        <a:lnSpc>
                          <a:spcPct val="107000"/>
                        </a:lnSpc>
                        <a:spcAft>
                          <a:spcPts val="0"/>
                        </a:spcAft>
                      </a:pPr>
                      <a:r>
                        <a:rPr lang="en-GB" sz="1400">
                          <a:solidFill>
                            <a:srgbClr val="000000"/>
                          </a:solidFill>
                          <a:effectLst/>
                          <a:latin typeface="+mn-lt"/>
                          <a:ea typeface="Calibri" panose="020F0502020204030204" pitchFamily="34" charset="0"/>
                          <a:cs typeface="Times New Roman" panose="02020603050405020304" pitchFamily="18" charset="0"/>
                        </a:rPr>
                        <a:t>3.2 The conditions under which a warrant can be renewed;</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1934461"/>
                  </a:ext>
                </a:extLst>
              </a:tr>
              <a:tr h="2925283">
                <a:tc>
                  <a:txBody>
                    <a:bodyPr/>
                    <a:lstStyle/>
                    <a:p>
                      <a:pPr>
                        <a:lnSpc>
                          <a:spcPct val="107000"/>
                        </a:lnSpc>
                        <a:spcAft>
                          <a:spcPts val="0"/>
                        </a:spcAft>
                      </a:pPr>
                      <a:r>
                        <a:rPr lang="en-GB" sz="1400">
                          <a:solidFill>
                            <a:srgbClr val="000000"/>
                          </a:solidFill>
                          <a:effectLst/>
                          <a:latin typeface="+mn-lt"/>
                          <a:ea typeface="Calibri" panose="020F0502020204030204" pitchFamily="34" charset="0"/>
                          <a:cs typeface="Times New Roman" panose="02020603050405020304" pitchFamily="18" charset="0"/>
                        </a:rPr>
                        <a:t>3.3 The circumstances in which it must be cancelled.</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‘the duty on the Secretary of State to cancel </a:t>
                      </a:r>
                      <a:r>
                        <a:rPr lang="en-GB" sz="1400" dirty="0">
                          <a:effectLst/>
                          <a:highlight>
                            <a:srgbClr val="008000"/>
                          </a:highlight>
                          <a:latin typeface="+mn-lt"/>
                          <a:ea typeface="Calibri" panose="020F0502020204030204" pitchFamily="34" charset="0"/>
                          <a:cs typeface="Times New Roman" panose="02020603050405020304" pitchFamily="18" charset="0"/>
                        </a:rPr>
                        <a:t>warrants which were no longer necessary meant, in practice, that the intelligence services had to keep their warrants under continuous review.’ </a:t>
                      </a:r>
                      <a:r>
                        <a:rPr lang="en-GB" sz="1400" dirty="0">
                          <a:effectLst/>
                          <a:latin typeface="+mn-lt"/>
                          <a:ea typeface="Calibri" panose="020F0502020204030204" pitchFamily="34" charset="0"/>
                          <a:cs typeface="Times New Roman" panose="02020603050405020304" pitchFamily="18" charset="0"/>
                        </a:rPr>
                        <a:t>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‘notwithstanding that the relevant legislation is less clear with regard to the third safeguard, it must be borne in mind that any permit is valid for a maximum of six months and that a renewal requires a review as to whether the conditions are still met.’ Centrum </a:t>
                      </a:r>
                      <a:r>
                        <a:rPr lang="en-GB" sz="1400" dirty="0" err="1">
                          <a:effectLst/>
                          <a:latin typeface="+mn-lt"/>
                          <a:ea typeface="Calibri" panose="020F0502020204030204" pitchFamily="34" charset="0"/>
                          <a:cs typeface="Times New Roman" panose="02020603050405020304" pitchFamily="18" charset="0"/>
                        </a:rPr>
                        <a:t>för</a:t>
                      </a:r>
                      <a:r>
                        <a:rPr lang="en-GB" sz="1400" dirty="0">
                          <a:effectLst/>
                          <a:latin typeface="+mn-lt"/>
                          <a:ea typeface="Calibri" panose="020F0502020204030204" pitchFamily="34" charset="0"/>
                          <a:cs typeface="Times New Roman" panose="02020603050405020304" pitchFamily="18" charset="0"/>
                        </a:rPr>
                        <a:t> </a:t>
                      </a:r>
                      <a:r>
                        <a:rPr lang="en-GB" sz="1400" dirty="0" err="1">
                          <a:effectLst/>
                          <a:latin typeface="+mn-lt"/>
                          <a:ea typeface="Calibri" panose="020F0502020204030204" pitchFamily="34" charset="0"/>
                          <a:cs typeface="Times New Roman" panose="02020603050405020304" pitchFamily="18" charset="0"/>
                        </a:rPr>
                        <a:t>Rättvisa</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607165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035678679"/>
              </p:ext>
            </p:extLst>
          </p:nvPr>
        </p:nvGraphicFramePr>
        <p:xfrm>
          <a:off x="633791" y="440475"/>
          <a:ext cx="9932610" cy="7785860"/>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374021">
                <a:tc>
                  <a:txBody>
                    <a:bodyPr/>
                    <a:lstStyle/>
                    <a:p>
                      <a:pPr>
                        <a:lnSpc>
                          <a:spcPct val="107000"/>
                        </a:lnSpc>
                        <a:spcAft>
                          <a:spcPts val="0"/>
                        </a:spcAft>
                      </a:pPr>
                      <a:r>
                        <a:rPr lang="en-US" sz="2000" b="1" dirty="0">
                          <a:effectLst/>
                          <a:latin typeface="+mn-lt"/>
                          <a:ea typeface="Calibri" panose="020F0502020204030204" pitchFamily="34" charset="0"/>
                          <a:cs typeface="Times New Roman" panose="02020603050405020304" pitchFamily="18" charset="0"/>
                        </a:rPr>
                        <a:t> </a:t>
                      </a:r>
                      <a:endParaRPr lang="nl-NL" sz="3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3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b="1">
                          <a:effectLst/>
                          <a:latin typeface="+mn-lt"/>
                          <a:ea typeface="Calibri" panose="020F0502020204030204" pitchFamily="34" charset="0"/>
                          <a:cs typeface="Times New Roman" panose="02020603050405020304" pitchFamily="18" charset="0"/>
                        </a:rPr>
                        <a:t>References to another minimum requirement of law</a:t>
                      </a:r>
                      <a:endParaRPr lang="nl-NL" sz="36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74021">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4. The procedures for processing data</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1473700">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4.1 Storing;</a:t>
                      </a:r>
                      <a:endParaRPr lang="nl-NL" sz="200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mn-lt"/>
                          <a:ea typeface="Calibri" panose="020F0502020204030204" pitchFamily="34" charset="0"/>
                          <a:cs typeface="Times New Roman" panose="02020603050405020304" pitchFamily="18" charset="0"/>
                        </a:rPr>
                        <a:t>‘Although the FRA may maintain databases for raw material containing personal data up to one year, it has to be kept in mind that raw material is unprocessed information. That is, it has yet to be subjected to manual treatment. The Court accepts that it is necessary for the FRA to store raw material before it can be manually processed.’</a:t>
                      </a:r>
                      <a:r>
                        <a:rPr lang="en-GB" sz="1200" dirty="0">
                          <a:effectLst/>
                          <a:latin typeface="+mn-lt"/>
                          <a:ea typeface="Calibri" panose="020F0502020204030204" pitchFamily="34" charset="0"/>
                          <a:cs typeface="Times New Roman" panose="02020603050405020304" pitchFamily="18" charset="0"/>
                        </a:rPr>
                        <a:t> Centrum </a:t>
                      </a:r>
                      <a:r>
                        <a:rPr lang="en-GB" sz="1200" dirty="0" err="1">
                          <a:effectLst/>
                          <a:latin typeface="+mn-lt"/>
                          <a:ea typeface="Calibri" panose="020F0502020204030204" pitchFamily="34" charset="0"/>
                          <a:cs typeface="Times New Roman" panose="02020603050405020304" pitchFamily="18" charset="0"/>
                        </a:rPr>
                        <a:t>för</a:t>
                      </a:r>
                      <a:r>
                        <a:rPr lang="en-GB" sz="1200" dirty="0">
                          <a:effectLst/>
                          <a:latin typeface="+mn-lt"/>
                          <a:ea typeface="Calibri" panose="020F0502020204030204" pitchFamily="34" charset="0"/>
                          <a:cs typeface="Times New Roman" panose="02020603050405020304" pitchFamily="18" charset="0"/>
                        </a:rPr>
                        <a:t> </a:t>
                      </a:r>
                      <a:r>
                        <a:rPr lang="en-GB" sz="1200" dirty="0" err="1">
                          <a:effectLst/>
                          <a:latin typeface="+mn-lt"/>
                          <a:ea typeface="Calibri" panose="020F0502020204030204" pitchFamily="34" charset="0"/>
                          <a:cs typeface="Times New Roman" panose="02020603050405020304" pitchFamily="18" charset="0"/>
                        </a:rPr>
                        <a:t>Rättvisa</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000000"/>
                          </a:solidFill>
                          <a:effectLst/>
                          <a:latin typeface="+mn-lt"/>
                          <a:ea typeface="Times New Roman" panose="02020603050405020304" pitchFamily="18" charset="0"/>
                          <a:cs typeface="Times New Roman" panose="02020603050405020304" pitchFamily="18" charset="0"/>
                        </a:rPr>
                        <a:t>‘while the specific retention periods are not in the public domain, it is clear that they </a:t>
                      </a:r>
                      <a:r>
                        <a:rPr lang="en-GB" sz="1200" dirty="0">
                          <a:solidFill>
                            <a:srgbClr val="000000"/>
                          </a:solidFill>
                          <a:effectLst/>
                          <a:highlight>
                            <a:srgbClr val="008000"/>
                          </a:highlight>
                          <a:latin typeface="+mn-lt"/>
                          <a:ea typeface="Times New Roman" panose="02020603050405020304" pitchFamily="18" charset="0"/>
                          <a:cs typeface="Times New Roman" panose="02020603050405020304" pitchFamily="18" charset="0"/>
                        </a:rPr>
                        <a:t>cannot exceed two years and, in practice, they do not exceed one year </a:t>
                      </a:r>
                      <a:r>
                        <a:rPr lang="en-GB" sz="1200" dirty="0">
                          <a:solidFill>
                            <a:srgbClr val="000000"/>
                          </a:solidFill>
                          <a:effectLst/>
                          <a:latin typeface="+mn-lt"/>
                          <a:ea typeface="Times New Roman" panose="02020603050405020304" pitchFamily="18" charset="0"/>
                          <a:cs typeface="Times New Roman" panose="02020603050405020304" pitchFamily="18" charset="0"/>
                        </a:rPr>
                        <a:t>(with much content and related communications data being retained for significantly shorter periods).’ Big Brother Watch</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Times New Roman" panose="02020603050405020304" pitchFamily="18" charset="0"/>
                          <a:cs typeface="Times New Roman" panose="02020603050405020304" pitchFamily="18" charset="0"/>
                        </a:rPr>
                        <a:t>IPT ‘can examine whether the time-limits for retention have been complied with and, if they have not, it may find that there has been a breach of Article 8 of the Convention and order the destruction of the relevant material.’ Big Brother Watch</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398369">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4.2 Accessing;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989143"/>
                  </a:ext>
                </a:extLst>
              </a:tr>
              <a:tr h="290550">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4.3 Examining;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7695942"/>
                  </a:ext>
                </a:extLst>
              </a:tr>
              <a:tr h="363187">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4.4 Using;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8474802"/>
                  </a:ext>
                </a:extLst>
              </a:tr>
              <a:tr h="2091389">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4.5 D</a:t>
                      </a:r>
                      <a:r>
                        <a:rPr lang="nl-NL" sz="1200">
                          <a:effectLst/>
                          <a:latin typeface="+mn-lt"/>
                          <a:ea typeface="Calibri" panose="020F0502020204030204" pitchFamily="34" charset="0"/>
                          <a:cs typeface="Times New Roman" panose="02020603050405020304" pitchFamily="18" charset="0"/>
                        </a:rPr>
                        <a:t>estroying.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4087214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563074320"/>
              </p:ext>
            </p:extLst>
          </p:nvPr>
        </p:nvGraphicFramePr>
        <p:xfrm>
          <a:off x="633791" y="440476"/>
          <a:ext cx="9932610" cy="6598276"/>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327930">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27930">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5. Authorisation procedures</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303412">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5.1 The authority competent to authorise the surveillance;</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It is true that the Court has generally required a non-judicial authority to be sufficiently independent of the executive. However, it must principally have regard to the actual operation of a system of interception as a whole, including the checks and balances on the exercise of power, and the existence (or absence) of any evidence of actual abuse, such as the authorising of secret surveillance measures haphazardly, irregularly or without due and proper consideration. In the present case there is </a:t>
                      </a: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no evidence to suggest that the Secretary of State was authorising warrants without due and proper consideration</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Big Brother Watch</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1855848"/>
                  </a:ext>
                </a:extLst>
              </a:tr>
              <a:tr h="1414133">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 Its scope of review;</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In practice, courts never requested the interception agency to submit additional materials and ‘that a mere reference to the existence of information about a criminal offence or activities endangering national, military, economic or ecological security is considered to be sufficient for the authorisation to be granted.</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200" dirty="0" err="1">
                          <a:effectLst/>
                          <a:latin typeface="Times New Roman" panose="02020603050405020304" pitchFamily="18" charset="0"/>
                          <a:ea typeface="Calibri" panose="020F0502020204030204" pitchFamily="34" charset="0"/>
                          <a:cs typeface="Times New Roman" panose="02020603050405020304" pitchFamily="18" charset="0"/>
                        </a:rPr>
                        <a:t>Zakharov</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‘while the privacy protection representative cannot appeal against a decision by the Foreign Intelligence Court or report any perceived irregularities to the supervisory bodies, the presence of the representative at the court’s examinations compensates, to a limited degree, for the lack of transparency concerning the court’s proceedings and decisions.’ Centrum </a:t>
                      </a:r>
                      <a:r>
                        <a:rPr lang="en-GB" sz="1200" dirty="0" err="1">
                          <a:effectLst/>
                          <a:latin typeface="Times New Roman" panose="02020603050405020304" pitchFamily="18" charset="0"/>
                          <a:ea typeface="Calibri" panose="020F0502020204030204" pitchFamily="34" charset="0"/>
                          <a:cs typeface="Times New Roman" panose="02020603050405020304" pitchFamily="18" charset="0"/>
                        </a:rPr>
                        <a:t>för</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200" dirty="0" err="1">
                          <a:effectLst/>
                          <a:latin typeface="Times New Roman" panose="02020603050405020304" pitchFamily="18" charset="0"/>
                          <a:ea typeface="Calibri" panose="020F0502020204030204" pitchFamily="34" charset="0"/>
                          <a:cs typeface="Times New Roman" panose="02020603050405020304" pitchFamily="18" charset="0"/>
                        </a:rPr>
                        <a:t>Rättvisa</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1833663">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5.3 The content of the interception authorisation.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examine with particular attention whether the supervision arrangements provided by Russian law are capable of ensuring that all interceptions are performed lawfully on the basis of proper</a:t>
                      </a: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 judicial authorisation.</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200" dirty="0" err="1">
                          <a:effectLst/>
                          <a:latin typeface="Times New Roman" panose="02020603050405020304" pitchFamily="18" charset="0"/>
                          <a:ea typeface="Calibri" panose="020F0502020204030204" pitchFamily="34" charset="0"/>
                          <a:cs typeface="Times New Roman" panose="02020603050405020304" pitchFamily="18" charset="0"/>
                        </a:rPr>
                        <a:t>Zakharov</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2289485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185024563"/>
              </p:ext>
            </p:extLst>
          </p:nvPr>
        </p:nvGraphicFramePr>
        <p:xfrm>
          <a:off x="604761" y="244297"/>
          <a:ext cx="10426095" cy="6614357"/>
        </p:xfrm>
        <a:graphic>
          <a:graphicData uri="http://schemas.openxmlformats.org/drawingml/2006/table">
            <a:tbl>
              <a:tblPr firstRow="1" bandRow="1">
                <a:tableStyleId>{5C22544A-7EE6-4342-B048-85BDC9FD1C3A}</a:tableStyleId>
              </a:tblPr>
              <a:tblGrid>
                <a:gridCol w="2312610">
                  <a:extLst>
                    <a:ext uri="{9D8B030D-6E8A-4147-A177-3AD203B41FA5}">
                      <a16:colId xmlns:a16="http://schemas.microsoft.com/office/drawing/2014/main" val="2793819992"/>
                    </a:ext>
                  </a:extLst>
                </a:gridCol>
                <a:gridCol w="5889116">
                  <a:extLst>
                    <a:ext uri="{9D8B030D-6E8A-4147-A177-3AD203B41FA5}">
                      <a16:colId xmlns:a16="http://schemas.microsoft.com/office/drawing/2014/main" val="36878769"/>
                    </a:ext>
                  </a:extLst>
                </a:gridCol>
                <a:gridCol w="2224369">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another minimum requirement of law</a:t>
                      </a:r>
                      <a:endParaRPr lang="nl-NL" sz="4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 Ex post supervision of the implementation of secret surveillance measures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863196">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a:t>
                      </a:r>
                      <a:r>
                        <a:rPr lang="nl-NL" sz="1400">
                          <a:effectLst/>
                          <a:latin typeface="+mn-lt"/>
                          <a:ea typeface="Calibri" panose="020F0502020204030204" pitchFamily="34" charset="0"/>
                          <a:cs typeface="Times New Roman" panose="02020603050405020304" pitchFamily="18" charset="0"/>
                        </a:rPr>
                        <a:t>.1 Independence;</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The ECtHR noted that the public prosecutor could hardly be said to be an independent supervisory authority, but still it did not find a violation on that specific point. </a:t>
                      </a:r>
                      <a:r>
                        <a:rPr lang="en-GB"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925283">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6.2 Competence.</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‘it</a:t>
                      </a:r>
                      <a:r>
                        <a:rPr lang="en-GB" sz="1400" dirty="0">
                          <a:effectLst/>
                          <a:latin typeface="+mn-lt"/>
                          <a:ea typeface="Calibri" panose="020F0502020204030204" pitchFamily="34" charset="0"/>
                          <a:cs typeface="Times New Roman" panose="02020603050405020304" pitchFamily="18" charset="0"/>
                        </a:rPr>
                        <a:t> is for the Government to illustrate the practical effectiveness of the supervision arrangements with appropriate examples.’ </a:t>
                      </a:r>
                      <a:r>
                        <a:rPr lang="en-US"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400" dirty="0">
                          <a:solidFill>
                            <a:srgbClr val="000000"/>
                          </a:solidFill>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while there is no evidence to suggest that the intelligence services are abusing their powers – on the contrary, the Interception of Communications Commissioner observed that the selection procedure was carefully and conscientiously undertaken by analysts –, the Court is not persuaded that the safeguards governing the selection of bearers for interception and the selection of intercepted material for examination are sufficiently robust to provide adequate guarantees against abuse.’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12779392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137664580"/>
              </p:ext>
            </p:extLst>
          </p:nvPr>
        </p:nvGraphicFramePr>
        <p:xfrm>
          <a:off x="691849" y="411447"/>
          <a:ext cx="9932610" cy="6110462"/>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 Conditions for communicating data to and receiving data from other parties</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061305">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7.1 Communicating;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mn-lt"/>
                          <a:ea typeface="Calibri" panose="020F0502020204030204" pitchFamily="34" charset="0"/>
                          <a:cs typeface="Times New Roman" panose="02020603050405020304" pitchFamily="18" charset="0"/>
                        </a:rPr>
                        <a:t>Although in ‘the Court’s view, the mentioned lack of specification in the provisions regulating the communication of personal data to other states and international organisations gives some cause for concern with respect to the possible abuse of the rights of individuals. On the whole, however, the Court considered that the </a:t>
                      </a:r>
                      <a:r>
                        <a:rPr lang="en-GB" sz="1200" dirty="0">
                          <a:solidFill>
                            <a:srgbClr val="000000"/>
                          </a:solidFill>
                          <a:effectLst/>
                          <a:highlight>
                            <a:srgbClr val="008000"/>
                          </a:highlight>
                          <a:latin typeface="+mn-lt"/>
                          <a:ea typeface="Calibri" panose="020F0502020204030204" pitchFamily="34" charset="0"/>
                          <a:cs typeface="Times New Roman" panose="02020603050405020304" pitchFamily="18" charset="0"/>
                        </a:rPr>
                        <a:t>supervisory elements described below sufficiently counterbalance these regulatory shortcomings</a:t>
                      </a:r>
                      <a:r>
                        <a:rPr lang="en-GB" sz="1200" dirty="0">
                          <a:solidFill>
                            <a:srgbClr val="000000"/>
                          </a:solidFill>
                          <a:effectLst/>
                          <a:latin typeface="+mn-lt"/>
                          <a:ea typeface="Calibri" panose="020F0502020204030204" pitchFamily="34" charset="0"/>
                          <a:cs typeface="Times New Roman" panose="02020603050405020304" pitchFamily="18" charset="0"/>
                        </a:rPr>
                        <a:t>.’</a:t>
                      </a:r>
                      <a:r>
                        <a:rPr lang="en-GB" sz="1200" dirty="0">
                          <a:effectLst/>
                          <a:latin typeface="+mn-lt"/>
                          <a:ea typeface="Calibri" panose="020F0502020204030204" pitchFamily="34" charset="0"/>
                          <a:cs typeface="Times New Roman" panose="02020603050405020304" pitchFamily="18" charset="0"/>
                        </a:rPr>
                        <a:t> Centrum </a:t>
                      </a:r>
                      <a:r>
                        <a:rPr lang="en-GB" sz="1200" dirty="0" err="1">
                          <a:effectLst/>
                          <a:latin typeface="+mn-lt"/>
                          <a:ea typeface="Calibri" panose="020F0502020204030204" pitchFamily="34" charset="0"/>
                          <a:cs typeface="Times New Roman" panose="02020603050405020304" pitchFamily="18" charset="0"/>
                        </a:rPr>
                        <a:t>för</a:t>
                      </a:r>
                      <a:r>
                        <a:rPr lang="en-GB" sz="1200" dirty="0">
                          <a:effectLst/>
                          <a:latin typeface="+mn-lt"/>
                          <a:ea typeface="Calibri" panose="020F0502020204030204" pitchFamily="34" charset="0"/>
                          <a:cs typeface="Times New Roman" panose="02020603050405020304" pitchFamily="18" charset="0"/>
                        </a:rPr>
                        <a:t> </a:t>
                      </a:r>
                      <a:r>
                        <a:rPr lang="en-GB" sz="1200" dirty="0" err="1">
                          <a:effectLst/>
                          <a:latin typeface="+mn-lt"/>
                          <a:ea typeface="Calibri" panose="020F0502020204030204" pitchFamily="34" charset="0"/>
                          <a:cs typeface="Times New Roman" panose="02020603050405020304" pitchFamily="18" charset="0"/>
                        </a:rPr>
                        <a:t>Rättvisa</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925283">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7.2 Receiving.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‘As the Government, at the hearing, informed the Court that it was “</a:t>
                      </a:r>
                      <a:r>
                        <a:rPr lang="en-GB" sz="1200" dirty="0">
                          <a:effectLst/>
                          <a:highlight>
                            <a:srgbClr val="008000"/>
                          </a:highlight>
                          <a:latin typeface="+mn-lt"/>
                          <a:ea typeface="Calibri" panose="020F0502020204030204" pitchFamily="34" charset="0"/>
                          <a:cs typeface="Times New Roman" panose="02020603050405020304" pitchFamily="18" charset="0"/>
                        </a:rPr>
                        <a:t>implausible and rare</a:t>
                      </a:r>
                      <a:r>
                        <a:rPr lang="en-GB" sz="1200" dirty="0">
                          <a:effectLst/>
                          <a:latin typeface="+mn-lt"/>
                          <a:ea typeface="Calibri" panose="020F0502020204030204" pitchFamily="34" charset="0"/>
                          <a:cs typeface="Times New Roman" panose="02020603050405020304" pitchFamily="18" charset="0"/>
                        </a:rPr>
                        <a:t>” for intercept material to be obtained “unsolicited”, the Court will restrict its examination to material falling into the second and third categories.’ Big Brother Watch</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a:t>
                      </a:r>
                      <a:r>
                        <a:rPr lang="en-GB" sz="1200" dirty="0">
                          <a:effectLst/>
                          <a:highlight>
                            <a:srgbClr val="008000"/>
                          </a:highlight>
                          <a:latin typeface="+mn-lt"/>
                          <a:ea typeface="Calibri" panose="020F0502020204030204" pitchFamily="34" charset="0"/>
                          <a:cs typeface="Times New Roman" panose="02020603050405020304" pitchFamily="18" charset="0"/>
                        </a:rPr>
                        <a:t>no request for intercept material has ever been made </a:t>
                      </a:r>
                      <a:r>
                        <a:rPr lang="en-GB" sz="1200" dirty="0">
                          <a:effectLst/>
                          <a:latin typeface="+mn-lt"/>
                          <a:ea typeface="Calibri" panose="020F0502020204030204" pitchFamily="34" charset="0"/>
                          <a:cs typeface="Times New Roman" panose="02020603050405020304" pitchFamily="18" charset="0"/>
                        </a:rPr>
                        <a:t>in the absence of an existing RIPA warrant.’ Big Brother Watch</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1493632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4185893847"/>
              </p:ext>
            </p:extLst>
          </p:nvPr>
        </p:nvGraphicFramePr>
        <p:xfrm>
          <a:off x="633791" y="440475"/>
          <a:ext cx="9932610" cy="5703190"/>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1701537">
                  <a:extLst>
                    <a:ext uri="{9D8B030D-6E8A-4147-A177-3AD203B41FA5}">
                      <a16:colId xmlns:a16="http://schemas.microsoft.com/office/drawing/2014/main" val="36878769"/>
                    </a:ext>
                  </a:extLst>
                </a:gridCol>
                <a:gridCol w="4920203">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600" b="1"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mn-lt"/>
                          <a:ea typeface="Calibri" panose="020F0502020204030204" pitchFamily="34" charset="0"/>
                          <a:cs typeface="Times New Roman" panose="02020603050405020304" pitchFamily="18" charset="0"/>
                        </a:rPr>
                        <a:t>References to another minimum requirement of law</a:t>
                      </a:r>
                      <a:endParaRPr lang="nl-NL" sz="16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600">
                          <a:effectLst/>
                          <a:latin typeface="+mn-lt"/>
                          <a:ea typeface="Calibri" panose="020F0502020204030204" pitchFamily="34" charset="0"/>
                          <a:cs typeface="Times New Roman" panose="02020603050405020304" pitchFamily="18" charset="0"/>
                        </a:rPr>
                        <a:t>8. Notification of interception of communications </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mn-lt"/>
                          <a:ea typeface="Calibri" panose="020F0502020204030204" pitchFamily="34" charset="0"/>
                          <a:cs typeface="Times New Roman" panose="02020603050405020304" pitchFamily="18" charset="0"/>
                        </a:rPr>
                        <a:t> </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Court was clearly unsympathetic to this approach, it did not find a violation on this point, stressing that it would bear the absence of notification and the lack of an effective possibility of requesting and obtaining information, when assessing the effectiveness of remedies available under Russian law. </a:t>
                      </a:r>
                      <a:r>
                        <a:rPr lang="en-GB" sz="1600" dirty="0" err="1">
                          <a:solidFill>
                            <a:srgbClr val="000000"/>
                          </a:solidFill>
                          <a:effectLst/>
                          <a:latin typeface="+mn-lt"/>
                          <a:ea typeface="Calibri" panose="020F0502020204030204" pitchFamily="34" charset="0"/>
                          <a:cs typeface="Times New Roman" panose="02020603050405020304" pitchFamily="18" charset="0"/>
                        </a:rPr>
                        <a:t>Zakharov</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a:t>
                      </a:r>
                      <a:r>
                        <a:rPr lang="en-GB" sz="1600" dirty="0">
                          <a:effectLst/>
                          <a:latin typeface="+mn-lt"/>
                          <a:ea typeface="Calibri" panose="020F0502020204030204" pitchFamily="34" charset="0"/>
                          <a:cs typeface="Times New Roman" panose="02020603050405020304" pitchFamily="18" charset="0"/>
                        </a:rPr>
                        <a:t>Taking into account that the requirement to notify the subject of secret surveillance measures is not applicable to the applicant and is, in any event, devoid of practical significance,’ like in </a:t>
                      </a:r>
                      <a:r>
                        <a:rPr lang="en-GB" sz="1600" dirty="0" err="1">
                          <a:effectLst/>
                          <a:latin typeface="+mn-lt"/>
                          <a:ea typeface="Calibri" panose="020F0502020204030204" pitchFamily="34" charset="0"/>
                          <a:cs typeface="Times New Roman" panose="02020603050405020304" pitchFamily="18" charset="0"/>
                        </a:rPr>
                        <a:t>Zakharov</a:t>
                      </a:r>
                      <a:r>
                        <a:rPr lang="en-GB" sz="1600" dirty="0">
                          <a:effectLst/>
                          <a:latin typeface="+mn-lt"/>
                          <a:ea typeface="Calibri" panose="020F0502020204030204" pitchFamily="34" charset="0"/>
                          <a:cs typeface="Times New Roman" panose="02020603050405020304" pitchFamily="18" charset="0"/>
                        </a:rPr>
                        <a:t>, the Court underlined that its findings on the point of the notification would be taken into account when evaluating the last minimum requirement of law: </a:t>
                      </a:r>
                      <a:r>
                        <a:rPr lang="en-GB" sz="1600" dirty="0">
                          <a:effectLst/>
                          <a:highlight>
                            <a:srgbClr val="008000"/>
                          </a:highlight>
                          <a:latin typeface="+mn-lt"/>
                          <a:ea typeface="Calibri" panose="020F0502020204030204" pitchFamily="34" charset="0"/>
                          <a:cs typeface="Times New Roman" panose="02020603050405020304" pitchFamily="18" charset="0"/>
                        </a:rPr>
                        <a:t>the available remedies</a:t>
                      </a: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Centrum </a:t>
                      </a:r>
                      <a:r>
                        <a:rPr lang="en-GB" sz="1600" dirty="0" err="1">
                          <a:effectLst/>
                          <a:latin typeface="+mn-lt"/>
                          <a:ea typeface="Calibri" panose="020F0502020204030204" pitchFamily="34" charset="0"/>
                          <a:cs typeface="Times New Roman" panose="02020603050405020304" pitchFamily="18" charset="0"/>
                        </a:rPr>
                        <a:t>för</a:t>
                      </a:r>
                      <a:r>
                        <a:rPr lang="en-GB" sz="1600" dirty="0">
                          <a:effectLst/>
                          <a:latin typeface="+mn-lt"/>
                          <a:ea typeface="Calibri" panose="020F0502020204030204" pitchFamily="34" charset="0"/>
                          <a:cs typeface="Times New Roman" panose="02020603050405020304" pitchFamily="18" charset="0"/>
                        </a:rPr>
                        <a:t> </a:t>
                      </a:r>
                      <a:r>
                        <a:rPr lang="en-GB" sz="1600" dirty="0" err="1">
                          <a:effectLst/>
                          <a:latin typeface="+mn-lt"/>
                          <a:ea typeface="Calibri" panose="020F0502020204030204" pitchFamily="34" charset="0"/>
                          <a:cs typeface="Times New Roman" panose="02020603050405020304" pitchFamily="18" charset="0"/>
                        </a:rPr>
                        <a:t>Rättvisa</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bl>
          </a:graphicData>
        </a:graphic>
      </p:graphicFrame>
    </p:spTree>
    <p:extLst>
      <p:ext uri="{BB962C8B-B14F-4D97-AF65-F5344CB8AC3E}">
        <p14:creationId xmlns:p14="http://schemas.microsoft.com/office/powerpoint/2010/main" val="3818660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978043256"/>
              </p:ext>
            </p:extLst>
          </p:nvPr>
        </p:nvGraphicFramePr>
        <p:xfrm>
          <a:off x="633791" y="440475"/>
          <a:ext cx="9932610" cy="6315329"/>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References to another minimum requirement of law</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9. Available remedies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In the Court’s view, the aggregate of remedies, although not providing a full and public response to the objections raised by a complainant, must be considered sufficient in the present context, which involves an abstract challenge to the signals intelligence regime itself and does not concern a complaint against a particular intelligence measure. In reaching this conclusion, the Court attaches </a:t>
                      </a:r>
                      <a:r>
                        <a:rPr lang="en-GB" sz="1400" dirty="0">
                          <a:effectLst/>
                          <a:highlight>
                            <a:srgbClr val="008000"/>
                          </a:highlight>
                          <a:latin typeface="+mn-lt"/>
                          <a:ea typeface="Calibri" panose="020F0502020204030204" pitchFamily="34" charset="0"/>
                          <a:cs typeface="Times New Roman" panose="02020603050405020304" pitchFamily="18" charset="0"/>
                        </a:rPr>
                        <a:t>importance to the earlier stages of supervision of the regime</a:t>
                      </a:r>
                      <a:r>
                        <a:rPr lang="en-GB" sz="1400" dirty="0">
                          <a:effectLst/>
                          <a:latin typeface="+mn-lt"/>
                          <a:ea typeface="Calibri" panose="020F0502020204030204" pitchFamily="34" charset="0"/>
                          <a:cs typeface="Times New Roman" panose="02020603050405020304" pitchFamily="18" charset="0"/>
                        </a:rPr>
                        <a:t>, including the detailed judicial examination by the Foreign Intelligence Court of the FRA’s requests for permits to conduct signals intelligence and the extensive and partly public supervision by several bodies, in particular the Foreign Intelligence Inspectorate.</a:t>
                      </a:r>
                      <a:r>
                        <a:rPr lang="en-GB" sz="1400" dirty="0">
                          <a:solidFill>
                            <a:srgbClr val="000000"/>
                          </a:solidFill>
                          <a:effectLst/>
                          <a:latin typeface="+mn-lt"/>
                          <a:ea typeface="Calibri" panose="020F0502020204030204" pitchFamily="34" charset="0"/>
                          <a:cs typeface="Times New Roman" panose="02020603050405020304" pitchFamily="18" charset="0"/>
                        </a:rPr>
                        <a:t>’</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Centrum </a:t>
                      </a:r>
                      <a:r>
                        <a:rPr lang="en-GB" sz="1400" dirty="0" err="1">
                          <a:effectLst/>
                          <a:latin typeface="+mn-lt"/>
                          <a:ea typeface="Calibri" panose="020F0502020204030204" pitchFamily="34" charset="0"/>
                          <a:cs typeface="Times New Roman" panose="02020603050405020304" pitchFamily="18" charset="0"/>
                        </a:rPr>
                        <a:t>för</a:t>
                      </a:r>
                      <a:r>
                        <a:rPr lang="en-GB" sz="1400" dirty="0">
                          <a:effectLst/>
                          <a:latin typeface="+mn-lt"/>
                          <a:ea typeface="Calibri" panose="020F0502020204030204" pitchFamily="34" charset="0"/>
                          <a:cs typeface="Times New Roman" panose="02020603050405020304" pitchFamily="18" charset="0"/>
                        </a:rPr>
                        <a:t> </a:t>
                      </a:r>
                      <a:r>
                        <a:rPr lang="en-GB" sz="1400" dirty="0" err="1">
                          <a:effectLst/>
                          <a:latin typeface="+mn-lt"/>
                          <a:ea typeface="Calibri" panose="020F0502020204030204" pitchFamily="34" charset="0"/>
                          <a:cs typeface="Times New Roman" panose="02020603050405020304" pitchFamily="18" charset="0"/>
                        </a:rPr>
                        <a:t>Rättvisa</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bl>
          </a:graphicData>
        </a:graphic>
      </p:graphicFrame>
    </p:spTree>
    <p:extLst>
      <p:ext uri="{BB962C8B-B14F-4D97-AF65-F5344CB8AC3E}">
        <p14:creationId xmlns:p14="http://schemas.microsoft.com/office/powerpoint/2010/main" val="1528716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(6) </a:t>
            </a:r>
            <a:r>
              <a:rPr lang="nl-NL" dirty="0" err="1">
                <a:solidFill>
                  <a:schemeClr val="bg1"/>
                </a:solidFill>
              </a:rPr>
              <a:t>Constitutional</a:t>
            </a:r>
            <a:r>
              <a:rPr lang="nl-NL" dirty="0">
                <a:solidFill>
                  <a:schemeClr val="bg1"/>
                </a:solidFill>
              </a:rPr>
              <a:t> Court?</a:t>
            </a: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10000"/>
          </a:bodyPr>
          <a:lstStyle/>
          <a:p>
            <a:r>
              <a:rPr lang="nl-NL" dirty="0" err="1">
                <a:solidFill>
                  <a:schemeClr val="bg1"/>
                </a:solidFill>
              </a:rPr>
              <a:t>Exhaustion</a:t>
            </a:r>
            <a:r>
              <a:rPr lang="nl-NL" dirty="0">
                <a:solidFill>
                  <a:schemeClr val="bg1"/>
                </a:solidFill>
              </a:rPr>
              <a:t> of </a:t>
            </a:r>
            <a:r>
              <a:rPr lang="nl-NL" dirty="0" err="1">
                <a:solidFill>
                  <a:schemeClr val="bg1"/>
                </a:solidFill>
              </a:rPr>
              <a:t>domestic</a:t>
            </a:r>
            <a:r>
              <a:rPr lang="nl-NL" dirty="0">
                <a:solidFill>
                  <a:schemeClr val="bg1"/>
                </a:solidFill>
              </a:rPr>
              <a:t> remedies</a:t>
            </a:r>
          </a:p>
          <a:p>
            <a:pPr lvl="1"/>
            <a:r>
              <a:rPr lang="nl-NL" dirty="0" err="1">
                <a:solidFill>
                  <a:schemeClr val="bg1"/>
                </a:solidFill>
              </a:rPr>
              <a:t>Not</a:t>
            </a:r>
            <a:r>
              <a:rPr lang="nl-NL" dirty="0">
                <a:solidFill>
                  <a:schemeClr val="bg1"/>
                </a:solidFill>
              </a:rPr>
              <a:t> </a:t>
            </a:r>
            <a:r>
              <a:rPr lang="nl-NL" dirty="0" err="1">
                <a:solidFill>
                  <a:schemeClr val="bg1"/>
                </a:solidFill>
              </a:rPr>
              <a:t>effective</a:t>
            </a:r>
            <a:endParaRPr lang="nl-NL" dirty="0">
              <a:solidFill>
                <a:schemeClr val="bg1"/>
              </a:solidFill>
            </a:endParaRPr>
          </a:p>
          <a:p>
            <a:pPr lvl="1"/>
            <a:r>
              <a:rPr lang="nl-NL" dirty="0">
                <a:solidFill>
                  <a:schemeClr val="bg1"/>
                </a:solidFill>
              </a:rPr>
              <a:t>Question of </a:t>
            </a:r>
            <a:r>
              <a:rPr lang="nl-NL" dirty="0" err="1">
                <a:solidFill>
                  <a:schemeClr val="bg1"/>
                </a:solidFill>
              </a:rPr>
              <a:t>whether</a:t>
            </a:r>
            <a:r>
              <a:rPr lang="nl-NL" dirty="0">
                <a:solidFill>
                  <a:schemeClr val="bg1"/>
                </a:solidFill>
              </a:rPr>
              <a:t> </a:t>
            </a:r>
            <a:r>
              <a:rPr lang="nl-NL" dirty="0" err="1">
                <a:solidFill>
                  <a:schemeClr val="bg1"/>
                </a:solidFill>
              </a:rPr>
              <a:t>they</a:t>
            </a:r>
            <a:r>
              <a:rPr lang="nl-NL" dirty="0">
                <a:solidFill>
                  <a:schemeClr val="bg1"/>
                </a:solidFill>
              </a:rPr>
              <a:t> are </a:t>
            </a:r>
            <a:r>
              <a:rPr lang="nl-NL" dirty="0" err="1">
                <a:solidFill>
                  <a:schemeClr val="bg1"/>
                </a:solidFill>
              </a:rPr>
              <a:t>effective</a:t>
            </a:r>
            <a:r>
              <a:rPr lang="nl-NL" dirty="0">
                <a:solidFill>
                  <a:schemeClr val="bg1"/>
                </a:solidFill>
              </a:rPr>
              <a:t> </a:t>
            </a:r>
            <a:r>
              <a:rPr lang="nl-NL" dirty="0" err="1">
                <a:solidFill>
                  <a:schemeClr val="bg1"/>
                </a:solidFill>
              </a:rPr>
              <a:t>tied</a:t>
            </a:r>
            <a:r>
              <a:rPr lang="nl-NL" dirty="0">
                <a:solidFill>
                  <a:schemeClr val="bg1"/>
                </a:solidFill>
              </a:rPr>
              <a:t> </a:t>
            </a:r>
            <a:r>
              <a:rPr lang="nl-NL" dirty="0" err="1">
                <a:solidFill>
                  <a:schemeClr val="bg1"/>
                </a:solidFill>
              </a:rPr>
              <a:t>to</a:t>
            </a:r>
            <a:r>
              <a:rPr lang="nl-NL" dirty="0">
                <a:solidFill>
                  <a:schemeClr val="bg1"/>
                </a:solidFill>
              </a:rPr>
              <a:t> </a:t>
            </a:r>
            <a:r>
              <a:rPr lang="nl-NL" dirty="0" err="1">
                <a:solidFill>
                  <a:schemeClr val="bg1"/>
                </a:solidFill>
              </a:rPr>
              <a:t>legal</a:t>
            </a:r>
            <a:r>
              <a:rPr lang="nl-NL" dirty="0">
                <a:solidFill>
                  <a:schemeClr val="bg1"/>
                </a:solidFill>
              </a:rPr>
              <a:t> question at hand</a:t>
            </a:r>
          </a:p>
          <a:p>
            <a:pPr lvl="1"/>
            <a:r>
              <a:rPr lang="nl-NL" dirty="0" err="1">
                <a:solidFill>
                  <a:schemeClr val="bg1"/>
                </a:solidFill>
              </a:rPr>
              <a:t>Justified</a:t>
            </a:r>
            <a:r>
              <a:rPr lang="nl-NL" dirty="0">
                <a:solidFill>
                  <a:schemeClr val="bg1"/>
                </a:solidFill>
              </a:rPr>
              <a:t> </a:t>
            </a:r>
            <a:r>
              <a:rPr lang="nl-NL" dirty="0" err="1">
                <a:solidFill>
                  <a:schemeClr val="bg1"/>
                </a:solidFill>
              </a:rPr>
              <a:t>subjective</a:t>
            </a:r>
            <a:r>
              <a:rPr lang="nl-NL" dirty="0">
                <a:solidFill>
                  <a:schemeClr val="bg1"/>
                </a:solidFill>
              </a:rPr>
              <a:t> belief of </a:t>
            </a:r>
            <a:r>
              <a:rPr lang="nl-NL" dirty="0" err="1">
                <a:solidFill>
                  <a:schemeClr val="bg1"/>
                </a:solidFill>
              </a:rPr>
              <a:t>ineffectiveness</a:t>
            </a:r>
            <a:endParaRPr lang="nl-NL" dirty="0">
              <a:solidFill>
                <a:schemeClr val="bg1"/>
              </a:solidFill>
            </a:endParaRPr>
          </a:p>
          <a:p>
            <a:r>
              <a:rPr lang="nl-NL" dirty="0">
                <a:solidFill>
                  <a:schemeClr val="bg1"/>
                </a:solidFill>
              </a:rPr>
              <a:t>Pilot </a:t>
            </a:r>
            <a:r>
              <a:rPr lang="nl-NL" dirty="0" err="1">
                <a:solidFill>
                  <a:schemeClr val="bg1"/>
                </a:solidFill>
              </a:rPr>
              <a:t>judgement</a:t>
            </a:r>
            <a:endParaRPr lang="nl-NL" dirty="0">
              <a:solidFill>
                <a:schemeClr val="bg1"/>
              </a:solidFill>
            </a:endParaRPr>
          </a:p>
          <a:p>
            <a:r>
              <a:rPr lang="nl-NL" dirty="0">
                <a:solidFill>
                  <a:schemeClr val="bg1"/>
                </a:solidFill>
              </a:rPr>
              <a:t>European </a:t>
            </a:r>
            <a:r>
              <a:rPr lang="nl-NL" dirty="0" err="1">
                <a:solidFill>
                  <a:schemeClr val="bg1"/>
                </a:solidFill>
              </a:rPr>
              <a:t>Constitutional</a:t>
            </a:r>
            <a:r>
              <a:rPr lang="nl-NL" dirty="0">
                <a:solidFill>
                  <a:schemeClr val="bg1"/>
                </a:solidFill>
              </a:rPr>
              <a:t> Court?</a:t>
            </a:r>
          </a:p>
          <a:p>
            <a:pPr lvl="1"/>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As Judge Pinto de Albuquerque explained in his partly concurring, partly dissenting opinion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Villanianatos</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and others (2013), when the ECtHR assesses laws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abstracto</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does ‘an abstract review of the “conventionality” of a Greek law, while acting as a court of first instance. 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abstracto</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 Convention compliance of laws without any prior national judicial review.’ </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a:t>
            </a:r>
            <a:r>
              <a:rPr lang="en-GB"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Matelly</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France, application no. 10609/10, 02 November 2014.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3620138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20000"/>
          </a:bodyPr>
          <a:lstStyle/>
          <a:p>
            <a:pPr algn="ctr"/>
            <a:r>
              <a:rPr lang="nl-NL" sz="1800" b="1" i="0" u="none" strike="noStrike" baseline="0" dirty="0">
                <a:solidFill>
                  <a:schemeClr val="bg1"/>
                </a:solidFill>
                <a:latin typeface="Futura Std Medium"/>
              </a:rPr>
              <a:t>ARTICLE 10 </a:t>
            </a:r>
            <a:endParaRPr lang="nl-NL" sz="1800" b="0" i="0" u="none" strike="noStrike" baseline="0" dirty="0">
              <a:solidFill>
                <a:schemeClr val="bg1"/>
              </a:solidFill>
              <a:latin typeface="Futura Std Medium"/>
            </a:endParaRPr>
          </a:p>
          <a:p>
            <a:pPr algn="ctr"/>
            <a:r>
              <a:rPr lang="nl-NL" sz="1800" b="1" i="0" u="none" strike="noStrike" baseline="0" dirty="0" err="1">
                <a:solidFill>
                  <a:schemeClr val="bg1"/>
                </a:solidFill>
                <a:latin typeface="Futura Std Book"/>
              </a:rPr>
              <a:t>Freedom</a:t>
            </a:r>
            <a:r>
              <a:rPr lang="nl-NL" sz="1800" b="1" i="0" u="none" strike="noStrike" baseline="0" dirty="0">
                <a:solidFill>
                  <a:schemeClr val="bg1"/>
                </a:solidFill>
                <a:latin typeface="Futura Std Book"/>
              </a:rPr>
              <a:t> of </a:t>
            </a:r>
            <a:r>
              <a:rPr lang="nl-NL" sz="1800" b="1" i="0" u="none" strike="noStrike" baseline="0" dirty="0" err="1">
                <a:solidFill>
                  <a:schemeClr val="bg1"/>
                </a:solidFill>
                <a:latin typeface="Futura Std Book"/>
              </a:rPr>
              <a:t>expression</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 has the right to freedom of expression. This right shall include freedom to hold opinions and to receive and impart information and ideas without interference by public authority and regardless of frontiers. This Article shall not prevent States from requiring the licensing of broadcasting, television or cinema enterprises. </a:t>
            </a:r>
          </a:p>
          <a:p>
            <a:pPr algn="just"/>
            <a:r>
              <a:rPr lang="en-US" sz="1800" b="0" i="0" u="none" strike="noStrike" baseline="0" dirty="0">
                <a:solidFill>
                  <a:schemeClr val="bg1"/>
                </a:solidFill>
                <a:highlight>
                  <a:srgbClr val="008000"/>
                </a:highlight>
                <a:latin typeface="Futura Std Book"/>
              </a:rPr>
              <a:t>2. The exercise of these freedoms, since it carries with it duties and responsibilities, may be subject to such formalities, conditions, restrictions or penalties as are prescribed by law and are necessary in a democratic society, in the interests of national security, territorial integrity or public safety, for the prevention of disorder or crime, for the protection of health or morals, for the protection of the reputation or rights of others, for preventing the disclosure of information received in confidence, or for maintaining the authority and impartiality of the judiciary. </a:t>
            </a:r>
            <a:endParaRPr lang="nl-NL" dirty="0">
              <a:solidFill>
                <a:schemeClr val="bg1"/>
              </a:solidFill>
              <a:highlight>
                <a:srgbClr val="008000"/>
              </a:highlight>
            </a:endParaRPr>
          </a:p>
        </p:txBody>
      </p:sp>
    </p:spTree>
    <p:extLst>
      <p:ext uri="{BB962C8B-B14F-4D97-AF65-F5344CB8AC3E}">
        <p14:creationId xmlns:p14="http://schemas.microsoft.com/office/powerpoint/2010/main" val="1995623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pPr algn="ctr"/>
            <a:r>
              <a:rPr lang="nl-NL" sz="1800" b="1" i="0" u="none" strike="noStrike" baseline="0" dirty="0">
                <a:solidFill>
                  <a:schemeClr val="bg1"/>
                </a:solidFill>
                <a:latin typeface="Futura Std Medium"/>
              </a:rPr>
              <a:t>ARTICLE 11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Freedom of assembly and association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 has the right to freedom of peaceful assembly and to freedom of association with others, including the right to form and to join trade unions for the protection of his interests. </a:t>
            </a:r>
          </a:p>
          <a:p>
            <a:pPr algn="just"/>
            <a:r>
              <a:rPr lang="en-US" sz="1800" b="0" i="0" u="none" strike="noStrike" baseline="0" dirty="0">
                <a:solidFill>
                  <a:schemeClr val="bg1"/>
                </a:solidFill>
                <a:highlight>
                  <a:srgbClr val="008000"/>
                </a:highlight>
                <a:latin typeface="Futura Std Book"/>
              </a:rPr>
              <a:t>2. No restrictions shall be placed on the exercise of these rights other than such as are prescribed by law and are necessary in a democratic society in the interests of national security or public safety, for the prevention of disorder or crime, for the protection of health or morals or for the protection of the rights and freedoms of others. This Article shall not prevent the imposition of lawful restrictions on the exercise of these rights by members of the armed forces, of the police or of the administration of the State. </a:t>
            </a:r>
            <a:endParaRPr lang="nl-NL" dirty="0">
              <a:solidFill>
                <a:schemeClr val="bg1"/>
              </a:solidFill>
              <a:highlight>
                <a:srgbClr val="008000"/>
              </a:highlight>
            </a:endParaRPr>
          </a:p>
        </p:txBody>
      </p:sp>
    </p:spTree>
    <p:extLst>
      <p:ext uri="{BB962C8B-B14F-4D97-AF65-F5344CB8AC3E}">
        <p14:creationId xmlns:p14="http://schemas.microsoft.com/office/powerpoint/2010/main" val="411507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lgn="ctr"/>
            <a:r>
              <a:rPr lang="nl-NL" sz="1800" b="1" i="0" u="none" strike="noStrike" baseline="0" dirty="0">
                <a:solidFill>
                  <a:schemeClr val="bg1"/>
                </a:solidFill>
                <a:latin typeface="Futura Std Medium"/>
              </a:rPr>
              <a:t>ARTICLE 12 </a:t>
            </a:r>
            <a:endParaRPr lang="nl-NL" sz="1800" b="0" i="0" u="none" strike="noStrike" baseline="0" dirty="0">
              <a:solidFill>
                <a:schemeClr val="bg1"/>
              </a:solidFill>
              <a:latin typeface="Futura Std Medium"/>
            </a:endParaRPr>
          </a:p>
          <a:p>
            <a:pPr algn="ctr"/>
            <a:r>
              <a:rPr lang="nl-NL" sz="1800" b="1" i="0" u="none" strike="noStrike" baseline="0" dirty="0">
                <a:solidFill>
                  <a:schemeClr val="bg1"/>
                </a:solidFill>
                <a:latin typeface="Futura Std Book"/>
              </a:rPr>
              <a:t>Right </a:t>
            </a:r>
            <a:r>
              <a:rPr lang="nl-NL" sz="1800" b="1" i="0" u="none" strike="noStrike" baseline="0" dirty="0" err="1">
                <a:solidFill>
                  <a:schemeClr val="bg1"/>
                </a:solidFill>
                <a:latin typeface="Futura Std Book"/>
              </a:rPr>
              <a:t>to</a:t>
            </a:r>
            <a:r>
              <a:rPr lang="nl-NL" sz="1800" b="1" i="0" u="none" strike="noStrike" baseline="0" dirty="0">
                <a:solidFill>
                  <a:schemeClr val="bg1"/>
                </a:solidFill>
                <a:latin typeface="Futura Std Book"/>
              </a:rPr>
              <a:t> </a:t>
            </a:r>
            <a:r>
              <a:rPr lang="nl-NL" sz="1800" b="1" i="0" u="none" strike="noStrike" baseline="0" dirty="0" err="1">
                <a:solidFill>
                  <a:schemeClr val="bg1"/>
                </a:solidFill>
                <a:latin typeface="Futura Std Book"/>
              </a:rPr>
              <a:t>marry</a:t>
            </a:r>
            <a:r>
              <a:rPr lang="nl-NL" sz="1800" b="1" i="0" u="none" strike="noStrike" baseline="0" dirty="0">
                <a:solidFill>
                  <a:schemeClr val="bg1"/>
                </a:solidFill>
                <a:latin typeface="Futura Std Book"/>
              </a:rPr>
              <a:t>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Men and women of marriageable age have the right to marry and to found a family, </a:t>
            </a:r>
            <a:r>
              <a:rPr lang="en-US" sz="1800" b="0" i="0" u="none" strike="noStrike" baseline="0" dirty="0">
                <a:solidFill>
                  <a:schemeClr val="bg1"/>
                </a:solidFill>
                <a:highlight>
                  <a:srgbClr val="008000"/>
                </a:highlight>
                <a:latin typeface="Futura Std Book"/>
              </a:rPr>
              <a:t>according to the national laws governing the exercise of this right. </a:t>
            </a:r>
            <a:endParaRPr lang="nl-NL" dirty="0">
              <a:solidFill>
                <a:schemeClr val="bg1"/>
              </a:solidFill>
              <a:highlight>
                <a:srgbClr val="008000"/>
              </a:highlight>
            </a:endParaRPr>
          </a:p>
        </p:txBody>
      </p:sp>
    </p:spTree>
    <p:extLst>
      <p:ext uri="{BB962C8B-B14F-4D97-AF65-F5344CB8AC3E}">
        <p14:creationId xmlns:p14="http://schemas.microsoft.com/office/powerpoint/2010/main" val="141415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10000"/>
          </a:bodyPr>
          <a:lstStyle/>
          <a:p>
            <a:pPr algn="ctr"/>
            <a:r>
              <a:rPr lang="nl-NL" sz="1800" b="1" i="0" u="none" strike="noStrike" baseline="0" dirty="0">
                <a:solidFill>
                  <a:schemeClr val="bg1"/>
                </a:solidFill>
                <a:latin typeface="Futura Std Medium"/>
              </a:rPr>
              <a:t>ARTICLE 2 </a:t>
            </a:r>
            <a:endParaRPr lang="nl-NL" sz="1800" b="0" i="0" u="none" strike="noStrike" baseline="0" dirty="0">
              <a:solidFill>
                <a:schemeClr val="bg1"/>
              </a:solidFill>
              <a:latin typeface="Futura Std Medium"/>
            </a:endParaRPr>
          </a:p>
          <a:p>
            <a:pPr algn="ctr"/>
            <a:r>
              <a:rPr lang="nl-NL" sz="1800" b="1" i="0" u="none" strike="noStrike" baseline="0" dirty="0">
                <a:solidFill>
                  <a:schemeClr val="bg1"/>
                </a:solidFill>
                <a:latin typeface="Futura Std Book"/>
              </a:rPr>
              <a:t>Right </a:t>
            </a:r>
            <a:r>
              <a:rPr lang="nl-NL" sz="1800" b="1" i="0" u="none" strike="noStrike" baseline="0" dirty="0" err="1">
                <a:solidFill>
                  <a:schemeClr val="bg1"/>
                </a:solidFill>
                <a:latin typeface="Futura Std Book"/>
              </a:rPr>
              <a:t>to</a:t>
            </a:r>
            <a:r>
              <a:rPr lang="nl-NL" sz="1800" b="1" i="0" u="none" strike="noStrike" baseline="0" dirty="0">
                <a:solidFill>
                  <a:schemeClr val="bg1"/>
                </a:solidFill>
                <a:latin typeface="Futura Std Book"/>
              </a:rPr>
              <a:t> life </a:t>
            </a:r>
            <a:endParaRPr lang="nl-NL"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Everyone’s right to life shall be protected by law. No one shall be deprived of his life intentionally save in the execution of a </a:t>
            </a:r>
            <a:r>
              <a:rPr lang="en-US" sz="1800" b="0" i="0" u="none" strike="noStrike" baseline="0" dirty="0">
                <a:solidFill>
                  <a:schemeClr val="bg1"/>
                </a:solidFill>
                <a:highlight>
                  <a:srgbClr val="008000"/>
                </a:highlight>
                <a:latin typeface="Futura Std Book"/>
              </a:rPr>
              <a:t>sentence of a court following his conviction of a crime for which this penalty is provided by law. </a:t>
            </a:r>
          </a:p>
          <a:p>
            <a:pPr algn="just"/>
            <a:r>
              <a:rPr lang="en-US" sz="1800" b="0" i="0" u="none" strike="noStrike" baseline="0" dirty="0">
                <a:solidFill>
                  <a:schemeClr val="bg1"/>
                </a:solidFill>
                <a:latin typeface="Futura Std Book"/>
              </a:rPr>
              <a:t>2. Deprivation of life shall not be regarded as inflicted in contravention of this Article when it results from the use of force which is no more than absolutely necessary: </a:t>
            </a:r>
          </a:p>
          <a:p>
            <a:pPr algn="just"/>
            <a:r>
              <a:rPr lang="en-US" sz="1800" b="0" i="0" u="none" strike="noStrike" baseline="0" dirty="0">
                <a:solidFill>
                  <a:schemeClr val="bg1"/>
                </a:solidFill>
                <a:highlight>
                  <a:srgbClr val="008000"/>
                </a:highlight>
                <a:latin typeface="Futura Std Book"/>
              </a:rPr>
              <a:t>(a) in </a:t>
            </a:r>
            <a:r>
              <a:rPr lang="en-US" sz="1800" b="0" i="0" u="none" strike="noStrike" baseline="0" dirty="0" err="1">
                <a:solidFill>
                  <a:schemeClr val="bg1"/>
                </a:solidFill>
                <a:highlight>
                  <a:srgbClr val="008000"/>
                </a:highlight>
                <a:latin typeface="Futura Std Book"/>
              </a:rPr>
              <a:t>defence</a:t>
            </a:r>
            <a:r>
              <a:rPr lang="en-US" sz="1800" b="0" i="0" u="none" strike="noStrike" baseline="0" dirty="0">
                <a:solidFill>
                  <a:schemeClr val="bg1"/>
                </a:solidFill>
                <a:highlight>
                  <a:srgbClr val="008000"/>
                </a:highlight>
                <a:latin typeface="Futura Std Book"/>
              </a:rPr>
              <a:t> of any person from unlawful violence; </a:t>
            </a:r>
          </a:p>
          <a:p>
            <a:pPr algn="just"/>
            <a:r>
              <a:rPr lang="en-US" sz="1800" b="0" i="0" u="none" strike="noStrike" baseline="0" dirty="0">
                <a:solidFill>
                  <a:schemeClr val="bg1"/>
                </a:solidFill>
                <a:highlight>
                  <a:srgbClr val="008000"/>
                </a:highlight>
                <a:latin typeface="Futura Std Book"/>
              </a:rPr>
              <a:t>(b) in order to effect a lawful arrest or to prevent the escape of a person lawfully detained; </a:t>
            </a:r>
          </a:p>
          <a:p>
            <a:pPr algn="just"/>
            <a:r>
              <a:rPr lang="en-US" sz="1800" b="0" i="0" u="none" strike="noStrike" baseline="0" dirty="0">
                <a:solidFill>
                  <a:schemeClr val="bg1"/>
                </a:solidFill>
                <a:highlight>
                  <a:srgbClr val="008000"/>
                </a:highlight>
                <a:latin typeface="Futura Std Book"/>
              </a:rPr>
              <a:t>(c) in action lawfully taken for the purpose of quelling a riot or insurrection. </a:t>
            </a:r>
            <a:endParaRPr lang="nl-NL" dirty="0">
              <a:solidFill>
                <a:schemeClr val="bg1"/>
              </a:solidFill>
              <a:highlight>
                <a:srgbClr val="008000"/>
              </a:highlight>
            </a:endParaRPr>
          </a:p>
        </p:txBody>
      </p:sp>
    </p:spTree>
    <p:extLst>
      <p:ext uri="{BB962C8B-B14F-4D97-AF65-F5344CB8AC3E}">
        <p14:creationId xmlns:p14="http://schemas.microsoft.com/office/powerpoint/2010/main" val="109970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a:t>
            </a:r>
            <a:r>
              <a:rPr lang="nl-NL" dirty="0" err="1">
                <a:solidFill>
                  <a:schemeClr val="bg1"/>
                </a:solidFill>
              </a:rPr>
              <a:t>Limitation</a:t>
            </a:r>
            <a:r>
              <a:rPr lang="nl-NL" dirty="0">
                <a:solidFill>
                  <a:schemeClr val="bg1"/>
                </a:solidFill>
              </a:rPr>
              <a:t> </a:t>
            </a:r>
            <a:r>
              <a:rPr lang="nl-NL" dirty="0" err="1">
                <a:solidFill>
                  <a:schemeClr val="bg1"/>
                </a:solidFill>
              </a:rPr>
              <a:t>clauses</a:t>
            </a:r>
            <a:r>
              <a:rPr lang="nl-NL" dirty="0">
                <a:solidFill>
                  <a:schemeClr val="bg1"/>
                </a:solidFill>
              </a:rPr>
              <a:t> ECHR</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85000" lnSpcReduction="20000"/>
          </a:bodyPr>
          <a:lstStyle/>
          <a:p>
            <a:pPr algn="ctr"/>
            <a:r>
              <a:rPr lang="nl-NL" sz="1800" b="1" i="0" u="none" strike="noStrike" baseline="0" dirty="0">
                <a:solidFill>
                  <a:schemeClr val="bg1"/>
                </a:solidFill>
                <a:latin typeface="Futura Std Medium"/>
              </a:rPr>
              <a:t>ARTICLE 4 </a:t>
            </a:r>
            <a:endParaRPr lang="nl-NL" sz="1800" b="0" i="0" u="none" strike="noStrike" baseline="0" dirty="0">
              <a:solidFill>
                <a:schemeClr val="bg1"/>
              </a:solidFill>
              <a:latin typeface="Futura Std Medium"/>
            </a:endParaRPr>
          </a:p>
          <a:p>
            <a:pPr algn="ctr"/>
            <a:r>
              <a:rPr lang="en-US" sz="1800" b="1" i="0" u="none" strike="noStrike" baseline="0" dirty="0">
                <a:solidFill>
                  <a:schemeClr val="bg1"/>
                </a:solidFill>
                <a:latin typeface="Futura Std Book"/>
              </a:rPr>
              <a:t>Prohibition of slavery and forced </a:t>
            </a:r>
            <a:r>
              <a:rPr lang="en-US" sz="1800" b="1" i="0" u="none" strike="noStrike" baseline="0" dirty="0" err="1">
                <a:solidFill>
                  <a:schemeClr val="bg1"/>
                </a:solidFill>
                <a:latin typeface="Futura Std Book"/>
              </a:rPr>
              <a:t>labour</a:t>
            </a:r>
            <a:r>
              <a:rPr lang="en-US" sz="1800" b="1" i="0" u="none" strike="noStrike" baseline="0" dirty="0">
                <a:solidFill>
                  <a:schemeClr val="bg1"/>
                </a:solidFill>
                <a:latin typeface="Futura Std Book"/>
              </a:rPr>
              <a:t> </a:t>
            </a:r>
            <a:endParaRPr lang="en-US" sz="1800" b="0" i="0" u="none" strike="noStrike" baseline="0" dirty="0">
              <a:solidFill>
                <a:schemeClr val="bg1"/>
              </a:solidFill>
              <a:latin typeface="Futura Std Book"/>
            </a:endParaRPr>
          </a:p>
          <a:p>
            <a:pPr algn="just"/>
            <a:r>
              <a:rPr lang="en-US" sz="1800" b="0" i="0" u="none" strike="noStrike" baseline="0" dirty="0">
                <a:solidFill>
                  <a:schemeClr val="bg1"/>
                </a:solidFill>
                <a:latin typeface="Futura Std Book"/>
              </a:rPr>
              <a:t>1. No one shall be held in slavery or servitude. </a:t>
            </a:r>
          </a:p>
          <a:p>
            <a:pPr algn="just"/>
            <a:r>
              <a:rPr lang="en-US" sz="1800" b="0" i="0" u="none" strike="noStrike" baseline="0" dirty="0">
                <a:solidFill>
                  <a:schemeClr val="bg1"/>
                </a:solidFill>
                <a:latin typeface="Futura Std Book"/>
              </a:rPr>
              <a:t>2. No one shall be required to perform forced or compulsory </a:t>
            </a:r>
            <a:r>
              <a:rPr lang="en-US" sz="1800" b="0" i="0" u="none" strike="noStrike" baseline="0" dirty="0" err="1">
                <a:solidFill>
                  <a:schemeClr val="bg1"/>
                </a:solidFill>
                <a:latin typeface="Futura Std Book"/>
              </a:rPr>
              <a:t>labour</a:t>
            </a:r>
            <a:r>
              <a:rPr lang="en-US" sz="1800" b="0" i="0" u="none" strike="noStrike" baseline="0" dirty="0">
                <a:solidFill>
                  <a:schemeClr val="bg1"/>
                </a:solidFill>
                <a:latin typeface="Futura Std Book"/>
              </a:rPr>
              <a:t>. </a:t>
            </a:r>
          </a:p>
          <a:p>
            <a:pPr algn="just"/>
            <a:r>
              <a:rPr lang="en-US" sz="1800" b="0" i="0" u="none" strike="noStrike" baseline="0" dirty="0">
                <a:solidFill>
                  <a:schemeClr val="bg1"/>
                </a:solidFill>
                <a:latin typeface="Futura Std Book"/>
              </a:rPr>
              <a:t>3. For the purpose of this Article the term “forced or compulsory </a:t>
            </a:r>
            <a:r>
              <a:rPr lang="en-US" sz="1800" b="0" i="0" u="none" strike="noStrike" baseline="0" dirty="0" err="1">
                <a:solidFill>
                  <a:schemeClr val="bg1"/>
                </a:solidFill>
                <a:latin typeface="Futura Std Book"/>
              </a:rPr>
              <a:t>labour</a:t>
            </a:r>
            <a:r>
              <a:rPr lang="en-US" sz="1800" b="0" i="0" u="none" strike="noStrike" baseline="0" dirty="0">
                <a:solidFill>
                  <a:schemeClr val="bg1"/>
                </a:solidFill>
                <a:latin typeface="Futura Std Book"/>
              </a:rPr>
              <a:t>” shall not include: </a:t>
            </a:r>
          </a:p>
          <a:p>
            <a:pPr algn="just"/>
            <a:r>
              <a:rPr lang="en-US" sz="1800" b="0" i="0" u="none" strike="noStrike" baseline="0" dirty="0">
                <a:solidFill>
                  <a:schemeClr val="bg1"/>
                </a:solidFill>
                <a:latin typeface="Futura Std Book"/>
              </a:rPr>
              <a:t>(a) any work required to be done in the ordinary course of </a:t>
            </a:r>
            <a:r>
              <a:rPr lang="en-US" sz="1800" b="0" i="0" u="none" strike="noStrike" baseline="0" dirty="0">
                <a:solidFill>
                  <a:schemeClr val="bg1"/>
                </a:solidFill>
                <a:highlight>
                  <a:srgbClr val="008000"/>
                </a:highlight>
                <a:latin typeface="Futura Std Book"/>
              </a:rPr>
              <a:t>detention </a:t>
            </a:r>
            <a:r>
              <a:rPr lang="en-US" sz="1800" b="0" i="0" u="none" strike="noStrike" baseline="0" dirty="0">
                <a:solidFill>
                  <a:schemeClr val="bg1"/>
                </a:solidFill>
                <a:latin typeface="Futura Std Book"/>
              </a:rPr>
              <a:t>imposed according to the provisions of Article 5 of this Convention or during conditional release from such detention; </a:t>
            </a:r>
          </a:p>
          <a:p>
            <a:pPr algn="just"/>
            <a:r>
              <a:rPr lang="en-US" sz="1800" b="0" i="0" u="none" strike="noStrike" baseline="0" dirty="0">
                <a:solidFill>
                  <a:schemeClr val="bg1"/>
                </a:solidFill>
                <a:latin typeface="Futura Std Book"/>
              </a:rPr>
              <a:t>(b) any service of a military character or, in case of conscientious objectors in countries where they are </a:t>
            </a:r>
            <a:r>
              <a:rPr lang="en-US" sz="1800" b="0" i="0" u="none" strike="noStrike" baseline="0" dirty="0" err="1">
                <a:solidFill>
                  <a:schemeClr val="bg1"/>
                </a:solidFill>
                <a:latin typeface="Futura Std Book"/>
              </a:rPr>
              <a:t>recognised</a:t>
            </a:r>
            <a:r>
              <a:rPr lang="en-US" sz="1800" b="0" i="0" u="none" strike="noStrike" baseline="0" dirty="0">
                <a:solidFill>
                  <a:schemeClr val="bg1"/>
                </a:solidFill>
                <a:latin typeface="Futura Std Book"/>
              </a:rPr>
              <a:t>, service exacted instead of </a:t>
            </a:r>
            <a:r>
              <a:rPr lang="en-US" sz="1800" b="0" i="0" u="none" strike="noStrike" baseline="0" dirty="0">
                <a:solidFill>
                  <a:schemeClr val="bg1"/>
                </a:solidFill>
                <a:highlight>
                  <a:srgbClr val="008000"/>
                </a:highlight>
                <a:latin typeface="Futura Std Book"/>
              </a:rPr>
              <a:t>compulsory military service</a:t>
            </a:r>
            <a:r>
              <a:rPr lang="en-US" sz="1800" b="0" i="0" u="none" strike="noStrike" baseline="0" dirty="0">
                <a:solidFill>
                  <a:schemeClr val="bg1"/>
                </a:solidFill>
                <a:latin typeface="Futura Std Book"/>
              </a:rPr>
              <a:t>; </a:t>
            </a:r>
          </a:p>
          <a:p>
            <a:pPr algn="just"/>
            <a:r>
              <a:rPr lang="en-US" sz="1800" b="0" i="0" u="none" strike="noStrike" baseline="0" dirty="0">
                <a:solidFill>
                  <a:schemeClr val="bg1"/>
                </a:solidFill>
                <a:latin typeface="Futura Std Book"/>
              </a:rPr>
              <a:t>(c) any service exacted in case of </a:t>
            </a:r>
            <a:r>
              <a:rPr lang="en-US" sz="1800" b="0" i="0" u="none" strike="noStrike" baseline="0" dirty="0">
                <a:solidFill>
                  <a:schemeClr val="bg1"/>
                </a:solidFill>
                <a:highlight>
                  <a:srgbClr val="008000"/>
                </a:highlight>
                <a:latin typeface="Futura Std Book"/>
              </a:rPr>
              <a:t>an emergency or calamity </a:t>
            </a:r>
            <a:r>
              <a:rPr lang="en-US" sz="1800" b="0" i="0" u="none" strike="noStrike" baseline="0" dirty="0">
                <a:solidFill>
                  <a:schemeClr val="bg1"/>
                </a:solidFill>
                <a:latin typeface="Futura Std Book"/>
              </a:rPr>
              <a:t>threatening the life or well-being of the community; </a:t>
            </a:r>
          </a:p>
          <a:p>
            <a:pPr algn="just"/>
            <a:r>
              <a:rPr lang="en-US" sz="1800" b="0" i="0" u="none" strike="noStrike" baseline="0" dirty="0">
                <a:solidFill>
                  <a:schemeClr val="bg1"/>
                </a:solidFill>
                <a:latin typeface="Futura Std Book"/>
              </a:rPr>
              <a:t>(d) any work or service which forms part of </a:t>
            </a:r>
            <a:r>
              <a:rPr lang="en-US" sz="1800" b="0" i="0" u="none" strike="noStrike" baseline="0" dirty="0">
                <a:solidFill>
                  <a:schemeClr val="bg1"/>
                </a:solidFill>
                <a:highlight>
                  <a:srgbClr val="008000"/>
                </a:highlight>
                <a:latin typeface="Futura Std Book"/>
              </a:rPr>
              <a:t>normal civic obligations</a:t>
            </a:r>
            <a:r>
              <a:rPr lang="en-US" sz="1800" b="0" i="0" u="none" strike="noStrike" baseline="0" dirty="0">
                <a:solidFill>
                  <a:schemeClr val="bg1"/>
                </a:solidFill>
                <a:latin typeface="Futura Std Book"/>
              </a:rPr>
              <a:t>.</a:t>
            </a:r>
            <a:endParaRPr lang="nl-NL" dirty="0">
              <a:solidFill>
                <a:schemeClr val="bg1"/>
              </a:solidFill>
              <a:highlight>
                <a:srgbClr val="008000"/>
              </a:highlight>
            </a:endParaRPr>
          </a:p>
        </p:txBody>
      </p:sp>
    </p:spTree>
    <p:extLst>
      <p:ext uri="{BB962C8B-B14F-4D97-AF65-F5344CB8AC3E}">
        <p14:creationId xmlns:p14="http://schemas.microsoft.com/office/powerpoint/2010/main" val="2491863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2806</TotalTime>
  <Words>6667</Words>
  <Application>Microsoft Office PowerPoint</Application>
  <PresentationFormat>Breedbeeld</PresentationFormat>
  <Paragraphs>307</Paragraphs>
  <Slides>47</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47</vt:i4>
      </vt:variant>
    </vt:vector>
  </HeadingPairs>
  <TitlesOfParts>
    <vt:vector size="55" baseType="lpstr">
      <vt:lpstr>Arial</vt:lpstr>
      <vt:lpstr>Calibri</vt:lpstr>
      <vt:lpstr>Futura Std Book</vt:lpstr>
      <vt:lpstr>Futura Std Medium</vt:lpstr>
      <vt:lpstr>Times New Roman</vt:lpstr>
      <vt:lpstr>Trebuchet MS</vt:lpstr>
      <vt:lpstr>Wingdings 3</vt:lpstr>
      <vt:lpstr>Facet</vt:lpstr>
      <vt:lpstr>Class III: In accordance with the law and the Quality of Law </vt:lpstr>
      <vt:lpstr>Overview</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(1) Limitation clauses ECHR</vt:lpstr>
      <vt:lpstr>(2) Traveaux preparatoires</vt:lpstr>
      <vt:lpstr>(2) Traveaux preparatoires</vt:lpstr>
      <vt:lpstr>(2) Traveaux preparatoires</vt:lpstr>
      <vt:lpstr>(2) Traveaux preparatoires</vt:lpstr>
      <vt:lpstr>(2) Traveaux preparatoires</vt:lpstr>
      <vt:lpstr>(2) Traveaux preparatoires</vt:lpstr>
      <vt:lpstr>(3) Dominant interpretation ECtHR</vt:lpstr>
      <vt:lpstr>(3) Dominant interpretation ECtHR</vt:lpstr>
      <vt:lpstr>(3) Dominant interpretation ECtHR</vt:lpstr>
      <vt:lpstr>(3) Dominant interpretation ECtHR</vt:lpstr>
      <vt:lpstr>(4) Early exceptions: quality of law</vt:lpstr>
      <vt:lpstr>(4) Early exceptions: quality of law</vt:lpstr>
      <vt:lpstr>(4) Early exceptions: quality of law</vt:lpstr>
      <vt:lpstr>(4) Early exceptions: quality of law</vt:lpstr>
      <vt:lpstr>(4) Early exceptions: quality of law</vt:lpstr>
      <vt:lpstr>(4) Early exceptions: quality of law</vt:lpstr>
      <vt:lpstr>(5) Minimum requirements of law</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(6) Constitutional Court?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138</cp:revision>
  <dcterms:created xsi:type="dcterms:W3CDTF">2020-07-16T14:25:51Z</dcterms:created>
  <dcterms:modified xsi:type="dcterms:W3CDTF">2020-08-14T12:29:42Z</dcterms:modified>
</cp:coreProperties>
</file>