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57" r:id="rId3"/>
    <p:sldId id="359" r:id="rId4"/>
    <p:sldId id="361" r:id="rId5"/>
    <p:sldId id="497" r:id="rId6"/>
    <p:sldId id="503" r:id="rId7"/>
    <p:sldId id="504" r:id="rId8"/>
    <p:sldId id="505" r:id="rId9"/>
    <p:sldId id="385" r:id="rId10"/>
    <p:sldId id="386" r:id="rId11"/>
    <p:sldId id="388" r:id="rId12"/>
    <p:sldId id="389" r:id="rId13"/>
    <p:sldId id="392" r:id="rId14"/>
    <p:sldId id="395" r:id="rId15"/>
    <p:sldId id="396" r:id="rId16"/>
    <p:sldId id="398" r:id="rId17"/>
    <p:sldId id="401" r:id="rId18"/>
    <p:sldId id="403" r:id="rId19"/>
    <p:sldId id="404" r:id="rId20"/>
    <p:sldId id="408" r:id="rId21"/>
    <p:sldId id="409" r:id="rId22"/>
    <p:sldId id="430" r:id="rId23"/>
    <p:sldId id="500" r:id="rId24"/>
    <p:sldId id="433" r:id="rId25"/>
    <p:sldId id="438" r:id="rId26"/>
    <p:sldId id="439" r:id="rId27"/>
    <p:sldId id="440" r:id="rId28"/>
    <p:sldId id="441" r:id="rId29"/>
    <p:sldId id="442" r:id="rId30"/>
    <p:sldId id="443" r:id="rId31"/>
    <p:sldId id="446" r:id="rId32"/>
    <p:sldId id="445" r:id="rId33"/>
    <p:sldId id="449" r:id="rId34"/>
    <p:sldId id="507" r:id="rId35"/>
    <p:sldId id="451" r:id="rId36"/>
    <p:sldId id="452" r:id="rId37"/>
    <p:sldId id="454" r:id="rId38"/>
    <p:sldId id="455" r:id="rId39"/>
    <p:sldId id="456" r:id="rId40"/>
    <p:sldId id="457" r:id="rId41"/>
    <p:sldId id="461" r:id="rId42"/>
    <p:sldId id="465" r:id="rId43"/>
    <p:sldId id="467" r:id="rId44"/>
    <p:sldId id="471" r:id="rId45"/>
    <p:sldId id="472" r:id="rId46"/>
    <p:sldId id="476" r:id="rId47"/>
    <p:sldId id="479" r:id="rId48"/>
    <p:sldId id="483" r:id="rId49"/>
    <p:sldId id="485" r:id="rId50"/>
    <p:sldId id="486" r:id="rId51"/>
    <p:sldId id="498" r:id="rId52"/>
    <p:sldId id="508" r:id="rId53"/>
    <p:sldId id="499" r:id="rId54"/>
    <p:sldId id="496"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5" d="100"/>
          <a:sy n="115" d="100"/>
        </p:scale>
        <p:origin x="3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BD862E7-95FA-4FC4-9EC5-DDBFA8DC7417}" type="datetimeFigureOut">
              <a:rPr lang="en-US" dirty="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DB987F2-A784-4F72-BB57-0E9EACDE722E}" type="datetimeFigureOut">
              <a:rPr lang="en-US" dirty="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0BBD51E-4B19-444E-85C0-DBD7EB6263F4}" type="datetimeFigureOut">
              <a:rPr lang="en-US" dirty="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0D7255A-4AD5-4D3E-9A0A-689DA3BA976C}" type="datetimeFigureOut">
              <a:rPr lang="en-US" dirty="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3EE0AD15-87AC-45B2-9EE5-8D165AF83CD7}" type="datetimeFigureOut">
              <a:rPr lang="en-US" dirty="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FCC40CCD-F0D6-4CC2-A4C8-2D7D0D875F02}" type="datetimeFigureOut">
              <a:rPr lang="en-US" dirty="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8/28/2019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9A00F7B-89C5-4DF7-A309-6263220147D4}" type="datetimeFigureOut">
              <a:rPr lang="en-US" dirty="0"/>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0322" y="3030008"/>
            <a:ext cx="4698355" cy="290617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8/28/2019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8/28/2019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CDCB01F-D966-4C62-B900-0BE008A90C98}" type="datetimeFigureOut">
              <a:rPr lang="en-US" dirty="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E73A0EA-7DC7-4964-BB97-B173EF3B859A}" type="datetimeFigureOut">
              <a:rPr lang="en-US" dirty="0"/>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8/28/2019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721D0-0F6E-4A52-8826-2E47C7AC7A54}"/>
              </a:ext>
            </a:extLst>
          </p:cNvPr>
          <p:cNvSpPr>
            <a:spLocks noGrp="1"/>
          </p:cNvSpPr>
          <p:nvPr>
            <p:ph type="ctrTitle"/>
          </p:nvPr>
        </p:nvSpPr>
        <p:spPr>
          <a:xfrm>
            <a:off x="133005" y="2733709"/>
            <a:ext cx="8691452" cy="1373070"/>
          </a:xfrm>
        </p:spPr>
        <p:txBody>
          <a:bodyPr/>
          <a:lstStyle/>
          <a:p>
            <a:r>
              <a:rPr lang="nl-NL" sz="4400" dirty="0"/>
              <a:t>Privacy &amp; Data </a:t>
            </a:r>
            <a:r>
              <a:rPr lang="nl-NL" sz="4400" dirty="0" err="1"/>
              <a:t>Protection</a:t>
            </a:r>
            <a:r>
              <a:rPr lang="nl-NL" sz="4400" dirty="0"/>
              <a:t>: </a:t>
            </a:r>
            <a:br>
              <a:rPr lang="nl-NL" sz="4400" dirty="0"/>
            </a:br>
            <a:r>
              <a:rPr lang="nl-NL" sz="4400" dirty="0"/>
              <a:t>Class II – ECHR (</a:t>
            </a:r>
            <a:r>
              <a:rPr lang="nl-NL" sz="4400" dirty="0" err="1"/>
              <a:t>Ratione</a:t>
            </a:r>
            <a:r>
              <a:rPr lang="nl-NL" sz="4400" dirty="0"/>
              <a:t> </a:t>
            </a:r>
            <a:r>
              <a:rPr lang="nl-NL" sz="4400" dirty="0" err="1"/>
              <a:t>Materiae</a:t>
            </a:r>
            <a:r>
              <a:rPr lang="nl-NL" sz="4400" dirty="0"/>
              <a:t>)</a:t>
            </a:r>
          </a:p>
        </p:txBody>
      </p:sp>
      <p:sp>
        <p:nvSpPr>
          <p:cNvPr id="3" name="Ondertitel 2">
            <a:extLst>
              <a:ext uri="{FF2B5EF4-FFF2-40B4-BE49-F238E27FC236}">
                <a16:creationId xmlns:a16="http://schemas.microsoft.com/office/drawing/2014/main" id="{1A1C9003-75A0-4721-8ECD-D5EA73D97B21}"/>
              </a:ext>
            </a:extLst>
          </p:cNvPr>
          <p:cNvSpPr>
            <a:spLocks noGrp="1"/>
          </p:cNvSpPr>
          <p:nvPr>
            <p:ph type="subTitle" idx="1"/>
          </p:nvPr>
        </p:nvSpPr>
        <p:spPr/>
        <p:txBody>
          <a:bodyPr>
            <a:normAutofit lnSpcReduction="10000"/>
          </a:bodyPr>
          <a:lstStyle/>
          <a:p>
            <a:r>
              <a:rPr lang="nl-NL" dirty="0"/>
              <a:t>Bart van der Sloot</a:t>
            </a:r>
          </a:p>
          <a:p>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a:t>
            </a:r>
          </a:p>
          <a:p>
            <a:r>
              <a:rPr lang="nl-NL" dirty="0">
                <a:hlinkClick r:id="rId2"/>
              </a:rPr>
              <a:t>www.bartvandersloot.com/</a:t>
            </a:r>
            <a:endParaRPr lang="nl-NL"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2588" y="2982580"/>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468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The sphere of private life</a:t>
            </a:r>
            <a:endParaRPr lang="en-US" dirty="0"/>
          </a:p>
          <a:p>
            <a:r>
              <a:rPr lang="en-US" dirty="0"/>
              <a:t>A person’s physical, psychological or moral integrity, including medical treatment and psychiatric examinations, concerning a forced </a:t>
            </a:r>
            <a:r>
              <a:rPr lang="en-US" dirty="0" err="1"/>
              <a:t>gynaecological</a:t>
            </a:r>
            <a:r>
              <a:rPr lang="en-US" dirty="0"/>
              <a:t> examination; and forced </a:t>
            </a:r>
            <a:r>
              <a:rPr lang="en-US" dirty="0" err="1"/>
              <a:t>sterilisation</a:t>
            </a:r>
            <a:r>
              <a:rPr lang="en-US" dirty="0"/>
              <a:t>; </a:t>
            </a:r>
          </a:p>
          <a:p>
            <a:r>
              <a:rPr lang="en-US" dirty="0"/>
              <a:t>Mental health; </a:t>
            </a:r>
          </a:p>
          <a:p>
            <a:r>
              <a:rPr lang="en-US" dirty="0"/>
              <a:t>Treatment which does not reach the Article 3 threshold of severity, where there are sufficiently adverse effects on physical and moral integrity, such as the inability to watch television </a:t>
            </a:r>
            <a:r>
              <a:rPr lang="en-US" dirty="0" err="1"/>
              <a:t>programmes</a:t>
            </a:r>
            <a:r>
              <a:rPr lang="en-US" dirty="0"/>
              <a:t> while in detention.</a:t>
            </a:r>
          </a:p>
          <a:p>
            <a:r>
              <a:rPr lang="en-US" dirty="0"/>
              <a:t>Right to abortion; right to home birth; right to pre-implantation diagnosis when artificial procreation; </a:t>
            </a:r>
          </a:p>
          <a:p>
            <a:r>
              <a:rPr lang="en-US" dirty="0"/>
              <a:t>The physical and psychological integrity of victims of domestic violence and the physical integrity of a person who was attacked by a pack of stray dogs; </a:t>
            </a:r>
          </a:p>
          <a:p>
            <a:pPr lvl="1"/>
            <a:endParaRPr lang="en-US" dirty="0"/>
          </a:p>
          <a:p>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25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a:xfrm>
            <a:off x="838200" y="2144683"/>
            <a:ext cx="10515600" cy="4450079"/>
          </a:xfrm>
        </p:spPr>
        <p:txBody>
          <a:bodyPr>
            <a:normAutofit/>
          </a:bodyPr>
          <a:lstStyle/>
          <a:p>
            <a:r>
              <a:rPr lang="en-US" dirty="0"/>
              <a:t>The State’s positive obligation to safeguard the individual’s physical integrity may extend to questions relating to the effectiveness of a criminal investigation; </a:t>
            </a:r>
          </a:p>
          <a:p>
            <a:r>
              <a:rPr lang="en-US" dirty="0"/>
              <a:t>The physical integrity of child who is a victim of violence at school might fall under Article 8;</a:t>
            </a:r>
          </a:p>
          <a:p>
            <a:r>
              <a:rPr lang="en-US" dirty="0"/>
              <a:t>Gender identity, including the right to legal recognition of post-operative transsexuals; </a:t>
            </a:r>
          </a:p>
          <a:p>
            <a:r>
              <a:rPr lang="en-US" dirty="0"/>
              <a:t>Sexual orientation and sexual life;</a:t>
            </a:r>
          </a:p>
          <a:p>
            <a:r>
              <a:rPr lang="en-US" dirty="0"/>
              <a:t>The right to respect for the choice to become or not to become a parent, in the genetic sense, including the right to choose the circumstances in which to become a parent</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240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a:xfrm>
            <a:off x="838200" y="2136371"/>
            <a:ext cx="10515600" cy="4273664"/>
          </a:xfrm>
        </p:spPr>
        <p:txBody>
          <a:bodyPr>
            <a:normAutofit/>
          </a:bodyPr>
          <a:lstStyle/>
          <a:p>
            <a:r>
              <a:rPr lang="en-US" dirty="0"/>
              <a:t>Activities of a professional or business nature, including restrictions on access to certain professions or to employment; </a:t>
            </a:r>
          </a:p>
          <a:p>
            <a:r>
              <a:rPr lang="en-US" dirty="0"/>
              <a:t>Certain rights of people with disabilities:</a:t>
            </a:r>
          </a:p>
          <a:p>
            <a:r>
              <a:rPr lang="en-US" dirty="0"/>
              <a:t>Matters concerning the burial of family members, such as the refusal to allow the transfer of an urn containing the applicant’s husband’s ashes </a:t>
            </a:r>
          </a:p>
          <a:p>
            <a:r>
              <a:rPr lang="en-US" dirty="0"/>
              <a:t>The obligation to ensure that the applicants received essential information enabling them to assess the risks to their health and lives. </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26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a:bodyPr>
          <a:lstStyle/>
          <a:p>
            <a:r>
              <a:rPr lang="en-US" dirty="0"/>
              <a:t>Article 8 secures to individuals a sphere within which they can freely pursue the development and fulfilment of their personality </a:t>
            </a:r>
          </a:p>
          <a:p>
            <a:r>
              <a:rPr lang="en-US" dirty="0"/>
              <a:t>There is a zone of interaction between a person and others, even in a public context, which may fall within the scope of private life; </a:t>
            </a:r>
          </a:p>
          <a:p>
            <a:r>
              <a:rPr lang="en-US" dirty="0"/>
              <a:t>An individual’s right to decide how and when his or her life should end; </a:t>
            </a:r>
          </a:p>
          <a:p>
            <a:r>
              <a:rPr lang="en-US" dirty="0"/>
              <a:t>The right to obtain information in order to discover one’s origins and the identity of one’s parents; </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8761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The sphere of family life </a:t>
            </a:r>
            <a:endParaRPr lang="en-US" dirty="0"/>
          </a:p>
          <a:p>
            <a:r>
              <a:rPr lang="en-US" dirty="0"/>
              <a:t>Whether or not “family life” exists is essentially a question of fact depending upon the real existence in practice of close personal ties. The Court will therefore look at </a:t>
            </a:r>
            <a:r>
              <a:rPr lang="en-US" i="1" dirty="0"/>
              <a:t>de facto </a:t>
            </a:r>
            <a:r>
              <a:rPr lang="en-US" dirty="0"/>
              <a:t>family ties, such as applicants living together, in the absence of any legal recognition of family life. </a:t>
            </a:r>
          </a:p>
          <a:p>
            <a:r>
              <a:rPr lang="en-US" dirty="0"/>
              <a:t>The Court found no </a:t>
            </a:r>
            <a:r>
              <a:rPr lang="en-US" i="1" dirty="0"/>
              <a:t>de facto </a:t>
            </a:r>
            <a:r>
              <a:rPr lang="en-US" dirty="0"/>
              <a:t>family life where the relationship between the mother and the applicant had ended approximately one year before the child was conceived and the ensuing relations were of a sexual nature only. </a:t>
            </a:r>
          </a:p>
          <a:p>
            <a:r>
              <a:rPr lang="en-US" dirty="0"/>
              <a:t>It has also stressed that a family life can exist when there is no biological relationships. Think of adopted children but also of a curator or legal guardian.</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059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lstStyle/>
          <a:p>
            <a:r>
              <a:rPr lang="en-US" b="1" i="1" dirty="0"/>
              <a:t>Right to become a parent: </a:t>
            </a:r>
            <a:r>
              <a:rPr lang="en-US" dirty="0"/>
              <a:t>The notion of “family life” incorporates the right to respect for decisions to become genetic parents. Accordingly, the right of a couple to make use of medically assisted procreation comes within the ambit of Article 8, as an expression of private and family life.</a:t>
            </a:r>
          </a:p>
          <a:p>
            <a:r>
              <a:rPr lang="en-US" b="1" dirty="0"/>
              <a:t>Contact with children: </a:t>
            </a:r>
            <a:r>
              <a:rPr lang="en-US" dirty="0"/>
              <a:t>The right of parents to have contact with their children, even when they are in jail, even when they have been deprived of parental authority or parents are divorced, is one of the strongest rights on the ECHR and can only be restricted in exceptional circumstances.</a:t>
            </a:r>
            <a:endParaRPr lang="en-US" b="1"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73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a:bodyPr>
          <a:lstStyle/>
          <a:p>
            <a:r>
              <a:rPr lang="en-US" dirty="0"/>
              <a:t>Family life is not confined to marriage-based relationships and may encompass other </a:t>
            </a:r>
            <a:r>
              <a:rPr lang="en-US" i="1" dirty="0"/>
              <a:t>de facto </a:t>
            </a:r>
            <a:r>
              <a:rPr lang="en-US" dirty="0"/>
              <a:t>“family” ties where the parties are living together out of wedlock. </a:t>
            </a:r>
          </a:p>
          <a:p>
            <a:r>
              <a:rPr lang="en-US" dirty="0"/>
              <a:t>Intended family life may fall within the ambit of Article 8, notably in cases where the fact that family life has not yet fully been established is not attributable to the applicant. </a:t>
            </a:r>
          </a:p>
          <a:p>
            <a:r>
              <a:rPr lang="en-US" dirty="0"/>
              <a:t>Family life must extend to the potential relationship which may develop between a child born out of wedlock and the biological father. </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1320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a:bodyPr>
          <a:lstStyle/>
          <a:p>
            <a:r>
              <a:rPr lang="en-US" dirty="0"/>
              <a:t>A same-sex couple living in a stable relationship falls within the notion of “family life”.</a:t>
            </a:r>
          </a:p>
          <a:p>
            <a:r>
              <a:rPr lang="en-US" dirty="0"/>
              <a:t>Family life can also exist between siblings and aunts/uncles and nieces/nephews, a child and close relatives such as grandparents and grandchildren. </a:t>
            </a:r>
          </a:p>
          <a:p>
            <a:r>
              <a:rPr lang="en-US" dirty="0"/>
              <a:t>The Court has thus accepted that the right of succession between children and parents, and between grandchildren and grandparents, is so closely related to family life that it comes within the ambit of Article 8</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198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The sphere of home </a:t>
            </a:r>
            <a:endParaRPr lang="en-US" dirty="0"/>
          </a:p>
          <a:p>
            <a:r>
              <a:rPr lang="en-US" dirty="0"/>
              <a:t>Will cover occupation of a house belonging to another person if this is for significant periods on an annual basis. </a:t>
            </a:r>
          </a:p>
          <a:p>
            <a:r>
              <a:rPr lang="en-US" dirty="0"/>
              <a:t>An applicant does not need to be the owner of the “home” for the purposes of Article 8. </a:t>
            </a:r>
          </a:p>
          <a:p>
            <a:r>
              <a:rPr lang="en-US" dirty="0"/>
              <a:t>Is not limited to residences which are lawfully established </a:t>
            </a:r>
          </a:p>
          <a:p>
            <a:r>
              <a:rPr lang="en-US" dirty="0"/>
              <a:t>May be invoked by a person living in a flat for which the lease is in the name of another tenant.</a:t>
            </a:r>
          </a:p>
          <a:p>
            <a:r>
              <a:rPr lang="en-US" dirty="0"/>
              <a:t>May therefore be applicable to social housing occupied by the applicant as a tenant, even though the right of occupation under domestic law has come to an end, or to the occupation of a flat for </a:t>
            </a:r>
            <a:r>
              <a:rPr lang="en-US" dirty="0" err="1"/>
              <a:t>thrity</a:t>
            </a:r>
            <a:r>
              <a:rPr lang="en-US" dirty="0"/>
              <a:t>-nine years without any legal basis; </a:t>
            </a:r>
          </a:p>
          <a:p>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280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a:t>Is not limited to traditional residences and so will include, for example, caravans and other non-fixed abodes, including cabins and bungalows occupying land, regardless of whether such occupation is lawful under domestic law; </a:t>
            </a:r>
          </a:p>
          <a:p>
            <a:r>
              <a:rPr lang="en-US" dirty="0"/>
              <a:t>May also cover second homes or holiday homes;</a:t>
            </a:r>
          </a:p>
          <a:p>
            <a:r>
              <a:rPr lang="en-US" dirty="0"/>
              <a:t>May apply to business premises in the absence of a clear distinction between a person’s office and private residence or between private and business activities;</a:t>
            </a:r>
          </a:p>
          <a:p>
            <a:r>
              <a:rPr lang="en-US" dirty="0"/>
              <a:t>Will also apply to a company’s registered office, branches or other business premises and to the business premises of a limited liability company owned and managed by a private individual;</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531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r>
              <a:rPr lang="nl-NL" dirty="0"/>
              <a:t> of </a:t>
            </a:r>
            <a:r>
              <a:rPr lang="nl-NL" dirty="0" err="1"/>
              <a:t>this</a:t>
            </a:r>
            <a:r>
              <a:rPr lang="nl-NL" dirty="0"/>
              <a:t> week</a:t>
            </a:r>
            <a:endParaRPr lang="en-US" dirty="0"/>
          </a:p>
        </p:txBody>
      </p:sp>
      <p:sp>
        <p:nvSpPr>
          <p:cNvPr id="3" name="Content Placeholder 2"/>
          <p:cNvSpPr>
            <a:spLocks noGrp="1"/>
          </p:cNvSpPr>
          <p:nvPr>
            <p:ph idx="1"/>
          </p:nvPr>
        </p:nvSpPr>
        <p:spPr/>
        <p:txBody>
          <a:bodyPr/>
          <a:lstStyle/>
          <a:p>
            <a:r>
              <a:rPr lang="nl-NL" dirty="0"/>
              <a:t>(1) </a:t>
            </a:r>
            <a:r>
              <a:rPr lang="nl-NL" dirty="0" err="1"/>
              <a:t>Admissibility</a:t>
            </a:r>
            <a:r>
              <a:rPr lang="nl-NL" dirty="0"/>
              <a:t> criteria</a:t>
            </a:r>
          </a:p>
          <a:p>
            <a:r>
              <a:rPr lang="nl-NL" dirty="0"/>
              <a:t>(2) </a:t>
            </a:r>
            <a:r>
              <a:rPr lang="nl-NL" dirty="0" err="1"/>
              <a:t>Ratione</a:t>
            </a:r>
            <a:r>
              <a:rPr lang="nl-NL" dirty="0"/>
              <a:t> </a:t>
            </a:r>
            <a:r>
              <a:rPr lang="nl-NL" dirty="0" err="1"/>
              <a:t>Materiae</a:t>
            </a:r>
            <a:endParaRPr lang="nl-NL" dirty="0"/>
          </a:p>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nl-NL" dirty="0"/>
          </a:p>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802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a:bodyPr>
          <a:lstStyle/>
          <a:p>
            <a:r>
              <a:rPr lang="en-US" b="1" dirty="0"/>
              <a:t>The sphere of correspondence </a:t>
            </a:r>
            <a:endParaRPr lang="en-US" dirty="0"/>
          </a:p>
          <a:p>
            <a:r>
              <a:rPr lang="en-US" dirty="0"/>
              <a:t>Letters between individuals, of a private or professional nature, even where the sender or recipient is a prisoner; </a:t>
            </a:r>
          </a:p>
          <a:p>
            <a:r>
              <a:rPr lang="en-US" dirty="0"/>
              <a:t>Includes packages seized by customs officials; </a:t>
            </a:r>
          </a:p>
          <a:p>
            <a:r>
              <a:rPr lang="en-US" dirty="0"/>
              <a:t>Telephone conversations, from private or business premises, including information relating to them, such as their date and duration and the numbers dialed (meta data); </a:t>
            </a:r>
          </a:p>
          <a:p>
            <a:r>
              <a:rPr lang="en-US" dirty="0"/>
              <a:t>Pager messages; </a:t>
            </a:r>
          </a:p>
          <a:p>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0953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a:t>Electronic messages (e-mails) and personal Internet use, including in the workplace; and also the sending of e-mails to a prisoner via the prison mailbox; </a:t>
            </a:r>
          </a:p>
          <a:p>
            <a:r>
              <a:rPr lang="en-US" dirty="0"/>
              <a:t>Private radio, but not when it is on a public wavelength and is thus accessible to others; </a:t>
            </a:r>
          </a:p>
          <a:p>
            <a:r>
              <a:rPr lang="en-US" dirty="0"/>
              <a:t>Correspondence intercepted in the course of business activities or from business premises; </a:t>
            </a:r>
          </a:p>
          <a:p>
            <a:r>
              <a:rPr lang="en-US" dirty="0"/>
              <a:t>Electronic data seized during a search of a law office;</a:t>
            </a:r>
          </a:p>
          <a:p>
            <a:r>
              <a:rPr lang="en-US" dirty="0"/>
              <a:t>The positive obligation to prevent disclosure into the public domain of private conversations; </a:t>
            </a:r>
          </a:p>
          <a:p>
            <a:r>
              <a:rPr lang="en-US" dirty="0"/>
              <a:t>The positive obligation to help prisoners write by providing the necessary materials; </a:t>
            </a:r>
          </a:p>
          <a:p>
            <a:endParaRPr lang="en-US" dirty="0"/>
          </a:p>
          <a:p>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139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a:xfrm>
            <a:off x="838200" y="2053243"/>
            <a:ext cx="9610898" cy="4532283"/>
          </a:xfrm>
        </p:spPr>
        <p:txBody>
          <a:bodyPr>
            <a:normAutofit fontScale="85000" lnSpcReduction="10000"/>
          </a:bodyPr>
          <a:lstStyle/>
          <a:p>
            <a:r>
              <a:rPr lang="en-US" b="1" dirty="0"/>
              <a:t>ARTICLE 2 </a:t>
            </a:r>
            <a:r>
              <a:rPr lang="en-US" dirty="0"/>
              <a:t> </a:t>
            </a:r>
            <a:r>
              <a:rPr lang="en-US" b="1" dirty="0"/>
              <a:t>Right to life </a:t>
            </a:r>
            <a:endParaRPr lang="en-US" dirty="0"/>
          </a:p>
          <a:p>
            <a:r>
              <a:rPr lang="en-US" dirty="0"/>
              <a:t>1. Everyone’s right to life shall be protected by law. No one shall be deprived of his life intentionally save in the execution of a sentence of a court following his conviction of a crime for which this penalty is provided by law. </a:t>
            </a:r>
          </a:p>
          <a:p>
            <a:r>
              <a:rPr lang="en-US" dirty="0"/>
              <a:t>2. Deprivation of life shall not be regarded as inflicted in contravention of this Article when it results from the use of force which is no more than absolutely necessary: </a:t>
            </a:r>
          </a:p>
          <a:p>
            <a:r>
              <a:rPr lang="en-US" dirty="0"/>
              <a:t>(a) in </a:t>
            </a:r>
            <a:r>
              <a:rPr lang="en-US" dirty="0" err="1"/>
              <a:t>defence</a:t>
            </a:r>
            <a:r>
              <a:rPr lang="en-US" dirty="0"/>
              <a:t> of any person from unlawful violence; </a:t>
            </a:r>
          </a:p>
          <a:p>
            <a:r>
              <a:rPr lang="en-US" dirty="0"/>
              <a:t>(b) in order to effect a lawful arrest or to prevent the escape of a person lawfully detained; </a:t>
            </a:r>
          </a:p>
          <a:p>
            <a:r>
              <a:rPr lang="en-US" dirty="0"/>
              <a:t>(c) in action lawfully taken for the purpose of quelling a riot or insurrection. </a:t>
            </a:r>
          </a:p>
          <a:p>
            <a:r>
              <a:rPr lang="en-US" b="1" dirty="0"/>
              <a:t>ARTICLE 3 </a:t>
            </a:r>
            <a:r>
              <a:rPr lang="en-US" dirty="0"/>
              <a:t> </a:t>
            </a:r>
            <a:r>
              <a:rPr lang="en-US" b="1" dirty="0"/>
              <a:t>Prohibition of torture </a:t>
            </a:r>
            <a:endParaRPr lang="en-US" dirty="0"/>
          </a:p>
          <a:p>
            <a:r>
              <a:rPr lang="en-US" dirty="0"/>
              <a:t>No one shall be subjected to torture or to inhuman or degrading treatment or punishment. </a:t>
            </a:r>
          </a:p>
        </p:txBody>
      </p:sp>
      <p:sp>
        <p:nvSpPr>
          <p:cNvPr id="4" name="Rechthoek 3">
            <a:extLst>
              <a:ext uri="{FF2B5EF4-FFF2-40B4-BE49-F238E27FC236}">
                <a16:creationId xmlns:a16="http://schemas.microsoft.com/office/drawing/2014/main" id="{252005E2-4273-48EC-AF3E-00CBF3B7F68B}"/>
              </a:ext>
            </a:extLst>
          </p:cNvPr>
          <p:cNvSpPr/>
          <p:nvPr/>
        </p:nvSpPr>
        <p:spPr>
          <a:xfrm>
            <a:off x="5227877" y="3244334"/>
            <a:ext cx="1736245" cy="369332"/>
          </a:xfrm>
          <a:prstGeom prst="rect">
            <a:avLst/>
          </a:prstGeom>
        </p:spPr>
        <p:txBody>
          <a:bodyPr wrap="none">
            <a:spAutoFit/>
          </a:bodyPr>
          <a:lstStyle/>
          <a:p>
            <a:r>
              <a:rPr lang="nl-NL" dirty="0">
                <a:solidFill>
                  <a:srgbClr val="000000"/>
                </a:solidFill>
                <a:latin typeface="GlacialBold"/>
              </a:rPr>
              <a:t>Rémy </a:t>
            </a:r>
            <a:r>
              <a:rPr lang="nl-NL" dirty="0" err="1">
                <a:solidFill>
                  <a:srgbClr val="000000"/>
                </a:solidFill>
                <a:latin typeface="GlacialBold"/>
              </a:rPr>
              <a:t>Baurichter</a:t>
            </a:r>
            <a:endParaRPr lang="nl-NL" dirty="0"/>
          </a:p>
        </p:txBody>
      </p:sp>
      <p:pic>
        <p:nvPicPr>
          <p:cNvPr id="5" name="Picture 2" descr="Afbeeldingsresultaat voor tilt logo university">
            <a:extLst>
              <a:ext uri="{FF2B5EF4-FFF2-40B4-BE49-F238E27FC236}">
                <a16:creationId xmlns:a16="http://schemas.microsoft.com/office/drawing/2014/main" id="{7AD3B67D-E23F-45C4-AB3D-44A99732FF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6389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ARTICLE 4 </a:t>
            </a:r>
            <a:r>
              <a:rPr lang="en-US" dirty="0"/>
              <a:t> </a:t>
            </a:r>
            <a:r>
              <a:rPr lang="en-US" b="1" dirty="0"/>
              <a:t>Prohibition of slavery and forced </a:t>
            </a:r>
            <a:r>
              <a:rPr lang="en-US" b="1" dirty="0" err="1"/>
              <a:t>labour</a:t>
            </a:r>
            <a:r>
              <a:rPr lang="en-US" b="1" dirty="0"/>
              <a:t> </a:t>
            </a:r>
            <a:endParaRPr lang="en-US" dirty="0"/>
          </a:p>
          <a:p>
            <a:r>
              <a:rPr lang="en-US" dirty="0"/>
              <a:t>1. No one shall be held in slavery or servitude. </a:t>
            </a:r>
          </a:p>
          <a:p>
            <a:r>
              <a:rPr lang="en-US" dirty="0"/>
              <a:t>2. No one shall be required to perform forced or compulsory </a:t>
            </a:r>
            <a:r>
              <a:rPr lang="en-US" dirty="0" err="1"/>
              <a:t>labour</a:t>
            </a:r>
            <a:r>
              <a:rPr lang="en-US" dirty="0"/>
              <a:t>. </a:t>
            </a:r>
          </a:p>
          <a:p>
            <a:r>
              <a:rPr lang="en-US" dirty="0"/>
              <a:t>3. For the purpose of this Article the term “forced or compulsory </a:t>
            </a:r>
            <a:r>
              <a:rPr lang="en-US" dirty="0" err="1"/>
              <a:t>labour</a:t>
            </a:r>
            <a:r>
              <a:rPr lang="en-US" dirty="0"/>
              <a:t>” shall not include: </a:t>
            </a:r>
          </a:p>
          <a:p>
            <a:r>
              <a:rPr lang="en-US" dirty="0"/>
              <a:t>(a) any work required to be done in the ordinary course of detention imposed according to the provisions of Article 5 of this Convention or during conditional release from such detention; </a:t>
            </a:r>
          </a:p>
          <a:p>
            <a:r>
              <a:rPr lang="en-US" dirty="0"/>
              <a:t>(b) any service of a military character or, in case of conscientious objectors in countries where they are </a:t>
            </a:r>
            <a:r>
              <a:rPr lang="en-US" dirty="0" err="1"/>
              <a:t>recognised</a:t>
            </a:r>
            <a:r>
              <a:rPr lang="en-US" dirty="0"/>
              <a:t>, service exacted instead of compulsory military service; </a:t>
            </a:r>
          </a:p>
          <a:p>
            <a:r>
              <a:rPr lang="en-US" dirty="0"/>
              <a:t>(c) any service exacted in case of an emergency or calamity threatening the life or well-being of the community; </a:t>
            </a:r>
          </a:p>
          <a:p>
            <a:r>
              <a:rPr lang="en-US" dirty="0"/>
              <a:t>(d) any work or service which forms part of normal civic obligations. </a:t>
            </a:r>
          </a:p>
          <a:p>
            <a:endParaRPr lang="en-US" dirty="0"/>
          </a:p>
        </p:txBody>
      </p:sp>
      <p:pic>
        <p:nvPicPr>
          <p:cNvPr id="4" name="Picture 2" descr="Afbeeldingsresultaat voor tilt logo university">
            <a:extLst>
              <a:ext uri="{FF2B5EF4-FFF2-40B4-BE49-F238E27FC236}">
                <a16:creationId xmlns:a16="http://schemas.microsoft.com/office/drawing/2014/main" id="{6E8A0A3E-3122-4E0B-BB77-AA26FB2680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6804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lstStyle/>
          <a:p>
            <a:r>
              <a:rPr lang="en-US" b="1" dirty="0"/>
              <a:t>ARTICLE 12 </a:t>
            </a:r>
            <a:endParaRPr lang="en-US" dirty="0"/>
          </a:p>
          <a:p>
            <a:r>
              <a:rPr lang="en-US" b="1" dirty="0"/>
              <a:t>Right to marry </a:t>
            </a:r>
            <a:endParaRPr lang="en-US" dirty="0"/>
          </a:p>
          <a:p>
            <a:r>
              <a:rPr lang="en-US" dirty="0"/>
              <a:t>Men and women of marriageable age have the right to marry and to found a family, according to the national laws governing the exercise of this right. </a:t>
            </a:r>
          </a:p>
        </p:txBody>
      </p:sp>
      <p:pic>
        <p:nvPicPr>
          <p:cNvPr id="4" name="Picture 2" descr="Afbeeldingsresultaat voor tilt logo university">
            <a:extLst>
              <a:ext uri="{FF2B5EF4-FFF2-40B4-BE49-F238E27FC236}">
                <a16:creationId xmlns:a16="http://schemas.microsoft.com/office/drawing/2014/main" id="{E7FD0909-6209-4806-ADFA-F8EEDAE7E9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871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a:xfrm>
            <a:off x="680320" y="2036618"/>
            <a:ext cx="9613861" cy="4372495"/>
          </a:xfrm>
        </p:spPr>
        <p:txBody>
          <a:bodyPr>
            <a:normAutofit fontScale="47500" lnSpcReduction="20000"/>
          </a:bodyPr>
          <a:lstStyle/>
          <a:p>
            <a:r>
              <a:rPr lang="en-US" b="1" dirty="0"/>
              <a:t>ARTICLE 5 Right to liberty and security </a:t>
            </a:r>
            <a:endParaRPr lang="en-US" dirty="0"/>
          </a:p>
          <a:p>
            <a:r>
              <a:rPr lang="en-US" dirty="0"/>
              <a:t>1. Everyone has the right to liberty and security of person. No one shall be deprived of his liberty save in the following cases and in accordance with a procedure prescribed by law: </a:t>
            </a:r>
          </a:p>
          <a:p>
            <a:r>
              <a:rPr lang="en-US" dirty="0"/>
              <a:t>(a) the lawful detention of a person after conviction by a competent court; </a:t>
            </a:r>
          </a:p>
          <a:p>
            <a:r>
              <a:rPr lang="en-US" dirty="0"/>
              <a:t>(b) the lawful arrest or detention of a person for non-compliance with the lawful order of a court or in order to secure the fulfilment of any obligation prescribed by law; </a:t>
            </a:r>
          </a:p>
          <a:p>
            <a:r>
              <a:rPr lang="en-US" dirty="0"/>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r>
              <a:rPr lang="en-US" dirty="0"/>
              <a:t>(d) the detention of a minor by lawful order for the purpose of educational supervision or his lawful detention for the purpose of bringing him before the competent legal authority; </a:t>
            </a:r>
          </a:p>
          <a:p>
            <a:r>
              <a:rPr lang="en-US" dirty="0"/>
              <a:t>(e) the lawful detention of persons for the prevention of the spreading of infectious diseases, of persons of unsound mind, alcoholics or drug addicts or vagrants; </a:t>
            </a:r>
          </a:p>
          <a:p>
            <a:r>
              <a:rPr lang="en-US" dirty="0"/>
              <a:t>(f) the lawful arrest or detention of a person to prevent his effecting an </a:t>
            </a:r>
            <a:r>
              <a:rPr lang="en-US" dirty="0" err="1"/>
              <a:t>unauthorised</a:t>
            </a:r>
            <a:r>
              <a:rPr lang="en-US" dirty="0"/>
              <a:t> entry into the country or of a person against whom action is being taken with a view to deportation or extradition. </a:t>
            </a:r>
          </a:p>
          <a:p>
            <a:r>
              <a:rPr lang="en-US" dirty="0"/>
              <a:t>2. Everyone who is arrested shall be informed promptly, in a language which he understands, of the reasons for his arrest and of any charge against him. </a:t>
            </a:r>
          </a:p>
          <a:p>
            <a:r>
              <a:rPr lang="en-US" dirty="0"/>
              <a:t>3. Everyone arrested or detained in accordance with the provisions of paragraph 1 (c) of this Article shall be brought promptly before a judge or other officer </a:t>
            </a:r>
            <a:r>
              <a:rPr lang="en-US" dirty="0" err="1"/>
              <a:t>authorised</a:t>
            </a:r>
            <a:r>
              <a:rPr lang="en-US" dirty="0"/>
              <a:t> by law to exercise judicial power and shall be entitled to trial within a reasonable time or to release pending trial. Release may be conditioned by guarantees to appear for trial. </a:t>
            </a:r>
          </a:p>
          <a:p>
            <a:r>
              <a:rPr lang="en-US" dirty="0"/>
              <a:t>4. Everyone who is deprived of his liberty by arrest or detention shall be entitled to take proceedings by which the lawfulness of his detention shall be decided speedily by a court and his release ordered if the detention is not lawful. </a:t>
            </a:r>
          </a:p>
          <a:p>
            <a:r>
              <a:rPr lang="en-US" dirty="0"/>
              <a:t>5. Everyone who has been the victim of arrest or detention in contravention of the provisions of this Article shall have an enforceable right to compensation. </a:t>
            </a:r>
          </a:p>
        </p:txBody>
      </p:sp>
      <p:pic>
        <p:nvPicPr>
          <p:cNvPr id="4" name="Picture 2" descr="Afbeeldingsresultaat voor tilt logo university">
            <a:extLst>
              <a:ext uri="{FF2B5EF4-FFF2-40B4-BE49-F238E27FC236}">
                <a16:creationId xmlns:a16="http://schemas.microsoft.com/office/drawing/2014/main" id="{89D51BEA-5796-492F-8E05-CBF9C121A1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7902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ARTICLE 6 </a:t>
            </a:r>
            <a:r>
              <a:rPr lang="en-US" dirty="0"/>
              <a:t> </a:t>
            </a:r>
            <a:r>
              <a:rPr lang="en-US" b="1" dirty="0"/>
              <a:t>Right to a fair trial </a:t>
            </a:r>
            <a:endParaRPr lang="en-US" dirty="0"/>
          </a:p>
          <a:p>
            <a:r>
              <a:rPr lang="en-US" dirty="0"/>
              <a:t>1. In the determination of his civil rights and obligations or of any criminal charge against him, everyone is entitled to a fair and public hearing within a reasonable time by an independent and impartial tribunal established by law.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 </a:t>
            </a:r>
          </a:p>
          <a:p>
            <a:r>
              <a:rPr lang="en-US" dirty="0"/>
              <a:t>2. Everyone charged with a criminal offence shall be presumed innocent until proved guilty according to law. </a:t>
            </a:r>
          </a:p>
          <a:p>
            <a:r>
              <a:rPr lang="en-US" dirty="0"/>
              <a:t>3. Everyone charged with a criminal offence has the following minimum rights: </a:t>
            </a:r>
          </a:p>
          <a:p>
            <a:r>
              <a:rPr lang="en-US" dirty="0"/>
              <a:t>(a) to be informed promptly, in a language which he understands and in detail, of the nature and cause of the accusation against him; </a:t>
            </a:r>
          </a:p>
          <a:p>
            <a:r>
              <a:rPr lang="en-US" dirty="0"/>
              <a:t>(b) to have adequate time and facilities for the preparation of his </a:t>
            </a:r>
            <a:r>
              <a:rPr lang="en-US" dirty="0" err="1"/>
              <a:t>defence</a:t>
            </a:r>
            <a:r>
              <a:rPr lang="en-US" dirty="0"/>
              <a:t>; </a:t>
            </a:r>
          </a:p>
          <a:p>
            <a:r>
              <a:rPr lang="en-US" dirty="0"/>
              <a:t>(c) to defend himself in person or through legal assistance of his own choosing or, if he has not sufficient means to pay for legal assistance, to be given it free when the interests of justice so require; </a:t>
            </a:r>
          </a:p>
          <a:p>
            <a:r>
              <a:rPr lang="en-US" dirty="0"/>
              <a:t>(d) to examine or have examined witnesses against him and to obtain the attendance and examination of witnesses on his behalf under the same conditions as witnesses against him; </a:t>
            </a:r>
          </a:p>
          <a:p>
            <a:r>
              <a:rPr lang="en-US" dirty="0"/>
              <a:t>(e) to have the free assistance of an interpreter if he cannot understand or speak the language used in court.</a:t>
            </a:r>
          </a:p>
        </p:txBody>
      </p:sp>
      <p:pic>
        <p:nvPicPr>
          <p:cNvPr id="4" name="Picture 2" descr="Afbeeldingsresultaat voor tilt logo university">
            <a:extLst>
              <a:ext uri="{FF2B5EF4-FFF2-40B4-BE49-F238E27FC236}">
                <a16:creationId xmlns:a16="http://schemas.microsoft.com/office/drawing/2014/main" id="{7A3B936D-AE87-4844-8139-2BB7CA35D6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6548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lstStyle/>
          <a:p>
            <a:r>
              <a:rPr lang="en-US" b="1" dirty="0"/>
              <a:t>ARTICLE 13 </a:t>
            </a:r>
            <a:endParaRPr lang="en-US" dirty="0"/>
          </a:p>
          <a:p>
            <a:r>
              <a:rPr lang="en-US" b="1" dirty="0"/>
              <a:t>Right to an effective remedy </a:t>
            </a:r>
            <a:endParaRPr lang="en-US" dirty="0"/>
          </a:p>
          <a:p>
            <a:r>
              <a:rPr lang="en-US" dirty="0"/>
              <a:t>Everyone whose rights and freedoms as set forth in this Convention are violated shall have an effective remedy before a national authority notwithstanding that the violation has been committed by persons acting in an official capacity. </a:t>
            </a:r>
          </a:p>
        </p:txBody>
      </p:sp>
      <p:pic>
        <p:nvPicPr>
          <p:cNvPr id="4" name="Picture 2" descr="Afbeeldingsresultaat voor tilt logo university">
            <a:extLst>
              <a:ext uri="{FF2B5EF4-FFF2-40B4-BE49-F238E27FC236}">
                <a16:creationId xmlns:a16="http://schemas.microsoft.com/office/drawing/2014/main" id="{F1630010-475E-4CCD-B83D-D6F0E2E787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4655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right of prisoners to petition to the Court, their freedom to correspond in private with their lawyer and even the sanctity of a lawyer’s office, are all treated as matters that fall under the scope of Article 8 ECHR. </a:t>
            </a:r>
          </a:p>
          <a:p>
            <a:r>
              <a:rPr lang="en-US" dirty="0"/>
              <a:t>The Court acknowledges that in order to petition, one must correspond with the Court, and holds that correspondence with a solicitor is ‘a preparatory step to the institution of civil legal proceedings and, therefore, to the exercise of a right embodied in another Article of the Convention, that is, Article 6 (art. 6)’ and that ‘where a lawyer is involved, an encroachment on professional secrecy may have repercussions on the proper administration of justice and hence on the rights guaranteed by Article 6 (art. 6) of the Convention’.</a:t>
            </a:r>
          </a:p>
          <a:p>
            <a:r>
              <a:rPr lang="en-US" dirty="0"/>
              <a:t>Nevertheless, these matters are dealt with under the scope of the right to privacy even although the goal of guaranteeing (the secrecy of) correspondence between a prisoner and a court or his lawyer is not so much guaranteeing his privacy, but safeguarding an effective system of petition and complaint and the right to a fair trial. </a:t>
            </a:r>
          </a:p>
        </p:txBody>
      </p:sp>
      <p:pic>
        <p:nvPicPr>
          <p:cNvPr id="4" name="Picture 2" descr="Afbeeldingsresultaat voor tilt logo university">
            <a:extLst>
              <a:ext uri="{FF2B5EF4-FFF2-40B4-BE49-F238E27FC236}">
                <a16:creationId xmlns:a16="http://schemas.microsoft.com/office/drawing/2014/main" id="{D661326D-522E-4580-B394-34E2888B31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548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‘It is true that Article 8 (art. 8) contains no explicit procedural requirements, but this is not conclusive of the matter. The local authority’s decision-making process clearly cannot be devoid of influence on the substance of the decision, notably by ensuring that it is based on the relevant considerations and is not one-sided and, hence, neither is nor appears to be arbitrary. Accordingly, the Court is entitled to have regard to that process to determine whether it has been conducted in a manner that, in all the circumstances, is fair and affords due respect to the interests protected by Article 8 (art. 8). [] The decision-making process must therefore, in the Court’s view, be such as to secure that their views and interests are made known to and duly taken into account by the local authority and that they are able to exercise in due time any remedies available to them.’</a:t>
            </a:r>
          </a:p>
        </p:txBody>
      </p:sp>
      <p:pic>
        <p:nvPicPr>
          <p:cNvPr id="4" name="Picture 2" descr="Afbeeldingsresultaat voor tilt logo university">
            <a:extLst>
              <a:ext uri="{FF2B5EF4-FFF2-40B4-BE49-F238E27FC236}">
                <a16:creationId xmlns:a16="http://schemas.microsoft.com/office/drawing/2014/main" id="{9C3A6E34-DF4B-4D04-8734-1C2B4F1F9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097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a:off x="1068961" y="2061802"/>
            <a:ext cx="8836579" cy="4515774"/>
          </a:xfrm>
          <a:prstGeom prst="rect">
            <a:avLst/>
          </a:prstGeom>
        </p:spPr>
      </p:pic>
      <p:pic>
        <p:nvPicPr>
          <p:cNvPr id="5"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0586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normAutofit/>
          </a:bodyPr>
          <a:lstStyle/>
          <a:p>
            <a:r>
              <a:rPr lang="en-US" dirty="0"/>
              <a:t>Right to information</a:t>
            </a:r>
          </a:p>
          <a:p>
            <a:r>
              <a:rPr lang="en-US" dirty="0"/>
              <a:t>Right to a speedy trial.</a:t>
            </a:r>
          </a:p>
          <a:p>
            <a:r>
              <a:rPr lang="en-US" dirty="0"/>
              <a:t>Right to be involved.</a:t>
            </a:r>
          </a:p>
          <a:p>
            <a:r>
              <a:rPr lang="en-US" dirty="0"/>
              <a:t>Right to a fair decision. </a:t>
            </a:r>
          </a:p>
          <a:p>
            <a:r>
              <a:rPr lang="en-US" dirty="0"/>
              <a:t>Etc.</a:t>
            </a:r>
          </a:p>
        </p:txBody>
      </p:sp>
      <p:pic>
        <p:nvPicPr>
          <p:cNvPr id="4" name="Picture 2" descr="Afbeeldingsresultaat voor tilt logo university">
            <a:extLst>
              <a:ext uri="{FF2B5EF4-FFF2-40B4-BE49-F238E27FC236}">
                <a16:creationId xmlns:a16="http://schemas.microsoft.com/office/drawing/2014/main" id="{9C732FAC-2F91-468E-ACA5-0F6652914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891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normAutofit/>
          </a:bodyPr>
          <a:lstStyle/>
          <a:p>
            <a:r>
              <a:rPr lang="en-US" dirty="0"/>
              <a:t>Article 12 UDHR, which holds: ‘No one shall be subjected to arbitrary interference with his privacy, family, home or correspondence, nor to attacks upon his honor and reputation.’</a:t>
            </a:r>
          </a:p>
        </p:txBody>
      </p:sp>
      <p:pic>
        <p:nvPicPr>
          <p:cNvPr id="4" name="Picture 2" descr="Afbeeldingsresultaat voor tilt logo university">
            <a:extLst>
              <a:ext uri="{FF2B5EF4-FFF2-40B4-BE49-F238E27FC236}">
                <a16:creationId xmlns:a16="http://schemas.microsoft.com/office/drawing/2014/main" id="{81685E7A-455E-4151-B06B-029FC73A3E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737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ARTICLE 10 </a:t>
            </a:r>
            <a:endParaRPr lang="en-US" dirty="0"/>
          </a:p>
          <a:p>
            <a:r>
              <a:rPr lang="en-US" b="1" dirty="0"/>
              <a:t>Freedom of expression </a:t>
            </a:r>
            <a:endParaRPr lang="en-US" dirty="0"/>
          </a:p>
          <a:p>
            <a:r>
              <a:rPr lang="en-US" dirty="0"/>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p>
          <a:p>
            <a:r>
              <a:rPr lang="en-US" dirty="0"/>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 </a:t>
            </a:r>
          </a:p>
        </p:txBody>
      </p:sp>
      <p:pic>
        <p:nvPicPr>
          <p:cNvPr id="4" name="Picture 2" descr="Afbeeldingsresultaat voor tilt logo university">
            <a:extLst>
              <a:ext uri="{FF2B5EF4-FFF2-40B4-BE49-F238E27FC236}">
                <a16:creationId xmlns:a16="http://schemas.microsoft.com/office/drawing/2014/main" id="{CD273347-FBF4-4E9C-999F-232A53487F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7823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Relationship</a:t>
            </a:r>
            <a:r>
              <a:rPr lang="nl-NL" dirty="0"/>
              <a:t> </a:t>
            </a:r>
            <a:r>
              <a:rPr lang="nl-NL" dirty="0" err="1"/>
              <a:t>to</a:t>
            </a:r>
            <a:r>
              <a:rPr lang="nl-NL" dirty="0"/>
              <a:t> </a:t>
            </a:r>
            <a:r>
              <a:rPr lang="nl-NL" dirty="0" err="1"/>
              <a:t>other</a:t>
            </a:r>
            <a:r>
              <a:rPr lang="nl-NL" dirty="0"/>
              <a:t> </a:t>
            </a:r>
            <a:r>
              <a:rPr lang="nl-NL" dirty="0" err="1"/>
              <a:t>rights</a:t>
            </a:r>
            <a:r>
              <a:rPr lang="nl-NL" dirty="0"/>
              <a:t> in </a:t>
            </a:r>
            <a:r>
              <a:rPr lang="nl-NL" dirty="0" err="1"/>
              <a:t>the</a:t>
            </a:r>
            <a:r>
              <a:rPr lang="nl-NL" dirty="0"/>
              <a:t> </a:t>
            </a:r>
            <a:r>
              <a:rPr lang="nl-NL" dirty="0" err="1"/>
              <a:t>Convention</a:t>
            </a:r>
            <a:endParaRPr lang="en-US" dirty="0"/>
          </a:p>
        </p:txBody>
      </p:sp>
      <p:sp>
        <p:nvSpPr>
          <p:cNvPr id="3" name="Content Placeholder 2"/>
          <p:cNvSpPr>
            <a:spLocks noGrp="1"/>
          </p:cNvSpPr>
          <p:nvPr>
            <p:ph idx="1"/>
          </p:nvPr>
        </p:nvSpPr>
        <p:spPr/>
        <p:txBody>
          <a:bodyPr>
            <a:normAutofit fontScale="92500" lnSpcReduction="20000"/>
          </a:bodyPr>
          <a:lstStyle/>
          <a:p>
            <a:r>
              <a:rPr lang="en-US" i="1" dirty="0"/>
              <a:t>In Pfeifer v. Austria </a:t>
            </a:r>
            <a:r>
              <a:rPr lang="en-US" dirty="0"/>
              <a:t>from 2007, the Court referred to its previous case law and drawing from these notions stressed ‘that a person’s reputation, even if that person is criticized in the context of a public debate, forms part of his or her personal identity and psychological integrity and therefore also falls within the scope of his or her “private life”. Article 8 therefore applies.’</a:t>
            </a:r>
          </a:p>
          <a:p>
            <a:r>
              <a:rPr lang="en-US" dirty="0"/>
              <a:t>In a case of 2009 the Court held: ‘In more recent cases decided under Article 8 of the Convention, the Court has </a:t>
            </a:r>
            <a:r>
              <a:rPr lang="en-US" dirty="0" err="1"/>
              <a:t>recognised</a:t>
            </a:r>
            <a:r>
              <a:rPr lang="en-US" dirty="0"/>
              <a:t> reputation and also </a:t>
            </a:r>
            <a:r>
              <a:rPr lang="en-US" dirty="0" err="1"/>
              <a:t>honour</a:t>
            </a:r>
            <a:r>
              <a:rPr lang="en-US" dirty="0"/>
              <a:t> as part of the right to respect for private life. In </a:t>
            </a:r>
            <a:r>
              <a:rPr lang="en-US" i="1" dirty="0"/>
              <a:t>Pfeifer</a:t>
            </a:r>
            <a:r>
              <a:rPr lang="en-US" dirty="0"/>
              <a:t>, the Court held that a person’s reputation, even if that person was </a:t>
            </a:r>
            <a:r>
              <a:rPr lang="en-US" dirty="0" err="1"/>
              <a:t>criticised</a:t>
            </a:r>
            <a:r>
              <a:rPr lang="en-US" dirty="0"/>
              <a:t> in the context of a public debate, formed part of his or her personal identity and psychological integrity and therefore also fell within the scope of his or her “private life”. The same considerations must also apply to personal </a:t>
            </a:r>
            <a:r>
              <a:rPr lang="en-US" dirty="0" err="1"/>
              <a:t>honour</a:t>
            </a:r>
            <a:r>
              <a:rPr lang="en-US" dirty="0"/>
              <a:t>.’</a:t>
            </a:r>
          </a:p>
        </p:txBody>
      </p:sp>
      <p:pic>
        <p:nvPicPr>
          <p:cNvPr id="4" name="Picture 2" descr="Afbeeldingsresultaat voor tilt logo university">
            <a:extLst>
              <a:ext uri="{FF2B5EF4-FFF2-40B4-BE49-F238E27FC236}">
                <a16:creationId xmlns:a16="http://schemas.microsoft.com/office/drawing/2014/main" id="{BC0A06F9-B061-426D-A400-D11C3FC230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5899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1857073"/>
              </p:ext>
            </p:extLst>
          </p:nvPr>
        </p:nvGraphicFramePr>
        <p:xfrm>
          <a:off x="680321" y="2020917"/>
          <a:ext cx="9900722" cy="4757914"/>
        </p:xfrm>
        <a:graphic>
          <a:graphicData uri="http://schemas.openxmlformats.org/drawingml/2006/table">
            <a:tbl>
              <a:tblPr firstRow="1" bandRow="1">
                <a:tableStyleId>{5C22544A-7EE6-4342-B048-85BDC9FD1C3A}</a:tableStyleId>
              </a:tblPr>
              <a:tblGrid>
                <a:gridCol w="1703689">
                  <a:extLst>
                    <a:ext uri="{9D8B030D-6E8A-4147-A177-3AD203B41FA5}">
                      <a16:colId xmlns:a16="http://schemas.microsoft.com/office/drawing/2014/main" val="3510838503"/>
                    </a:ext>
                  </a:extLst>
                </a:gridCol>
                <a:gridCol w="1703689">
                  <a:extLst>
                    <a:ext uri="{9D8B030D-6E8A-4147-A177-3AD203B41FA5}">
                      <a16:colId xmlns:a16="http://schemas.microsoft.com/office/drawing/2014/main" val="2415462910"/>
                    </a:ext>
                  </a:extLst>
                </a:gridCol>
                <a:gridCol w="1703689">
                  <a:extLst>
                    <a:ext uri="{9D8B030D-6E8A-4147-A177-3AD203B41FA5}">
                      <a16:colId xmlns:a16="http://schemas.microsoft.com/office/drawing/2014/main" val="3563145254"/>
                    </a:ext>
                  </a:extLst>
                </a:gridCol>
                <a:gridCol w="1703689">
                  <a:extLst>
                    <a:ext uri="{9D8B030D-6E8A-4147-A177-3AD203B41FA5}">
                      <a16:colId xmlns:a16="http://schemas.microsoft.com/office/drawing/2014/main" val="2511890858"/>
                    </a:ext>
                  </a:extLst>
                </a:gridCol>
                <a:gridCol w="1703689">
                  <a:extLst>
                    <a:ext uri="{9D8B030D-6E8A-4147-A177-3AD203B41FA5}">
                      <a16:colId xmlns:a16="http://schemas.microsoft.com/office/drawing/2014/main" val="1181050109"/>
                    </a:ext>
                  </a:extLst>
                </a:gridCol>
                <a:gridCol w="1382277">
                  <a:extLst>
                    <a:ext uri="{9D8B030D-6E8A-4147-A177-3AD203B41FA5}">
                      <a16:colId xmlns:a16="http://schemas.microsoft.com/office/drawing/2014/main" val="2894636476"/>
                    </a:ext>
                  </a:extLst>
                </a:gridCol>
              </a:tblGrid>
              <a:tr h="306534">
                <a:tc>
                  <a:txBody>
                    <a:bodyPr/>
                    <a:lstStyle/>
                    <a:p>
                      <a:endParaRPr lang="en-US" sz="1600" dirty="0"/>
                    </a:p>
                  </a:txBody>
                  <a:tcPr/>
                </a:tc>
                <a:tc>
                  <a:txBody>
                    <a:bodyPr/>
                    <a:lstStyle/>
                    <a:p>
                      <a:r>
                        <a:rPr lang="en-US" sz="1600" dirty="0" smtClean="0"/>
                        <a:t>State</a:t>
                      </a:r>
                      <a:endParaRPr lang="en-US" sz="1600" dirty="0"/>
                    </a:p>
                  </a:txBody>
                  <a:tcPr/>
                </a:tc>
                <a:tc>
                  <a:txBody>
                    <a:bodyPr/>
                    <a:lstStyle/>
                    <a:p>
                      <a:r>
                        <a:rPr lang="en-US" sz="1600" dirty="0" smtClean="0"/>
                        <a:t>Citizen</a:t>
                      </a:r>
                      <a:endParaRPr lang="en-US" sz="1600" dirty="0"/>
                    </a:p>
                  </a:txBody>
                  <a:tcPr/>
                </a:tc>
                <a:tc>
                  <a:txBody>
                    <a:bodyPr/>
                    <a:lstStyle/>
                    <a:p>
                      <a:r>
                        <a:rPr lang="en-US" sz="1600" dirty="0" smtClean="0"/>
                        <a:t>Example</a:t>
                      </a:r>
                      <a:endParaRPr lang="en-US" sz="1600" dirty="0"/>
                    </a:p>
                  </a:txBody>
                  <a:tcPr/>
                </a:tc>
                <a:tc>
                  <a:txBody>
                    <a:bodyPr/>
                    <a:lstStyle/>
                    <a:p>
                      <a:r>
                        <a:rPr lang="en-US" sz="1600" dirty="0" smtClean="0"/>
                        <a:t>Rationale</a:t>
                      </a:r>
                      <a:endParaRPr lang="en-US" sz="1600" dirty="0"/>
                    </a:p>
                  </a:txBody>
                  <a:tcPr/>
                </a:tc>
                <a:tc>
                  <a:txBody>
                    <a:bodyPr/>
                    <a:lstStyle/>
                    <a:p>
                      <a:r>
                        <a:rPr lang="en-US" sz="1600" dirty="0" err="1" smtClean="0"/>
                        <a:t>Colour</a:t>
                      </a:r>
                      <a:endParaRPr lang="en-US" sz="1600" dirty="0"/>
                    </a:p>
                  </a:txBody>
                  <a:tcPr/>
                </a:tc>
                <a:extLst>
                  <a:ext uri="{0D108BD9-81ED-4DB2-BD59-A6C34878D82A}">
                    <a16:rowId xmlns:a16="http://schemas.microsoft.com/office/drawing/2014/main" val="3537100395"/>
                  </a:ext>
                </a:extLst>
              </a:tr>
              <a:tr h="950346">
                <a:tc>
                  <a:txBody>
                    <a:bodyPr/>
                    <a:lstStyle/>
                    <a:p>
                      <a:r>
                        <a:rPr lang="en-US" sz="1600" dirty="0" smtClean="0"/>
                        <a:t>First Generation</a:t>
                      </a:r>
                      <a:endParaRPr lang="en-US" sz="1600" dirty="0"/>
                    </a:p>
                  </a:txBody>
                  <a:tcPr/>
                </a:tc>
                <a:tc>
                  <a:txBody>
                    <a:bodyPr/>
                    <a:lstStyle/>
                    <a:p>
                      <a:r>
                        <a:rPr lang="en-US" sz="1600" dirty="0" smtClean="0"/>
                        <a:t>Negative</a:t>
                      </a:r>
                      <a:r>
                        <a:rPr lang="en-US" sz="1600" baseline="0" dirty="0" smtClean="0"/>
                        <a:t> duty</a:t>
                      </a:r>
                      <a:endParaRPr lang="en-US" sz="1600" dirty="0"/>
                    </a:p>
                  </a:txBody>
                  <a:tcPr/>
                </a:tc>
                <a:tc>
                  <a:txBody>
                    <a:bodyPr/>
                    <a:lstStyle/>
                    <a:p>
                      <a:r>
                        <a:rPr lang="en-US" sz="1600" dirty="0" smtClean="0"/>
                        <a:t>Negative right</a:t>
                      </a:r>
                      <a:endParaRPr lang="en-US" sz="1600" dirty="0"/>
                    </a:p>
                  </a:txBody>
                  <a:tcPr/>
                </a:tc>
                <a:tc>
                  <a:txBody>
                    <a:bodyPr/>
                    <a:lstStyle/>
                    <a:p>
                      <a:r>
                        <a:rPr lang="en-US" sz="1600" dirty="0" smtClean="0"/>
                        <a:t>Right to life/ freedom</a:t>
                      </a:r>
                      <a:r>
                        <a:rPr lang="en-US" sz="1600" baseline="0" dirty="0" smtClean="0"/>
                        <a:t> of speech/ right to privacy</a:t>
                      </a:r>
                      <a:endParaRPr lang="en-US" sz="1600" dirty="0"/>
                    </a:p>
                  </a:txBody>
                  <a:tcPr/>
                </a:tc>
                <a:tc>
                  <a:txBody>
                    <a:bodyPr/>
                    <a:lstStyle/>
                    <a:p>
                      <a:r>
                        <a:rPr lang="en-US" sz="1600" dirty="0" smtClean="0"/>
                        <a:t>Freedom (from)</a:t>
                      </a:r>
                      <a:endParaRPr lang="en-US" sz="1600" dirty="0"/>
                    </a:p>
                  </a:txBody>
                  <a:tcPr/>
                </a:tc>
                <a:tc>
                  <a:txBody>
                    <a:bodyPr/>
                    <a:lstStyle/>
                    <a:p>
                      <a:r>
                        <a:rPr lang="en-US" sz="1600" dirty="0" smtClean="0"/>
                        <a:t>Blue</a:t>
                      </a:r>
                      <a:endParaRPr lang="en-US" sz="1600" dirty="0"/>
                    </a:p>
                  </a:txBody>
                  <a:tcPr/>
                </a:tc>
                <a:extLst>
                  <a:ext uri="{0D108BD9-81ED-4DB2-BD59-A6C34878D82A}">
                    <a16:rowId xmlns:a16="http://schemas.microsoft.com/office/drawing/2014/main" val="2195755465"/>
                  </a:ext>
                </a:extLst>
              </a:tr>
              <a:tr h="950346">
                <a:tc>
                  <a:txBody>
                    <a:bodyPr/>
                    <a:lstStyle/>
                    <a:p>
                      <a:r>
                        <a:rPr lang="en-US" sz="1600" dirty="0" smtClean="0"/>
                        <a:t>Second</a:t>
                      </a:r>
                      <a:r>
                        <a:rPr lang="en-US" sz="1600" baseline="0" dirty="0" smtClean="0"/>
                        <a:t> Generation</a:t>
                      </a:r>
                      <a:endParaRPr lang="en-US" sz="1600" dirty="0"/>
                    </a:p>
                  </a:txBody>
                  <a:tcPr/>
                </a:tc>
                <a:tc>
                  <a:txBody>
                    <a:bodyPr/>
                    <a:lstStyle/>
                    <a:p>
                      <a:r>
                        <a:rPr lang="en-US" sz="1600" dirty="0" smtClean="0"/>
                        <a:t>Positive</a:t>
                      </a:r>
                      <a:r>
                        <a:rPr lang="en-US" sz="1600" baseline="0" dirty="0" smtClean="0"/>
                        <a:t> duty</a:t>
                      </a:r>
                      <a:endParaRPr lang="en-US" sz="1600" dirty="0"/>
                    </a:p>
                  </a:txBody>
                  <a:tcPr/>
                </a:tc>
                <a:tc>
                  <a:txBody>
                    <a:bodyPr/>
                    <a:lstStyle/>
                    <a:p>
                      <a:r>
                        <a:rPr lang="en-US" sz="1600" dirty="0" smtClean="0"/>
                        <a:t>Positive right</a:t>
                      </a:r>
                      <a:endParaRPr lang="en-US" sz="1600" dirty="0"/>
                    </a:p>
                  </a:txBody>
                  <a:tcPr/>
                </a:tc>
                <a:tc>
                  <a:txBody>
                    <a:bodyPr/>
                    <a:lstStyle/>
                    <a:p>
                      <a:r>
                        <a:rPr lang="en-US" sz="1600" dirty="0" smtClean="0"/>
                        <a:t>Right to education/ free</a:t>
                      </a:r>
                      <a:r>
                        <a:rPr lang="en-US" sz="1600" baseline="0" dirty="0" smtClean="0"/>
                        <a:t> elections/ employment</a:t>
                      </a:r>
                      <a:endParaRPr lang="en-US" sz="1600" dirty="0"/>
                    </a:p>
                  </a:txBody>
                  <a:tcPr/>
                </a:tc>
                <a:tc>
                  <a:txBody>
                    <a:bodyPr/>
                    <a:lstStyle/>
                    <a:p>
                      <a:r>
                        <a:rPr lang="en-US" sz="1600" dirty="0" smtClean="0"/>
                        <a:t>Equality (inter-personal &amp; inter-class equality)</a:t>
                      </a:r>
                      <a:endParaRPr lang="en-US" sz="1600" dirty="0"/>
                    </a:p>
                  </a:txBody>
                  <a:tcPr/>
                </a:tc>
                <a:tc>
                  <a:txBody>
                    <a:bodyPr/>
                    <a:lstStyle/>
                    <a:p>
                      <a:r>
                        <a:rPr lang="en-US" sz="1600" dirty="0" smtClean="0"/>
                        <a:t>Red</a:t>
                      </a:r>
                      <a:endParaRPr lang="en-US" sz="1600" dirty="0"/>
                    </a:p>
                  </a:txBody>
                  <a:tcPr/>
                </a:tc>
                <a:extLst>
                  <a:ext uri="{0D108BD9-81ED-4DB2-BD59-A6C34878D82A}">
                    <a16:rowId xmlns:a16="http://schemas.microsoft.com/office/drawing/2014/main" val="3733611632"/>
                  </a:ext>
                </a:extLst>
              </a:tr>
              <a:tr h="1167569">
                <a:tc>
                  <a:txBody>
                    <a:bodyPr/>
                    <a:lstStyle/>
                    <a:p>
                      <a:r>
                        <a:rPr lang="en-US" sz="1600" dirty="0" smtClean="0"/>
                        <a:t>Third</a:t>
                      </a:r>
                      <a:r>
                        <a:rPr lang="en-US" sz="1600" baseline="0" dirty="0" smtClean="0"/>
                        <a:t> Generation</a:t>
                      </a:r>
                      <a:endParaRPr lang="en-US" sz="1600" dirty="0"/>
                    </a:p>
                  </a:txBody>
                  <a:tcPr/>
                </a:tc>
                <a:tc>
                  <a:txBody>
                    <a:bodyPr/>
                    <a:lstStyle/>
                    <a:p>
                      <a:r>
                        <a:rPr lang="en-US" sz="1600" dirty="0" smtClean="0"/>
                        <a:t>Focus</a:t>
                      </a:r>
                      <a:r>
                        <a:rPr lang="en-US" sz="1600" baseline="0" dirty="0" smtClean="0"/>
                        <a:t> on recognition of non-individual interests</a:t>
                      </a:r>
                      <a:endParaRPr lang="en-US" sz="1600" dirty="0"/>
                    </a:p>
                  </a:txBody>
                  <a:tcPr/>
                </a:tc>
                <a:tc>
                  <a:txBody>
                    <a:bodyPr/>
                    <a:lstStyle/>
                    <a:p>
                      <a:r>
                        <a:rPr lang="en-US" sz="1600" dirty="0" smtClean="0"/>
                        <a:t>Focus on groups/general interests</a:t>
                      </a:r>
                      <a:endParaRPr lang="en-US" sz="1600" dirty="0"/>
                    </a:p>
                  </a:txBody>
                  <a:tcPr/>
                </a:tc>
                <a:tc>
                  <a:txBody>
                    <a:bodyPr/>
                    <a:lstStyle/>
                    <a:p>
                      <a:r>
                        <a:rPr lang="en-US" sz="1600" dirty="0" smtClean="0"/>
                        <a:t>Minority rights/ environmental</a:t>
                      </a:r>
                      <a:r>
                        <a:rPr lang="en-US" sz="1600" baseline="0" dirty="0" smtClean="0"/>
                        <a:t> rights</a:t>
                      </a:r>
                      <a:endParaRPr lang="en-US" sz="1600" dirty="0"/>
                    </a:p>
                  </a:txBody>
                  <a:tcPr/>
                </a:tc>
                <a:tc>
                  <a:txBody>
                    <a:bodyPr/>
                    <a:lstStyle/>
                    <a:p>
                      <a:r>
                        <a:rPr lang="en-US" sz="1600" dirty="0" smtClean="0"/>
                        <a:t>Solidarity (inter-cultural &amp; inter-generationa</a:t>
                      </a:r>
                      <a:r>
                        <a:rPr lang="en-US" sz="1600" baseline="0" dirty="0" smtClean="0"/>
                        <a:t>l equality)</a:t>
                      </a:r>
                      <a:endParaRPr lang="en-US" sz="1600" dirty="0"/>
                    </a:p>
                  </a:txBody>
                  <a:tcPr/>
                </a:tc>
                <a:tc>
                  <a:txBody>
                    <a:bodyPr/>
                    <a:lstStyle/>
                    <a:p>
                      <a:r>
                        <a:rPr lang="en-US" sz="1600" dirty="0" smtClean="0"/>
                        <a:t>Green</a:t>
                      </a:r>
                      <a:endParaRPr lang="en-US" sz="1600" dirty="0"/>
                    </a:p>
                  </a:txBody>
                  <a:tcPr/>
                </a:tc>
                <a:extLst>
                  <a:ext uri="{0D108BD9-81ED-4DB2-BD59-A6C34878D82A}">
                    <a16:rowId xmlns:a16="http://schemas.microsoft.com/office/drawing/2014/main" val="4151665539"/>
                  </a:ext>
                </a:extLst>
              </a:tr>
              <a:tr h="1121465">
                <a:tc>
                  <a:txBody>
                    <a:bodyPr/>
                    <a:lstStyle/>
                    <a:p>
                      <a:r>
                        <a:rPr lang="en-US" sz="1600" dirty="0" smtClean="0"/>
                        <a:t>Fourth Generation</a:t>
                      </a:r>
                      <a:endParaRPr lang="en-US" sz="1600" dirty="0"/>
                    </a:p>
                  </a:txBody>
                  <a:tcPr/>
                </a:tc>
                <a:tc>
                  <a:txBody>
                    <a:bodyPr/>
                    <a:lstStyle/>
                    <a:p>
                      <a:r>
                        <a:rPr lang="en-US" sz="1600" dirty="0" smtClean="0"/>
                        <a:t>Focus on setting restrictions on technological</a:t>
                      </a:r>
                      <a:r>
                        <a:rPr lang="en-US" sz="1600" baseline="0" dirty="0" smtClean="0"/>
                        <a:t> developments</a:t>
                      </a:r>
                      <a:endParaRPr lang="en-US" sz="1600" dirty="0"/>
                    </a:p>
                  </a:txBody>
                  <a:tcPr/>
                </a:tc>
                <a:tc>
                  <a:txBody>
                    <a:bodyPr/>
                    <a:lstStyle/>
                    <a:p>
                      <a:r>
                        <a:rPr lang="en-US" sz="1600" dirty="0" smtClean="0"/>
                        <a:t>Both individual control rights and duties for </a:t>
                      </a:r>
                      <a:r>
                        <a:rPr lang="en-US" sz="1600" dirty="0" err="1" smtClean="0"/>
                        <a:t>organisations</a:t>
                      </a:r>
                      <a:endParaRPr lang="en-US" sz="1600" dirty="0"/>
                    </a:p>
                  </a:txBody>
                  <a:tcPr/>
                </a:tc>
                <a:tc>
                  <a:txBody>
                    <a:bodyPr/>
                    <a:lstStyle/>
                    <a:p>
                      <a:r>
                        <a:rPr lang="en-US" sz="1600" dirty="0" smtClean="0"/>
                        <a:t>Digital rights/ bio-technology</a:t>
                      </a:r>
                      <a:endParaRPr lang="en-US" sz="1600" dirty="0"/>
                    </a:p>
                  </a:txBody>
                  <a:tcPr/>
                </a:tc>
                <a:tc>
                  <a:txBody>
                    <a:bodyPr/>
                    <a:lstStyle/>
                    <a:p>
                      <a:r>
                        <a:rPr lang="en-US" sz="1600" dirty="0" smtClean="0"/>
                        <a:t>Preservation </a:t>
                      </a:r>
                      <a:endParaRPr lang="en-US" sz="1600" dirty="0"/>
                    </a:p>
                  </a:txBody>
                  <a:tcPr/>
                </a:tc>
                <a:tc>
                  <a:txBody>
                    <a:bodyPr/>
                    <a:lstStyle/>
                    <a:p>
                      <a:r>
                        <a:rPr lang="en-US" sz="1600" dirty="0" smtClean="0"/>
                        <a:t>?</a:t>
                      </a:r>
                      <a:endParaRPr lang="en-US" sz="1600" dirty="0"/>
                    </a:p>
                  </a:txBody>
                  <a:tcPr/>
                </a:tc>
                <a:extLst>
                  <a:ext uri="{0D108BD9-81ED-4DB2-BD59-A6C34878D82A}">
                    <a16:rowId xmlns:a16="http://schemas.microsoft.com/office/drawing/2014/main" val="2269986688"/>
                  </a:ext>
                </a:extLst>
              </a:tr>
            </a:tbl>
          </a:graphicData>
        </a:graphic>
      </p:graphicFrame>
      <p:pic>
        <p:nvPicPr>
          <p:cNvPr id="5" name="Picture 2" descr="Afbeeldingsresultaat voor tilt logo university">
            <a:extLst>
              <a:ext uri="{FF2B5EF4-FFF2-40B4-BE49-F238E27FC236}">
                <a16:creationId xmlns:a16="http://schemas.microsoft.com/office/drawing/2014/main" id="{D159D5BF-5B1B-4BD7-B179-77717030D5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395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fontScale="55000" lnSpcReduction="20000"/>
          </a:bodyPr>
          <a:lstStyle/>
          <a:p>
            <a:r>
              <a:rPr lang="nl-NL" dirty="0"/>
              <a:t>Universal </a:t>
            </a:r>
            <a:r>
              <a:rPr lang="nl-NL" dirty="0" err="1"/>
              <a:t>Declaration</a:t>
            </a:r>
            <a:r>
              <a:rPr lang="nl-NL" dirty="0"/>
              <a:t> on Human </a:t>
            </a:r>
            <a:r>
              <a:rPr lang="nl-NL" dirty="0" err="1"/>
              <a:t>Rights</a:t>
            </a:r>
            <a:endParaRPr lang="nl-NL" dirty="0"/>
          </a:p>
          <a:p>
            <a:r>
              <a:rPr lang="en-US" b="1" dirty="0"/>
              <a:t>Article 22.</a:t>
            </a:r>
          </a:p>
          <a:p>
            <a:r>
              <a:rPr lang="en-US" dirty="0"/>
              <a:t>Everyone, as a member of society, has the right to social security and is entitled to realization, through national effort and international co-operation and in accordance with the organization and resources of each State, of the economic, social and cultural rights indispensable </a:t>
            </a:r>
            <a:r>
              <a:rPr lang="en-US" b="1" dirty="0"/>
              <a:t>for his dignity and the free development of his personality</a:t>
            </a:r>
            <a:r>
              <a:rPr lang="en-US" dirty="0"/>
              <a:t>.</a:t>
            </a:r>
          </a:p>
          <a:p>
            <a:r>
              <a:rPr lang="en-US" b="1" dirty="0"/>
              <a:t>Article 26.</a:t>
            </a:r>
          </a:p>
          <a:p>
            <a:r>
              <a:rPr lang="en-US" dirty="0"/>
              <a:t>(1) Everyone has the right to education. Education shall be free, at least in the elementary and fundamental stages. Elementary education shall be compulsory. Technical and professional education shall be made generally available and higher education shall be equally accessible to all on the basis of merit.</a:t>
            </a:r>
            <a:br>
              <a:rPr lang="en-US" dirty="0"/>
            </a:br>
            <a:r>
              <a:rPr lang="en-US" dirty="0"/>
              <a:t>(2) Education shall be directed to the </a:t>
            </a:r>
            <a:r>
              <a:rPr lang="en-US" b="1" dirty="0"/>
              <a:t>full development of the human personality </a:t>
            </a:r>
            <a:r>
              <a:rPr lang="en-US" dirty="0"/>
              <a:t>and to the strengthening of respect for human rights and fundamental freedoms. It shall promote understanding, tolerance and friendship among all nations, racial or religious groups, and shall further the activities of the United Nations for the maintenance of peace.</a:t>
            </a:r>
            <a:br>
              <a:rPr lang="en-US" dirty="0"/>
            </a:br>
            <a:r>
              <a:rPr lang="en-US" dirty="0"/>
              <a:t>(3) Parents have a prior right to choose the kind of education that shall be given to their children.</a:t>
            </a:r>
          </a:p>
          <a:p>
            <a:r>
              <a:rPr lang="en-US" b="1" dirty="0"/>
              <a:t>Article 29.</a:t>
            </a:r>
          </a:p>
          <a:p>
            <a:r>
              <a:rPr lang="en-US" dirty="0"/>
              <a:t>(1) Everyone has duties to the community in which alone the </a:t>
            </a:r>
            <a:r>
              <a:rPr lang="en-US" b="1" dirty="0"/>
              <a:t>free and full development of his personality </a:t>
            </a:r>
            <a:r>
              <a:rPr lang="en-US" dirty="0"/>
              <a:t>is possible.</a:t>
            </a:r>
            <a:br>
              <a:rPr lang="en-US" dirty="0"/>
            </a:br>
            <a:r>
              <a:rPr lang="en-US" dirty="0"/>
              <a:t>(2) In the exercise of his rights and freedoms, everyone shall be subject only to such limitations as are determined by law solely for the purpose of securing due recognition and respect for the rights and freedoms of others and of meeting the just requirements of morality, public order and the general welfare in a democratic society.</a:t>
            </a:r>
            <a:br>
              <a:rPr lang="en-US" dirty="0"/>
            </a:br>
            <a:r>
              <a:rPr lang="en-US" dirty="0"/>
              <a:t>(3) These rights and freedoms may in no case be exercised contrary to the purposes and principles of the United Nations.</a:t>
            </a:r>
          </a:p>
          <a:p>
            <a:endParaRPr lang="en-US" dirty="0"/>
          </a:p>
        </p:txBody>
      </p:sp>
      <p:pic>
        <p:nvPicPr>
          <p:cNvPr id="4" name="Picture 2" descr="Afbeeldingsresultaat voor tilt logo university">
            <a:extLst>
              <a:ext uri="{FF2B5EF4-FFF2-40B4-BE49-F238E27FC236}">
                <a16:creationId xmlns:a16="http://schemas.microsoft.com/office/drawing/2014/main" id="{D159D5BF-5B1B-4BD7-B179-77717030D5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823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dirty="0"/>
              <a:t>The Convention, in contrast to the Declaration, is a legally binding document and while civil and political rights are relatively concrete and can be legally binding, the other category of rights, ‘on the other hand, was considered to consist not of legal rights but of programmatic rights, the formulation of which necessarily is much vaguer and for the </a:t>
            </a:r>
            <a:r>
              <a:rPr lang="en-US" dirty="0" err="1"/>
              <a:t>realisation</a:t>
            </a:r>
            <a:r>
              <a:rPr lang="en-US" dirty="0"/>
              <a:t> of which the States must pursue a given policy, an obligation which does not lend itself to incidental review of government action for its lawfulness.’</a:t>
            </a:r>
          </a:p>
        </p:txBody>
      </p:sp>
      <p:pic>
        <p:nvPicPr>
          <p:cNvPr id="4" name="Picture 2" descr="Afbeeldingsresultaat voor tilt logo university">
            <a:extLst>
              <a:ext uri="{FF2B5EF4-FFF2-40B4-BE49-F238E27FC236}">
                <a16:creationId xmlns:a16="http://schemas.microsoft.com/office/drawing/2014/main" id="{D3D2151B-18E3-4396-A3F5-DBB57DFD62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612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lnSpcReduction="10000"/>
          </a:bodyPr>
          <a:lstStyle/>
          <a:p>
            <a:r>
              <a:rPr lang="en-US" dirty="0"/>
              <a:t>1976 ‘For numerous </a:t>
            </a:r>
            <a:r>
              <a:rPr lang="en-US" dirty="0" err="1"/>
              <a:t>anglo-saxon</a:t>
            </a:r>
            <a:r>
              <a:rPr lang="en-US" dirty="0"/>
              <a:t> and French authors the right to respect for “private life” is the right to privacy, the right to live, as far as one wishes, protected from publicity. [H]</a:t>
            </a:r>
            <a:r>
              <a:rPr lang="en-US" dirty="0" err="1"/>
              <a:t>owever</a:t>
            </a:r>
            <a:r>
              <a:rPr lang="en-US" dirty="0"/>
              <a:t>, the right to respect for private life does not end there. It comprises also, to a certain degree, the right to establish and to develop relationships with other human beings, especially in the emotional field for the development and fulfillment of one’s own personality.’</a:t>
            </a:r>
          </a:p>
          <a:p>
            <a:r>
              <a:rPr lang="en-US" dirty="0"/>
              <a:t>Inter alia, the </a:t>
            </a:r>
            <a:r>
              <a:rPr lang="en-US"/>
              <a:t>ECtHR stresses ‘</a:t>
            </a:r>
            <a:r>
              <a:rPr lang="en-US" dirty="0"/>
              <a:t>the fundamental importance of [the protection of private life] in order to ensure the development of every human being’s personality.’</a:t>
            </a:r>
          </a:p>
        </p:txBody>
      </p:sp>
      <p:pic>
        <p:nvPicPr>
          <p:cNvPr id="4" name="Picture 2" descr="Afbeeldingsresultaat voor tilt logo university">
            <a:extLst>
              <a:ext uri="{FF2B5EF4-FFF2-40B4-BE49-F238E27FC236}">
                <a16:creationId xmlns:a16="http://schemas.microsoft.com/office/drawing/2014/main" id="{03A04AA5-29AD-463B-A11A-9EADE4EA3E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507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fontScale="85000" lnSpcReduction="20000"/>
          </a:bodyPr>
          <a:lstStyle/>
          <a:p>
            <a:r>
              <a:rPr lang="en-US" dirty="0" smtClean="0"/>
              <a:t>Receive </a:t>
            </a:r>
            <a:r>
              <a:rPr lang="en-US" dirty="0"/>
              <a:t>the information necessary to know and to understand their childhood and early development as this is held to be of importance because of ‘its formative implications for one’s personality</a:t>
            </a:r>
            <a:r>
              <a:rPr lang="en-US" dirty="0" smtClean="0"/>
              <a:t>’. </a:t>
            </a:r>
          </a:p>
          <a:p>
            <a:r>
              <a:rPr lang="en-US" dirty="0"/>
              <a:t>T</a:t>
            </a:r>
            <a:r>
              <a:rPr lang="en-US" dirty="0" smtClean="0"/>
              <a:t>he </a:t>
            </a:r>
            <a:r>
              <a:rPr lang="en-US" dirty="0"/>
              <a:t>right ‘to develop and fulfill one’s personality necessarily comprises the right to identity and, therefore, to a name</a:t>
            </a:r>
            <a:r>
              <a:rPr lang="en-US" dirty="0" smtClean="0"/>
              <a:t>’.</a:t>
            </a:r>
          </a:p>
          <a:p>
            <a:r>
              <a:rPr lang="en-US" dirty="0" smtClean="0"/>
              <a:t>Sexual identity</a:t>
            </a:r>
          </a:p>
          <a:p>
            <a:r>
              <a:rPr lang="en-US" dirty="0" smtClean="0"/>
              <a:t>Minority identity</a:t>
            </a:r>
          </a:p>
          <a:p>
            <a:r>
              <a:rPr lang="en-US" dirty="0" smtClean="0"/>
              <a:t>The </a:t>
            </a:r>
            <a:r>
              <a:rPr lang="en-US" dirty="0"/>
              <a:t>obligation to wear prison clothes, which is held to be an interference with a prisoner’s private life due to the stigma it </a:t>
            </a:r>
            <a:r>
              <a:rPr lang="en-US" dirty="0" smtClean="0"/>
              <a:t>creates. </a:t>
            </a:r>
          </a:p>
          <a:p>
            <a:r>
              <a:rPr lang="en-US" dirty="0"/>
              <a:t>R</a:t>
            </a:r>
            <a:r>
              <a:rPr lang="en-US" dirty="0" smtClean="0"/>
              <a:t>efusal </a:t>
            </a:r>
            <a:r>
              <a:rPr lang="en-US" dirty="0"/>
              <a:t>of the authorities to allow an applicant to have his ashes scattered in his garden on his death is so closely related to his private life that it comes within the sphere of Article 8 of the Convention ‘since persons may feel the need to express their personality by the way they arrange how they are buried’.</a:t>
            </a:r>
          </a:p>
        </p:txBody>
      </p:sp>
      <p:pic>
        <p:nvPicPr>
          <p:cNvPr id="4" name="Picture 2" descr="Afbeeldingsresultaat voor tilt logo university">
            <a:extLst>
              <a:ext uri="{FF2B5EF4-FFF2-40B4-BE49-F238E27FC236}">
                <a16:creationId xmlns:a16="http://schemas.microsoft.com/office/drawing/2014/main" id="{2C728AD9-79C2-4F92-898A-54CA60E25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5232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lnSpcReduction="10000"/>
          </a:bodyPr>
          <a:lstStyle/>
          <a:p>
            <a:r>
              <a:rPr lang="en-US" dirty="0" smtClean="0"/>
              <a:t>Article </a:t>
            </a:r>
            <a:r>
              <a:rPr lang="en-US" dirty="0"/>
              <a:t>8 ECHR ‘protects a right to personal development, and the right to establish and develop relationships with other human beings and the outside world</a:t>
            </a:r>
            <a:r>
              <a:rPr lang="en-US" dirty="0" smtClean="0"/>
              <a:t>’.</a:t>
            </a:r>
          </a:p>
          <a:p>
            <a:r>
              <a:rPr lang="en-US" dirty="0" smtClean="0"/>
              <a:t>Private </a:t>
            </a:r>
            <a:r>
              <a:rPr lang="en-US" dirty="0"/>
              <a:t>life ‘encompasses the right for an individual to form and develop relationships with other human beings, including relationships of a professional or business </a:t>
            </a:r>
            <a:r>
              <a:rPr lang="en-US" dirty="0" smtClean="0"/>
              <a:t>nature’</a:t>
            </a:r>
          </a:p>
          <a:p>
            <a:r>
              <a:rPr lang="en-US" dirty="0" err="1"/>
              <a:t>A</a:t>
            </a:r>
            <a:r>
              <a:rPr lang="en-US" dirty="0" err="1" smtClean="0"/>
              <a:t>ticle</a:t>
            </a:r>
            <a:r>
              <a:rPr lang="en-US" dirty="0" smtClean="0"/>
              <a:t> </a:t>
            </a:r>
            <a:r>
              <a:rPr lang="en-US" dirty="0"/>
              <a:t>8 ECHR does not </a:t>
            </a:r>
            <a:r>
              <a:rPr lang="en-US" dirty="0" smtClean="0"/>
              <a:t>exclude ‘</a:t>
            </a:r>
            <a:r>
              <a:rPr lang="en-US" dirty="0"/>
              <a:t>activities of a professional or business nature since it is, after all, in the course of their working lives that the majority of people have a significant, if not the greatest, opportunity of developing relationships with the outside world</a:t>
            </a:r>
            <a:r>
              <a:rPr lang="en-US" dirty="0" smtClean="0"/>
              <a:t>’.</a:t>
            </a:r>
            <a:endParaRPr lang="en-US" dirty="0"/>
          </a:p>
        </p:txBody>
      </p:sp>
      <p:pic>
        <p:nvPicPr>
          <p:cNvPr id="4" name="Picture 2" descr="Afbeeldingsresultaat voor tilt logo university">
            <a:extLst>
              <a:ext uri="{FF2B5EF4-FFF2-40B4-BE49-F238E27FC236}">
                <a16:creationId xmlns:a16="http://schemas.microsoft.com/office/drawing/2014/main" id="{8F6CACF9-B1AA-444E-AC4B-F8C02E8A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573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pic>
        <p:nvPicPr>
          <p:cNvPr id="4" name="Content Placeholder 3"/>
          <p:cNvPicPr>
            <a:picLocks noGrp="1" noChangeAspect="1"/>
          </p:cNvPicPr>
          <p:nvPr>
            <p:ph idx="1"/>
          </p:nvPr>
        </p:nvPicPr>
        <p:blipFill>
          <a:blip r:embed="rId2"/>
          <a:stretch>
            <a:fillRect/>
          </a:stretch>
        </p:blipFill>
        <p:spPr>
          <a:xfrm rot="5400000">
            <a:off x="3076004" y="1628628"/>
            <a:ext cx="4256870" cy="5385305"/>
          </a:xfrm>
          <a:prstGeom prst="rect">
            <a:avLst/>
          </a:prstGeom>
        </p:spPr>
      </p:pic>
      <p:pic>
        <p:nvPicPr>
          <p:cNvPr id="5"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3708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fontScale="92500"/>
          </a:bodyPr>
          <a:lstStyle/>
          <a:p>
            <a:r>
              <a:rPr lang="en-US" b="1" dirty="0"/>
              <a:t>ARTICLE 1 </a:t>
            </a:r>
            <a:endParaRPr lang="en-US" dirty="0"/>
          </a:p>
          <a:p>
            <a:r>
              <a:rPr lang="en-US" b="1" dirty="0"/>
              <a:t>Protection of property </a:t>
            </a:r>
            <a:endParaRPr lang="en-US" dirty="0"/>
          </a:p>
          <a:p>
            <a:r>
              <a:rPr lang="en-US" dirty="0"/>
              <a:t>Every natural or legal person is entitled to the peaceful enjoyment of his possessions. No one shall be deprived of his possessions except in the public interest and subject to the conditions provided for by law and by the general principles of international law. </a:t>
            </a:r>
          </a:p>
          <a:p>
            <a:r>
              <a:rPr lang="en-US" dirty="0"/>
              <a:t>The preceding provisions shall not, however, in any way impair the right of a State to enforce such laws as it deems necessary to control the use of property in accordance with the general interest or to secure the payment of taxes or other contributions or penalties.</a:t>
            </a:r>
            <a:endParaRPr lang="en-US" b="1" dirty="0"/>
          </a:p>
        </p:txBody>
      </p:sp>
      <p:pic>
        <p:nvPicPr>
          <p:cNvPr id="4" name="Picture 2" descr="Afbeeldingsresultaat voor tilt logo university">
            <a:extLst>
              <a:ext uri="{FF2B5EF4-FFF2-40B4-BE49-F238E27FC236}">
                <a16:creationId xmlns:a16="http://schemas.microsoft.com/office/drawing/2014/main" id="{319887DC-47B6-4BD5-86D8-54115C62D0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303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dirty="0" smtClean="0"/>
              <a:t>Most </a:t>
            </a:r>
            <a:r>
              <a:rPr lang="en-US" dirty="0"/>
              <a:t>cases concerning the protection of the home regard the eviction or expropriation of homes and the destruction of a person’s home by </a:t>
            </a:r>
            <a:r>
              <a:rPr lang="en-US" dirty="0" smtClean="0"/>
              <a:t>army.</a:t>
            </a:r>
          </a:p>
          <a:p>
            <a:r>
              <a:rPr lang="en-US" dirty="0" smtClean="0"/>
              <a:t>Inheritance/succession rights</a:t>
            </a:r>
          </a:p>
          <a:p>
            <a:r>
              <a:rPr lang="en-US" dirty="0" smtClean="0"/>
              <a:t>The </a:t>
            </a:r>
            <a:r>
              <a:rPr lang="en-US" dirty="0"/>
              <a:t>Court has held that the dismissal of a person ‘from the post of judge affected a wide range of his relationships with other persons, including the relationships </a:t>
            </a:r>
            <a:r>
              <a:rPr lang="en-US" dirty="0" err="1"/>
              <a:t>oss</a:t>
            </a:r>
            <a:r>
              <a:rPr lang="en-US" dirty="0"/>
              <a:t> of job must have had tangible consequences for material well-being of the applicant and his family.’</a:t>
            </a:r>
            <a:endParaRPr lang="en-US" dirty="0"/>
          </a:p>
        </p:txBody>
      </p:sp>
      <p:pic>
        <p:nvPicPr>
          <p:cNvPr id="4" name="Picture 2" descr="Afbeeldingsresultaat voor tilt logo university">
            <a:extLst>
              <a:ext uri="{FF2B5EF4-FFF2-40B4-BE49-F238E27FC236}">
                <a16:creationId xmlns:a16="http://schemas.microsoft.com/office/drawing/2014/main" id="{455C04C0-7BA9-40AA-8699-B01BE5494A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0443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fontScale="62500" lnSpcReduction="20000"/>
          </a:bodyPr>
          <a:lstStyle/>
          <a:p>
            <a:r>
              <a:rPr lang="en-US" b="1" dirty="0"/>
              <a:t>Universal Declaration on Human Rights</a:t>
            </a:r>
          </a:p>
          <a:p>
            <a:r>
              <a:rPr lang="en-US" b="1" dirty="0"/>
              <a:t>Article 13.</a:t>
            </a:r>
            <a:br>
              <a:rPr lang="en-US" b="1" dirty="0"/>
            </a:br>
            <a:r>
              <a:rPr lang="en-US" b="1" dirty="0"/>
              <a:t> </a:t>
            </a:r>
          </a:p>
          <a:p>
            <a:r>
              <a:rPr lang="en-US" dirty="0"/>
              <a:t>(1) Everyone has the right to freedom of movement and residence within the borders of each state.</a:t>
            </a:r>
            <a:br>
              <a:rPr lang="en-US" dirty="0"/>
            </a:br>
            <a:r>
              <a:rPr lang="en-US" dirty="0"/>
              <a:t>(2) Everyone has the right to leave any country, including his own, and to return to his country.</a:t>
            </a:r>
          </a:p>
          <a:p>
            <a:r>
              <a:rPr lang="en-US" b="1" dirty="0"/>
              <a:t>Article 14.</a:t>
            </a:r>
            <a:br>
              <a:rPr lang="en-US" b="1" dirty="0"/>
            </a:br>
            <a:r>
              <a:rPr lang="en-US" b="1" dirty="0"/>
              <a:t> </a:t>
            </a:r>
          </a:p>
          <a:p>
            <a:r>
              <a:rPr lang="en-US" dirty="0"/>
              <a:t>(1) Everyone has the right to seek and to enjoy in other countries asylum from persecution.</a:t>
            </a:r>
            <a:br>
              <a:rPr lang="en-US" dirty="0"/>
            </a:br>
            <a:r>
              <a:rPr lang="en-US" dirty="0"/>
              <a:t>(2) This right may not be invoked in the case of prosecutions genuinely arising from non-political crimes or from acts contrary to the purposes and principles of the United Nations.</a:t>
            </a:r>
          </a:p>
          <a:p>
            <a:r>
              <a:rPr lang="en-US" b="1" dirty="0"/>
              <a:t>Article 15.</a:t>
            </a:r>
            <a:br>
              <a:rPr lang="en-US" b="1" dirty="0"/>
            </a:br>
            <a:r>
              <a:rPr lang="en-US" b="1" dirty="0"/>
              <a:t> </a:t>
            </a:r>
          </a:p>
          <a:p>
            <a:r>
              <a:rPr lang="en-US" dirty="0"/>
              <a:t>(1) Everyone has the right to a nationality.</a:t>
            </a:r>
            <a:br>
              <a:rPr lang="en-US" dirty="0"/>
            </a:br>
            <a:r>
              <a:rPr lang="en-US" dirty="0"/>
              <a:t>(2) No one shall be arbitrarily deprived of his nationality nor denied the right to change his nationality.</a:t>
            </a:r>
          </a:p>
          <a:p>
            <a:endParaRPr lang="en-US" dirty="0"/>
          </a:p>
        </p:txBody>
      </p:sp>
      <p:pic>
        <p:nvPicPr>
          <p:cNvPr id="4" name="Picture 2" descr="Afbeeldingsresultaat voor tilt logo university">
            <a:extLst>
              <a:ext uri="{FF2B5EF4-FFF2-40B4-BE49-F238E27FC236}">
                <a16:creationId xmlns:a16="http://schemas.microsoft.com/office/drawing/2014/main" id="{CF755268-3502-4DC9-BD11-DB88276218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797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normAutofit/>
          </a:bodyPr>
          <a:lstStyle/>
          <a:p>
            <a:r>
              <a:rPr lang="en-US" dirty="0" smtClean="0"/>
              <a:t>Deportation </a:t>
            </a:r>
            <a:r>
              <a:rPr lang="en-US" dirty="0"/>
              <a:t>of a foreigner may violate his right to </a:t>
            </a:r>
            <a:r>
              <a:rPr lang="en-US" dirty="0" smtClean="0"/>
              <a:t>family.</a:t>
            </a:r>
          </a:p>
          <a:p>
            <a:r>
              <a:rPr lang="en-US" dirty="0" smtClean="0"/>
              <a:t>The </a:t>
            </a:r>
            <a:r>
              <a:rPr lang="en-US" dirty="0"/>
              <a:t>Court took this approach a step further and obliged a state to grant a family reunion with a family member living abroad</a:t>
            </a:r>
            <a:r>
              <a:rPr lang="en-US" dirty="0" smtClean="0"/>
              <a:t>.</a:t>
            </a:r>
          </a:p>
          <a:p>
            <a:r>
              <a:rPr lang="en-US" dirty="0" smtClean="0"/>
              <a:t>Security</a:t>
            </a:r>
          </a:p>
          <a:p>
            <a:r>
              <a:rPr lang="en-US" dirty="0" smtClean="0"/>
              <a:t>Private life/quality of life</a:t>
            </a:r>
            <a:endParaRPr lang="en-US" dirty="0"/>
          </a:p>
        </p:txBody>
      </p:sp>
      <p:pic>
        <p:nvPicPr>
          <p:cNvPr id="4" name="Picture 2" descr="Afbeeldingsresultaat voor tilt logo university">
            <a:extLst>
              <a:ext uri="{FF2B5EF4-FFF2-40B4-BE49-F238E27FC236}">
                <a16:creationId xmlns:a16="http://schemas.microsoft.com/office/drawing/2014/main" id="{11BF1DCB-D037-4AA3-908F-AAAD16AC84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785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Relationship</a:t>
            </a:r>
            <a:r>
              <a:rPr lang="nl-NL" dirty="0"/>
              <a:t> </a:t>
            </a:r>
            <a:r>
              <a:rPr lang="nl-NL" dirty="0" err="1"/>
              <a:t>to</a:t>
            </a:r>
            <a:r>
              <a:rPr lang="nl-NL" dirty="0"/>
              <a:t> </a:t>
            </a:r>
            <a:r>
              <a:rPr lang="nl-NL" dirty="0" err="1"/>
              <a:t>rights</a:t>
            </a:r>
            <a:r>
              <a:rPr lang="nl-NL" dirty="0"/>
              <a:t> </a:t>
            </a:r>
            <a:r>
              <a:rPr lang="nl-NL" dirty="0" err="1"/>
              <a:t>explicitly</a:t>
            </a:r>
            <a:r>
              <a:rPr lang="nl-NL" dirty="0"/>
              <a:t> </a:t>
            </a:r>
            <a:r>
              <a:rPr lang="nl-NL" dirty="0" err="1"/>
              <a:t>left</a:t>
            </a:r>
            <a:r>
              <a:rPr lang="nl-NL" dirty="0"/>
              <a:t> out of </a:t>
            </a:r>
            <a:r>
              <a:rPr lang="nl-NL" dirty="0" err="1"/>
              <a:t>the</a:t>
            </a:r>
            <a:r>
              <a:rPr lang="nl-NL" dirty="0"/>
              <a:t> </a:t>
            </a:r>
            <a:r>
              <a:rPr lang="nl-NL" dirty="0" err="1"/>
              <a:t>Convention</a:t>
            </a:r>
            <a:endParaRPr lang="nl-NL" dirty="0"/>
          </a:p>
        </p:txBody>
      </p:sp>
      <p:sp>
        <p:nvSpPr>
          <p:cNvPr id="3" name="Content Placeholder 2"/>
          <p:cNvSpPr>
            <a:spLocks noGrp="1"/>
          </p:cNvSpPr>
          <p:nvPr>
            <p:ph idx="1"/>
          </p:nvPr>
        </p:nvSpPr>
        <p:spPr/>
        <p:txBody>
          <a:bodyPr/>
          <a:lstStyle/>
          <a:p>
            <a:r>
              <a:rPr lang="en-US" b="1" dirty="0"/>
              <a:t>ARTICLE 2 </a:t>
            </a:r>
            <a:endParaRPr lang="en-US" dirty="0"/>
          </a:p>
          <a:p>
            <a:r>
              <a:rPr lang="en-US" b="1" dirty="0"/>
              <a:t>Right to education </a:t>
            </a:r>
            <a:endParaRPr lang="en-US" dirty="0"/>
          </a:p>
          <a:p>
            <a:r>
              <a:rPr lang="en-US" dirty="0"/>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 </a:t>
            </a:r>
          </a:p>
        </p:txBody>
      </p:sp>
      <p:pic>
        <p:nvPicPr>
          <p:cNvPr id="4" name="Picture 2" descr="Afbeeldingsresultaat voor tilt logo university">
            <a:extLst>
              <a:ext uri="{FF2B5EF4-FFF2-40B4-BE49-F238E27FC236}">
                <a16:creationId xmlns:a16="http://schemas.microsoft.com/office/drawing/2014/main" id="{ABA400E4-6B20-4A20-8C92-537DCC4600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6320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Material</a:t>
            </a:r>
            <a:r>
              <a:rPr lang="nl-NL" dirty="0"/>
              <a:t> scope or </a:t>
            </a:r>
            <a:r>
              <a:rPr lang="nl-NL" dirty="0" err="1"/>
              <a:t>Article</a:t>
            </a:r>
            <a:r>
              <a:rPr lang="nl-NL" dirty="0"/>
              <a:t> 8 ECHR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Court discussed under both the right to education and the right to privacy a matter which regarded a Belgium law under which French speaking parents living in the Dutch-speaking part of the country could only provide their children with an education in French if they would send them to the other part of the country</a:t>
            </a:r>
            <a:r>
              <a:rPr lang="en-US" dirty="0" smtClean="0"/>
              <a:t>.</a:t>
            </a:r>
          </a:p>
          <a:p>
            <a:r>
              <a:rPr lang="en-US" dirty="0" smtClean="0"/>
              <a:t>Were </a:t>
            </a:r>
            <a:r>
              <a:rPr lang="en-US" dirty="0"/>
              <a:t>restrictions in Cyprus on the freedom of movement of Greek-Cypriot and Maronite schoolchildren living in the northern part of the country attending schools in the south, that although there was a system of primary-school education for the children of Greek Cypriots living in northern Cyprus, there were no secondary schools for them, and finally, that the schoolbooks that were used were subjected to a “vetting” procedure, that this procedure was cumbersome and that a relatively high number of school-books were being objected to by the Turkish- Cypriot administration. The Court used these facts not only to assess whether Turkey had interfered with Article 2 of the first Protocol, but also to find a violation of Article 8 ECHR.</a:t>
            </a:r>
            <a:endParaRPr lang="en-US" dirty="0"/>
          </a:p>
        </p:txBody>
      </p:sp>
      <p:pic>
        <p:nvPicPr>
          <p:cNvPr id="4" name="Picture 2" descr="Afbeeldingsresultaat voor tilt logo university">
            <a:extLst>
              <a:ext uri="{FF2B5EF4-FFF2-40B4-BE49-F238E27FC236}">
                <a16:creationId xmlns:a16="http://schemas.microsoft.com/office/drawing/2014/main" id="{D79AF8AC-B3B5-4432-9079-2FC55C1FB4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9640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lstStyle/>
          <a:p>
            <a:r>
              <a:rPr lang="en-US" b="1" u="sng" dirty="0"/>
              <a:t>American Convention on Human Rights</a:t>
            </a:r>
          </a:p>
          <a:p>
            <a:r>
              <a:rPr lang="en-US" b="1" u="sng" dirty="0"/>
              <a:t>Article 18. Right to a Name</a:t>
            </a:r>
            <a:endParaRPr lang="en-US" dirty="0"/>
          </a:p>
          <a:p>
            <a:r>
              <a:rPr lang="en-US" dirty="0"/>
              <a:t>Every person has the right to a given name and to the surnames of his parents or that of one of them. The law shall regulate the manner in which this right shall be ensured for all, by the use of assumed names if necessary</a:t>
            </a:r>
            <a:r>
              <a:rPr lang="en-US" dirty="0" smtClean="0"/>
              <a:t>.</a:t>
            </a:r>
          </a:p>
          <a:p>
            <a:r>
              <a:rPr lang="en-US" dirty="0" err="1" smtClean="0"/>
              <a:t>ECtHR</a:t>
            </a:r>
            <a:r>
              <a:rPr lang="en-US" dirty="0" smtClean="0"/>
              <a:t>: has also accepted the right to change one’s First and Last name, as a child, when divorced, when a person has undergone a sex-change, etc.</a:t>
            </a:r>
            <a:endParaRPr lang="en-US" dirty="0"/>
          </a:p>
          <a:p>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53180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a:bodyPr>
          <a:lstStyle/>
          <a:p>
            <a:r>
              <a:rPr lang="nl-NL" dirty="0"/>
              <a:t>The Right </a:t>
            </a:r>
            <a:r>
              <a:rPr lang="nl-NL" dirty="0" err="1"/>
              <a:t>to</a:t>
            </a:r>
            <a:r>
              <a:rPr lang="nl-NL" dirty="0"/>
              <a:t> a clean </a:t>
            </a:r>
            <a:r>
              <a:rPr lang="nl-NL" dirty="0" err="1"/>
              <a:t>and</a:t>
            </a:r>
            <a:r>
              <a:rPr lang="nl-NL" dirty="0"/>
              <a:t> </a:t>
            </a:r>
            <a:r>
              <a:rPr lang="nl-NL" dirty="0" err="1"/>
              <a:t>healthy</a:t>
            </a:r>
            <a:r>
              <a:rPr lang="nl-NL" dirty="0"/>
              <a:t> living environment</a:t>
            </a:r>
            <a:endParaRPr lang="en-US" dirty="0"/>
          </a:p>
          <a:p>
            <a:r>
              <a:rPr lang="en-US" dirty="0" smtClean="0"/>
              <a:t>‘Considerable </a:t>
            </a:r>
            <a:r>
              <a:rPr lang="en-US" dirty="0"/>
              <a:t>noise nuisance can undoubtedly affect the physical well-being of a person and thus interfere with his private life. It may also deprive a person of the possibility of enjoying the amenities of his home</a:t>
            </a:r>
            <a:r>
              <a:rPr lang="en-US" dirty="0" smtClean="0"/>
              <a:t>.’</a:t>
            </a:r>
          </a:p>
          <a:p>
            <a:r>
              <a:rPr lang="en-US" dirty="0" smtClean="0"/>
              <a:t>The </a:t>
            </a:r>
            <a:r>
              <a:rPr lang="en-US" dirty="0"/>
              <a:t>general living environment, such as radiation and vibrations emitted by a transformer, electro smog and air pollution, smog and fumes.</a:t>
            </a:r>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5124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lnSpcReduction="10000"/>
          </a:bodyPr>
          <a:lstStyle/>
          <a:p>
            <a:r>
              <a:rPr lang="en-US" dirty="0" smtClean="0"/>
              <a:t>Minority rights</a:t>
            </a:r>
          </a:p>
          <a:p>
            <a:r>
              <a:rPr lang="en-US" dirty="0" smtClean="0"/>
              <a:t>The </a:t>
            </a:r>
            <a:r>
              <a:rPr lang="en-US" dirty="0"/>
              <a:t>Commission has been willing ‘[] to accept that the consequences, arising for the applicants from the construction of the hydroelectric plant, constitute an interference with their private life, as members of a minority, who move their herds and deer around over a considerable distance. It is recalled that an area of 2,8 km2 will be covered by water as a result of the plant. In addition, it must be acknowledged that the environment of the said plant will be affected. This could interfere with the applicants possibilities of enjoying the right to respect for their private life.’</a:t>
            </a:r>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160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fontScale="92500"/>
          </a:bodyPr>
          <a:lstStyle/>
          <a:p>
            <a:r>
              <a:rPr lang="en-US" dirty="0"/>
              <a:t>T</a:t>
            </a:r>
            <a:r>
              <a:rPr lang="en-US" dirty="0" smtClean="0"/>
              <a:t>he </a:t>
            </a:r>
            <a:r>
              <a:rPr lang="en-US" dirty="0"/>
              <a:t>‘[] occupation of her caravan is an integral part of her ethnic identity as a Gypsy, reflecting the long tradition of that minority of following a travelling lifestyle. This is the case even though, under the pressure of development and diverse policies or by their own choice, many Gypsies no longer live a wholly nomadic existence and increasingly settle for long periods in one place in order to facilitate, for example, the education of their children. Measures affecting the applicant’s stationing of her caravans therefore have an impact going beyond the right to respect for her home. They also affect her ability to maintain her identity as a Gypsy and to lead her private and family life in accordance with that tradition.’</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40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Admissibility</a:t>
            </a:r>
            <a:r>
              <a:rPr lang="nl-NL" dirty="0"/>
              <a:t> criteria</a:t>
            </a:r>
            <a:endParaRPr lang="en-US" dirty="0"/>
          </a:p>
        </p:txBody>
      </p:sp>
      <p:sp>
        <p:nvSpPr>
          <p:cNvPr id="3" name="Content Placeholder 2"/>
          <p:cNvSpPr>
            <a:spLocks noGrp="1"/>
          </p:cNvSpPr>
          <p:nvPr>
            <p:ph idx="1"/>
          </p:nvPr>
        </p:nvSpPr>
        <p:spPr>
          <a:xfrm>
            <a:off x="680321" y="2336872"/>
            <a:ext cx="9613861" cy="4063927"/>
          </a:xfrm>
        </p:spPr>
        <p:txBody>
          <a:bodyPr>
            <a:normAutofit fontScale="92500" lnSpcReduction="20000"/>
          </a:bodyPr>
          <a:lstStyle/>
          <a:p>
            <a:r>
              <a:rPr lang="en-US" dirty="0"/>
              <a:t>Formal requirements</a:t>
            </a:r>
          </a:p>
          <a:p>
            <a:pPr lvl="1"/>
            <a:r>
              <a:rPr lang="en-US" dirty="0"/>
              <a:t>Exhaustion of domestic remedies</a:t>
            </a:r>
          </a:p>
          <a:p>
            <a:pPr lvl="1"/>
            <a:r>
              <a:rPr lang="en-US" dirty="0"/>
              <a:t>Time limit</a:t>
            </a:r>
          </a:p>
          <a:p>
            <a:pPr lvl="1"/>
            <a:r>
              <a:rPr lang="en-US" dirty="0"/>
              <a:t>Substantially the same</a:t>
            </a:r>
          </a:p>
          <a:p>
            <a:pPr lvl="1"/>
            <a:r>
              <a:rPr lang="en-US" dirty="0"/>
              <a:t>Abuse of rights</a:t>
            </a:r>
          </a:p>
          <a:p>
            <a:pPr lvl="1"/>
            <a:r>
              <a:rPr lang="en-US" dirty="0"/>
              <a:t>Locus </a:t>
            </a:r>
            <a:r>
              <a:rPr lang="en-US" dirty="0" err="1"/>
              <a:t>standi</a:t>
            </a:r>
            <a:endParaRPr lang="en-US" dirty="0"/>
          </a:p>
          <a:p>
            <a:pPr lvl="1"/>
            <a:r>
              <a:rPr lang="en-US" dirty="0"/>
              <a:t>De Minimis rule</a:t>
            </a:r>
          </a:p>
          <a:p>
            <a:pPr lvl="1"/>
            <a:r>
              <a:rPr lang="en-US" dirty="0"/>
              <a:t>Manifestly Ill-founded</a:t>
            </a:r>
          </a:p>
          <a:p>
            <a:pPr lvl="1"/>
            <a:endParaRPr lang="en-US" dirty="0"/>
          </a:p>
          <a:p>
            <a:r>
              <a:rPr lang="en-US" dirty="0"/>
              <a:t>Material requirements</a:t>
            </a:r>
          </a:p>
          <a:p>
            <a:pPr lvl="1"/>
            <a:r>
              <a:rPr lang="en-US" dirty="0" err="1"/>
              <a:t>Ratione</a:t>
            </a:r>
            <a:r>
              <a:rPr lang="en-US" dirty="0"/>
              <a:t> Personae</a:t>
            </a:r>
          </a:p>
          <a:p>
            <a:pPr lvl="1"/>
            <a:r>
              <a:rPr lang="en-US" dirty="0" err="1"/>
              <a:t>Ratione</a:t>
            </a:r>
            <a:r>
              <a:rPr lang="en-US" dirty="0"/>
              <a:t> Loci</a:t>
            </a:r>
          </a:p>
          <a:p>
            <a:pPr lvl="1"/>
            <a:r>
              <a:rPr lang="en-US" dirty="0" err="1"/>
              <a:t>Ratione</a:t>
            </a:r>
            <a:r>
              <a:rPr lang="en-US" dirty="0"/>
              <a:t> </a:t>
            </a:r>
            <a:r>
              <a:rPr lang="en-US" dirty="0" err="1"/>
              <a:t>Temporis</a:t>
            </a:r>
            <a:endParaRPr lang="en-US" dirty="0"/>
          </a:p>
          <a:p>
            <a:pPr lvl="1"/>
            <a:r>
              <a:rPr lang="en-US" dirty="0" err="1"/>
              <a:t>Ratione</a:t>
            </a:r>
            <a:r>
              <a:rPr lang="en-US" dirty="0"/>
              <a:t> </a:t>
            </a:r>
            <a:r>
              <a:rPr lang="en-US" dirty="0" err="1"/>
              <a:t>Materiae</a:t>
            </a:r>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74001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fontScale="92500"/>
          </a:bodyPr>
          <a:lstStyle/>
          <a:p>
            <a:r>
              <a:rPr lang="en-US" dirty="0" smtClean="0"/>
              <a:t>This </a:t>
            </a:r>
            <a:r>
              <a:rPr lang="en-US" dirty="0"/>
              <a:t>right to respect for minority life requires states to accept ‘that special consideration should be given to their needs and their different lifestyle, both in the relevant regulatory framework and in reaching decisions in particular cases’ in order to allow them to fully explore, develop and express their identity, and that governments ‘should pursue their efforts to combat negative stereotyping of the Roma’, among others, because ‘any negative stereotyping of a group, when it reaches a certain level, is capable of impacting on the group’s sense of identity and the feelings of self-worth and self-confidence of members of the group. It is in this sense that it can be seen as affecting the private life of members of the group’.</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54271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Right to data protection</a:t>
            </a:r>
            <a:endParaRPr lang="en-US" dirty="0"/>
          </a:p>
          <a:p>
            <a:pPr lvl="0"/>
            <a:r>
              <a:rPr lang="en-US" dirty="0"/>
              <a:t>The storing by a public authority of information relating to an individual’s private life amounts to an interference within the meaning of Article 8, especially where such information concerns a person’s distant past, or where it contains personal data revealing political opinion and, as such falls among the special categories of sensitive data attracting a heightened level of protection. </a:t>
            </a:r>
          </a:p>
          <a:p>
            <a:pPr lvl="0"/>
            <a:r>
              <a:rPr lang="en-US" dirty="0"/>
              <a:t>The subsequent use of the stored information has no bearing on that finding. </a:t>
            </a:r>
          </a:p>
          <a:p>
            <a:pPr lvl="0"/>
            <a:r>
              <a:rPr lang="en-US" dirty="0"/>
              <a:t>In determining whether the personal information retained by the authorities involves any of the private-life aspects, the Court will have due regard to the specific context in which the information at issue has been recorded and retained, the nature of the records, the way in which these records are used and processed and the results that may be obtained </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4965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Files </a:t>
            </a:r>
            <a:r>
              <a:rPr lang="en-US" dirty="0"/>
              <a:t>or data of a personal or public nature (for example, information about a person’s political activities) are collected and stored by security services or other State </a:t>
            </a:r>
            <a:r>
              <a:rPr lang="en-US" dirty="0" smtClean="0"/>
              <a:t>authorities</a:t>
            </a:r>
          </a:p>
          <a:p>
            <a:pPr lvl="0"/>
            <a:r>
              <a:rPr lang="en-US" dirty="0" smtClean="0"/>
              <a:t>The </a:t>
            </a:r>
            <a:r>
              <a:rPr lang="en-US" dirty="0"/>
              <a:t>absence of safeguards for the collection, preservation and deletion of fingerprint records of persons suspected but not convicted of criminal offences. </a:t>
            </a:r>
            <a:endParaRPr lang="en-US" dirty="0" smtClean="0"/>
          </a:p>
          <a:p>
            <a:r>
              <a:rPr lang="en-US" dirty="0"/>
              <a:t>Information about </a:t>
            </a:r>
            <a:r>
              <a:rPr lang="en-US" dirty="0" err="1"/>
              <a:t>reprFiles</a:t>
            </a:r>
            <a:r>
              <a:rPr lang="en-US" dirty="0"/>
              <a:t> or data of a personal or public nature (for example, information about a person’s political activities) collected and stored by security services or other State authorities </a:t>
            </a:r>
          </a:p>
          <a:p>
            <a:r>
              <a:rPr lang="en-US" dirty="0"/>
              <a:t>DNA profiles, cell samples and fingerprints </a:t>
            </a:r>
          </a:p>
          <a:p>
            <a:r>
              <a:rPr lang="en-US" dirty="0"/>
              <a:t>the absence of safeguards for the collection, preservation and deletion of fingerprint records of persons suspected but not convicted of criminal offences</a:t>
            </a:r>
          </a:p>
          <a:p>
            <a:r>
              <a:rPr lang="en-US" dirty="0"/>
              <a:t>information about a person’s health (for example, information about infection with HIV)</a:t>
            </a:r>
          </a:p>
          <a:p>
            <a:pPr lvl="0"/>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6390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Relationship</a:t>
            </a:r>
            <a:r>
              <a:rPr lang="nl-NL" dirty="0"/>
              <a:t> </a:t>
            </a:r>
            <a:r>
              <a:rPr lang="nl-NL" dirty="0" err="1"/>
              <a:t>to</a:t>
            </a:r>
            <a:r>
              <a:rPr lang="nl-NL" dirty="0"/>
              <a:t> </a:t>
            </a:r>
            <a:r>
              <a:rPr lang="nl-NL" dirty="0" err="1"/>
              <a:t>third</a:t>
            </a:r>
            <a:r>
              <a:rPr lang="nl-NL" dirty="0"/>
              <a:t>/</a:t>
            </a:r>
            <a:r>
              <a:rPr lang="nl-NL" dirty="0" err="1"/>
              <a:t>fourth</a:t>
            </a:r>
            <a:r>
              <a:rPr lang="nl-NL" dirty="0"/>
              <a:t> </a:t>
            </a:r>
            <a:r>
              <a:rPr lang="nl-NL" dirty="0" err="1"/>
              <a:t>generation</a:t>
            </a:r>
            <a:r>
              <a:rPr lang="nl-NL" dirty="0"/>
              <a:t> </a:t>
            </a:r>
            <a:r>
              <a:rPr lang="nl-NL" dirty="0" err="1"/>
              <a:t>rights</a:t>
            </a:r>
            <a:endParaRPr lang="en-US" dirty="0"/>
          </a:p>
        </p:txBody>
      </p:sp>
      <p:sp>
        <p:nvSpPr>
          <p:cNvPr id="3" name="Content Placeholder 2"/>
          <p:cNvSpPr>
            <a:spLocks noGrp="1"/>
          </p:cNvSpPr>
          <p:nvPr>
            <p:ph idx="1"/>
          </p:nvPr>
        </p:nvSpPr>
        <p:spPr>
          <a:xfrm>
            <a:off x="680321" y="2128058"/>
            <a:ext cx="9613861" cy="4181301"/>
          </a:xfrm>
        </p:spPr>
        <p:txBody>
          <a:bodyPr>
            <a:normAutofit fontScale="92500" lnSpcReduction="20000"/>
          </a:bodyPr>
          <a:lstStyle/>
          <a:p>
            <a:r>
              <a:rPr lang="en-US" dirty="0" smtClean="0"/>
              <a:t>Information about reproductive abilities</a:t>
            </a:r>
          </a:p>
          <a:p>
            <a:r>
              <a:rPr lang="en-US" dirty="0" smtClean="0"/>
              <a:t>I</a:t>
            </a:r>
            <a:r>
              <a:rPr lang="en-US" dirty="0" smtClean="0"/>
              <a:t>nformation </a:t>
            </a:r>
            <a:r>
              <a:rPr lang="en-US" dirty="0"/>
              <a:t>on risks to one’s </a:t>
            </a:r>
            <a:r>
              <a:rPr lang="en-US" dirty="0" smtClean="0"/>
              <a:t>health</a:t>
            </a:r>
          </a:p>
          <a:p>
            <a:r>
              <a:rPr lang="en-US" dirty="0" smtClean="0"/>
              <a:t>Surveillance </a:t>
            </a:r>
            <a:r>
              <a:rPr lang="en-US" dirty="0"/>
              <a:t>of communications and telephone </a:t>
            </a:r>
            <a:r>
              <a:rPr lang="en-US" dirty="0" smtClean="0"/>
              <a:t>conversations, </a:t>
            </a:r>
            <a:r>
              <a:rPr lang="en-US" dirty="0"/>
              <a:t>though not necessarily the use of undercover agents </a:t>
            </a:r>
            <a:endParaRPr lang="en-US" dirty="0" smtClean="0"/>
          </a:p>
          <a:p>
            <a:r>
              <a:rPr lang="en-US" dirty="0"/>
              <a:t>R</a:t>
            </a:r>
            <a:r>
              <a:rPr lang="en-US" dirty="0" smtClean="0"/>
              <a:t>etention </a:t>
            </a:r>
            <a:r>
              <a:rPr lang="en-US" dirty="0"/>
              <a:t>of information obtained through undercover </a:t>
            </a:r>
            <a:r>
              <a:rPr lang="en-US" dirty="0" smtClean="0"/>
              <a:t>surveillance; </a:t>
            </a:r>
            <a:endParaRPr lang="en-US" dirty="0"/>
          </a:p>
          <a:p>
            <a:r>
              <a:rPr lang="en-US" dirty="0" smtClean="0"/>
              <a:t>Video </a:t>
            </a:r>
            <a:r>
              <a:rPr lang="en-US" dirty="0"/>
              <a:t>surveillance of public places where the visual data are recorded, stored and disclosed to the </a:t>
            </a:r>
            <a:r>
              <a:rPr lang="en-US" dirty="0" smtClean="0"/>
              <a:t>public; </a:t>
            </a:r>
            <a:endParaRPr lang="en-US" dirty="0"/>
          </a:p>
          <a:p>
            <a:r>
              <a:rPr lang="en-US" dirty="0"/>
              <a:t>G</a:t>
            </a:r>
            <a:r>
              <a:rPr lang="en-US" dirty="0" smtClean="0"/>
              <a:t>PS </a:t>
            </a:r>
            <a:r>
              <a:rPr lang="en-US" dirty="0"/>
              <a:t>surveillance of a person and the processing and use of the data </a:t>
            </a:r>
            <a:r>
              <a:rPr lang="en-US"/>
              <a:t>thus </a:t>
            </a:r>
            <a:r>
              <a:rPr lang="en-US" smtClean="0"/>
              <a:t>obtained; </a:t>
            </a:r>
            <a:endParaRPr lang="en-US" dirty="0"/>
          </a:p>
          <a:p>
            <a:r>
              <a:rPr lang="en-US" dirty="0"/>
              <a:t>V</a:t>
            </a:r>
            <a:r>
              <a:rPr lang="en-US" dirty="0" smtClean="0"/>
              <a:t>ideo </a:t>
            </a:r>
            <a:r>
              <a:rPr lang="en-US" dirty="0"/>
              <a:t>surveillance of an employee by the </a:t>
            </a:r>
            <a:r>
              <a:rPr lang="en-US" dirty="0" smtClean="0"/>
              <a:t>employer, </a:t>
            </a:r>
            <a:r>
              <a:rPr lang="en-US" dirty="0"/>
              <a:t>concerning a supermarket cashier suspected of theft); </a:t>
            </a:r>
          </a:p>
          <a:p>
            <a:r>
              <a:rPr lang="en-US" dirty="0"/>
              <a:t>P</a:t>
            </a:r>
            <a:r>
              <a:rPr lang="en-US" dirty="0" smtClean="0"/>
              <a:t>olice </a:t>
            </a:r>
            <a:r>
              <a:rPr lang="en-US" dirty="0"/>
              <a:t>listing and surveillance of an individual on account of membership of a human rights </a:t>
            </a:r>
            <a:r>
              <a:rPr lang="en-US" dirty="0" err="1" smtClean="0"/>
              <a:t>organisation</a:t>
            </a:r>
            <a:endParaRPr lang="en-US"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96357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B3EEFF-7FFC-4418-A148-52FE4FCA10CC}"/>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a16="http://schemas.microsoft.com/office/drawing/2014/main" id="{8A2FF87B-C133-4284-AD52-A4987E8120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5424" y="2161826"/>
            <a:ext cx="3121152" cy="3678936"/>
          </a:xfrm>
        </p:spPr>
      </p:pic>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644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AA422F-F2FF-4FFB-B906-A642702FC785}"/>
              </a:ext>
            </a:extLst>
          </p:cNvPr>
          <p:cNvSpPr>
            <a:spLocks noGrp="1"/>
          </p:cNvSpPr>
          <p:nvPr>
            <p:ph type="title"/>
          </p:nvPr>
        </p:nvSpPr>
        <p:spPr/>
        <p:txBody>
          <a:bodyPr/>
          <a:lstStyle/>
          <a:p>
            <a:r>
              <a:rPr lang="nl-NL" dirty="0"/>
              <a:t>(1) </a:t>
            </a:r>
            <a:r>
              <a:rPr lang="nl-NL" dirty="0" err="1"/>
              <a:t>Admissibility</a:t>
            </a:r>
            <a:r>
              <a:rPr lang="nl-NL" dirty="0"/>
              <a:t> criteria</a:t>
            </a:r>
          </a:p>
        </p:txBody>
      </p:sp>
      <p:sp>
        <p:nvSpPr>
          <p:cNvPr id="3" name="Tijdelijke aanduiding voor inhoud 2">
            <a:extLst>
              <a:ext uri="{FF2B5EF4-FFF2-40B4-BE49-F238E27FC236}">
                <a16:creationId xmlns:a16="http://schemas.microsoft.com/office/drawing/2014/main" id="{1E1492E4-DA8B-4B59-BFC9-49EB8A50ECDD}"/>
              </a:ext>
            </a:extLst>
          </p:cNvPr>
          <p:cNvSpPr>
            <a:spLocks noGrp="1"/>
          </p:cNvSpPr>
          <p:nvPr>
            <p:ph idx="1"/>
          </p:nvPr>
        </p:nvSpPr>
        <p:spPr/>
        <p:txBody>
          <a:bodyPr>
            <a:normAutofit fontScale="92500"/>
          </a:bodyPr>
          <a:lstStyle/>
          <a:p>
            <a:r>
              <a:rPr lang="en-US" dirty="0"/>
              <a:t>ARTICLE 33 Inter-State cases </a:t>
            </a:r>
          </a:p>
          <a:p>
            <a:r>
              <a:rPr lang="en-US" dirty="0"/>
              <a:t>Any High Contracting Party may refer to the Court any alleged breach of the provisions of the Convention and the Protocols thereto by another High Contracting Party. </a:t>
            </a:r>
          </a:p>
          <a:p>
            <a:r>
              <a:rPr lang="en-US" dirty="0"/>
              <a:t>ARTICLE 34 Individual applications </a:t>
            </a:r>
          </a:p>
          <a:p>
            <a:r>
              <a:rPr lang="en-US" dirty="0"/>
              <a:t>The Court may receive applications from any person, nongovernmental </a:t>
            </a:r>
            <a:r>
              <a:rPr lang="en-US" dirty="0" err="1"/>
              <a:t>organisation</a:t>
            </a:r>
            <a:r>
              <a:rPr lang="en-US" dirty="0"/>
              <a:t> or group of individuals claiming to be the victim of a violation by one of the High Contracting Parties of the rights set forth in the Convention or the Protocols thereto. The High Contracting Parties undertake not to hinder in any way the effective exercise of this right.</a:t>
            </a:r>
            <a:endParaRPr lang="nl-NL" dirty="0"/>
          </a:p>
        </p:txBody>
      </p:sp>
      <p:pic>
        <p:nvPicPr>
          <p:cNvPr id="4" name="Picture 2" descr="Afbeeldingsresultaat voor tilt logo university">
            <a:extLst>
              <a:ext uri="{FF2B5EF4-FFF2-40B4-BE49-F238E27FC236}">
                <a16:creationId xmlns:a16="http://schemas.microsoft.com/office/drawing/2014/main" id="{478D8690-ABCB-44D8-AEBE-5674288F6F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217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E04F8C-A1A9-4910-9F03-AC3E56DF147A}"/>
              </a:ext>
            </a:extLst>
          </p:cNvPr>
          <p:cNvSpPr>
            <a:spLocks noGrp="1"/>
          </p:cNvSpPr>
          <p:nvPr>
            <p:ph type="title"/>
          </p:nvPr>
        </p:nvSpPr>
        <p:spPr/>
        <p:txBody>
          <a:bodyPr/>
          <a:lstStyle/>
          <a:p>
            <a:r>
              <a:rPr lang="nl-NL" dirty="0"/>
              <a:t>(1) </a:t>
            </a:r>
            <a:r>
              <a:rPr lang="nl-NL" dirty="0" err="1"/>
              <a:t>Admissibility</a:t>
            </a:r>
            <a:r>
              <a:rPr lang="nl-NL" dirty="0"/>
              <a:t> criteria</a:t>
            </a:r>
          </a:p>
        </p:txBody>
      </p:sp>
      <p:sp>
        <p:nvSpPr>
          <p:cNvPr id="3" name="Tijdelijke aanduiding voor inhoud 2">
            <a:extLst>
              <a:ext uri="{FF2B5EF4-FFF2-40B4-BE49-F238E27FC236}">
                <a16:creationId xmlns:a16="http://schemas.microsoft.com/office/drawing/2014/main" id="{B17D8B68-EE89-47BD-BE6E-5C84385539A7}"/>
              </a:ext>
            </a:extLst>
          </p:cNvPr>
          <p:cNvSpPr>
            <a:spLocks noGrp="1"/>
          </p:cNvSpPr>
          <p:nvPr>
            <p:ph idx="1"/>
          </p:nvPr>
        </p:nvSpPr>
        <p:spPr/>
        <p:txBody>
          <a:bodyPr>
            <a:normAutofit lnSpcReduction="10000"/>
          </a:bodyPr>
          <a:lstStyle/>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endParaRPr lang="nl-NL" dirty="0"/>
          </a:p>
        </p:txBody>
      </p:sp>
      <p:pic>
        <p:nvPicPr>
          <p:cNvPr id="4" name="Picture 2" descr="Afbeeldingsresultaat voor tilt logo university">
            <a:extLst>
              <a:ext uri="{FF2B5EF4-FFF2-40B4-BE49-F238E27FC236}">
                <a16:creationId xmlns:a16="http://schemas.microsoft.com/office/drawing/2014/main" id="{DFFC76E1-531C-4893-A27D-A796E2BE5E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835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AD0EFA-4AA5-491F-AD48-CC5CB3135102}"/>
              </a:ext>
            </a:extLst>
          </p:cNvPr>
          <p:cNvSpPr>
            <a:spLocks noGrp="1"/>
          </p:cNvSpPr>
          <p:nvPr>
            <p:ph type="title"/>
          </p:nvPr>
        </p:nvSpPr>
        <p:spPr/>
        <p:txBody>
          <a:bodyPr/>
          <a:lstStyle/>
          <a:p>
            <a:r>
              <a:rPr lang="nl-NL" dirty="0"/>
              <a:t>(1) </a:t>
            </a:r>
            <a:r>
              <a:rPr lang="nl-NL" dirty="0" err="1"/>
              <a:t>Admissibility</a:t>
            </a:r>
            <a:r>
              <a:rPr lang="nl-NL" dirty="0"/>
              <a:t> criteria</a:t>
            </a:r>
          </a:p>
        </p:txBody>
      </p:sp>
      <p:sp>
        <p:nvSpPr>
          <p:cNvPr id="3" name="Tijdelijke aanduiding voor inhoud 2">
            <a:extLst>
              <a:ext uri="{FF2B5EF4-FFF2-40B4-BE49-F238E27FC236}">
                <a16:creationId xmlns:a16="http://schemas.microsoft.com/office/drawing/2014/main" id="{1F5126B7-C98F-4003-957F-5580418EA3AF}"/>
              </a:ext>
            </a:extLst>
          </p:cNvPr>
          <p:cNvSpPr>
            <a:spLocks noGrp="1"/>
          </p:cNvSpPr>
          <p:nvPr>
            <p:ph idx="1"/>
          </p:nvPr>
        </p:nvSpPr>
        <p:spPr/>
        <p:txBody>
          <a:bodyPr/>
          <a:lstStyle/>
          <a:p>
            <a:r>
              <a:rPr lang="nl-NL" dirty="0"/>
              <a:t>Living Instrument</a:t>
            </a:r>
          </a:p>
          <a:p>
            <a:r>
              <a:rPr lang="nl-NL" dirty="0"/>
              <a:t>Present </a:t>
            </a:r>
            <a:r>
              <a:rPr lang="nl-NL" dirty="0" err="1"/>
              <a:t>day</a:t>
            </a:r>
            <a:r>
              <a:rPr lang="nl-NL" dirty="0"/>
              <a:t>-light</a:t>
            </a:r>
          </a:p>
        </p:txBody>
      </p:sp>
      <p:pic>
        <p:nvPicPr>
          <p:cNvPr id="4" name="Picture 2" descr="Afbeeldingsresultaat voor tilt logo university">
            <a:extLst>
              <a:ext uri="{FF2B5EF4-FFF2-40B4-BE49-F238E27FC236}">
                <a16:creationId xmlns:a16="http://schemas.microsoft.com/office/drawing/2014/main" id="{06374223-E224-4F2B-90FD-8F072B2A22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09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i="1" dirty="0"/>
              <a:t>R</a:t>
            </a:r>
            <a:r>
              <a:rPr lang="en-US" b="1" i="1" dirty="0" err="1"/>
              <a:t>atione</a:t>
            </a:r>
            <a:r>
              <a:rPr lang="en-US" b="1" i="1" dirty="0"/>
              <a:t> </a:t>
            </a:r>
            <a:r>
              <a:rPr lang="en-US" b="1" i="1" dirty="0" err="1"/>
              <a:t>materiae</a:t>
            </a:r>
            <a:r>
              <a:rPr lang="en-US" b="1" i="1" dirty="0"/>
              <a:t> </a:t>
            </a:r>
            <a:endParaRPr lang="en-US" dirty="0"/>
          </a:p>
        </p:txBody>
      </p:sp>
      <p:sp>
        <p:nvSpPr>
          <p:cNvPr id="3" name="Content Placeholder 2"/>
          <p:cNvSpPr>
            <a:spLocks noGrp="1"/>
          </p:cNvSpPr>
          <p:nvPr>
            <p:ph idx="1"/>
          </p:nvPr>
        </p:nvSpPr>
        <p:spPr>
          <a:xfrm>
            <a:off x="838200" y="2044931"/>
            <a:ext cx="10515600" cy="4580312"/>
          </a:xfrm>
        </p:spPr>
        <p:txBody>
          <a:bodyPr>
            <a:normAutofit fontScale="92500" lnSpcReduction="10000"/>
          </a:bodyPr>
          <a:lstStyle/>
          <a:p>
            <a:r>
              <a:rPr lang="en-US" dirty="0"/>
              <a:t>The Court is obliged to examine whether it has jurisdiction </a:t>
            </a:r>
            <a:r>
              <a:rPr lang="en-US" i="1" dirty="0" err="1"/>
              <a:t>ratione</a:t>
            </a:r>
            <a:r>
              <a:rPr lang="en-US" i="1" dirty="0"/>
              <a:t> </a:t>
            </a:r>
            <a:r>
              <a:rPr lang="en-US" i="1" dirty="0" err="1"/>
              <a:t>materiae</a:t>
            </a:r>
            <a:r>
              <a:rPr lang="en-US" i="1" dirty="0"/>
              <a:t> </a:t>
            </a:r>
            <a:r>
              <a:rPr lang="en-US" dirty="0"/>
              <a:t>at every stage of the proceedings.</a:t>
            </a:r>
          </a:p>
          <a:p>
            <a:r>
              <a:rPr lang="en-US" dirty="0"/>
              <a:t>This means that the ECtHR can declare a case inadmissible </a:t>
            </a:r>
            <a:r>
              <a:rPr lang="en-US" i="1" dirty="0" err="1"/>
              <a:t>ratione</a:t>
            </a:r>
            <a:r>
              <a:rPr lang="en-US" i="1" dirty="0"/>
              <a:t> </a:t>
            </a:r>
            <a:r>
              <a:rPr lang="en-US" i="1" dirty="0" err="1"/>
              <a:t>materiae</a:t>
            </a:r>
            <a:r>
              <a:rPr lang="en-US" i="1" dirty="0"/>
              <a:t> </a:t>
            </a:r>
            <a:r>
              <a:rPr lang="en-US" dirty="0"/>
              <a:t>(second level),</a:t>
            </a:r>
            <a:r>
              <a:rPr lang="en-US" i="1" dirty="0"/>
              <a:t> </a:t>
            </a:r>
            <a:r>
              <a:rPr lang="en-US" dirty="0"/>
              <a:t>even though the former Commission/separate Chamber of the ECtHR (first level) declared it admissible. </a:t>
            </a:r>
          </a:p>
          <a:p>
            <a:r>
              <a:rPr lang="en-US" dirty="0"/>
              <a:t>When it is difficult to establish, this question will be answered at the second level.</a:t>
            </a:r>
          </a:p>
          <a:p>
            <a:r>
              <a:rPr lang="en-US" dirty="0"/>
              <a:t>Applications concerning a provision of the Convention in respect of which the respondent State has made a reservation are declared incompatible </a:t>
            </a:r>
            <a:r>
              <a:rPr lang="en-US" i="1" dirty="0" err="1"/>
              <a:t>ratione</a:t>
            </a:r>
            <a:r>
              <a:rPr lang="en-US" i="1" dirty="0"/>
              <a:t> </a:t>
            </a:r>
            <a:r>
              <a:rPr lang="en-US" i="1" dirty="0" err="1"/>
              <a:t>materiae</a:t>
            </a:r>
            <a:r>
              <a:rPr lang="en-US" i="1" dirty="0"/>
              <a:t> </a:t>
            </a:r>
            <a:r>
              <a:rPr lang="en-US" dirty="0"/>
              <a:t>with the Convention. </a:t>
            </a:r>
          </a:p>
          <a:p>
            <a:r>
              <a:rPr lang="en-US" dirty="0"/>
              <a:t>While Article 8 seeks to protect four areas of personal autonomy – private life, family life, the home and one’s own correspondence – these areas are not mutually exclusive and a measure can simultaneously interfere with both private and family life.</a:t>
            </a:r>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972388"/>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Berlijn</Template>
  <TotalTime>1406</TotalTime>
  <Words>5976</Words>
  <Application>Microsoft Office PowerPoint</Application>
  <PresentationFormat>Widescreen</PresentationFormat>
  <Paragraphs>302</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GlacialBold</vt:lpstr>
      <vt:lpstr>Trebuchet MS</vt:lpstr>
      <vt:lpstr>Berlijn</vt:lpstr>
      <vt:lpstr>Privacy &amp; Data Protection:  Class II – ECHR (Ratione Materiae)</vt:lpstr>
      <vt:lpstr>Overview of this week</vt:lpstr>
      <vt:lpstr>(1) Admissibility criteria</vt:lpstr>
      <vt:lpstr>(1) Admissibility criteria</vt:lpstr>
      <vt:lpstr>(1) Admissibility criteria</vt:lpstr>
      <vt:lpstr>(1) Admissibility criteria</vt:lpstr>
      <vt:lpstr>(1) Admissibility criteria</vt:lpstr>
      <vt:lpstr>(1) Admissibility criteria</vt:lpstr>
      <vt:lpstr>(2) Ratione materiae </vt:lpstr>
      <vt:lpstr>(2) Ratione materiae </vt:lpstr>
      <vt:lpstr>(2) Ratione materiae </vt:lpstr>
      <vt:lpstr>(2) Ratione materiae </vt:lpstr>
      <vt:lpstr>(2) Ratione materiae </vt:lpstr>
      <vt:lpstr>(2) Ratione materiae </vt:lpstr>
      <vt:lpstr>(2) Ratione materiae </vt:lpstr>
      <vt:lpstr>(2) Ratione materiae </vt:lpstr>
      <vt:lpstr>(2) Ratione materiae </vt:lpstr>
      <vt:lpstr>(2) Ratione materiae </vt:lpstr>
      <vt:lpstr>(2) Ratione materiae </vt:lpstr>
      <vt:lpstr>(2) Ratione materiae </vt:lpstr>
      <vt:lpstr>(2) Ratione materiae </vt:lpstr>
      <vt:lpstr>(3) Relationship to other rights in the Convention</vt:lpstr>
      <vt:lpstr>(3) Relationship to other rights in the Convention</vt:lpstr>
      <vt:lpstr>(3) Relationship to other rights in the Convention</vt:lpstr>
      <vt:lpstr>(3) Relationship to other rights in the Convention</vt:lpstr>
      <vt:lpstr>(3) Relationship to other rights in the Convention</vt:lpstr>
      <vt:lpstr>(3) Relationship to other rights in the Convention</vt:lpstr>
      <vt:lpstr>(3) Relationship to other rights in the Convention</vt:lpstr>
      <vt:lpstr>(3) Relationship to other rights in the Convention</vt:lpstr>
      <vt:lpstr>(3) Relationship to other rights in the Convention</vt:lpstr>
      <vt:lpstr>(3) Relationship to other rights in the Convention</vt:lpstr>
      <vt:lpstr>(3) Relationship to other rights in the Convention</vt:lpstr>
      <vt:lpstr>(3) Relationship to other rights in the Convention</vt:lpstr>
      <vt:lpstr>(4) Relationship to rights explicitly left out of the Convention</vt:lpstr>
      <vt:lpstr>(4) Relationship to rights explicitly left out of the Convention</vt:lpstr>
      <vt:lpstr>(4) Relationship to rights explicitly left out of the Convention</vt:lpstr>
      <vt:lpstr>(4) Relationship to rights explicitly left out of the Convention</vt:lpstr>
      <vt:lpstr>(4) Relationship to rights explicitly left out of the Convention</vt:lpstr>
      <vt:lpstr>(4) Relationship to rights explicitly left out of the Convention</vt:lpstr>
      <vt:lpstr>(4) Relationship to rights explicitly left out of the Convention</vt:lpstr>
      <vt:lpstr>(4) Relationship to rights explicitly left out of the Convention</vt:lpstr>
      <vt:lpstr>(4) Relationship to rights explicitly left out of the Convention</vt:lpstr>
      <vt:lpstr>(4) Relationship to rights explicitly left out of the Convention</vt:lpstr>
      <vt:lpstr>(4) Relationship to rights explicitly left out of the Convention</vt:lpstr>
      <vt:lpstr>(4) Material scope or Article 8 ECHR</vt:lpstr>
      <vt:lpstr>(5) Relationship to third/fourth generation rights</vt:lpstr>
      <vt:lpstr>(5) Relationship to third/fourth generation rights</vt:lpstr>
      <vt:lpstr>(5) Relationship to third/fourth generation rights</vt:lpstr>
      <vt:lpstr>(5) Relationship to third/fourth generation rights</vt:lpstr>
      <vt:lpstr>(5) Relationship to third/fourth generation rights</vt:lpstr>
      <vt:lpstr>(5) Relationship to third/fourth generation rights</vt:lpstr>
      <vt:lpstr>(5) Relationship to third/fourth generation rights</vt:lpstr>
      <vt:lpstr>(5) Relationship to third/fourth generation rights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HP</dc:creator>
  <cp:lastModifiedBy>B. van der Sloot</cp:lastModifiedBy>
  <cp:revision>138</cp:revision>
  <dcterms:created xsi:type="dcterms:W3CDTF">2019-08-25T09:53:36Z</dcterms:created>
  <dcterms:modified xsi:type="dcterms:W3CDTF">2019-08-28T11:07:02Z</dcterms:modified>
</cp:coreProperties>
</file>