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505" r:id="rId4"/>
    <p:sldId id="385" r:id="rId5"/>
    <p:sldId id="386" r:id="rId6"/>
    <p:sldId id="388" r:id="rId7"/>
    <p:sldId id="389" r:id="rId8"/>
    <p:sldId id="392" r:id="rId9"/>
    <p:sldId id="395" r:id="rId10"/>
    <p:sldId id="396" r:id="rId11"/>
    <p:sldId id="398" r:id="rId12"/>
    <p:sldId id="401" r:id="rId13"/>
    <p:sldId id="403" r:id="rId14"/>
    <p:sldId id="404" r:id="rId15"/>
    <p:sldId id="408" r:id="rId16"/>
    <p:sldId id="409" r:id="rId17"/>
    <p:sldId id="430" r:id="rId18"/>
    <p:sldId id="500" r:id="rId19"/>
    <p:sldId id="433" r:id="rId20"/>
    <p:sldId id="438" r:id="rId21"/>
    <p:sldId id="439" r:id="rId22"/>
    <p:sldId id="440" r:id="rId23"/>
    <p:sldId id="441" r:id="rId24"/>
    <p:sldId id="442" r:id="rId25"/>
    <p:sldId id="443" r:id="rId26"/>
    <p:sldId id="446" r:id="rId27"/>
    <p:sldId id="445" r:id="rId28"/>
    <p:sldId id="449" r:id="rId29"/>
    <p:sldId id="507" r:id="rId30"/>
    <p:sldId id="451" r:id="rId31"/>
    <p:sldId id="452" r:id="rId32"/>
    <p:sldId id="454" r:id="rId33"/>
    <p:sldId id="455" r:id="rId34"/>
    <p:sldId id="456" r:id="rId35"/>
    <p:sldId id="457" r:id="rId36"/>
    <p:sldId id="461" r:id="rId37"/>
    <p:sldId id="465" r:id="rId38"/>
    <p:sldId id="467" r:id="rId39"/>
    <p:sldId id="471" r:id="rId40"/>
    <p:sldId id="472" r:id="rId41"/>
    <p:sldId id="476" r:id="rId42"/>
    <p:sldId id="479" r:id="rId43"/>
    <p:sldId id="483" r:id="rId44"/>
    <p:sldId id="485" r:id="rId45"/>
    <p:sldId id="486" r:id="rId46"/>
    <p:sldId id="498" r:id="rId47"/>
    <p:sldId id="508" r:id="rId48"/>
    <p:sldId id="499"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94660"/>
  </p:normalViewPr>
  <p:slideViewPr>
    <p:cSldViewPr snapToGrid="0">
      <p:cViewPr varScale="1">
        <p:scale>
          <a:sx n="70" d="100"/>
          <a:sy n="70" d="100"/>
        </p:scale>
        <p:origin x="8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8/13/2020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148535" y="1620292"/>
            <a:ext cx="9179511" cy="2345924"/>
          </a:xfrm>
        </p:spPr>
        <p:txBody>
          <a:bodyPr>
            <a:noAutofit/>
          </a:bodyPr>
          <a:lstStyle/>
          <a:p>
            <a:r>
              <a:rPr lang="nl-NL" sz="4800" dirty="0">
                <a:solidFill>
                  <a:schemeClr val="bg1"/>
                </a:solidFill>
              </a:rPr>
              <a:t>Class II: </a:t>
            </a:r>
            <a:r>
              <a:rPr lang="nl-NL" sz="4800" dirty="0" err="1">
                <a:solidFill>
                  <a:schemeClr val="bg1"/>
                </a:solidFill>
              </a:rPr>
              <a:t>Ratione</a:t>
            </a:r>
            <a:r>
              <a:rPr lang="nl-NL" sz="4800" dirty="0">
                <a:solidFill>
                  <a:schemeClr val="bg1"/>
                </a:solidFill>
              </a:rPr>
              <a:t> </a:t>
            </a:r>
            <a:r>
              <a:rPr lang="nl-NL" sz="4800" dirty="0" err="1">
                <a:solidFill>
                  <a:schemeClr val="bg1"/>
                </a:solidFill>
              </a:rPr>
              <a:t>Materiae</a:t>
            </a:r>
            <a:endParaRPr lang="nl-NL" sz="48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i="1" dirty="0">
                <a:solidFill>
                  <a:schemeClr val="bg1"/>
                </a:solidFill>
              </a:rPr>
              <a:t>Right to become a parent: </a:t>
            </a:r>
            <a:r>
              <a:rPr lang="en-US" dirty="0">
                <a:solidFill>
                  <a:schemeClr val="bg1"/>
                </a:solidFill>
              </a:rPr>
              <a:t>The notion of “family life” incorporates the right to respect for decisions to become genetic parents. Accordingly, the right of a couple to make use of medically assisted procreation comes within the ambit of Article 8, as an expression of private and family life.</a:t>
            </a:r>
          </a:p>
          <a:p>
            <a:r>
              <a:rPr lang="en-US" b="1" dirty="0">
                <a:solidFill>
                  <a:schemeClr val="bg1"/>
                </a:solidFill>
              </a:rPr>
              <a:t>Contact with children: </a:t>
            </a:r>
            <a:r>
              <a:rPr lang="en-US" dirty="0">
                <a:solidFill>
                  <a:schemeClr val="bg1"/>
                </a:solidFill>
              </a:rPr>
              <a:t>The right of parents to have contact with their children, even when they are in jail, even when they have been deprived of parental authority or parents are divorced, is one of the strongest rights on the ECHR and can only be restricted in exceptional circumstances.</a:t>
            </a:r>
            <a:endParaRPr lang="en-US" b="1" dirty="0">
              <a:solidFill>
                <a:schemeClr val="bg1"/>
              </a:solidFill>
            </a:endParaRPr>
          </a:p>
        </p:txBody>
      </p:sp>
    </p:spTree>
    <p:extLst>
      <p:ext uri="{BB962C8B-B14F-4D97-AF65-F5344CB8AC3E}">
        <p14:creationId xmlns:p14="http://schemas.microsoft.com/office/powerpoint/2010/main" val="2904773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Family life is not confined to marriage-based relationships and may encompass other </a:t>
            </a:r>
            <a:r>
              <a:rPr lang="en-US" i="1" dirty="0">
                <a:solidFill>
                  <a:schemeClr val="bg1"/>
                </a:solidFill>
              </a:rPr>
              <a:t>de facto </a:t>
            </a:r>
            <a:r>
              <a:rPr lang="en-US" dirty="0">
                <a:solidFill>
                  <a:schemeClr val="bg1"/>
                </a:solidFill>
              </a:rPr>
              <a:t>“family” ties where the parties are living together out of wedlock. </a:t>
            </a:r>
          </a:p>
          <a:p>
            <a:r>
              <a:rPr lang="en-US" dirty="0">
                <a:solidFill>
                  <a:schemeClr val="bg1"/>
                </a:solidFill>
              </a:rPr>
              <a:t>Intended family life may fall within the ambit of Article 8, notably in cases where the fact that family life has not yet fully been established is not attributable to the applicant. </a:t>
            </a:r>
          </a:p>
          <a:p>
            <a:r>
              <a:rPr lang="en-US" dirty="0">
                <a:solidFill>
                  <a:schemeClr val="bg1"/>
                </a:solidFill>
              </a:rPr>
              <a:t>Family life must extend to the potential relationship which may develop between a child born out of wedlock and the biological father. </a:t>
            </a:r>
          </a:p>
        </p:txBody>
      </p:sp>
    </p:spTree>
    <p:extLst>
      <p:ext uri="{BB962C8B-B14F-4D97-AF65-F5344CB8AC3E}">
        <p14:creationId xmlns:p14="http://schemas.microsoft.com/office/powerpoint/2010/main" val="3691320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a:xfrm>
            <a:off x="677334" y="2476870"/>
            <a:ext cx="8596668" cy="3564492"/>
          </a:xfrm>
        </p:spPr>
        <p:txBody>
          <a:bodyPr>
            <a:normAutofit/>
          </a:bodyPr>
          <a:lstStyle/>
          <a:p>
            <a:r>
              <a:rPr lang="en-US" dirty="0">
                <a:solidFill>
                  <a:schemeClr val="bg1"/>
                </a:solidFill>
              </a:rPr>
              <a:t>A same-sex couple living in a stable relationship falls within the notion of “family life”.</a:t>
            </a:r>
          </a:p>
          <a:p>
            <a:r>
              <a:rPr lang="en-US" dirty="0">
                <a:solidFill>
                  <a:schemeClr val="bg1"/>
                </a:solidFill>
              </a:rPr>
              <a:t>Family life can also exist between siblings and aunts/uncles and nieces/nephews, a child and close relatives such as grandparents and grandchildren. </a:t>
            </a:r>
          </a:p>
          <a:p>
            <a:r>
              <a:rPr lang="en-US" dirty="0">
                <a:solidFill>
                  <a:schemeClr val="bg1"/>
                </a:solidFill>
              </a:rPr>
              <a:t>The Court has thus accepted that the right of succession between children and parents, and between grandchildren and grandparents, is so closely related to family life that it comes within the ambit of Article 8</a:t>
            </a:r>
          </a:p>
        </p:txBody>
      </p:sp>
    </p:spTree>
    <p:extLst>
      <p:ext uri="{BB962C8B-B14F-4D97-AF65-F5344CB8AC3E}">
        <p14:creationId xmlns:p14="http://schemas.microsoft.com/office/powerpoint/2010/main" val="3645198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bg1"/>
                </a:solidFill>
              </a:rPr>
              <a:t>The sphere of home </a:t>
            </a:r>
            <a:endParaRPr lang="en-US" dirty="0">
              <a:solidFill>
                <a:schemeClr val="bg1"/>
              </a:solidFill>
            </a:endParaRPr>
          </a:p>
          <a:p>
            <a:r>
              <a:rPr lang="en-US" dirty="0">
                <a:solidFill>
                  <a:schemeClr val="bg1"/>
                </a:solidFill>
              </a:rPr>
              <a:t>Will cover occupation of a house belonging to another person if this is for significant periods on an annual basis. </a:t>
            </a:r>
          </a:p>
          <a:p>
            <a:r>
              <a:rPr lang="en-US" dirty="0">
                <a:solidFill>
                  <a:schemeClr val="bg1"/>
                </a:solidFill>
              </a:rPr>
              <a:t>An applicant does not need to be the owner of the “home” for the purposes of Article 8. </a:t>
            </a:r>
          </a:p>
          <a:p>
            <a:r>
              <a:rPr lang="en-US" dirty="0">
                <a:solidFill>
                  <a:schemeClr val="bg1"/>
                </a:solidFill>
              </a:rPr>
              <a:t>Is not limited to residences which are lawfully established </a:t>
            </a:r>
          </a:p>
          <a:p>
            <a:r>
              <a:rPr lang="en-US" dirty="0">
                <a:solidFill>
                  <a:schemeClr val="bg1"/>
                </a:solidFill>
              </a:rPr>
              <a:t>May be invoked by a person living in a flat for which the lease is in the name of another tenant.</a:t>
            </a:r>
          </a:p>
          <a:p>
            <a:r>
              <a:rPr lang="en-US" dirty="0">
                <a:solidFill>
                  <a:schemeClr val="bg1"/>
                </a:solidFill>
              </a:rPr>
              <a:t>May therefore be applicable to social housing occupied by the applicant as a tenant, even though the right of occupation under domestic law has come to an end, or to the occupation of a flat for thirty-nine years without any legal basis; </a:t>
            </a:r>
          </a:p>
          <a:p>
            <a:endParaRPr lang="en-US" dirty="0">
              <a:solidFill>
                <a:schemeClr val="bg1"/>
              </a:solidFill>
            </a:endParaRPr>
          </a:p>
        </p:txBody>
      </p:sp>
    </p:spTree>
    <p:extLst>
      <p:ext uri="{BB962C8B-B14F-4D97-AF65-F5344CB8AC3E}">
        <p14:creationId xmlns:p14="http://schemas.microsoft.com/office/powerpoint/2010/main" val="1360280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Is not limited to traditional residences and so will include, for example, caravans and other non-fixed abodes, including cabins and bungalows occupying land, regardless of whether such occupation is lawful under domestic law; </a:t>
            </a:r>
          </a:p>
          <a:p>
            <a:r>
              <a:rPr lang="en-US" dirty="0">
                <a:solidFill>
                  <a:schemeClr val="bg1"/>
                </a:solidFill>
              </a:rPr>
              <a:t>May also cover second homes or holiday homes;</a:t>
            </a:r>
          </a:p>
          <a:p>
            <a:r>
              <a:rPr lang="en-US" dirty="0">
                <a:solidFill>
                  <a:schemeClr val="bg1"/>
                </a:solidFill>
              </a:rPr>
              <a:t>May apply to business premises in the absence of a clear distinction between a person’s office and private residence or between private and business activities;</a:t>
            </a:r>
          </a:p>
          <a:p>
            <a:r>
              <a:rPr lang="en-US" dirty="0">
                <a:solidFill>
                  <a:schemeClr val="bg1"/>
                </a:solidFill>
              </a:rPr>
              <a:t>Will also apply to a company’s registered office, branches or other business premises and to the business premises of a limited liability company owned and managed by a private individual;</a:t>
            </a:r>
          </a:p>
        </p:txBody>
      </p:sp>
    </p:spTree>
    <p:extLst>
      <p:ext uri="{BB962C8B-B14F-4D97-AF65-F5344CB8AC3E}">
        <p14:creationId xmlns:p14="http://schemas.microsoft.com/office/powerpoint/2010/main" val="3491531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b="1" dirty="0">
                <a:solidFill>
                  <a:schemeClr val="bg1"/>
                </a:solidFill>
              </a:rPr>
              <a:t>The sphere of correspondence </a:t>
            </a:r>
            <a:endParaRPr lang="en-US" dirty="0">
              <a:solidFill>
                <a:schemeClr val="bg1"/>
              </a:solidFill>
            </a:endParaRPr>
          </a:p>
          <a:p>
            <a:r>
              <a:rPr lang="en-US" dirty="0">
                <a:solidFill>
                  <a:schemeClr val="bg1"/>
                </a:solidFill>
              </a:rPr>
              <a:t>Letters between individuals, of a private or professional nature, even where the sender or recipient is a prisoner; </a:t>
            </a:r>
          </a:p>
          <a:p>
            <a:r>
              <a:rPr lang="en-US" dirty="0">
                <a:solidFill>
                  <a:schemeClr val="bg1"/>
                </a:solidFill>
              </a:rPr>
              <a:t>Includes packages seized by customs officials; </a:t>
            </a:r>
          </a:p>
          <a:p>
            <a:r>
              <a:rPr lang="en-US" dirty="0">
                <a:solidFill>
                  <a:schemeClr val="bg1"/>
                </a:solidFill>
              </a:rPr>
              <a:t>Telephone conversations, from private or business premises, including information relating to them, such as their date and duration and the numbers dialed (meta data); </a:t>
            </a:r>
          </a:p>
          <a:p>
            <a:r>
              <a:rPr lang="en-US" dirty="0">
                <a:solidFill>
                  <a:schemeClr val="bg1"/>
                </a:solidFill>
              </a:rPr>
              <a:t>Pager messages; </a:t>
            </a:r>
          </a:p>
          <a:p>
            <a:endParaRPr lang="en-US" dirty="0">
              <a:solidFill>
                <a:schemeClr val="bg1"/>
              </a:solidFill>
            </a:endParaRPr>
          </a:p>
        </p:txBody>
      </p:sp>
    </p:spTree>
    <p:extLst>
      <p:ext uri="{BB962C8B-B14F-4D97-AF65-F5344CB8AC3E}">
        <p14:creationId xmlns:p14="http://schemas.microsoft.com/office/powerpoint/2010/main" val="387095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bg1"/>
                </a:solidFill>
              </a:rPr>
              <a:t>Electronic messages (e-mails) and personal Internet use, including in the workplace; and also the sending of e-mails to a prisoner via the prison mailbox; </a:t>
            </a:r>
          </a:p>
          <a:p>
            <a:r>
              <a:rPr lang="en-US" dirty="0">
                <a:solidFill>
                  <a:schemeClr val="bg1"/>
                </a:solidFill>
              </a:rPr>
              <a:t>Private radio, but not when it is on a public wavelength and is thus accessible to others; </a:t>
            </a:r>
          </a:p>
          <a:p>
            <a:r>
              <a:rPr lang="en-US" dirty="0">
                <a:solidFill>
                  <a:schemeClr val="bg1"/>
                </a:solidFill>
              </a:rPr>
              <a:t>Correspondence intercepted in the course of business activities or from business premises; </a:t>
            </a:r>
          </a:p>
          <a:p>
            <a:r>
              <a:rPr lang="en-US" dirty="0">
                <a:solidFill>
                  <a:schemeClr val="bg1"/>
                </a:solidFill>
              </a:rPr>
              <a:t>Electronic data seized during a search of a law office;</a:t>
            </a:r>
          </a:p>
          <a:p>
            <a:r>
              <a:rPr lang="en-US" dirty="0">
                <a:solidFill>
                  <a:schemeClr val="bg1"/>
                </a:solidFill>
              </a:rPr>
              <a:t>The positive obligation to prevent disclosure into the public domain of private conversations; </a:t>
            </a:r>
          </a:p>
          <a:p>
            <a:r>
              <a:rPr lang="en-US" dirty="0">
                <a:solidFill>
                  <a:schemeClr val="bg1"/>
                </a:solidFill>
              </a:rPr>
              <a:t>The positive obligation to help prisoners write by providing the necessary materials; </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190139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p>
        </p:txBody>
      </p:sp>
      <p:sp>
        <p:nvSpPr>
          <p:cNvPr id="3" name="Content Placeholder 2"/>
          <p:cNvSpPr>
            <a:spLocks noGrp="1"/>
          </p:cNvSpPr>
          <p:nvPr>
            <p:ph idx="1"/>
          </p:nvPr>
        </p:nvSpPr>
        <p:spPr>
          <a:xfrm>
            <a:off x="838200" y="2053243"/>
            <a:ext cx="9610898" cy="4532283"/>
          </a:xfrm>
        </p:spPr>
        <p:txBody>
          <a:bodyPr>
            <a:normAutofit lnSpcReduction="10000"/>
          </a:bodyPr>
          <a:lstStyle/>
          <a:p>
            <a:r>
              <a:rPr lang="en-US" b="1" dirty="0">
                <a:solidFill>
                  <a:schemeClr val="bg1"/>
                </a:solidFill>
              </a:rPr>
              <a:t>ARTICLE 2 </a:t>
            </a:r>
            <a:r>
              <a:rPr lang="en-US" dirty="0">
                <a:solidFill>
                  <a:schemeClr val="bg1"/>
                </a:solidFill>
              </a:rPr>
              <a:t> </a:t>
            </a:r>
            <a:r>
              <a:rPr lang="en-US" b="1" dirty="0">
                <a:solidFill>
                  <a:schemeClr val="bg1"/>
                </a:solidFill>
              </a:rPr>
              <a:t>Right to life </a:t>
            </a:r>
            <a:endParaRPr lang="en-US" dirty="0">
              <a:solidFill>
                <a:schemeClr val="bg1"/>
              </a:solidFill>
            </a:endParaRPr>
          </a:p>
          <a:p>
            <a:r>
              <a:rPr lang="en-US" dirty="0">
                <a:solidFill>
                  <a:schemeClr val="bg1"/>
                </a:solidFill>
              </a:rPr>
              <a:t>1. Everyone’s right to life shall be protected by law. No one shall be deprived of his life intentionally save in the execution of a sentence of a court following his conviction of a crime for which this penalty is provided by law. </a:t>
            </a:r>
          </a:p>
          <a:p>
            <a:r>
              <a:rPr lang="en-US" dirty="0">
                <a:solidFill>
                  <a:schemeClr val="bg1"/>
                </a:solidFill>
              </a:rPr>
              <a:t>2. Deprivation of life shall not be regarded as inflicted in contravention of this Article when it results from the use of force which is no more than absolutely necessary: </a:t>
            </a:r>
          </a:p>
          <a:p>
            <a:r>
              <a:rPr lang="en-US" dirty="0">
                <a:solidFill>
                  <a:schemeClr val="bg1"/>
                </a:solidFill>
              </a:rPr>
              <a:t>(a) in </a:t>
            </a:r>
            <a:r>
              <a:rPr lang="en-US" dirty="0" err="1">
                <a:solidFill>
                  <a:schemeClr val="bg1"/>
                </a:solidFill>
              </a:rPr>
              <a:t>defence</a:t>
            </a:r>
            <a:r>
              <a:rPr lang="en-US" dirty="0">
                <a:solidFill>
                  <a:schemeClr val="bg1"/>
                </a:solidFill>
              </a:rPr>
              <a:t> of any person from unlawful violence; </a:t>
            </a:r>
          </a:p>
          <a:p>
            <a:r>
              <a:rPr lang="en-US" dirty="0">
                <a:solidFill>
                  <a:schemeClr val="bg1"/>
                </a:solidFill>
              </a:rPr>
              <a:t>(b) in order to effect a lawful arrest or to prevent the escape of a person lawfully detained; </a:t>
            </a:r>
          </a:p>
          <a:p>
            <a:r>
              <a:rPr lang="en-US" dirty="0">
                <a:solidFill>
                  <a:schemeClr val="bg1"/>
                </a:solidFill>
              </a:rPr>
              <a:t>(c) in action lawfully taken for the purpose of quelling a riot or insurrection. </a:t>
            </a:r>
          </a:p>
          <a:p>
            <a:r>
              <a:rPr lang="en-US" b="1" dirty="0">
                <a:solidFill>
                  <a:schemeClr val="bg1"/>
                </a:solidFill>
              </a:rPr>
              <a:t>ARTICLE 3 </a:t>
            </a:r>
            <a:r>
              <a:rPr lang="en-US" dirty="0">
                <a:solidFill>
                  <a:schemeClr val="bg1"/>
                </a:solidFill>
              </a:rPr>
              <a:t> </a:t>
            </a:r>
            <a:r>
              <a:rPr lang="en-US" b="1" dirty="0">
                <a:solidFill>
                  <a:schemeClr val="bg1"/>
                </a:solidFill>
              </a:rPr>
              <a:t>Prohibition of torture </a:t>
            </a:r>
            <a:endParaRPr lang="en-US" dirty="0">
              <a:solidFill>
                <a:schemeClr val="bg1"/>
              </a:solidFill>
            </a:endParaRPr>
          </a:p>
          <a:p>
            <a:r>
              <a:rPr lang="en-US" dirty="0">
                <a:solidFill>
                  <a:schemeClr val="bg1"/>
                </a:solidFill>
              </a:rPr>
              <a:t>No one shall be subjected to torture or to inhuman or degrading treatment or punishment. </a:t>
            </a:r>
          </a:p>
        </p:txBody>
      </p:sp>
    </p:spTree>
    <p:extLst>
      <p:ext uri="{BB962C8B-B14F-4D97-AF65-F5344CB8AC3E}">
        <p14:creationId xmlns:p14="http://schemas.microsoft.com/office/powerpoint/2010/main" val="1696389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fontScale="85000" lnSpcReduction="10000"/>
          </a:bodyPr>
          <a:lstStyle/>
          <a:p>
            <a:r>
              <a:rPr lang="en-US" b="1" dirty="0">
                <a:solidFill>
                  <a:schemeClr val="bg1"/>
                </a:solidFill>
              </a:rPr>
              <a:t>ARTICLE 4 </a:t>
            </a:r>
            <a:r>
              <a:rPr lang="en-US" dirty="0">
                <a:solidFill>
                  <a:schemeClr val="bg1"/>
                </a:solidFill>
              </a:rPr>
              <a:t> </a:t>
            </a:r>
            <a:r>
              <a:rPr lang="en-US" b="1" dirty="0">
                <a:solidFill>
                  <a:schemeClr val="bg1"/>
                </a:solidFill>
              </a:rPr>
              <a:t>Prohibition of slavery and forced </a:t>
            </a:r>
            <a:r>
              <a:rPr lang="en-US" b="1" dirty="0" err="1">
                <a:solidFill>
                  <a:schemeClr val="bg1"/>
                </a:solidFill>
              </a:rPr>
              <a:t>labour</a:t>
            </a:r>
            <a:r>
              <a:rPr lang="en-US" b="1" dirty="0">
                <a:solidFill>
                  <a:schemeClr val="bg1"/>
                </a:solidFill>
              </a:rPr>
              <a:t> </a:t>
            </a:r>
            <a:endParaRPr lang="en-US" dirty="0">
              <a:solidFill>
                <a:schemeClr val="bg1"/>
              </a:solidFill>
            </a:endParaRPr>
          </a:p>
          <a:p>
            <a:r>
              <a:rPr lang="en-US" dirty="0">
                <a:solidFill>
                  <a:schemeClr val="bg1"/>
                </a:solidFill>
              </a:rPr>
              <a:t>1. No one shall be held in slavery or servitude. </a:t>
            </a:r>
          </a:p>
          <a:p>
            <a:r>
              <a:rPr lang="en-US" dirty="0">
                <a:solidFill>
                  <a:schemeClr val="bg1"/>
                </a:solidFill>
              </a:rPr>
              <a:t>2. No one shall be required to perform forced or compulsory </a:t>
            </a:r>
            <a:r>
              <a:rPr lang="en-US" dirty="0" err="1">
                <a:solidFill>
                  <a:schemeClr val="bg1"/>
                </a:solidFill>
              </a:rPr>
              <a:t>labour</a:t>
            </a:r>
            <a:r>
              <a:rPr lang="en-US" dirty="0">
                <a:solidFill>
                  <a:schemeClr val="bg1"/>
                </a:solidFill>
              </a:rPr>
              <a:t>. </a:t>
            </a:r>
          </a:p>
          <a:p>
            <a:r>
              <a:rPr lang="en-US" dirty="0">
                <a:solidFill>
                  <a:schemeClr val="bg1"/>
                </a:solidFill>
              </a:rPr>
              <a:t>3. For the purpose of this Article the term “forced or compulsory </a:t>
            </a:r>
            <a:r>
              <a:rPr lang="en-US" dirty="0" err="1">
                <a:solidFill>
                  <a:schemeClr val="bg1"/>
                </a:solidFill>
              </a:rPr>
              <a:t>labour</a:t>
            </a:r>
            <a:r>
              <a:rPr lang="en-US" dirty="0">
                <a:solidFill>
                  <a:schemeClr val="bg1"/>
                </a:solidFill>
              </a:rPr>
              <a:t>” shall not include: </a:t>
            </a:r>
          </a:p>
          <a:p>
            <a:r>
              <a:rPr lang="en-US" dirty="0">
                <a:solidFill>
                  <a:schemeClr val="bg1"/>
                </a:solidFill>
              </a:rPr>
              <a:t>(a) any work required to be done in the ordinary course of detention imposed according to the provisions of Article 5 of this Convention or during conditional release from such detention; </a:t>
            </a:r>
          </a:p>
          <a:p>
            <a:r>
              <a:rPr lang="en-US" dirty="0">
                <a:solidFill>
                  <a:schemeClr val="bg1"/>
                </a:solidFill>
              </a:rPr>
              <a:t>(b) any service of a military character or, in case of conscientious objectors in countries where they are </a:t>
            </a:r>
            <a:r>
              <a:rPr lang="en-US" dirty="0" err="1">
                <a:solidFill>
                  <a:schemeClr val="bg1"/>
                </a:solidFill>
              </a:rPr>
              <a:t>recognised</a:t>
            </a:r>
            <a:r>
              <a:rPr lang="en-US" dirty="0">
                <a:solidFill>
                  <a:schemeClr val="bg1"/>
                </a:solidFill>
              </a:rPr>
              <a:t>, service exacted instead of compulsory military service; </a:t>
            </a:r>
          </a:p>
          <a:p>
            <a:r>
              <a:rPr lang="en-US" dirty="0">
                <a:solidFill>
                  <a:schemeClr val="bg1"/>
                </a:solidFill>
              </a:rPr>
              <a:t>(c) any service exacted in case of an emergency or calamity threatening the life or well-being of the community; </a:t>
            </a:r>
          </a:p>
          <a:p>
            <a:r>
              <a:rPr lang="en-US" dirty="0">
                <a:solidFill>
                  <a:schemeClr val="bg1"/>
                </a:solidFill>
              </a:rPr>
              <a:t>(d) any work or service which forms part of normal civic obligations. </a:t>
            </a:r>
          </a:p>
          <a:p>
            <a:endParaRPr lang="en-US" dirty="0">
              <a:solidFill>
                <a:schemeClr val="bg1"/>
              </a:solidFill>
            </a:endParaRPr>
          </a:p>
        </p:txBody>
      </p:sp>
    </p:spTree>
    <p:extLst>
      <p:ext uri="{BB962C8B-B14F-4D97-AF65-F5344CB8AC3E}">
        <p14:creationId xmlns:p14="http://schemas.microsoft.com/office/powerpoint/2010/main" val="766804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lstStyle/>
          <a:p>
            <a:r>
              <a:rPr lang="en-US" b="1" dirty="0">
                <a:solidFill>
                  <a:schemeClr val="bg1"/>
                </a:solidFill>
              </a:rPr>
              <a:t>ARTICLE 12 </a:t>
            </a:r>
            <a:endParaRPr lang="en-US" dirty="0">
              <a:solidFill>
                <a:schemeClr val="bg1"/>
              </a:solidFill>
            </a:endParaRPr>
          </a:p>
          <a:p>
            <a:r>
              <a:rPr lang="en-US" b="1" dirty="0">
                <a:solidFill>
                  <a:schemeClr val="bg1"/>
                </a:solidFill>
              </a:rPr>
              <a:t>Right to marry </a:t>
            </a:r>
            <a:endParaRPr lang="en-US" dirty="0">
              <a:solidFill>
                <a:schemeClr val="bg1"/>
              </a:solidFill>
            </a:endParaRPr>
          </a:p>
          <a:p>
            <a:r>
              <a:rPr lang="en-US" dirty="0">
                <a:solidFill>
                  <a:schemeClr val="bg1"/>
                </a:solidFill>
              </a:rPr>
              <a:t>Men and women of marriageable age have the right to marry and to found a family, according to the national laws governing the exercise of this right. </a:t>
            </a:r>
          </a:p>
        </p:txBody>
      </p:sp>
    </p:spTree>
    <p:extLst>
      <p:ext uri="{BB962C8B-B14F-4D97-AF65-F5344CB8AC3E}">
        <p14:creationId xmlns:p14="http://schemas.microsoft.com/office/powerpoint/2010/main" val="327487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lstStyle/>
          <a:p>
            <a:r>
              <a:rPr lang="nl-NL" dirty="0">
                <a:solidFill>
                  <a:schemeClr val="bg1"/>
                </a:solidFill>
              </a:rPr>
              <a:t>(1) </a:t>
            </a:r>
            <a:r>
              <a:rPr lang="nl-NL" dirty="0" err="1">
                <a:solidFill>
                  <a:schemeClr val="bg1"/>
                </a:solidFill>
              </a:rPr>
              <a:t>Ratione</a:t>
            </a:r>
            <a:r>
              <a:rPr lang="nl-NL" dirty="0">
                <a:solidFill>
                  <a:schemeClr val="bg1"/>
                </a:solidFill>
              </a:rPr>
              <a:t> </a:t>
            </a:r>
            <a:r>
              <a:rPr lang="nl-NL" dirty="0" err="1">
                <a:solidFill>
                  <a:schemeClr val="bg1"/>
                </a:solidFill>
              </a:rPr>
              <a:t>Materiae</a:t>
            </a:r>
            <a:r>
              <a:rPr lang="nl-NL" dirty="0">
                <a:solidFill>
                  <a:schemeClr val="bg1"/>
                </a:solidFill>
              </a:rPr>
              <a:t> &amp; </a:t>
            </a:r>
            <a:r>
              <a:rPr lang="nl-NL" dirty="0" err="1">
                <a:solidFill>
                  <a:schemeClr val="bg1"/>
                </a:solidFill>
              </a:rPr>
              <a:t>the</a:t>
            </a:r>
            <a:r>
              <a:rPr lang="nl-NL" dirty="0">
                <a:solidFill>
                  <a:schemeClr val="bg1"/>
                </a:solidFill>
              </a:rPr>
              <a:t> </a:t>
            </a:r>
            <a:r>
              <a:rPr lang="nl-NL" dirty="0" err="1">
                <a:solidFill>
                  <a:schemeClr val="bg1"/>
                </a:solidFill>
              </a:rPr>
              <a:t>four</a:t>
            </a:r>
            <a:r>
              <a:rPr lang="nl-NL" dirty="0">
                <a:solidFill>
                  <a:schemeClr val="bg1"/>
                </a:solidFill>
              </a:rPr>
              <a:t> </a:t>
            </a:r>
            <a:r>
              <a:rPr lang="nl-NL" dirty="0" err="1">
                <a:solidFill>
                  <a:schemeClr val="bg1"/>
                </a:solidFill>
              </a:rPr>
              <a:t>concepts</a:t>
            </a:r>
            <a:r>
              <a:rPr lang="nl-NL" dirty="0">
                <a:solidFill>
                  <a:schemeClr val="bg1"/>
                </a:solidFill>
              </a:rPr>
              <a:t> in </a:t>
            </a:r>
            <a:r>
              <a:rPr lang="nl-NL" dirty="0" err="1">
                <a:solidFill>
                  <a:schemeClr val="bg1"/>
                </a:solidFill>
              </a:rPr>
              <a:t>Article</a:t>
            </a:r>
            <a:r>
              <a:rPr lang="nl-NL" dirty="0">
                <a:solidFill>
                  <a:schemeClr val="bg1"/>
                </a:solidFill>
              </a:rPr>
              <a:t> 8 ECHR</a:t>
            </a:r>
          </a:p>
          <a:p>
            <a:r>
              <a:rPr lang="en-US" dirty="0">
                <a:solidFill>
                  <a:schemeClr val="bg1"/>
                </a:solidFill>
              </a:rPr>
              <a:t>(2) Relationship vis-a-vis other rights as contained in the ECHR</a:t>
            </a:r>
          </a:p>
          <a:p>
            <a:r>
              <a:rPr lang="en-US" dirty="0">
                <a:solidFill>
                  <a:schemeClr val="bg1"/>
                </a:solidFill>
              </a:rPr>
              <a:t>(3) Relationship vis-a-vis excluded from the ECHR</a:t>
            </a:r>
          </a:p>
          <a:p>
            <a:r>
              <a:rPr lang="en-US" dirty="0">
                <a:solidFill>
                  <a:schemeClr val="bg1"/>
                </a:solidFill>
              </a:rPr>
              <a:t>(4) Relationship vis-a-vis newly ‘invented’ rights</a:t>
            </a:r>
            <a:endParaRPr lang="nl-NL" dirty="0">
              <a:solidFill>
                <a:schemeClr val="bg1"/>
              </a:solidFill>
            </a:endParaRP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a:xfrm>
            <a:off x="680320" y="2036618"/>
            <a:ext cx="9613861" cy="4372495"/>
          </a:xfrm>
        </p:spPr>
        <p:txBody>
          <a:bodyPr>
            <a:normAutofit fontScale="55000" lnSpcReduction="20000"/>
          </a:bodyPr>
          <a:lstStyle/>
          <a:p>
            <a:r>
              <a:rPr lang="en-US" b="1" dirty="0">
                <a:solidFill>
                  <a:schemeClr val="bg1"/>
                </a:solidFill>
              </a:rPr>
              <a:t>ARTICLE 5 Right to liberty and security </a:t>
            </a:r>
            <a:endParaRPr lang="en-US" dirty="0">
              <a:solidFill>
                <a:schemeClr val="bg1"/>
              </a:solidFill>
            </a:endParaRPr>
          </a:p>
          <a:p>
            <a:r>
              <a:rPr lang="en-US" dirty="0">
                <a:solidFill>
                  <a:schemeClr val="bg1"/>
                </a:solidFill>
              </a:rPr>
              <a:t>1. Everyone has the right to liberty and security of person. No one shall be deprived of his liberty save in the following cases and in accordance with a procedure prescribed by law: </a:t>
            </a:r>
          </a:p>
          <a:p>
            <a:r>
              <a:rPr lang="en-US" dirty="0">
                <a:solidFill>
                  <a:schemeClr val="bg1"/>
                </a:solidFill>
              </a:rPr>
              <a:t>(a) the lawful detention of a person after conviction by a competent court; </a:t>
            </a:r>
          </a:p>
          <a:p>
            <a:r>
              <a:rPr lang="en-US" dirty="0">
                <a:solidFill>
                  <a:schemeClr val="bg1"/>
                </a:solidFill>
              </a:rPr>
              <a:t>(b) the lawful arrest or detention of a person for non-compliance with the lawful order of a court or in order to secure the fulfilment of any obligation prescribed by law; </a:t>
            </a:r>
          </a:p>
          <a:p>
            <a:r>
              <a:rPr lang="en-US" dirty="0">
                <a:solidFill>
                  <a:schemeClr val="bg1"/>
                </a:solidFill>
              </a:rPr>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dirty="0">
                <a:solidFill>
                  <a:schemeClr val="bg1"/>
                </a:solidFill>
              </a:rPr>
              <a:t>(d) the detention of a minor by lawful order for the purpose of educational supervision or his lawful detention for the purpose of bringing him before the competent legal authority; </a:t>
            </a:r>
          </a:p>
          <a:p>
            <a:r>
              <a:rPr lang="en-US" dirty="0">
                <a:solidFill>
                  <a:schemeClr val="bg1"/>
                </a:solidFill>
              </a:rPr>
              <a:t>(e) the lawful detention of persons for the prevention of the spreading of infectious diseases, of persons of unsound mind, alcoholics or drug addicts or vagrants; </a:t>
            </a:r>
          </a:p>
          <a:p>
            <a:r>
              <a:rPr lang="en-US" dirty="0">
                <a:solidFill>
                  <a:schemeClr val="bg1"/>
                </a:solidFill>
              </a:rPr>
              <a:t>(f) the lawful arrest or detention of a person to prevent his effecting an </a:t>
            </a:r>
            <a:r>
              <a:rPr lang="en-US" dirty="0" err="1">
                <a:solidFill>
                  <a:schemeClr val="bg1"/>
                </a:solidFill>
              </a:rPr>
              <a:t>unauthorised</a:t>
            </a:r>
            <a:r>
              <a:rPr lang="en-US" dirty="0">
                <a:solidFill>
                  <a:schemeClr val="bg1"/>
                </a:solidFill>
              </a:rPr>
              <a:t> entry into the country or of a person against whom action is being taken with a view to deportation or extradition. </a:t>
            </a:r>
          </a:p>
          <a:p>
            <a:r>
              <a:rPr lang="en-US" dirty="0">
                <a:solidFill>
                  <a:schemeClr val="bg1"/>
                </a:solidFill>
              </a:rPr>
              <a:t>2. Everyone who is arrested shall be informed promptly, in a language which he understands, of the reasons for his arrest and of any charge against him. </a:t>
            </a:r>
          </a:p>
          <a:p>
            <a:r>
              <a:rPr lang="en-US" dirty="0">
                <a:solidFill>
                  <a:schemeClr val="bg1"/>
                </a:solidFill>
              </a:rPr>
              <a:t>3. Everyone arrested or detained in accordance with the provisions of paragraph 1 (c) of this Article shall be brought promptly before a judge or other officer </a:t>
            </a:r>
            <a:r>
              <a:rPr lang="en-US" dirty="0" err="1">
                <a:solidFill>
                  <a:schemeClr val="bg1"/>
                </a:solidFill>
              </a:rPr>
              <a:t>authorised</a:t>
            </a:r>
            <a:r>
              <a:rPr lang="en-US" dirty="0">
                <a:solidFill>
                  <a:schemeClr val="bg1"/>
                </a:solidFill>
              </a:rPr>
              <a:t> by law to exercise judicial power and shall be entitled to trial within a reasonable time or to release pending trial. Release may be conditioned by guarantees to appear for trial. </a:t>
            </a:r>
          </a:p>
          <a:p>
            <a:r>
              <a:rPr lang="en-US" dirty="0">
                <a:solidFill>
                  <a:schemeClr val="bg1"/>
                </a:solidFill>
              </a:rPr>
              <a:t>4. Everyone who is deprived of his liberty by arrest or detention shall be entitled to take proceedings by which the lawfulness of his detention shall be decided speedily by a court and his release ordered if the detention is not lawful. </a:t>
            </a:r>
          </a:p>
          <a:p>
            <a:r>
              <a:rPr lang="en-US" dirty="0">
                <a:solidFill>
                  <a:schemeClr val="bg1"/>
                </a:solidFill>
              </a:rPr>
              <a:t>5. Everyone who has been the victim of arrest or detention in contravention of the provisions of this Article shall have an enforceable right to compensation. </a:t>
            </a:r>
          </a:p>
        </p:txBody>
      </p:sp>
    </p:spTree>
    <p:extLst>
      <p:ext uri="{BB962C8B-B14F-4D97-AF65-F5344CB8AC3E}">
        <p14:creationId xmlns:p14="http://schemas.microsoft.com/office/powerpoint/2010/main" val="1457902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fontScale="62500" lnSpcReduction="20000"/>
          </a:bodyPr>
          <a:lstStyle/>
          <a:p>
            <a:r>
              <a:rPr lang="en-US" b="1" dirty="0">
                <a:solidFill>
                  <a:schemeClr val="bg1"/>
                </a:solidFill>
              </a:rPr>
              <a:t>ARTICLE 6 </a:t>
            </a:r>
            <a:r>
              <a:rPr lang="en-US" dirty="0">
                <a:solidFill>
                  <a:schemeClr val="bg1"/>
                </a:solidFill>
              </a:rPr>
              <a:t> </a:t>
            </a:r>
            <a:r>
              <a:rPr lang="en-US" b="1" dirty="0">
                <a:solidFill>
                  <a:schemeClr val="bg1"/>
                </a:solidFill>
              </a:rPr>
              <a:t>Right to a fair trial </a:t>
            </a:r>
            <a:endParaRPr lang="en-US" dirty="0">
              <a:solidFill>
                <a:schemeClr val="bg1"/>
              </a:solidFill>
            </a:endParaRPr>
          </a:p>
          <a:p>
            <a:r>
              <a:rPr lang="en-US" dirty="0">
                <a:solidFill>
                  <a:schemeClr val="bg1"/>
                </a:solidFill>
              </a:rPr>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r>
              <a:rPr lang="en-US" dirty="0">
                <a:solidFill>
                  <a:schemeClr val="bg1"/>
                </a:solidFill>
              </a:rPr>
              <a:t>2. Everyone charged with a criminal offence shall be presumed innocent until proved guilty according to law. </a:t>
            </a:r>
          </a:p>
          <a:p>
            <a:r>
              <a:rPr lang="en-US" dirty="0">
                <a:solidFill>
                  <a:schemeClr val="bg1"/>
                </a:solidFill>
              </a:rPr>
              <a:t>3. Everyone charged with a criminal offence has the following minimum rights: </a:t>
            </a:r>
          </a:p>
          <a:p>
            <a:r>
              <a:rPr lang="en-US" dirty="0">
                <a:solidFill>
                  <a:schemeClr val="bg1"/>
                </a:solidFill>
              </a:rPr>
              <a:t>(a) to be informed promptly, in a language which he understands and in detail, of the nature and cause of the accusation against him; </a:t>
            </a:r>
          </a:p>
          <a:p>
            <a:r>
              <a:rPr lang="en-US" dirty="0">
                <a:solidFill>
                  <a:schemeClr val="bg1"/>
                </a:solidFill>
              </a:rPr>
              <a:t>(b) to have adequate time and facilities for the preparation of his </a:t>
            </a:r>
            <a:r>
              <a:rPr lang="en-US" dirty="0" err="1">
                <a:solidFill>
                  <a:schemeClr val="bg1"/>
                </a:solidFill>
              </a:rPr>
              <a:t>defence</a:t>
            </a:r>
            <a:r>
              <a:rPr lang="en-US" dirty="0">
                <a:solidFill>
                  <a:schemeClr val="bg1"/>
                </a:solidFill>
              </a:rPr>
              <a:t>; </a:t>
            </a:r>
          </a:p>
          <a:p>
            <a:r>
              <a:rPr lang="en-US" dirty="0">
                <a:solidFill>
                  <a:schemeClr val="bg1"/>
                </a:solidFill>
              </a:rPr>
              <a:t>(c) to defend himself in person or through legal assistance of his own choosing or, if he has not sufficient means to pay for legal assistance, to be given it free when the interests of justice so require; </a:t>
            </a:r>
          </a:p>
          <a:p>
            <a:r>
              <a:rPr lang="en-US" dirty="0">
                <a:solidFill>
                  <a:schemeClr val="bg1"/>
                </a:solidFill>
              </a:rPr>
              <a:t>(d) to examine or have examined witnesses against him and to obtain the attendance and examination of witnesses on his behalf under the same conditions as witnesses against him; </a:t>
            </a:r>
          </a:p>
          <a:p>
            <a:r>
              <a:rPr lang="en-US" dirty="0">
                <a:solidFill>
                  <a:schemeClr val="bg1"/>
                </a:solidFill>
              </a:rPr>
              <a:t>(e) to have the free assistance of an interpreter if he cannot understand or speak the language used in court.</a:t>
            </a:r>
          </a:p>
        </p:txBody>
      </p:sp>
    </p:spTree>
    <p:extLst>
      <p:ext uri="{BB962C8B-B14F-4D97-AF65-F5344CB8AC3E}">
        <p14:creationId xmlns:p14="http://schemas.microsoft.com/office/powerpoint/2010/main" val="3716548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lstStyle/>
          <a:p>
            <a:r>
              <a:rPr lang="en-US" b="1" dirty="0">
                <a:solidFill>
                  <a:schemeClr val="bg1"/>
                </a:solidFill>
              </a:rPr>
              <a:t>ARTICLE 13 </a:t>
            </a:r>
            <a:endParaRPr lang="en-US" dirty="0">
              <a:solidFill>
                <a:schemeClr val="bg1"/>
              </a:solidFill>
            </a:endParaRPr>
          </a:p>
          <a:p>
            <a:r>
              <a:rPr lang="en-US" b="1" dirty="0">
                <a:solidFill>
                  <a:schemeClr val="bg1"/>
                </a:solidFill>
              </a:rPr>
              <a:t>Right to an effective remedy </a:t>
            </a:r>
            <a:endParaRPr lang="en-US" dirty="0">
              <a:solidFill>
                <a:schemeClr val="bg1"/>
              </a:solidFill>
            </a:endParaRPr>
          </a:p>
          <a:p>
            <a:r>
              <a:rPr lang="en-US" dirty="0">
                <a:solidFill>
                  <a:schemeClr val="bg1"/>
                </a:solidFill>
              </a:rPr>
              <a:t>Everyone whose rights and freedoms as set forth in this Convention are violated shall have an effective remedy before a national authority notwithstanding that the violation has been committed by persons acting in an official capacity. </a:t>
            </a:r>
          </a:p>
        </p:txBody>
      </p:sp>
    </p:spTree>
    <p:extLst>
      <p:ext uri="{BB962C8B-B14F-4D97-AF65-F5344CB8AC3E}">
        <p14:creationId xmlns:p14="http://schemas.microsoft.com/office/powerpoint/2010/main" val="2554655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The right of prisoners to petition to the Court, their freedom to correspond in private with their lawyer and even the sanctity of a lawyer’s office, are all treated as matters that fall under the scope of Article 8 ECHR. </a:t>
            </a:r>
          </a:p>
          <a:p>
            <a:r>
              <a:rPr lang="en-US" dirty="0">
                <a:solidFill>
                  <a:schemeClr val="bg1"/>
                </a:solidFill>
              </a:rPr>
              <a:t>The Court acknowledges that in order to petition, one must correspond with the Court, and holds that correspondence with a solicitor is ‘a preparatory step to the institution of civil legal proceedings and, therefore, to the exercise of a right embodied in another Article of the Convention, that is, Article 6 (art. 6)’ and that ‘where a lawyer is involved, an encroachment on professional secrecy may have repercussions on the proper administration of justice and hence on the rights guaranteed by Article 6 (art. 6) of the Convention’.</a:t>
            </a:r>
          </a:p>
          <a:p>
            <a:r>
              <a:rPr lang="en-US" dirty="0">
                <a:solidFill>
                  <a:schemeClr val="bg1"/>
                </a:solidFill>
              </a:rPr>
              <a:t>Nevertheless, these matters are dealt with under the scope of the right to privacy even although the goal of guaranteeing (the secrecy of) correspondence between a prisoner and a court or his lawyer is not so much guaranteeing his privacy, but safeguarding an effective system of petition and complaint and the right to a fair trial. </a:t>
            </a:r>
          </a:p>
        </p:txBody>
      </p:sp>
    </p:spTree>
    <p:extLst>
      <p:ext uri="{BB962C8B-B14F-4D97-AF65-F5344CB8AC3E}">
        <p14:creationId xmlns:p14="http://schemas.microsoft.com/office/powerpoint/2010/main" val="2669548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‘It is true that Article 8 (art.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(art. 8). [] The decision-making process must therefore, in the Court’s view, be such as to secure that their views and interests are made known to and duly taken into account by the local authority and that they are able to exercise in due time any remedies available to them.’</a:t>
            </a:r>
          </a:p>
        </p:txBody>
      </p:sp>
    </p:spTree>
    <p:extLst>
      <p:ext uri="{BB962C8B-B14F-4D97-AF65-F5344CB8AC3E}">
        <p14:creationId xmlns:p14="http://schemas.microsoft.com/office/powerpoint/2010/main" val="3750097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a:bodyPr>
          <a:lstStyle/>
          <a:p>
            <a:r>
              <a:rPr lang="en-US" dirty="0">
                <a:solidFill>
                  <a:schemeClr val="bg1">
                    <a:lumMod val="95000"/>
                  </a:schemeClr>
                </a:solidFill>
              </a:rPr>
              <a:t>Right to information</a:t>
            </a:r>
          </a:p>
          <a:p>
            <a:r>
              <a:rPr lang="en-US" dirty="0">
                <a:solidFill>
                  <a:schemeClr val="bg1">
                    <a:lumMod val="95000"/>
                  </a:schemeClr>
                </a:solidFill>
              </a:rPr>
              <a:t>Right to a speedy trial.</a:t>
            </a:r>
          </a:p>
          <a:p>
            <a:r>
              <a:rPr lang="en-US" dirty="0">
                <a:solidFill>
                  <a:schemeClr val="bg1">
                    <a:lumMod val="95000"/>
                  </a:schemeClr>
                </a:solidFill>
              </a:rPr>
              <a:t>Right to be involved.</a:t>
            </a:r>
          </a:p>
          <a:p>
            <a:r>
              <a:rPr lang="en-US" dirty="0">
                <a:solidFill>
                  <a:schemeClr val="bg1">
                    <a:lumMod val="95000"/>
                  </a:schemeClr>
                </a:solidFill>
              </a:rPr>
              <a:t>Right to a fair decision. </a:t>
            </a:r>
          </a:p>
          <a:p>
            <a:r>
              <a:rPr lang="en-US" dirty="0">
                <a:solidFill>
                  <a:schemeClr val="bg1">
                    <a:lumMod val="95000"/>
                  </a:schemeClr>
                </a:solidFill>
              </a:rPr>
              <a:t>Etc.</a:t>
            </a:r>
          </a:p>
        </p:txBody>
      </p:sp>
    </p:spTree>
    <p:extLst>
      <p:ext uri="{BB962C8B-B14F-4D97-AF65-F5344CB8AC3E}">
        <p14:creationId xmlns:p14="http://schemas.microsoft.com/office/powerpoint/2010/main" val="757891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Article 12 UDHR, which holds: ‘No one shall be subjected to arbitrary interference with his privacy, family, home or correspondence, nor to attacks upon his honor and reputation.’</a:t>
            </a:r>
          </a:p>
        </p:txBody>
      </p:sp>
    </p:spTree>
    <p:extLst>
      <p:ext uri="{BB962C8B-B14F-4D97-AF65-F5344CB8AC3E}">
        <p14:creationId xmlns:p14="http://schemas.microsoft.com/office/powerpoint/2010/main" val="707737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fontScale="92500" lnSpcReduction="20000"/>
          </a:bodyPr>
          <a:lstStyle/>
          <a:p>
            <a:r>
              <a:rPr lang="en-US" b="1" dirty="0">
                <a:solidFill>
                  <a:schemeClr val="bg1"/>
                </a:solidFill>
              </a:rPr>
              <a:t>ARTICLE 10 </a:t>
            </a:r>
            <a:endParaRPr lang="en-US" dirty="0">
              <a:solidFill>
                <a:schemeClr val="bg1"/>
              </a:solidFill>
            </a:endParaRPr>
          </a:p>
          <a:p>
            <a:r>
              <a:rPr lang="en-US" b="1" dirty="0">
                <a:solidFill>
                  <a:schemeClr val="bg1"/>
                </a:solidFill>
              </a:rPr>
              <a:t>Freedom of expression </a:t>
            </a:r>
            <a:endParaRPr lang="en-US" dirty="0">
              <a:solidFill>
                <a:schemeClr val="bg1"/>
              </a:solidFill>
            </a:endParaRPr>
          </a:p>
          <a:p>
            <a:r>
              <a:rPr lang="en-US" dirty="0">
                <a:solidFill>
                  <a:schemeClr val="bg1"/>
                </a:solidFill>
              </a:rPr>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solidFill>
                  <a:schemeClr val="bg1"/>
                </a:solidFill>
              </a:rPr>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p>
        </p:txBody>
      </p:sp>
    </p:spTree>
    <p:extLst>
      <p:ext uri="{BB962C8B-B14F-4D97-AF65-F5344CB8AC3E}">
        <p14:creationId xmlns:p14="http://schemas.microsoft.com/office/powerpoint/2010/main" val="2211782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Relationship vis-a-vis other rights as contained in the ECHR</a:t>
            </a:r>
            <a:endParaRPr lang="nl-NL" dirty="0"/>
          </a:p>
        </p:txBody>
      </p:sp>
      <p:sp>
        <p:nvSpPr>
          <p:cNvPr id="3" name="Content Placeholder 2"/>
          <p:cNvSpPr>
            <a:spLocks noGrp="1"/>
          </p:cNvSpPr>
          <p:nvPr>
            <p:ph idx="1"/>
          </p:nvPr>
        </p:nvSpPr>
        <p:spPr/>
        <p:txBody>
          <a:bodyPr>
            <a:normAutofit/>
          </a:bodyPr>
          <a:lstStyle/>
          <a:p>
            <a:r>
              <a:rPr lang="en-US" i="1" dirty="0">
                <a:solidFill>
                  <a:schemeClr val="bg1"/>
                </a:solidFill>
              </a:rPr>
              <a:t>In Pfeifer v. Austria </a:t>
            </a:r>
            <a:r>
              <a:rPr lang="en-US" dirty="0">
                <a:solidFill>
                  <a:schemeClr val="bg1"/>
                </a:solidFill>
              </a:rPr>
              <a:t>from 2007, the Court referred to its previous case law and drawing from these notions stressed ‘that a person’s reputation, even if that person is criticized in the context of a public debate, forms part of his or her personal identity and psychological integrity and therefore also falls within the scope of his or her “private life”. Article 8 therefore applies.’</a:t>
            </a:r>
          </a:p>
          <a:p>
            <a:r>
              <a:rPr lang="en-US" dirty="0">
                <a:solidFill>
                  <a:schemeClr val="bg1"/>
                </a:solidFill>
              </a:rPr>
              <a:t>In a case of 2009 the Court held: ‘In more recent cases decided under Article 8 of the Convention, the Court has </a:t>
            </a:r>
            <a:r>
              <a:rPr lang="en-US" dirty="0" err="1">
                <a:solidFill>
                  <a:schemeClr val="bg1"/>
                </a:solidFill>
              </a:rPr>
              <a:t>recognised</a:t>
            </a:r>
            <a:r>
              <a:rPr lang="en-US" dirty="0">
                <a:solidFill>
                  <a:schemeClr val="bg1"/>
                </a:solidFill>
              </a:rPr>
              <a:t> reputation and also </a:t>
            </a:r>
            <a:r>
              <a:rPr lang="en-US" dirty="0" err="1">
                <a:solidFill>
                  <a:schemeClr val="bg1"/>
                </a:solidFill>
              </a:rPr>
              <a:t>honour</a:t>
            </a:r>
            <a:r>
              <a:rPr lang="en-US" dirty="0">
                <a:solidFill>
                  <a:schemeClr val="bg1"/>
                </a:solidFill>
              </a:rPr>
              <a:t> as part of the right to respect for private life. In </a:t>
            </a:r>
            <a:r>
              <a:rPr lang="en-US" i="1" dirty="0">
                <a:solidFill>
                  <a:schemeClr val="bg1"/>
                </a:solidFill>
              </a:rPr>
              <a:t>Pfeifer</a:t>
            </a:r>
            <a:r>
              <a:rPr lang="en-US" dirty="0">
                <a:solidFill>
                  <a:schemeClr val="bg1"/>
                </a:solidFill>
              </a:rPr>
              <a:t>, the Court held that a person’s reputation, even if that person was </a:t>
            </a:r>
            <a:r>
              <a:rPr lang="en-US" dirty="0" err="1">
                <a:solidFill>
                  <a:schemeClr val="bg1"/>
                </a:solidFill>
              </a:rPr>
              <a:t>criticised</a:t>
            </a:r>
            <a:r>
              <a:rPr lang="en-US" dirty="0">
                <a:solidFill>
                  <a:schemeClr val="bg1"/>
                </a:solidFill>
              </a:rPr>
              <a:t> in the context of a public debate, formed part of his or her personal identity and psychological integrity and therefore also fell within the scope of his or her “private life”. The same considerations must also apply to personal </a:t>
            </a:r>
            <a:r>
              <a:rPr lang="en-US" dirty="0" err="1">
                <a:solidFill>
                  <a:schemeClr val="bg1"/>
                </a:solidFill>
              </a:rPr>
              <a:t>honour</a:t>
            </a:r>
            <a:r>
              <a:rPr lang="en-US" dirty="0">
                <a:solidFill>
                  <a:schemeClr val="bg1"/>
                </a:solidFill>
              </a:rPr>
              <a:t>.’</a:t>
            </a:r>
          </a:p>
        </p:txBody>
      </p:sp>
    </p:spTree>
    <p:extLst>
      <p:ext uri="{BB962C8B-B14F-4D97-AF65-F5344CB8AC3E}">
        <p14:creationId xmlns:p14="http://schemas.microsoft.com/office/powerpoint/2010/main" val="695899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graphicFrame>
        <p:nvGraphicFramePr>
          <p:cNvPr id="4" name="Content Placeholder 3"/>
          <p:cNvGraphicFramePr>
            <a:graphicFrameLocks noGrp="1"/>
          </p:cNvGraphicFramePr>
          <p:nvPr>
            <p:ph idx="1"/>
          </p:nvPr>
        </p:nvGraphicFramePr>
        <p:xfrm>
          <a:off x="680321" y="2020917"/>
          <a:ext cx="9900722" cy="4757914"/>
        </p:xfrm>
        <a:graphic>
          <a:graphicData uri="http://schemas.openxmlformats.org/drawingml/2006/table">
            <a:tbl>
              <a:tblPr firstRow="1" bandRow="1">
                <a:tableStyleId>{5C22544A-7EE6-4342-B048-85BDC9FD1C3A}</a:tableStyleId>
              </a:tblPr>
              <a:tblGrid>
                <a:gridCol w="1703689">
                  <a:extLst>
                    <a:ext uri="{9D8B030D-6E8A-4147-A177-3AD203B41FA5}">
                      <a16:colId xmlns:a16="http://schemas.microsoft.com/office/drawing/2014/main" val="3510838503"/>
                    </a:ext>
                  </a:extLst>
                </a:gridCol>
                <a:gridCol w="1703689">
                  <a:extLst>
                    <a:ext uri="{9D8B030D-6E8A-4147-A177-3AD203B41FA5}">
                      <a16:colId xmlns:a16="http://schemas.microsoft.com/office/drawing/2014/main" val="2415462910"/>
                    </a:ext>
                  </a:extLst>
                </a:gridCol>
                <a:gridCol w="1703689">
                  <a:extLst>
                    <a:ext uri="{9D8B030D-6E8A-4147-A177-3AD203B41FA5}">
                      <a16:colId xmlns:a16="http://schemas.microsoft.com/office/drawing/2014/main" val="3563145254"/>
                    </a:ext>
                  </a:extLst>
                </a:gridCol>
                <a:gridCol w="1703689">
                  <a:extLst>
                    <a:ext uri="{9D8B030D-6E8A-4147-A177-3AD203B41FA5}">
                      <a16:colId xmlns:a16="http://schemas.microsoft.com/office/drawing/2014/main" val="2511890858"/>
                    </a:ext>
                  </a:extLst>
                </a:gridCol>
                <a:gridCol w="1703689">
                  <a:extLst>
                    <a:ext uri="{9D8B030D-6E8A-4147-A177-3AD203B41FA5}">
                      <a16:colId xmlns:a16="http://schemas.microsoft.com/office/drawing/2014/main" val="1181050109"/>
                    </a:ext>
                  </a:extLst>
                </a:gridCol>
                <a:gridCol w="1382277">
                  <a:extLst>
                    <a:ext uri="{9D8B030D-6E8A-4147-A177-3AD203B41FA5}">
                      <a16:colId xmlns:a16="http://schemas.microsoft.com/office/drawing/2014/main" val="2894636476"/>
                    </a:ext>
                  </a:extLst>
                </a:gridCol>
              </a:tblGrid>
              <a:tr h="306534">
                <a:tc>
                  <a:txBody>
                    <a:bodyPr/>
                    <a:lstStyle/>
                    <a:p>
                      <a:endParaRPr lang="en-US" sz="1600" dirty="0"/>
                    </a:p>
                  </a:txBody>
                  <a:tcPr/>
                </a:tc>
                <a:tc>
                  <a:txBody>
                    <a:bodyPr/>
                    <a:lstStyle/>
                    <a:p>
                      <a:r>
                        <a:rPr lang="en-US" sz="1600" dirty="0"/>
                        <a:t>State</a:t>
                      </a:r>
                    </a:p>
                  </a:txBody>
                  <a:tcPr/>
                </a:tc>
                <a:tc>
                  <a:txBody>
                    <a:bodyPr/>
                    <a:lstStyle/>
                    <a:p>
                      <a:r>
                        <a:rPr lang="en-US" sz="1600" dirty="0"/>
                        <a:t>Citizen</a:t>
                      </a:r>
                    </a:p>
                  </a:txBody>
                  <a:tcPr/>
                </a:tc>
                <a:tc>
                  <a:txBody>
                    <a:bodyPr/>
                    <a:lstStyle/>
                    <a:p>
                      <a:r>
                        <a:rPr lang="en-US" sz="1600" dirty="0"/>
                        <a:t>Example</a:t>
                      </a:r>
                    </a:p>
                  </a:txBody>
                  <a:tcPr/>
                </a:tc>
                <a:tc>
                  <a:txBody>
                    <a:bodyPr/>
                    <a:lstStyle/>
                    <a:p>
                      <a:r>
                        <a:rPr lang="en-US" sz="1600" dirty="0"/>
                        <a:t>Rationale</a:t>
                      </a:r>
                    </a:p>
                  </a:txBody>
                  <a:tcPr/>
                </a:tc>
                <a:tc>
                  <a:txBody>
                    <a:bodyPr/>
                    <a:lstStyle/>
                    <a:p>
                      <a:r>
                        <a:rPr lang="en-US" sz="1600" dirty="0" err="1"/>
                        <a:t>Colour</a:t>
                      </a:r>
                      <a:endParaRPr lang="en-US" sz="1600" dirty="0"/>
                    </a:p>
                  </a:txBody>
                  <a:tcPr/>
                </a:tc>
                <a:extLst>
                  <a:ext uri="{0D108BD9-81ED-4DB2-BD59-A6C34878D82A}">
                    <a16:rowId xmlns:a16="http://schemas.microsoft.com/office/drawing/2014/main" val="3537100395"/>
                  </a:ext>
                </a:extLst>
              </a:tr>
              <a:tr h="950346">
                <a:tc>
                  <a:txBody>
                    <a:bodyPr/>
                    <a:lstStyle/>
                    <a:p>
                      <a:r>
                        <a:rPr lang="en-US" sz="1600" dirty="0"/>
                        <a:t>First Generation</a:t>
                      </a:r>
                    </a:p>
                  </a:txBody>
                  <a:tcPr/>
                </a:tc>
                <a:tc>
                  <a:txBody>
                    <a:bodyPr/>
                    <a:lstStyle/>
                    <a:p>
                      <a:r>
                        <a:rPr lang="en-US" sz="1600" dirty="0"/>
                        <a:t>Negative</a:t>
                      </a:r>
                      <a:r>
                        <a:rPr lang="en-US" sz="1600" baseline="0" dirty="0"/>
                        <a:t> duty</a:t>
                      </a:r>
                      <a:endParaRPr lang="en-US" sz="1600" dirty="0"/>
                    </a:p>
                  </a:txBody>
                  <a:tcPr/>
                </a:tc>
                <a:tc>
                  <a:txBody>
                    <a:bodyPr/>
                    <a:lstStyle/>
                    <a:p>
                      <a:r>
                        <a:rPr lang="en-US" sz="1600" dirty="0"/>
                        <a:t>Negative right</a:t>
                      </a:r>
                    </a:p>
                  </a:txBody>
                  <a:tcPr/>
                </a:tc>
                <a:tc>
                  <a:txBody>
                    <a:bodyPr/>
                    <a:lstStyle/>
                    <a:p>
                      <a:r>
                        <a:rPr lang="en-US" sz="1600" dirty="0"/>
                        <a:t>Right to life/ freedom</a:t>
                      </a:r>
                      <a:r>
                        <a:rPr lang="en-US" sz="1600" baseline="0" dirty="0"/>
                        <a:t> of speech/ right to privacy</a:t>
                      </a:r>
                      <a:endParaRPr lang="en-US" sz="1600" dirty="0"/>
                    </a:p>
                  </a:txBody>
                  <a:tcPr/>
                </a:tc>
                <a:tc>
                  <a:txBody>
                    <a:bodyPr/>
                    <a:lstStyle/>
                    <a:p>
                      <a:r>
                        <a:rPr lang="en-US" sz="1600" dirty="0"/>
                        <a:t>Freedom (from)</a:t>
                      </a:r>
                    </a:p>
                  </a:txBody>
                  <a:tcPr/>
                </a:tc>
                <a:tc>
                  <a:txBody>
                    <a:bodyPr/>
                    <a:lstStyle/>
                    <a:p>
                      <a:r>
                        <a:rPr lang="en-US" sz="1600" dirty="0"/>
                        <a:t>Blue</a:t>
                      </a:r>
                    </a:p>
                  </a:txBody>
                  <a:tcPr/>
                </a:tc>
                <a:extLst>
                  <a:ext uri="{0D108BD9-81ED-4DB2-BD59-A6C34878D82A}">
                    <a16:rowId xmlns:a16="http://schemas.microsoft.com/office/drawing/2014/main" val="2195755465"/>
                  </a:ext>
                </a:extLst>
              </a:tr>
              <a:tr h="950346">
                <a:tc>
                  <a:txBody>
                    <a:bodyPr/>
                    <a:lstStyle/>
                    <a:p>
                      <a:r>
                        <a:rPr lang="en-US" sz="1600" dirty="0"/>
                        <a:t>Second</a:t>
                      </a:r>
                      <a:r>
                        <a:rPr lang="en-US" sz="1600" baseline="0" dirty="0"/>
                        <a:t> Generation</a:t>
                      </a:r>
                      <a:endParaRPr lang="en-US" sz="1600" dirty="0"/>
                    </a:p>
                  </a:txBody>
                  <a:tcPr/>
                </a:tc>
                <a:tc>
                  <a:txBody>
                    <a:bodyPr/>
                    <a:lstStyle/>
                    <a:p>
                      <a:r>
                        <a:rPr lang="en-US" sz="1600" dirty="0"/>
                        <a:t>Positive</a:t>
                      </a:r>
                      <a:r>
                        <a:rPr lang="en-US" sz="1600" baseline="0" dirty="0"/>
                        <a:t> duty</a:t>
                      </a:r>
                      <a:endParaRPr lang="en-US" sz="1600" dirty="0"/>
                    </a:p>
                  </a:txBody>
                  <a:tcPr/>
                </a:tc>
                <a:tc>
                  <a:txBody>
                    <a:bodyPr/>
                    <a:lstStyle/>
                    <a:p>
                      <a:r>
                        <a:rPr lang="en-US" sz="1600" dirty="0"/>
                        <a:t>Positive right</a:t>
                      </a:r>
                    </a:p>
                  </a:txBody>
                  <a:tcPr/>
                </a:tc>
                <a:tc>
                  <a:txBody>
                    <a:bodyPr/>
                    <a:lstStyle/>
                    <a:p>
                      <a:r>
                        <a:rPr lang="en-US" sz="1600" dirty="0"/>
                        <a:t>Right to education/ free</a:t>
                      </a:r>
                      <a:r>
                        <a:rPr lang="en-US" sz="1600" baseline="0" dirty="0"/>
                        <a:t> elections/ employment</a:t>
                      </a:r>
                      <a:endParaRPr lang="en-US" sz="1600" dirty="0"/>
                    </a:p>
                  </a:txBody>
                  <a:tcPr/>
                </a:tc>
                <a:tc>
                  <a:txBody>
                    <a:bodyPr/>
                    <a:lstStyle/>
                    <a:p>
                      <a:r>
                        <a:rPr lang="en-US" sz="1600" dirty="0"/>
                        <a:t>Equality (inter-personal &amp; inter-class equality)</a:t>
                      </a:r>
                    </a:p>
                  </a:txBody>
                  <a:tcPr/>
                </a:tc>
                <a:tc>
                  <a:txBody>
                    <a:bodyPr/>
                    <a:lstStyle/>
                    <a:p>
                      <a:r>
                        <a:rPr lang="en-US" sz="1600" dirty="0"/>
                        <a:t>Red</a:t>
                      </a:r>
                    </a:p>
                  </a:txBody>
                  <a:tcPr/>
                </a:tc>
                <a:extLst>
                  <a:ext uri="{0D108BD9-81ED-4DB2-BD59-A6C34878D82A}">
                    <a16:rowId xmlns:a16="http://schemas.microsoft.com/office/drawing/2014/main" val="3733611632"/>
                  </a:ext>
                </a:extLst>
              </a:tr>
              <a:tr h="1167569">
                <a:tc>
                  <a:txBody>
                    <a:bodyPr/>
                    <a:lstStyle/>
                    <a:p>
                      <a:r>
                        <a:rPr lang="en-US" sz="1600" dirty="0"/>
                        <a:t>Third</a:t>
                      </a:r>
                      <a:r>
                        <a:rPr lang="en-US" sz="1600" baseline="0" dirty="0"/>
                        <a:t> Generation</a:t>
                      </a:r>
                      <a:endParaRPr lang="en-US" sz="1600" dirty="0"/>
                    </a:p>
                  </a:txBody>
                  <a:tcPr/>
                </a:tc>
                <a:tc>
                  <a:txBody>
                    <a:bodyPr/>
                    <a:lstStyle/>
                    <a:p>
                      <a:r>
                        <a:rPr lang="en-US" sz="1600" dirty="0"/>
                        <a:t>Focus</a:t>
                      </a:r>
                      <a:r>
                        <a:rPr lang="en-US" sz="1600" baseline="0" dirty="0"/>
                        <a:t> on recognition of non-individual interests</a:t>
                      </a:r>
                      <a:endParaRPr lang="en-US" sz="1600" dirty="0"/>
                    </a:p>
                  </a:txBody>
                  <a:tcPr/>
                </a:tc>
                <a:tc>
                  <a:txBody>
                    <a:bodyPr/>
                    <a:lstStyle/>
                    <a:p>
                      <a:r>
                        <a:rPr lang="en-US" sz="1600" dirty="0"/>
                        <a:t>Focus on groups/general interests</a:t>
                      </a:r>
                    </a:p>
                  </a:txBody>
                  <a:tcPr/>
                </a:tc>
                <a:tc>
                  <a:txBody>
                    <a:bodyPr/>
                    <a:lstStyle/>
                    <a:p>
                      <a:r>
                        <a:rPr lang="en-US" sz="1600" dirty="0"/>
                        <a:t>Minority rights/ environmental</a:t>
                      </a:r>
                      <a:r>
                        <a:rPr lang="en-US" sz="1600" baseline="0" dirty="0"/>
                        <a:t> rights</a:t>
                      </a:r>
                      <a:endParaRPr lang="en-US" sz="1600" dirty="0"/>
                    </a:p>
                  </a:txBody>
                  <a:tcPr/>
                </a:tc>
                <a:tc>
                  <a:txBody>
                    <a:bodyPr/>
                    <a:lstStyle/>
                    <a:p>
                      <a:r>
                        <a:rPr lang="en-US" sz="1600" dirty="0"/>
                        <a:t>Solidarity (inter-cultural &amp; inter-generationa</a:t>
                      </a:r>
                      <a:r>
                        <a:rPr lang="en-US" sz="1600" baseline="0" dirty="0"/>
                        <a:t>l equality)</a:t>
                      </a:r>
                      <a:endParaRPr lang="en-US" sz="1600" dirty="0"/>
                    </a:p>
                  </a:txBody>
                  <a:tcPr/>
                </a:tc>
                <a:tc>
                  <a:txBody>
                    <a:bodyPr/>
                    <a:lstStyle/>
                    <a:p>
                      <a:r>
                        <a:rPr lang="en-US" sz="1600" dirty="0"/>
                        <a:t>Green</a:t>
                      </a:r>
                    </a:p>
                  </a:txBody>
                  <a:tcPr/>
                </a:tc>
                <a:extLst>
                  <a:ext uri="{0D108BD9-81ED-4DB2-BD59-A6C34878D82A}">
                    <a16:rowId xmlns:a16="http://schemas.microsoft.com/office/drawing/2014/main" val="4151665539"/>
                  </a:ext>
                </a:extLst>
              </a:tr>
              <a:tr h="1121465">
                <a:tc>
                  <a:txBody>
                    <a:bodyPr/>
                    <a:lstStyle/>
                    <a:p>
                      <a:r>
                        <a:rPr lang="en-US" sz="1600" dirty="0"/>
                        <a:t>Fourth Generation</a:t>
                      </a:r>
                    </a:p>
                  </a:txBody>
                  <a:tcPr/>
                </a:tc>
                <a:tc>
                  <a:txBody>
                    <a:bodyPr/>
                    <a:lstStyle/>
                    <a:p>
                      <a:r>
                        <a:rPr lang="en-US" sz="1600" dirty="0"/>
                        <a:t>Focus on setting restrictions on technological</a:t>
                      </a:r>
                      <a:r>
                        <a:rPr lang="en-US" sz="1600" baseline="0" dirty="0"/>
                        <a:t> developments</a:t>
                      </a:r>
                      <a:endParaRPr lang="en-US" sz="1600" dirty="0"/>
                    </a:p>
                  </a:txBody>
                  <a:tcPr/>
                </a:tc>
                <a:tc>
                  <a:txBody>
                    <a:bodyPr/>
                    <a:lstStyle/>
                    <a:p>
                      <a:r>
                        <a:rPr lang="en-US" sz="1600" dirty="0"/>
                        <a:t>Both individual control rights and duties for </a:t>
                      </a:r>
                      <a:r>
                        <a:rPr lang="en-US" sz="1600" dirty="0" err="1"/>
                        <a:t>organisations</a:t>
                      </a:r>
                      <a:endParaRPr lang="en-US" sz="1600" dirty="0"/>
                    </a:p>
                  </a:txBody>
                  <a:tcPr/>
                </a:tc>
                <a:tc>
                  <a:txBody>
                    <a:bodyPr/>
                    <a:lstStyle/>
                    <a:p>
                      <a:r>
                        <a:rPr lang="en-US" sz="1600" dirty="0"/>
                        <a:t>Digital rights/ bio-technology</a:t>
                      </a:r>
                    </a:p>
                  </a:txBody>
                  <a:tcPr/>
                </a:tc>
                <a:tc>
                  <a:txBody>
                    <a:bodyPr/>
                    <a:lstStyle/>
                    <a:p>
                      <a:r>
                        <a:rPr lang="en-US" sz="1600" dirty="0"/>
                        <a:t>Preservation </a:t>
                      </a:r>
                    </a:p>
                  </a:txBody>
                  <a:tcPr/>
                </a:tc>
                <a:tc>
                  <a:txBody>
                    <a:bodyPr/>
                    <a:lstStyle/>
                    <a:p>
                      <a:r>
                        <a:rPr lang="en-US" sz="1600" dirty="0"/>
                        <a:t>?</a:t>
                      </a:r>
                    </a:p>
                  </a:txBody>
                  <a:tcPr/>
                </a:tc>
                <a:extLst>
                  <a:ext uri="{0D108BD9-81ED-4DB2-BD59-A6C34878D82A}">
                    <a16:rowId xmlns:a16="http://schemas.microsoft.com/office/drawing/2014/main" val="2269986688"/>
                  </a:ext>
                </a:extLst>
              </a:tr>
            </a:tbl>
          </a:graphicData>
        </a:graphic>
      </p:graphicFrame>
    </p:spTree>
    <p:extLst>
      <p:ext uri="{BB962C8B-B14F-4D97-AF65-F5344CB8AC3E}">
        <p14:creationId xmlns:p14="http://schemas.microsoft.com/office/powerpoint/2010/main" val="225439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D0EFA-4AA5-491F-AD48-CC5CB3135102}"/>
              </a:ext>
            </a:extLst>
          </p:cNvPr>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id="{1F5126B7-C98F-4003-957F-5580418EA3AF}"/>
              </a:ext>
            </a:extLst>
          </p:cNvPr>
          <p:cNvSpPr>
            <a:spLocks noGrp="1"/>
          </p:cNvSpPr>
          <p:nvPr>
            <p:ph idx="1"/>
          </p:nvPr>
        </p:nvSpPr>
        <p:spPr/>
        <p:txBody>
          <a:bodyPr/>
          <a:lstStyle/>
          <a:p>
            <a:r>
              <a:rPr lang="nl-NL" dirty="0">
                <a:solidFill>
                  <a:schemeClr val="bg1"/>
                </a:solidFill>
              </a:rPr>
              <a:t>Living Instrument</a:t>
            </a:r>
          </a:p>
          <a:p>
            <a:r>
              <a:rPr lang="nl-NL" dirty="0">
                <a:solidFill>
                  <a:schemeClr val="bg1"/>
                </a:solidFill>
              </a:rPr>
              <a:t>Present </a:t>
            </a:r>
            <a:r>
              <a:rPr lang="nl-NL" dirty="0" err="1">
                <a:solidFill>
                  <a:schemeClr val="bg1"/>
                </a:solidFill>
              </a:rPr>
              <a:t>day</a:t>
            </a:r>
            <a:r>
              <a:rPr lang="nl-NL" dirty="0">
                <a:solidFill>
                  <a:schemeClr val="bg1"/>
                </a:solidFill>
              </a:rPr>
              <a:t>-light</a:t>
            </a:r>
          </a:p>
        </p:txBody>
      </p:sp>
    </p:spTree>
    <p:extLst>
      <p:ext uri="{BB962C8B-B14F-4D97-AF65-F5344CB8AC3E}">
        <p14:creationId xmlns:p14="http://schemas.microsoft.com/office/powerpoint/2010/main" val="3734093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a:xfrm>
            <a:off x="677333" y="1930400"/>
            <a:ext cx="9217293" cy="4825241"/>
          </a:xfrm>
        </p:spPr>
        <p:txBody>
          <a:bodyPr>
            <a:normAutofit fontScale="92500" lnSpcReduction="10000"/>
          </a:bodyPr>
          <a:lstStyle/>
          <a:p>
            <a:r>
              <a:rPr lang="nl-NL" sz="1400" dirty="0">
                <a:solidFill>
                  <a:schemeClr val="bg1"/>
                </a:solidFill>
              </a:rPr>
              <a:t>Universal </a:t>
            </a:r>
            <a:r>
              <a:rPr lang="nl-NL" sz="1400" dirty="0" err="1">
                <a:solidFill>
                  <a:schemeClr val="bg1"/>
                </a:solidFill>
              </a:rPr>
              <a:t>Declaration</a:t>
            </a:r>
            <a:r>
              <a:rPr lang="nl-NL" sz="1400" dirty="0">
                <a:solidFill>
                  <a:schemeClr val="bg1"/>
                </a:solidFill>
              </a:rPr>
              <a:t> on Human </a:t>
            </a:r>
            <a:r>
              <a:rPr lang="nl-NL" sz="1400" dirty="0" err="1">
                <a:solidFill>
                  <a:schemeClr val="bg1"/>
                </a:solidFill>
              </a:rPr>
              <a:t>Rights</a:t>
            </a:r>
            <a:endParaRPr lang="nl-NL" sz="1400" dirty="0">
              <a:solidFill>
                <a:schemeClr val="bg1"/>
              </a:solidFill>
            </a:endParaRPr>
          </a:p>
          <a:p>
            <a:r>
              <a:rPr lang="en-US" sz="1400" b="1" dirty="0">
                <a:solidFill>
                  <a:schemeClr val="bg1"/>
                </a:solidFill>
              </a:rPr>
              <a:t>Article 22.</a:t>
            </a:r>
          </a:p>
          <a:p>
            <a:r>
              <a:rPr lang="en-US" sz="1400" dirty="0">
                <a:solidFill>
                  <a:schemeClr val="bg1"/>
                </a:solidFill>
              </a:rPr>
              <a:t>Everyone, as a member of society, has the right to social security and is entitled to realization, through national effort and international co-operation and in accordance with the organization and resources of each State, of the economic, social and cultural rights indispensable </a:t>
            </a:r>
            <a:r>
              <a:rPr lang="en-US" sz="1400" b="1" dirty="0">
                <a:solidFill>
                  <a:schemeClr val="bg1"/>
                </a:solidFill>
              </a:rPr>
              <a:t>for his dignity and the free development of his personality</a:t>
            </a:r>
            <a:r>
              <a:rPr lang="en-US" sz="1400" dirty="0">
                <a:solidFill>
                  <a:schemeClr val="bg1"/>
                </a:solidFill>
              </a:rPr>
              <a:t>.</a:t>
            </a:r>
          </a:p>
          <a:p>
            <a:r>
              <a:rPr lang="en-US" sz="1400" b="1" dirty="0">
                <a:solidFill>
                  <a:schemeClr val="bg1"/>
                </a:solidFill>
              </a:rPr>
              <a:t>Article 26.</a:t>
            </a:r>
          </a:p>
          <a:p>
            <a:r>
              <a:rPr lang="en-US" sz="1400" dirty="0">
                <a:solidFill>
                  <a:schemeClr val="bg1"/>
                </a:solidFill>
              </a:rPr>
              <a:t>(1)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br>
              <a:rPr lang="en-US" sz="1400" dirty="0">
                <a:solidFill>
                  <a:schemeClr val="bg1"/>
                </a:solidFill>
              </a:rPr>
            </a:br>
            <a:r>
              <a:rPr lang="en-US" sz="1400" dirty="0">
                <a:solidFill>
                  <a:schemeClr val="bg1"/>
                </a:solidFill>
              </a:rPr>
              <a:t>(2) Education shall be directed to the </a:t>
            </a:r>
            <a:r>
              <a:rPr lang="en-US" sz="1400" b="1" dirty="0">
                <a:solidFill>
                  <a:schemeClr val="bg1"/>
                </a:solidFill>
              </a:rPr>
              <a:t>full development of the human personality </a:t>
            </a:r>
            <a:r>
              <a:rPr lang="en-US" sz="1400" dirty="0">
                <a:solidFill>
                  <a:schemeClr val="bg1"/>
                </a:solidFill>
              </a:rPr>
              <a:t>and to the strengthening of respect for human rights and fundamental freedoms. It shall promote understanding, tolerance and friendship among all nations, racial or religious groups, and shall further the activities of the United Nations for the maintenance of peace.</a:t>
            </a:r>
            <a:br>
              <a:rPr lang="en-US" sz="1400" dirty="0">
                <a:solidFill>
                  <a:schemeClr val="bg1"/>
                </a:solidFill>
              </a:rPr>
            </a:br>
            <a:r>
              <a:rPr lang="en-US" sz="1400" dirty="0">
                <a:solidFill>
                  <a:schemeClr val="bg1"/>
                </a:solidFill>
              </a:rPr>
              <a:t>(3) Parents have a prior right to choose the kind of education that shall be given to their children.</a:t>
            </a:r>
          </a:p>
          <a:p>
            <a:r>
              <a:rPr lang="en-US" sz="1400" b="1" dirty="0">
                <a:solidFill>
                  <a:schemeClr val="bg1"/>
                </a:solidFill>
              </a:rPr>
              <a:t>Article 29.</a:t>
            </a:r>
          </a:p>
          <a:p>
            <a:r>
              <a:rPr lang="en-US" sz="1400" dirty="0">
                <a:solidFill>
                  <a:schemeClr val="bg1"/>
                </a:solidFill>
              </a:rPr>
              <a:t>(1) Everyone has duties to the community in which alone the </a:t>
            </a:r>
            <a:r>
              <a:rPr lang="en-US" sz="1400" b="1" dirty="0">
                <a:solidFill>
                  <a:schemeClr val="bg1"/>
                </a:solidFill>
              </a:rPr>
              <a:t>free and full development of his personality </a:t>
            </a:r>
            <a:r>
              <a:rPr lang="en-US" sz="1400" dirty="0">
                <a:solidFill>
                  <a:schemeClr val="bg1"/>
                </a:solidFill>
              </a:rPr>
              <a:t>is possible.</a:t>
            </a:r>
            <a:br>
              <a:rPr lang="en-US" sz="1400" dirty="0">
                <a:solidFill>
                  <a:schemeClr val="bg1"/>
                </a:solidFill>
              </a:rPr>
            </a:br>
            <a:r>
              <a:rPr lang="en-US" sz="1400" dirty="0">
                <a:solidFill>
                  <a:schemeClr val="bg1"/>
                </a:solidFill>
              </a:rPr>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br>
              <a:rPr lang="en-US" sz="1400" dirty="0">
                <a:solidFill>
                  <a:schemeClr val="bg1"/>
                </a:solidFill>
              </a:rPr>
            </a:br>
            <a:r>
              <a:rPr lang="en-US" sz="1400" dirty="0">
                <a:solidFill>
                  <a:schemeClr val="bg1"/>
                </a:solidFill>
              </a:rPr>
              <a:t>(3) These rights and freedoms may in no case be exercised contrary to the purposes and principles of the United Nations.</a:t>
            </a:r>
          </a:p>
          <a:p>
            <a:endParaRPr lang="en-US" sz="800" dirty="0">
              <a:solidFill>
                <a:schemeClr val="bg1"/>
              </a:solidFill>
            </a:endParaRPr>
          </a:p>
        </p:txBody>
      </p:sp>
    </p:spTree>
    <p:extLst>
      <p:ext uri="{BB962C8B-B14F-4D97-AF65-F5344CB8AC3E}">
        <p14:creationId xmlns:p14="http://schemas.microsoft.com/office/powerpoint/2010/main" val="2587823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The Convention, in contrast to the Declaration, is a legally binding document and while civil and political rights are relatively concrete and can be legally binding, the other category of rights, ‘on the other hand, was considered to consist not of legal rights but of programmatic rights, the formulation of which necessarily is much vaguer and for the </a:t>
            </a:r>
            <a:r>
              <a:rPr lang="en-US" dirty="0" err="1">
                <a:solidFill>
                  <a:schemeClr val="bg1"/>
                </a:solidFill>
              </a:rPr>
              <a:t>realisation</a:t>
            </a:r>
            <a:r>
              <a:rPr lang="en-US" dirty="0">
                <a:solidFill>
                  <a:schemeClr val="bg1"/>
                </a:solidFill>
              </a:rPr>
              <a:t> of which the States must pursue a given policy, an obligation which does not lend itself to incidental review of government action for its lawfulness.’</a:t>
            </a:r>
          </a:p>
        </p:txBody>
      </p:sp>
    </p:spTree>
    <p:extLst>
      <p:ext uri="{BB962C8B-B14F-4D97-AF65-F5344CB8AC3E}">
        <p14:creationId xmlns:p14="http://schemas.microsoft.com/office/powerpoint/2010/main" val="682612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1976 ‘For numerous </a:t>
            </a:r>
            <a:r>
              <a:rPr lang="en-US" dirty="0" err="1">
                <a:solidFill>
                  <a:schemeClr val="bg1"/>
                </a:solidFill>
              </a:rPr>
              <a:t>anglo-saxon</a:t>
            </a:r>
            <a:r>
              <a:rPr lang="en-US" dirty="0">
                <a:solidFill>
                  <a:schemeClr val="bg1"/>
                </a:solidFill>
              </a:rPr>
              <a:t> and French authors the right to respect for “private life” is the right to privacy, the right to live, as far as one wishes, protected from publicity. [H]</a:t>
            </a:r>
            <a:r>
              <a:rPr lang="en-US" dirty="0" err="1">
                <a:solidFill>
                  <a:schemeClr val="bg1"/>
                </a:solidFill>
              </a:rPr>
              <a:t>owever</a:t>
            </a:r>
            <a:r>
              <a:rPr lang="en-US" dirty="0">
                <a:solidFill>
                  <a:schemeClr val="bg1"/>
                </a:solidFill>
              </a:rPr>
              <a:t>, the right to respect for private life does not end there. It comprises also, to a certain degree, the right to establish and to develop relationships with other human beings, especially in the emotional field for the development and fulfillment of one’s own personality.’</a:t>
            </a:r>
          </a:p>
          <a:p>
            <a:r>
              <a:rPr lang="en-US" dirty="0">
                <a:solidFill>
                  <a:schemeClr val="bg1"/>
                </a:solidFill>
              </a:rPr>
              <a:t>Inter alia, the ECtHR stresses ‘the fundamental importance of [the protection of private life] in order to ensure the development of every human being’s personality.’</a:t>
            </a:r>
          </a:p>
        </p:txBody>
      </p:sp>
    </p:spTree>
    <p:extLst>
      <p:ext uri="{BB962C8B-B14F-4D97-AF65-F5344CB8AC3E}">
        <p14:creationId xmlns:p14="http://schemas.microsoft.com/office/powerpoint/2010/main" val="37035076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Receive the information necessary to know and to understand their childhood and early development as this is held to be of importance because of ‘its formative implications for one’s personality’. </a:t>
            </a:r>
          </a:p>
          <a:p>
            <a:r>
              <a:rPr lang="en-US" dirty="0">
                <a:solidFill>
                  <a:schemeClr val="bg1"/>
                </a:solidFill>
              </a:rPr>
              <a:t>The right ‘to develop and fulfill one’s personality necessarily comprises the right to identity and, therefore, to a name’.</a:t>
            </a:r>
          </a:p>
          <a:p>
            <a:r>
              <a:rPr lang="en-US" dirty="0">
                <a:solidFill>
                  <a:schemeClr val="bg1"/>
                </a:solidFill>
              </a:rPr>
              <a:t>Sexual identity</a:t>
            </a:r>
          </a:p>
          <a:p>
            <a:r>
              <a:rPr lang="en-US" dirty="0">
                <a:solidFill>
                  <a:schemeClr val="bg1"/>
                </a:solidFill>
              </a:rPr>
              <a:t>Minority identity</a:t>
            </a:r>
          </a:p>
          <a:p>
            <a:r>
              <a:rPr lang="en-US" dirty="0">
                <a:solidFill>
                  <a:schemeClr val="bg1"/>
                </a:solidFill>
              </a:rPr>
              <a:t>The obligation to wear prison clothes, which is held to be an interference with a prisoner’s private life due to the stigma it creates. </a:t>
            </a:r>
          </a:p>
          <a:p>
            <a:r>
              <a:rPr lang="en-US" dirty="0">
                <a:solidFill>
                  <a:schemeClr val="bg1"/>
                </a:solidFill>
              </a:rPr>
              <a:t>Refusal of the authorities to allow an applicant to have his ashes scattered in his garden on his death is so closely related to his private life that it comes within the sphere of Article 8 of the Convention ‘since persons may feel the need to express their personality by the way they arrange how they are buried’.</a:t>
            </a:r>
          </a:p>
        </p:txBody>
      </p:sp>
    </p:spTree>
    <p:extLst>
      <p:ext uri="{BB962C8B-B14F-4D97-AF65-F5344CB8AC3E}">
        <p14:creationId xmlns:p14="http://schemas.microsoft.com/office/powerpoint/2010/main" val="781523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Article 8 ECHR ‘protects a right to personal development, and the right to establish and develop relationships with other human beings and the outside world’.</a:t>
            </a:r>
          </a:p>
          <a:p>
            <a:r>
              <a:rPr lang="en-US" dirty="0">
                <a:solidFill>
                  <a:schemeClr val="bg1"/>
                </a:solidFill>
              </a:rPr>
              <a:t>Private life ‘encompasses the right for an individual to form and develop relationships with other human beings, including relationships of a professional or business nature’</a:t>
            </a:r>
          </a:p>
          <a:p>
            <a:r>
              <a:rPr lang="en-US" dirty="0">
                <a:solidFill>
                  <a:schemeClr val="bg1"/>
                </a:solidFill>
              </a:rPr>
              <a:t>Article 8 ECHR does not exclude ‘activities of a professional or business nature since it is, after all, in the course of their working lives that the majority of people have a significant, if not the greatest, opportunity of developing relationships with the outside world’.</a:t>
            </a:r>
          </a:p>
        </p:txBody>
      </p:sp>
    </p:spTree>
    <p:extLst>
      <p:ext uri="{BB962C8B-B14F-4D97-AF65-F5344CB8AC3E}">
        <p14:creationId xmlns:p14="http://schemas.microsoft.com/office/powerpoint/2010/main" val="1945732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b="1" dirty="0">
                <a:solidFill>
                  <a:schemeClr val="bg1"/>
                </a:solidFill>
              </a:rPr>
              <a:t>ARTICLE 1 </a:t>
            </a:r>
            <a:endParaRPr lang="en-US" dirty="0">
              <a:solidFill>
                <a:schemeClr val="bg1"/>
              </a:solidFill>
            </a:endParaRPr>
          </a:p>
          <a:p>
            <a:r>
              <a:rPr lang="en-US" b="1" dirty="0">
                <a:solidFill>
                  <a:schemeClr val="bg1"/>
                </a:solidFill>
              </a:rPr>
              <a:t>Protection of property </a:t>
            </a:r>
            <a:endParaRPr lang="en-US" dirty="0">
              <a:solidFill>
                <a:schemeClr val="bg1"/>
              </a:solidFill>
            </a:endParaRPr>
          </a:p>
          <a:p>
            <a:r>
              <a:rPr lang="en-US" dirty="0">
                <a:solidFill>
                  <a:schemeClr val="bg1"/>
                </a:solidFill>
              </a:rPr>
              <a:t>Every natural or legal person is entitled to the peaceful enjoyment of his possessions. No one shall be deprived of his possessions except in the public interest and subject to the conditions provided for by law and by the general principles of international law. </a:t>
            </a:r>
          </a:p>
          <a:p>
            <a:r>
              <a:rPr lang="en-US" dirty="0">
                <a:solidFill>
                  <a:schemeClr val="bg1"/>
                </a:solidFill>
              </a:rPr>
              <a:t>The 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en-US" b="1" dirty="0">
              <a:solidFill>
                <a:schemeClr val="bg1"/>
              </a:solidFill>
            </a:endParaRPr>
          </a:p>
        </p:txBody>
      </p:sp>
    </p:spTree>
    <p:extLst>
      <p:ext uri="{BB962C8B-B14F-4D97-AF65-F5344CB8AC3E}">
        <p14:creationId xmlns:p14="http://schemas.microsoft.com/office/powerpoint/2010/main" val="39803038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Most cases concerning the protection of the home regard the eviction or expropriation of homes and the destruction of a person’s home by army.</a:t>
            </a:r>
          </a:p>
          <a:p>
            <a:r>
              <a:rPr lang="en-US" dirty="0">
                <a:solidFill>
                  <a:schemeClr val="bg1"/>
                </a:solidFill>
              </a:rPr>
              <a:t>Inheritance/succession rights</a:t>
            </a:r>
          </a:p>
          <a:p>
            <a:r>
              <a:rPr lang="en-US" dirty="0">
                <a:solidFill>
                  <a:schemeClr val="bg1"/>
                </a:solidFill>
              </a:rPr>
              <a:t>The Court has held that the dismissal of a person ‘from the post of judge affected a wide range of his relationships with other persons, including the relationships of a professional nature. Likewise, it had an impact on his “inner circle” as the loss of job must have had tangible consequences for material well-being of the applicant and his family.’</a:t>
            </a:r>
          </a:p>
        </p:txBody>
      </p:sp>
    </p:spTree>
    <p:extLst>
      <p:ext uri="{BB962C8B-B14F-4D97-AF65-F5344CB8AC3E}">
        <p14:creationId xmlns:p14="http://schemas.microsoft.com/office/powerpoint/2010/main" val="634044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77500" lnSpcReduction="20000"/>
          </a:bodyPr>
          <a:lstStyle/>
          <a:p>
            <a:r>
              <a:rPr lang="en-US" b="1" dirty="0">
                <a:solidFill>
                  <a:schemeClr val="bg1"/>
                </a:solidFill>
              </a:rPr>
              <a:t>Universal Declaration on Human Rights</a:t>
            </a:r>
          </a:p>
          <a:p>
            <a:r>
              <a:rPr lang="en-US" b="1" dirty="0">
                <a:solidFill>
                  <a:schemeClr val="bg1"/>
                </a:solidFill>
              </a:rPr>
              <a:t>Article 13.</a:t>
            </a:r>
            <a:br>
              <a:rPr lang="en-US" b="1" dirty="0">
                <a:solidFill>
                  <a:schemeClr val="bg1"/>
                </a:solidFill>
              </a:rPr>
            </a:br>
            <a:r>
              <a:rPr lang="en-US" b="1" dirty="0">
                <a:solidFill>
                  <a:schemeClr val="bg1"/>
                </a:solidFill>
              </a:rPr>
              <a:t> </a:t>
            </a:r>
          </a:p>
          <a:p>
            <a:r>
              <a:rPr lang="en-US" dirty="0">
                <a:solidFill>
                  <a:schemeClr val="bg1"/>
                </a:solidFill>
              </a:rPr>
              <a:t>(1) Everyone has the right to freedom of movement and residence within the borders of each state.</a:t>
            </a:r>
            <a:br>
              <a:rPr lang="en-US" dirty="0">
                <a:solidFill>
                  <a:schemeClr val="bg1"/>
                </a:solidFill>
              </a:rPr>
            </a:br>
            <a:r>
              <a:rPr lang="en-US" dirty="0">
                <a:solidFill>
                  <a:schemeClr val="bg1"/>
                </a:solidFill>
              </a:rPr>
              <a:t>(2) Everyone has the right to leave any country, including his own, and to return to his country.</a:t>
            </a:r>
          </a:p>
          <a:p>
            <a:r>
              <a:rPr lang="en-US" b="1" dirty="0">
                <a:solidFill>
                  <a:schemeClr val="bg1"/>
                </a:solidFill>
              </a:rPr>
              <a:t>Article 14.</a:t>
            </a:r>
            <a:br>
              <a:rPr lang="en-US" b="1" dirty="0">
                <a:solidFill>
                  <a:schemeClr val="bg1"/>
                </a:solidFill>
              </a:rPr>
            </a:br>
            <a:r>
              <a:rPr lang="en-US" b="1" dirty="0">
                <a:solidFill>
                  <a:schemeClr val="bg1"/>
                </a:solidFill>
              </a:rPr>
              <a:t> </a:t>
            </a:r>
          </a:p>
          <a:p>
            <a:r>
              <a:rPr lang="en-US" dirty="0">
                <a:solidFill>
                  <a:schemeClr val="bg1"/>
                </a:solidFill>
              </a:rPr>
              <a:t>(1) Everyone has the right to seek and to enjoy in other countries asylum from persecution.</a:t>
            </a:r>
            <a:br>
              <a:rPr lang="en-US" dirty="0">
                <a:solidFill>
                  <a:schemeClr val="bg1"/>
                </a:solidFill>
              </a:rPr>
            </a:br>
            <a:r>
              <a:rPr lang="en-US" dirty="0">
                <a:solidFill>
                  <a:schemeClr val="bg1"/>
                </a:solidFill>
              </a:rPr>
              <a:t>(2) This right may not be invoked in the case of prosecutions genuinely arising from non-political crimes or from acts contrary to the purposes and principles of the United Nations.</a:t>
            </a:r>
          </a:p>
          <a:p>
            <a:r>
              <a:rPr lang="en-US" b="1" dirty="0">
                <a:solidFill>
                  <a:schemeClr val="bg1"/>
                </a:solidFill>
              </a:rPr>
              <a:t>Article 15.</a:t>
            </a:r>
            <a:br>
              <a:rPr lang="en-US" b="1" dirty="0">
                <a:solidFill>
                  <a:schemeClr val="bg1"/>
                </a:solidFill>
              </a:rPr>
            </a:br>
            <a:r>
              <a:rPr lang="en-US" b="1" dirty="0">
                <a:solidFill>
                  <a:schemeClr val="bg1"/>
                </a:solidFill>
              </a:rPr>
              <a:t> </a:t>
            </a:r>
          </a:p>
          <a:p>
            <a:r>
              <a:rPr lang="en-US" dirty="0">
                <a:solidFill>
                  <a:schemeClr val="bg1"/>
                </a:solidFill>
              </a:rPr>
              <a:t>(1) Everyone has the right to a nationality.</a:t>
            </a:r>
            <a:br>
              <a:rPr lang="en-US" dirty="0">
                <a:solidFill>
                  <a:schemeClr val="bg1"/>
                </a:solidFill>
              </a:rPr>
            </a:br>
            <a:r>
              <a:rPr lang="en-US" dirty="0">
                <a:solidFill>
                  <a:schemeClr val="bg1"/>
                </a:solidFill>
              </a:rPr>
              <a:t>(2) No one shall be arbitrarily deprived of his nationality nor denied the right to change his nationality.</a:t>
            </a:r>
          </a:p>
          <a:p>
            <a:endParaRPr lang="en-US" dirty="0">
              <a:solidFill>
                <a:schemeClr val="bg1"/>
              </a:solidFill>
            </a:endParaRPr>
          </a:p>
        </p:txBody>
      </p:sp>
    </p:spTree>
    <p:extLst>
      <p:ext uri="{BB962C8B-B14F-4D97-AF65-F5344CB8AC3E}">
        <p14:creationId xmlns:p14="http://schemas.microsoft.com/office/powerpoint/2010/main" val="3975797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a:solidFill>
                  <a:schemeClr val="bg1"/>
                </a:solidFill>
              </a:rPr>
              <a:t>Deportation of a foreigner may violate his right to family.</a:t>
            </a:r>
          </a:p>
          <a:p>
            <a:r>
              <a:rPr lang="en-US" dirty="0">
                <a:solidFill>
                  <a:schemeClr val="bg1"/>
                </a:solidFill>
              </a:rPr>
              <a:t>The Court took this approach a step further and obliged a state to grant a family reunion with a family member living abroad.</a:t>
            </a:r>
          </a:p>
          <a:p>
            <a:r>
              <a:rPr lang="en-US" dirty="0">
                <a:solidFill>
                  <a:schemeClr val="bg1"/>
                </a:solidFill>
              </a:rPr>
              <a:t>Security</a:t>
            </a:r>
          </a:p>
          <a:p>
            <a:r>
              <a:rPr lang="en-US" dirty="0">
                <a:solidFill>
                  <a:schemeClr val="bg1"/>
                </a:solidFill>
              </a:rPr>
              <a:t>Private life/quality of life</a:t>
            </a:r>
          </a:p>
        </p:txBody>
      </p:sp>
    </p:spTree>
    <p:extLst>
      <p:ext uri="{BB962C8B-B14F-4D97-AF65-F5344CB8AC3E}">
        <p14:creationId xmlns:p14="http://schemas.microsoft.com/office/powerpoint/2010/main" val="32597858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lstStyle/>
          <a:p>
            <a:r>
              <a:rPr lang="en-US" b="1" dirty="0">
                <a:solidFill>
                  <a:schemeClr val="bg1"/>
                </a:solidFill>
              </a:rPr>
              <a:t>ARTICLE 2 </a:t>
            </a:r>
            <a:endParaRPr lang="en-US" dirty="0">
              <a:solidFill>
                <a:schemeClr val="bg1"/>
              </a:solidFill>
            </a:endParaRPr>
          </a:p>
          <a:p>
            <a:r>
              <a:rPr lang="en-US" b="1" dirty="0">
                <a:solidFill>
                  <a:schemeClr val="bg1"/>
                </a:solidFill>
              </a:rPr>
              <a:t>Right to education </a:t>
            </a:r>
            <a:endParaRPr lang="en-US" dirty="0">
              <a:solidFill>
                <a:schemeClr val="bg1"/>
              </a:solidFill>
            </a:endParaRPr>
          </a:p>
          <a:p>
            <a:r>
              <a:rPr lang="en-US" dirty="0">
                <a:solidFill>
                  <a:schemeClr val="bg1"/>
                </a:solidFill>
              </a:rPr>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p>
        </p:txBody>
      </p:sp>
    </p:spTree>
    <p:extLst>
      <p:ext uri="{BB962C8B-B14F-4D97-AF65-F5344CB8AC3E}">
        <p14:creationId xmlns:p14="http://schemas.microsoft.com/office/powerpoint/2010/main" val="1396320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a:xfrm>
            <a:off x="838200" y="2044931"/>
            <a:ext cx="10515600" cy="4580312"/>
          </a:xfrm>
        </p:spPr>
        <p:txBody>
          <a:bodyPr>
            <a:normAutofit/>
          </a:bodyPr>
          <a:lstStyle/>
          <a:p>
            <a:r>
              <a:rPr lang="en-US" dirty="0">
                <a:solidFill>
                  <a:schemeClr val="bg1"/>
                </a:solidFill>
              </a:rPr>
              <a:t>The Court is obliged to examine whether it has jurisdiction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i="1" dirty="0">
                <a:solidFill>
                  <a:schemeClr val="bg1"/>
                </a:solidFill>
              </a:rPr>
              <a:t> </a:t>
            </a:r>
            <a:r>
              <a:rPr lang="en-US" dirty="0">
                <a:solidFill>
                  <a:schemeClr val="bg1"/>
                </a:solidFill>
              </a:rPr>
              <a:t>at every stage of the proceedings.</a:t>
            </a:r>
          </a:p>
          <a:p>
            <a:r>
              <a:rPr lang="en-US" dirty="0">
                <a:solidFill>
                  <a:schemeClr val="bg1"/>
                </a:solidFill>
              </a:rPr>
              <a:t>This means that the ECtHR can declare a case inadmissible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i="1" dirty="0">
                <a:solidFill>
                  <a:schemeClr val="bg1"/>
                </a:solidFill>
              </a:rPr>
              <a:t> </a:t>
            </a:r>
            <a:r>
              <a:rPr lang="en-US" dirty="0">
                <a:solidFill>
                  <a:schemeClr val="bg1"/>
                </a:solidFill>
              </a:rPr>
              <a:t>(second level),</a:t>
            </a:r>
            <a:r>
              <a:rPr lang="en-US" i="1" dirty="0">
                <a:solidFill>
                  <a:schemeClr val="bg1"/>
                </a:solidFill>
              </a:rPr>
              <a:t> </a:t>
            </a:r>
            <a:r>
              <a:rPr lang="en-US" dirty="0">
                <a:solidFill>
                  <a:schemeClr val="bg1"/>
                </a:solidFill>
              </a:rPr>
              <a:t>even though the former Commission/separate Chamber of the ECtHR (first level) declared it admissible. </a:t>
            </a:r>
          </a:p>
          <a:p>
            <a:r>
              <a:rPr lang="en-US" dirty="0">
                <a:solidFill>
                  <a:schemeClr val="bg1"/>
                </a:solidFill>
              </a:rPr>
              <a:t>When it is difficult to establish, this question will be answered at the second level.</a:t>
            </a:r>
          </a:p>
          <a:p>
            <a:r>
              <a:rPr lang="en-US" dirty="0">
                <a:solidFill>
                  <a:schemeClr val="bg1"/>
                </a:solidFill>
              </a:rPr>
              <a:t>Applications concerning a provision of the Convention in respect of which the respondent State has made a reservation are declared incompatible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i="1" dirty="0">
                <a:solidFill>
                  <a:schemeClr val="bg1"/>
                </a:solidFill>
              </a:rPr>
              <a:t> </a:t>
            </a:r>
            <a:r>
              <a:rPr lang="en-US" dirty="0">
                <a:solidFill>
                  <a:schemeClr val="bg1"/>
                </a:solidFill>
              </a:rPr>
              <a:t>with the Convention. </a:t>
            </a:r>
          </a:p>
          <a:p>
            <a:r>
              <a:rPr lang="en-US" dirty="0">
                <a:solidFill>
                  <a:schemeClr val="bg1"/>
                </a:solidFill>
              </a:rPr>
              <a:t>While Article 8 seeks to protect four areas of personal autonomy – private life, family life, the home and one’s own correspondence – these areas are not mutually exclusive and a measure can simultaneously interfere with both private and family life.</a:t>
            </a:r>
          </a:p>
        </p:txBody>
      </p:sp>
    </p:spTree>
    <p:extLst>
      <p:ext uri="{BB962C8B-B14F-4D97-AF65-F5344CB8AC3E}">
        <p14:creationId xmlns:p14="http://schemas.microsoft.com/office/powerpoint/2010/main" val="37289723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92500"/>
          </a:bodyPr>
          <a:lstStyle/>
          <a:p>
            <a:r>
              <a:rPr lang="en-US" dirty="0">
                <a:solidFill>
                  <a:schemeClr val="bg1"/>
                </a:solidFill>
              </a:rPr>
              <a:t>The Court discussed under both the right to education and the right to privacy a matter which regarded a Belgium law under which French speaking parents living in the Dutch-speaking part of the country could only provide their children with an education in French if they would send them to the other part of the country.</a:t>
            </a:r>
          </a:p>
          <a:p>
            <a:r>
              <a:rPr lang="en-US" dirty="0">
                <a:solidFill>
                  <a:schemeClr val="bg1"/>
                </a:solidFill>
              </a:rPr>
              <a:t>Were restrictions in Cyprus on the freedom of movement of Greek-Cypriot and Maronite schoolchildren living in the northern part of the country attending schools in the south, that although there was a system of primary-school education for the children of Greek Cypriots living in northern Cyprus, there were no secondary schools for them, and finally, that the schoolbooks that were used were subjected to a “vetting” procedure, that this procedure was cumbersome and that a relatively high number of school-books were being objected to by the Turkish- Cypriot administration. The Court used these facts not only to assess whether Turkey had interfered with Article 2 of the first Protocol, but also to find a violation of Article 8 ECHR.</a:t>
            </a:r>
          </a:p>
        </p:txBody>
      </p:sp>
    </p:spTree>
    <p:extLst>
      <p:ext uri="{BB962C8B-B14F-4D97-AF65-F5344CB8AC3E}">
        <p14:creationId xmlns:p14="http://schemas.microsoft.com/office/powerpoint/2010/main" val="11409640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lstStyle/>
          <a:p>
            <a:r>
              <a:rPr lang="en-US" b="1" u="sng" dirty="0">
                <a:solidFill>
                  <a:schemeClr val="bg1"/>
                </a:solidFill>
              </a:rPr>
              <a:t>American Convention on Human Rights</a:t>
            </a:r>
          </a:p>
          <a:p>
            <a:r>
              <a:rPr lang="en-US" b="1" u="sng" dirty="0">
                <a:solidFill>
                  <a:schemeClr val="bg1"/>
                </a:solidFill>
              </a:rPr>
              <a:t>Article 18. Right to a Name</a:t>
            </a:r>
            <a:endParaRPr lang="en-US" dirty="0">
              <a:solidFill>
                <a:schemeClr val="bg1"/>
              </a:solidFill>
            </a:endParaRPr>
          </a:p>
          <a:p>
            <a:r>
              <a:rPr lang="en-US" dirty="0">
                <a:solidFill>
                  <a:schemeClr val="bg1"/>
                </a:solidFill>
              </a:rPr>
              <a:t>Every person has the right to a given name and to the surnames of his parents or that of one of them. The law shall regulate the manner in which this right shall be ensured for all, by the use of assumed names if necessary.</a:t>
            </a:r>
          </a:p>
          <a:p>
            <a:r>
              <a:rPr lang="en-US" dirty="0" err="1">
                <a:solidFill>
                  <a:schemeClr val="bg1"/>
                </a:solidFill>
              </a:rPr>
              <a:t>ECtHR</a:t>
            </a:r>
            <a:r>
              <a:rPr lang="en-US" dirty="0">
                <a:solidFill>
                  <a:schemeClr val="bg1"/>
                </a:solidFill>
              </a:rPr>
              <a:t>: has also accepted the right to change one’s First and Last name, as a child, when divorced, when a person has undergone a sex-change, etc.</a:t>
            </a:r>
          </a:p>
          <a:p>
            <a:endParaRPr lang="en-US" dirty="0">
              <a:solidFill>
                <a:schemeClr val="bg1"/>
              </a:solidFill>
            </a:endParaRPr>
          </a:p>
        </p:txBody>
      </p:sp>
    </p:spTree>
    <p:extLst>
      <p:ext uri="{BB962C8B-B14F-4D97-AF65-F5344CB8AC3E}">
        <p14:creationId xmlns:p14="http://schemas.microsoft.com/office/powerpoint/2010/main" val="17553180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a:bodyPr>
          <a:lstStyle/>
          <a:p>
            <a:r>
              <a:rPr lang="nl-NL" dirty="0">
                <a:solidFill>
                  <a:schemeClr val="bg1"/>
                </a:solidFill>
              </a:rPr>
              <a:t>The Right </a:t>
            </a:r>
            <a:r>
              <a:rPr lang="nl-NL" dirty="0" err="1">
                <a:solidFill>
                  <a:schemeClr val="bg1"/>
                </a:solidFill>
              </a:rPr>
              <a:t>to</a:t>
            </a:r>
            <a:r>
              <a:rPr lang="nl-NL" dirty="0">
                <a:solidFill>
                  <a:schemeClr val="bg1"/>
                </a:solidFill>
              </a:rPr>
              <a:t> a clean </a:t>
            </a:r>
            <a:r>
              <a:rPr lang="nl-NL" dirty="0" err="1">
                <a:solidFill>
                  <a:schemeClr val="bg1"/>
                </a:solidFill>
              </a:rPr>
              <a:t>and</a:t>
            </a:r>
            <a:r>
              <a:rPr lang="nl-NL" dirty="0">
                <a:solidFill>
                  <a:schemeClr val="bg1"/>
                </a:solidFill>
              </a:rPr>
              <a:t> </a:t>
            </a:r>
            <a:r>
              <a:rPr lang="nl-NL" dirty="0" err="1">
                <a:solidFill>
                  <a:schemeClr val="bg1"/>
                </a:solidFill>
              </a:rPr>
              <a:t>healthy</a:t>
            </a:r>
            <a:r>
              <a:rPr lang="nl-NL" dirty="0">
                <a:solidFill>
                  <a:schemeClr val="bg1"/>
                </a:solidFill>
              </a:rPr>
              <a:t> living environment</a:t>
            </a:r>
            <a:endParaRPr lang="en-US" dirty="0">
              <a:solidFill>
                <a:schemeClr val="bg1"/>
              </a:solidFill>
            </a:endParaRPr>
          </a:p>
          <a:p>
            <a:r>
              <a:rPr lang="en-US" dirty="0">
                <a:solidFill>
                  <a:schemeClr val="bg1"/>
                </a:solidFill>
              </a:rPr>
              <a:t>‘Considerable noise nuisance can undoubtedly affect the physical well-being of a person and thus interfere with his private life. It may also deprive a person of the possibility of enjoying the amenities of his home.’</a:t>
            </a:r>
          </a:p>
          <a:p>
            <a:r>
              <a:rPr lang="en-US" dirty="0">
                <a:solidFill>
                  <a:schemeClr val="bg1"/>
                </a:solidFill>
              </a:rPr>
              <a:t>The general living environment, such as radiation and vibrations emitted by a transformer, electro smog and air pollution, smog and fumes.</a:t>
            </a:r>
          </a:p>
        </p:txBody>
      </p:sp>
    </p:spTree>
    <p:extLst>
      <p:ext uri="{BB962C8B-B14F-4D97-AF65-F5344CB8AC3E}">
        <p14:creationId xmlns:p14="http://schemas.microsoft.com/office/powerpoint/2010/main" val="4485124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Minority rights</a:t>
            </a:r>
          </a:p>
          <a:p>
            <a:r>
              <a:rPr lang="en-US" dirty="0">
                <a:solidFill>
                  <a:schemeClr val="bg1"/>
                </a:solidFill>
              </a:rPr>
              <a:t>The Commission has been willing ‘[] to accept that the consequences, arising for the applicants from the construction of the hydroelectric plant, constitute an interference with their private life, as members of a minority, who move their herds and deer around over a considerable distance. It is recalled that an area of 2,8 km2 will be covered by water as a result of the plant. In addition, it must be acknowledged that the environment of the said plant will be affected. This could interfere with the applicants possibilities of enjoying the right to respect for their private life.’</a:t>
            </a:r>
          </a:p>
        </p:txBody>
      </p:sp>
    </p:spTree>
    <p:extLst>
      <p:ext uri="{BB962C8B-B14F-4D97-AF65-F5344CB8AC3E}">
        <p14:creationId xmlns:p14="http://schemas.microsoft.com/office/powerpoint/2010/main" val="4190160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The ‘[] occupation of her caravan is an integral part of her ethnic identity as a Gypsy, reflecting the long tradition of that minority of following a travelling lifestyle. This is the case even though, under the pressure of development and diverse policies or by their own choice, many Gypsies no longer live a wholly nomadic existence and increasingly settle for long periods in one place in order to facilitate, for example, the education of their children. Measures affecting the applicant’s stationing of her caravans therefore have an impact going beyond the right to respect for her home. They also affect her ability to maintain her identity as a Gypsy and to lead her private and family life in accordance with that tradition.’</a:t>
            </a:r>
          </a:p>
        </p:txBody>
      </p:sp>
    </p:spTree>
    <p:extLst>
      <p:ext uri="{BB962C8B-B14F-4D97-AF65-F5344CB8AC3E}">
        <p14:creationId xmlns:p14="http://schemas.microsoft.com/office/powerpoint/2010/main" val="7644047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This right to respect for minority life requires states to accept ‘that special consideration should be given to their needs and their different lifestyle, both in the relevant regulatory framework and in reaching decisions in particular cases’ in order to allow them to fully explore, develop and express their identity, and that governments ‘should pursue their efforts to combat negative stereotyping of the Roma’, among others, because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a:t>
            </a:r>
          </a:p>
        </p:txBody>
      </p:sp>
    </p:spTree>
    <p:extLst>
      <p:ext uri="{BB962C8B-B14F-4D97-AF65-F5344CB8AC3E}">
        <p14:creationId xmlns:p14="http://schemas.microsoft.com/office/powerpoint/2010/main" val="16054271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bg1"/>
                </a:solidFill>
              </a:rPr>
              <a:t>Right to data protection</a:t>
            </a:r>
            <a:endParaRPr lang="en-US" dirty="0">
              <a:solidFill>
                <a:schemeClr val="bg1"/>
              </a:solidFill>
            </a:endParaRPr>
          </a:p>
          <a:p>
            <a:pPr lvl="0"/>
            <a:r>
              <a:rPr lang="en-US" dirty="0">
                <a:solidFill>
                  <a:schemeClr val="bg1"/>
                </a:solidFill>
              </a:rPr>
              <a:t>The storing by a public authority of information relating to an individual’s private life amounts to an interference within the meaning of Article 8, especially where such information concerns a person’s distant past, or where it contains personal data revealing political opinion and, as such falls among the special categories of sensitive data attracting a heightened level of protection. </a:t>
            </a:r>
          </a:p>
          <a:p>
            <a:pPr lvl="0"/>
            <a:r>
              <a:rPr lang="en-US" dirty="0">
                <a:solidFill>
                  <a:schemeClr val="bg1"/>
                </a:solidFill>
              </a:rPr>
              <a:t>The subsequent use of the stored information has no bearing on that finding. </a:t>
            </a:r>
          </a:p>
          <a:p>
            <a:pPr lvl="0"/>
            <a:r>
              <a:rPr lang="en-US" dirty="0">
                <a:solidFill>
                  <a:schemeClr val="bg1"/>
                </a:solidFill>
              </a:rPr>
              <a:t>In determining whether the personal information retained by the authorities involves any of the private-life aspects, the Court will have due regard to the specific context in which the information at issue has been recorded and retained, the nature of the records, the way in which these records are used and processed and the results that may be obtained </a:t>
            </a:r>
          </a:p>
        </p:txBody>
      </p:sp>
    </p:spTree>
    <p:extLst>
      <p:ext uri="{BB962C8B-B14F-4D97-AF65-F5344CB8AC3E}">
        <p14:creationId xmlns:p14="http://schemas.microsoft.com/office/powerpoint/2010/main" val="3834965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solidFill>
                  <a:schemeClr val="bg1"/>
                </a:solidFill>
              </a:rPr>
              <a:t>Files or data of a personal or public nature (for example, information about a person’s political activities) are collected and stored by security services or other State authorities</a:t>
            </a:r>
          </a:p>
          <a:p>
            <a:pPr lvl="0"/>
            <a:r>
              <a:rPr lang="en-US" dirty="0">
                <a:solidFill>
                  <a:schemeClr val="bg1"/>
                </a:solidFill>
              </a:rPr>
              <a:t>The absence of safeguards for the collection, preservation and deletion of fingerprint records of persons suspected but not convicted of criminal offences. </a:t>
            </a:r>
          </a:p>
          <a:p>
            <a:r>
              <a:rPr lang="en-US" dirty="0">
                <a:solidFill>
                  <a:schemeClr val="bg1"/>
                </a:solidFill>
              </a:rPr>
              <a:t>Files or data of a personal or public nature (for example, information about a person’s political activities) collected and stored by security services or other State authorities </a:t>
            </a:r>
          </a:p>
          <a:p>
            <a:r>
              <a:rPr lang="en-US" dirty="0">
                <a:solidFill>
                  <a:schemeClr val="bg1"/>
                </a:solidFill>
              </a:rPr>
              <a:t>DNA profiles, cell samples and fingerprints </a:t>
            </a:r>
          </a:p>
          <a:p>
            <a:r>
              <a:rPr lang="en-US" dirty="0">
                <a:solidFill>
                  <a:schemeClr val="bg1"/>
                </a:solidFill>
              </a:rPr>
              <a:t>the absence of safeguards for the collection, preservation and deletion of fingerprint records of persons suspected but not convicted of criminal offences</a:t>
            </a:r>
          </a:p>
          <a:p>
            <a:r>
              <a:rPr lang="en-US" dirty="0">
                <a:solidFill>
                  <a:schemeClr val="bg1"/>
                </a:solidFill>
              </a:rPr>
              <a:t>information about a person’s health (for example, information about infection with HIV)</a:t>
            </a:r>
          </a:p>
          <a:p>
            <a:pPr lvl="0"/>
            <a:endParaRPr lang="en-US" dirty="0">
              <a:solidFill>
                <a:schemeClr val="bg1"/>
              </a:solidFill>
            </a:endParaRPr>
          </a:p>
        </p:txBody>
      </p:sp>
    </p:spTree>
    <p:extLst>
      <p:ext uri="{BB962C8B-B14F-4D97-AF65-F5344CB8AC3E}">
        <p14:creationId xmlns:p14="http://schemas.microsoft.com/office/powerpoint/2010/main" val="32736390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a:xfrm>
            <a:off x="680321" y="2128058"/>
            <a:ext cx="9613861" cy="4181301"/>
          </a:xfrm>
        </p:spPr>
        <p:txBody>
          <a:bodyPr>
            <a:normAutofit lnSpcReduction="10000"/>
          </a:bodyPr>
          <a:lstStyle/>
          <a:p>
            <a:r>
              <a:rPr lang="en-US" dirty="0">
                <a:solidFill>
                  <a:schemeClr val="bg1"/>
                </a:solidFill>
              </a:rPr>
              <a:t>Information about reproductive abilities</a:t>
            </a:r>
          </a:p>
          <a:p>
            <a:r>
              <a:rPr lang="en-US" dirty="0">
                <a:solidFill>
                  <a:schemeClr val="bg1"/>
                </a:solidFill>
              </a:rPr>
              <a:t>Information on risks to one’s health</a:t>
            </a:r>
          </a:p>
          <a:p>
            <a:r>
              <a:rPr lang="en-US" dirty="0">
                <a:solidFill>
                  <a:schemeClr val="bg1"/>
                </a:solidFill>
              </a:rPr>
              <a:t>Surveillance of communications and telephone conversations, though not necessarily the use of undercover agents </a:t>
            </a:r>
          </a:p>
          <a:p>
            <a:r>
              <a:rPr lang="en-US" dirty="0">
                <a:solidFill>
                  <a:schemeClr val="bg1"/>
                </a:solidFill>
              </a:rPr>
              <a:t>Retention of information obtained through undercover surveillance; </a:t>
            </a:r>
          </a:p>
          <a:p>
            <a:r>
              <a:rPr lang="en-US" dirty="0">
                <a:solidFill>
                  <a:schemeClr val="bg1"/>
                </a:solidFill>
              </a:rPr>
              <a:t>Video surveillance of public places where the visual data are recorded, stored and disclosed to the public; </a:t>
            </a:r>
          </a:p>
          <a:p>
            <a:r>
              <a:rPr lang="en-US" dirty="0">
                <a:solidFill>
                  <a:schemeClr val="bg1"/>
                </a:solidFill>
              </a:rPr>
              <a:t>GPS surveillance of a person and the processing and use of the data thus obtained; </a:t>
            </a:r>
          </a:p>
          <a:p>
            <a:r>
              <a:rPr lang="en-US" dirty="0">
                <a:solidFill>
                  <a:schemeClr val="bg1"/>
                </a:solidFill>
              </a:rPr>
              <a:t>Video surveillance of an employee by the employer, concerning a supermarket cashier suspected of theft); </a:t>
            </a:r>
          </a:p>
          <a:p>
            <a:r>
              <a:rPr lang="en-US" dirty="0">
                <a:solidFill>
                  <a:schemeClr val="bg1"/>
                </a:solidFill>
              </a:rPr>
              <a:t>Police listing and surveillance of an individual on account of membership of a human rights </a:t>
            </a:r>
            <a:r>
              <a:rPr lang="en-US" dirty="0" err="1">
                <a:solidFill>
                  <a:schemeClr val="bg1"/>
                </a:solidFill>
              </a:rPr>
              <a:t>organisation</a:t>
            </a:r>
            <a:endParaRPr lang="en-US" dirty="0">
              <a:solidFill>
                <a:schemeClr val="bg1"/>
              </a:solidFill>
            </a:endParaRPr>
          </a:p>
        </p:txBody>
      </p:sp>
    </p:spTree>
    <p:extLst>
      <p:ext uri="{BB962C8B-B14F-4D97-AF65-F5344CB8AC3E}">
        <p14:creationId xmlns:p14="http://schemas.microsoft.com/office/powerpoint/2010/main" val="1299635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bg1"/>
                </a:solidFill>
              </a:rPr>
              <a:t>The sphere of private life</a:t>
            </a:r>
            <a:endParaRPr lang="en-US" dirty="0">
              <a:solidFill>
                <a:schemeClr val="bg1"/>
              </a:solidFill>
            </a:endParaRPr>
          </a:p>
          <a:p>
            <a:r>
              <a:rPr lang="en-US" dirty="0">
                <a:solidFill>
                  <a:schemeClr val="bg1"/>
                </a:solidFill>
              </a:rPr>
              <a:t>A person’s physical, psychological or moral integrity, including medical treatment and psychiatric examinations, concerning a forced </a:t>
            </a:r>
            <a:r>
              <a:rPr lang="en-US" dirty="0" err="1">
                <a:solidFill>
                  <a:schemeClr val="bg1"/>
                </a:solidFill>
              </a:rPr>
              <a:t>gynaecological</a:t>
            </a:r>
            <a:r>
              <a:rPr lang="en-US" dirty="0">
                <a:solidFill>
                  <a:schemeClr val="bg1"/>
                </a:solidFill>
              </a:rPr>
              <a:t> examination; and forced </a:t>
            </a:r>
            <a:r>
              <a:rPr lang="en-US" dirty="0" err="1">
                <a:solidFill>
                  <a:schemeClr val="bg1"/>
                </a:solidFill>
              </a:rPr>
              <a:t>sterilisation</a:t>
            </a:r>
            <a:r>
              <a:rPr lang="en-US" dirty="0">
                <a:solidFill>
                  <a:schemeClr val="bg1"/>
                </a:solidFill>
              </a:rPr>
              <a:t>; </a:t>
            </a:r>
          </a:p>
          <a:p>
            <a:r>
              <a:rPr lang="en-US" dirty="0">
                <a:solidFill>
                  <a:schemeClr val="bg1"/>
                </a:solidFill>
              </a:rPr>
              <a:t>Mental health; </a:t>
            </a:r>
          </a:p>
          <a:p>
            <a:r>
              <a:rPr lang="en-US" dirty="0">
                <a:solidFill>
                  <a:schemeClr val="bg1"/>
                </a:solidFill>
              </a:rPr>
              <a:t>Treatment which does not reach the Article 3 threshold of severity, where there are sufficiently adverse effects on physical and moral integrity, such as the inability to watch television </a:t>
            </a:r>
            <a:r>
              <a:rPr lang="en-US" dirty="0" err="1">
                <a:solidFill>
                  <a:schemeClr val="bg1"/>
                </a:solidFill>
              </a:rPr>
              <a:t>programmes</a:t>
            </a:r>
            <a:r>
              <a:rPr lang="en-US" dirty="0">
                <a:solidFill>
                  <a:schemeClr val="bg1"/>
                </a:solidFill>
              </a:rPr>
              <a:t> while in detention.</a:t>
            </a:r>
          </a:p>
          <a:p>
            <a:r>
              <a:rPr lang="en-US" dirty="0">
                <a:solidFill>
                  <a:schemeClr val="bg1"/>
                </a:solidFill>
              </a:rPr>
              <a:t>Right to abortion; right to home birth; right to pre-implantation diagnosis when artificial procreation; </a:t>
            </a:r>
          </a:p>
          <a:p>
            <a:r>
              <a:rPr lang="en-US" dirty="0">
                <a:solidFill>
                  <a:schemeClr val="bg1"/>
                </a:solidFill>
              </a:rPr>
              <a:t>The physical and psychological integrity of victims of domestic violence and the physical integrity of a person who was attacked by a pack of stray dogs; </a:t>
            </a:r>
          </a:p>
          <a:p>
            <a:pPr lvl="1"/>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603258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a:xfrm>
            <a:off x="838200" y="2144683"/>
            <a:ext cx="8731928" cy="4450079"/>
          </a:xfrm>
        </p:spPr>
        <p:txBody>
          <a:bodyPr>
            <a:normAutofit/>
          </a:bodyPr>
          <a:lstStyle/>
          <a:p>
            <a:r>
              <a:rPr lang="en-US" dirty="0">
                <a:solidFill>
                  <a:schemeClr val="bg1"/>
                </a:solidFill>
              </a:rPr>
              <a:t>The State’s positive obligation to safeguard the individual’s physical integrity may extend to questions relating to the effectiveness of a criminal investigation; </a:t>
            </a:r>
          </a:p>
          <a:p>
            <a:r>
              <a:rPr lang="en-US" dirty="0">
                <a:solidFill>
                  <a:schemeClr val="bg1"/>
                </a:solidFill>
              </a:rPr>
              <a:t>The physical integrity of a child who is a victim of violence at school might fall under Article 8;</a:t>
            </a:r>
          </a:p>
          <a:p>
            <a:r>
              <a:rPr lang="en-US" dirty="0">
                <a:solidFill>
                  <a:schemeClr val="bg1"/>
                </a:solidFill>
              </a:rPr>
              <a:t>Gender identity, including the right to legal recognition of post-operative transsexuals; </a:t>
            </a:r>
          </a:p>
          <a:p>
            <a:r>
              <a:rPr lang="en-US" dirty="0">
                <a:solidFill>
                  <a:schemeClr val="bg1"/>
                </a:solidFill>
              </a:rPr>
              <a:t>Sexual orientation and sexual life;</a:t>
            </a:r>
          </a:p>
          <a:p>
            <a:r>
              <a:rPr lang="en-US" dirty="0">
                <a:solidFill>
                  <a:schemeClr val="bg1"/>
                </a:solidFill>
              </a:rPr>
              <a:t>The right to respect for the choice to become or not to become a parent, in the genetic sense, including the right to choose the circumstances in which to become a parent</a:t>
            </a:r>
          </a:p>
        </p:txBody>
      </p:sp>
    </p:spTree>
    <p:extLst>
      <p:ext uri="{BB962C8B-B14F-4D97-AF65-F5344CB8AC3E}">
        <p14:creationId xmlns:p14="http://schemas.microsoft.com/office/powerpoint/2010/main" val="3812240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a:xfrm>
            <a:off x="838200" y="2405849"/>
            <a:ext cx="7355889" cy="3426780"/>
          </a:xfrm>
        </p:spPr>
        <p:txBody>
          <a:bodyPr>
            <a:normAutofit/>
          </a:bodyPr>
          <a:lstStyle/>
          <a:p>
            <a:r>
              <a:rPr lang="en-US" dirty="0">
                <a:solidFill>
                  <a:schemeClr val="bg1"/>
                </a:solidFill>
              </a:rPr>
              <a:t>Activities of a professional or business nature, including restrictions on access to certain professions or to employment; </a:t>
            </a:r>
          </a:p>
          <a:p>
            <a:r>
              <a:rPr lang="en-US" dirty="0">
                <a:solidFill>
                  <a:schemeClr val="bg1"/>
                </a:solidFill>
              </a:rPr>
              <a:t>Certain rights of people with disabilities:</a:t>
            </a:r>
          </a:p>
          <a:p>
            <a:r>
              <a:rPr lang="en-US" dirty="0">
                <a:solidFill>
                  <a:schemeClr val="bg1"/>
                </a:solidFill>
              </a:rPr>
              <a:t>Matters concerning the burial of family members, such as the refusal to allow the transfer of an urn containing the applicant’s husband’s ashes </a:t>
            </a:r>
          </a:p>
          <a:p>
            <a:r>
              <a:rPr lang="en-US" dirty="0">
                <a:solidFill>
                  <a:schemeClr val="bg1"/>
                </a:solidFill>
              </a:rPr>
              <a:t>The obligation to ensure that the applicants received essential information enabling them to assess the risks to their health and lives. </a:t>
            </a:r>
          </a:p>
        </p:txBody>
      </p:sp>
    </p:spTree>
    <p:extLst>
      <p:ext uri="{BB962C8B-B14F-4D97-AF65-F5344CB8AC3E}">
        <p14:creationId xmlns:p14="http://schemas.microsoft.com/office/powerpoint/2010/main" val="123226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Article 8 secures to individuals a sphere within which they can freely pursue the development and fulfilment of their personality </a:t>
            </a:r>
          </a:p>
          <a:p>
            <a:r>
              <a:rPr lang="en-US" dirty="0">
                <a:solidFill>
                  <a:schemeClr val="bg1"/>
                </a:solidFill>
              </a:rPr>
              <a:t>There is a zone of interaction between a person and others, even in a public context, which may fall within the scope of private life; </a:t>
            </a:r>
          </a:p>
          <a:p>
            <a:r>
              <a:rPr lang="en-US" dirty="0">
                <a:solidFill>
                  <a:schemeClr val="bg1"/>
                </a:solidFill>
              </a:rPr>
              <a:t>An individual’s right to decide how and when his or her life should end; </a:t>
            </a:r>
          </a:p>
          <a:p>
            <a:r>
              <a:rPr lang="en-US" dirty="0">
                <a:solidFill>
                  <a:schemeClr val="bg1"/>
                </a:solidFill>
              </a:rPr>
              <a:t>The right to obtain information in order to discover one’s origins and the identity of one’s parents; </a:t>
            </a:r>
          </a:p>
        </p:txBody>
      </p:sp>
    </p:spTree>
    <p:extLst>
      <p:ext uri="{BB962C8B-B14F-4D97-AF65-F5344CB8AC3E}">
        <p14:creationId xmlns:p14="http://schemas.microsoft.com/office/powerpoint/2010/main" val="4048761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a:t>
            </a:r>
            <a:r>
              <a:rPr lang="nl-NL" dirty="0" err="1"/>
              <a:t>Materiae</a:t>
            </a:r>
            <a:r>
              <a:rPr lang="nl-NL" dirty="0"/>
              <a:t> &amp; </a:t>
            </a:r>
            <a:r>
              <a:rPr lang="nl-NL" dirty="0" err="1"/>
              <a:t>the</a:t>
            </a:r>
            <a:r>
              <a:rPr lang="nl-NL" dirty="0"/>
              <a:t> </a:t>
            </a:r>
            <a:r>
              <a:rPr lang="nl-NL" dirty="0" err="1"/>
              <a:t>four</a:t>
            </a:r>
            <a:r>
              <a:rPr lang="nl-NL" dirty="0"/>
              <a:t> </a:t>
            </a:r>
            <a:r>
              <a:rPr lang="nl-NL" dirty="0" err="1"/>
              <a:t>concepts</a:t>
            </a:r>
            <a:r>
              <a:rPr lang="nl-NL" dirty="0"/>
              <a:t> in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b="1" dirty="0">
                <a:solidFill>
                  <a:schemeClr val="bg1"/>
                </a:solidFill>
              </a:rPr>
              <a:t>The sphere of family life </a:t>
            </a:r>
            <a:endParaRPr lang="en-US" dirty="0">
              <a:solidFill>
                <a:schemeClr val="bg1"/>
              </a:solidFill>
            </a:endParaRPr>
          </a:p>
          <a:p>
            <a:r>
              <a:rPr lang="en-US" dirty="0">
                <a:solidFill>
                  <a:schemeClr val="bg1"/>
                </a:solidFill>
              </a:rPr>
              <a:t>Whether or not “family life” exists is essentially a question of fact depending upon the real existence in practice of close personal ties. The Court will therefore look at </a:t>
            </a:r>
            <a:r>
              <a:rPr lang="en-US" i="1" dirty="0">
                <a:solidFill>
                  <a:schemeClr val="bg1"/>
                </a:solidFill>
              </a:rPr>
              <a:t>de facto </a:t>
            </a:r>
            <a:r>
              <a:rPr lang="en-US" dirty="0">
                <a:solidFill>
                  <a:schemeClr val="bg1"/>
                </a:solidFill>
              </a:rPr>
              <a:t>family ties, such as applicants living together, in the absence of any legal recognition of family life. </a:t>
            </a:r>
          </a:p>
          <a:p>
            <a:r>
              <a:rPr lang="en-US" dirty="0">
                <a:solidFill>
                  <a:schemeClr val="bg1"/>
                </a:solidFill>
              </a:rPr>
              <a:t>The Court found no </a:t>
            </a:r>
            <a:r>
              <a:rPr lang="en-US" i="1" dirty="0">
                <a:solidFill>
                  <a:schemeClr val="bg1"/>
                </a:solidFill>
              </a:rPr>
              <a:t>de facto </a:t>
            </a:r>
            <a:r>
              <a:rPr lang="en-US" dirty="0">
                <a:solidFill>
                  <a:schemeClr val="bg1"/>
                </a:solidFill>
              </a:rPr>
              <a:t>family life where the relationship between the mother and the applicant had ended approximately one year before the child was conceived and the ensuing relations were of a sexual nature only. </a:t>
            </a:r>
          </a:p>
          <a:p>
            <a:r>
              <a:rPr lang="en-US" dirty="0">
                <a:solidFill>
                  <a:schemeClr val="bg1"/>
                </a:solidFill>
              </a:rPr>
              <a:t>It has also stressed that a family life can exist when there is no biological relationships. Think of adopted children but also of a curator or legal guardian.</a:t>
            </a:r>
          </a:p>
        </p:txBody>
      </p:sp>
    </p:spTree>
    <p:extLst>
      <p:ext uri="{BB962C8B-B14F-4D97-AF65-F5344CB8AC3E}">
        <p14:creationId xmlns:p14="http://schemas.microsoft.com/office/powerpoint/2010/main" val="22710591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2178</TotalTime>
  <Words>6211</Words>
  <Application>Microsoft Office PowerPoint</Application>
  <PresentationFormat>Breedbeeld</PresentationFormat>
  <Paragraphs>270</Paragraphs>
  <Slides>48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48</vt:i4>
      </vt:variant>
    </vt:vector>
  </HeadingPairs>
  <TitlesOfParts>
    <vt:vector size="52" baseType="lpstr">
      <vt:lpstr>Arial</vt:lpstr>
      <vt:lpstr>Trebuchet MS</vt:lpstr>
      <vt:lpstr>Wingdings 3</vt:lpstr>
      <vt:lpstr>Facet</vt:lpstr>
      <vt:lpstr>Class II: Ratione Materiae</vt:lpstr>
      <vt:lpstr>Overview</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(1) Ratione Materiae &amp; the four concepts in Article 8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(2) Relationship vis-a-vis other rights as contained in the ECHR</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(3) Relationship to rights explicitly left out of the Convention</vt:lpstr>
      <vt:lpstr>(4) Relationship to third/fourth generation rights</vt:lpstr>
      <vt:lpstr>(4) Relationship to third/fourth generation rights</vt:lpstr>
      <vt:lpstr>(4) Relationship to third/fourth generation rights</vt:lpstr>
      <vt:lpstr>(4) Relationship to third/fourth generation rights</vt:lpstr>
      <vt:lpstr>(4) Relationship to third/fourth generation rights</vt:lpstr>
      <vt:lpstr>(4) Relationship to third/fourth generation rights</vt:lpstr>
      <vt:lpstr>(4) Relationship to third/fourth generation rights</vt:lpstr>
      <vt:lpstr>(4) Relationship to third/fourth generation rights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93</cp:revision>
  <dcterms:created xsi:type="dcterms:W3CDTF">2020-07-16T14:25:51Z</dcterms:created>
  <dcterms:modified xsi:type="dcterms:W3CDTF">2020-08-13T12:04:18Z</dcterms:modified>
</cp:coreProperties>
</file>