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263" r:id="rId6"/>
    <p:sldId id="258" r:id="rId7"/>
    <p:sldId id="269" r:id="rId8"/>
    <p:sldId id="270" r:id="rId9"/>
    <p:sldId id="267" r:id="rId10"/>
    <p:sldId id="271" r:id="rId11"/>
    <p:sldId id="268" r:id="rId12"/>
    <p:sldId id="348" r:id="rId13"/>
    <p:sldId id="266" r:id="rId14"/>
    <p:sldId id="260" r:id="rId15"/>
    <p:sldId id="275" r:id="rId16"/>
    <p:sldId id="276" r:id="rId17"/>
    <p:sldId id="277" r:id="rId18"/>
    <p:sldId id="278" r:id="rId19"/>
    <p:sldId id="279" r:id="rId20"/>
    <p:sldId id="272" r:id="rId21"/>
    <p:sldId id="273" r:id="rId22"/>
    <p:sldId id="274" r:id="rId23"/>
    <p:sldId id="285" r:id="rId24"/>
    <p:sldId id="287" r:id="rId25"/>
    <p:sldId id="280" r:id="rId26"/>
    <p:sldId id="281" r:id="rId27"/>
    <p:sldId id="282" r:id="rId28"/>
    <p:sldId id="288" r:id="rId29"/>
    <p:sldId id="283" r:id="rId30"/>
    <p:sldId id="284" r:id="rId31"/>
    <p:sldId id="295" r:id="rId32"/>
    <p:sldId id="294" r:id="rId33"/>
    <p:sldId id="296" r:id="rId34"/>
    <p:sldId id="297" r:id="rId35"/>
    <p:sldId id="298" r:id="rId36"/>
    <p:sldId id="299" r:id="rId37"/>
    <p:sldId id="304" r:id="rId38"/>
    <p:sldId id="302" r:id="rId39"/>
    <p:sldId id="305" r:id="rId40"/>
    <p:sldId id="307" r:id="rId41"/>
    <p:sldId id="308" r:id="rId42"/>
    <p:sldId id="309" r:id="rId43"/>
    <p:sldId id="306" r:id="rId44"/>
    <p:sldId id="355" r:id="rId45"/>
    <p:sldId id="351" r:id="rId46"/>
    <p:sldId id="331" r:id="rId47"/>
    <p:sldId id="349" r:id="rId48"/>
    <p:sldId id="350" r:id="rId49"/>
    <p:sldId id="356" r:id="rId50"/>
    <p:sldId id="353" r:id="rId51"/>
    <p:sldId id="341" r:id="rId52"/>
    <p:sldId id="344" r:id="rId53"/>
    <p:sldId id="34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BD862E7-95FA-4FC4-9EC5-DDBFA8DC7417}"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DB987F2-A784-4F72-BB57-0E9EACDE722E}"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0BBD51E-4B19-444E-85C0-DBD7EB6263F4}"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0D7255A-4AD5-4D3E-9A0A-689DA3BA976C}"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3EE0AD15-87AC-45B2-9EE5-8D165AF83CD7}" type="datetimeFigureOut">
              <a:rPr lang="en-US" dirty="0"/>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FCC40CCD-F0D6-4CC2-A4C8-2D7D0D875F02}" type="datetimeFigureOut">
              <a:rPr lang="en-US" dirty="0"/>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8/27/2019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9A00F7B-89C5-4DF7-A309-6263220147D4}"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0322" y="3030008"/>
            <a:ext cx="4698355"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8/27/2019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8/27/2019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DCB01F-D966-4C62-B900-0BE008A90C98}"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E73A0EA-7DC7-4964-BB97-B173EF3B859A}"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8/27/2019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mail.campus.uvt.nl/owa/redir.aspx?C=Pz0Up8zew83bSTdga_hPb-x8JKnUpVSxr50K7w1FF8W0gjrSSinXCA..&amp;URL=https%3a%2f%2fwww.echr.coe.int%2fDocuments%2fHandbook_data_protection_02ENG.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ilburguniversity.edu/nl/medewerkers/j-p-waters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e.int/en/web/conventions/search-on-treaties/-/conventions/treaty/results/subject/3" TargetMode="External"/><Relationship Id="rId2" Type="http://schemas.openxmlformats.org/officeDocument/2006/relationships/hyperlink" Target="http://www.echr.coe.int/Documents/Admissibility_guide_ENG.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echr.coe.int/Documents/Guide_Art_8_ENG.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echr.coe.int/LibraryDocs/Travaux/ECHRTravaux-ART8-DH(56)12-EN1674980.pdf" TargetMode="External"/><Relationship Id="rId2" Type="http://schemas.openxmlformats.org/officeDocument/2006/relationships/hyperlink" Target="http://www.echr.coe.int/Documents/FS_Mass_surveillance_ENG.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echr.coe.int/Documents/Collection_Convention_1950_ENG.pdf" TargetMode="External"/><Relationship Id="rId4" Type="http://schemas.openxmlformats.org/officeDocument/2006/relationships/hyperlink" Target="http://www.echr.coe.int/Documents/FS_Data_ENG.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721D0-0F6E-4A52-8826-2E47C7AC7A54}"/>
              </a:ext>
            </a:extLst>
          </p:cNvPr>
          <p:cNvSpPr>
            <a:spLocks noGrp="1"/>
          </p:cNvSpPr>
          <p:nvPr>
            <p:ph type="ctrTitle"/>
          </p:nvPr>
        </p:nvSpPr>
        <p:spPr>
          <a:xfrm>
            <a:off x="251927" y="2733709"/>
            <a:ext cx="8572529" cy="1373070"/>
          </a:xfrm>
        </p:spPr>
        <p:txBody>
          <a:bodyPr/>
          <a:lstStyle/>
          <a:p>
            <a:r>
              <a:rPr lang="nl-NL" sz="4400" dirty="0"/>
              <a:t>Privacy &amp; Data </a:t>
            </a:r>
            <a:r>
              <a:rPr lang="nl-NL" sz="4400" dirty="0" err="1"/>
              <a:t>Protection</a:t>
            </a:r>
            <a:r>
              <a:rPr lang="nl-NL" sz="4400" dirty="0"/>
              <a:t>: </a:t>
            </a:r>
            <a:br>
              <a:rPr lang="nl-NL" sz="4400" dirty="0"/>
            </a:br>
            <a:r>
              <a:rPr lang="nl-NL" sz="4400" dirty="0"/>
              <a:t>Class I – ECHR (</a:t>
            </a:r>
            <a:r>
              <a:rPr lang="nl-NL" sz="4400" dirty="0" err="1"/>
              <a:t>Ratione</a:t>
            </a:r>
            <a:r>
              <a:rPr lang="nl-NL" sz="4400" dirty="0"/>
              <a:t> Personae)</a:t>
            </a:r>
          </a:p>
        </p:txBody>
      </p:sp>
      <p:sp>
        <p:nvSpPr>
          <p:cNvPr id="3" name="Ondertitel 2">
            <a:extLst>
              <a:ext uri="{FF2B5EF4-FFF2-40B4-BE49-F238E27FC236}">
                <a16:creationId xmlns:a16="http://schemas.microsoft.com/office/drawing/2014/main" id="{1A1C9003-75A0-4721-8ECD-D5EA73D97B21}"/>
              </a:ext>
            </a:extLst>
          </p:cNvPr>
          <p:cNvSpPr>
            <a:spLocks noGrp="1"/>
          </p:cNvSpPr>
          <p:nvPr>
            <p:ph type="subTitle" idx="1"/>
          </p:nvPr>
        </p:nvSpPr>
        <p:spPr/>
        <p:txBody>
          <a:bodyPr>
            <a:normAutofit lnSpcReduction="10000"/>
          </a:bodyPr>
          <a:lstStyle/>
          <a:p>
            <a:r>
              <a:rPr lang="nl-NL" dirty="0"/>
              <a:t>Bart van der Sloot</a:t>
            </a:r>
          </a:p>
          <a:p>
            <a:r>
              <a:rPr lang="nl-NL" dirty="0"/>
              <a:t>Tilburg </a:t>
            </a:r>
            <a:r>
              <a:rPr lang="nl-NL" dirty="0" err="1"/>
              <a:t>Institute</a:t>
            </a:r>
            <a:r>
              <a:rPr lang="nl-NL" dirty="0"/>
              <a:t> </a:t>
            </a:r>
            <a:r>
              <a:rPr lang="nl-NL" dirty="0" err="1"/>
              <a:t>for</a:t>
            </a:r>
            <a:r>
              <a:rPr lang="nl-NL" dirty="0"/>
              <a:t> </a:t>
            </a:r>
            <a:r>
              <a:rPr lang="nl-NL" dirty="0" err="1"/>
              <a:t>Law</a:t>
            </a:r>
            <a:r>
              <a:rPr lang="nl-NL" dirty="0"/>
              <a:t>, Technology </a:t>
            </a:r>
            <a:r>
              <a:rPr lang="nl-NL" dirty="0" err="1"/>
              <a:t>and</a:t>
            </a:r>
            <a:r>
              <a:rPr lang="nl-NL" dirty="0"/>
              <a:t> Society</a:t>
            </a:r>
          </a:p>
          <a:p>
            <a:r>
              <a:rPr lang="nl-NL" dirty="0">
                <a:hlinkClick r:id="rId2"/>
              </a:rPr>
              <a:t>www.bartvandersloot.com/</a:t>
            </a:r>
            <a:endParaRPr lang="nl-NL"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2588" y="2982580"/>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68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83ACF-5345-46FE-AC15-0D778D17B03E}"/>
              </a:ext>
            </a:extLst>
          </p:cNvPr>
          <p:cNvSpPr>
            <a:spLocks noGrp="1"/>
          </p:cNvSpPr>
          <p:nvPr>
            <p:ph type="title"/>
          </p:nvPr>
        </p:nvSpPr>
        <p:spPr/>
        <p:txBody>
          <a:bodyPr/>
          <a:lstStyle/>
          <a:p>
            <a:r>
              <a:rPr lang="nl-NL" dirty="0"/>
              <a:t>(2) Basics of </a:t>
            </a:r>
            <a:r>
              <a:rPr lang="nl-NL" dirty="0" err="1"/>
              <a:t>this</a:t>
            </a:r>
            <a:r>
              <a:rPr lang="nl-NL" dirty="0"/>
              <a:t> course</a:t>
            </a:r>
          </a:p>
        </p:txBody>
      </p:sp>
      <p:sp>
        <p:nvSpPr>
          <p:cNvPr id="3" name="Tijdelijke aanduiding voor inhoud 2">
            <a:extLst>
              <a:ext uri="{FF2B5EF4-FFF2-40B4-BE49-F238E27FC236}">
                <a16:creationId xmlns:a16="http://schemas.microsoft.com/office/drawing/2014/main" id="{427CE5E2-9E8A-48BC-8413-1CEAAB968240}"/>
              </a:ext>
            </a:extLst>
          </p:cNvPr>
          <p:cNvSpPr>
            <a:spLocks noGrp="1"/>
          </p:cNvSpPr>
          <p:nvPr>
            <p:ph idx="1"/>
          </p:nvPr>
        </p:nvSpPr>
        <p:spPr>
          <a:xfrm>
            <a:off x="680321" y="2336873"/>
            <a:ext cx="9613861" cy="4054596"/>
          </a:xfrm>
        </p:spPr>
        <p:txBody>
          <a:bodyPr>
            <a:normAutofit fontScale="77500" lnSpcReduction="20000"/>
          </a:bodyPr>
          <a:lstStyle/>
          <a:p>
            <a:r>
              <a:rPr lang="en-US" dirty="0"/>
              <a:t>The Handbook is now available in English on our website: </a:t>
            </a:r>
            <a:r>
              <a:rPr lang="en-US" dirty="0">
                <a:hlinkClick r:id="rId2"/>
              </a:rPr>
              <a:t>https://www.echr.coe.int/Documents/Handbook_data_protection_02ENG.pdf</a:t>
            </a:r>
            <a:endParaRPr lang="en-US" dirty="0"/>
          </a:p>
          <a:p>
            <a:r>
              <a:rPr lang="en-US" dirty="0"/>
              <a:t>Course 5: chapter 1: CONTEXT AND BACKGROUND OF EUROPEAN DATA PROTECTION LAW .</a:t>
            </a:r>
          </a:p>
          <a:p>
            <a:r>
              <a:rPr lang="en-US" dirty="0"/>
              <a:t>Course 6: chapter 2: DATA PROTECTION TERMINOLOGY </a:t>
            </a:r>
          </a:p>
          <a:p>
            <a:r>
              <a:rPr lang="en-US" dirty="0"/>
              <a:t>Course 7 chapter 3: Key principles of European data protection law</a:t>
            </a:r>
          </a:p>
          <a:p>
            <a:r>
              <a:rPr lang="en-US" dirty="0"/>
              <a:t>Course 8 chapter 4: Rules of European data protection law      </a:t>
            </a:r>
          </a:p>
          <a:p>
            <a:r>
              <a:rPr lang="en-US" dirty="0"/>
              <a:t>Course 9 chapter 5: Independent supervision</a:t>
            </a:r>
          </a:p>
          <a:p>
            <a:r>
              <a:rPr lang="en-US" dirty="0"/>
              <a:t>Course 10 chapter 6: Data subjects’ rights and their enforcement  </a:t>
            </a:r>
          </a:p>
          <a:p>
            <a:r>
              <a:rPr lang="en-US" dirty="0"/>
              <a:t>Course 11 chapter 7: INTERNATIONAL DATA TRANSFERS AND FLOWS OF PERSONAL DATA  </a:t>
            </a:r>
          </a:p>
          <a:p>
            <a:r>
              <a:rPr lang="en-US" dirty="0"/>
              <a:t>Course 12 chapter 8: Data protection in the context of police and criminal justice</a:t>
            </a:r>
          </a:p>
          <a:p>
            <a:endParaRPr lang="nl-NL" dirty="0"/>
          </a:p>
        </p:txBody>
      </p:sp>
      <p:pic>
        <p:nvPicPr>
          <p:cNvPr id="4" name="Picture 2" descr="Afbeeldingsresultaat voor tilt logo university">
            <a:extLst>
              <a:ext uri="{FF2B5EF4-FFF2-40B4-BE49-F238E27FC236}">
                <a16:creationId xmlns:a16="http://schemas.microsoft.com/office/drawing/2014/main" id="{D535D9CE-0359-4514-AB02-F67F302ED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752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lstStyle/>
          <a:p>
            <a:r>
              <a:rPr lang="nl-NL" dirty="0"/>
              <a:t>(2) Basics of </a:t>
            </a:r>
            <a:r>
              <a:rPr lang="nl-NL" dirty="0" err="1"/>
              <a:t>this</a:t>
            </a:r>
            <a:r>
              <a:rPr lang="nl-NL" dirty="0"/>
              <a:t> course</a:t>
            </a:r>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C2309D7-E15A-4ED9-912E-AAFE1DA5DBB4}"/>
              </a:ext>
            </a:extLst>
          </p:cNvPr>
          <p:cNvSpPr txBox="1"/>
          <p:nvPr/>
        </p:nvSpPr>
        <p:spPr>
          <a:xfrm>
            <a:off x="1912691" y="1988191"/>
            <a:ext cx="10058476" cy="4801314"/>
          </a:xfrm>
          <a:prstGeom prst="rect">
            <a:avLst/>
          </a:prstGeom>
          <a:noFill/>
        </p:spPr>
        <p:txBody>
          <a:bodyPr wrap="square" rtlCol="0">
            <a:spAutoFit/>
          </a:bodyPr>
          <a:lstStyle/>
          <a:p>
            <a:r>
              <a:rPr lang="nl-NL" dirty="0"/>
              <a:t>Grade </a:t>
            </a:r>
            <a:r>
              <a:rPr lang="nl-NL" dirty="0" err="1"/>
              <a:t>and</a:t>
            </a:r>
            <a:r>
              <a:rPr lang="nl-NL" dirty="0"/>
              <a:t> </a:t>
            </a:r>
            <a:r>
              <a:rPr lang="nl-NL" dirty="0" err="1"/>
              <a:t>Exam</a:t>
            </a:r>
            <a:endParaRPr lang="nl-NL" dirty="0"/>
          </a:p>
          <a:p>
            <a:endParaRPr lang="nl-NL" dirty="0"/>
          </a:p>
          <a:p>
            <a:r>
              <a:rPr lang="nl-NL" dirty="0"/>
              <a:t>Blog = 20% 			Grade </a:t>
            </a:r>
            <a:r>
              <a:rPr lang="nl-NL" dirty="0" err="1"/>
              <a:t>can</a:t>
            </a:r>
            <a:r>
              <a:rPr lang="nl-NL" dirty="0"/>
              <a:t> </a:t>
            </a:r>
            <a:r>
              <a:rPr lang="nl-NL" dirty="0" err="1"/>
              <a:t>be</a:t>
            </a:r>
            <a:r>
              <a:rPr lang="nl-NL" dirty="0"/>
              <a:t> 0, 1, 2		</a:t>
            </a:r>
            <a:r>
              <a:rPr lang="nl-NL" dirty="0" err="1"/>
              <a:t>Individual</a:t>
            </a:r>
            <a:r>
              <a:rPr lang="nl-NL" dirty="0"/>
              <a:t> feedback </a:t>
            </a:r>
            <a:r>
              <a:rPr lang="nl-NL" dirty="0" err="1"/>
              <a:t>from</a:t>
            </a:r>
            <a:r>
              <a:rPr lang="nl-NL" dirty="0"/>
              <a:t> Bart van der Sloot 												</a:t>
            </a:r>
            <a:r>
              <a:rPr lang="nl-NL" dirty="0" err="1"/>
              <a:t>upon</a:t>
            </a:r>
            <a:r>
              <a:rPr lang="nl-NL" dirty="0"/>
              <a:t> </a:t>
            </a:r>
            <a:r>
              <a:rPr lang="nl-NL" dirty="0" err="1"/>
              <a:t>appointment</a:t>
            </a:r>
            <a:endParaRPr lang="nl-NL" dirty="0"/>
          </a:p>
          <a:p>
            <a:r>
              <a:rPr lang="nl-NL" dirty="0" err="1"/>
              <a:t>Written</a:t>
            </a:r>
            <a:r>
              <a:rPr lang="nl-NL" dirty="0"/>
              <a:t> </a:t>
            </a:r>
            <a:r>
              <a:rPr lang="nl-NL" dirty="0" err="1"/>
              <a:t>exam</a:t>
            </a:r>
            <a:r>
              <a:rPr lang="nl-NL" dirty="0"/>
              <a:t> = 80%	1 Question Bart van der Sloot</a:t>
            </a:r>
          </a:p>
          <a:p>
            <a:r>
              <a:rPr lang="nl-NL" dirty="0"/>
              <a:t>					3 </a:t>
            </a:r>
            <a:r>
              <a:rPr lang="nl-NL" dirty="0" err="1"/>
              <a:t>Questions</a:t>
            </a:r>
            <a:r>
              <a:rPr lang="nl-NL" dirty="0"/>
              <a:t> Paul de Hert </a:t>
            </a:r>
            <a:br>
              <a:rPr lang="nl-NL" dirty="0"/>
            </a:br>
            <a:r>
              <a:rPr lang="nl-NL" dirty="0"/>
              <a:t>					</a:t>
            </a:r>
          </a:p>
          <a:p>
            <a:r>
              <a:rPr lang="nl-NL" dirty="0"/>
              <a:t>For </a:t>
            </a:r>
            <a:r>
              <a:rPr lang="nl-NL" dirty="0" err="1"/>
              <a:t>both</a:t>
            </a:r>
            <a:r>
              <a:rPr lang="nl-NL" dirty="0"/>
              <a:t> a </a:t>
            </a:r>
            <a:r>
              <a:rPr lang="nl-NL" dirty="0" err="1"/>
              <a:t>resit</a:t>
            </a:r>
            <a:r>
              <a:rPr lang="nl-NL" dirty="0"/>
              <a:t> is </a:t>
            </a:r>
            <a:r>
              <a:rPr lang="nl-NL" dirty="0" err="1"/>
              <a:t>possible</a:t>
            </a:r>
            <a:r>
              <a:rPr lang="nl-NL" dirty="0"/>
              <a:t>, independent of </a:t>
            </a:r>
            <a:r>
              <a:rPr lang="nl-NL" dirty="0" err="1"/>
              <a:t>each</a:t>
            </a:r>
            <a:r>
              <a:rPr lang="nl-NL" dirty="0"/>
              <a:t> </a:t>
            </a:r>
            <a:r>
              <a:rPr lang="nl-NL" dirty="0" err="1"/>
              <a:t>other</a:t>
            </a:r>
            <a:r>
              <a:rPr lang="nl-NL" dirty="0"/>
              <a:t>.</a:t>
            </a:r>
          </a:p>
          <a:p>
            <a:endParaRPr lang="nl-NL" dirty="0"/>
          </a:p>
          <a:p>
            <a:r>
              <a:rPr lang="nl-NL" dirty="0" err="1"/>
              <a:t>There</a:t>
            </a:r>
            <a:r>
              <a:rPr lang="nl-NL" dirty="0"/>
              <a:t> is a reader, </a:t>
            </a:r>
            <a:r>
              <a:rPr lang="nl-NL" dirty="0" err="1"/>
              <a:t>which</a:t>
            </a:r>
            <a:r>
              <a:rPr lang="nl-NL" dirty="0"/>
              <a:t> </a:t>
            </a:r>
            <a:r>
              <a:rPr lang="nl-NL" dirty="0" err="1"/>
              <a:t>you</a:t>
            </a:r>
            <a:r>
              <a:rPr lang="nl-NL" dirty="0"/>
              <a:t> </a:t>
            </a:r>
            <a:r>
              <a:rPr lang="nl-NL" dirty="0" err="1"/>
              <a:t>can</a:t>
            </a:r>
            <a:r>
              <a:rPr lang="nl-NL" dirty="0"/>
              <a:t> </a:t>
            </a:r>
            <a:r>
              <a:rPr lang="nl-NL" dirty="0" err="1"/>
              <a:t>bring</a:t>
            </a:r>
            <a:r>
              <a:rPr lang="nl-NL" dirty="0"/>
              <a:t> </a:t>
            </a:r>
            <a:r>
              <a:rPr lang="nl-NL" dirty="0" err="1"/>
              <a:t>with</a:t>
            </a:r>
            <a:r>
              <a:rPr lang="nl-NL" dirty="0"/>
              <a:t> </a:t>
            </a:r>
            <a:r>
              <a:rPr lang="nl-NL" dirty="0" err="1"/>
              <a:t>you</a:t>
            </a:r>
            <a:r>
              <a:rPr lang="nl-NL" dirty="0"/>
              <a:t> </a:t>
            </a:r>
            <a:r>
              <a:rPr lang="nl-NL" dirty="0" err="1"/>
              <a:t>to</a:t>
            </a:r>
            <a:r>
              <a:rPr lang="nl-NL" dirty="0"/>
              <a:t> </a:t>
            </a:r>
            <a:r>
              <a:rPr lang="nl-NL" dirty="0" err="1"/>
              <a:t>the</a:t>
            </a:r>
            <a:r>
              <a:rPr lang="nl-NL" dirty="0"/>
              <a:t> </a:t>
            </a:r>
            <a:r>
              <a:rPr lang="nl-NL" dirty="0" err="1"/>
              <a:t>exam</a:t>
            </a:r>
            <a:r>
              <a:rPr lang="nl-NL" dirty="0"/>
              <a:t>.</a:t>
            </a:r>
          </a:p>
          <a:p>
            <a:endParaRPr lang="nl-NL" dirty="0"/>
          </a:p>
          <a:p>
            <a:r>
              <a:rPr lang="nl-NL" dirty="0"/>
              <a:t>Blog </a:t>
            </a:r>
            <a:r>
              <a:rPr lang="nl-NL" dirty="0" err="1"/>
              <a:t>assignment</a:t>
            </a:r>
            <a:r>
              <a:rPr lang="nl-NL" dirty="0"/>
              <a:t>: </a:t>
            </a:r>
            <a:r>
              <a:rPr lang="nl-NL" dirty="0" err="1"/>
              <a:t>write</a:t>
            </a:r>
            <a:r>
              <a:rPr lang="nl-NL" dirty="0"/>
              <a:t> a case </a:t>
            </a:r>
            <a:r>
              <a:rPr lang="nl-NL" dirty="0" err="1"/>
              <a:t>note</a:t>
            </a:r>
            <a:r>
              <a:rPr lang="nl-NL" dirty="0"/>
              <a:t> in </a:t>
            </a:r>
            <a:r>
              <a:rPr lang="nl-NL" dirty="0" err="1"/>
              <a:t>groups</a:t>
            </a:r>
            <a:r>
              <a:rPr lang="nl-NL" dirty="0"/>
              <a:t> of 3 or 4 </a:t>
            </a:r>
            <a:r>
              <a:rPr lang="nl-NL" dirty="0" err="1"/>
              <a:t>students</a:t>
            </a:r>
            <a:r>
              <a:rPr lang="nl-NL" dirty="0"/>
              <a:t> on </a:t>
            </a:r>
            <a:r>
              <a:rPr lang="nl-NL" dirty="0" err="1"/>
              <a:t>the</a:t>
            </a:r>
            <a:r>
              <a:rPr lang="nl-NL" dirty="0"/>
              <a:t> case: </a:t>
            </a:r>
            <a:r>
              <a:rPr lang="en-US" b="1" dirty="0"/>
              <a:t>BIG BROTHER WATCH AND OTHERS v. THE UNITED KINGDOM (application nos. </a:t>
            </a:r>
            <a:r>
              <a:rPr lang="en-US" dirty="0"/>
              <a:t>58170/13, 62322/14 and 24960/15)  13/09/2018</a:t>
            </a:r>
          </a:p>
          <a:p>
            <a:endParaRPr lang="nl-NL" dirty="0"/>
          </a:p>
          <a:p>
            <a:r>
              <a:rPr lang="nl-NL" dirty="0" err="1"/>
              <a:t>Exam</a:t>
            </a:r>
            <a:r>
              <a:rPr lang="nl-NL" dirty="0"/>
              <a:t> Training	- 24 September 2019 	- 	- 14.45-16.30		- CZ009 – Mara </a:t>
            </a:r>
            <a:r>
              <a:rPr lang="nl-NL" dirty="0" err="1"/>
              <a:t>Paun</a:t>
            </a:r>
            <a:endParaRPr lang="nl-NL" dirty="0"/>
          </a:p>
          <a:p>
            <a:endParaRPr lang="nl-NL" dirty="0"/>
          </a:p>
        </p:txBody>
      </p:sp>
      <p:pic>
        <p:nvPicPr>
          <p:cNvPr id="13314" name="Picture 2" descr="Afbeeldingsresultaat voor &quot;Mara Paun&quot;">
            <a:extLst>
              <a:ext uri="{FF2B5EF4-FFF2-40B4-BE49-F238E27FC236}">
                <a16:creationId xmlns:a16="http://schemas.microsoft.com/office/drawing/2014/main" id="{DC36ECE5-5141-4A00-8D4E-754E77949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91" y="5108196"/>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31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Basics of </a:t>
            </a:r>
            <a:r>
              <a:rPr lang="nl-NL" dirty="0" err="1"/>
              <a:t>this</a:t>
            </a:r>
            <a:r>
              <a:rPr lang="nl-NL" dirty="0"/>
              <a:t> course</a:t>
            </a:r>
            <a:endParaRPr lang="en-US" dirty="0"/>
          </a:p>
        </p:txBody>
      </p:sp>
      <p:sp>
        <p:nvSpPr>
          <p:cNvPr id="3" name="Content Placeholder 2"/>
          <p:cNvSpPr>
            <a:spLocks noGrp="1"/>
          </p:cNvSpPr>
          <p:nvPr>
            <p:ph idx="1"/>
          </p:nvPr>
        </p:nvSpPr>
        <p:spPr/>
        <p:txBody>
          <a:bodyPr>
            <a:normAutofit fontScale="77500" lnSpcReduction="20000"/>
          </a:bodyPr>
          <a:lstStyle/>
          <a:p>
            <a:r>
              <a:rPr lang="en-US" dirty="0"/>
              <a:t>As part of this course, you will need a</a:t>
            </a:r>
            <a:r>
              <a:rPr lang="en-US" b="1" dirty="0"/>
              <a:t> legislation bundle</a:t>
            </a:r>
            <a:r>
              <a:rPr lang="en-US" dirty="0"/>
              <a:t> (i.e. a collection of all relevant legislation, excluding preambles). This is the only material you are allowed to bring to the exam, as long as it complies with the conditions prescribed on the first page (most importantly, do not write in it, highlighting is accepted). </a:t>
            </a:r>
          </a:p>
          <a:p>
            <a:r>
              <a:rPr lang="en-US" dirty="0"/>
              <a:t>There are 80 bundles/readers available at the LTMS secretariat (</a:t>
            </a:r>
            <a:r>
              <a:rPr lang="en-US" dirty="0" smtClean="0"/>
              <a:t>M734). </a:t>
            </a:r>
            <a:r>
              <a:rPr lang="en-US" dirty="0"/>
              <a:t>You can pick them up </a:t>
            </a:r>
            <a:r>
              <a:rPr lang="en-US" b="1" dirty="0"/>
              <a:t>between 13:00-14:00</a:t>
            </a:r>
            <a:r>
              <a:rPr lang="en-US" dirty="0"/>
              <a:t> on: </a:t>
            </a:r>
          </a:p>
          <a:p>
            <a:r>
              <a:rPr lang="en-US" dirty="0"/>
              <a:t>- Tuesday, 27 August </a:t>
            </a:r>
          </a:p>
          <a:p>
            <a:r>
              <a:rPr lang="en-US" dirty="0"/>
              <a:t>- Wednesday, 28 August</a:t>
            </a:r>
          </a:p>
          <a:p>
            <a:r>
              <a:rPr lang="en-US" dirty="0"/>
              <a:t>- Thursday, 29 August </a:t>
            </a:r>
          </a:p>
          <a:p>
            <a:r>
              <a:rPr lang="en-US" b="1" u="sng" dirty="0"/>
              <a:t>The price for one reader is 5 euro. Please have the exact amount prepared in cash. </a:t>
            </a:r>
            <a:endParaRPr lang="en-US" dirty="0"/>
          </a:p>
          <a:p>
            <a:r>
              <a:rPr lang="en-US" dirty="0"/>
              <a:t>The readers are distributed on a first come, first served basis, but do not worry, </a:t>
            </a:r>
            <a:r>
              <a:rPr lang="en-US" b="1" dirty="0"/>
              <a:t>more readers will be made available if needed</a:t>
            </a:r>
            <a:r>
              <a:rPr lang="en-US" dirty="0"/>
              <a:t>. </a:t>
            </a:r>
          </a:p>
          <a:p>
            <a:endParaRPr lang="en-US" dirty="0"/>
          </a:p>
        </p:txBody>
      </p:sp>
      <p:pic>
        <p:nvPicPr>
          <p:cNvPr id="4"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29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8762B-7049-472F-9ABF-514A8A7086E4}"/>
              </a:ext>
            </a:extLst>
          </p:cNvPr>
          <p:cNvSpPr>
            <a:spLocks noGrp="1"/>
          </p:cNvSpPr>
          <p:nvPr>
            <p:ph type="title"/>
          </p:nvPr>
        </p:nvSpPr>
        <p:spPr/>
        <p:txBody>
          <a:bodyPr/>
          <a:lstStyle/>
          <a:p>
            <a:r>
              <a:rPr lang="nl-NL" dirty="0"/>
              <a:t>(2) Basics of </a:t>
            </a:r>
            <a:r>
              <a:rPr lang="nl-NL" dirty="0" err="1"/>
              <a:t>this</a:t>
            </a:r>
            <a:r>
              <a:rPr lang="nl-NL" dirty="0"/>
              <a:t> course</a:t>
            </a:r>
          </a:p>
        </p:txBody>
      </p:sp>
      <p:sp>
        <p:nvSpPr>
          <p:cNvPr id="3" name="Tijdelijke aanduiding voor inhoud 2">
            <a:extLst>
              <a:ext uri="{FF2B5EF4-FFF2-40B4-BE49-F238E27FC236}">
                <a16:creationId xmlns:a16="http://schemas.microsoft.com/office/drawing/2014/main" id="{B84356CD-59C0-46A7-89C4-F3BB4AEFCB5F}"/>
              </a:ext>
            </a:extLst>
          </p:cNvPr>
          <p:cNvSpPr>
            <a:spLocks noGrp="1"/>
          </p:cNvSpPr>
          <p:nvPr>
            <p:ph idx="1"/>
          </p:nvPr>
        </p:nvSpPr>
        <p:spPr>
          <a:xfrm>
            <a:off x="680321" y="2164360"/>
            <a:ext cx="10040809" cy="4496499"/>
          </a:xfrm>
        </p:spPr>
        <p:txBody>
          <a:bodyPr>
            <a:normAutofit lnSpcReduction="10000"/>
          </a:bodyPr>
          <a:lstStyle/>
          <a:p>
            <a:r>
              <a:rPr lang="nl-NL" dirty="0" err="1"/>
              <a:t>If</a:t>
            </a:r>
            <a:r>
              <a:rPr lang="nl-NL" dirty="0"/>
              <a:t> </a:t>
            </a:r>
            <a:r>
              <a:rPr lang="nl-NL" dirty="0" err="1"/>
              <a:t>you</a:t>
            </a:r>
            <a:r>
              <a:rPr lang="nl-NL" dirty="0"/>
              <a:t> have </a:t>
            </a:r>
            <a:r>
              <a:rPr lang="nl-NL" dirty="0" err="1"/>
              <a:t>questions</a:t>
            </a:r>
            <a:r>
              <a:rPr lang="nl-NL" dirty="0"/>
              <a:t>:</a:t>
            </a:r>
          </a:p>
          <a:p>
            <a:r>
              <a:rPr lang="nl-NL" dirty="0"/>
              <a:t>First, </a:t>
            </a:r>
            <a:r>
              <a:rPr lang="nl-NL" dirty="0" err="1"/>
              <a:t>think</a:t>
            </a:r>
            <a:r>
              <a:rPr lang="nl-NL" dirty="0"/>
              <a:t> </a:t>
            </a:r>
            <a:r>
              <a:rPr lang="nl-NL" dirty="0" err="1"/>
              <a:t>and</a:t>
            </a:r>
            <a:r>
              <a:rPr lang="nl-NL" dirty="0"/>
              <a:t> </a:t>
            </a:r>
            <a:r>
              <a:rPr lang="nl-NL" dirty="0" err="1"/>
              <a:t>read</a:t>
            </a:r>
            <a:r>
              <a:rPr lang="nl-NL" dirty="0"/>
              <a:t> </a:t>
            </a:r>
            <a:r>
              <a:rPr lang="nl-NL" dirty="0" err="1"/>
              <a:t>the</a:t>
            </a:r>
            <a:r>
              <a:rPr lang="nl-NL" dirty="0"/>
              <a:t> information on Canvas</a:t>
            </a:r>
          </a:p>
          <a:p>
            <a:r>
              <a:rPr lang="nl-NL" dirty="0"/>
              <a:t>Second, </a:t>
            </a:r>
            <a:r>
              <a:rPr lang="nl-NL" dirty="0" err="1"/>
              <a:t>ask</a:t>
            </a:r>
            <a:r>
              <a:rPr lang="nl-NL" dirty="0"/>
              <a:t> a fellow student </a:t>
            </a:r>
            <a:r>
              <a:rPr lang="nl-NL" dirty="0" err="1"/>
              <a:t>for</a:t>
            </a:r>
            <a:r>
              <a:rPr lang="nl-NL" dirty="0"/>
              <a:t> help</a:t>
            </a:r>
          </a:p>
          <a:p>
            <a:r>
              <a:rPr lang="nl-NL" dirty="0" err="1"/>
              <a:t>Third</a:t>
            </a:r>
            <a:r>
              <a:rPr lang="nl-NL" dirty="0"/>
              <a:t>, go </a:t>
            </a:r>
            <a:r>
              <a:rPr lang="nl-NL" dirty="0" err="1"/>
              <a:t>to</a:t>
            </a:r>
            <a:r>
              <a:rPr lang="nl-NL" dirty="0"/>
              <a:t> </a:t>
            </a:r>
            <a:r>
              <a:rPr lang="nl-NL" dirty="0" err="1"/>
              <a:t>the</a:t>
            </a:r>
            <a:r>
              <a:rPr lang="nl-NL" dirty="0"/>
              <a:t> teacher </a:t>
            </a:r>
            <a:r>
              <a:rPr lang="nl-NL" dirty="0" err="1"/>
              <a:t>after</a:t>
            </a:r>
            <a:r>
              <a:rPr lang="nl-NL" dirty="0"/>
              <a:t> class</a:t>
            </a:r>
          </a:p>
          <a:p>
            <a:r>
              <a:rPr lang="nl-NL" dirty="0" err="1"/>
              <a:t>Only</a:t>
            </a:r>
            <a:r>
              <a:rPr lang="nl-NL" dirty="0"/>
              <a:t> </a:t>
            </a:r>
            <a:r>
              <a:rPr lang="nl-NL" dirty="0" err="1"/>
              <a:t>if</a:t>
            </a:r>
            <a:r>
              <a:rPr lang="nl-NL" dirty="0"/>
              <a:t> steps 1, 2 </a:t>
            </a:r>
            <a:r>
              <a:rPr lang="nl-NL" dirty="0" err="1"/>
              <a:t>and</a:t>
            </a:r>
            <a:r>
              <a:rPr lang="nl-NL" dirty="0"/>
              <a:t> 3 </a:t>
            </a:r>
            <a:r>
              <a:rPr lang="nl-NL" dirty="0" err="1"/>
              <a:t>fail</a:t>
            </a:r>
            <a:r>
              <a:rPr lang="nl-NL" dirty="0"/>
              <a:t>, mail </a:t>
            </a:r>
            <a:r>
              <a:rPr lang="nl-NL" dirty="0" err="1"/>
              <a:t>someone</a:t>
            </a:r>
            <a:r>
              <a:rPr lang="nl-NL" dirty="0"/>
              <a:t>. </a:t>
            </a:r>
            <a:r>
              <a:rPr lang="nl-NL" dirty="0" err="1"/>
              <a:t>Think</a:t>
            </a:r>
            <a:r>
              <a:rPr lang="nl-NL" dirty="0"/>
              <a:t> </a:t>
            </a:r>
            <a:r>
              <a:rPr lang="nl-NL" dirty="0" err="1"/>
              <a:t>what</a:t>
            </a:r>
            <a:r>
              <a:rPr lang="nl-NL" dirty="0"/>
              <a:t> type of question </a:t>
            </a:r>
            <a:r>
              <a:rPr lang="nl-NL" dirty="0" err="1"/>
              <a:t>it</a:t>
            </a:r>
            <a:r>
              <a:rPr lang="nl-NL" dirty="0"/>
              <a:t> is:</a:t>
            </a:r>
          </a:p>
          <a:p>
            <a:pPr lvl="1"/>
            <a:r>
              <a:rPr lang="nl-NL" dirty="0" err="1"/>
              <a:t>If</a:t>
            </a:r>
            <a:r>
              <a:rPr lang="nl-NL" dirty="0"/>
              <a:t> </a:t>
            </a:r>
            <a:r>
              <a:rPr lang="nl-NL" dirty="0" err="1"/>
              <a:t>it</a:t>
            </a:r>
            <a:r>
              <a:rPr lang="nl-NL" dirty="0"/>
              <a:t> concerns </a:t>
            </a:r>
            <a:r>
              <a:rPr lang="nl-NL" dirty="0" err="1"/>
              <a:t>questions</a:t>
            </a:r>
            <a:r>
              <a:rPr lang="nl-NL" dirty="0"/>
              <a:t> </a:t>
            </a:r>
            <a:r>
              <a:rPr lang="nl-NL" dirty="0" err="1"/>
              <a:t>about</a:t>
            </a:r>
            <a:r>
              <a:rPr lang="nl-NL" dirty="0"/>
              <a:t> </a:t>
            </a:r>
            <a:r>
              <a:rPr lang="nl-NL" dirty="0" err="1"/>
              <a:t>registration</a:t>
            </a:r>
            <a:r>
              <a:rPr lang="nl-NL" dirty="0"/>
              <a:t> </a:t>
            </a:r>
            <a:r>
              <a:rPr lang="nl-NL" dirty="0" err="1"/>
              <a:t>for</a:t>
            </a:r>
            <a:r>
              <a:rPr lang="nl-NL" dirty="0"/>
              <a:t> Master, </a:t>
            </a:r>
            <a:r>
              <a:rPr lang="nl-NL" dirty="0" err="1"/>
              <a:t>registration</a:t>
            </a:r>
            <a:r>
              <a:rPr lang="nl-NL" dirty="0"/>
              <a:t> </a:t>
            </a:r>
            <a:r>
              <a:rPr lang="nl-NL" dirty="0" err="1"/>
              <a:t>for</a:t>
            </a:r>
            <a:r>
              <a:rPr lang="nl-NL" dirty="0"/>
              <a:t> </a:t>
            </a:r>
            <a:r>
              <a:rPr lang="nl-NL" dirty="0" err="1"/>
              <a:t>this</a:t>
            </a:r>
            <a:r>
              <a:rPr lang="nl-NL" dirty="0"/>
              <a:t> course, access </a:t>
            </a:r>
            <a:r>
              <a:rPr lang="nl-NL" dirty="0" err="1"/>
              <a:t>to</a:t>
            </a:r>
            <a:r>
              <a:rPr lang="nl-NL" dirty="0"/>
              <a:t> Canvas or </a:t>
            </a:r>
            <a:r>
              <a:rPr lang="nl-NL" dirty="0" err="1"/>
              <a:t>related</a:t>
            </a:r>
            <a:r>
              <a:rPr lang="nl-NL" dirty="0"/>
              <a:t> </a:t>
            </a:r>
            <a:r>
              <a:rPr lang="nl-NL" dirty="0" err="1"/>
              <a:t>questions</a:t>
            </a:r>
            <a:r>
              <a:rPr lang="nl-NL" dirty="0"/>
              <a:t>, </a:t>
            </a:r>
            <a:r>
              <a:rPr lang="nl-NL" dirty="0" err="1"/>
              <a:t>please</a:t>
            </a:r>
            <a:r>
              <a:rPr lang="nl-NL" dirty="0"/>
              <a:t> go </a:t>
            </a:r>
            <a:r>
              <a:rPr lang="nl-NL" dirty="0" err="1"/>
              <a:t>to</a:t>
            </a:r>
            <a:r>
              <a:rPr lang="nl-NL" dirty="0"/>
              <a:t>: </a:t>
            </a:r>
            <a:r>
              <a:rPr lang="nl-NL" dirty="0">
                <a:hlinkClick r:id="rId2"/>
              </a:rPr>
              <a:t>https://www.tilburguniversity.edu/nl/medewerkers/j-p-waterson</a:t>
            </a:r>
            <a:endParaRPr lang="nl-NL" dirty="0"/>
          </a:p>
          <a:p>
            <a:pPr lvl="1"/>
            <a:r>
              <a:rPr lang="nl-NL" dirty="0" err="1"/>
              <a:t>If</a:t>
            </a:r>
            <a:r>
              <a:rPr lang="nl-NL" dirty="0"/>
              <a:t> </a:t>
            </a:r>
            <a:r>
              <a:rPr lang="nl-NL" dirty="0" err="1"/>
              <a:t>it</a:t>
            </a:r>
            <a:r>
              <a:rPr lang="nl-NL" dirty="0"/>
              <a:t> concerns content of </a:t>
            </a:r>
            <a:r>
              <a:rPr lang="nl-NL" dirty="0" err="1"/>
              <a:t>the</a:t>
            </a:r>
            <a:r>
              <a:rPr lang="nl-NL" dirty="0"/>
              <a:t> course &gt; </a:t>
            </a:r>
            <a:r>
              <a:rPr lang="nl-NL" dirty="0" err="1"/>
              <a:t>please</a:t>
            </a:r>
            <a:r>
              <a:rPr lang="nl-NL" dirty="0"/>
              <a:t> go </a:t>
            </a:r>
            <a:r>
              <a:rPr lang="nl-NL" dirty="0" err="1"/>
              <a:t>to</a:t>
            </a:r>
            <a:r>
              <a:rPr lang="nl-NL" dirty="0"/>
              <a:t> teacher </a:t>
            </a:r>
            <a:r>
              <a:rPr lang="nl-NL" dirty="0" err="1"/>
              <a:t>after</a:t>
            </a:r>
            <a:r>
              <a:rPr lang="nl-NL" dirty="0"/>
              <a:t> class &gt; </a:t>
            </a:r>
            <a:r>
              <a:rPr lang="nl-NL" dirty="0" err="1"/>
              <a:t>if</a:t>
            </a:r>
            <a:r>
              <a:rPr lang="nl-NL" dirty="0"/>
              <a:t> </a:t>
            </a:r>
            <a:r>
              <a:rPr lang="nl-NL" dirty="0" err="1"/>
              <a:t>not</a:t>
            </a:r>
            <a:r>
              <a:rPr lang="nl-NL" dirty="0"/>
              <a:t> </a:t>
            </a:r>
            <a:r>
              <a:rPr lang="nl-NL" dirty="0" err="1"/>
              <a:t>possible</a:t>
            </a:r>
            <a:r>
              <a:rPr lang="nl-NL" dirty="0"/>
              <a:t> mail Bart van der Sloot or Paul de Hert</a:t>
            </a:r>
          </a:p>
          <a:p>
            <a:pPr lvl="1"/>
            <a:r>
              <a:rPr lang="nl-NL" dirty="0" err="1"/>
              <a:t>If</a:t>
            </a:r>
            <a:r>
              <a:rPr lang="nl-NL" dirty="0"/>
              <a:t> </a:t>
            </a:r>
            <a:r>
              <a:rPr lang="nl-NL" dirty="0" err="1"/>
              <a:t>you</a:t>
            </a:r>
            <a:r>
              <a:rPr lang="nl-NL" dirty="0"/>
              <a:t> are </a:t>
            </a:r>
            <a:r>
              <a:rPr lang="nl-NL" dirty="0" err="1"/>
              <a:t>unsure</a:t>
            </a:r>
            <a:r>
              <a:rPr lang="nl-NL" dirty="0"/>
              <a:t> </a:t>
            </a:r>
            <a:r>
              <a:rPr lang="nl-NL" dirty="0" err="1"/>
              <a:t>about</a:t>
            </a:r>
            <a:r>
              <a:rPr lang="nl-NL" dirty="0"/>
              <a:t> </a:t>
            </a:r>
            <a:r>
              <a:rPr lang="nl-NL" dirty="0" err="1"/>
              <a:t>what</a:t>
            </a:r>
            <a:r>
              <a:rPr lang="nl-NL" dirty="0"/>
              <a:t> type of question </a:t>
            </a:r>
            <a:r>
              <a:rPr lang="nl-NL" dirty="0" err="1"/>
              <a:t>you</a:t>
            </a:r>
            <a:r>
              <a:rPr lang="nl-NL" dirty="0"/>
              <a:t> have, or have </a:t>
            </a:r>
            <a:r>
              <a:rPr lang="nl-NL" dirty="0" err="1"/>
              <a:t>another</a:t>
            </a:r>
            <a:r>
              <a:rPr lang="nl-NL" dirty="0"/>
              <a:t> question, </a:t>
            </a:r>
            <a:r>
              <a:rPr lang="nl-NL" dirty="0" err="1"/>
              <a:t>please</a:t>
            </a:r>
            <a:r>
              <a:rPr lang="nl-NL" dirty="0"/>
              <a:t> mail Mara </a:t>
            </a:r>
            <a:r>
              <a:rPr lang="nl-NL" dirty="0" err="1"/>
              <a:t>Paun</a:t>
            </a:r>
            <a:endParaRPr lang="nl-NL" dirty="0"/>
          </a:p>
          <a:p>
            <a:pPr lvl="1"/>
            <a:endParaRPr lang="nl-NL" dirty="0"/>
          </a:p>
        </p:txBody>
      </p:sp>
      <p:pic>
        <p:nvPicPr>
          <p:cNvPr id="4" name="Picture 2" descr="Afbeeldingsresultaat voor tilt logo university">
            <a:extLst>
              <a:ext uri="{FF2B5EF4-FFF2-40B4-BE49-F238E27FC236}">
                <a16:creationId xmlns:a16="http://schemas.microsoft.com/office/drawing/2014/main" id="{517078E4-1199-48CE-B1DF-96FF2DA7F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62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beeldingsresultaat voor hitler">
            <a:extLst>
              <a:ext uri="{FF2B5EF4-FFF2-40B4-BE49-F238E27FC236}">
                <a16:creationId xmlns:a16="http://schemas.microsoft.com/office/drawing/2014/main" id="{92401815-07E5-4C7B-BD1D-F10E35D112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9976" y="217309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mussolini">
            <a:extLst>
              <a:ext uri="{FF2B5EF4-FFF2-40B4-BE49-F238E27FC236}">
                <a16:creationId xmlns:a16="http://schemas.microsoft.com/office/drawing/2014/main" id="{9F3841BD-D205-4E20-854E-9C3019497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825" y="2173099"/>
            <a:ext cx="3312367" cy="17472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franco">
            <a:extLst>
              <a:ext uri="{FF2B5EF4-FFF2-40B4-BE49-F238E27FC236}">
                <a16:creationId xmlns:a16="http://schemas.microsoft.com/office/drawing/2014/main" id="{50784587-27F0-4A55-9C29-848BC1596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852" y="2173099"/>
            <a:ext cx="2619374" cy="17462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beeldingsresultaat voor stalin">
            <a:extLst>
              <a:ext uri="{FF2B5EF4-FFF2-40B4-BE49-F238E27FC236}">
                <a16:creationId xmlns:a16="http://schemas.microsoft.com/office/drawing/2014/main" id="{D3A596D0-CE08-4FEC-A1A2-2F3F6A1FF7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6408" y="4259306"/>
            <a:ext cx="19812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50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9982F-E3F7-4C39-83AE-31EEDEA8516A}"/>
              </a:ext>
            </a:extLst>
          </p:cNvPr>
          <p:cNvSpPr>
            <a:spLocks noGrp="1"/>
          </p:cNvSpPr>
          <p:nvPr>
            <p:ph type="title"/>
          </p:nvPr>
        </p:nvSpPr>
        <p:spPr/>
        <p:txBody>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0928AF96-DC45-4083-ADF0-809A5E8F7FEF}"/>
              </a:ext>
            </a:extLst>
          </p:cNvPr>
          <p:cNvSpPr>
            <a:spLocks noGrp="1"/>
          </p:cNvSpPr>
          <p:nvPr>
            <p:ph idx="1"/>
          </p:nvPr>
        </p:nvSpPr>
        <p:spPr/>
        <p:txBody>
          <a:bodyPr>
            <a:normAutofit lnSpcReduction="10000"/>
          </a:bodyPr>
          <a:lstStyle/>
          <a:p>
            <a:r>
              <a:rPr lang="nl-NL" sz="3200" dirty="0" err="1"/>
              <a:t>Earlier</a:t>
            </a:r>
            <a:r>
              <a:rPr lang="nl-NL" sz="3200" dirty="0"/>
              <a:t> Human </a:t>
            </a:r>
            <a:r>
              <a:rPr lang="nl-NL" sz="3200" dirty="0" err="1"/>
              <a:t>Rights</a:t>
            </a:r>
            <a:r>
              <a:rPr lang="nl-NL" sz="3200" dirty="0"/>
              <a:t> </a:t>
            </a:r>
            <a:r>
              <a:rPr lang="nl-NL" sz="3200" dirty="0" err="1"/>
              <a:t>documents</a:t>
            </a:r>
            <a:endParaRPr lang="nl-NL" sz="3200" dirty="0"/>
          </a:p>
          <a:p>
            <a:endParaRPr lang="nl-NL" dirty="0"/>
          </a:p>
          <a:p>
            <a:r>
              <a:rPr lang="nl-NL" dirty="0"/>
              <a:t>Magna </a:t>
            </a:r>
            <a:r>
              <a:rPr lang="nl-NL" dirty="0" err="1"/>
              <a:t>Carta</a:t>
            </a:r>
            <a:r>
              <a:rPr lang="nl-NL" dirty="0"/>
              <a:t> 1215</a:t>
            </a:r>
            <a:br>
              <a:rPr lang="nl-NL" dirty="0"/>
            </a:br>
            <a:endParaRPr lang="nl-NL" dirty="0"/>
          </a:p>
          <a:p>
            <a:r>
              <a:rPr lang="nl-NL" dirty="0"/>
              <a:t>Bill of </a:t>
            </a:r>
            <a:r>
              <a:rPr lang="nl-NL" dirty="0" err="1"/>
              <a:t>Rights</a:t>
            </a:r>
            <a:r>
              <a:rPr lang="nl-NL" dirty="0"/>
              <a:t> 1689</a:t>
            </a:r>
            <a:br>
              <a:rPr lang="nl-NL" dirty="0"/>
            </a:br>
            <a:endParaRPr lang="nl-NL" dirty="0"/>
          </a:p>
          <a:p>
            <a:r>
              <a:rPr lang="en-US" dirty="0"/>
              <a:t>United States Bill of Rights 1789</a:t>
            </a:r>
            <a:br>
              <a:rPr lang="en-US" dirty="0"/>
            </a:br>
            <a:endParaRPr lang="nl-NL" dirty="0"/>
          </a:p>
          <a:p>
            <a:r>
              <a:rPr lang="en-US" dirty="0">
                <a:effectLst/>
              </a:rPr>
              <a:t>The Declaration of the Rights of Man and of the Citizen 1789</a:t>
            </a:r>
            <a:endParaRPr lang="nl-NL" dirty="0"/>
          </a:p>
        </p:txBody>
      </p:sp>
      <p:pic>
        <p:nvPicPr>
          <p:cNvPr id="4" name="Picture 2" descr="Afbeeldingsresultaat voor tilt logo university">
            <a:extLst>
              <a:ext uri="{FF2B5EF4-FFF2-40B4-BE49-F238E27FC236}">
                <a16:creationId xmlns:a16="http://schemas.microsoft.com/office/drawing/2014/main" id="{10E34E44-6ECE-43BE-BB0C-A723E8750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113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3AFA8-AEF8-4234-850A-AA00637EB1DC}"/>
              </a:ext>
            </a:extLst>
          </p:cNvPr>
          <p:cNvSpPr>
            <a:spLocks noGrp="1"/>
          </p:cNvSpPr>
          <p:nvPr>
            <p:ph type="title"/>
          </p:nvPr>
        </p:nvSpPr>
        <p:spPr/>
        <p:txBody>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1079C1D0-9677-4B94-AC29-6BE1E4032E69}"/>
              </a:ext>
            </a:extLst>
          </p:cNvPr>
          <p:cNvSpPr>
            <a:spLocks noGrp="1"/>
          </p:cNvSpPr>
          <p:nvPr>
            <p:ph idx="1"/>
          </p:nvPr>
        </p:nvSpPr>
        <p:spPr/>
        <p:txBody>
          <a:bodyPr>
            <a:normAutofit fontScale="85000" lnSpcReduction="20000"/>
          </a:bodyPr>
          <a:lstStyle/>
          <a:p>
            <a:r>
              <a:rPr lang="nl-NL" sz="3800" dirty="0"/>
              <a:t>Modern Human </a:t>
            </a:r>
            <a:r>
              <a:rPr lang="nl-NL" sz="3800" dirty="0" err="1"/>
              <a:t>Rights</a:t>
            </a:r>
            <a:r>
              <a:rPr lang="nl-NL" sz="3800" dirty="0"/>
              <a:t> </a:t>
            </a:r>
            <a:r>
              <a:rPr lang="nl-NL" sz="3800" dirty="0" err="1"/>
              <a:t>Documents</a:t>
            </a:r>
            <a:endParaRPr lang="nl-NL" sz="3800" dirty="0"/>
          </a:p>
          <a:p>
            <a:endParaRPr lang="nl-NL" b="1" dirty="0"/>
          </a:p>
          <a:p>
            <a:r>
              <a:rPr lang="en-US" b="1" dirty="0"/>
              <a:t>Universal Declaration of Human Rights (UDHR) 1948</a:t>
            </a:r>
          </a:p>
          <a:p>
            <a:r>
              <a:rPr lang="en-US" b="1" dirty="0">
                <a:effectLst/>
              </a:rPr>
              <a:t>International Covenant on Civil and Political Rights 1966</a:t>
            </a:r>
          </a:p>
          <a:p>
            <a:endParaRPr lang="en-US" dirty="0"/>
          </a:p>
          <a:p>
            <a:r>
              <a:rPr lang="en-US" dirty="0"/>
              <a:t>European Convention on Human Rights 1950</a:t>
            </a:r>
          </a:p>
          <a:p>
            <a:r>
              <a:rPr lang="en-GB" dirty="0"/>
              <a:t>American Convention on Human Rights </a:t>
            </a:r>
            <a:r>
              <a:rPr lang="nl-NL" dirty="0"/>
              <a:t>1969</a:t>
            </a:r>
          </a:p>
          <a:p>
            <a:r>
              <a:rPr lang="en-GB" dirty="0"/>
              <a:t>African Charter on Human and Peoples' Rights 1981</a:t>
            </a:r>
          </a:p>
          <a:p>
            <a:r>
              <a:rPr lang="en-GB" dirty="0"/>
              <a:t>EU Charter of Fundamental Rights 2000</a:t>
            </a:r>
          </a:p>
          <a:p>
            <a:r>
              <a:rPr lang="en-GB" dirty="0"/>
              <a:t>Association of Southeast Asian Nations (ASEAN)  Human Rights Declaration 2012</a:t>
            </a:r>
            <a:endParaRPr lang="nl-NL" dirty="0"/>
          </a:p>
        </p:txBody>
      </p:sp>
      <p:pic>
        <p:nvPicPr>
          <p:cNvPr id="4" name="Picture 2" descr="Afbeeldingsresultaat voor tilt logo university">
            <a:extLst>
              <a:ext uri="{FF2B5EF4-FFF2-40B4-BE49-F238E27FC236}">
                <a16:creationId xmlns:a16="http://schemas.microsoft.com/office/drawing/2014/main" id="{671ED692-13FE-4741-B8C7-C66675B78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37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40B06-D3DA-4888-8435-F6AC2A55B507}"/>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BA69A019-20BA-470B-B3B8-A6057D4FAD1A}"/>
              </a:ext>
            </a:extLst>
          </p:cNvPr>
          <p:cNvSpPr>
            <a:spLocks noGrp="1"/>
          </p:cNvSpPr>
          <p:nvPr>
            <p:ph idx="1"/>
          </p:nvPr>
        </p:nvSpPr>
        <p:spPr/>
        <p:txBody>
          <a:bodyPr>
            <a:normAutofit fontScale="70000" lnSpcReduction="20000"/>
          </a:bodyPr>
          <a:lstStyle/>
          <a:p>
            <a:pPr marL="0" indent="0">
              <a:buNone/>
            </a:pPr>
            <a:r>
              <a:rPr lang="en-US" sz="3400" dirty="0"/>
              <a:t>Universal Declaration of Human Rights (UDHR) 1948</a:t>
            </a:r>
          </a:p>
          <a:p>
            <a:pPr marL="0" indent="0">
              <a:buNone/>
            </a:pPr>
            <a:r>
              <a:rPr lang="en-US" dirty="0"/>
              <a:t>Article 12</a:t>
            </a:r>
          </a:p>
          <a:p>
            <a:pPr marL="0" indent="0">
              <a:buNone/>
            </a:pPr>
            <a:r>
              <a:rPr lang="en-US" dirty="0"/>
              <a:t>No one shall be subjected to arbitrary interference with his privacy, family, home or correspondence, nor to attacks upon his </a:t>
            </a:r>
            <a:r>
              <a:rPr lang="en-US" dirty="0" err="1"/>
              <a:t>honour</a:t>
            </a:r>
            <a:r>
              <a:rPr lang="en-US" dirty="0"/>
              <a:t> and reputation. Everyone has the right to the protection of the law against such interference or attacks</a:t>
            </a:r>
          </a:p>
          <a:p>
            <a:pPr marL="0" indent="0">
              <a:buNone/>
            </a:pPr>
            <a:endParaRPr lang="en-US" dirty="0"/>
          </a:p>
          <a:p>
            <a:pPr marL="0" indent="0">
              <a:buNone/>
            </a:pPr>
            <a:r>
              <a:rPr lang="en-US" dirty="0"/>
              <a:t>Article 16</a:t>
            </a:r>
          </a:p>
          <a:p>
            <a:pPr marL="0" indent="0">
              <a:buNone/>
            </a:pPr>
            <a:r>
              <a:rPr lang="en-US" dirty="0"/>
              <a:t>(1) Men and women of full age, without any limitation due to race, nationality or religion, have the right to marry and to found a family. They are entitled to equal rights as to marriage, during marriage and at its dissolution.</a:t>
            </a:r>
          </a:p>
          <a:p>
            <a:pPr marL="0" indent="0">
              <a:buNone/>
            </a:pPr>
            <a:r>
              <a:rPr lang="en-US" dirty="0"/>
              <a:t>(2) Marriage shall be entered into only with the free and full consent of the intending spouses.</a:t>
            </a:r>
          </a:p>
          <a:p>
            <a:pPr marL="0" indent="0">
              <a:buNone/>
            </a:pPr>
            <a:r>
              <a:rPr lang="en-US" dirty="0"/>
              <a:t>(3) The family is the natural and fundamental group unit of society and is entitled to protection by society and the State.</a:t>
            </a:r>
          </a:p>
          <a:p>
            <a:endParaRPr lang="en-US" dirty="0"/>
          </a:p>
          <a:p>
            <a:endParaRPr lang="nl-NL" dirty="0"/>
          </a:p>
        </p:txBody>
      </p:sp>
      <p:pic>
        <p:nvPicPr>
          <p:cNvPr id="4" name="Picture 2" descr="Afbeeldingsresultaat voor tilt logo university">
            <a:extLst>
              <a:ext uri="{FF2B5EF4-FFF2-40B4-BE49-F238E27FC236}">
                <a16:creationId xmlns:a16="http://schemas.microsoft.com/office/drawing/2014/main" id="{D67DDEC2-064C-43F3-8721-92E127528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17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64B54-A042-4400-8B6C-44A1E23EED6D}"/>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A8038D4A-E095-47E4-9EEC-4C754A05937C}"/>
              </a:ext>
            </a:extLst>
          </p:cNvPr>
          <p:cNvSpPr>
            <a:spLocks noGrp="1"/>
          </p:cNvSpPr>
          <p:nvPr>
            <p:ph idx="1"/>
          </p:nvPr>
        </p:nvSpPr>
        <p:spPr>
          <a:xfrm>
            <a:off x="680321" y="2336872"/>
            <a:ext cx="9613861" cy="4047149"/>
          </a:xfrm>
        </p:spPr>
        <p:txBody>
          <a:bodyPr>
            <a:normAutofit fontScale="70000" lnSpcReduction="20000"/>
          </a:bodyPr>
          <a:lstStyle/>
          <a:p>
            <a:pPr marL="0" indent="0">
              <a:buNone/>
            </a:pPr>
            <a:r>
              <a:rPr lang="en-US" sz="3400" dirty="0"/>
              <a:t>International Covenant on Civil and Political Rights 1966</a:t>
            </a:r>
          </a:p>
          <a:p>
            <a:pPr marL="0" indent="0">
              <a:buNone/>
            </a:pPr>
            <a:r>
              <a:rPr lang="en-US" b="1" i="1" dirty="0"/>
              <a:t>Article 17</a:t>
            </a:r>
            <a:endParaRPr lang="en-US" dirty="0"/>
          </a:p>
          <a:p>
            <a:pPr marL="0" indent="0">
              <a:buNone/>
            </a:pPr>
            <a:r>
              <a:rPr lang="en-US" dirty="0"/>
              <a:t>1. No one shall be subjected to arbitrary or unlawful interference with his privacy, family, home or correspondence, nor to unlawful attacks on his </a:t>
            </a:r>
            <a:r>
              <a:rPr lang="en-US" dirty="0" err="1"/>
              <a:t>honour</a:t>
            </a:r>
            <a:r>
              <a:rPr lang="en-US" dirty="0"/>
              <a:t> and reputation. </a:t>
            </a:r>
          </a:p>
          <a:p>
            <a:pPr marL="0" indent="0">
              <a:buNone/>
            </a:pPr>
            <a:r>
              <a:rPr lang="en-US" dirty="0"/>
              <a:t>2. Everyone has the right to the protection of the law against such interference or attacks. </a:t>
            </a:r>
          </a:p>
          <a:p>
            <a:pPr marL="0" indent="0">
              <a:buNone/>
            </a:pPr>
            <a:endParaRPr lang="en-US" b="1" i="1" dirty="0"/>
          </a:p>
          <a:p>
            <a:pPr marL="0" indent="0">
              <a:buNone/>
            </a:pPr>
            <a:r>
              <a:rPr lang="en-US" b="1" i="1" dirty="0"/>
              <a:t>Article 23</a:t>
            </a:r>
            <a:endParaRPr lang="en-US" dirty="0"/>
          </a:p>
          <a:p>
            <a:pPr marL="0" indent="0">
              <a:buNone/>
            </a:pPr>
            <a:r>
              <a:rPr lang="en-US" dirty="0"/>
              <a:t>1. The family is the natural and fundamental group unit of society and is entitled to protection by society and the State. </a:t>
            </a:r>
          </a:p>
          <a:p>
            <a:pPr marL="0" indent="0">
              <a:buNone/>
            </a:pPr>
            <a:r>
              <a:rPr lang="en-US" dirty="0"/>
              <a:t>2. The right of men and women of marriageable age to marry and to found a family shall be recognized. </a:t>
            </a:r>
          </a:p>
          <a:p>
            <a:pPr marL="0" indent="0">
              <a:buNone/>
            </a:pPr>
            <a:r>
              <a:rPr lang="en-US" dirty="0"/>
              <a:t>3. No marriage shall be entered into without the free and full consent of the intending spouses. </a:t>
            </a:r>
          </a:p>
          <a:p>
            <a:pPr marL="0" indent="0">
              <a:buNone/>
            </a:pPr>
            <a:r>
              <a:rPr lang="en-US" dirty="0"/>
              <a:t>4. States Parties to the present Covenant shall take appropriate steps to ensure equality of rights and responsibilities of spouses as to marriage, during marriage and at its dissolution. In the case of dissolution, provision shall be made for the necessary protection of any children. </a:t>
            </a:r>
          </a:p>
          <a:p>
            <a:endParaRPr lang="nl-NL" dirty="0"/>
          </a:p>
        </p:txBody>
      </p:sp>
      <p:pic>
        <p:nvPicPr>
          <p:cNvPr id="4" name="Picture 2" descr="Afbeeldingsresultaat voor tilt logo university">
            <a:extLst>
              <a:ext uri="{FF2B5EF4-FFF2-40B4-BE49-F238E27FC236}">
                <a16:creationId xmlns:a16="http://schemas.microsoft.com/office/drawing/2014/main" id="{24CBF28B-0247-4738-ABC8-C09D6F995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62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F2EFE-7E32-4144-817C-AD737ADC7A99}"/>
              </a:ext>
            </a:extLst>
          </p:cNvPr>
          <p:cNvSpPr>
            <a:spLocks noGrp="1"/>
          </p:cNvSpPr>
          <p:nvPr>
            <p:ph type="title"/>
          </p:nvPr>
        </p:nvSpPr>
        <p:spPr/>
        <p:txBody>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30871D-9030-452A-87A7-F492CC926A50}"/>
              </a:ext>
            </a:extLst>
          </p:cNvPr>
          <p:cNvSpPr>
            <a:spLocks noGrp="1"/>
          </p:cNvSpPr>
          <p:nvPr>
            <p:ph idx="1"/>
          </p:nvPr>
        </p:nvSpPr>
        <p:spPr>
          <a:xfrm>
            <a:off x="680321" y="2336873"/>
            <a:ext cx="9613861" cy="3971648"/>
          </a:xfrm>
        </p:spPr>
        <p:txBody>
          <a:bodyPr>
            <a:normAutofit fontScale="92500" lnSpcReduction="20000"/>
          </a:bodyPr>
          <a:lstStyle/>
          <a:p>
            <a:r>
              <a:rPr lang="en-US" dirty="0"/>
              <a:t>European Convention on Human Rights 1950</a:t>
            </a:r>
          </a:p>
          <a:p>
            <a:r>
              <a:rPr lang="en-US" dirty="0"/>
              <a:t>ARTICLE 8 Right to respect for private and family life </a:t>
            </a:r>
            <a:br>
              <a:rPr lang="en-US" dirty="0"/>
            </a:br>
            <a:r>
              <a:rPr lang="en-US" dirty="0"/>
              <a:t>1. Everyone has the right to respect for his private and family life, his home and his correspondence. </a:t>
            </a:r>
            <a:br>
              <a:rPr lang="en-US" dirty="0"/>
            </a:br>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br>
              <a:rPr lang="en-US" dirty="0"/>
            </a:br>
            <a:endParaRPr lang="en-US" dirty="0"/>
          </a:p>
          <a:p>
            <a:r>
              <a:rPr lang="en-US" dirty="0"/>
              <a:t>ARTICLE 12 Right to marry </a:t>
            </a:r>
            <a:br>
              <a:rPr lang="en-US" dirty="0"/>
            </a:br>
            <a:r>
              <a:rPr lang="en-US" dirty="0"/>
              <a:t>Men and women of marriageable age have the right to marry and to found a family, according to the national laws governing the exercise of this right.</a:t>
            </a:r>
          </a:p>
          <a:p>
            <a:endParaRPr lang="en-US" dirty="0"/>
          </a:p>
          <a:p>
            <a:endParaRPr lang="nl-NL" dirty="0"/>
          </a:p>
        </p:txBody>
      </p:sp>
      <p:pic>
        <p:nvPicPr>
          <p:cNvPr id="4" name="Picture 2" descr="Afbeeldingsresultaat voor tilt logo university">
            <a:extLst>
              <a:ext uri="{FF2B5EF4-FFF2-40B4-BE49-F238E27FC236}">
                <a16:creationId xmlns:a16="http://schemas.microsoft.com/office/drawing/2014/main" id="{D69E382C-5691-42E3-9337-A9C75F1F7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465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lstStyle/>
          <a:p>
            <a:r>
              <a:rPr lang="nl-NL" dirty="0" err="1"/>
              <a:t>Overview</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a:t>(1) Basics privacy </a:t>
            </a:r>
            <a:r>
              <a:rPr lang="nl-NL" dirty="0" err="1"/>
              <a:t>and</a:t>
            </a:r>
            <a:r>
              <a:rPr lang="nl-NL" dirty="0"/>
              <a:t> data </a:t>
            </a:r>
            <a:r>
              <a:rPr lang="nl-NL" dirty="0" err="1"/>
              <a:t>protection</a:t>
            </a:r>
            <a:endParaRPr lang="nl-NL" dirty="0"/>
          </a:p>
          <a:p>
            <a:r>
              <a:rPr lang="nl-NL" dirty="0"/>
              <a:t>(2) Basics of </a:t>
            </a:r>
            <a:r>
              <a:rPr lang="nl-NL" dirty="0" err="1"/>
              <a:t>this</a:t>
            </a:r>
            <a:r>
              <a:rPr lang="nl-NL" dirty="0"/>
              <a:t> course</a:t>
            </a:r>
            <a:br>
              <a:rPr lang="nl-NL" dirty="0"/>
            </a:br>
            <a:endParaRPr lang="nl-NL" dirty="0"/>
          </a:p>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r>
              <a:rPr lang="nl-NL" dirty="0"/>
              <a:t> </a:t>
            </a:r>
          </a:p>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nl-NL" dirty="0"/>
          </a:p>
          <a:p>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828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err="1"/>
              <a:t>Dicussions</a:t>
            </a:r>
            <a:r>
              <a:rPr lang="nl-NL" dirty="0"/>
              <a:t> </a:t>
            </a:r>
            <a:r>
              <a:rPr lang="nl-NL" dirty="0" err="1"/>
              <a:t>when</a:t>
            </a:r>
            <a:r>
              <a:rPr lang="nl-NL" dirty="0"/>
              <a:t> </a:t>
            </a:r>
            <a:r>
              <a:rPr lang="nl-NL" dirty="0" err="1"/>
              <a:t>drafting</a:t>
            </a:r>
            <a:r>
              <a:rPr lang="nl-NL" dirty="0"/>
              <a:t>:</a:t>
            </a:r>
          </a:p>
          <a:p>
            <a:pPr marL="457200" lvl="1" indent="0">
              <a:buNone/>
            </a:pPr>
            <a:r>
              <a:rPr lang="nl-NL" dirty="0"/>
              <a:t>1. </a:t>
            </a:r>
            <a:r>
              <a:rPr lang="nl-NL" dirty="0" err="1"/>
              <a:t>Should</a:t>
            </a:r>
            <a:r>
              <a:rPr lang="nl-NL" dirty="0"/>
              <a:t> </a:t>
            </a:r>
            <a:r>
              <a:rPr lang="nl-NL" dirty="0" err="1"/>
              <a:t>there</a:t>
            </a:r>
            <a:r>
              <a:rPr lang="nl-NL" dirty="0"/>
              <a:t> </a:t>
            </a:r>
            <a:r>
              <a:rPr lang="nl-NL" dirty="0" err="1"/>
              <a:t>be</a:t>
            </a:r>
            <a:r>
              <a:rPr lang="nl-NL" dirty="0"/>
              <a:t> a European </a:t>
            </a:r>
            <a:r>
              <a:rPr lang="nl-NL" dirty="0" err="1"/>
              <a:t>Convention</a:t>
            </a:r>
            <a:r>
              <a:rPr lang="nl-NL" dirty="0"/>
              <a:t>? </a:t>
            </a:r>
          </a:p>
          <a:p>
            <a:pPr marL="457200" lvl="1" indent="0">
              <a:buNone/>
            </a:pPr>
            <a:r>
              <a:rPr lang="nl-NL" dirty="0"/>
              <a:t>2. How </a:t>
            </a:r>
            <a:r>
              <a:rPr lang="nl-NL" dirty="0" err="1"/>
              <a:t>should</a:t>
            </a:r>
            <a:r>
              <a:rPr lang="nl-NL" dirty="0"/>
              <a:t> </a:t>
            </a:r>
            <a:r>
              <a:rPr lang="nl-NL" dirty="0" err="1"/>
              <a:t>such</a:t>
            </a:r>
            <a:r>
              <a:rPr lang="nl-NL" dirty="0"/>
              <a:t> a </a:t>
            </a:r>
            <a:r>
              <a:rPr lang="nl-NL" dirty="0" err="1"/>
              <a:t>Convention</a:t>
            </a:r>
            <a:r>
              <a:rPr lang="nl-NL" dirty="0"/>
              <a:t> look like?</a:t>
            </a:r>
          </a:p>
          <a:p>
            <a:pPr marL="457200" lvl="1" indent="0">
              <a:buNone/>
            </a:pPr>
            <a:r>
              <a:rPr lang="nl-NL" dirty="0"/>
              <a:t>3. </a:t>
            </a:r>
            <a:r>
              <a:rPr lang="nl-NL" dirty="0" err="1"/>
              <a:t>Should</a:t>
            </a:r>
            <a:r>
              <a:rPr lang="nl-NL" dirty="0"/>
              <a:t> </a:t>
            </a:r>
            <a:r>
              <a:rPr lang="nl-NL" dirty="0" err="1"/>
              <a:t>there</a:t>
            </a:r>
            <a:r>
              <a:rPr lang="nl-NL" dirty="0"/>
              <a:t> </a:t>
            </a:r>
            <a:r>
              <a:rPr lang="nl-NL" dirty="0" err="1"/>
              <a:t>be</a:t>
            </a:r>
            <a:r>
              <a:rPr lang="nl-NL" dirty="0"/>
              <a:t> a </a:t>
            </a:r>
            <a:r>
              <a:rPr lang="nl-NL" dirty="0" err="1"/>
              <a:t>Commission</a:t>
            </a:r>
            <a:r>
              <a:rPr lang="nl-NL" dirty="0"/>
              <a:t>?</a:t>
            </a:r>
          </a:p>
          <a:p>
            <a:pPr marL="457200" lvl="1" indent="0">
              <a:buNone/>
            </a:pPr>
            <a:r>
              <a:rPr lang="nl-NL" dirty="0"/>
              <a:t>4. </a:t>
            </a:r>
            <a:r>
              <a:rPr lang="nl-NL" dirty="0" err="1"/>
              <a:t>Should</a:t>
            </a:r>
            <a:r>
              <a:rPr lang="nl-NL" dirty="0"/>
              <a:t> </a:t>
            </a:r>
            <a:r>
              <a:rPr lang="nl-NL" dirty="0" err="1"/>
              <a:t>there</a:t>
            </a:r>
            <a:r>
              <a:rPr lang="nl-NL" dirty="0"/>
              <a:t> </a:t>
            </a:r>
            <a:r>
              <a:rPr lang="nl-NL" dirty="0" err="1"/>
              <a:t>be</a:t>
            </a:r>
            <a:r>
              <a:rPr lang="nl-NL" dirty="0"/>
              <a:t> a Court?</a:t>
            </a:r>
          </a:p>
          <a:p>
            <a:pPr marL="457200" lvl="1" indent="0">
              <a:buNone/>
            </a:pPr>
            <a:r>
              <a:rPr lang="nl-NL" dirty="0"/>
              <a:t>5. </a:t>
            </a:r>
            <a:r>
              <a:rPr lang="nl-NL" dirty="0" err="1"/>
              <a:t>Should</a:t>
            </a:r>
            <a:r>
              <a:rPr lang="nl-NL" dirty="0"/>
              <a:t> </a:t>
            </a:r>
            <a:r>
              <a:rPr lang="nl-NL" dirty="0" err="1"/>
              <a:t>individuals</a:t>
            </a:r>
            <a:r>
              <a:rPr lang="nl-NL" dirty="0"/>
              <a:t> have a right </a:t>
            </a:r>
            <a:r>
              <a:rPr lang="nl-NL" dirty="0" err="1"/>
              <a:t>to</a:t>
            </a:r>
            <a:r>
              <a:rPr lang="nl-NL" dirty="0"/>
              <a:t> </a:t>
            </a:r>
            <a:r>
              <a:rPr lang="nl-NL" dirty="0" err="1"/>
              <a:t>complain</a:t>
            </a:r>
            <a:r>
              <a:rPr lang="nl-NL" dirty="0"/>
              <a:t>?</a:t>
            </a:r>
          </a:p>
          <a:p>
            <a:pPr marL="457200" lvl="1" indent="0">
              <a:buNone/>
            </a:pPr>
            <a:r>
              <a:rPr lang="nl-NL" dirty="0"/>
              <a:t>6. </a:t>
            </a:r>
            <a:r>
              <a:rPr lang="nl-NL" dirty="0" err="1"/>
              <a:t>Should</a:t>
            </a:r>
            <a:r>
              <a:rPr lang="nl-NL" dirty="0"/>
              <a:t> </a:t>
            </a:r>
            <a:r>
              <a:rPr lang="nl-NL" dirty="0" err="1"/>
              <a:t>the</a:t>
            </a:r>
            <a:r>
              <a:rPr lang="nl-NL" dirty="0"/>
              <a:t> right </a:t>
            </a:r>
            <a:r>
              <a:rPr lang="nl-NL" dirty="0" err="1"/>
              <a:t>to</a:t>
            </a:r>
            <a:r>
              <a:rPr lang="nl-NL" dirty="0"/>
              <a:t> </a:t>
            </a:r>
            <a:r>
              <a:rPr lang="nl-NL" dirty="0" err="1"/>
              <a:t>education</a:t>
            </a:r>
            <a:r>
              <a:rPr lang="nl-NL" dirty="0"/>
              <a:t>, </a:t>
            </a:r>
            <a:r>
              <a:rPr lang="nl-NL" dirty="0" err="1"/>
              <a:t>the</a:t>
            </a:r>
            <a:r>
              <a:rPr lang="nl-NL" dirty="0"/>
              <a:t> right </a:t>
            </a:r>
            <a:r>
              <a:rPr lang="nl-NL" dirty="0" err="1"/>
              <a:t>to</a:t>
            </a:r>
            <a:r>
              <a:rPr lang="nl-NL" dirty="0"/>
              <a:t> property </a:t>
            </a:r>
            <a:r>
              <a:rPr lang="nl-NL" dirty="0" err="1"/>
              <a:t>and</a:t>
            </a:r>
            <a:r>
              <a:rPr lang="nl-NL" dirty="0"/>
              <a:t> right </a:t>
            </a:r>
            <a:r>
              <a:rPr lang="nl-NL" dirty="0" err="1"/>
              <a:t>to</a:t>
            </a:r>
            <a:r>
              <a:rPr lang="nl-NL" dirty="0"/>
              <a:t> free </a:t>
            </a:r>
            <a:r>
              <a:rPr lang="nl-NL" dirty="0" err="1"/>
              <a:t>elections</a:t>
            </a:r>
            <a:r>
              <a:rPr lang="nl-NL" dirty="0"/>
              <a:t> </a:t>
            </a:r>
            <a:r>
              <a:rPr lang="nl-NL" dirty="0" err="1"/>
              <a:t>be</a:t>
            </a:r>
            <a:r>
              <a:rPr lang="nl-NL" dirty="0"/>
              <a:t> </a:t>
            </a:r>
            <a:r>
              <a:rPr lang="nl-NL" dirty="0" err="1"/>
              <a:t>included</a:t>
            </a:r>
            <a:r>
              <a:rPr lang="nl-NL" dirty="0"/>
              <a:t> in </a:t>
            </a:r>
            <a:r>
              <a:rPr lang="nl-NL" dirty="0" err="1"/>
              <a:t>the</a:t>
            </a:r>
            <a:r>
              <a:rPr lang="nl-NL" dirty="0"/>
              <a:t> </a:t>
            </a:r>
            <a:r>
              <a:rPr lang="nl-NL" dirty="0" err="1"/>
              <a:t>Convention</a:t>
            </a:r>
            <a:r>
              <a:rPr lang="nl-NL" dirty="0"/>
              <a:t>?</a:t>
            </a:r>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95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a:t>1. </a:t>
            </a:r>
            <a:r>
              <a:rPr lang="nl-NL" dirty="0" err="1"/>
              <a:t>Should</a:t>
            </a:r>
            <a:r>
              <a:rPr lang="nl-NL" dirty="0"/>
              <a:t> </a:t>
            </a:r>
            <a:r>
              <a:rPr lang="nl-NL" dirty="0" err="1"/>
              <a:t>there</a:t>
            </a:r>
            <a:r>
              <a:rPr lang="nl-NL" dirty="0"/>
              <a:t> </a:t>
            </a:r>
            <a:r>
              <a:rPr lang="nl-NL" dirty="0" err="1"/>
              <a:t>be</a:t>
            </a:r>
            <a:r>
              <a:rPr lang="nl-NL" dirty="0"/>
              <a:t> a European </a:t>
            </a:r>
            <a:r>
              <a:rPr lang="nl-NL" dirty="0" err="1"/>
              <a:t>Convention</a:t>
            </a:r>
            <a:r>
              <a:rPr lang="nl-NL" dirty="0"/>
              <a:t>?</a:t>
            </a:r>
          </a:p>
          <a:p>
            <a:pPr lvl="1"/>
            <a:r>
              <a:rPr lang="nl-NL" dirty="0"/>
              <a:t>Yes, Europe </a:t>
            </a:r>
            <a:r>
              <a:rPr lang="nl-NL" dirty="0" err="1"/>
              <a:t>should</a:t>
            </a:r>
            <a:r>
              <a:rPr lang="nl-NL" dirty="0"/>
              <a:t> have </a:t>
            </a:r>
            <a:r>
              <a:rPr lang="nl-NL" dirty="0" err="1"/>
              <a:t>its</a:t>
            </a:r>
            <a:r>
              <a:rPr lang="nl-NL" dirty="0"/>
              <a:t> </a:t>
            </a:r>
            <a:r>
              <a:rPr lang="nl-NL" dirty="0" err="1"/>
              <a:t>own</a:t>
            </a:r>
            <a:r>
              <a:rPr lang="nl-NL" dirty="0"/>
              <a:t> list of </a:t>
            </a:r>
            <a:r>
              <a:rPr lang="nl-NL" dirty="0" err="1"/>
              <a:t>rights</a:t>
            </a:r>
            <a:r>
              <a:rPr lang="nl-NL" dirty="0"/>
              <a:t> </a:t>
            </a:r>
            <a:r>
              <a:rPr lang="nl-NL" dirty="0" err="1"/>
              <a:t>and</a:t>
            </a:r>
            <a:r>
              <a:rPr lang="nl-NL" dirty="0"/>
              <a:t> have a more </a:t>
            </a:r>
            <a:r>
              <a:rPr lang="nl-NL" dirty="0" err="1"/>
              <a:t>precise</a:t>
            </a:r>
            <a:r>
              <a:rPr lang="nl-NL" dirty="0"/>
              <a:t> </a:t>
            </a:r>
            <a:r>
              <a:rPr lang="nl-NL" dirty="0" err="1"/>
              <a:t>and</a:t>
            </a:r>
            <a:r>
              <a:rPr lang="nl-NL" dirty="0"/>
              <a:t> </a:t>
            </a:r>
            <a:r>
              <a:rPr lang="nl-NL" dirty="0" err="1"/>
              <a:t>effective</a:t>
            </a:r>
            <a:r>
              <a:rPr lang="nl-NL" dirty="0"/>
              <a:t> </a:t>
            </a:r>
            <a:r>
              <a:rPr lang="nl-NL" dirty="0" err="1"/>
              <a:t>mechanism</a:t>
            </a:r>
            <a:r>
              <a:rPr lang="nl-NL" dirty="0"/>
              <a:t> of </a:t>
            </a:r>
            <a:r>
              <a:rPr lang="nl-NL" dirty="0" err="1"/>
              <a:t>enforcement</a:t>
            </a:r>
            <a:endParaRPr lang="nl-NL" dirty="0"/>
          </a:p>
          <a:p>
            <a:pPr lvl="1"/>
            <a:r>
              <a:rPr lang="nl-NL" dirty="0"/>
              <a:t>No, we </a:t>
            </a:r>
            <a:r>
              <a:rPr lang="nl-NL" dirty="0" err="1"/>
              <a:t>already</a:t>
            </a:r>
            <a:r>
              <a:rPr lang="nl-NL" dirty="0"/>
              <a:t> have a Universal </a:t>
            </a:r>
            <a:r>
              <a:rPr lang="nl-NL" dirty="0" err="1"/>
              <a:t>Declaration</a:t>
            </a:r>
            <a:r>
              <a:rPr lang="nl-NL" dirty="0"/>
              <a:t> of Human </a:t>
            </a:r>
            <a:r>
              <a:rPr lang="nl-NL" dirty="0" err="1"/>
              <a:t>Rights</a:t>
            </a:r>
            <a:r>
              <a:rPr lang="nl-NL" dirty="0"/>
              <a:t> </a:t>
            </a:r>
            <a:r>
              <a:rPr lang="nl-NL" dirty="0" err="1"/>
              <a:t>and</a:t>
            </a:r>
            <a:r>
              <a:rPr lang="nl-NL" dirty="0"/>
              <a:t> we </a:t>
            </a:r>
            <a:r>
              <a:rPr lang="nl-NL" dirty="0" err="1"/>
              <a:t>should</a:t>
            </a:r>
            <a:r>
              <a:rPr lang="nl-NL" dirty="0"/>
              <a:t> </a:t>
            </a:r>
            <a:r>
              <a:rPr lang="nl-NL" dirty="0" err="1"/>
              <a:t>not</a:t>
            </a:r>
            <a:r>
              <a:rPr lang="nl-NL" dirty="0"/>
              <a:t> have a document </a:t>
            </a:r>
            <a:r>
              <a:rPr lang="nl-NL" dirty="0" err="1"/>
              <a:t>that</a:t>
            </a:r>
            <a:r>
              <a:rPr lang="nl-NL" dirty="0"/>
              <a:t>  </a:t>
            </a:r>
            <a:r>
              <a:rPr lang="nl-NL" dirty="0" err="1"/>
              <a:t>could</a:t>
            </a:r>
            <a:r>
              <a:rPr lang="nl-NL" dirty="0"/>
              <a:t> conflict </a:t>
            </a:r>
            <a:r>
              <a:rPr lang="nl-NL" dirty="0" err="1"/>
              <a:t>with</a:t>
            </a:r>
            <a:r>
              <a:rPr lang="nl-NL" dirty="0"/>
              <a:t> </a:t>
            </a:r>
            <a:r>
              <a:rPr lang="nl-NL" dirty="0" err="1"/>
              <a:t>it</a:t>
            </a:r>
            <a:r>
              <a:rPr lang="nl-NL" dirty="0"/>
              <a:t/>
            </a:r>
            <a:br>
              <a:rPr lang="nl-NL" dirty="0"/>
            </a:br>
            <a:endParaRPr lang="nl-NL" dirty="0"/>
          </a:p>
          <a:p>
            <a:r>
              <a:rPr lang="nl-NL" dirty="0" err="1"/>
              <a:t>Compromise</a:t>
            </a:r>
            <a:endParaRPr lang="nl-NL" dirty="0"/>
          </a:p>
          <a:p>
            <a:pPr lvl="1"/>
            <a:r>
              <a:rPr lang="nl-NL" dirty="0"/>
              <a:t>Yes, </a:t>
            </a:r>
            <a:r>
              <a:rPr lang="nl-NL" dirty="0" err="1"/>
              <a:t>there</a:t>
            </a:r>
            <a:r>
              <a:rPr lang="nl-NL" dirty="0"/>
              <a:t> is a </a:t>
            </a:r>
            <a:r>
              <a:rPr lang="nl-NL" dirty="0" err="1"/>
              <a:t>Convention</a:t>
            </a:r>
            <a:r>
              <a:rPr lang="nl-NL" dirty="0"/>
              <a:t>, but </a:t>
            </a:r>
            <a:r>
              <a:rPr lang="nl-NL" dirty="0" err="1"/>
              <a:t>signing</a:t>
            </a:r>
            <a:r>
              <a:rPr lang="nl-NL" dirty="0"/>
              <a:t> was </a:t>
            </a:r>
            <a:r>
              <a:rPr lang="nl-NL" dirty="0" err="1"/>
              <a:t>optional</a:t>
            </a:r>
            <a:endParaRPr lang="nl-NL" dirty="0"/>
          </a:p>
          <a:p>
            <a:pPr marL="457200" lvl="1" indent="0">
              <a:buNone/>
            </a:pPr>
            <a:endParaRPr lang="nl-NL" dirty="0"/>
          </a:p>
          <a:p>
            <a:pPr marL="457200" lvl="1" indent="0">
              <a:buNone/>
            </a:pPr>
            <a:r>
              <a:rPr lang="nl-NL" dirty="0"/>
              <a:t> </a:t>
            </a:r>
          </a:p>
          <a:p>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59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a:t>2. How </a:t>
            </a:r>
            <a:r>
              <a:rPr lang="nl-NL" dirty="0" err="1"/>
              <a:t>should</a:t>
            </a:r>
            <a:r>
              <a:rPr lang="nl-NL" dirty="0"/>
              <a:t> </a:t>
            </a:r>
            <a:r>
              <a:rPr lang="nl-NL" dirty="0" err="1"/>
              <a:t>such</a:t>
            </a:r>
            <a:r>
              <a:rPr lang="nl-NL" dirty="0"/>
              <a:t> a </a:t>
            </a:r>
            <a:r>
              <a:rPr lang="nl-NL" dirty="0" err="1"/>
              <a:t>Convention</a:t>
            </a:r>
            <a:r>
              <a:rPr lang="nl-NL" dirty="0"/>
              <a:t> look like?</a:t>
            </a:r>
          </a:p>
          <a:p>
            <a:pPr lvl="1"/>
            <a:r>
              <a:rPr lang="nl-NL" dirty="0" err="1"/>
              <a:t>Ennumeration</a:t>
            </a:r>
            <a:r>
              <a:rPr lang="nl-NL" dirty="0"/>
              <a:t> (</a:t>
            </a:r>
            <a:r>
              <a:rPr lang="nl-NL" dirty="0" err="1"/>
              <a:t>Alternative</a:t>
            </a:r>
            <a:r>
              <a:rPr lang="nl-NL" dirty="0"/>
              <a:t> A)</a:t>
            </a:r>
          </a:p>
          <a:p>
            <a:pPr lvl="1"/>
            <a:r>
              <a:rPr lang="nl-NL" dirty="0" err="1"/>
              <a:t>Precise</a:t>
            </a:r>
            <a:r>
              <a:rPr lang="nl-NL" dirty="0"/>
              <a:t> </a:t>
            </a:r>
            <a:r>
              <a:rPr lang="nl-NL" dirty="0" err="1"/>
              <a:t>definition</a:t>
            </a:r>
            <a:r>
              <a:rPr lang="nl-NL" dirty="0"/>
              <a:t> (</a:t>
            </a:r>
            <a:r>
              <a:rPr lang="nl-NL" dirty="0" err="1"/>
              <a:t>Alternative</a:t>
            </a:r>
            <a:r>
              <a:rPr lang="nl-NL" dirty="0"/>
              <a:t> B)</a:t>
            </a:r>
            <a:br>
              <a:rPr lang="nl-NL" dirty="0"/>
            </a:br>
            <a:endParaRPr lang="nl-NL" dirty="0"/>
          </a:p>
          <a:p>
            <a:r>
              <a:rPr lang="nl-NL" dirty="0" err="1"/>
              <a:t>Compromise</a:t>
            </a:r>
            <a:endParaRPr lang="nl-NL" dirty="0"/>
          </a:p>
          <a:p>
            <a:pPr lvl="1"/>
            <a:r>
              <a:rPr lang="nl-NL" dirty="0" err="1"/>
              <a:t>Precise</a:t>
            </a:r>
            <a:r>
              <a:rPr lang="nl-NL" dirty="0"/>
              <a:t> </a:t>
            </a:r>
            <a:r>
              <a:rPr lang="nl-NL" dirty="0" err="1"/>
              <a:t>definition</a:t>
            </a:r>
            <a:r>
              <a:rPr lang="nl-NL" dirty="0"/>
              <a:t> was taken as basis, but </a:t>
            </a:r>
            <a:r>
              <a:rPr lang="nl-NL" dirty="0" err="1"/>
              <a:t>the</a:t>
            </a:r>
            <a:r>
              <a:rPr lang="nl-NL" dirty="0"/>
              <a:t> </a:t>
            </a:r>
            <a:r>
              <a:rPr lang="nl-NL" dirty="0" err="1"/>
              <a:t>rights</a:t>
            </a:r>
            <a:r>
              <a:rPr lang="nl-NL" dirty="0"/>
              <a:t> </a:t>
            </a:r>
            <a:r>
              <a:rPr lang="nl-NL" dirty="0" err="1"/>
              <a:t>ennumerated</a:t>
            </a:r>
            <a:r>
              <a:rPr lang="nl-NL" dirty="0"/>
              <a:t> in </a:t>
            </a:r>
            <a:r>
              <a:rPr lang="nl-NL" dirty="0" err="1"/>
              <a:t>Alternative</a:t>
            </a:r>
            <a:r>
              <a:rPr lang="nl-NL" dirty="0"/>
              <a:t> A </a:t>
            </a:r>
            <a:r>
              <a:rPr lang="nl-NL" dirty="0" err="1"/>
              <a:t>and</a:t>
            </a:r>
            <a:r>
              <a:rPr lang="nl-NL" dirty="0"/>
              <a:t> </a:t>
            </a:r>
            <a:r>
              <a:rPr lang="nl-NL" dirty="0" err="1"/>
              <a:t>the</a:t>
            </a:r>
            <a:r>
              <a:rPr lang="nl-NL" dirty="0"/>
              <a:t> </a:t>
            </a:r>
            <a:r>
              <a:rPr lang="nl-NL" dirty="0" err="1"/>
              <a:t>other</a:t>
            </a:r>
            <a:r>
              <a:rPr lang="nl-NL" dirty="0"/>
              <a:t> </a:t>
            </a:r>
            <a:r>
              <a:rPr lang="nl-NL" dirty="0" err="1"/>
              <a:t>provisions</a:t>
            </a:r>
            <a:r>
              <a:rPr lang="nl-NL" dirty="0"/>
              <a:t> </a:t>
            </a:r>
            <a:r>
              <a:rPr lang="nl-NL" dirty="0" err="1"/>
              <a:t>were</a:t>
            </a:r>
            <a:r>
              <a:rPr lang="nl-NL" dirty="0"/>
              <a:t> </a:t>
            </a:r>
            <a:r>
              <a:rPr lang="nl-NL" dirty="0" err="1"/>
              <a:t>merged</a:t>
            </a:r>
            <a:endParaRPr lang="nl-NL" dirty="0"/>
          </a:p>
          <a:p>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94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DF8F4-3955-4525-A41F-0FCA86B253BB}"/>
              </a:ext>
            </a:extLst>
          </p:cNvPr>
          <p:cNvSpPr>
            <a:spLocks noGrp="1"/>
          </p:cNvSpPr>
          <p:nvPr>
            <p:ph type="title"/>
          </p:nvPr>
        </p:nvSpPr>
        <p:spPr>
          <a:xfrm>
            <a:off x="838200" y="149290"/>
            <a:ext cx="10190584" cy="2313992"/>
          </a:xfrm>
        </p:spPr>
        <p:txBody>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4D1DE911-AF3F-4F54-A080-673F56B1F33E}"/>
              </a:ext>
            </a:extLst>
          </p:cNvPr>
          <p:cNvSpPr>
            <a:spLocks noGrp="1"/>
          </p:cNvSpPr>
          <p:nvPr>
            <p:ph idx="1"/>
          </p:nvPr>
        </p:nvSpPr>
        <p:spPr>
          <a:xfrm>
            <a:off x="838200" y="1968759"/>
            <a:ext cx="10515600" cy="4208204"/>
          </a:xfrm>
        </p:spPr>
        <p:txBody>
          <a:bodyPr/>
          <a:lstStyle/>
          <a:p>
            <a:pPr marL="0" indent="0">
              <a:buNone/>
            </a:pPr>
            <a:endParaRPr lang="nl-NL" dirty="0"/>
          </a:p>
        </p:txBody>
      </p:sp>
      <p:pic>
        <p:nvPicPr>
          <p:cNvPr id="4" name="Afbeelding 3">
            <a:extLst>
              <a:ext uri="{FF2B5EF4-FFF2-40B4-BE49-F238E27FC236}">
                <a16:creationId xmlns:a16="http://schemas.microsoft.com/office/drawing/2014/main" id="{A225E82A-EC58-4F58-8FA3-12E4C6A44E77}"/>
              </a:ext>
            </a:extLst>
          </p:cNvPr>
          <p:cNvPicPr>
            <a:picLocks noChangeAspect="1"/>
          </p:cNvPicPr>
          <p:nvPr/>
        </p:nvPicPr>
        <p:blipFill>
          <a:blip r:embed="rId2"/>
          <a:stretch>
            <a:fillRect/>
          </a:stretch>
        </p:blipFill>
        <p:spPr>
          <a:xfrm>
            <a:off x="838200" y="1968759"/>
            <a:ext cx="8558294" cy="4474423"/>
          </a:xfrm>
          <a:prstGeom prst="rect">
            <a:avLst/>
          </a:prstGeom>
        </p:spPr>
      </p:pic>
      <p:pic>
        <p:nvPicPr>
          <p:cNvPr id="5" name="Picture 2" descr="Afbeeldingsresultaat voor tilt logo university">
            <a:extLst>
              <a:ext uri="{FF2B5EF4-FFF2-40B4-BE49-F238E27FC236}">
                <a16:creationId xmlns:a16="http://schemas.microsoft.com/office/drawing/2014/main" id="{58043676-A012-4AA9-AF82-B2115FAC6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41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DF8F4-3955-4525-A41F-0FCA86B253BB}"/>
              </a:ext>
            </a:extLst>
          </p:cNvPr>
          <p:cNvSpPr>
            <a:spLocks noGrp="1"/>
          </p:cNvSpPr>
          <p:nvPr>
            <p:ph type="title"/>
          </p:nvPr>
        </p:nvSpPr>
        <p:spPr>
          <a:xfrm>
            <a:off x="838200" y="149290"/>
            <a:ext cx="10190584" cy="2313992"/>
          </a:xfrm>
        </p:spPr>
        <p:txBody>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4D1DE911-AF3F-4F54-A080-673F56B1F33E}"/>
              </a:ext>
            </a:extLst>
          </p:cNvPr>
          <p:cNvSpPr>
            <a:spLocks noGrp="1"/>
          </p:cNvSpPr>
          <p:nvPr>
            <p:ph idx="1"/>
          </p:nvPr>
        </p:nvSpPr>
        <p:spPr>
          <a:xfrm>
            <a:off x="838200" y="1968759"/>
            <a:ext cx="10515600" cy="4208204"/>
          </a:xfrm>
        </p:spPr>
        <p:txBody>
          <a:bodyPr/>
          <a:lstStyle/>
          <a:p>
            <a:pPr marL="0" indent="0">
              <a:buNone/>
            </a:pPr>
            <a:endParaRPr lang="nl-NL" dirty="0"/>
          </a:p>
        </p:txBody>
      </p:sp>
      <p:pic>
        <p:nvPicPr>
          <p:cNvPr id="5" name="Picture 2" descr="Afbeeldingsresultaat voor tilt logo university">
            <a:extLst>
              <a:ext uri="{FF2B5EF4-FFF2-40B4-BE49-F238E27FC236}">
                <a16:creationId xmlns:a16="http://schemas.microsoft.com/office/drawing/2014/main" id="{58043676-A012-4AA9-AF82-B2115FAC6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inhoud 3">
            <a:extLst>
              <a:ext uri="{FF2B5EF4-FFF2-40B4-BE49-F238E27FC236}">
                <a16:creationId xmlns:a16="http://schemas.microsoft.com/office/drawing/2014/main" id="{8C5D85CF-4B41-41B5-A35F-139E64AEB372}"/>
              </a:ext>
            </a:extLst>
          </p:cNvPr>
          <p:cNvPicPr>
            <a:picLocks noChangeAspect="1"/>
          </p:cNvPicPr>
          <p:nvPr/>
        </p:nvPicPr>
        <p:blipFill>
          <a:blip r:embed="rId3"/>
          <a:stretch>
            <a:fillRect/>
          </a:stretch>
        </p:blipFill>
        <p:spPr>
          <a:xfrm>
            <a:off x="838199" y="1968759"/>
            <a:ext cx="7587343" cy="4569864"/>
          </a:xfrm>
          <a:prstGeom prst="rect">
            <a:avLst/>
          </a:prstGeom>
        </p:spPr>
      </p:pic>
    </p:spTree>
    <p:extLst>
      <p:ext uri="{BB962C8B-B14F-4D97-AF65-F5344CB8AC3E}">
        <p14:creationId xmlns:p14="http://schemas.microsoft.com/office/powerpoint/2010/main" val="308406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a:t>3. </a:t>
            </a:r>
            <a:r>
              <a:rPr lang="nl-NL" dirty="0" err="1"/>
              <a:t>Should</a:t>
            </a:r>
            <a:r>
              <a:rPr lang="nl-NL" dirty="0"/>
              <a:t> </a:t>
            </a:r>
            <a:r>
              <a:rPr lang="nl-NL" dirty="0" err="1"/>
              <a:t>there</a:t>
            </a:r>
            <a:r>
              <a:rPr lang="nl-NL" dirty="0"/>
              <a:t> </a:t>
            </a:r>
            <a:r>
              <a:rPr lang="nl-NL" dirty="0" err="1"/>
              <a:t>be</a:t>
            </a:r>
            <a:r>
              <a:rPr lang="nl-NL" dirty="0"/>
              <a:t> a </a:t>
            </a:r>
            <a:r>
              <a:rPr lang="nl-NL" dirty="0" err="1"/>
              <a:t>Commission</a:t>
            </a:r>
            <a:r>
              <a:rPr lang="nl-NL" dirty="0"/>
              <a:t>?</a:t>
            </a:r>
          </a:p>
          <a:p>
            <a:pPr lvl="1"/>
            <a:r>
              <a:rPr lang="nl-NL" dirty="0"/>
              <a:t>Yes, </a:t>
            </a:r>
            <a:r>
              <a:rPr lang="nl-NL" dirty="0" err="1"/>
              <a:t>the</a:t>
            </a:r>
            <a:r>
              <a:rPr lang="nl-NL" dirty="0"/>
              <a:t> </a:t>
            </a:r>
            <a:r>
              <a:rPr lang="nl-NL" dirty="0" err="1"/>
              <a:t>Commission</a:t>
            </a:r>
            <a:r>
              <a:rPr lang="nl-NL" dirty="0"/>
              <a:t> </a:t>
            </a:r>
            <a:r>
              <a:rPr lang="nl-NL" dirty="0" err="1"/>
              <a:t>could</a:t>
            </a:r>
            <a:r>
              <a:rPr lang="nl-NL" dirty="0"/>
              <a:t> </a:t>
            </a:r>
            <a:r>
              <a:rPr lang="nl-NL" dirty="0" err="1"/>
              <a:t>investigate</a:t>
            </a:r>
            <a:r>
              <a:rPr lang="nl-NL" dirty="0"/>
              <a:t> </a:t>
            </a:r>
            <a:r>
              <a:rPr lang="nl-NL" dirty="0" err="1"/>
              <a:t>the</a:t>
            </a:r>
            <a:r>
              <a:rPr lang="nl-NL" dirty="0"/>
              <a:t> </a:t>
            </a:r>
            <a:r>
              <a:rPr lang="nl-NL" dirty="0" err="1"/>
              <a:t>facts</a:t>
            </a:r>
            <a:r>
              <a:rPr lang="nl-NL" dirty="0"/>
              <a:t> of </a:t>
            </a:r>
            <a:r>
              <a:rPr lang="nl-NL" dirty="0" err="1"/>
              <a:t>the</a:t>
            </a:r>
            <a:r>
              <a:rPr lang="nl-NL" dirty="0"/>
              <a:t> matter, </a:t>
            </a:r>
            <a:r>
              <a:rPr lang="nl-NL" dirty="0" err="1"/>
              <a:t>its</a:t>
            </a:r>
            <a:r>
              <a:rPr lang="nl-NL" dirty="0"/>
              <a:t> </a:t>
            </a:r>
            <a:r>
              <a:rPr lang="nl-NL" dirty="0" err="1"/>
              <a:t>judgement</a:t>
            </a:r>
            <a:r>
              <a:rPr lang="nl-NL" dirty="0"/>
              <a:t> </a:t>
            </a:r>
            <a:r>
              <a:rPr lang="nl-NL" dirty="0" err="1"/>
              <a:t>would</a:t>
            </a:r>
            <a:r>
              <a:rPr lang="nl-NL" dirty="0"/>
              <a:t> have a </a:t>
            </a:r>
            <a:r>
              <a:rPr lang="nl-NL" dirty="0" err="1"/>
              <a:t>reputational</a:t>
            </a:r>
            <a:r>
              <a:rPr lang="nl-NL" dirty="0"/>
              <a:t> effect </a:t>
            </a:r>
            <a:r>
              <a:rPr lang="nl-NL" dirty="0" err="1"/>
              <a:t>and</a:t>
            </a:r>
            <a:r>
              <a:rPr lang="nl-NL" dirty="0"/>
              <a:t> </a:t>
            </a:r>
            <a:r>
              <a:rPr lang="nl-NL" dirty="0" err="1"/>
              <a:t>the</a:t>
            </a:r>
            <a:r>
              <a:rPr lang="nl-NL" dirty="0"/>
              <a:t> </a:t>
            </a:r>
            <a:r>
              <a:rPr lang="nl-NL" dirty="0" err="1"/>
              <a:t>Commission</a:t>
            </a:r>
            <a:r>
              <a:rPr lang="nl-NL" dirty="0"/>
              <a:t> </a:t>
            </a:r>
            <a:r>
              <a:rPr lang="nl-NL" dirty="0" err="1"/>
              <a:t>could</a:t>
            </a:r>
            <a:r>
              <a:rPr lang="nl-NL" dirty="0"/>
              <a:t> </a:t>
            </a:r>
            <a:r>
              <a:rPr lang="nl-NL" dirty="0" err="1"/>
              <a:t>try</a:t>
            </a:r>
            <a:r>
              <a:rPr lang="nl-NL" dirty="0"/>
              <a:t> </a:t>
            </a:r>
            <a:r>
              <a:rPr lang="nl-NL" dirty="0" err="1"/>
              <a:t>and</a:t>
            </a:r>
            <a:r>
              <a:rPr lang="nl-NL" dirty="0"/>
              <a:t> </a:t>
            </a:r>
            <a:r>
              <a:rPr lang="nl-NL" dirty="0" err="1"/>
              <a:t>it</a:t>
            </a:r>
            <a:r>
              <a:rPr lang="nl-NL" dirty="0"/>
              <a:t> </a:t>
            </a:r>
            <a:r>
              <a:rPr lang="nl-NL" dirty="0" err="1"/>
              <a:t>could</a:t>
            </a:r>
            <a:r>
              <a:rPr lang="nl-NL" dirty="0"/>
              <a:t> </a:t>
            </a:r>
            <a:r>
              <a:rPr lang="nl-NL" dirty="0" err="1"/>
              <a:t>stimulate</a:t>
            </a:r>
            <a:r>
              <a:rPr lang="nl-NL" dirty="0"/>
              <a:t> a </a:t>
            </a:r>
            <a:r>
              <a:rPr lang="nl-NL" dirty="0" err="1"/>
              <a:t>settlement</a:t>
            </a:r>
            <a:endParaRPr lang="nl-NL" dirty="0"/>
          </a:p>
          <a:p>
            <a:pPr lvl="1"/>
            <a:r>
              <a:rPr lang="nl-NL" dirty="0"/>
              <a:t>No, </a:t>
            </a:r>
            <a:r>
              <a:rPr lang="nl-NL" dirty="0" err="1"/>
              <a:t>there</a:t>
            </a:r>
            <a:r>
              <a:rPr lang="nl-NL" dirty="0"/>
              <a:t> is no </a:t>
            </a:r>
            <a:r>
              <a:rPr lang="nl-NL" dirty="0" err="1"/>
              <a:t>need</a:t>
            </a:r>
            <a:r>
              <a:rPr lang="nl-NL" dirty="0"/>
              <a:t> </a:t>
            </a:r>
            <a:r>
              <a:rPr lang="nl-NL" dirty="0" err="1"/>
              <a:t>for</a:t>
            </a:r>
            <a:r>
              <a:rPr lang="nl-NL" dirty="0"/>
              <a:t> a </a:t>
            </a:r>
            <a:r>
              <a:rPr lang="nl-NL" dirty="0" err="1"/>
              <a:t>supervisory</a:t>
            </a:r>
            <a:r>
              <a:rPr lang="nl-NL" dirty="0"/>
              <a:t> </a:t>
            </a:r>
            <a:r>
              <a:rPr lang="nl-NL" dirty="0" err="1"/>
              <a:t>mechanism</a:t>
            </a:r>
            <a:r>
              <a:rPr lang="nl-NL" dirty="0"/>
              <a:t> </a:t>
            </a:r>
            <a:r>
              <a:rPr lang="nl-NL" dirty="0" err="1"/>
              <a:t>within</a:t>
            </a:r>
            <a:r>
              <a:rPr lang="nl-NL" dirty="0"/>
              <a:t> </a:t>
            </a:r>
            <a:r>
              <a:rPr lang="nl-NL" dirty="0" err="1"/>
              <a:t>the</a:t>
            </a:r>
            <a:r>
              <a:rPr lang="nl-NL" dirty="0"/>
              <a:t> Council of Europe, </a:t>
            </a:r>
            <a:r>
              <a:rPr lang="nl-NL" dirty="0" err="1"/>
              <a:t>both</a:t>
            </a:r>
            <a:r>
              <a:rPr lang="nl-NL" dirty="0"/>
              <a:t> </a:t>
            </a:r>
            <a:r>
              <a:rPr lang="nl-NL" dirty="0" err="1"/>
              <a:t>because</a:t>
            </a:r>
            <a:r>
              <a:rPr lang="nl-NL" dirty="0"/>
              <a:t> </a:t>
            </a:r>
            <a:r>
              <a:rPr lang="nl-NL" dirty="0" err="1"/>
              <a:t>countries</a:t>
            </a:r>
            <a:r>
              <a:rPr lang="nl-NL" dirty="0"/>
              <a:t> had </a:t>
            </a:r>
            <a:r>
              <a:rPr lang="nl-NL" dirty="0" err="1"/>
              <a:t>mechanisms</a:t>
            </a:r>
            <a:r>
              <a:rPr lang="nl-NL" dirty="0"/>
              <a:t> in </a:t>
            </a:r>
            <a:r>
              <a:rPr lang="nl-NL" dirty="0" err="1"/>
              <a:t>place</a:t>
            </a:r>
            <a:r>
              <a:rPr lang="nl-NL" dirty="0"/>
              <a:t> </a:t>
            </a:r>
            <a:r>
              <a:rPr lang="nl-NL" dirty="0" err="1"/>
              <a:t>and</a:t>
            </a:r>
            <a:r>
              <a:rPr lang="nl-NL" dirty="0"/>
              <a:t> </a:t>
            </a:r>
            <a:r>
              <a:rPr lang="nl-NL" dirty="0" err="1"/>
              <a:t>because</a:t>
            </a:r>
            <a:r>
              <a:rPr lang="nl-NL" dirty="0"/>
              <a:t> </a:t>
            </a:r>
            <a:r>
              <a:rPr lang="nl-NL" dirty="0" err="1"/>
              <a:t>there</a:t>
            </a:r>
            <a:r>
              <a:rPr lang="nl-NL" dirty="0"/>
              <a:t> was </a:t>
            </a:r>
            <a:r>
              <a:rPr lang="nl-NL" dirty="0" err="1"/>
              <a:t>the</a:t>
            </a:r>
            <a:r>
              <a:rPr lang="nl-NL" dirty="0"/>
              <a:t> International Court of </a:t>
            </a:r>
            <a:r>
              <a:rPr lang="nl-NL" dirty="0" err="1"/>
              <a:t>Justice</a:t>
            </a:r>
            <a:r>
              <a:rPr lang="nl-NL" dirty="0"/>
              <a:t> in The Hague</a:t>
            </a:r>
            <a:br>
              <a:rPr lang="nl-NL" dirty="0"/>
            </a:br>
            <a:endParaRPr lang="nl-NL" dirty="0"/>
          </a:p>
          <a:p>
            <a:r>
              <a:rPr lang="nl-NL" dirty="0" err="1"/>
              <a:t>Compromise</a:t>
            </a:r>
            <a:endParaRPr lang="nl-NL" dirty="0"/>
          </a:p>
          <a:p>
            <a:pPr lvl="1"/>
            <a:r>
              <a:rPr lang="nl-NL" dirty="0"/>
              <a:t>Yes, </a:t>
            </a:r>
            <a:r>
              <a:rPr lang="nl-NL" dirty="0" err="1"/>
              <a:t>there</a:t>
            </a:r>
            <a:r>
              <a:rPr lang="nl-NL" dirty="0"/>
              <a:t> is a </a:t>
            </a:r>
            <a:r>
              <a:rPr lang="nl-NL" dirty="0" err="1"/>
              <a:t>Commission</a:t>
            </a:r>
            <a:r>
              <a:rPr lang="nl-NL" dirty="0"/>
              <a:t>, but </a:t>
            </a:r>
            <a:r>
              <a:rPr lang="nl-NL" dirty="0" err="1"/>
              <a:t>its</a:t>
            </a:r>
            <a:r>
              <a:rPr lang="nl-NL" dirty="0"/>
              <a:t> </a:t>
            </a:r>
            <a:r>
              <a:rPr lang="nl-NL" dirty="0" err="1"/>
              <a:t>authority</a:t>
            </a:r>
            <a:r>
              <a:rPr lang="nl-NL" dirty="0"/>
              <a:t> was </a:t>
            </a:r>
            <a:r>
              <a:rPr lang="nl-NL" dirty="0" err="1"/>
              <a:t>dependent</a:t>
            </a:r>
            <a:r>
              <a:rPr lang="nl-NL" dirty="0"/>
              <a:t> on </a:t>
            </a:r>
            <a:r>
              <a:rPr lang="nl-NL" dirty="0" err="1"/>
              <a:t>ratification</a:t>
            </a:r>
            <a:r>
              <a:rPr lang="nl-NL" dirty="0"/>
              <a:t> </a:t>
            </a:r>
            <a:r>
              <a:rPr lang="nl-NL" dirty="0" err="1"/>
              <a:t>by</a:t>
            </a:r>
            <a:r>
              <a:rPr lang="nl-NL" dirty="0"/>
              <a:t> </a:t>
            </a:r>
            <a:r>
              <a:rPr lang="nl-NL" dirty="0" err="1"/>
              <a:t>each</a:t>
            </a:r>
            <a:r>
              <a:rPr lang="nl-NL" dirty="0"/>
              <a:t> </a:t>
            </a:r>
            <a:r>
              <a:rPr lang="nl-NL" dirty="0" err="1"/>
              <a:t>individual</a:t>
            </a:r>
            <a:r>
              <a:rPr lang="nl-NL" dirty="0"/>
              <a:t> Member State</a:t>
            </a:r>
          </a:p>
          <a:p>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00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a:t>4. </a:t>
            </a:r>
            <a:r>
              <a:rPr lang="nl-NL" dirty="0" err="1"/>
              <a:t>Should</a:t>
            </a:r>
            <a:r>
              <a:rPr lang="nl-NL" dirty="0"/>
              <a:t> </a:t>
            </a:r>
            <a:r>
              <a:rPr lang="nl-NL" dirty="0" err="1"/>
              <a:t>there</a:t>
            </a:r>
            <a:r>
              <a:rPr lang="nl-NL" dirty="0"/>
              <a:t> </a:t>
            </a:r>
            <a:r>
              <a:rPr lang="nl-NL" dirty="0" err="1"/>
              <a:t>be</a:t>
            </a:r>
            <a:r>
              <a:rPr lang="nl-NL" dirty="0"/>
              <a:t> a Court?</a:t>
            </a:r>
          </a:p>
          <a:p>
            <a:pPr lvl="1"/>
            <a:r>
              <a:rPr lang="nl-NL" dirty="0"/>
              <a:t>Yes, a Court </a:t>
            </a:r>
            <a:r>
              <a:rPr lang="nl-NL" dirty="0" err="1"/>
              <a:t>could</a:t>
            </a:r>
            <a:r>
              <a:rPr lang="nl-NL" dirty="0"/>
              <a:t> </a:t>
            </a:r>
            <a:r>
              <a:rPr lang="nl-NL" dirty="0" err="1"/>
              <a:t>impose</a:t>
            </a:r>
            <a:r>
              <a:rPr lang="nl-NL" dirty="0"/>
              <a:t> </a:t>
            </a:r>
            <a:r>
              <a:rPr lang="nl-NL" dirty="0" err="1"/>
              <a:t>sanctions</a:t>
            </a:r>
            <a:r>
              <a:rPr lang="nl-NL" dirty="0"/>
              <a:t> </a:t>
            </a:r>
            <a:r>
              <a:rPr lang="nl-NL" dirty="0" err="1"/>
              <a:t>and</a:t>
            </a:r>
            <a:r>
              <a:rPr lang="nl-NL" dirty="0"/>
              <a:t> </a:t>
            </a:r>
            <a:r>
              <a:rPr lang="nl-NL" dirty="0" err="1"/>
              <a:t>penalties</a:t>
            </a:r>
            <a:r>
              <a:rPr lang="nl-NL" dirty="0"/>
              <a:t>, </a:t>
            </a:r>
            <a:r>
              <a:rPr lang="nl-NL" dirty="0" err="1"/>
              <a:t>meaning</a:t>
            </a:r>
            <a:r>
              <a:rPr lang="nl-NL" dirty="0"/>
              <a:t> </a:t>
            </a:r>
            <a:r>
              <a:rPr lang="nl-NL" dirty="0" err="1"/>
              <a:t>that</a:t>
            </a:r>
            <a:r>
              <a:rPr lang="nl-NL" dirty="0"/>
              <a:t> </a:t>
            </a:r>
            <a:r>
              <a:rPr lang="nl-NL" dirty="0" err="1"/>
              <a:t>there</a:t>
            </a:r>
            <a:r>
              <a:rPr lang="nl-NL" dirty="0"/>
              <a:t> </a:t>
            </a:r>
            <a:r>
              <a:rPr lang="nl-NL" dirty="0" err="1"/>
              <a:t>would</a:t>
            </a:r>
            <a:r>
              <a:rPr lang="nl-NL" dirty="0"/>
              <a:t> </a:t>
            </a:r>
            <a:r>
              <a:rPr lang="nl-NL" dirty="0" err="1"/>
              <a:t>be</a:t>
            </a:r>
            <a:r>
              <a:rPr lang="nl-NL" dirty="0"/>
              <a:t> </a:t>
            </a:r>
            <a:r>
              <a:rPr lang="nl-NL" dirty="0" err="1"/>
              <a:t>an</a:t>
            </a:r>
            <a:r>
              <a:rPr lang="nl-NL" dirty="0"/>
              <a:t> </a:t>
            </a:r>
            <a:r>
              <a:rPr lang="nl-NL" dirty="0" err="1"/>
              <a:t>effective</a:t>
            </a:r>
            <a:r>
              <a:rPr lang="nl-NL" dirty="0"/>
              <a:t> </a:t>
            </a:r>
            <a:r>
              <a:rPr lang="nl-NL" dirty="0" err="1"/>
              <a:t>enforcement-mechanism</a:t>
            </a:r>
            <a:r>
              <a:rPr lang="nl-NL" dirty="0"/>
              <a:t> </a:t>
            </a:r>
            <a:r>
              <a:rPr lang="nl-NL" dirty="0" err="1"/>
              <a:t>for</a:t>
            </a:r>
            <a:r>
              <a:rPr lang="nl-NL" dirty="0"/>
              <a:t> </a:t>
            </a:r>
            <a:r>
              <a:rPr lang="nl-NL" dirty="0" err="1"/>
              <a:t>the</a:t>
            </a:r>
            <a:r>
              <a:rPr lang="nl-NL" dirty="0"/>
              <a:t> ECHR</a:t>
            </a:r>
          </a:p>
          <a:p>
            <a:pPr lvl="1"/>
            <a:r>
              <a:rPr lang="nl-NL" dirty="0"/>
              <a:t>No, </a:t>
            </a:r>
            <a:r>
              <a:rPr lang="nl-NL" dirty="0" err="1"/>
              <a:t>this</a:t>
            </a:r>
            <a:r>
              <a:rPr lang="nl-NL" dirty="0"/>
              <a:t> </a:t>
            </a:r>
            <a:r>
              <a:rPr lang="nl-NL" dirty="0" err="1"/>
              <a:t>would</a:t>
            </a:r>
            <a:r>
              <a:rPr lang="nl-NL" dirty="0"/>
              <a:t> </a:t>
            </a:r>
            <a:r>
              <a:rPr lang="nl-NL" dirty="0" err="1"/>
              <a:t>limmit</a:t>
            </a:r>
            <a:r>
              <a:rPr lang="nl-NL" dirty="0"/>
              <a:t> </a:t>
            </a:r>
            <a:r>
              <a:rPr lang="nl-NL" dirty="0" err="1"/>
              <a:t>the</a:t>
            </a:r>
            <a:r>
              <a:rPr lang="nl-NL" dirty="0"/>
              <a:t> </a:t>
            </a:r>
            <a:r>
              <a:rPr lang="nl-NL" dirty="0" err="1"/>
              <a:t>national</a:t>
            </a:r>
            <a:r>
              <a:rPr lang="nl-NL" dirty="0"/>
              <a:t> </a:t>
            </a:r>
            <a:r>
              <a:rPr lang="nl-NL" dirty="0" err="1"/>
              <a:t>authority</a:t>
            </a:r>
            <a:r>
              <a:rPr lang="nl-NL" dirty="0"/>
              <a:t> + </a:t>
            </a:r>
            <a:r>
              <a:rPr lang="nl-NL" dirty="0" err="1"/>
              <a:t>if</a:t>
            </a:r>
            <a:r>
              <a:rPr lang="nl-NL" dirty="0"/>
              <a:t> </a:t>
            </a:r>
            <a:r>
              <a:rPr lang="nl-NL" dirty="0" err="1"/>
              <a:t>there</a:t>
            </a:r>
            <a:r>
              <a:rPr lang="nl-NL" dirty="0"/>
              <a:t> was a </a:t>
            </a:r>
            <a:r>
              <a:rPr lang="nl-NL" dirty="0" err="1"/>
              <a:t>truly</a:t>
            </a:r>
            <a:r>
              <a:rPr lang="nl-NL" dirty="0"/>
              <a:t> </a:t>
            </a:r>
            <a:r>
              <a:rPr lang="nl-NL" dirty="0" err="1"/>
              <a:t>totalitarian</a:t>
            </a:r>
            <a:r>
              <a:rPr lang="nl-NL" dirty="0"/>
              <a:t> regime, </a:t>
            </a:r>
            <a:r>
              <a:rPr lang="nl-NL" dirty="0" err="1"/>
              <a:t>it</a:t>
            </a:r>
            <a:r>
              <a:rPr lang="nl-NL" dirty="0"/>
              <a:t> </a:t>
            </a:r>
            <a:r>
              <a:rPr lang="nl-NL" dirty="0" err="1"/>
              <a:t>would</a:t>
            </a:r>
            <a:r>
              <a:rPr lang="nl-NL" dirty="0"/>
              <a:t> </a:t>
            </a:r>
            <a:r>
              <a:rPr lang="nl-NL" dirty="0" err="1"/>
              <a:t>not</a:t>
            </a:r>
            <a:r>
              <a:rPr lang="nl-NL" dirty="0"/>
              <a:t> </a:t>
            </a:r>
            <a:r>
              <a:rPr lang="nl-NL" dirty="0" err="1"/>
              <a:t>be</a:t>
            </a:r>
            <a:r>
              <a:rPr lang="nl-NL" dirty="0"/>
              <a:t> </a:t>
            </a:r>
            <a:r>
              <a:rPr lang="nl-NL" dirty="0" err="1"/>
              <a:t>stopped</a:t>
            </a:r>
            <a:r>
              <a:rPr lang="nl-NL" dirty="0"/>
              <a:t> </a:t>
            </a:r>
            <a:r>
              <a:rPr lang="nl-NL" dirty="0" err="1"/>
              <a:t>by</a:t>
            </a:r>
            <a:r>
              <a:rPr lang="nl-NL" dirty="0"/>
              <a:t> a European Court + </a:t>
            </a:r>
            <a:r>
              <a:rPr lang="nl-NL" dirty="0" err="1"/>
              <a:t>the</a:t>
            </a:r>
            <a:r>
              <a:rPr lang="nl-NL" dirty="0"/>
              <a:t> </a:t>
            </a:r>
            <a:r>
              <a:rPr lang="nl-NL" dirty="0" err="1"/>
              <a:t>judgements</a:t>
            </a:r>
            <a:r>
              <a:rPr lang="nl-NL" dirty="0"/>
              <a:t> </a:t>
            </a:r>
            <a:r>
              <a:rPr lang="nl-NL" dirty="0" err="1"/>
              <a:t>by</a:t>
            </a:r>
            <a:r>
              <a:rPr lang="nl-NL" dirty="0"/>
              <a:t> </a:t>
            </a:r>
            <a:r>
              <a:rPr lang="nl-NL" dirty="0" err="1"/>
              <a:t>the</a:t>
            </a:r>
            <a:r>
              <a:rPr lang="nl-NL" dirty="0"/>
              <a:t> </a:t>
            </a:r>
            <a:r>
              <a:rPr lang="nl-NL" dirty="0" err="1"/>
              <a:t>Commission</a:t>
            </a:r>
            <a:r>
              <a:rPr lang="nl-NL" dirty="0"/>
              <a:t> </a:t>
            </a:r>
            <a:r>
              <a:rPr lang="nl-NL" dirty="0" err="1"/>
              <a:t>would</a:t>
            </a:r>
            <a:r>
              <a:rPr lang="nl-NL" dirty="0"/>
              <a:t> </a:t>
            </a:r>
            <a:r>
              <a:rPr lang="nl-NL" dirty="0" err="1"/>
              <a:t>be</a:t>
            </a:r>
            <a:r>
              <a:rPr lang="nl-NL" dirty="0"/>
              <a:t> </a:t>
            </a:r>
            <a:r>
              <a:rPr lang="nl-NL" dirty="0" err="1"/>
              <a:t>sufficient</a:t>
            </a:r>
            <a:r>
              <a:rPr lang="nl-NL" dirty="0"/>
              <a:t/>
            </a:r>
            <a:br>
              <a:rPr lang="nl-NL" dirty="0"/>
            </a:br>
            <a:endParaRPr lang="nl-NL" dirty="0"/>
          </a:p>
          <a:p>
            <a:r>
              <a:rPr lang="nl-NL" dirty="0" err="1"/>
              <a:t>Compromise</a:t>
            </a:r>
            <a:endParaRPr lang="nl-NL" dirty="0"/>
          </a:p>
          <a:p>
            <a:pPr lvl="1"/>
            <a:r>
              <a:rPr lang="nl-NL" dirty="0" err="1"/>
              <a:t>Again</a:t>
            </a:r>
            <a:r>
              <a:rPr lang="nl-NL" dirty="0"/>
              <a:t>, </a:t>
            </a:r>
            <a:r>
              <a:rPr lang="nl-NL" dirty="0" err="1"/>
              <a:t>the</a:t>
            </a:r>
            <a:r>
              <a:rPr lang="nl-NL" dirty="0"/>
              <a:t> </a:t>
            </a:r>
            <a:r>
              <a:rPr lang="nl-NL" dirty="0" err="1"/>
              <a:t>Court’s</a:t>
            </a:r>
            <a:r>
              <a:rPr lang="nl-NL" dirty="0"/>
              <a:t> </a:t>
            </a:r>
            <a:r>
              <a:rPr lang="nl-NL" dirty="0" err="1"/>
              <a:t>authority</a:t>
            </a:r>
            <a:r>
              <a:rPr lang="nl-NL" dirty="0"/>
              <a:t> was </a:t>
            </a:r>
            <a:r>
              <a:rPr lang="nl-NL" dirty="0" err="1"/>
              <a:t>optional</a:t>
            </a:r>
            <a:endParaRPr lang="nl-NL" dirty="0"/>
          </a:p>
          <a:p>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51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a:t>5. </a:t>
            </a:r>
            <a:r>
              <a:rPr lang="nl-NL" dirty="0" err="1"/>
              <a:t>Should</a:t>
            </a:r>
            <a:r>
              <a:rPr lang="nl-NL" dirty="0"/>
              <a:t> </a:t>
            </a:r>
            <a:r>
              <a:rPr lang="nl-NL" dirty="0" err="1"/>
              <a:t>individuals</a:t>
            </a:r>
            <a:r>
              <a:rPr lang="nl-NL" dirty="0"/>
              <a:t> have a right </a:t>
            </a:r>
            <a:r>
              <a:rPr lang="nl-NL" dirty="0" err="1"/>
              <a:t>to</a:t>
            </a:r>
            <a:r>
              <a:rPr lang="nl-NL" dirty="0"/>
              <a:t> </a:t>
            </a:r>
            <a:r>
              <a:rPr lang="nl-NL" dirty="0" err="1"/>
              <a:t>complain</a:t>
            </a:r>
            <a:r>
              <a:rPr lang="nl-NL" dirty="0"/>
              <a:t>?</a:t>
            </a:r>
          </a:p>
          <a:p>
            <a:pPr lvl="1"/>
            <a:r>
              <a:rPr lang="nl-NL" dirty="0"/>
              <a:t>Yes, </a:t>
            </a:r>
            <a:r>
              <a:rPr lang="nl-NL" dirty="0" err="1"/>
              <a:t>otherwise</a:t>
            </a:r>
            <a:r>
              <a:rPr lang="nl-NL" dirty="0"/>
              <a:t> </a:t>
            </a:r>
            <a:r>
              <a:rPr lang="nl-NL" dirty="0" err="1"/>
              <a:t>the</a:t>
            </a:r>
            <a:r>
              <a:rPr lang="nl-NL" dirty="0"/>
              <a:t> ECHR </a:t>
            </a:r>
            <a:r>
              <a:rPr lang="nl-NL" dirty="0" err="1"/>
              <a:t>would</a:t>
            </a:r>
            <a:r>
              <a:rPr lang="nl-NL" dirty="0"/>
              <a:t> </a:t>
            </a:r>
            <a:r>
              <a:rPr lang="nl-NL" dirty="0" err="1"/>
              <a:t>not</a:t>
            </a:r>
            <a:r>
              <a:rPr lang="nl-NL" dirty="0"/>
              <a:t> </a:t>
            </a:r>
            <a:r>
              <a:rPr lang="nl-NL" dirty="0" err="1"/>
              <a:t>be</a:t>
            </a:r>
            <a:r>
              <a:rPr lang="nl-NL" dirty="0"/>
              <a:t> </a:t>
            </a:r>
            <a:r>
              <a:rPr lang="nl-NL" dirty="0" err="1"/>
              <a:t>effective</a:t>
            </a:r>
            <a:r>
              <a:rPr lang="nl-NL" dirty="0"/>
              <a:t> as a human </a:t>
            </a:r>
            <a:r>
              <a:rPr lang="nl-NL" dirty="0" err="1"/>
              <a:t>rights</a:t>
            </a:r>
            <a:r>
              <a:rPr lang="nl-NL" dirty="0"/>
              <a:t> </a:t>
            </a:r>
            <a:r>
              <a:rPr lang="nl-NL" dirty="0" err="1"/>
              <a:t>guarantee</a:t>
            </a:r>
            <a:endParaRPr lang="nl-NL" dirty="0"/>
          </a:p>
          <a:p>
            <a:pPr lvl="1"/>
            <a:r>
              <a:rPr lang="nl-NL" dirty="0"/>
              <a:t>No, </a:t>
            </a:r>
            <a:r>
              <a:rPr lang="nl-NL" dirty="0" err="1"/>
              <a:t>fear</a:t>
            </a:r>
            <a:r>
              <a:rPr lang="nl-NL" dirty="0"/>
              <a:t> of </a:t>
            </a:r>
            <a:r>
              <a:rPr lang="nl-NL" dirty="0" err="1"/>
              <a:t>higher</a:t>
            </a:r>
            <a:r>
              <a:rPr lang="nl-NL" dirty="0"/>
              <a:t> </a:t>
            </a:r>
            <a:r>
              <a:rPr lang="nl-NL" dirty="0" err="1"/>
              <a:t>numbers</a:t>
            </a:r>
            <a:r>
              <a:rPr lang="nl-NL" dirty="0"/>
              <a:t> of </a:t>
            </a:r>
            <a:r>
              <a:rPr lang="nl-NL" dirty="0" err="1"/>
              <a:t>complaints</a:t>
            </a:r>
            <a:r>
              <a:rPr lang="nl-NL" dirty="0"/>
              <a:t> + </a:t>
            </a:r>
            <a:r>
              <a:rPr lang="nl-NL" dirty="0" err="1"/>
              <a:t>fear</a:t>
            </a:r>
            <a:r>
              <a:rPr lang="nl-NL" dirty="0"/>
              <a:t> of </a:t>
            </a:r>
            <a:r>
              <a:rPr lang="nl-NL" dirty="0" err="1"/>
              <a:t>abuse</a:t>
            </a:r>
            <a:r>
              <a:rPr lang="nl-NL" dirty="0"/>
              <a:t> of right + </a:t>
            </a:r>
            <a:r>
              <a:rPr lang="nl-NL" dirty="0" err="1"/>
              <a:t>fear</a:t>
            </a:r>
            <a:r>
              <a:rPr lang="nl-NL" dirty="0"/>
              <a:t> of </a:t>
            </a:r>
            <a:r>
              <a:rPr lang="nl-NL" dirty="0" err="1"/>
              <a:t>many</a:t>
            </a:r>
            <a:r>
              <a:rPr lang="nl-NL" dirty="0"/>
              <a:t> small, </a:t>
            </a:r>
            <a:r>
              <a:rPr lang="nl-NL" dirty="0" err="1"/>
              <a:t>individual</a:t>
            </a:r>
            <a:r>
              <a:rPr lang="nl-NL" dirty="0"/>
              <a:t> </a:t>
            </a:r>
            <a:r>
              <a:rPr lang="nl-NL" dirty="0" err="1"/>
              <a:t>matters</a:t>
            </a:r>
            <a:r>
              <a:rPr lang="nl-NL" dirty="0"/>
              <a:t> put forward</a:t>
            </a:r>
          </a:p>
          <a:p>
            <a:pPr lvl="1"/>
            <a:endParaRPr lang="nl-NL" dirty="0"/>
          </a:p>
          <a:p>
            <a:r>
              <a:rPr lang="nl-NL" dirty="0" err="1"/>
              <a:t>Compromise</a:t>
            </a:r>
            <a:r>
              <a:rPr lang="nl-NL" dirty="0"/>
              <a:t>:</a:t>
            </a:r>
          </a:p>
          <a:p>
            <a:pPr lvl="1"/>
            <a:r>
              <a:rPr lang="nl-NL" dirty="0"/>
              <a:t>Both </a:t>
            </a:r>
            <a:r>
              <a:rPr lang="nl-NL" dirty="0" err="1"/>
              <a:t>inter</a:t>
            </a:r>
            <a:r>
              <a:rPr lang="nl-NL" dirty="0"/>
              <a:t>-state &amp; </a:t>
            </a:r>
            <a:r>
              <a:rPr lang="nl-NL" dirty="0" err="1"/>
              <a:t>indivdiual</a:t>
            </a:r>
            <a:r>
              <a:rPr lang="nl-NL" dirty="0"/>
              <a:t> </a:t>
            </a:r>
            <a:r>
              <a:rPr lang="nl-NL" dirty="0" err="1"/>
              <a:t>complain</a:t>
            </a:r>
            <a:r>
              <a:rPr lang="nl-NL" dirty="0"/>
              <a:t> right, but </a:t>
            </a:r>
            <a:r>
              <a:rPr lang="nl-NL" dirty="0" err="1"/>
              <a:t>individuals</a:t>
            </a:r>
            <a:r>
              <a:rPr lang="nl-NL" dirty="0"/>
              <a:t> </a:t>
            </a:r>
            <a:r>
              <a:rPr lang="nl-NL" dirty="0" err="1"/>
              <a:t>only</a:t>
            </a:r>
            <a:r>
              <a:rPr lang="nl-NL" dirty="0"/>
              <a:t> </a:t>
            </a:r>
            <a:r>
              <a:rPr lang="nl-NL" dirty="0" err="1"/>
              <a:t>allowed</a:t>
            </a:r>
            <a:r>
              <a:rPr lang="nl-NL" dirty="0"/>
              <a:t> </a:t>
            </a:r>
            <a:r>
              <a:rPr lang="nl-NL" dirty="0" err="1"/>
              <a:t>to</a:t>
            </a:r>
            <a:r>
              <a:rPr lang="nl-NL" dirty="0"/>
              <a:t> </a:t>
            </a:r>
            <a:r>
              <a:rPr lang="nl-NL" dirty="0" err="1"/>
              <a:t>pettition</a:t>
            </a:r>
            <a:r>
              <a:rPr lang="nl-NL" dirty="0"/>
              <a:t> </a:t>
            </a:r>
            <a:r>
              <a:rPr lang="nl-NL" dirty="0" err="1"/>
              <a:t>to</a:t>
            </a:r>
            <a:r>
              <a:rPr lang="nl-NL" dirty="0"/>
              <a:t> </a:t>
            </a:r>
            <a:r>
              <a:rPr lang="nl-NL" dirty="0" err="1"/>
              <a:t>the</a:t>
            </a:r>
            <a:r>
              <a:rPr lang="nl-NL" dirty="0"/>
              <a:t> </a:t>
            </a:r>
            <a:r>
              <a:rPr lang="nl-NL" dirty="0" err="1"/>
              <a:t>Commission</a:t>
            </a:r>
            <a:endParaRPr lang="nl-NL" dirty="0"/>
          </a:p>
          <a:p>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37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B244-A81C-4B1C-9F3C-5CC27E503650}"/>
              </a:ext>
            </a:extLst>
          </p:cNvPr>
          <p:cNvSpPr>
            <a:spLocks noGrp="1"/>
          </p:cNvSpPr>
          <p:nvPr>
            <p:ph type="title"/>
          </p:nvPr>
        </p:nvSpPr>
        <p:spPr/>
        <p:txBody>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4A51A5A8-AAAF-4AE5-85FA-AE42714011BD}"/>
              </a:ext>
            </a:extLst>
          </p:cNvPr>
          <p:cNvSpPr>
            <a:spLocks noGrp="1"/>
          </p:cNvSpPr>
          <p:nvPr>
            <p:ph idx="1"/>
          </p:nvPr>
        </p:nvSpPr>
        <p:spPr/>
        <p:txBody>
          <a:bodyPr/>
          <a:lstStyle/>
          <a:p>
            <a:endParaRPr lang="nl-NL"/>
          </a:p>
        </p:txBody>
      </p:sp>
      <p:pic>
        <p:nvPicPr>
          <p:cNvPr id="4" name="Picture 2" descr="Afbeeldingsresultaat voor tilt logo university">
            <a:extLst>
              <a:ext uri="{FF2B5EF4-FFF2-40B4-BE49-F238E27FC236}">
                <a16:creationId xmlns:a16="http://schemas.microsoft.com/office/drawing/2014/main" id="{249B46FC-B3AB-49A5-A4D5-9A4363E56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5BCBA11C-0A8E-467A-BE25-A0193A1483C7}"/>
              </a:ext>
            </a:extLst>
          </p:cNvPr>
          <p:cNvPicPr>
            <a:picLocks noChangeAspect="1"/>
          </p:cNvPicPr>
          <p:nvPr/>
        </p:nvPicPr>
        <p:blipFill>
          <a:blip r:embed="rId3"/>
          <a:stretch>
            <a:fillRect/>
          </a:stretch>
        </p:blipFill>
        <p:spPr>
          <a:xfrm>
            <a:off x="972273" y="2338086"/>
            <a:ext cx="9873205" cy="4151040"/>
          </a:xfrm>
          <a:prstGeom prst="rect">
            <a:avLst/>
          </a:prstGeom>
        </p:spPr>
      </p:pic>
    </p:spTree>
    <p:extLst>
      <p:ext uri="{BB962C8B-B14F-4D97-AF65-F5344CB8AC3E}">
        <p14:creationId xmlns:p14="http://schemas.microsoft.com/office/powerpoint/2010/main" val="3296506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680321" y="2211356"/>
            <a:ext cx="9613861" cy="4534678"/>
          </a:xfrm>
        </p:spPr>
        <p:txBody>
          <a:bodyPr/>
          <a:lstStyle/>
          <a:p>
            <a:r>
              <a:rPr lang="nl-NL" dirty="0"/>
              <a:t>6. </a:t>
            </a:r>
            <a:r>
              <a:rPr lang="nl-NL" dirty="0" err="1"/>
              <a:t>Should</a:t>
            </a:r>
            <a:r>
              <a:rPr lang="nl-NL" dirty="0"/>
              <a:t> </a:t>
            </a:r>
            <a:r>
              <a:rPr lang="nl-NL" dirty="0" err="1"/>
              <a:t>the</a:t>
            </a:r>
            <a:r>
              <a:rPr lang="nl-NL" dirty="0"/>
              <a:t> right </a:t>
            </a:r>
            <a:r>
              <a:rPr lang="nl-NL" dirty="0" err="1"/>
              <a:t>to</a:t>
            </a:r>
            <a:r>
              <a:rPr lang="nl-NL" dirty="0"/>
              <a:t> </a:t>
            </a:r>
            <a:r>
              <a:rPr lang="nl-NL" dirty="0" err="1"/>
              <a:t>education</a:t>
            </a:r>
            <a:r>
              <a:rPr lang="nl-NL" dirty="0"/>
              <a:t>, </a:t>
            </a:r>
            <a:r>
              <a:rPr lang="nl-NL" dirty="0" err="1"/>
              <a:t>the</a:t>
            </a:r>
            <a:r>
              <a:rPr lang="nl-NL" dirty="0"/>
              <a:t> right </a:t>
            </a:r>
            <a:r>
              <a:rPr lang="nl-NL" dirty="0" err="1"/>
              <a:t>to</a:t>
            </a:r>
            <a:r>
              <a:rPr lang="nl-NL" dirty="0"/>
              <a:t> property </a:t>
            </a:r>
            <a:r>
              <a:rPr lang="nl-NL" dirty="0" err="1"/>
              <a:t>and</a:t>
            </a:r>
            <a:r>
              <a:rPr lang="nl-NL" dirty="0"/>
              <a:t> right </a:t>
            </a:r>
            <a:r>
              <a:rPr lang="nl-NL" dirty="0" err="1"/>
              <a:t>to</a:t>
            </a:r>
            <a:r>
              <a:rPr lang="nl-NL" dirty="0"/>
              <a:t> free </a:t>
            </a:r>
            <a:r>
              <a:rPr lang="nl-NL" dirty="0" err="1"/>
              <a:t>elections</a:t>
            </a:r>
            <a:r>
              <a:rPr lang="nl-NL" dirty="0"/>
              <a:t> </a:t>
            </a:r>
            <a:r>
              <a:rPr lang="nl-NL" dirty="0" err="1"/>
              <a:t>be</a:t>
            </a:r>
            <a:r>
              <a:rPr lang="nl-NL" dirty="0"/>
              <a:t> </a:t>
            </a:r>
            <a:r>
              <a:rPr lang="nl-NL" dirty="0" err="1"/>
              <a:t>included</a:t>
            </a:r>
            <a:r>
              <a:rPr lang="nl-NL" dirty="0"/>
              <a:t> in </a:t>
            </a:r>
            <a:r>
              <a:rPr lang="nl-NL" dirty="0" err="1"/>
              <a:t>the</a:t>
            </a:r>
            <a:r>
              <a:rPr lang="nl-NL" dirty="0"/>
              <a:t> </a:t>
            </a:r>
            <a:r>
              <a:rPr lang="nl-NL" dirty="0" err="1"/>
              <a:t>Convention</a:t>
            </a:r>
            <a:r>
              <a:rPr lang="nl-NL" dirty="0"/>
              <a:t>?</a:t>
            </a:r>
            <a:br>
              <a:rPr lang="nl-NL" dirty="0"/>
            </a:br>
            <a:endParaRPr lang="nl-NL" dirty="0"/>
          </a:p>
          <a:p>
            <a:pPr lvl="1"/>
            <a:r>
              <a:rPr lang="nl-NL" dirty="0"/>
              <a:t>Yes, </a:t>
            </a:r>
            <a:r>
              <a:rPr lang="nl-NL" dirty="0" err="1"/>
              <a:t>because</a:t>
            </a:r>
            <a:r>
              <a:rPr lang="nl-NL" dirty="0"/>
              <a:t> important (</a:t>
            </a:r>
            <a:r>
              <a:rPr lang="nl-NL" dirty="0" err="1"/>
              <a:t>influence</a:t>
            </a:r>
            <a:r>
              <a:rPr lang="nl-NL" dirty="0"/>
              <a:t> on </a:t>
            </a:r>
            <a:r>
              <a:rPr lang="nl-NL" dirty="0" err="1"/>
              <a:t>education</a:t>
            </a:r>
            <a:r>
              <a:rPr lang="nl-NL" dirty="0"/>
              <a:t> </a:t>
            </a:r>
            <a:r>
              <a:rPr lang="nl-NL" dirty="0" err="1"/>
              <a:t>can</a:t>
            </a:r>
            <a:r>
              <a:rPr lang="nl-NL" dirty="0"/>
              <a:t> </a:t>
            </a:r>
            <a:r>
              <a:rPr lang="nl-NL" dirty="0" err="1"/>
              <a:t>be</a:t>
            </a:r>
            <a:r>
              <a:rPr lang="nl-NL" dirty="0"/>
              <a:t> </a:t>
            </a:r>
            <a:r>
              <a:rPr lang="nl-NL" dirty="0" err="1"/>
              <a:t>abused</a:t>
            </a:r>
            <a:r>
              <a:rPr lang="nl-NL" dirty="0"/>
              <a:t> </a:t>
            </a:r>
            <a:r>
              <a:rPr lang="nl-NL" dirty="0" err="1"/>
              <a:t>by</a:t>
            </a:r>
            <a:r>
              <a:rPr lang="nl-NL" dirty="0"/>
              <a:t> </a:t>
            </a:r>
            <a:r>
              <a:rPr lang="nl-NL" dirty="0" err="1"/>
              <a:t>totalitarian</a:t>
            </a:r>
            <a:r>
              <a:rPr lang="nl-NL" dirty="0"/>
              <a:t> </a:t>
            </a:r>
            <a:r>
              <a:rPr lang="nl-NL" dirty="0" err="1"/>
              <a:t>states</a:t>
            </a:r>
            <a:r>
              <a:rPr lang="nl-NL" dirty="0"/>
              <a:t> </a:t>
            </a:r>
            <a:r>
              <a:rPr lang="nl-NL" dirty="0" err="1"/>
              <a:t>and</a:t>
            </a:r>
            <a:r>
              <a:rPr lang="nl-NL" dirty="0"/>
              <a:t> </a:t>
            </a:r>
            <a:r>
              <a:rPr lang="nl-NL" dirty="0" err="1"/>
              <a:t>individual</a:t>
            </a:r>
            <a:r>
              <a:rPr lang="nl-NL" dirty="0"/>
              <a:t> property was </a:t>
            </a:r>
            <a:r>
              <a:rPr lang="nl-NL" dirty="0" err="1"/>
              <a:t>challenged</a:t>
            </a:r>
            <a:r>
              <a:rPr lang="nl-NL" dirty="0"/>
              <a:t> </a:t>
            </a:r>
            <a:r>
              <a:rPr lang="nl-NL" dirty="0" err="1"/>
              <a:t>by</a:t>
            </a:r>
            <a:r>
              <a:rPr lang="nl-NL" dirty="0"/>
              <a:t> communist regimes)</a:t>
            </a:r>
          </a:p>
          <a:p>
            <a:pPr lvl="1"/>
            <a:r>
              <a:rPr lang="nl-NL" dirty="0"/>
              <a:t>No, </a:t>
            </a:r>
            <a:r>
              <a:rPr lang="nl-NL" dirty="0" err="1"/>
              <a:t>because</a:t>
            </a:r>
            <a:r>
              <a:rPr lang="nl-NL" dirty="0"/>
              <a:t> </a:t>
            </a:r>
            <a:r>
              <a:rPr lang="nl-NL" dirty="0" err="1"/>
              <a:t>socio-economic</a:t>
            </a:r>
            <a:r>
              <a:rPr lang="nl-NL" dirty="0"/>
              <a:t> </a:t>
            </a:r>
            <a:r>
              <a:rPr lang="nl-NL" dirty="0" err="1"/>
              <a:t>rights</a:t>
            </a:r>
            <a:r>
              <a:rPr lang="nl-NL" dirty="0"/>
              <a:t> </a:t>
            </a:r>
            <a:r>
              <a:rPr lang="nl-NL" dirty="0" err="1"/>
              <a:t>and</a:t>
            </a:r>
            <a:r>
              <a:rPr lang="nl-NL" dirty="0"/>
              <a:t> </a:t>
            </a:r>
            <a:r>
              <a:rPr lang="nl-NL" dirty="0" err="1"/>
              <a:t>not</a:t>
            </a:r>
            <a:r>
              <a:rPr lang="nl-NL" dirty="0"/>
              <a:t> </a:t>
            </a:r>
            <a:r>
              <a:rPr lang="nl-NL" dirty="0" err="1"/>
              <a:t>civil-political</a:t>
            </a:r>
            <a:r>
              <a:rPr lang="nl-NL" dirty="0"/>
              <a:t> </a:t>
            </a:r>
            <a:r>
              <a:rPr lang="nl-NL" dirty="0" err="1"/>
              <a:t>rights</a:t>
            </a:r>
            <a:r>
              <a:rPr lang="nl-NL" dirty="0"/>
              <a:t/>
            </a:r>
            <a:br>
              <a:rPr lang="nl-NL" dirty="0"/>
            </a:br>
            <a:endParaRPr lang="nl-NL" dirty="0"/>
          </a:p>
          <a:p>
            <a:r>
              <a:rPr lang="nl-NL" dirty="0" err="1"/>
              <a:t>Compromise</a:t>
            </a:r>
            <a:endParaRPr lang="nl-NL" dirty="0"/>
          </a:p>
          <a:p>
            <a:pPr lvl="1"/>
            <a:r>
              <a:rPr lang="nl-NL" dirty="0" err="1"/>
              <a:t>Included</a:t>
            </a:r>
            <a:r>
              <a:rPr lang="nl-NL" dirty="0"/>
              <a:t> in </a:t>
            </a:r>
            <a:r>
              <a:rPr lang="nl-NL" dirty="0" err="1"/>
              <a:t>the</a:t>
            </a:r>
            <a:r>
              <a:rPr lang="nl-NL" dirty="0"/>
              <a:t> First </a:t>
            </a:r>
            <a:r>
              <a:rPr lang="nl-NL" dirty="0" err="1"/>
              <a:t>Optional</a:t>
            </a:r>
            <a:r>
              <a:rPr lang="nl-NL" dirty="0"/>
              <a:t> Protocol </a:t>
            </a:r>
            <a:r>
              <a:rPr lang="nl-NL" dirty="0" err="1"/>
              <a:t>to</a:t>
            </a:r>
            <a:r>
              <a:rPr lang="nl-NL" dirty="0"/>
              <a:t> </a:t>
            </a:r>
            <a:r>
              <a:rPr lang="nl-NL" dirty="0" err="1"/>
              <a:t>the</a:t>
            </a:r>
            <a:r>
              <a:rPr lang="nl-NL" dirty="0"/>
              <a:t> </a:t>
            </a:r>
            <a:r>
              <a:rPr lang="nl-NL" dirty="0" err="1"/>
              <a:t>Convention</a:t>
            </a:r>
            <a:endParaRPr lang="nl-NL" dirty="0"/>
          </a:p>
          <a:p>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79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lstStyle/>
          <a:p>
            <a:r>
              <a:rPr lang="nl-NL" dirty="0"/>
              <a:t>(1) Basics privacy </a:t>
            </a:r>
            <a:r>
              <a:rPr lang="nl-NL" dirty="0" err="1"/>
              <a:t>and</a:t>
            </a:r>
            <a:r>
              <a:rPr lang="nl-NL" dirty="0"/>
              <a:t> data </a:t>
            </a:r>
            <a:r>
              <a:rPr lang="nl-NL" dirty="0" err="1"/>
              <a:t>protection</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680322" y="2017357"/>
            <a:ext cx="6373622" cy="4493856"/>
          </a:xfrm>
        </p:spPr>
        <p:txBody>
          <a:bodyPr>
            <a:normAutofit fontScale="85000" lnSpcReduction="10000"/>
          </a:bodyPr>
          <a:lstStyle/>
          <a:p>
            <a:r>
              <a:rPr lang="nl-NL" dirty="0"/>
              <a:t>Council of Europe </a:t>
            </a:r>
          </a:p>
          <a:p>
            <a:r>
              <a:rPr lang="nl-NL" dirty="0"/>
              <a:t>European </a:t>
            </a:r>
            <a:r>
              <a:rPr lang="nl-NL" dirty="0" err="1"/>
              <a:t>Convention</a:t>
            </a:r>
            <a:r>
              <a:rPr lang="nl-NL" dirty="0"/>
              <a:t> on Human </a:t>
            </a:r>
            <a:r>
              <a:rPr lang="nl-NL" dirty="0" err="1"/>
              <a:t>Rights</a:t>
            </a:r>
            <a:endParaRPr lang="nl-NL" dirty="0"/>
          </a:p>
          <a:p>
            <a:r>
              <a:rPr lang="nl-NL" dirty="0"/>
              <a:t>European Court of Human </a:t>
            </a:r>
            <a:r>
              <a:rPr lang="nl-NL" dirty="0" err="1"/>
              <a:t>Rights</a:t>
            </a:r>
            <a:endParaRPr lang="nl-NL" dirty="0"/>
          </a:p>
          <a:p>
            <a:r>
              <a:rPr lang="nl-NL" dirty="0" err="1"/>
              <a:t>Article</a:t>
            </a:r>
            <a:r>
              <a:rPr lang="nl-NL" dirty="0"/>
              <a:t> 8 ECHR</a:t>
            </a:r>
          </a:p>
          <a:p>
            <a:r>
              <a:rPr lang="en-US" dirty="0"/>
              <a:t>Right to respect for private and family life </a:t>
            </a:r>
          </a:p>
          <a:p>
            <a:r>
              <a:rPr lang="en-US" dirty="0"/>
              <a:t>1. Everyone has the right to respect for his private and family life, his home and his correspondence. 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council of europe countries">
            <a:extLst>
              <a:ext uri="{FF2B5EF4-FFF2-40B4-BE49-F238E27FC236}">
                <a16:creationId xmlns:a16="http://schemas.microsoft.com/office/drawing/2014/main" id="{A18FCB26-3FC3-4B2E-BD30-979E6C12D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915" y="2017357"/>
            <a:ext cx="4493856" cy="449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72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(3) </a:t>
            </a:r>
            <a:r>
              <a:rPr lang="nl-NL" dirty="0" err="1"/>
              <a:t>History</a:t>
            </a:r>
            <a:r>
              <a:rPr lang="nl-NL" dirty="0"/>
              <a:t> of </a:t>
            </a:r>
            <a:r>
              <a:rPr lang="nl-NL" dirty="0" err="1"/>
              <a:t>the</a:t>
            </a:r>
            <a:r>
              <a:rPr lang="nl-NL" dirty="0"/>
              <a:t> ECHR: </a:t>
            </a:r>
            <a:r>
              <a:rPr lang="nl-NL" dirty="0" err="1"/>
              <a:t>Inter</a:t>
            </a:r>
            <a:r>
              <a:rPr lang="nl-NL" dirty="0"/>
              <a:t>-State </a:t>
            </a:r>
            <a:r>
              <a:rPr lang="nl-NL" dirty="0" err="1"/>
              <a:t>and</a:t>
            </a:r>
            <a:r>
              <a:rPr lang="nl-NL" dirty="0"/>
              <a:t> </a:t>
            </a:r>
            <a:r>
              <a:rPr lang="nl-NL" dirty="0" err="1"/>
              <a:t>Individual</a:t>
            </a:r>
            <a:r>
              <a:rPr lang="nl-NL" dirty="0"/>
              <a:t> </a:t>
            </a:r>
            <a:r>
              <a:rPr lang="nl-NL" dirty="0" err="1"/>
              <a:t>applications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fontScale="70000" lnSpcReduction="20000"/>
          </a:bodyPr>
          <a:lstStyle/>
          <a:p>
            <a:r>
              <a:rPr lang="nl-NL"/>
              <a:t>First </a:t>
            </a:r>
            <a:r>
              <a:rPr lang="nl-NL" dirty="0"/>
              <a:t>Protocol</a:t>
            </a:r>
          </a:p>
          <a:p>
            <a:r>
              <a:rPr lang="en-US" dirty="0"/>
              <a:t>ARTICLE 1 Protection of property </a:t>
            </a:r>
            <a:br>
              <a:rPr lang="en-US" dirty="0"/>
            </a:br>
            <a:r>
              <a:rPr lang="en-US" dirty="0"/>
              <a:t>Every natural or legal person is entitled to the peaceful enjoyment of his possessions. No one shall be deprived of his possessions except in the public interest and subject to the conditions provided for by law and by the general principles of international law. The preceding provisions shall not, however, in any way impair the right of a State to enforce such laws as it deems necessary to control the use of property in accordance with the general interest or to secure the payment of taxes or other contributions or penalties.</a:t>
            </a:r>
          </a:p>
          <a:p>
            <a:r>
              <a:rPr lang="en-US" dirty="0"/>
              <a:t>ARTICLE 2 Right to education </a:t>
            </a:r>
            <a:br>
              <a:rPr lang="en-US" dirty="0"/>
            </a:br>
            <a:r>
              <a:rPr lang="en-US" dirty="0"/>
              <a:t>No person shall be denied the right to education. In the exercise of any functions which it assumes in relation to education and to teaching, the State shall respect the right of parents to ensure such education and teaching in conformity with their own religious and philosophical convictions.</a:t>
            </a:r>
          </a:p>
          <a:p>
            <a:r>
              <a:rPr lang="en-US" dirty="0"/>
              <a:t>ARTICLE 3 Right to free elections </a:t>
            </a:r>
            <a:br>
              <a:rPr lang="en-US" dirty="0"/>
            </a:br>
            <a:r>
              <a:rPr lang="en-US" dirty="0"/>
              <a:t>The High Contracting Parties undertake to hold free elections at reasonable intervals by secret ballot, under conditions which will ensure the free expression of the opinion of the people in the choice of the legislature.</a:t>
            </a:r>
          </a:p>
          <a:p>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264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2DA2F-5E3B-44DF-A0D0-9CA8D2D5CE56}"/>
              </a:ext>
            </a:extLst>
          </p:cNvPr>
          <p:cNvSpPr>
            <a:spLocks noGrp="1"/>
          </p:cNvSpPr>
          <p:nvPr>
            <p:ph type="title"/>
          </p:nvPr>
        </p:nvSpPr>
        <p:spPr>
          <a:xfrm>
            <a:off x="332509" y="620785"/>
            <a:ext cx="11021291" cy="1325563"/>
          </a:xfrm>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nl-NL" dirty="0"/>
          </a:p>
        </p:txBody>
      </p:sp>
      <p:sp>
        <p:nvSpPr>
          <p:cNvPr id="3" name="Tijdelijke aanduiding voor inhoud 2">
            <a:extLst>
              <a:ext uri="{FF2B5EF4-FFF2-40B4-BE49-F238E27FC236}">
                <a16:creationId xmlns:a16="http://schemas.microsoft.com/office/drawing/2014/main" id="{51CEB302-AC0E-4846-9AAD-DC7C1C9C8E2D}"/>
              </a:ext>
            </a:extLst>
          </p:cNvPr>
          <p:cNvSpPr>
            <a:spLocks noGrp="1"/>
          </p:cNvSpPr>
          <p:nvPr>
            <p:ph idx="1"/>
          </p:nvPr>
        </p:nvSpPr>
        <p:spPr>
          <a:xfrm>
            <a:off x="881150" y="2152996"/>
            <a:ext cx="9285316" cy="4214553"/>
          </a:xfrm>
        </p:spPr>
        <p:txBody>
          <a:bodyPr>
            <a:normAutofit lnSpcReduction="10000"/>
          </a:bodyPr>
          <a:lstStyle/>
          <a:p>
            <a:r>
              <a:rPr lang="en-GB" b="1" dirty="0"/>
              <a:t>Protocol No. 9 to the Convention for the Protection of Human Rights and Fundamental Freedoms </a:t>
            </a:r>
            <a:r>
              <a:rPr lang="en-GB" dirty="0"/>
              <a:t>Rome, 6.XI.1990 </a:t>
            </a:r>
            <a:endParaRPr lang="nl-NL" dirty="0"/>
          </a:p>
          <a:p>
            <a:r>
              <a:rPr lang="en-GB" dirty="0"/>
              <a:t>Article 44 of the Convention shall read as follows: </a:t>
            </a:r>
            <a:endParaRPr lang="nl-NL" dirty="0"/>
          </a:p>
          <a:p>
            <a:r>
              <a:rPr lang="en-GB" dirty="0"/>
              <a:t>"Only the High Contracting Parties, the Commission, and persons, non-governmental organisations or groups of individuals having submitted a petition under Article 25 shall have the right to bring a case before the Court." </a:t>
            </a:r>
            <a:endParaRPr lang="nl-NL" dirty="0"/>
          </a:p>
          <a:p>
            <a:r>
              <a:rPr lang="en-GB" dirty="0"/>
              <a:t>Article 45 of the Convention shall read as follows: </a:t>
            </a:r>
            <a:endParaRPr lang="nl-NL" dirty="0"/>
          </a:p>
          <a:p>
            <a:r>
              <a:rPr lang="en-GB" dirty="0"/>
              <a:t>"The jurisdiction of the Court shall extend to all cases concerning the interpretation and application of the present Convention which are referred to it in accordance with Article 48." </a:t>
            </a:r>
            <a:endParaRPr lang="nl-NL" dirty="0"/>
          </a:p>
          <a:p>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61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en-US" dirty="0"/>
          </a:p>
        </p:txBody>
      </p:sp>
      <p:sp>
        <p:nvSpPr>
          <p:cNvPr id="3" name="Content Placeholder 2"/>
          <p:cNvSpPr>
            <a:spLocks noGrp="1"/>
          </p:cNvSpPr>
          <p:nvPr>
            <p:ph idx="1"/>
          </p:nvPr>
        </p:nvSpPr>
        <p:spPr>
          <a:xfrm>
            <a:off x="680321" y="2103120"/>
            <a:ext cx="9613861" cy="4563687"/>
          </a:xfrm>
        </p:spPr>
        <p:txBody>
          <a:bodyPr>
            <a:normAutofit fontScale="62500" lnSpcReduction="20000"/>
          </a:bodyPr>
          <a:lstStyle/>
          <a:p>
            <a:r>
              <a:rPr lang="en-GB" dirty="0"/>
              <a:t>Article 48 of the Convention shall read as follows: </a:t>
            </a:r>
            <a:endParaRPr lang="nl-NL" dirty="0"/>
          </a:p>
          <a:p>
            <a:r>
              <a:rPr lang="en-GB" dirty="0"/>
              <a:t>"1The following may refer a case to the Court, provided that the High Contracting Party concerned, if there is only one, or the High Contracting Parties concerned, if there is more than one, are subject to the compulsory jurisdiction of the Court or, failing that, with the consent of the High Contracting Party concerned, if there is only one, or of the High Contracting Parties concerned if there is more than one: </a:t>
            </a:r>
            <a:endParaRPr lang="nl-NL" dirty="0"/>
          </a:p>
          <a:p>
            <a:r>
              <a:rPr lang="en-GB" dirty="0"/>
              <a:t>a the Commission; </a:t>
            </a:r>
            <a:endParaRPr lang="nl-NL" dirty="0"/>
          </a:p>
          <a:p>
            <a:r>
              <a:rPr lang="en-GB" dirty="0" err="1"/>
              <a:t>ba</a:t>
            </a:r>
            <a:r>
              <a:rPr lang="en-GB" dirty="0"/>
              <a:t> High Contracting Party whose national is alleged to be a victim; </a:t>
            </a:r>
            <a:endParaRPr lang="nl-NL" dirty="0"/>
          </a:p>
          <a:p>
            <a:r>
              <a:rPr lang="en-GB" dirty="0"/>
              <a:t>ca High Contracting Party which referred the case to the Commission; </a:t>
            </a:r>
            <a:endParaRPr lang="nl-NL" dirty="0"/>
          </a:p>
          <a:p>
            <a:r>
              <a:rPr lang="en-GB" dirty="0"/>
              <a:t>da High Contracting Party against which the complaint has been lodged; </a:t>
            </a:r>
            <a:endParaRPr lang="nl-NL" dirty="0"/>
          </a:p>
          <a:p>
            <a:r>
              <a:rPr lang="en-GB" b="1" dirty="0"/>
              <a:t>e the person, non-governmental organisation or group of individuals having lodged the complaint with the Commission. </a:t>
            </a:r>
            <a:endParaRPr lang="nl-NL" b="1" dirty="0"/>
          </a:p>
          <a:p>
            <a:r>
              <a:rPr lang="en-GB" dirty="0"/>
              <a:t>2If a case is referred to the Court only in accordance with paragraph 1.e, it shall first be submitted to a panel composed of three members of the Court. There shall sit as an </a:t>
            </a:r>
            <a:r>
              <a:rPr lang="en-GB" i="1" dirty="0"/>
              <a:t>ex officio</a:t>
            </a:r>
            <a:r>
              <a:rPr lang="en-GB" dirty="0"/>
              <a:t> member of the panel the judge elected in respect of the High Contracting Party against which the complaint has been lodged, or, if there is none, a person of its choice who shall sit in the capacity of judge. If the complaint has been lodged against more than one High Contracting Party, the size of the panel shall be increased accordingly. </a:t>
            </a:r>
            <a:endParaRPr lang="nl-NL" dirty="0"/>
          </a:p>
          <a:p>
            <a:r>
              <a:rPr lang="en-GB" dirty="0"/>
              <a:t>If the case does not raise a serious question affecting the interpretation or application of the Convention and does not for any other reason warrant consideration by the Court, the panel may, by a unanimous vote, decide that it shall not be considered by the Court. In that event, the Committee of Ministers shall decide, in accordance with the provisions of Article 32, whether there has been a violation of the Convention." </a:t>
            </a:r>
            <a:endParaRPr lang="nl-NL" dirty="0"/>
          </a:p>
          <a:p>
            <a:endParaRPr lang="en-US"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59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en-US" dirty="0"/>
          </a:p>
        </p:txBody>
      </p:sp>
      <p:sp>
        <p:nvSpPr>
          <p:cNvPr id="3" name="Content Placeholder 2"/>
          <p:cNvSpPr>
            <a:spLocks noGrp="1"/>
          </p:cNvSpPr>
          <p:nvPr>
            <p:ph idx="1"/>
          </p:nvPr>
        </p:nvSpPr>
        <p:spPr>
          <a:xfrm>
            <a:off x="680321" y="2103120"/>
            <a:ext cx="9613861" cy="4563687"/>
          </a:xfrm>
        </p:spPr>
        <p:txBody>
          <a:bodyPr>
            <a:normAutofit fontScale="92500" lnSpcReduction="10000"/>
          </a:bodyPr>
          <a:lstStyle/>
          <a:p>
            <a:r>
              <a:rPr lang="en-GB" b="1" dirty="0"/>
              <a:t>Protocol No. 11 to the Convention for the Protection of Human Rights and Fundamental Freedoms, restructuring the control machinery established thereby </a:t>
            </a:r>
            <a:r>
              <a:rPr lang="en-GB" dirty="0"/>
              <a:t>Strasbourg, 11.V.1994 </a:t>
            </a:r>
            <a:endParaRPr lang="nl-NL" dirty="0"/>
          </a:p>
          <a:p>
            <a:r>
              <a:rPr lang="en-GB" b="1" dirty="0"/>
              <a:t>Article 26 – Plenary Court</a:t>
            </a:r>
            <a:r>
              <a:rPr lang="en-GB" dirty="0"/>
              <a:t> </a:t>
            </a:r>
            <a:endParaRPr lang="nl-NL" dirty="0"/>
          </a:p>
          <a:p>
            <a:r>
              <a:rPr lang="en-GB" dirty="0"/>
              <a:t>The plenary Court shall: </a:t>
            </a:r>
            <a:endParaRPr lang="nl-NL" dirty="0"/>
          </a:p>
          <a:p>
            <a:r>
              <a:rPr lang="en-GB" dirty="0" err="1"/>
              <a:t>aelect</a:t>
            </a:r>
            <a:r>
              <a:rPr lang="en-GB" dirty="0"/>
              <a:t> its President and one or two Vice-Presidents for a period of three years; they may be re-elected; </a:t>
            </a:r>
            <a:endParaRPr lang="nl-NL" dirty="0"/>
          </a:p>
          <a:p>
            <a:r>
              <a:rPr lang="en-GB" dirty="0" err="1"/>
              <a:t>bset</a:t>
            </a:r>
            <a:r>
              <a:rPr lang="en-GB" dirty="0"/>
              <a:t> up Chambers, constituted for a fixed period of time; </a:t>
            </a:r>
            <a:endParaRPr lang="nl-NL" dirty="0"/>
          </a:p>
          <a:p>
            <a:r>
              <a:rPr lang="en-GB" dirty="0" err="1"/>
              <a:t>celect</a:t>
            </a:r>
            <a:r>
              <a:rPr lang="en-GB" dirty="0"/>
              <a:t> the Presidents of the Chambers of the Court; they may be re-elected; </a:t>
            </a:r>
            <a:endParaRPr lang="nl-NL" dirty="0"/>
          </a:p>
          <a:p>
            <a:r>
              <a:rPr lang="en-GB" dirty="0" err="1"/>
              <a:t>dadopt</a:t>
            </a:r>
            <a:r>
              <a:rPr lang="en-GB" dirty="0"/>
              <a:t> the rules of the Court; and </a:t>
            </a:r>
            <a:endParaRPr lang="nl-NL" dirty="0"/>
          </a:p>
          <a:p>
            <a:r>
              <a:rPr lang="en-GB" dirty="0" err="1"/>
              <a:t>eelect</a:t>
            </a:r>
            <a:r>
              <a:rPr lang="en-GB" dirty="0"/>
              <a:t> the Registrar and one or more Deputy Registrars. </a:t>
            </a:r>
            <a:endParaRPr lang="nl-NL" dirty="0"/>
          </a:p>
          <a:p>
            <a:endParaRPr lang="en-US"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95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en-US" dirty="0"/>
          </a:p>
        </p:txBody>
      </p:sp>
      <p:sp>
        <p:nvSpPr>
          <p:cNvPr id="3" name="Content Placeholder 2"/>
          <p:cNvSpPr>
            <a:spLocks noGrp="1"/>
          </p:cNvSpPr>
          <p:nvPr>
            <p:ph idx="1"/>
          </p:nvPr>
        </p:nvSpPr>
        <p:spPr>
          <a:xfrm>
            <a:off x="680321" y="2103120"/>
            <a:ext cx="9613861" cy="4563687"/>
          </a:xfrm>
        </p:spPr>
        <p:txBody>
          <a:bodyPr>
            <a:normAutofit fontScale="92500" lnSpcReduction="20000"/>
          </a:bodyPr>
          <a:lstStyle/>
          <a:p>
            <a:r>
              <a:rPr lang="en-GB" b="1" dirty="0"/>
              <a:t>Article 27 – Committees, Chambers and </a:t>
            </a:r>
            <a:r>
              <a:rPr lang="en-GB" b="1" i="1" u="sng" dirty="0"/>
              <a:t>Grand Chamber</a:t>
            </a:r>
            <a:r>
              <a:rPr lang="en-GB" i="1" u="sng" dirty="0"/>
              <a:t> </a:t>
            </a:r>
            <a:endParaRPr lang="nl-NL" i="1" u="sng" dirty="0"/>
          </a:p>
          <a:p>
            <a:r>
              <a:rPr lang="en-GB" dirty="0"/>
              <a:t>1To consider cases brought before it, the Court shall sit in committees of three judges, in Chambers of seven judges and in a Grand Chamber of seventeen judges. The Court’s Chambers shall set up committees for a fixed period of time. </a:t>
            </a:r>
            <a:endParaRPr lang="nl-NL" dirty="0"/>
          </a:p>
          <a:p>
            <a:r>
              <a:rPr lang="en-GB" dirty="0"/>
              <a:t>2There shall sit as an </a:t>
            </a:r>
            <a:r>
              <a:rPr lang="en-GB" i="1" dirty="0"/>
              <a:t>ex officio</a:t>
            </a:r>
            <a:r>
              <a:rPr lang="en-GB" dirty="0"/>
              <a:t> member of the Chamber and the Grand Chamber the judge elected in respect of the State Party concerned or, if there is none or if he is unable to sit, a person of its choice who shall sit in the capacity of judge. </a:t>
            </a:r>
            <a:endParaRPr lang="nl-NL" dirty="0"/>
          </a:p>
          <a:p>
            <a:r>
              <a:rPr lang="en-GB" dirty="0"/>
              <a:t>3The Grand Chamber shall also include the President of the Court, the Vice-Presidents, the Presidents of the Chambers and other judges chosen in accordance with the rules of the Court. When a case is referred to the Grand Chamber under Article 43, no judge from the Chamber which rendered the judgment shall sit in the Grand Chamber, with the exception of the President of the Chamber and the judge who sat in respect of the State Party concerned. </a:t>
            </a:r>
            <a:endParaRPr lang="nl-NL" dirty="0"/>
          </a:p>
          <a:p>
            <a:endParaRPr lang="en-US"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78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en-US" dirty="0"/>
          </a:p>
        </p:txBody>
      </p:sp>
      <p:sp>
        <p:nvSpPr>
          <p:cNvPr id="3" name="Content Placeholder 2"/>
          <p:cNvSpPr>
            <a:spLocks noGrp="1"/>
          </p:cNvSpPr>
          <p:nvPr>
            <p:ph idx="1"/>
          </p:nvPr>
        </p:nvSpPr>
        <p:spPr>
          <a:xfrm>
            <a:off x="680321" y="2103120"/>
            <a:ext cx="9613861" cy="4563687"/>
          </a:xfrm>
        </p:spPr>
        <p:txBody>
          <a:bodyPr>
            <a:normAutofit fontScale="70000" lnSpcReduction="20000"/>
          </a:bodyPr>
          <a:lstStyle/>
          <a:p>
            <a:r>
              <a:rPr lang="en-GB" b="1" dirty="0"/>
              <a:t>Protocol No. 14 to the Convention for the Protection of Human Rights and Fundamental Freedoms, amending the control system of the Convention</a:t>
            </a:r>
            <a:r>
              <a:rPr lang="en-GB" dirty="0"/>
              <a:t> Strasbourg, 13.V.2004 </a:t>
            </a:r>
            <a:endParaRPr lang="nl-NL" dirty="0"/>
          </a:p>
          <a:p>
            <a:r>
              <a:rPr lang="en-GB" b="1" dirty="0"/>
              <a:t>Article 26 – </a:t>
            </a:r>
            <a:r>
              <a:rPr lang="en-GB" b="1" i="1" u="sng" dirty="0"/>
              <a:t>Single-judge</a:t>
            </a:r>
            <a:r>
              <a:rPr lang="en-GB" b="1" dirty="0"/>
              <a:t> formation, committees, Chambers and Grand Chamber</a:t>
            </a:r>
            <a:r>
              <a:rPr lang="en-GB" dirty="0"/>
              <a:t> </a:t>
            </a:r>
            <a:endParaRPr lang="nl-NL" dirty="0"/>
          </a:p>
          <a:p>
            <a:r>
              <a:rPr lang="en-GB" dirty="0"/>
              <a:t>1To consider cases brought before it, the Court shall sit in a single-judge formation, in committees of three judges, in Chambers of seven judges and in a Grand Chamber of seventeen judges. The Court’s Chambers shall set up committees for a fixed period of time. </a:t>
            </a:r>
            <a:endParaRPr lang="nl-NL" dirty="0"/>
          </a:p>
          <a:p>
            <a:r>
              <a:rPr lang="en-GB" dirty="0"/>
              <a:t>2At the request of the plenary Court, the Committee of Ministers may, by a unanimous decision and for a fixed period, reduce to five the number of judges of the Chambers. </a:t>
            </a:r>
            <a:endParaRPr lang="nl-NL" dirty="0"/>
          </a:p>
          <a:p>
            <a:r>
              <a:rPr lang="en-GB" dirty="0"/>
              <a:t>3When sitting as a single judge, a judge shall not examine any application against the High Contracting Party in respect of which that judge has been elected. </a:t>
            </a:r>
            <a:endParaRPr lang="nl-NL" dirty="0"/>
          </a:p>
          <a:p>
            <a:r>
              <a:rPr lang="en-GB" dirty="0"/>
              <a:t>4There shall sit as an </a:t>
            </a:r>
            <a:r>
              <a:rPr lang="en-GB" i="1" dirty="0"/>
              <a:t>ex officio</a:t>
            </a:r>
            <a:r>
              <a:rPr lang="en-GB" dirty="0"/>
              <a:t> member of the Chamber and the Grand Chamber the judge elected in respect of the High Contracting Party concerned. If there is none or if that judge is unable to sit, a person chosen by the President of the Court from a list submitted in advance by that Party shall sit in the capacity of judge. </a:t>
            </a:r>
            <a:endParaRPr lang="nl-NL" dirty="0"/>
          </a:p>
          <a:p>
            <a:r>
              <a:rPr lang="en-GB" dirty="0"/>
              <a:t>5The Grand Chamber shall also include the President of the Court, the Vice-Presidents, the Presidents of the Chambers and other judges chosen in accordance with the rules of the Court. When a case is referred to the Grand Chamber under Article 43, no judge from the Chamber which rendered the judgment shall sit in the Grand Chamber, with the exception of the President of the Chamber and the judge who sat in respect of the High Contracting Party concerned.” </a:t>
            </a:r>
            <a:endParaRPr lang="nl-NL" dirty="0"/>
          </a:p>
          <a:p>
            <a:endParaRPr lang="en-US"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62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en-US" dirty="0"/>
          </a:p>
        </p:txBody>
      </p:sp>
      <p:sp>
        <p:nvSpPr>
          <p:cNvPr id="3" name="Content Placeholder 2"/>
          <p:cNvSpPr>
            <a:spLocks noGrp="1"/>
          </p:cNvSpPr>
          <p:nvPr>
            <p:ph idx="1"/>
          </p:nvPr>
        </p:nvSpPr>
        <p:spPr>
          <a:xfrm>
            <a:off x="680321" y="2103120"/>
            <a:ext cx="9613861" cy="4563687"/>
          </a:xfrm>
        </p:spPr>
        <p:txBody>
          <a:bodyPr>
            <a:normAutofit/>
          </a:bodyPr>
          <a:lstStyle/>
          <a:p>
            <a:r>
              <a:rPr lang="en-GB" b="1" dirty="0"/>
              <a:t>Protocol No. 15 amending the Convention for the Protection of Human Rights and Fundamental Freedoms</a:t>
            </a:r>
            <a:r>
              <a:rPr lang="en-GB" dirty="0"/>
              <a:t> Strasbourg, 24.VI.2013</a:t>
            </a:r>
          </a:p>
          <a:p>
            <a:r>
              <a:rPr lang="en-GB" dirty="0"/>
              <a:t>In Article 35, paragraph 1 of the Convention, the words “within a period of six months” shall be replaced by the words “within a period of four months”. </a:t>
            </a:r>
            <a:endParaRPr lang="nl-NL" dirty="0"/>
          </a:p>
          <a:p>
            <a:endParaRPr lang="en-US"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9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9361413"/>
              </p:ext>
            </p:extLst>
          </p:nvPr>
        </p:nvGraphicFramePr>
        <p:xfrm>
          <a:off x="680283" y="1966422"/>
          <a:ext cx="9818692" cy="4686531"/>
        </p:xfrm>
        <a:graphic>
          <a:graphicData uri="http://schemas.openxmlformats.org/drawingml/2006/table">
            <a:tbl>
              <a:tblPr firstRow="1" bandRow="1">
                <a:tableStyleId>{5C22544A-7EE6-4342-B048-85BDC9FD1C3A}</a:tableStyleId>
              </a:tblPr>
              <a:tblGrid>
                <a:gridCol w="1530902">
                  <a:extLst>
                    <a:ext uri="{9D8B030D-6E8A-4147-A177-3AD203B41FA5}">
                      <a16:colId xmlns:a16="http://schemas.microsoft.com/office/drawing/2014/main" val="807350151"/>
                    </a:ext>
                  </a:extLst>
                </a:gridCol>
                <a:gridCol w="3216287">
                  <a:extLst>
                    <a:ext uri="{9D8B030D-6E8A-4147-A177-3AD203B41FA5}">
                      <a16:colId xmlns:a16="http://schemas.microsoft.com/office/drawing/2014/main" val="2611603938"/>
                    </a:ext>
                  </a:extLst>
                </a:gridCol>
                <a:gridCol w="5071503">
                  <a:extLst>
                    <a:ext uri="{9D8B030D-6E8A-4147-A177-3AD203B41FA5}">
                      <a16:colId xmlns:a16="http://schemas.microsoft.com/office/drawing/2014/main" val="4126485682"/>
                    </a:ext>
                  </a:extLst>
                </a:gridCol>
              </a:tblGrid>
              <a:tr h="652087">
                <a:tc>
                  <a:txBody>
                    <a:bodyPr/>
                    <a:lstStyle/>
                    <a:p>
                      <a:endParaRPr lang="en-US" sz="1600" dirty="0"/>
                    </a:p>
                    <a:p>
                      <a:r>
                        <a:rPr lang="en-US" sz="1600" dirty="0"/>
                        <a:t>Complaint by:</a:t>
                      </a:r>
                    </a:p>
                  </a:txBody>
                  <a:tcPr/>
                </a:tc>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extLst>
                  <a:ext uri="{0D108BD9-81ED-4DB2-BD59-A6C34878D82A}">
                    <a16:rowId xmlns:a16="http://schemas.microsoft.com/office/drawing/2014/main" val="1280436980"/>
                  </a:ext>
                </a:extLst>
              </a:tr>
              <a:tr h="590204">
                <a:tc>
                  <a:txBody>
                    <a:bodyPr/>
                    <a:lstStyle/>
                    <a:p>
                      <a:r>
                        <a:rPr lang="en-US" sz="1600" dirty="0"/>
                        <a:t>State</a:t>
                      </a:r>
                    </a:p>
                  </a:txBody>
                  <a:tcPr/>
                </a:tc>
                <a:tc>
                  <a:txBody>
                    <a:bodyPr/>
                    <a:lstStyle/>
                    <a:p>
                      <a:r>
                        <a:rPr lang="en-US" sz="1600" dirty="0"/>
                        <a:t>Authors thought states should take the main initiative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Inter-State complaints seldom used. About 20 so far, vis-à-vis 22000 </a:t>
                      </a:r>
                      <a:r>
                        <a:rPr lang="en-US" sz="1600" dirty="0" smtClean="0"/>
                        <a:t>individual </a:t>
                      </a:r>
                      <a:r>
                        <a:rPr lang="en-US" sz="1600" dirty="0"/>
                        <a:t>complaints.</a:t>
                      </a:r>
                    </a:p>
                  </a:txBody>
                  <a:tcPr/>
                </a:tc>
                <a:extLst>
                  <a:ext uri="{0D108BD9-81ED-4DB2-BD59-A6C34878D82A}">
                    <a16:rowId xmlns:a16="http://schemas.microsoft.com/office/drawing/2014/main" val="138961630"/>
                  </a:ext>
                </a:extLst>
              </a:tr>
              <a:tr h="878840">
                <a:tc>
                  <a:txBody>
                    <a:bodyPr/>
                    <a:lstStyle/>
                    <a:p>
                      <a:r>
                        <a:rPr lang="en-US" sz="1600" dirty="0"/>
                        <a:t>Group</a:t>
                      </a:r>
                    </a:p>
                  </a:txBody>
                  <a:tcPr/>
                </a:tc>
                <a:tc>
                  <a:txBody>
                    <a:bodyPr/>
                    <a:lstStyle/>
                    <a:p>
                      <a:r>
                        <a:rPr lang="en-US" sz="1600" dirty="0"/>
                        <a:t>WWII had an impact</a:t>
                      </a:r>
                      <a:r>
                        <a:rPr lang="en-US" sz="1600" baseline="0" dirty="0"/>
                        <a:t> on groups (Jews, Gays, Gypsies); minorities were granted a right to submit a complaint as a group.</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court has denied groups as group a claim right. Individuals can bundle their complaints,</a:t>
                      </a:r>
                      <a:r>
                        <a:rPr lang="en-US" sz="1600" baseline="0" dirty="0"/>
                        <a:t> but have to demonstrate individual harm each.</a:t>
                      </a:r>
                      <a:endParaRPr lang="en-US" sz="1600" dirty="0"/>
                    </a:p>
                  </a:txBody>
                  <a:tcPr/>
                </a:tc>
                <a:extLst>
                  <a:ext uri="{0D108BD9-81ED-4DB2-BD59-A6C34878D82A}">
                    <a16:rowId xmlns:a16="http://schemas.microsoft.com/office/drawing/2014/main" val="3650045706"/>
                  </a:ext>
                </a:extLst>
              </a:tr>
              <a:tr h="878840">
                <a:tc>
                  <a:txBody>
                    <a:bodyPr/>
                    <a:lstStyle/>
                    <a:p>
                      <a:r>
                        <a:rPr lang="en-US" sz="1600" dirty="0"/>
                        <a:t>Legal person</a:t>
                      </a:r>
                    </a:p>
                  </a:txBody>
                  <a:tcPr/>
                </a:tc>
                <a:tc>
                  <a:txBody>
                    <a:bodyPr/>
                    <a:lstStyle/>
                    <a:p>
                      <a:r>
                        <a:rPr lang="en-US" sz="1600" dirty="0" smtClean="0"/>
                        <a:t>Goal </a:t>
                      </a:r>
                      <a:r>
                        <a:rPr lang="en-US" sz="1600" dirty="0"/>
                        <a:t>was to allows civil society/human rights organizations to submit a complaint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Legal persons are allowed to complain with respect to a number of rights, such as the freedom of religion or the freedom of speech, but the Court has been very hesitant to allow legal persons to submit a complaint. </a:t>
                      </a:r>
                    </a:p>
                  </a:txBody>
                  <a:tcPr/>
                </a:tc>
                <a:extLst>
                  <a:ext uri="{0D108BD9-81ED-4DB2-BD59-A6C34878D82A}">
                    <a16:rowId xmlns:a16="http://schemas.microsoft.com/office/drawing/2014/main" val="532554602"/>
                  </a:ext>
                </a:extLst>
              </a:tr>
              <a:tr h="878840">
                <a:tc>
                  <a:txBody>
                    <a:bodyPr/>
                    <a:lstStyle/>
                    <a:p>
                      <a:r>
                        <a:rPr lang="en-US" sz="1600" dirty="0" smtClean="0"/>
                        <a:t>Natural person</a:t>
                      </a:r>
                      <a:endParaRPr lang="en-US" sz="1600" dirty="0"/>
                    </a:p>
                  </a:txBody>
                  <a:tcPr/>
                </a:tc>
                <a:tc>
                  <a:txBody>
                    <a:bodyPr/>
                    <a:lstStyle/>
                    <a:p>
                      <a:r>
                        <a:rPr lang="en-US" sz="1600" dirty="0"/>
                        <a:t>Many countries were very hesitant to </a:t>
                      </a:r>
                      <a:r>
                        <a:rPr lang="en-US" sz="1600" dirty="0" smtClean="0"/>
                        <a:t>allow natural</a:t>
                      </a:r>
                      <a:r>
                        <a:rPr lang="en-US" sz="1600" baseline="0" dirty="0" smtClean="0"/>
                        <a:t> persons to complaint </a:t>
                      </a:r>
                      <a:r>
                        <a:rPr lang="en-US" sz="1600" baseline="0" dirty="0"/>
                        <a:t>and made reservations</a:t>
                      </a:r>
                      <a:endParaRPr lang="en-US" sz="1600" dirty="0"/>
                    </a:p>
                  </a:txBody>
                  <a:tcPr/>
                </a:tc>
                <a:tc>
                  <a:txBody>
                    <a:bodyPr/>
                    <a:lstStyle/>
                    <a:p>
                      <a:r>
                        <a:rPr lang="en-US" sz="1600" dirty="0" smtClean="0"/>
                        <a:t>Natural</a:t>
                      </a:r>
                      <a:r>
                        <a:rPr lang="en-US" sz="1600" baseline="0" dirty="0" smtClean="0"/>
                        <a:t> persons</a:t>
                      </a:r>
                      <a:r>
                        <a:rPr lang="en-US" sz="1600" dirty="0" smtClean="0"/>
                        <a:t> </a:t>
                      </a:r>
                      <a:r>
                        <a:rPr lang="en-US" sz="1600" dirty="0"/>
                        <a:t>are responsible for the fast majority</a:t>
                      </a:r>
                      <a:r>
                        <a:rPr lang="en-US" sz="1600" baseline="0" dirty="0"/>
                        <a:t> of complaints. </a:t>
                      </a:r>
                      <a:r>
                        <a:rPr lang="en-US" sz="1600" dirty="0"/>
                        <a:t> </a:t>
                      </a:r>
                    </a:p>
                  </a:txBody>
                  <a:tcPr/>
                </a:tc>
                <a:extLst>
                  <a:ext uri="{0D108BD9-81ED-4DB2-BD59-A6C34878D82A}">
                    <a16:rowId xmlns:a16="http://schemas.microsoft.com/office/drawing/2014/main" val="1294525405"/>
                  </a:ext>
                </a:extLst>
              </a:tr>
            </a:tbl>
          </a:graphicData>
        </a:graphic>
      </p:graphicFrame>
      <p:pic>
        <p:nvPicPr>
          <p:cNvPr id="5"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0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en-US" dirty="0"/>
          </a:p>
        </p:txBody>
      </p:sp>
      <p:sp>
        <p:nvSpPr>
          <p:cNvPr id="3" name="Content Placeholder 2"/>
          <p:cNvSpPr>
            <a:spLocks noGrp="1"/>
          </p:cNvSpPr>
          <p:nvPr>
            <p:ph idx="1"/>
          </p:nvPr>
        </p:nvSpPr>
        <p:spPr/>
        <p:txBody>
          <a:bodyPr>
            <a:normAutofit lnSpcReduction="10000"/>
          </a:bodyPr>
          <a:lstStyle/>
          <a:p>
            <a:r>
              <a:rPr lang="en-US" b="1" dirty="0" smtClean="0"/>
              <a:t>“[</a:t>
            </a:r>
            <a:r>
              <a:rPr lang="en-US" b="1" dirty="0"/>
              <a:t>T]he extent to which a non-governmental organization can invoke such a right must be determined in the light of the specific nature of this right. It is true that under Article 9 of the Convention a church is capable of possessing and exercising the right to freedom of religion in its own capacity as a representative of its members and the entire functioning of churches depends on respect for this right. However, unlike Article 9, Article 8 of the Convention has more an individual than a collective character</a:t>
            </a:r>
            <a:r>
              <a:rPr lang="en-US" b="1" dirty="0" smtClean="0"/>
              <a:t>(…).” </a:t>
            </a:r>
            <a:endParaRPr lang="nl-NL" b="1" dirty="0"/>
          </a:p>
          <a:p>
            <a:r>
              <a:rPr lang="en-GB" dirty="0" err="1"/>
              <a:t>ECmHR</a:t>
            </a:r>
            <a:r>
              <a:rPr lang="en-GB" dirty="0"/>
              <a:t>, Church of Scientology of Paris v. France, application no. 19509/92, 09 January 1995.</a:t>
            </a:r>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383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3206752"/>
              </p:ext>
            </p:extLst>
          </p:nvPr>
        </p:nvGraphicFramePr>
        <p:xfrm>
          <a:off x="680321" y="2066175"/>
          <a:ext cx="9760502" cy="4484254"/>
        </p:xfrm>
        <a:graphic>
          <a:graphicData uri="http://schemas.openxmlformats.org/drawingml/2006/table">
            <a:tbl>
              <a:tblPr firstRow="1" bandRow="1">
                <a:tableStyleId>{5C22544A-7EE6-4342-B048-85BDC9FD1C3A}</a:tableStyleId>
              </a:tblPr>
              <a:tblGrid>
                <a:gridCol w="3787810">
                  <a:extLst>
                    <a:ext uri="{9D8B030D-6E8A-4147-A177-3AD203B41FA5}">
                      <a16:colId xmlns:a16="http://schemas.microsoft.com/office/drawing/2014/main" val="2611603938"/>
                    </a:ext>
                  </a:extLst>
                </a:gridCol>
                <a:gridCol w="5972692">
                  <a:extLst>
                    <a:ext uri="{9D8B030D-6E8A-4147-A177-3AD203B41FA5}">
                      <a16:colId xmlns:a16="http://schemas.microsoft.com/office/drawing/2014/main" val="4126485682"/>
                    </a:ext>
                  </a:extLst>
                </a:gridCol>
              </a:tblGrid>
              <a:tr h="753871">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extLst>
                  <a:ext uri="{0D108BD9-81ED-4DB2-BD59-A6C34878D82A}">
                    <a16:rowId xmlns:a16="http://schemas.microsoft.com/office/drawing/2014/main" val="1280436980"/>
                  </a:ext>
                </a:extLst>
              </a:tr>
              <a:tr h="682329">
                <a:tc>
                  <a:txBody>
                    <a:bodyPr/>
                    <a:lstStyle/>
                    <a:p>
                      <a:r>
                        <a:rPr lang="en-US" sz="1600" b="0" dirty="0"/>
                        <a:t>Negative duty of the state </a:t>
                      </a:r>
                    </a:p>
                  </a:txBody>
                  <a:tcPr/>
                </a:tc>
                <a:tc>
                  <a:txBody>
                    <a:bodyPr/>
                    <a:lstStyle/>
                    <a:p>
                      <a:r>
                        <a:rPr lang="en-US" sz="1600" b="0" dirty="0"/>
                        <a:t>P</a:t>
                      </a:r>
                      <a:r>
                        <a:rPr lang="en-US" sz="1600" b="0" dirty="0" smtClean="0"/>
                        <a:t>ositive </a:t>
                      </a:r>
                      <a:r>
                        <a:rPr lang="en-US" sz="1600" b="0" dirty="0"/>
                        <a:t>duty of the state</a:t>
                      </a:r>
                    </a:p>
                  </a:txBody>
                  <a:tcPr/>
                </a:tc>
                <a:extLst>
                  <a:ext uri="{0D108BD9-81ED-4DB2-BD59-A6C34878D82A}">
                    <a16:rowId xmlns:a16="http://schemas.microsoft.com/office/drawing/2014/main" val="138961630"/>
                  </a:ext>
                </a:extLst>
              </a:tr>
              <a:tr h="1016018">
                <a:tc>
                  <a:txBody>
                    <a:bodyPr/>
                    <a:lstStyle/>
                    <a:p>
                      <a:r>
                        <a:rPr lang="en-US" sz="1600" b="0" dirty="0"/>
                        <a:t>Negative right/freedom of the individual </a:t>
                      </a:r>
                    </a:p>
                  </a:txBody>
                  <a:tcPr/>
                </a:tc>
                <a:tc>
                  <a:txBody>
                    <a:bodyPr/>
                    <a:lstStyle/>
                    <a:p>
                      <a:r>
                        <a:rPr lang="en-US" sz="1600" b="0" dirty="0"/>
                        <a:t>P</a:t>
                      </a:r>
                      <a:r>
                        <a:rPr lang="en-US" sz="1600" b="0" dirty="0" smtClean="0"/>
                        <a:t>ositive </a:t>
                      </a:r>
                      <a:r>
                        <a:rPr lang="en-US" sz="1600" b="0" dirty="0"/>
                        <a:t>right/freedom of the individual</a:t>
                      </a:r>
                    </a:p>
                  </a:txBody>
                  <a:tcPr/>
                </a:tc>
                <a:extLst>
                  <a:ext uri="{0D108BD9-81ED-4DB2-BD59-A6C34878D82A}">
                    <a16:rowId xmlns:a16="http://schemas.microsoft.com/office/drawing/2014/main" val="3650045706"/>
                  </a:ext>
                </a:extLst>
              </a:tr>
              <a:tr h="1016018">
                <a:tc>
                  <a:txBody>
                    <a:bodyPr/>
                    <a:lstStyle/>
                    <a:p>
                      <a:r>
                        <a:rPr lang="en-US" sz="1600" b="0" dirty="0"/>
                        <a:t>General interests/abuse of power </a:t>
                      </a:r>
                    </a:p>
                  </a:txBody>
                  <a:tcPr/>
                </a:tc>
                <a:tc>
                  <a:txBody>
                    <a:bodyPr/>
                    <a:lstStyle/>
                    <a:p>
                      <a:r>
                        <a:rPr lang="en-US" sz="1600" b="0" dirty="0"/>
                        <a:t>Individual interests/development of personality (almost</a:t>
                      </a:r>
                      <a:r>
                        <a:rPr lang="en-US" sz="1600" b="0" baseline="0" dirty="0"/>
                        <a:t> everything that affects a personal interest will fall under the scope of Article 8 ECHR)</a:t>
                      </a:r>
                      <a:endParaRPr lang="en-US" sz="1600" b="0" dirty="0"/>
                    </a:p>
                  </a:txBody>
                  <a:tcPr/>
                </a:tc>
                <a:extLst>
                  <a:ext uri="{0D108BD9-81ED-4DB2-BD59-A6C34878D82A}">
                    <a16:rowId xmlns:a16="http://schemas.microsoft.com/office/drawing/2014/main" val="532554602"/>
                  </a:ext>
                </a:extLst>
              </a:tr>
              <a:tr h="1016018">
                <a:tc>
                  <a:txBody>
                    <a:bodyPr/>
                    <a:lstStyle/>
                    <a:p>
                      <a:r>
                        <a:rPr lang="en-US" sz="1600" b="0" dirty="0"/>
                        <a:t>Societal/group harm </a:t>
                      </a:r>
                    </a:p>
                  </a:txBody>
                  <a:tcPr/>
                </a:tc>
                <a:tc>
                  <a:txBody>
                    <a:bodyPr/>
                    <a:lstStyle/>
                    <a:p>
                      <a:r>
                        <a:rPr lang="en-US" sz="1600" b="0" dirty="0"/>
                        <a:t>Individual harm (almost</a:t>
                      </a:r>
                      <a:r>
                        <a:rPr lang="en-US" sz="1600" b="0" baseline="0" dirty="0"/>
                        <a:t> all complaints in which no personal harm can be demonstrated will be rejected by the </a:t>
                      </a:r>
                      <a:r>
                        <a:rPr lang="en-US" sz="1600" b="0" baseline="0" dirty="0" err="1"/>
                        <a:t>ECtHR</a:t>
                      </a:r>
                      <a:r>
                        <a:rPr lang="en-US" sz="1600" b="0" baseline="0" dirty="0"/>
                        <a:t>)</a:t>
                      </a:r>
                      <a:endParaRPr lang="en-US" sz="1600" b="0" dirty="0"/>
                    </a:p>
                  </a:txBody>
                  <a:tcPr/>
                </a:tc>
                <a:extLst>
                  <a:ext uri="{0D108BD9-81ED-4DB2-BD59-A6C34878D82A}">
                    <a16:rowId xmlns:a16="http://schemas.microsoft.com/office/drawing/2014/main" val="1294525405"/>
                  </a:ext>
                </a:extLst>
              </a:tr>
            </a:tbl>
          </a:graphicData>
        </a:graphic>
      </p:graphicFrame>
      <p:pic>
        <p:nvPicPr>
          <p:cNvPr id="5"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3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lstStyle/>
          <a:p>
            <a:r>
              <a:rPr lang="nl-NL" dirty="0"/>
              <a:t>(1) Basics privacy </a:t>
            </a:r>
            <a:r>
              <a:rPr lang="nl-NL" dirty="0" err="1"/>
              <a:t>and</a:t>
            </a:r>
            <a:r>
              <a:rPr lang="nl-NL" dirty="0"/>
              <a:t> data </a:t>
            </a:r>
            <a:r>
              <a:rPr lang="nl-NL" dirty="0" err="1"/>
              <a:t>protection</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354563" y="2010227"/>
            <a:ext cx="6699381" cy="5023835"/>
          </a:xfrm>
        </p:spPr>
        <p:txBody>
          <a:bodyPr>
            <a:normAutofit fontScale="77500" lnSpcReduction="20000"/>
          </a:bodyPr>
          <a:lstStyle/>
          <a:p>
            <a:r>
              <a:rPr lang="nl-NL" dirty="0"/>
              <a:t>European Union</a:t>
            </a:r>
          </a:p>
          <a:p>
            <a:r>
              <a:rPr lang="nl-NL" dirty="0"/>
              <a:t>Charter of </a:t>
            </a:r>
            <a:r>
              <a:rPr lang="nl-NL" dirty="0" err="1"/>
              <a:t>Fundamental</a:t>
            </a:r>
            <a:r>
              <a:rPr lang="nl-NL" dirty="0"/>
              <a:t> </a:t>
            </a:r>
            <a:r>
              <a:rPr lang="nl-NL" dirty="0" err="1"/>
              <a:t>Rights</a:t>
            </a:r>
            <a:r>
              <a:rPr lang="nl-NL" dirty="0"/>
              <a:t>  - General Data </a:t>
            </a:r>
            <a:r>
              <a:rPr lang="nl-NL" dirty="0" err="1"/>
              <a:t>Protection</a:t>
            </a:r>
            <a:r>
              <a:rPr lang="nl-NL" dirty="0"/>
              <a:t> </a:t>
            </a:r>
            <a:r>
              <a:rPr lang="nl-NL" dirty="0" err="1"/>
              <a:t>Regulation</a:t>
            </a:r>
            <a:r>
              <a:rPr lang="nl-NL" dirty="0"/>
              <a:t> – </a:t>
            </a:r>
            <a:r>
              <a:rPr lang="nl-NL" dirty="0" err="1"/>
              <a:t>Law</a:t>
            </a:r>
            <a:r>
              <a:rPr lang="nl-NL" dirty="0"/>
              <a:t> </a:t>
            </a:r>
            <a:r>
              <a:rPr lang="nl-NL" dirty="0" err="1"/>
              <a:t>Enforcement</a:t>
            </a:r>
            <a:r>
              <a:rPr lang="nl-NL" dirty="0"/>
              <a:t> Directive – </a:t>
            </a:r>
            <a:r>
              <a:rPr lang="nl-NL" dirty="0" err="1"/>
              <a:t>Many</a:t>
            </a:r>
            <a:r>
              <a:rPr lang="nl-NL" dirty="0"/>
              <a:t> more</a:t>
            </a:r>
          </a:p>
          <a:p>
            <a:r>
              <a:rPr lang="nl-NL" dirty="0"/>
              <a:t>European Court of </a:t>
            </a:r>
            <a:r>
              <a:rPr lang="nl-NL" dirty="0" err="1"/>
              <a:t>Justice</a:t>
            </a:r>
            <a:endParaRPr lang="nl-NL" dirty="0"/>
          </a:p>
          <a:p>
            <a:r>
              <a:rPr lang="en-US" dirty="0"/>
              <a:t>Article 7 CFR - Respect for private and family life </a:t>
            </a:r>
          </a:p>
          <a:p>
            <a:r>
              <a:rPr lang="en-US" dirty="0"/>
              <a:t>Everyone has the right to respect for his or her private and family life, home and communications. </a:t>
            </a:r>
          </a:p>
          <a:p>
            <a:r>
              <a:rPr lang="en-US" dirty="0"/>
              <a:t>Article 8 CFR - Protection of personal data </a:t>
            </a:r>
          </a:p>
          <a:p>
            <a:r>
              <a:rPr lang="en-US" dirty="0"/>
              <a:t>1. Everyone has the right to the protection of personal data concerning him or her. </a:t>
            </a:r>
          </a:p>
          <a:p>
            <a:r>
              <a:rPr lang="en-US"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p>
          <a:p>
            <a:r>
              <a:rPr lang="en-US" dirty="0"/>
              <a:t>3. Compliance with these rules shall be subject to control by an independent authority</a:t>
            </a:r>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council of europe countries">
            <a:extLst>
              <a:ext uri="{FF2B5EF4-FFF2-40B4-BE49-F238E27FC236}">
                <a16:creationId xmlns:a16="http://schemas.microsoft.com/office/drawing/2014/main" id="{A18FCB26-3FC3-4B2E-BD30-979E6C12D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915" y="2017357"/>
            <a:ext cx="4493856" cy="44938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european union countries">
            <a:extLst>
              <a:ext uri="{FF2B5EF4-FFF2-40B4-BE49-F238E27FC236}">
                <a16:creationId xmlns:a16="http://schemas.microsoft.com/office/drawing/2014/main" id="{8C72610B-D0F0-4584-9F64-DA1C9E765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993" y="2010229"/>
            <a:ext cx="5233007" cy="484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087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55165-6473-4C49-8309-EDA478BBF5D5}"/>
              </a:ext>
            </a:extLst>
          </p:cNvPr>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nl-NL" dirty="0"/>
          </a:p>
        </p:txBody>
      </p:sp>
      <p:sp>
        <p:nvSpPr>
          <p:cNvPr id="3" name="Tijdelijke aanduiding voor inhoud 2">
            <a:extLst>
              <a:ext uri="{FF2B5EF4-FFF2-40B4-BE49-F238E27FC236}">
                <a16:creationId xmlns:a16="http://schemas.microsoft.com/office/drawing/2014/main" id="{B1813CEF-AC19-46A5-A353-B2EBD17601B1}"/>
              </a:ext>
            </a:extLst>
          </p:cNvPr>
          <p:cNvSpPr>
            <a:spLocks noGrp="1"/>
          </p:cNvSpPr>
          <p:nvPr>
            <p:ph idx="1"/>
          </p:nvPr>
        </p:nvSpPr>
        <p:spPr/>
        <p:txBody>
          <a:bodyPr>
            <a:normAutofit fontScale="92500" lnSpcReduction="10000"/>
          </a:bodyPr>
          <a:lstStyle/>
          <a:p>
            <a:r>
              <a:rPr lang="en-US" dirty="0"/>
              <a:t>So-called </a:t>
            </a:r>
            <a:r>
              <a:rPr lang="en-US" i="1" dirty="0"/>
              <a:t>in </a:t>
            </a:r>
            <a:r>
              <a:rPr lang="en-US" i="1" dirty="0" err="1"/>
              <a:t>abstracto</a:t>
            </a:r>
            <a:r>
              <a:rPr lang="en-US" dirty="0"/>
              <a:t> claims are as a rule inadmissible. These are claims that regard the mere existence of a law or a policy, without them having any concrete or practical effect on the claimant. In the words of the ECtHR:</a:t>
            </a:r>
            <a:endParaRPr lang="nl-NL" dirty="0"/>
          </a:p>
          <a:p>
            <a:r>
              <a:rPr lang="en-US" b="1" dirty="0" smtClean="0"/>
              <a:t>“Insofar </a:t>
            </a:r>
            <a:r>
              <a:rPr lang="en-US" b="1" dirty="0"/>
              <a:t>as the applicant complains in general of the legislative situation, the Commission recalls that it must confine itself to an examination of the concrete case before it and may not review the aforesaid law </a:t>
            </a:r>
            <a:r>
              <a:rPr lang="en-US" b="1" i="1" dirty="0"/>
              <a:t>in </a:t>
            </a:r>
            <a:r>
              <a:rPr lang="en-US" b="1" i="1" dirty="0" err="1"/>
              <a:t>abstracto</a:t>
            </a:r>
            <a:r>
              <a:rPr lang="en-US" b="1" dirty="0"/>
              <a:t>. The Commission therefore may only examine the applicant's complaints insofar as the system of which he complains has been applied against him</a:t>
            </a:r>
            <a:r>
              <a:rPr lang="en-US" b="1" dirty="0" smtClean="0"/>
              <a:t>.”</a:t>
            </a:r>
            <a:r>
              <a:rPr lang="en-GB" b="1" dirty="0" smtClean="0"/>
              <a:t> </a:t>
            </a:r>
            <a:endParaRPr lang="en-GB" b="1" dirty="0"/>
          </a:p>
          <a:p>
            <a:r>
              <a:rPr lang="en-GB" dirty="0"/>
              <a:t>ECtHR, Lawlor v. The United Kingdom, application no. 12763/87, 14 July 1988.</a:t>
            </a:r>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98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58E87-D3CB-42FB-BA69-08B5BE21E74C}"/>
              </a:ext>
            </a:extLst>
          </p:cNvPr>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nl-NL" dirty="0"/>
          </a:p>
        </p:txBody>
      </p:sp>
      <p:sp>
        <p:nvSpPr>
          <p:cNvPr id="3" name="Tijdelijke aanduiding voor inhoud 2">
            <a:extLst>
              <a:ext uri="{FF2B5EF4-FFF2-40B4-BE49-F238E27FC236}">
                <a16:creationId xmlns:a16="http://schemas.microsoft.com/office/drawing/2014/main" id="{081ED435-D6E6-4F4C-9997-57322C0729D6}"/>
              </a:ext>
            </a:extLst>
          </p:cNvPr>
          <p:cNvSpPr>
            <a:spLocks noGrp="1"/>
          </p:cNvSpPr>
          <p:nvPr>
            <p:ph idx="1"/>
          </p:nvPr>
        </p:nvSpPr>
        <p:spPr>
          <a:xfrm>
            <a:off x="680321" y="2069870"/>
            <a:ext cx="9613861" cy="4447308"/>
          </a:xfrm>
        </p:spPr>
        <p:txBody>
          <a:bodyPr>
            <a:normAutofit fontScale="85000" lnSpcReduction="20000"/>
          </a:bodyPr>
          <a:lstStyle/>
          <a:p>
            <a:r>
              <a:rPr lang="en-US" i="1" dirty="0"/>
              <a:t>A priori</a:t>
            </a:r>
            <a:r>
              <a:rPr lang="en-US" dirty="0"/>
              <a:t> claims are rejected as well, as the Court will usually only receive complaints about injury which has already materialized. Claims about future damage will in principle not be considered. </a:t>
            </a:r>
            <a:endParaRPr lang="nl-NL" dirty="0"/>
          </a:p>
          <a:p>
            <a:r>
              <a:rPr lang="en-US" b="1" dirty="0" smtClean="0"/>
              <a:t>“It </a:t>
            </a:r>
            <a:r>
              <a:rPr lang="en-US" b="1" dirty="0"/>
              <a:t>can be observed from the terms ‘victim’ and ‘violation’ and from the philosophy underlying the obligation to exhaust domestic remedies provided for in Article 26 that in the system for the protection of human rights conceived by the authors of the Convention, the exercise of the right of individual petition cannot be used to prevent a potential violation of the Convention: in theory, the organs designated by Article 19 to ensure the observance of the engagements undertaken by the Contracting Parties in the Convention cannot examine - or, if applicable, find – a violation other than </a:t>
            </a:r>
            <a:r>
              <a:rPr lang="en-US" b="1" i="1" dirty="0"/>
              <a:t>a posteriori</a:t>
            </a:r>
            <a:r>
              <a:rPr lang="en-US" b="1" dirty="0"/>
              <a:t>, once that violation has occurred. Similarly, the award of just satisfaction, i.e. compensation, under Article 50 of the Convention is limited to cases in which the internal law allows only partial reparation to be made, not for the violation itself, but for the consequences of the decision or measure in question which has been held to breach the obligations laid down in the Convention</a:t>
            </a:r>
            <a:r>
              <a:rPr lang="en-US" b="1" dirty="0" smtClean="0"/>
              <a:t>.”</a:t>
            </a:r>
            <a:endParaRPr lang="nl-NL" b="1" dirty="0"/>
          </a:p>
          <a:p>
            <a:r>
              <a:rPr lang="en-GB" dirty="0" err="1"/>
              <a:t>ECmHR</a:t>
            </a:r>
            <a:r>
              <a:rPr lang="en-GB" dirty="0"/>
              <a:t>, </a:t>
            </a:r>
            <a:r>
              <a:rPr lang="en-GB" dirty="0" err="1"/>
              <a:t>Tauira</a:t>
            </a:r>
            <a:r>
              <a:rPr lang="en-GB" dirty="0"/>
              <a:t> and others v. France, application no. 28204/95, 04 December 1995. </a:t>
            </a:r>
            <a:endParaRPr lang="nl-NL" dirty="0"/>
          </a:p>
          <a:p>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82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1D15A-D465-4C05-9744-8B053320C5B5}"/>
              </a:ext>
            </a:extLst>
          </p:cNvPr>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nl-NL" dirty="0"/>
          </a:p>
        </p:txBody>
      </p:sp>
      <p:sp>
        <p:nvSpPr>
          <p:cNvPr id="3" name="Tijdelijke aanduiding voor inhoud 2">
            <a:extLst>
              <a:ext uri="{FF2B5EF4-FFF2-40B4-BE49-F238E27FC236}">
                <a16:creationId xmlns:a16="http://schemas.microsoft.com/office/drawing/2014/main" id="{8870904B-1B9E-4906-95D5-8ADAB97FACAC}"/>
              </a:ext>
            </a:extLst>
          </p:cNvPr>
          <p:cNvSpPr>
            <a:spLocks noGrp="1"/>
          </p:cNvSpPr>
          <p:nvPr>
            <p:ph idx="1"/>
          </p:nvPr>
        </p:nvSpPr>
        <p:spPr>
          <a:xfrm>
            <a:off x="838200" y="2685011"/>
            <a:ext cx="9455982" cy="3747686"/>
          </a:xfrm>
        </p:spPr>
        <p:txBody>
          <a:bodyPr>
            <a:normAutofit/>
          </a:bodyPr>
          <a:lstStyle/>
          <a:p>
            <a:r>
              <a:rPr lang="en-US" dirty="0"/>
              <a:t>Hypothetical claims regard damage which might have materialized, but about which the claimant is unsure. The Court usually rejects such claims because it is unwilling to provide a ruling on the basis of presumed facts. The applicant must be able to substantiate her claim with concrete facts, not with beliefs and suppositions. </a:t>
            </a:r>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Dominant approach </a:t>
            </a:r>
            <a:r>
              <a:rPr lang="nl-NL" dirty="0" err="1"/>
              <a:t>and</a:t>
            </a:r>
            <a:r>
              <a:rPr lang="nl-NL" dirty="0"/>
              <a:t> </a:t>
            </a:r>
            <a:r>
              <a:rPr lang="nl-NL" dirty="0" err="1"/>
              <a:t>interpretation</a:t>
            </a:r>
            <a:r>
              <a:rPr lang="nl-NL" dirty="0"/>
              <a:t> of </a:t>
            </a:r>
            <a:r>
              <a:rPr lang="nl-NL" dirty="0" err="1"/>
              <a:t>the</a:t>
            </a:r>
            <a:r>
              <a:rPr lang="nl-NL" dirty="0"/>
              <a:t> </a:t>
            </a:r>
            <a:r>
              <a:rPr lang="nl-NL" dirty="0" err="1"/>
              <a:t>ECtHR</a:t>
            </a:r>
            <a:endParaRPr lang="nl-NL" dirty="0"/>
          </a:p>
        </p:txBody>
      </p:sp>
      <p:sp>
        <p:nvSpPr>
          <p:cNvPr id="3" name="Content Placeholder 2"/>
          <p:cNvSpPr>
            <a:spLocks noGrp="1"/>
          </p:cNvSpPr>
          <p:nvPr>
            <p:ph idx="1"/>
          </p:nvPr>
        </p:nvSpPr>
        <p:spPr/>
        <p:txBody>
          <a:bodyPr>
            <a:normAutofit fontScale="92500" lnSpcReduction="10000"/>
          </a:bodyPr>
          <a:lstStyle/>
          <a:p>
            <a:r>
              <a:rPr lang="en-US" dirty="0"/>
              <a:t>The </a:t>
            </a:r>
            <a:r>
              <a:rPr lang="en-US" dirty="0" err="1"/>
              <a:t>ECtHR</a:t>
            </a:r>
            <a:r>
              <a:rPr lang="en-US" dirty="0"/>
              <a:t> will in principle also not receive an </a:t>
            </a:r>
            <a:r>
              <a:rPr lang="en-US" i="1" dirty="0" err="1"/>
              <a:t>actio</a:t>
            </a:r>
            <a:r>
              <a:rPr lang="en-US" i="1" dirty="0"/>
              <a:t> </a:t>
            </a:r>
            <a:r>
              <a:rPr lang="en-US" i="1" dirty="0" err="1"/>
              <a:t>popularis</a:t>
            </a:r>
            <a:r>
              <a:rPr lang="en-US" dirty="0"/>
              <a:t>, a case brought up by a claimant or a group of claimants, not to protect their own interests, but that of others or society as a whole. A well-known example of the </a:t>
            </a:r>
            <a:r>
              <a:rPr lang="en-US" i="1" dirty="0" err="1"/>
              <a:t>actio</a:t>
            </a:r>
            <a:r>
              <a:rPr lang="en-US" i="1" dirty="0"/>
              <a:t> </a:t>
            </a:r>
            <a:r>
              <a:rPr lang="en-US" i="1" dirty="0" err="1"/>
              <a:t>popularis</a:t>
            </a:r>
            <a:r>
              <a:rPr lang="en-US" i="1" dirty="0"/>
              <a:t> </a:t>
            </a:r>
            <a:r>
              <a:rPr lang="en-US" dirty="0"/>
              <a:t>is the so-called class action:</a:t>
            </a:r>
            <a:endParaRPr lang="nl-NL" dirty="0"/>
          </a:p>
          <a:p>
            <a:r>
              <a:rPr lang="en-US" b="1" dirty="0" smtClean="0"/>
              <a:t>“The </a:t>
            </a:r>
            <a:r>
              <a:rPr lang="en-US" b="1" dirty="0"/>
              <a:t>Court reiterates in that connection that the Convention does not allow an </a:t>
            </a:r>
            <a:r>
              <a:rPr lang="en-US" b="1" i="1" dirty="0" err="1"/>
              <a:t>actio</a:t>
            </a:r>
            <a:r>
              <a:rPr lang="en-US" b="1" i="1" dirty="0"/>
              <a:t> </a:t>
            </a:r>
            <a:r>
              <a:rPr lang="en-US" b="1" i="1" dirty="0" err="1"/>
              <a:t>popularis</a:t>
            </a:r>
            <a:r>
              <a:rPr lang="en-US" b="1" dirty="0"/>
              <a:t> but requires as a condition for exercise of the right of individual petition that an applicant must be able to claim on arguable grounds that he himself has been a direct or indirect victim of a violation of the Convention resulting from an act or omission which can be attributed to a Contracting State</a:t>
            </a:r>
            <a:r>
              <a:rPr lang="en-US" b="1" dirty="0" smtClean="0"/>
              <a:t>.”</a:t>
            </a:r>
            <a:endParaRPr lang="nl-NL" b="1" dirty="0"/>
          </a:p>
          <a:p>
            <a:r>
              <a:rPr lang="en-US" dirty="0" err="1"/>
              <a:t>ECtHR</a:t>
            </a:r>
            <a:r>
              <a:rPr lang="en-US" dirty="0"/>
              <a:t>, </a:t>
            </a:r>
            <a:r>
              <a:rPr lang="en-US" dirty="0" err="1"/>
              <a:t>Asselbourg</a:t>
            </a:r>
            <a:r>
              <a:rPr lang="en-US" dirty="0"/>
              <a:t> and 78 others and Greenpeace Association-Luxembourg v. Luxembourg, application no. 29121/95, 29 June 1999.</a:t>
            </a:r>
            <a:endParaRPr lang="nl-NL" dirty="0"/>
          </a:p>
          <a:p>
            <a:endParaRPr lang="en-US"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37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851"/>
              </p:ext>
            </p:extLst>
          </p:nvPr>
        </p:nvGraphicFramePr>
        <p:xfrm>
          <a:off x="680283" y="1966422"/>
          <a:ext cx="9818692" cy="4617720"/>
        </p:xfrm>
        <a:graphic>
          <a:graphicData uri="http://schemas.openxmlformats.org/drawingml/2006/table">
            <a:tbl>
              <a:tblPr firstRow="1" bandRow="1">
                <a:tableStyleId>{5C22544A-7EE6-4342-B048-85BDC9FD1C3A}</a:tableStyleId>
              </a:tblPr>
              <a:tblGrid>
                <a:gridCol w="1009487">
                  <a:extLst>
                    <a:ext uri="{9D8B030D-6E8A-4147-A177-3AD203B41FA5}">
                      <a16:colId xmlns:a16="http://schemas.microsoft.com/office/drawing/2014/main" val="807350151"/>
                    </a:ext>
                  </a:extLst>
                </a:gridCol>
                <a:gridCol w="2120841">
                  <a:extLst>
                    <a:ext uri="{9D8B030D-6E8A-4147-A177-3AD203B41FA5}">
                      <a16:colId xmlns:a16="http://schemas.microsoft.com/office/drawing/2014/main" val="2611603938"/>
                    </a:ext>
                  </a:extLst>
                </a:gridCol>
                <a:gridCol w="3344182">
                  <a:extLst>
                    <a:ext uri="{9D8B030D-6E8A-4147-A177-3AD203B41FA5}">
                      <a16:colId xmlns:a16="http://schemas.microsoft.com/office/drawing/2014/main" val="4126485682"/>
                    </a:ext>
                  </a:extLst>
                </a:gridCol>
                <a:gridCol w="3344182">
                  <a:extLst>
                    <a:ext uri="{9D8B030D-6E8A-4147-A177-3AD203B41FA5}">
                      <a16:colId xmlns:a16="http://schemas.microsoft.com/office/drawing/2014/main" val="1314687391"/>
                    </a:ext>
                  </a:extLst>
                </a:gridCol>
              </a:tblGrid>
              <a:tr h="652087">
                <a:tc>
                  <a:txBody>
                    <a:bodyPr/>
                    <a:lstStyle/>
                    <a:p>
                      <a:endParaRPr lang="en-US" sz="1300" dirty="0"/>
                    </a:p>
                    <a:p>
                      <a:r>
                        <a:rPr lang="en-US" sz="1300" dirty="0"/>
                        <a:t>Complaint by:</a:t>
                      </a:r>
                    </a:p>
                  </a:txBody>
                  <a:tcPr/>
                </a:tc>
                <a:tc>
                  <a:txBody>
                    <a:bodyPr/>
                    <a:lstStyle/>
                    <a:p>
                      <a:r>
                        <a:rPr lang="en-US" sz="1300" dirty="0"/>
                        <a:t>Original intention of authors</a:t>
                      </a:r>
                      <a:r>
                        <a:rPr lang="en-US" sz="1300" baseline="0" dirty="0"/>
                        <a:t> of the ECHR</a:t>
                      </a:r>
                      <a:endParaRPr lang="en-US" sz="1300" dirty="0"/>
                    </a:p>
                  </a:txBody>
                  <a:tcPr/>
                </a:tc>
                <a:tc>
                  <a:txBody>
                    <a:bodyPr/>
                    <a:lstStyle/>
                    <a:p>
                      <a:r>
                        <a:rPr lang="en-US" sz="1300" dirty="0"/>
                        <a:t>Dominant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Latent new approach</a:t>
                      </a:r>
                    </a:p>
                    <a:p>
                      <a:endParaRPr lang="en-US" sz="1300" dirty="0"/>
                    </a:p>
                  </a:txBody>
                  <a:tcPr/>
                </a:tc>
                <a:extLst>
                  <a:ext uri="{0D108BD9-81ED-4DB2-BD59-A6C34878D82A}">
                    <a16:rowId xmlns:a16="http://schemas.microsoft.com/office/drawing/2014/main" val="1280436980"/>
                  </a:ext>
                </a:extLst>
              </a:tr>
              <a:tr h="590204">
                <a:tc>
                  <a:txBody>
                    <a:bodyPr/>
                    <a:lstStyle/>
                    <a:p>
                      <a:r>
                        <a:rPr lang="en-US" sz="1300" dirty="0"/>
                        <a:t>State</a:t>
                      </a:r>
                    </a:p>
                  </a:txBody>
                  <a:tcPr/>
                </a:tc>
                <a:tc>
                  <a:txBody>
                    <a:bodyPr/>
                    <a:lstStyle/>
                    <a:p>
                      <a:r>
                        <a:rPr lang="en-US" sz="1300" dirty="0"/>
                        <a:t>Authors thought states should take the main initiative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Inter-State complaints seldom used. About 20 so far, vis-à-vis 22000 </a:t>
                      </a:r>
                      <a:r>
                        <a:rPr lang="en-US" sz="1300" dirty="0" smtClean="0"/>
                        <a:t>individual </a:t>
                      </a:r>
                      <a:r>
                        <a:rPr lang="en-US" sz="1300" dirty="0"/>
                        <a:t>complaints.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Still very few inter-state complaints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extLst>
                  <a:ext uri="{0D108BD9-81ED-4DB2-BD59-A6C34878D82A}">
                    <a16:rowId xmlns:a16="http://schemas.microsoft.com/office/drawing/2014/main" val="138961630"/>
                  </a:ext>
                </a:extLst>
              </a:tr>
              <a:tr h="878840">
                <a:tc>
                  <a:txBody>
                    <a:bodyPr/>
                    <a:lstStyle/>
                    <a:p>
                      <a:r>
                        <a:rPr lang="en-US" sz="1300" dirty="0"/>
                        <a:t>Group</a:t>
                      </a:r>
                    </a:p>
                  </a:txBody>
                  <a:tcPr/>
                </a:tc>
                <a:tc>
                  <a:txBody>
                    <a:bodyPr/>
                    <a:lstStyle/>
                    <a:p>
                      <a:r>
                        <a:rPr lang="en-US" sz="1300" dirty="0"/>
                        <a:t>WWII had an impact</a:t>
                      </a:r>
                      <a:r>
                        <a:rPr lang="en-US" sz="1300" baseline="0" dirty="0"/>
                        <a:t> on groups (Jews, Gays, Gypsies); minorities were granted a right to submit a complaint as a group.</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The court has denied groups as group a claim right. Individuals can bundle their complaints,</a:t>
                      </a:r>
                      <a:r>
                        <a:rPr lang="en-US" sz="1300" baseline="0" dirty="0"/>
                        <a:t> but have to demonstrate individual harm each.</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More focus on group interests, though</a:t>
                      </a:r>
                      <a:r>
                        <a:rPr lang="en-US" sz="1300" baseline="0" dirty="0" smtClean="0"/>
                        <a:t> the </a:t>
                      </a:r>
                      <a:r>
                        <a:rPr lang="en-US" sz="1300" baseline="0" dirty="0" err="1" smtClean="0"/>
                        <a:t>ECtHR</a:t>
                      </a:r>
                      <a:r>
                        <a:rPr lang="en-US" sz="1300" baseline="0" dirty="0" smtClean="0"/>
                        <a:t> still not accepts groups invoking a right as a group</a:t>
                      </a:r>
                      <a:endParaRPr lang="en-US" sz="13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extLst>
                  <a:ext uri="{0D108BD9-81ED-4DB2-BD59-A6C34878D82A}">
                    <a16:rowId xmlns:a16="http://schemas.microsoft.com/office/drawing/2014/main" val="3650045706"/>
                  </a:ext>
                </a:extLst>
              </a:tr>
              <a:tr h="878840">
                <a:tc>
                  <a:txBody>
                    <a:bodyPr/>
                    <a:lstStyle/>
                    <a:p>
                      <a:r>
                        <a:rPr lang="en-US" sz="1300" dirty="0"/>
                        <a:t>Legal person</a:t>
                      </a:r>
                    </a:p>
                  </a:txBody>
                  <a:tcPr/>
                </a:tc>
                <a:tc>
                  <a:txBody>
                    <a:bodyPr/>
                    <a:lstStyle/>
                    <a:p>
                      <a:r>
                        <a:rPr lang="en-US" sz="1300" dirty="0" smtClean="0"/>
                        <a:t>Goal </a:t>
                      </a:r>
                      <a:r>
                        <a:rPr lang="en-US" sz="1300" dirty="0"/>
                        <a:t>was to allows civil society/human rights organizations to submit a complaint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Legal persons are allowed to complain with respect to a number of rights, such as the freedom of religion or the freedom of speech, but the Court has been very hesitant to allow legal persons to submit a complaint.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The </a:t>
                      </a:r>
                      <a:r>
                        <a:rPr lang="en-US" sz="1300" dirty="0" err="1" smtClean="0"/>
                        <a:t>ECtHR</a:t>
                      </a:r>
                      <a:r>
                        <a:rPr lang="en-US" sz="1300" baseline="0" dirty="0" smtClean="0"/>
                        <a:t> does allow legal persons to invoke the right to privacy, both to protect their own interests and to protect societal interests, though the number of cases is still relatively small.</a:t>
                      </a:r>
                      <a:endParaRPr lang="en-US" sz="13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extLst>
                  <a:ext uri="{0D108BD9-81ED-4DB2-BD59-A6C34878D82A}">
                    <a16:rowId xmlns:a16="http://schemas.microsoft.com/office/drawing/2014/main" val="532554602"/>
                  </a:ext>
                </a:extLst>
              </a:tr>
              <a:tr h="878840">
                <a:tc>
                  <a:txBody>
                    <a:bodyPr/>
                    <a:lstStyle/>
                    <a:p>
                      <a:r>
                        <a:rPr lang="en-US" sz="1300" dirty="0" smtClean="0"/>
                        <a:t>Natural person</a:t>
                      </a:r>
                      <a:endParaRPr lang="en-US" sz="1300" dirty="0"/>
                    </a:p>
                  </a:txBody>
                  <a:tcPr/>
                </a:tc>
                <a:tc>
                  <a:txBody>
                    <a:bodyPr/>
                    <a:lstStyle/>
                    <a:p>
                      <a:r>
                        <a:rPr lang="en-US" sz="1300" dirty="0"/>
                        <a:t>Many countries were very hesitant to </a:t>
                      </a:r>
                      <a:r>
                        <a:rPr lang="en-US" sz="1300" dirty="0" smtClean="0"/>
                        <a:t>allow natural</a:t>
                      </a:r>
                      <a:r>
                        <a:rPr lang="en-US" sz="1300" baseline="0" dirty="0" smtClean="0"/>
                        <a:t> persons to complaint </a:t>
                      </a:r>
                      <a:r>
                        <a:rPr lang="en-US" sz="1300" baseline="0" dirty="0"/>
                        <a:t>and made reservations</a:t>
                      </a:r>
                      <a:endParaRPr lang="en-US" sz="1300" dirty="0"/>
                    </a:p>
                  </a:txBody>
                  <a:tcPr/>
                </a:tc>
                <a:tc>
                  <a:txBody>
                    <a:bodyPr/>
                    <a:lstStyle/>
                    <a:p>
                      <a:r>
                        <a:rPr lang="en-US" sz="1300" dirty="0" smtClean="0"/>
                        <a:t>Natural</a:t>
                      </a:r>
                      <a:r>
                        <a:rPr lang="en-US" sz="1300" baseline="0" dirty="0" smtClean="0"/>
                        <a:t> persons</a:t>
                      </a:r>
                      <a:r>
                        <a:rPr lang="en-US" sz="1300" dirty="0" smtClean="0"/>
                        <a:t> </a:t>
                      </a:r>
                      <a:r>
                        <a:rPr lang="en-US" sz="1300" dirty="0"/>
                        <a:t>are responsible for the fast majority</a:t>
                      </a:r>
                      <a:r>
                        <a:rPr lang="en-US" sz="1300" baseline="0" dirty="0"/>
                        <a:t> of complaints. </a:t>
                      </a:r>
                      <a:r>
                        <a:rPr lang="en-US" sz="13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Still the majority</a:t>
                      </a:r>
                      <a:r>
                        <a:rPr lang="en-US" sz="1300" baseline="0" dirty="0" smtClean="0"/>
                        <a:t> of the cases.</a:t>
                      </a:r>
                      <a:endParaRPr lang="en-US" sz="1300" dirty="0" smtClean="0"/>
                    </a:p>
                    <a:p>
                      <a:endParaRPr lang="en-US" sz="1300" dirty="0"/>
                    </a:p>
                  </a:txBody>
                  <a:tcPr/>
                </a:tc>
                <a:extLst>
                  <a:ext uri="{0D108BD9-81ED-4DB2-BD59-A6C34878D82A}">
                    <a16:rowId xmlns:a16="http://schemas.microsoft.com/office/drawing/2014/main" val="1294525405"/>
                  </a:ext>
                </a:extLst>
              </a:tr>
            </a:tbl>
          </a:graphicData>
        </a:graphic>
      </p:graphicFrame>
      <p:pic>
        <p:nvPicPr>
          <p:cNvPr id="5"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6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en-US" dirty="0"/>
          </a:p>
        </p:txBody>
      </p:sp>
      <p:sp>
        <p:nvSpPr>
          <p:cNvPr id="3" name="Content Placeholder 2"/>
          <p:cNvSpPr>
            <a:spLocks noGrp="1"/>
          </p:cNvSpPr>
          <p:nvPr>
            <p:ph idx="1"/>
          </p:nvPr>
        </p:nvSpPr>
        <p:spPr>
          <a:xfrm>
            <a:off x="680321" y="2336872"/>
            <a:ext cx="9613861" cy="4196931"/>
          </a:xfrm>
        </p:spPr>
        <p:txBody>
          <a:bodyPr>
            <a:normAutofit fontScale="92500"/>
          </a:bodyPr>
          <a:lstStyle/>
          <a:p>
            <a:r>
              <a:rPr lang="en-US" dirty="0" smtClean="0"/>
              <a:t>“In </a:t>
            </a:r>
            <a:r>
              <a:rPr lang="en-US" dirty="0"/>
              <a:t>Chappell v. the United Kingdom, the Court considered that a search conducted at a private individual's home which was also the registered office of a company run by him had amounted to interference with his right to respect for his home within the meaning of Article 8 of the Convention. The Court reiterates that the Convention is a living instrument which must be interpreted in the light of present day conditions. [] Building on its dynamic interpretation of the Convention, the Court considers that the time has come to hold that in certain circumstances the rights guaranteed by Article 8 of the Convention may be construed as including the right to respect for a company's registered office, branches or other business premises</a:t>
            </a:r>
            <a:r>
              <a:rPr lang="en-US" dirty="0" smtClean="0"/>
              <a:t>.”</a:t>
            </a:r>
            <a:endParaRPr lang="en-US" dirty="0"/>
          </a:p>
          <a:p>
            <a:r>
              <a:rPr lang="en-US" dirty="0" err="1"/>
              <a:t>ECtHR</a:t>
            </a:r>
            <a:r>
              <a:rPr lang="en-US" dirty="0"/>
              <a:t>, </a:t>
            </a:r>
            <a:r>
              <a:rPr lang="en-US" dirty="0" err="1"/>
              <a:t>Stes</a:t>
            </a:r>
            <a:r>
              <a:rPr lang="en-US" dirty="0"/>
              <a:t> Colas Est and others v. France, appl.no. 37971/97, 16 April 2002, § 40-41.</a:t>
            </a:r>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43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p:txBody>
          <a:bodyPr>
            <a:normAutofit/>
          </a:bodyPr>
          <a:lstStyle/>
          <a:p>
            <a:r>
              <a:rPr lang="en-US" dirty="0"/>
              <a:t>In exceptional cases, especially those that revolve around mass surveillance activities, the ECtHR is willing to loosen its focus on individual harm. </a:t>
            </a:r>
          </a:p>
          <a:p>
            <a:r>
              <a:rPr lang="en-US" dirty="0" err="1"/>
              <a:t>ECtHR</a:t>
            </a:r>
            <a:r>
              <a:rPr lang="en-US" dirty="0"/>
              <a:t>, Roman </a:t>
            </a:r>
            <a:r>
              <a:rPr lang="en-US" dirty="0" err="1"/>
              <a:t>Zakharov</a:t>
            </a:r>
            <a:r>
              <a:rPr lang="en-US" dirty="0"/>
              <a:t> v. Russia, application no. 47143/06, 04 December 2015. </a:t>
            </a:r>
            <a:r>
              <a:rPr lang="en-US" dirty="0" err="1"/>
              <a:t>ECtHR</a:t>
            </a:r>
            <a:r>
              <a:rPr lang="en-US" dirty="0"/>
              <a:t>, </a:t>
            </a:r>
            <a:r>
              <a:rPr lang="en-US" dirty="0" err="1"/>
              <a:t>Szabó</a:t>
            </a:r>
            <a:r>
              <a:rPr lang="en-US" dirty="0"/>
              <a:t> and </a:t>
            </a:r>
            <a:r>
              <a:rPr lang="en-US" dirty="0" err="1"/>
              <a:t>Vissy</a:t>
            </a:r>
            <a:r>
              <a:rPr lang="en-US" dirty="0"/>
              <a:t> v. Hungary, application no. 37138/14, 12 January 2016.</a:t>
            </a:r>
            <a:endParaRPr lang="nl-NL" dirty="0"/>
          </a:p>
          <a:p>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21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a:xfrm>
            <a:off x="680321" y="2019994"/>
            <a:ext cx="9613861" cy="4646814"/>
          </a:xfrm>
        </p:spPr>
        <p:txBody>
          <a:bodyPr>
            <a:normAutofit fontScale="85000" lnSpcReduction="10000"/>
          </a:bodyPr>
          <a:lstStyle/>
          <a:p>
            <a:r>
              <a:rPr lang="en-US" dirty="0"/>
              <a:t>“[T]he Court accepts that an applicant can claim to be the victim of a violation occasioned by the </a:t>
            </a:r>
            <a:r>
              <a:rPr lang="en-US" b="1" dirty="0"/>
              <a:t>mere existence of secret surveillance measures</a:t>
            </a:r>
            <a:r>
              <a:rPr lang="en-US" dirty="0"/>
              <a:t>, or legislation permitting secret surveillance measures, if the following conditions are satisfied. </a:t>
            </a:r>
            <a:endParaRPr lang="en-US" dirty="0" smtClean="0"/>
          </a:p>
          <a:p>
            <a:r>
              <a:rPr lang="en-US" dirty="0" smtClean="0"/>
              <a:t>Firstly</a:t>
            </a:r>
            <a:r>
              <a:rPr lang="en-US" dirty="0"/>
              <a:t>, the Court will take into account the scope of the legislation permitting secret surveillance measures by examining whether the applicant can possibly be affected by it, either because he or she belongs to a group of persons targeted by the contested legislation or because the legislation </a:t>
            </a:r>
            <a:r>
              <a:rPr lang="en-US" b="1" dirty="0"/>
              <a:t>directly affects all users of communication services </a:t>
            </a:r>
            <a:r>
              <a:rPr lang="en-US" dirty="0"/>
              <a:t>by instituting a system where any person can have his or her communications intercepted. </a:t>
            </a:r>
          </a:p>
          <a:p>
            <a:r>
              <a:rPr lang="en-US" dirty="0"/>
              <a:t>Secondly, the Court will take into account the availability of remedies at the national level and will adjust the degree of scrutiny depending on the effectiveness of such remedies. As the Court underlined in Kennedy, </a:t>
            </a:r>
            <a:r>
              <a:rPr lang="en-US" b="1" dirty="0"/>
              <a:t>where the domestic system does not afford an effective remedy </a:t>
            </a:r>
            <a:r>
              <a:rPr lang="en-US" dirty="0"/>
              <a:t>to the person who suspects that he or she was subjected to secret surveillance, widespread suspicion and concern among the general public that secret surveillance powers are being abused cannot be said to be unjustified. </a:t>
            </a:r>
            <a:endParaRPr lang="nl-NL" dirty="0"/>
          </a:p>
          <a:p>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84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a:xfrm>
            <a:off x="680321" y="2336872"/>
            <a:ext cx="9613861" cy="3739731"/>
          </a:xfrm>
        </p:spPr>
        <p:txBody>
          <a:bodyPr>
            <a:normAutofit fontScale="92500" lnSpcReduction="20000"/>
          </a:bodyPr>
          <a:lstStyle/>
          <a:p>
            <a:r>
              <a:rPr lang="en-US" dirty="0"/>
              <a:t>In such circumstances the menace of surveillance can be claimed in itself to restrict free communication through the postal and telecommunication services, thereby constituting for all users or potential users a direct interference with the right guaranteed by Article 8. </a:t>
            </a:r>
            <a:r>
              <a:rPr lang="en-US" b="1" dirty="0"/>
              <a:t>There is therefore a greater need for scrutiny by the Court and an exception to the rule, which denies individuals the right to challenge a law in </a:t>
            </a:r>
            <a:r>
              <a:rPr lang="en-US" b="1" dirty="0" err="1"/>
              <a:t>abstracto</a:t>
            </a:r>
            <a:r>
              <a:rPr lang="en-US" b="1" dirty="0"/>
              <a:t>, is justified. </a:t>
            </a:r>
          </a:p>
          <a:p>
            <a:r>
              <a:rPr lang="en-US" dirty="0"/>
              <a:t>In such cases the individual does not need to demonstrate the existence of any risk that secret surveillance measures were applied to her. By contrast, if the national system provides for effective remedies, a widespread suspicion of abuse is more difficult to justify. In such cases, the individual may claim to be a victim of a violation occasioned by the mere existence of secret measures or of legislation permitting secret measures only if he is able to show that, due to his personal situation, he is potentially at risk of being subjected to such measures.” </a:t>
            </a:r>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76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6413049"/>
              </p:ext>
            </p:extLst>
          </p:nvPr>
        </p:nvGraphicFramePr>
        <p:xfrm>
          <a:off x="680282" y="2045855"/>
          <a:ext cx="9613900" cy="4643120"/>
        </p:xfrm>
        <a:graphic>
          <a:graphicData uri="http://schemas.openxmlformats.org/drawingml/2006/table">
            <a:tbl>
              <a:tblPr firstRow="1" bandRow="1">
                <a:tableStyleId>{5C22544A-7EE6-4342-B048-85BDC9FD1C3A}</a:tableStyleId>
              </a:tblPr>
              <a:tblGrid>
                <a:gridCol w="4806950">
                  <a:extLst>
                    <a:ext uri="{9D8B030D-6E8A-4147-A177-3AD203B41FA5}">
                      <a16:colId xmlns:a16="http://schemas.microsoft.com/office/drawing/2014/main" val="3275398968"/>
                    </a:ext>
                  </a:extLst>
                </a:gridCol>
                <a:gridCol w="4806950">
                  <a:extLst>
                    <a:ext uri="{9D8B030D-6E8A-4147-A177-3AD203B41FA5}">
                      <a16:colId xmlns:a16="http://schemas.microsoft.com/office/drawing/2014/main" val="2364997934"/>
                    </a:ext>
                  </a:extLst>
                </a:gridCol>
              </a:tblGrid>
              <a:tr h="370840">
                <a:tc>
                  <a:txBody>
                    <a:bodyPr/>
                    <a:lstStyle/>
                    <a:p>
                      <a:r>
                        <a:rPr lang="en-US" sz="1600" dirty="0" smtClean="0"/>
                        <a:t>Normal</a:t>
                      </a:r>
                      <a:r>
                        <a:rPr lang="en-US" sz="1600" baseline="0" dirty="0" smtClean="0"/>
                        <a:t> approach by the </a:t>
                      </a:r>
                      <a:r>
                        <a:rPr lang="en-US" sz="1600" baseline="0" dirty="0" err="1" smtClean="0"/>
                        <a:t>ECtHR</a:t>
                      </a:r>
                      <a:endParaRPr lang="en-US" sz="1600" dirty="0"/>
                    </a:p>
                  </a:txBody>
                  <a:tcPr/>
                </a:tc>
                <a:tc>
                  <a:txBody>
                    <a:bodyPr/>
                    <a:lstStyle/>
                    <a:p>
                      <a:r>
                        <a:rPr lang="en-US" sz="1600" dirty="0" smtClean="0"/>
                        <a:t>New</a:t>
                      </a:r>
                      <a:r>
                        <a:rPr lang="en-US" sz="1600" baseline="0" dirty="0" smtClean="0"/>
                        <a:t> latent approach</a:t>
                      </a:r>
                      <a:endParaRPr lang="en-US" sz="1600" dirty="0"/>
                    </a:p>
                  </a:txBody>
                  <a:tcPr/>
                </a:tc>
                <a:extLst>
                  <a:ext uri="{0D108BD9-81ED-4DB2-BD59-A6C34878D82A}">
                    <a16:rowId xmlns:a16="http://schemas.microsoft.com/office/drawing/2014/main" val="1311530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i</a:t>
                      </a:r>
                      <a:r>
                        <a:rPr lang="en-US" sz="1600" dirty="0" smtClean="0"/>
                        <a:t>n </a:t>
                      </a:r>
                      <a:r>
                        <a:rPr lang="en-US" sz="1600" dirty="0" err="1" smtClean="0"/>
                        <a:t>abstracto</a:t>
                      </a:r>
                      <a:r>
                        <a:rPr lang="en-US" sz="1600" dirty="0" smtClean="0"/>
                        <a:t> claims</a:t>
                      </a:r>
                    </a:p>
                  </a:txBody>
                  <a:tcPr/>
                </a:tc>
                <a:tc>
                  <a:txBody>
                    <a:bodyPr/>
                    <a:lstStyle/>
                    <a:p>
                      <a:r>
                        <a:rPr lang="en-US" sz="1600" dirty="0" smtClean="0"/>
                        <a:t>In </a:t>
                      </a:r>
                      <a:r>
                        <a:rPr lang="en-US" sz="1600" dirty="0" err="1" smtClean="0"/>
                        <a:t>abstracto</a:t>
                      </a:r>
                      <a:r>
                        <a:rPr lang="en-US" sz="1600" dirty="0" smtClean="0"/>
                        <a:t> claims accepted in exceptional</a:t>
                      </a:r>
                      <a:r>
                        <a:rPr lang="en-US" sz="1600" baseline="0" dirty="0" smtClean="0"/>
                        <a:t> cases</a:t>
                      </a:r>
                      <a:endParaRPr lang="en-US" sz="1600" dirty="0"/>
                    </a:p>
                  </a:txBody>
                  <a:tcPr/>
                </a:tc>
                <a:extLst>
                  <a:ext uri="{0D108BD9-81ED-4DB2-BD59-A6C34878D82A}">
                    <a16:rowId xmlns:a16="http://schemas.microsoft.com/office/drawing/2014/main" val="14521158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De </a:t>
                      </a:r>
                      <a:r>
                        <a:rPr lang="en-US" sz="1600" dirty="0" err="1" smtClean="0"/>
                        <a:t>minimis</a:t>
                      </a:r>
                      <a:r>
                        <a:rPr lang="en-US" sz="1600" dirty="0" smtClean="0"/>
                        <a:t> rule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The law has not yet been</a:t>
                      </a:r>
                      <a:r>
                        <a:rPr lang="en-US" sz="1600" baseline="0" dirty="0" smtClean="0"/>
                        <a:t> applied </a:t>
                      </a:r>
                      <a:endParaRPr lang="en-US" sz="1600" dirty="0" smtClean="0"/>
                    </a:p>
                  </a:txBody>
                  <a:tcPr/>
                </a:tc>
                <a:extLst>
                  <a:ext uri="{0D108BD9-81ED-4DB2-BD59-A6C34878D82A}">
                    <a16:rowId xmlns:a16="http://schemas.microsoft.com/office/drawing/2014/main" val="999504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Individual interest</a:t>
                      </a:r>
                    </a:p>
                  </a:txBody>
                  <a:tcPr/>
                </a:tc>
                <a:tc>
                  <a:txBody>
                    <a:bodyPr/>
                    <a:lstStyle/>
                    <a:p>
                      <a:r>
                        <a:rPr lang="en-US" sz="1600" dirty="0" smtClean="0"/>
                        <a:t>Societal interest at stake: legality &amp;</a:t>
                      </a:r>
                      <a:r>
                        <a:rPr lang="en-US" sz="1600" baseline="0" dirty="0" smtClean="0"/>
                        <a:t> legitimacy</a:t>
                      </a:r>
                      <a:endParaRPr lang="en-US" sz="1600" dirty="0"/>
                    </a:p>
                  </a:txBody>
                  <a:tcPr/>
                </a:tc>
                <a:extLst>
                  <a:ext uri="{0D108BD9-81ED-4DB2-BD59-A6C34878D82A}">
                    <a16:rowId xmlns:a16="http://schemas.microsoft.com/office/drawing/2014/main" val="267796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Executive power (sometimes judgements)</a:t>
                      </a:r>
                    </a:p>
                  </a:txBody>
                  <a:tcPr/>
                </a:tc>
                <a:tc>
                  <a:txBody>
                    <a:bodyPr/>
                    <a:lstStyle/>
                    <a:p>
                      <a:r>
                        <a:rPr lang="en-US" sz="1600" dirty="0" smtClean="0"/>
                        <a:t>Legislative power</a:t>
                      </a:r>
                      <a:endParaRPr lang="en-US" sz="1600" dirty="0"/>
                    </a:p>
                  </a:txBody>
                  <a:tcPr/>
                </a:tc>
                <a:extLst>
                  <a:ext uri="{0D108BD9-81ED-4DB2-BD59-A6C34878D82A}">
                    <a16:rowId xmlns:a16="http://schemas.microsoft.com/office/drawing/2014/main" val="2207205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Accordance with the law and is necessary in a democratic society</a:t>
                      </a:r>
                      <a:endParaRPr lang="en-US" sz="1600" dirty="0" smtClean="0"/>
                    </a:p>
                  </a:txBody>
                  <a:tcPr/>
                </a:tc>
                <a:tc>
                  <a:txBody>
                    <a:bodyPr/>
                    <a:lstStyle/>
                    <a:p>
                      <a:r>
                        <a:rPr lang="en-US" sz="1600" dirty="0" smtClean="0"/>
                        <a:t>Abstract test</a:t>
                      </a:r>
                      <a:endParaRPr lang="en-US" sz="1600" dirty="0"/>
                    </a:p>
                  </a:txBody>
                  <a:tcPr/>
                </a:tc>
                <a:extLst>
                  <a:ext uri="{0D108BD9-81ED-4DB2-BD59-A6C34878D82A}">
                    <a16:rowId xmlns:a16="http://schemas.microsoft.com/office/drawing/2014/main" val="33516825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Court</a:t>
                      </a:r>
                      <a:r>
                        <a:rPr lang="en-US" sz="1600" baseline="0" dirty="0" smtClean="0"/>
                        <a:t> hesitant to allow complaints by l</a:t>
                      </a:r>
                      <a:r>
                        <a:rPr lang="en-US" sz="1600" dirty="0" smtClean="0"/>
                        <a:t>egal persons</a:t>
                      </a:r>
                    </a:p>
                  </a:txBody>
                  <a:tcPr/>
                </a:tc>
                <a:tc>
                  <a:txBody>
                    <a:bodyPr/>
                    <a:lstStyle/>
                    <a:p>
                      <a:r>
                        <a:rPr lang="en-US" sz="1600" dirty="0" smtClean="0"/>
                        <a:t>Legal persons</a:t>
                      </a:r>
                      <a:r>
                        <a:rPr lang="en-US" sz="1600" baseline="0" dirty="0" smtClean="0"/>
                        <a:t> and natural persons can submit a complaint</a:t>
                      </a:r>
                      <a:endParaRPr lang="en-US" sz="1600" dirty="0"/>
                    </a:p>
                  </a:txBody>
                  <a:tcPr/>
                </a:tc>
                <a:extLst>
                  <a:ext uri="{0D108BD9-81ED-4DB2-BD59-A6C34878D82A}">
                    <a16:rowId xmlns:a16="http://schemas.microsoft.com/office/drawing/2014/main" val="39227646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Time limit</a:t>
                      </a:r>
                    </a:p>
                  </a:txBody>
                  <a:tcPr/>
                </a:tc>
                <a:tc>
                  <a:txBody>
                    <a:bodyPr/>
                    <a:lstStyle/>
                    <a:p>
                      <a:r>
                        <a:rPr lang="en-US" sz="1600" dirty="0" smtClean="0"/>
                        <a:t>No time limit</a:t>
                      </a:r>
                      <a:endParaRPr lang="en-US" sz="1600" dirty="0"/>
                    </a:p>
                  </a:txBody>
                  <a:tcPr/>
                </a:tc>
                <a:extLst>
                  <a:ext uri="{0D108BD9-81ED-4DB2-BD59-A6C34878D82A}">
                    <a16:rowId xmlns:a16="http://schemas.microsoft.com/office/drawing/2014/main" val="4167794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Exhaustion of domestic remedies</a:t>
                      </a:r>
                    </a:p>
                  </a:txBody>
                  <a:tcPr/>
                </a:tc>
                <a:tc>
                  <a:txBody>
                    <a:bodyPr/>
                    <a:lstStyle/>
                    <a:p>
                      <a:r>
                        <a:rPr lang="en-US" sz="1600" dirty="0" smtClean="0"/>
                        <a:t>Only effective remedy (reason to belief that there is an effective remedy)</a:t>
                      </a:r>
                      <a:endParaRPr lang="en-US" sz="1600" dirty="0"/>
                    </a:p>
                  </a:txBody>
                  <a:tcPr/>
                </a:tc>
                <a:extLst>
                  <a:ext uri="{0D108BD9-81ED-4DB2-BD59-A6C34878D82A}">
                    <a16:rowId xmlns:a16="http://schemas.microsoft.com/office/drawing/2014/main" val="404973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Not</a:t>
                      </a:r>
                      <a:r>
                        <a:rPr lang="en-US" sz="1600" baseline="0" dirty="0" smtClean="0"/>
                        <a:t> a court of f</a:t>
                      </a:r>
                      <a:r>
                        <a:rPr lang="en-US" sz="1600" dirty="0" smtClean="0"/>
                        <a:t>ourth instance</a:t>
                      </a:r>
                    </a:p>
                  </a:txBody>
                  <a:tcPr/>
                </a:tc>
                <a:tc>
                  <a:txBody>
                    <a:bodyPr/>
                    <a:lstStyle/>
                    <a:p>
                      <a:r>
                        <a:rPr lang="en-US" sz="1600" dirty="0" smtClean="0"/>
                        <a:t>Court of first</a:t>
                      </a:r>
                      <a:r>
                        <a:rPr lang="en-US" sz="1600" baseline="0" dirty="0" smtClean="0"/>
                        <a:t> Instance</a:t>
                      </a:r>
                      <a:endParaRPr lang="en-US" sz="1600" dirty="0"/>
                    </a:p>
                  </a:txBody>
                  <a:tcPr/>
                </a:tc>
                <a:extLst>
                  <a:ext uri="{0D108BD9-81ED-4DB2-BD59-A6C34878D82A}">
                    <a16:rowId xmlns:a16="http://schemas.microsoft.com/office/drawing/2014/main" val="1504712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Case by case basis</a:t>
                      </a:r>
                    </a:p>
                  </a:txBody>
                  <a:tcPr/>
                </a:tc>
                <a:tc>
                  <a:txBody>
                    <a:bodyPr/>
                    <a:lstStyle/>
                    <a:p>
                      <a:r>
                        <a:rPr lang="en-US" sz="1600" dirty="0" smtClean="0"/>
                        <a:t>Conventionality</a:t>
                      </a:r>
                      <a:endParaRPr lang="en-US" sz="1600" dirty="0"/>
                    </a:p>
                  </a:txBody>
                  <a:tcPr/>
                </a:tc>
                <a:extLst>
                  <a:ext uri="{0D108BD9-81ED-4DB2-BD59-A6C34878D82A}">
                    <a16:rowId xmlns:a16="http://schemas.microsoft.com/office/drawing/2014/main" val="2400105686"/>
                  </a:ext>
                </a:extLst>
              </a:tr>
            </a:tbl>
          </a:graphicData>
        </a:graphic>
      </p:graphicFrame>
    </p:spTree>
    <p:extLst>
      <p:ext uri="{BB962C8B-B14F-4D97-AF65-F5344CB8AC3E}">
        <p14:creationId xmlns:p14="http://schemas.microsoft.com/office/powerpoint/2010/main" val="51794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lstStyle/>
          <a:p>
            <a:r>
              <a:rPr lang="nl-NL" dirty="0"/>
              <a:t>(1) Basics privacy </a:t>
            </a:r>
            <a:r>
              <a:rPr lang="nl-NL" dirty="0" err="1"/>
              <a:t>and</a:t>
            </a:r>
            <a:r>
              <a:rPr lang="nl-NL" dirty="0"/>
              <a:t> data </a:t>
            </a:r>
            <a:r>
              <a:rPr lang="nl-NL" dirty="0" err="1"/>
              <a:t>protection</a:t>
            </a:r>
            <a:endParaRPr lang="nl-NL" dirty="0"/>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1EB2776E-191B-4CE1-83E9-ABB4A5F6F06E}"/>
              </a:ext>
            </a:extLst>
          </p:cNvPr>
          <p:cNvSpPr>
            <a:spLocks noGrp="1"/>
          </p:cNvSpPr>
          <p:nvPr>
            <p:ph idx="1"/>
          </p:nvPr>
        </p:nvSpPr>
        <p:spPr/>
        <p:txBody>
          <a:bodyPr/>
          <a:lstStyle/>
          <a:p>
            <a:r>
              <a:rPr lang="nl-NL" dirty="0" err="1"/>
              <a:t>Countries</a:t>
            </a:r>
            <a:r>
              <a:rPr lang="nl-NL" dirty="0"/>
              <a:t> have privacy (</a:t>
            </a:r>
            <a:r>
              <a:rPr lang="nl-NL" dirty="0" err="1"/>
              <a:t>and</a:t>
            </a:r>
            <a:r>
              <a:rPr lang="nl-NL" dirty="0"/>
              <a:t> data </a:t>
            </a:r>
            <a:r>
              <a:rPr lang="nl-NL" dirty="0" err="1"/>
              <a:t>protection</a:t>
            </a:r>
            <a:r>
              <a:rPr lang="nl-NL" dirty="0"/>
              <a:t>) in </a:t>
            </a:r>
            <a:r>
              <a:rPr lang="nl-NL" dirty="0" err="1"/>
              <a:t>their</a:t>
            </a:r>
            <a:r>
              <a:rPr lang="nl-NL" dirty="0"/>
              <a:t> </a:t>
            </a:r>
            <a:r>
              <a:rPr lang="nl-NL" dirty="0" err="1"/>
              <a:t>constitution</a:t>
            </a:r>
            <a:endParaRPr lang="nl-NL" dirty="0"/>
          </a:p>
          <a:p>
            <a:r>
              <a:rPr lang="nl-NL" dirty="0" err="1"/>
              <a:t>Countries</a:t>
            </a:r>
            <a:r>
              <a:rPr lang="nl-NL" dirty="0"/>
              <a:t> have </a:t>
            </a:r>
            <a:r>
              <a:rPr lang="nl-NL" dirty="0" err="1"/>
              <a:t>to</a:t>
            </a:r>
            <a:r>
              <a:rPr lang="nl-NL" dirty="0"/>
              <a:t> respect EU </a:t>
            </a:r>
            <a:r>
              <a:rPr lang="nl-NL" dirty="0" err="1"/>
              <a:t>and</a:t>
            </a:r>
            <a:r>
              <a:rPr lang="nl-NL" dirty="0"/>
              <a:t> </a:t>
            </a:r>
            <a:r>
              <a:rPr lang="nl-NL" dirty="0" err="1"/>
              <a:t>CoE</a:t>
            </a:r>
            <a:r>
              <a:rPr lang="nl-NL" dirty="0"/>
              <a:t> </a:t>
            </a:r>
            <a:r>
              <a:rPr lang="nl-NL" dirty="0" err="1"/>
              <a:t>regulation</a:t>
            </a:r>
            <a:r>
              <a:rPr lang="nl-NL" dirty="0"/>
              <a:t>; ECJ </a:t>
            </a:r>
            <a:r>
              <a:rPr lang="nl-NL" dirty="0" err="1"/>
              <a:t>and</a:t>
            </a:r>
            <a:r>
              <a:rPr lang="nl-NL" dirty="0"/>
              <a:t> </a:t>
            </a:r>
            <a:r>
              <a:rPr lang="nl-NL" dirty="0" err="1"/>
              <a:t>ECtHR</a:t>
            </a:r>
            <a:r>
              <a:rPr lang="nl-NL" dirty="0"/>
              <a:t> </a:t>
            </a:r>
            <a:r>
              <a:rPr lang="nl-NL" dirty="0" err="1"/>
              <a:t>highest</a:t>
            </a:r>
            <a:r>
              <a:rPr lang="nl-NL" dirty="0"/>
              <a:t> official courts</a:t>
            </a:r>
          </a:p>
          <a:p>
            <a:r>
              <a:rPr lang="nl-NL" dirty="0"/>
              <a:t>No official </a:t>
            </a:r>
            <a:r>
              <a:rPr lang="nl-NL" dirty="0" err="1"/>
              <a:t>hierarchy</a:t>
            </a:r>
            <a:r>
              <a:rPr lang="nl-NL" dirty="0"/>
              <a:t> </a:t>
            </a:r>
            <a:r>
              <a:rPr lang="nl-NL" dirty="0" err="1"/>
              <a:t>between</a:t>
            </a:r>
            <a:r>
              <a:rPr lang="nl-NL" dirty="0"/>
              <a:t> ECJ-</a:t>
            </a:r>
            <a:r>
              <a:rPr lang="nl-NL" dirty="0" err="1"/>
              <a:t>ECtHR</a:t>
            </a:r>
            <a:r>
              <a:rPr lang="nl-NL" dirty="0"/>
              <a:t> / EU-</a:t>
            </a:r>
            <a:r>
              <a:rPr lang="nl-NL" dirty="0" err="1"/>
              <a:t>CoE</a:t>
            </a:r>
            <a:endParaRPr lang="nl-NL" dirty="0"/>
          </a:p>
          <a:p>
            <a:r>
              <a:rPr lang="nl-NL" dirty="0" err="1"/>
              <a:t>Difference</a:t>
            </a:r>
            <a:r>
              <a:rPr lang="nl-NL" dirty="0"/>
              <a:t> </a:t>
            </a:r>
            <a:r>
              <a:rPr lang="nl-NL" dirty="0" err="1"/>
              <a:t>between</a:t>
            </a:r>
            <a:r>
              <a:rPr lang="nl-NL" dirty="0"/>
              <a:t> privacy </a:t>
            </a:r>
            <a:r>
              <a:rPr lang="nl-NL" dirty="0" err="1"/>
              <a:t>and</a:t>
            </a:r>
            <a:r>
              <a:rPr lang="nl-NL" dirty="0"/>
              <a:t> data </a:t>
            </a:r>
            <a:r>
              <a:rPr lang="nl-NL" dirty="0" err="1"/>
              <a:t>protection</a:t>
            </a:r>
            <a:r>
              <a:rPr lang="nl-NL" dirty="0"/>
              <a:t>:</a:t>
            </a:r>
          </a:p>
          <a:p>
            <a:pPr lvl="1"/>
            <a:r>
              <a:rPr lang="nl-NL" dirty="0" err="1"/>
              <a:t>Disputed</a:t>
            </a:r>
            <a:endParaRPr lang="nl-NL" dirty="0"/>
          </a:p>
          <a:p>
            <a:pPr lvl="1"/>
            <a:r>
              <a:rPr lang="nl-NL" dirty="0" err="1"/>
              <a:t>Material</a:t>
            </a:r>
            <a:r>
              <a:rPr lang="nl-NL" dirty="0"/>
              <a:t> scope</a:t>
            </a:r>
          </a:p>
          <a:p>
            <a:pPr lvl="1"/>
            <a:r>
              <a:rPr lang="nl-NL" dirty="0" err="1"/>
              <a:t>Vertical</a:t>
            </a:r>
            <a:r>
              <a:rPr lang="nl-NL" dirty="0"/>
              <a:t> – </a:t>
            </a:r>
            <a:r>
              <a:rPr lang="nl-NL" dirty="0" err="1"/>
              <a:t>horizontal</a:t>
            </a:r>
            <a:endParaRPr lang="nl-NL" dirty="0"/>
          </a:p>
          <a:p>
            <a:pPr lvl="1"/>
            <a:r>
              <a:rPr lang="nl-NL" dirty="0"/>
              <a:t>Human right – market </a:t>
            </a:r>
            <a:r>
              <a:rPr lang="nl-NL" dirty="0" err="1"/>
              <a:t>regulation</a:t>
            </a:r>
            <a:endParaRPr lang="nl-NL" dirty="0"/>
          </a:p>
        </p:txBody>
      </p:sp>
    </p:spTree>
    <p:extLst>
      <p:ext uri="{BB962C8B-B14F-4D97-AF65-F5344CB8AC3E}">
        <p14:creationId xmlns:p14="http://schemas.microsoft.com/office/powerpoint/2010/main" val="26999474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598010"/>
              </p:ext>
            </p:extLst>
          </p:nvPr>
        </p:nvGraphicFramePr>
        <p:xfrm>
          <a:off x="680321" y="2066175"/>
          <a:ext cx="9760502" cy="4585818"/>
        </p:xfrm>
        <a:graphic>
          <a:graphicData uri="http://schemas.openxmlformats.org/drawingml/2006/table">
            <a:tbl>
              <a:tblPr firstRow="1" bandRow="1">
                <a:tableStyleId>{5C22544A-7EE6-4342-B048-85BDC9FD1C3A}</a:tableStyleId>
              </a:tblPr>
              <a:tblGrid>
                <a:gridCol w="2349868">
                  <a:extLst>
                    <a:ext uri="{9D8B030D-6E8A-4147-A177-3AD203B41FA5}">
                      <a16:colId xmlns:a16="http://schemas.microsoft.com/office/drawing/2014/main" val="2611603938"/>
                    </a:ext>
                  </a:extLst>
                </a:gridCol>
                <a:gridCol w="3705317">
                  <a:extLst>
                    <a:ext uri="{9D8B030D-6E8A-4147-A177-3AD203B41FA5}">
                      <a16:colId xmlns:a16="http://schemas.microsoft.com/office/drawing/2014/main" val="4126485682"/>
                    </a:ext>
                  </a:extLst>
                </a:gridCol>
                <a:gridCol w="3705317">
                  <a:extLst>
                    <a:ext uri="{9D8B030D-6E8A-4147-A177-3AD203B41FA5}">
                      <a16:colId xmlns:a16="http://schemas.microsoft.com/office/drawing/2014/main" val="2623654702"/>
                    </a:ext>
                  </a:extLst>
                </a:gridCol>
              </a:tblGrid>
              <a:tr h="753871">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Latent new approach</a:t>
                      </a:r>
                    </a:p>
                    <a:p>
                      <a:endParaRPr lang="en-US" sz="1600" dirty="0"/>
                    </a:p>
                  </a:txBody>
                  <a:tcPr/>
                </a:tc>
                <a:extLst>
                  <a:ext uri="{0D108BD9-81ED-4DB2-BD59-A6C34878D82A}">
                    <a16:rowId xmlns:a16="http://schemas.microsoft.com/office/drawing/2014/main" val="1280436980"/>
                  </a:ext>
                </a:extLst>
              </a:tr>
              <a:tr h="682329">
                <a:tc>
                  <a:txBody>
                    <a:bodyPr/>
                    <a:lstStyle/>
                    <a:p>
                      <a:r>
                        <a:rPr lang="en-US" sz="1600" b="0" dirty="0"/>
                        <a:t>Negative duty of the state </a:t>
                      </a:r>
                    </a:p>
                  </a:txBody>
                  <a:tcPr/>
                </a:tc>
                <a:tc>
                  <a:txBody>
                    <a:bodyPr/>
                    <a:lstStyle/>
                    <a:p>
                      <a:r>
                        <a:rPr lang="en-US" sz="1600" b="0" dirty="0" smtClean="0"/>
                        <a:t>Positive </a:t>
                      </a:r>
                      <a:r>
                        <a:rPr lang="en-US" sz="1600" b="0" dirty="0"/>
                        <a:t>duty of the state</a:t>
                      </a:r>
                    </a:p>
                  </a:txBody>
                  <a:tcPr/>
                </a:tc>
                <a:tc>
                  <a:txBody>
                    <a:bodyPr/>
                    <a:lstStyle/>
                    <a:p>
                      <a:r>
                        <a:rPr lang="en-US" sz="1600" b="0" dirty="0"/>
                        <a:t>Negative duties</a:t>
                      </a:r>
                    </a:p>
                  </a:txBody>
                  <a:tcPr/>
                </a:tc>
                <a:extLst>
                  <a:ext uri="{0D108BD9-81ED-4DB2-BD59-A6C34878D82A}">
                    <a16:rowId xmlns:a16="http://schemas.microsoft.com/office/drawing/2014/main" val="138961630"/>
                  </a:ext>
                </a:extLst>
              </a:tr>
              <a:tr h="1016018">
                <a:tc>
                  <a:txBody>
                    <a:bodyPr/>
                    <a:lstStyle/>
                    <a:p>
                      <a:r>
                        <a:rPr lang="en-US" sz="1600" b="0" dirty="0"/>
                        <a:t>Negative right/freedom of the individual </a:t>
                      </a:r>
                    </a:p>
                  </a:txBody>
                  <a:tcPr/>
                </a:tc>
                <a:tc>
                  <a:txBody>
                    <a:bodyPr/>
                    <a:lstStyle/>
                    <a:p>
                      <a:r>
                        <a:rPr lang="en-US" sz="1600" b="0" dirty="0"/>
                        <a:t>P</a:t>
                      </a:r>
                      <a:r>
                        <a:rPr lang="en-US" sz="1600" b="0" dirty="0" smtClean="0"/>
                        <a:t>ositive </a:t>
                      </a:r>
                      <a:r>
                        <a:rPr lang="en-US" sz="1600" b="0" dirty="0"/>
                        <a:t>right/freedom of the individual</a:t>
                      </a:r>
                    </a:p>
                  </a:txBody>
                  <a:tcPr/>
                </a:tc>
                <a:tc>
                  <a:txBody>
                    <a:bodyPr/>
                    <a:lstStyle/>
                    <a:p>
                      <a:r>
                        <a:rPr lang="en-US" sz="1600" b="0" dirty="0"/>
                        <a:t>Negative rights</a:t>
                      </a:r>
                    </a:p>
                  </a:txBody>
                  <a:tcPr/>
                </a:tc>
                <a:extLst>
                  <a:ext uri="{0D108BD9-81ED-4DB2-BD59-A6C34878D82A}">
                    <a16:rowId xmlns:a16="http://schemas.microsoft.com/office/drawing/2014/main" val="3650045706"/>
                  </a:ext>
                </a:extLst>
              </a:tr>
              <a:tr h="1016018">
                <a:tc>
                  <a:txBody>
                    <a:bodyPr/>
                    <a:lstStyle/>
                    <a:p>
                      <a:r>
                        <a:rPr lang="en-US" sz="1600" b="0" dirty="0"/>
                        <a:t>General interests/abuse of power </a:t>
                      </a:r>
                    </a:p>
                  </a:txBody>
                  <a:tcPr/>
                </a:tc>
                <a:tc>
                  <a:txBody>
                    <a:bodyPr/>
                    <a:lstStyle/>
                    <a:p>
                      <a:r>
                        <a:rPr lang="en-US" sz="1600" b="0" dirty="0"/>
                        <a:t>Individual interests/development of personality (almost</a:t>
                      </a:r>
                      <a:r>
                        <a:rPr lang="en-US" sz="1600" b="0" baseline="0" dirty="0"/>
                        <a:t> everything that affects a personal interest will fall under the scope of Article 8 ECHR)</a:t>
                      </a:r>
                      <a:endParaRPr lang="en-US" sz="1600" b="0" dirty="0"/>
                    </a:p>
                  </a:txBody>
                  <a:tcPr/>
                </a:tc>
                <a:tc>
                  <a:txBody>
                    <a:bodyPr/>
                    <a:lstStyle/>
                    <a:p>
                      <a:r>
                        <a:rPr lang="en-US" sz="1600" b="0" dirty="0"/>
                        <a:t>Abuse of power/focus</a:t>
                      </a:r>
                      <a:r>
                        <a:rPr lang="en-US" sz="1600" b="0" baseline="0" dirty="0"/>
                        <a:t> on legislator</a:t>
                      </a:r>
                      <a:endParaRPr lang="en-US" sz="1600" b="0" dirty="0"/>
                    </a:p>
                  </a:txBody>
                  <a:tcPr/>
                </a:tc>
                <a:extLst>
                  <a:ext uri="{0D108BD9-81ED-4DB2-BD59-A6C34878D82A}">
                    <a16:rowId xmlns:a16="http://schemas.microsoft.com/office/drawing/2014/main" val="532554602"/>
                  </a:ext>
                </a:extLst>
              </a:tr>
              <a:tr h="1016018">
                <a:tc>
                  <a:txBody>
                    <a:bodyPr/>
                    <a:lstStyle/>
                    <a:p>
                      <a:r>
                        <a:rPr lang="en-US" sz="1600" b="0" dirty="0"/>
                        <a:t>Societal/group harm </a:t>
                      </a:r>
                    </a:p>
                  </a:txBody>
                  <a:tcPr/>
                </a:tc>
                <a:tc>
                  <a:txBody>
                    <a:bodyPr/>
                    <a:lstStyle/>
                    <a:p>
                      <a:r>
                        <a:rPr lang="en-US" sz="1600" b="0" dirty="0"/>
                        <a:t>Individual harm (almost</a:t>
                      </a:r>
                      <a:r>
                        <a:rPr lang="en-US" sz="1600" b="0" baseline="0" dirty="0"/>
                        <a:t> all complaints in which no personal harm can be demonstrated will be rejected by the </a:t>
                      </a:r>
                      <a:r>
                        <a:rPr lang="en-US" sz="1600" b="0" baseline="0" dirty="0" err="1"/>
                        <a:t>ECtHR</a:t>
                      </a:r>
                      <a:r>
                        <a:rPr lang="en-US" sz="1600" b="0" baseline="0" dirty="0"/>
                        <a:t>)</a:t>
                      </a:r>
                      <a:endParaRPr lang="en-US" sz="1600" b="0" dirty="0"/>
                    </a:p>
                  </a:txBody>
                  <a:tcPr/>
                </a:tc>
                <a:tc>
                  <a:txBody>
                    <a:bodyPr/>
                    <a:lstStyle/>
                    <a:p>
                      <a:r>
                        <a:rPr lang="en-US" sz="1600" b="0" dirty="0"/>
                        <a:t>General interests/interests that affect</a:t>
                      </a:r>
                      <a:r>
                        <a:rPr lang="en-US" sz="1600" b="0" baseline="0" dirty="0"/>
                        <a:t> everyone &gt; legitimacy and legality</a:t>
                      </a:r>
                      <a:endParaRPr lang="en-US" sz="1600" b="0" dirty="0"/>
                    </a:p>
                  </a:txBody>
                  <a:tcPr/>
                </a:tc>
                <a:extLst>
                  <a:ext uri="{0D108BD9-81ED-4DB2-BD59-A6C34878D82A}">
                    <a16:rowId xmlns:a16="http://schemas.microsoft.com/office/drawing/2014/main" val="1294525405"/>
                  </a:ext>
                </a:extLst>
              </a:tr>
            </a:tbl>
          </a:graphicData>
        </a:graphic>
      </p:graphicFrame>
      <p:pic>
        <p:nvPicPr>
          <p:cNvPr id="5"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67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71BA9-383B-4175-98F1-E9BAED88BB3C}"/>
              </a:ext>
            </a:extLst>
          </p:cNvPr>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nl-NL" dirty="0"/>
          </a:p>
        </p:txBody>
      </p:sp>
      <p:sp>
        <p:nvSpPr>
          <p:cNvPr id="3" name="Tijdelijke aanduiding voor inhoud 2">
            <a:extLst>
              <a:ext uri="{FF2B5EF4-FFF2-40B4-BE49-F238E27FC236}">
                <a16:creationId xmlns:a16="http://schemas.microsoft.com/office/drawing/2014/main" id="{487516AC-42F6-42A6-A6A0-1B0F05EEA17A}"/>
              </a:ext>
            </a:extLst>
          </p:cNvPr>
          <p:cNvSpPr>
            <a:spLocks noGrp="1"/>
          </p:cNvSpPr>
          <p:nvPr>
            <p:ph idx="1"/>
          </p:nvPr>
        </p:nvSpPr>
        <p:spPr>
          <a:xfrm>
            <a:off x="680321" y="2086495"/>
            <a:ext cx="9613861" cy="4505498"/>
          </a:xfrm>
        </p:spPr>
        <p:txBody>
          <a:bodyPr>
            <a:normAutofit fontScale="77500" lnSpcReduction="20000"/>
          </a:bodyPr>
          <a:lstStyle/>
          <a:p>
            <a:r>
              <a:rPr lang="en-GB" i="1" dirty="0"/>
              <a:t>Rule 614 – Pilot-judgment procedure </a:t>
            </a:r>
            <a:endParaRPr lang="nl-NL" i="1" dirty="0"/>
          </a:p>
          <a:p>
            <a:r>
              <a:rPr lang="en-GB" i="1" dirty="0"/>
              <a:t>1.  The Court may initiate a pilot-judgment procedure and adopt a pilot judgment where the facts of an application reveal in the Contracting Party concerned the existence of a structural or systemic problem or other similar dysfunction which has given rise or may give rise to similar applications.  </a:t>
            </a:r>
            <a:endParaRPr lang="nl-NL" i="1" dirty="0"/>
          </a:p>
          <a:p>
            <a:r>
              <a:rPr lang="en-GB" i="1" dirty="0"/>
              <a:t>2. (a)  Before initiating a pilot-judgment procedure, the Court shall first seek the views of the parties on whether the application under examination results from the existence of such a problem or dysfunction in the Contracting Party concerned and on the suitability of processing the application in accordance with that procedure.  </a:t>
            </a:r>
            <a:endParaRPr lang="nl-NL" i="1" dirty="0"/>
          </a:p>
          <a:p>
            <a:r>
              <a:rPr lang="en-GB" i="1" dirty="0"/>
              <a:t>(b)  A pilot-judgment procedure may be initiated by the Court of its own motion or at the request of one or both parties. </a:t>
            </a:r>
            <a:endParaRPr lang="nl-NL" i="1" dirty="0"/>
          </a:p>
          <a:p>
            <a:r>
              <a:rPr lang="en-GB" i="1" dirty="0"/>
              <a:t>(c)  Any application selected for pilot-judgment treatment shall be processed as a matter of priority in accordance with Rule 41 of the Rules of Court. </a:t>
            </a:r>
            <a:endParaRPr lang="nl-NL" i="1" dirty="0"/>
          </a:p>
          <a:p>
            <a:r>
              <a:rPr lang="en-GB" i="1" dirty="0"/>
              <a:t>3.  The Court shall in its pilot judgment identify both the nature of the structural or systemic problem or other dysfunction as established as well as the type of remedial measures which the Contracting Party concerned is required to take at the domestic level by virtue of the operative provisions of the judgment.  </a:t>
            </a:r>
            <a:endParaRPr lang="nl-NL" i="1" dirty="0"/>
          </a:p>
          <a:p>
            <a:endParaRPr lang="nl-NL"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148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nl-NL" dirty="0" err="1"/>
              <a:t>Exceptions</a:t>
            </a:r>
            <a:r>
              <a:rPr lang="nl-NL" dirty="0"/>
              <a:t> in </a:t>
            </a:r>
            <a:r>
              <a:rPr lang="nl-NL" dirty="0" err="1"/>
              <a:t>the</a:t>
            </a:r>
            <a:r>
              <a:rPr lang="nl-NL" dirty="0"/>
              <a:t> recent </a:t>
            </a:r>
            <a:r>
              <a:rPr lang="nl-NL" dirty="0" err="1"/>
              <a:t>jurisprudence</a:t>
            </a:r>
            <a:r>
              <a:rPr lang="nl-NL" dirty="0"/>
              <a:t> of </a:t>
            </a:r>
            <a:r>
              <a:rPr lang="nl-NL" dirty="0" err="1"/>
              <a:t>the</a:t>
            </a:r>
            <a:r>
              <a:rPr lang="nl-NL" dirty="0"/>
              <a:t> </a:t>
            </a:r>
            <a:r>
              <a:rPr lang="nl-NL" dirty="0" err="1"/>
              <a:t>ECtHR</a:t>
            </a:r>
            <a:endParaRPr lang="en-US" dirty="0"/>
          </a:p>
        </p:txBody>
      </p:sp>
      <p:sp>
        <p:nvSpPr>
          <p:cNvPr id="3" name="Content Placeholder 2"/>
          <p:cNvSpPr>
            <a:spLocks noGrp="1"/>
          </p:cNvSpPr>
          <p:nvPr>
            <p:ph idx="1"/>
          </p:nvPr>
        </p:nvSpPr>
        <p:spPr>
          <a:xfrm>
            <a:off x="680321" y="2103120"/>
            <a:ext cx="9613861" cy="4563687"/>
          </a:xfrm>
        </p:spPr>
        <p:txBody>
          <a:bodyPr>
            <a:normAutofit/>
          </a:bodyPr>
          <a:lstStyle/>
          <a:p>
            <a:r>
              <a:rPr lang="en-GB" b="1" dirty="0"/>
              <a:t>Protocol No. 16 to the Convention for the Protection of Human Rights and Fundamental Freedoms</a:t>
            </a:r>
            <a:r>
              <a:rPr lang="en-GB" dirty="0"/>
              <a:t> Strasbourg, 2.X.2013 </a:t>
            </a:r>
            <a:endParaRPr lang="nl-NL" dirty="0"/>
          </a:p>
          <a:p>
            <a:r>
              <a:rPr lang="en-GB" dirty="0"/>
              <a:t>1Highest courts and tribunals of a High Contracting Party, as specified in accordance with Article 10, may request the Court to give advisory opinions on questions of principle relating to the interpretation or application of the rights and freedoms defined in the Convention or the protocols thereto. </a:t>
            </a:r>
            <a:endParaRPr lang="nl-NL" dirty="0"/>
          </a:p>
          <a:p>
            <a:r>
              <a:rPr lang="en-GB" dirty="0"/>
              <a:t>2The requesting court or tribunal may seek an advisory opinion only in the context of a case pending before it. </a:t>
            </a:r>
            <a:endParaRPr lang="nl-NL" dirty="0"/>
          </a:p>
          <a:p>
            <a:r>
              <a:rPr lang="en-GB" dirty="0"/>
              <a:t>3The requesting court or tribunal shall give reasons for its request and shall provide the relevant legal and factual background of the pending case. </a:t>
            </a:r>
            <a:endParaRPr lang="nl-NL" dirty="0"/>
          </a:p>
          <a:p>
            <a:endParaRPr lang="en-US" dirty="0"/>
          </a:p>
        </p:txBody>
      </p:sp>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42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3EEFF-7FFC-4418-A148-52FE4FCA10CC}"/>
              </a:ext>
            </a:extLst>
          </p:cNvPr>
          <p:cNvSpPr>
            <a:spLocks noGrp="1"/>
          </p:cNvSpPr>
          <p:nvPr>
            <p:ph type="title"/>
          </p:nvPr>
        </p:nvSpPr>
        <p:spPr/>
        <p:txBody>
          <a:bodyPr/>
          <a:lstStyle/>
          <a:p>
            <a:r>
              <a:rPr lang="nl-NL" dirty="0" err="1"/>
              <a:t>Questions</a:t>
            </a:r>
            <a:r>
              <a:rPr lang="nl-NL" dirty="0"/>
              <a:t>?</a:t>
            </a:r>
          </a:p>
        </p:txBody>
      </p:sp>
      <p:pic>
        <p:nvPicPr>
          <p:cNvPr id="5" name="Tijdelijke aanduiding voor inhoud 4">
            <a:extLst>
              <a:ext uri="{FF2B5EF4-FFF2-40B4-BE49-F238E27FC236}">
                <a16:creationId xmlns:a16="http://schemas.microsoft.com/office/drawing/2014/main" id="{8A2FF87B-C133-4284-AD52-A4987E8120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5424" y="2161826"/>
            <a:ext cx="3121152" cy="3678936"/>
          </a:xfrm>
        </p:spPr>
      </p:pic>
      <p:pic>
        <p:nvPicPr>
          <p:cNvPr id="4" name="Picture 2" descr="Afbeeldingsresultaat voor tilt logo university">
            <a:extLst>
              <a:ext uri="{FF2B5EF4-FFF2-40B4-BE49-F238E27FC236}">
                <a16:creationId xmlns:a16="http://schemas.microsoft.com/office/drawing/2014/main" id="{B04F4AD1-06A5-4B04-9004-FDAFBC84C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16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lstStyle/>
          <a:p>
            <a:r>
              <a:rPr lang="nl-NL" dirty="0"/>
              <a:t>(2) Basics of </a:t>
            </a:r>
            <a:r>
              <a:rPr lang="nl-NL" dirty="0" err="1"/>
              <a:t>this</a:t>
            </a:r>
            <a:r>
              <a:rPr lang="nl-NL" dirty="0"/>
              <a:t> course</a:t>
            </a:r>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fbeeldingsresultaat voor &quot;bart van der sloot&quot;">
            <a:extLst>
              <a:ext uri="{FF2B5EF4-FFF2-40B4-BE49-F238E27FC236}">
                <a16:creationId xmlns:a16="http://schemas.microsoft.com/office/drawing/2014/main" id="{37E7CE5C-4BD7-4437-9327-608EAD7BDE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321" y="2010485"/>
            <a:ext cx="1362075" cy="16478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C2309D7-E15A-4ED9-912E-AAFE1DA5DBB4}"/>
              </a:ext>
            </a:extLst>
          </p:cNvPr>
          <p:cNvSpPr txBox="1"/>
          <p:nvPr/>
        </p:nvSpPr>
        <p:spPr>
          <a:xfrm>
            <a:off x="2357306" y="2206305"/>
            <a:ext cx="9051722" cy="1754326"/>
          </a:xfrm>
          <a:prstGeom prst="rect">
            <a:avLst/>
          </a:prstGeom>
          <a:noFill/>
        </p:spPr>
        <p:txBody>
          <a:bodyPr wrap="square" rtlCol="0">
            <a:spAutoFit/>
          </a:bodyPr>
          <a:lstStyle/>
          <a:p>
            <a:r>
              <a:rPr lang="nl-NL" dirty="0"/>
              <a:t>Bart van der Sloot </a:t>
            </a:r>
          </a:p>
          <a:p>
            <a:r>
              <a:rPr lang="nl-NL" dirty="0"/>
              <a:t>Class I	ECHR </a:t>
            </a:r>
            <a:r>
              <a:rPr lang="nl-NL" dirty="0" err="1"/>
              <a:t>Ratione</a:t>
            </a:r>
            <a:r>
              <a:rPr lang="nl-NL" dirty="0"/>
              <a:t> Personae	- 27 August 2019		- 14.45-16.30		- SZ 031 </a:t>
            </a:r>
          </a:p>
          <a:p>
            <a:r>
              <a:rPr lang="nl-NL" dirty="0"/>
              <a:t>Class II	ECHR </a:t>
            </a:r>
            <a:r>
              <a:rPr lang="nl-NL" dirty="0" err="1"/>
              <a:t>Radtione</a:t>
            </a:r>
            <a:r>
              <a:rPr lang="nl-NL" dirty="0"/>
              <a:t> </a:t>
            </a:r>
            <a:r>
              <a:rPr lang="nl-NL" dirty="0" err="1"/>
              <a:t>Materiae</a:t>
            </a:r>
            <a:r>
              <a:rPr lang="nl-NL" dirty="0"/>
              <a:t>	- 28 August 2019		- 14.45-16.30		- CZ 121</a:t>
            </a:r>
          </a:p>
          <a:p>
            <a:r>
              <a:rPr lang="nl-NL" dirty="0"/>
              <a:t>Class III	ECHR </a:t>
            </a:r>
            <a:r>
              <a:rPr lang="nl-NL" dirty="0" err="1"/>
              <a:t>Prescribed</a:t>
            </a:r>
            <a:r>
              <a:rPr lang="nl-NL" dirty="0"/>
              <a:t> </a:t>
            </a:r>
            <a:r>
              <a:rPr lang="nl-NL" dirty="0" err="1"/>
              <a:t>by</a:t>
            </a:r>
            <a:r>
              <a:rPr lang="nl-NL" dirty="0"/>
              <a:t> </a:t>
            </a:r>
            <a:r>
              <a:rPr lang="nl-NL" dirty="0" err="1"/>
              <a:t>law</a:t>
            </a:r>
            <a:r>
              <a:rPr lang="nl-NL" dirty="0"/>
              <a:t>	- 3 September 2019	- 14.45-16.30		- SZ 031</a:t>
            </a:r>
          </a:p>
          <a:p>
            <a:r>
              <a:rPr lang="nl-NL" dirty="0"/>
              <a:t>Class IV	ECHR </a:t>
            </a:r>
            <a:r>
              <a:rPr lang="nl-NL" dirty="0" err="1"/>
              <a:t>Democratic</a:t>
            </a:r>
            <a:r>
              <a:rPr lang="nl-NL" dirty="0"/>
              <a:t> society	- 4 September 2019	- 14.45-16.30	 	- CZ 121</a:t>
            </a:r>
          </a:p>
          <a:p>
            <a:endParaRPr lang="nl-NL" dirty="0"/>
          </a:p>
        </p:txBody>
      </p:sp>
    </p:spTree>
    <p:extLst>
      <p:ext uri="{BB962C8B-B14F-4D97-AF65-F5344CB8AC3E}">
        <p14:creationId xmlns:p14="http://schemas.microsoft.com/office/powerpoint/2010/main" val="245691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A5ACD-C4EF-4B9B-9715-6BA069040693}"/>
              </a:ext>
            </a:extLst>
          </p:cNvPr>
          <p:cNvSpPr>
            <a:spLocks noGrp="1"/>
          </p:cNvSpPr>
          <p:nvPr>
            <p:ph type="title"/>
          </p:nvPr>
        </p:nvSpPr>
        <p:spPr/>
        <p:txBody>
          <a:bodyPr/>
          <a:lstStyle/>
          <a:p>
            <a:r>
              <a:rPr lang="nl-NL" dirty="0"/>
              <a:t>(2) Basics of </a:t>
            </a:r>
            <a:r>
              <a:rPr lang="nl-NL" dirty="0" err="1"/>
              <a:t>this</a:t>
            </a:r>
            <a:r>
              <a:rPr lang="nl-NL" dirty="0"/>
              <a:t> course</a:t>
            </a:r>
          </a:p>
        </p:txBody>
      </p:sp>
      <p:sp>
        <p:nvSpPr>
          <p:cNvPr id="3" name="Tijdelijke aanduiding voor inhoud 2">
            <a:extLst>
              <a:ext uri="{FF2B5EF4-FFF2-40B4-BE49-F238E27FC236}">
                <a16:creationId xmlns:a16="http://schemas.microsoft.com/office/drawing/2014/main" id="{ED54860A-ACB0-4118-B521-B9E6B706BDD6}"/>
              </a:ext>
            </a:extLst>
          </p:cNvPr>
          <p:cNvSpPr>
            <a:spLocks noGrp="1"/>
          </p:cNvSpPr>
          <p:nvPr>
            <p:ph idx="1"/>
          </p:nvPr>
        </p:nvSpPr>
        <p:spPr>
          <a:xfrm>
            <a:off x="680321" y="2038525"/>
            <a:ext cx="9613861" cy="4387442"/>
          </a:xfrm>
        </p:spPr>
        <p:txBody>
          <a:bodyPr>
            <a:normAutofit fontScale="77500" lnSpcReduction="20000"/>
          </a:bodyPr>
          <a:lstStyle/>
          <a:p>
            <a:r>
              <a:rPr lang="en-US" dirty="0"/>
              <a:t>Class I:</a:t>
            </a:r>
          </a:p>
          <a:p>
            <a:pPr lvl="1"/>
            <a:r>
              <a:rPr lang="en-US" dirty="0"/>
              <a:t>van der </a:t>
            </a:r>
            <a:r>
              <a:rPr lang="en-US" dirty="0" err="1"/>
              <a:t>Sloot</a:t>
            </a:r>
            <a:r>
              <a:rPr lang="en-US" dirty="0"/>
              <a:t>, ‘Where is the harm in a privacy violation? Calculating the damages afforded in privacy cases by the European Court of Human Rights’, JIPITEC, 2017-4.</a:t>
            </a:r>
          </a:p>
          <a:p>
            <a:pPr lvl="1"/>
            <a:r>
              <a:rPr lang="en-US" dirty="0"/>
              <a:t>Article 8, 33 &amp; 34 ECHR</a:t>
            </a:r>
          </a:p>
          <a:p>
            <a:pPr lvl="1"/>
            <a:r>
              <a:rPr lang="en-US" dirty="0"/>
              <a:t>The admissibility guideline, page 7-17, p. 45-48 (</a:t>
            </a:r>
            <a:r>
              <a:rPr lang="en-US" u="sng" dirty="0">
                <a:hlinkClick r:id="rId2"/>
              </a:rPr>
              <a:t>http://www.echr.coe.int/Documents/Admissibility_guide_ENG.pdf (Links to an external site.)</a:t>
            </a:r>
            <a:endParaRPr lang="en-US" dirty="0"/>
          </a:p>
          <a:p>
            <a:pPr lvl="1"/>
            <a:r>
              <a:rPr lang="en-US" dirty="0"/>
              <a:t>Protocol 1, 8, 9, 10, 11, 14, 14bis, 15 and 16 (</a:t>
            </a:r>
            <a:r>
              <a:rPr lang="en-US" u="sng" dirty="0">
                <a:hlinkClick r:id="rId3"/>
              </a:rPr>
              <a:t>https://www.coe.int/en/web/conventions/search-on-treaties/-/conventions/treaty/results/subject/3 (Links to an external site.)</a:t>
            </a:r>
            <a:r>
              <a:rPr lang="en-US" u="sng" dirty="0"/>
              <a:t/>
            </a:r>
            <a:br>
              <a:rPr lang="en-US" u="sng" dirty="0"/>
            </a:br>
            <a:endParaRPr lang="en-US" dirty="0"/>
          </a:p>
          <a:p>
            <a:r>
              <a:rPr lang="en-US" dirty="0"/>
              <a:t>Class II:</a:t>
            </a:r>
          </a:p>
          <a:p>
            <a:pPr lvl="1"/>
            <a:r>
              <a:rPr lang="en-US" dirty="0"/>
              <a:t>van der </a:t>
            </a:r>
            <a:r>
              <a:rPr lang="en-US" dirty="0" err="1"/>
              <a:t>Sloot</a:t>
            </a:r>
            <a:r>
              <a:rPr lang="en-US" dirty="0"/>
              <a:t>, ‘Privacy as personality right: why the ECtHR’s focus on ulterior interests might prove indispensable in the age of Big Data’, Utrecht Journal of International and European Law, 2015-80, p. 25-50.</a:t>
            </a:r>
          </a:p>
          <a:p>
            <a:pPr lvl="1"/>
            <a:r>
              <a:rPr lang="en-US" dirty="0"/>
              <a:t>The admissibility guideline, page 56-59 (</a:t>
            </a:r>
            <a:r>
              <a:rPr lang="en-US" u="sng" dirty="0">
                <a:hlinkClick r:id="rId2"/>
              </a:rPr>
              <a:t>http://www.echr.coe.int/Documents/Admissibility_guide_ENG.pdf (Links to an external site.)</a:t>
            </a:r>
            <a:r>
              <a:rPr lang="en-US" dirty="0"/>
              <a:t>)</a:t>
            </a:r>
          </a:p>
          <a:p>
            <a:pPr lvl="1"/>
            <a:r>
              <a:rPr lang="en-US" dirty="0"/>
              <a:t>And quickly go through (just to get an impression): The Guide on Article 8 of the European Convention on Human Rights (</a:t>
            </a:r>
            <a:r>
              <a:rPr lang="en-US" u="sng" dirty="0">
                <a:hlinkClick r:id="rId4"/>
              </a:rPr>
              <a:t>https://www.echr.coe.int/Documents/Guide_Art_8_ENG.pdf (Links to an external site.)</a:t>
            </a:r>
            <a:r>
              <a:rPr lang="en-US" dirty="0"/>
              <a:t>)</a:t>
            </a:r>
          </a:p>
          <a:p>
            <a:endParaRPr lang="en-US" dirty="0"/>
          </a:p>
          <a:p>
            <a:endParaRPr lang="nl-NL" dirty="0"/>
          </a:p>
        </p:txBody>
      </p:sp>
      <p:pic>
        <p:nvPicPr>
          <p:cNvPr id="4" name="Picture 2" descr="Afbeeldingsresultaat voor tilt logo university">
            <a:extLst>
              <a:ext uri="{FF2B5EF4-FFF2-40B4-BE49-F238E27FC236}">
                <a16:creationId xmlns:a16="http://schemas.microsoft.com/office/drawing/2014/main" id="{3541B2DE-8E37-4E2A-B1EC-544C236545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D5F54-60E8-4A4F-80EC-19433C07F665}"/>
              </a:ext>
            </a:extLst>
          </p:cNvPr>
          <p:cNvSpPr>
            <a:spLocks noGrp="1"/>
          </p:cNvSpPr>
          <p:nvPr>
            <p:ph type="title"/>
          </p:nvPr>
        </p:nvSpPr>
        <p:spPr/>
        <p:txBody>
          <a:bodyPr/>
          <a:lstStyle/>
          <a:p>
            <a:r>
              <a:rPr lang="nl-NL" dirty="0"/>
              <a:t>(2) Basics of </a:t>
            </a:r>
            <a:r>
              <a:rPr lang="nl-NL" dirty="0" err="1"/>
              <a:t>this</a:t>
            </a:r>
            <a:r>
              <a:rPr lang="nl-NL" dirty="0"/>
              <a:t> course</a:t>
            </a:r>
          </a:p>
        </p:txBody>
      </p:sp>
      <p:sp>
        <p:nvSpPr>
          <p:cNvPr id="3" name="Tijdelijke aanduiding voor inhoud 2">
            <a:extLst>
              <a:ext uri="{FF2B5EF4-FFF2-40B4-BE49-F238E27FC236}">
                <a16:creationId xmlns:a16="http://schemas.microsoft.com/office/drawing/2014/main" id="{7246844E-CC8E-4D0B-B7C7-A24C67F63EFF}"/>
              </a:ext>
            </a:extLst>
          </p:cNvPr>
          <p:cNvSpPr>
            <a:spLocks noGrp="1"/>
          </p:cNvSpPr>
          <p:nvPr>
            <p:ph idx="1"/>
          </p:nvPr>
        </p:nvSpPr>
        <p:spPr>
          <a:xfrm>
            <a:off x="680321" y="2072081"/>
            <a:ext cx="9613861" cy="4622334"/>
          </a:xfrm>
        </p:spPr>
        <p:txBody>
          <a:bodyPr>
            <a:normAutofit fontScale="77500" lnSpcReduction="20000"/>
          </a:bodyPr>
          <a:lstStyle/>
          <a:p>
            <a:r>
              <a:rPr lang="nl-NL" dirty="0"/>
              <a:t>Class III</a:t>
            </a:r>
          </a:p>
          <a:p>
            <a:pPr lvl="1"/>
            <a:r>
              <a:rPr lang="en-US" dirty="0"/>
              <a:t>van der </a:t>
            </a:r>
            <a:r>
              <a:rPr lang="en-US" dirty="0" err="1"/>
              <a:t>Sloot</a:t>
            </a:r>
            <a:r>
              <a:rPr lang="en-US" dirty="0"/>
              <a:t>, ‘Is the Human Rights Framework Still Fit for the Big Data Era? A Discussion of the ECtHR’s Case Law on Privacy Violations Arising from Surveillance Activities’, IN: S. </a:t>
            </a:r>
            <a:r>
              <a:rPr lang="en-US" dirty="0" err="1"/>
              <a:t>Gutwirth</a:t>
            </a:r>
            <a:r>
              <a:rPr lang="en-US" dirty="0"/>
              <a:t>, R. </a:t>
            </a:r>
            <a:r>
              <a:rPr lang="en-US" dirty="0" err="1"/>
              <a:t>Leenes</a:t>
            </a:r>
            <a:r>
              <a:rPr lang="en-US" dirty="0"/>
              <a:t> &amp; P. De </a:t>
            </a:r>
            <a:r>
              <a:rPr lang="en-US" dirty="0" err="1"/>
              <a:t>Hert</a:t>
            </a:r>
            <a:r>
              <a:rPr lang="en-US" dirty="0"/>
              <a:t> (eds.), ‘Data Protection on the Move’, Springer, Dordrecht, 2016, pp 411-436.</a:t>
            </a:r>
          </a:p>
          <a:p>
            <a:pPr lvl="1"/>
            <a:r>
              <a:rPr lang="en-US" dirty="0"/>
              <a:t>And quickly go through (just to get an impression): The Guide on mass surveillance (</a:t>
            </a:r>
            <a:r>
              <a:rPr lang="en-US" u="sng" dirty="0">
                <a:hlinkClick r:id="rId2"/>
              </a:rPr>
              <a:t>http://www.echr.coe.int/Documents/FS_Mass_surveillance_ENG.pdf (Links to an external site.)</a:t>
            </a:r>
            <a:endParaRPr lang="en-US" dirty="0"/>
          </a:p>
          <a:p>
            <a:pPr lvl="1"/>
            <a:r>
              <a:rPr lang="en-US" dirty="0"/>
              <a:t>And quickly go through (just to get an impression): The </a:t>
            </a:r>
            <a:r>
              <a:rPr lang="en-US" dirty="0" err="1"/>
              <a:t>traveaux</a:t>
            </a:r>
            <a:r>
              <a:rPr lang="en-US" dirty="0"/>
              <a:t> </a:t>
            </a:r>
            <a:r>
              <a:rPr lang="en-US" dirty="0" err="1"/>
              <a:t>preparatoire</a:t>
            </a:r>
            <a:r>
              <a:rPr lang="en-US" dirty="0"/>
              <a:t> Article 8 ECHR: </a:t>
            </a:r>
            <a:r>
              <a:rPr lang="en-US" u="sng" dirty="0">
                <a:hlinkClick r:id="rId3"/>
              </a:rPr>
              <a:t>http://www.echr.coe.int/LibraryDocs/Travaux/ECHRTravaux-ART8-DH(56)12-EN1674980.pdf</a:t>
            </a:r>
            <a:r>
              <a:rPr lang="en-US" u="sng" dirty="0"/>
              <a:t/>
            </a:r>
            <a:br>
              <a:rPr lang="en-US" u="sng" dirty="0"/>
            </a:br>
            <a:endParaRPr lang="en-US" u="sng" dirty="0"/>
          </a:p>
          <a:p>
            <a:r>
              <a:rPr lang="en-US" dirty="0"/>
              <a:t>Class IV</a:t>
            </a:r>
          </a:p>
          <a:p>
            <a:pPr lvl="1"/>
            <a:r>
              <a:rPr lang="en-US" dirty="0"/>
              <a:t>van der </a:t>
            </a:r>
            <a:r>
              <a:rPr lang="en-US" dirty="0" err="1"/>
              <a:t>Sloot</a:t>
            </a:r>
            <a:r>
              <a:rPr lang="en-US" dirty="0"/>
              <a:t>, ‘The Practical and Theoretical Problems with ‘balancing’: </a:t>
            </a:r>
            <a:r>
              <a:rPr lang="en-US" dirty="0" err="1"/>
              <a:t>Delfi</a:t>
            </a:r>
            <a:r>
              <a:rPr lang="en-US" dirty="0"/>
              <a:t>, Coty and the redundancy of the human rights framework’, Maastricht Journal of European and Comparative Law, 2016, 3.</a:t>
            </a:r>
          </a:p>
          <a:p>
            <a:pPr lvl="1"/>
            <a:r>
              <a:rPr lang="en-US" dirty="0"/>
              <a:t>And quickly go through (just to get an impression): The Guide on data protection under the European Convention on Human Rights: (</a:t>
            </a:r>
            <a:r>
              <a:rPr lang="en-US" u="sng" dirty="0">
                <a:hlinkClick r:id="rId4"/>
              </a:rPr>
              <a:t>http://www.echr.coe.int/Documents/FS_Data_ENG.pdf (Links to an external site.)</a:t>
            </a:r>
            <a:r>
              <a:rPr lang="en-US" dirty="0"/>
              <a:t>)</a:t>
            </a:r>
          </a:p>
          <a:p>
            <a:pPr lvl="1"/>
            <a:r>
              <a:rPr lang="en-US" dirty="0"/>
              <a:t>And quickly go through (just to get an impression): The original European Convention on Human Rights (</a:t>
            </a:r>
            <a:r>
              <a:rPr lang="en-US" u="sng" dirty="0">
                <a:hlinkClick r:id="rId5"/>
              </a:rPr>
              <a:t>http://www.echr.coe.int/Documents/Collection_Convention_1950_ENG.pdf (Links to an external site.)</a:t>
            </a:r>
            <a:r>
              <a:rPr lang="en-US" dirty="0"/>
              <a:t>)</a:t>
            </a:r>
          </a:p>
          <a:p>
            <a:endParaRPr lang="en-US" dirty="0"/>
          </a:p>
          <a:p>
            <a:endParaRPr lang="nl-NL" dirty="0"/>
          </a:p>
        </p:txBody>
      </p:sp>
      <p:pic>
        <p:nvPicPr>
          <p:cNvPr id="4" name="Picture 2" descr="Afbeeldingsresultaat voor tilt logo university">
            <a:extLst>
              <a:ext uri="{FF2B5EF4-FFF2-40B4-BE49-F238E27FC236}">
                <a16:creationId xmlns:a16="http://schemas.microsoft.com/office/drawing/2014/main" id="{C4C1997D-5B9C-4FCA-875A-EB0B9BF31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0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lstStyle/>
          <a:p>
            <a:r>
              <a:rPr lang="nl-NL" dirty="0"/>
              <a:t>(2) Basics of </a:t>
            </a:r>
            <a:r>
              <a:rPr lang="nl-NL" dirty="0" err="1"/>
              <a:t>this</a:t>
            </a:r>
            <a:r>
              <a:rPr lang="nl-NL" dirty="0"/>
              <a:t> course</a:t>
            </a:r>
          </a:p>
        </p:txBody>
      </p:sp>
      <p:pic>
        <p:nvPicPr>
          <p:cNvPr id="1026" name="Picture 2" descr="Afbeeldingsresultaat voor tilt logo university">
            <a:extLst>
              <a:ext uri="{FF2B5EF4-FFF2-40B4-BE49-F238E27FC236}">
                <a16:creationId xmlns:a16="http://schemas.microsoft.com/office/drawing/2014/main" id="{826EBCD2-75F4-429D-9B46-6401F720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598909"/>
            <a:ext cx="1610955" cy="8753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quot;Paul de hert&quot;">
            <a:extLst>
              <a:ext uri="{FF2B5EF4-FFF2-40B4-BE49-F238E27FC236}">
                <a16:creationId xmlns:a16="http://schemas.microsoft.com/office/drawing/2014/main" id="{B0AC005B-4A59-41ED-AE9D-BD839A0CE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88" r="16588" b="39411"/>
          <a:stretch/>
        </p:blipFill>
        <p:spPr bwMode="auto">
          <a:xfrm>
            <a:off x="680321" y="2206305"/>
            <a:ext cx="1362075" cy="184675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C2309D7-E15A-4ED9-912E-AAFE1DA5DBB4}"/>
              </a:ext>
            </a:extLst>
          </p:cNvPr>
          <p:cNvSpPr txBox="1"/>
          <p:nvPr/>
        </p:nvSpPr>
        <p:spPr>
          <a:xfrm>
            <a:off x="2357305" y="2206305"/>
            <a:ext cx="9613861" cy="2862322"/>
          </a:xfrm>
          <a:prstGeom prst="rect">
            <a:avLst/>
          </a:prstGeom>
          <a:noFill/>
        </p:spPr>
        <p:txBody>
          <a:bodyPr wrap="square" rtlCol="0">
            <a:spAutoFit/>
          </a:bodyPr>
          <a:lstStyle/>
          <a:p>
            <a:r>
              <a:rPr lang="nl-NL" dirty="0"/>
              <a:t>Paul de Hert</a:t>
            </a:r>
          </a:p>
          <a:p>
            <a:r>
              <a:rPr lang="nl-NL" dirty="0"/>
              <a:t>Class V 	</a:t>
            </a:r>
            <a:r>
              <a:rPr lang="en-US" dirty="0"/>
              <a:t>Context and Background		- </a:t>
            </a:r>
            <a:r>
              <a:rPr lang="nl-NL" dirty="0"/>
              <a:t>10 September 2019	- 14.45-16.30		- SZ 031</a:t>
            </a:r>
            <a:endParaRPr lang="en-US" dirty="0"/>
          </a:p>
          <a:p>
            <a:r>
              <a:rPr lang="nl-NL" dirty="0"/>
              <a:t>Class VI	Data </a:t>
            </a:r>
            <a:r>
              <a:rPr lang="nl-NL" dirty="0" err="1"/>
              <a:t>Protection</a:t>
            </a:r>
            <a:r>
              <a:rPr lang="nl-NL" dirty="0"/>
              <a:t> </a:t>
            </a:r>
            <a:r>
              <a:rPr lang="nl-NL" dirty="0" err="1"/>
              <a:t>Terminology</a:t>
            </a:r>
            <a:r>
              <a:rPr lang="nl-NL" dirty="0"/>
              <a:t>	- 11 September 2019	- 16.45-18.30		- CZ120</a:t>
            </a:r>
          </a:p>
          <a:p>
            <a:r>
              <a:rPr lang="nl-NL" dirty="0"/>
              <a:t>Class VII	</a:t>
            </a:r>
            <a:r>
              <a:rPr lang="nl-NL" dirty="0" err="1"/>
              <a:t>Key</a:t>
            </a:r>
            <a:r>
              <a:rPr lang="nl-NL" dirty="0"/>
              <a:t> </a:t>
            </a:r>
            <a:r>
              <a:rPr lang="nl-NL" dirty="0" err="1"/>
              <a:t>Principles</a:t>
            </a:r>
            <a:r>
              <a:rPr lang="nl-NL" dirty="0"/>
              <a:t>				- 17 September 2019	- 10.45-12.30		- WZ 101</a:t>
            </a:r>
          </a:p>
          <a:p>
            <a:r>
              <a:rPr lang="nl-NL" dirty="0"/>
              <a:t>Class VIII	Rules of data </a:t>
            </a:r>
            <a:r>
              <a:rPr lang="nl-NL" dirty="0" err="1"/>
              <a:t>protection</a:t>
            </a:r>
            <a:r>
              <a:rPr lang="nl-NL" dirty="0"/>
              <a:t> </a:t>
            </a:r>
            <a:r>
              <a:rPr lang="nl-NL" dirty="0" err="1"/>
              <a:t>law</a:t>
            </a:r>
            <a:r>
              <a:rPr lang="nl-NL" dirty="0"/>
              <a:t>	- 18 September 2019	- 16.45-18.30		- CZ 120</a:t>
            </a:r>
          </a:p>
          <a:p>
            <a:r>
              <a:rPr lang="nl-NL" dirty="0"/>
              <a:t>Class IX	Independent </a:t>
            </a:r>
            <a:r>
              <a:rPr lang="nl-NL" dirty="0" err="1"/>
              <a:t>supervision</a:t>
            </a:r>
            <a:r>
              <a:rPr lang="nl-NL" dirty="0"/>
              <a:t>		- 24 September 2019	- 12.45-14.30		- CZ 120</a:t>
            </a:r>
          </a:p>
          <a:p>
            <a:r>
              <a:rPr lang="nl-NL" dirty="0"/>
              <a:t>Class X	Data </a:t>
            </a:r>
            <a:r>
              <a:rPr lang="nl-NL" dirty="0" err="1"/>
              <a:t>Subject’s</a:t>
            </a:r>
            <a:r>
              <a:rPr lang="nl-NL" dirty="0"/>
              <a:t> </a:t>
            </a:r>
            <a:r>
              <a:rPr lang="nl-NL" dirty="0" err="1"/>
              <a:t>rights</a:t>
            </a:r>
            <a:r>
              <a:rPr lang="nl-NL" dirty="0"/>
              <a:t>			- 25 September 2019	- 16.45-18.30		- CZ 120</a:t>
            </a:r>
          </a:p>
          <a:p>
            <a:r>
              <a:rPr lang="nl-NL" dirty="0"/>
              <a:t>Class XI	International data transfers	- 2 </a:t>
            </a:r>
            <a:r>
              <a:rPr lang="nl-NL" dirty="0" err="1"/>
              <a:t>October</a:t>
            </a:r>
            <a:r>
              <a:rPr lang="nl-NL" dirty="0"/>
              <a:t> 2019		- 12.45-14.30		- CZ 010</a:t>
            </a:r>
          </a:p>
          <a:p>
            <a:r>
              <a:rPr lang="nl-NL" dirty="0"/>
              <a:t>Class XII	</a:t>
            </a:r>
            <a:r>
              <a:rPr lang="nl-NL" dirty="0" err="1"/>
              <a:t>Law</a:t>
            </a:r>
            <a:r>
              <a:rPr lang="nl-NL" dirty="0"/>
              <a:t> </a:t>
            </a:r>
            <a:r>
              <a:rPr lang="nl-NL" dirty="0" err="1"/>
              <a:t>enforcement</a:t>
            </a:r>
            <a:r>
              <a:rPr lang="nl-NL" dirty="0"/>
              <a:t>				- 2 </a:t>
            </a:r>
            <a:r>
              <a:rPr lang="nl-NL" dirty="0" err="1"/>
              <a:t>October</a:t>
            </a:r>
            <a:r>
              <a:rPr lang="nl-NL" dirty="0"/>
              <a:t> 2019		- 16.45-18.30 	- CZ 120</a:t>
            </a:r>
          </a:p>
          <a:p>
            <a:endParaRPr lang="nl-NL" dirty="0"/>
          </a:p>
        </p:txBody>
      </p:sp>
    </p:spTree>
    <p:extLst>
      <p:ext uri="{BB962C8B-B14F-4D97-AF65-F5344CB8AC3E}">
        <p14:creationId xmlns:p14="http://schemas.microsoft.com/office/powerpoint/2010/main" val="148696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j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Berlijn</Template>
  <TotalTime>1134</TotalTime>
  <Words>5367</Words>
  <Application>Microsoft Office PowerPoint</Application>
  <PresentationFormat>Widescreen</PresentationFormat>
  <Paragraphs>382</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Trebuchet MS</vt:lpstr>
      <vt:lpstr>Berlijn</vt:lpstr>
      <vt:lpstr>Privacy &amp; Data Protection:  Class I – ECHR (Ratione Personae)</vt:lpstr>
      <vt:lpstr>Overview</vt:lpstr>
      <vt:lpstr>(1) Basics privacy and data protection</vt:lpstr>
      <vt:lpstr>(1) Basics privacy and data protection</vt:lpstr>
      <vt:lpstr>(1) Basics privacy and data protection</vt:lpstr>
      <vt:lpstr>(2) Basics of this course</vt:lpstr>
      <vt:lpstr>(2) Basics of this course</vt:lpstr>
      <vt:lpstr>(2) Basics of this course</vt:lpstr>
      <vt:lpstr>(2) Basics of this course</vt:lpstr>
      <vt:lpstr>(2) Basics of this course</vt:lpstr>
      <vt:lpstr>(2) Basics of this course</vt:lpstr>
      <vt:lpstr>(2) Basics of this course</vt:lpstr>
      <vt:lpstr>(2) Basics of this course</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(3) History of the ECHR: Inter-State and Individual applications</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(4) Dominant approach and interpretation of the ECtHR</vt:lpstr>
      <vt:lpstr>(5) Exceptions in the recent jurisprudence of the ECtHR</vt:lpstr>
      <vt:lpstr>(5) Exceptions in the recent jurisprudence of the ECtHR</vt:lpstr>
      <vt:lpstr>(5) Exceptions in the recent jurisprudence of the ECtHR</vt:lpstr>
      <vt:lpstr>(5) Exceptions in the recent jurisprudence of the ECtHR</vt:lpstr>
      <vt:lpstr>(5) Exceptions in the recent jurisprudence of the ECtHR</vt:lpstr>
      <vt:lpstr>(5) Exceptions in the recent jurisprudence of the ECtHR</vt:lpstr>
      <vt:lpstr>(5) Exceptions in the recent jurisprudence of the ECtHR</vt:lpstr>
      <vt:lpstr>(5) Exceptions in the recent jurisprudence of the ECtHR</vt:lpstr>
      <vt:lpstr>(5) Exceptions in the recent jurisprudence of the ECtHR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HP</dc:creator>
  <cp:lastModifiedBy>B. van der Sloot</cp:lastModifiedBy>
  <cp:revision>75</cp:revision>
  <dcterms:created xsi:type="dcterms:W3CDTF">2019-08-25T09:53:36Z</dcterms:created>
  <dcterms:modified xsi:type="dcterms:W3CDTF">2019-08-27T12:01:05Z</dcterms:modified>
</cp:coreProperties>
</file>