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524" r:id="rId3"/>
    <p:sldId id="528" r:id="rId4"/>
    <p:sldId id="565" r:id="rId5"/>
    <p:sldId id="566" r:id="rId6"/>
    <p:sldId id="567" r:id="rId7"/>
    <p:sldId id="568" r:id="rId8"/>
    <p:sldId id="569" r:id="rId9"/>
    <p:sldId id="570" r:id="rId10"/>
    <p:sldId id="571" r:id="rId11"/>
    <p:sldId id="572" r:id="rId12"/>
    <p:sldId id="573" r:id="rId13"/>
    <p:sldId id="574" r:id="rId14"/>
    <p:sldId id="576" r:id="rId15"/>
    <p:sldId id="577" r:id="rId16"/>
    <p:sldId id="578" r:id="rId17"/>
    <p:sldId id="580" r:id="rId18"/>
    <p:sldId id="575" r:id="rId19"/>
    <p:sldId id="581" r:id="rId20"/>
    <p:sldId id="582" r:id="rId21"/>
    <p:sldId id="529" r:id="rId22"/>
    <p:sldId id="532" r:id="rId23"/>
    <p:sldId id="533" r:id="rId24"/>
    <p:sldId id="534" r:id="rId25"/>
    <p:sldId id="535" r:id="rId26"/>
    <p:sldId id="536" r:id="rId27"/>
    <p:sldId id="537" r:id="rId28"/>
    <p:sldId id="538" r:id="rId29"/>
    <p:sldId id="539" r:id="rId30"/>
    <p:sldId id="540" r:id="rId31"/>
    <p:sldId id="541" r:id="rId32"/>
    <p:sldId id="542" r:id="rId33"/>
    <p:sldId id="543" r:id="rId34"/>
    <p:sldId id="544" r:id="rId35"/>
    <p:sldId id="545" r:id="rId36"/>
    <p:sldId id="546" r:id="rId37"/>
    <p:sldId id="547" r:id="rId38"/>
    <p:sldId id="548" r:id="rId39"/>
    <p:sldId id="550" r:id="rId40"/>
    <p:sldId id="549" r:id="rId41"/>
    <p:sldId id="551" r:id="rId42"/>
    <p:sldId id="552" r:id="rId43"/>
    <p:sldId id="553" r:id="rId44"/>
    <p:sldId id="554" r:id="rId45"/>
    <p:sldId id="555" r:id="rId46"/>
    <p:sldId id="556" r:id="rId47"/>
    <p:sldId id="557" r:id="rId48"/>
    <p:sldId id="558" r:id="rId49"/>
    <p:sldId id="559" r:id="rId50"/>
    <p:sldId id="560" r:id="rId51"/>
    <p:sldId id="561" r:id="rId52"/>
    <p:sldId id="562" r:id="rId53"/>
    <p:sldId id="563" r:id="rId54"/>
    <p:sldId id="564"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6" autoAdjust="0"/>
    <p:restoredTop sz="94660"/>
  </p:normalViewPr>
  <p:slideViewPr>
    <p:cSldViewPr snapToGrid="0">
      <p:cViewPr varScale="1">
        <p:scale>
          <a:sx n="89" d="100"/>
          <a:sy n="89" d="100"/>
        </p:scale>
        <p:origin x="102"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coe.int/en/web/conventions/full-list/-/conventions/treaty/country/BOS?p_auth=BxpJGbuL" TargetMode="External"/><Relationship Id="rId13" Type="http://schemas.openxmlformats.org/officeDocument/2006/relationships/hyperlink" Target="https://www.coe.int/en/web/conventions/full-list/-/conventions/treaty/country/DEN?p_auth=BxpJGbuL" TargetMode="External"/><Relationship Id="rId3" Type="http://schemas.openxmlformats.org/officeDocument/2006/relationships/hyperlink" Target="https://www.coe.int/en/web/conventions/full-list/-/conventions/treaty/country/AND?p_auth=BxpJGbuL" TargetMode="External"/><Relationship Id="rId7" Type="http://schemas.openxmlformats.org/officeDocument/2006/relationships/hyperlink" Target="https://www.coe.int/en/web/conventions/full-list/-/conventions/treaty/country/BEL?p_auth=BxpJGbuL" TargetMode="External"/><Relationship Id="rId12" Type="http://schemas.openxmlformats.org/officeDocument/2006/relationships/hyperlink" Target="https://www.coe.int/en/web/conventions/full-list/-/conventions/treaty/country/CZE?p_auth=BxpJGbuL" TargetMode="External"/><Relationship Id="rId2" Type="http://schemas.openxmlformats.org/officeDocument/2006/relationships/hyperlink" Target="https://www.coe.int/en/web/conventions/full-list/-/conventions/treaty/country/ALB?p_auth=BxpJGbuL" TargetMode="External"/><Relationship Id="rId16" Type="http://schemas.openxmlformats.org/officeDocument/2006/relationships/hyperlink" Target="https://www.coe.int/en/web/conventions/full-list/-/conventions/treaty/country/FRA?p_auth=BxpJGbuL" TargetMode="External"/><Relationship Id="rId1" Type="http://schemas.openxmlformats.org/officeDocument/2006/relationships/slideLayout" Target="../slideLayouts/slideLayout2.xml"/><Relationship Id="rId6" Type="http://schemas.openxmlformats.org/officeDocument/2006/relationships/hyperlink" Target="https://www.coe.int/en/web/conventions/full-list/-/conventions/treaty/country/AZE?p_auth=BxpJGbuL" TargetMode="External"/><Relationship Id="rId11" Type="http://schemas.openxmlformats.org/officeDocument/2006/relationships/hyperlink" Target="https://www.coe.int/en/web/conventions/full-list/-/conventions/treaty/country/CYP?p_auth=BxpJGbuL" TargetMode="External"/><Relationship Id="rId5" Type="http://schemas.openxmlformats.org/officeDocument/2006/relationships/hyperlink" Target="https://www.coe.int/en/web/conventions/full-list/-/conventions/treaty/country/AUS?p_auth=BxpJGbuL" TargetMode="External"/><Relationship Id="rId15" Type="http://schemas.openxmlformats.org/officeDocument/2006/relationships/hyperlink" Target="https://www.coe.int/en/web/conventions/full-list/-/conventions/treaty/country/FIN?p_auth=BxpJGbuL" TargetMode="External"/><Relationship Id="rId10" Type="http://schemas.openxmlformats.org/officeDocument/2006/relationships/hyperlink" Target="https://www.coe.int/en/web/conventions/full-list/-/conventions/treaty/country/CRO?p_auth=BxpJGbuL" TargetMode="External"/><Relationship Id="rId4" Type="http://schemas.openxmlformats.org/officeDocument/2006/relationships/hyperlink" Target="https://www.coe.int/en/web/conventions/full-list/-/conventions/treaty/country/ARM?p_auth=BxpJGbuL" TargetMode="External"/><Relationship Id="rId9" Type="http://schemas.openxmlformats.org/officeDocument/2006/relationships/hyperlink" Target="https://www.coe.int/en/web/conventions/full-list/-/conventions/treaty/country/BUL?p_auth=BxpJGbuL" TargetMode="External"/><Relationship Id="rId14" Type="http://schemas.openxmlformats.org/officeDocument/2006/relationships/hyperlink" Target="https://www.coe.int/en/web/conventions/full-list/-/conventions/treaty/country/EST?p_auth=BxpJGbuL"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coe.int/en/web/conventions/full-list/-/conventions/treaty/country/ITA?p_auth=BxpJGbuL" TargetMode="External"/><Relationship Id="rId13" Type="http://schemas.openxmlformats.org/officeDocument/2006/relationships/hyperlink" Target="https://www.coe.int/en/web/conventions/full-list/-/conventions/treaty/country/MAL?p_auth=BxpJGbuL" TargetMode="External"/><Relationship Id="rId3" Type="http://schemas.openxmlformats.org/officeDocument/2006/relationships/hyperlink" Target="https://www.coe.int/en/web/conventions/full-list/-/conventions/treaty/country/GER?p_auth=BxpJGbuL" TargetMode="External"/><Relationship Id="rId7" Type="http://schemas.openxmlformats.org/officeDocument/2006/relationships/hyperlink" Target="https://www.coe.int/en/web/conventions/full-list/-/conventions/treaty/country/IRE?p_auth=BxpJGbuL" TargetMode="External"/><Relationship Id="rId12" Type="http://schemas.openxmlformats.org/officeDocument/2006/relationships/hyperlink" Target="https://www.coe.int/en/web/conventions/full-list/-/conventions/treaty/country/LUX?p_auth=BxpJGbuL" TargetMode="External"/><Relationship Id="rId2" Type="http://schemas.openxmlformats.org/officeDocument/2006/relationships/hyperlink" Target="https://www.coe.int/en/web/conventions/full-list/-/conventions/treaty/country/GEO?p_auth=BxpJGbuL" TargetMode="External"/><Relationship Id="rId16" Type="http://schemas.openxmlformats.org/officeDocument/2006/relationships/hyperlink" Target="https://www.coe.int/en/web/conventions/full-list/-/conventions/treaty/country/NET?p_auth=BxpJGbuL" TargetMode="External"/><Relationship Id="rId1" Type="http://schemas.openxmlformats.org/officeDocument/2006/relationships/slideLayout" Target="../slideLayouts/slideLayout2.xml"/><Relationship Id="rId6" Type="http://schemas.openxmlformats.org/officeDocument/2006/relationships/hyperlink" Target="https://www.coe.int/en/web/conventions/full-list/-/conventions/treaty/country/ICE?p_auth=BxpJGbuL" TargetMode="External"/><Relationship Id="rId11" Type="http://schemas.openxmlformats.org/officeDocument/2006/relationships/hyperlink" Target="https://www.coe.int/en/web/conventions/full-list/-/conventions/treaty/country/LIT?p_auth=BxpJGbuL" TargetMode="External"/><Relationship Id="rId5" Type="http://schemas.openxmlformats.org/officeDocument/2006/relationships/hyperlink" Target="https://www.coe.int/en/web/conventions/full-list/-/conventions/treaty/country/HUN?p_auth=BxpJGbuL" TargetMode="External"/><Relationship Id="rId15" Type="http://schemas.openxmlformats.org/officeDocument/2006/relationships/hyperlink" Target="https://www.coe.int/en/web/conventions/full-list/-/conventions/treaty/country/MOT?p_auth=BxpJGbuL" TargetMode="External"/><Relationship Id="rId10" Type="http://schemas.openxmlformats.org/officeDocument/2006/relationships/hyperlink" Target="https://www.coe.int/en/web/conventions/full-list/-/conventions/treaty/country/LIE?p_auth=BxpJGbuL" TargetMode="External"/><Relationship Id="rId4" Type="http://schemas.openxmlformats.org/officeDocument/2006/relationships/hyperlink" Target="https://www.coe.int/en/web/conventions/full-list/-/conventions/treaty/country/GRE?p_auth=BxpJGbuL" TargetMode="External"/><Relationship Id="rId9" Type="http://schemas.openxmlformats.org/officeDocument/2006/relationships/hyperlink" Target="https://www.coe.int/en/web/conventions/full-list/-/conventions/treaty/country/LAT?p_auth=BxpJGbuL" TargetMode="External"/><Relationship Id="rId14" Type="http://schemas.openxmlformats.org/officeDocument/2006/relationships/hyperlink" Target="https://www.coe.int/en/web/conventions/full-list/-/conventions/treaty/country/MON?p_auth=BxpJGbuL"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coe.int/en/web/conventions/full-list/-/conventions/treaty/country/RUS?p_auth=BxpJGbuL" TargetMode="External"/><Relationship Id="rId13" Type="http://schemas.openxmlformats.org/officeDocument/2006/relationships/hyperlink" Target="https://www.coe.int/en/web/conventions/full-list/-/conventions/treaty/country/SPA?p_auth=BxpJGbuL" TargetMode="External"/><Relationship Id="rId3" Type="http://schemas.openxmlformats.org/officeDocument/2006/relationships/hyperlink" Target="https://www.coe.int/en/web/conventions/full-list/-/conventions/treaty/country/NOR?p_auth=BxpJGbuL" TargetMode="External"/><Relationship Id="rId7" Type="http://schemas.openxmlformats.org/officeDocument/2006/relationships/hyperlink" Target="https://www.coe.int/en/web/conventions/full-list/-/conventions/treaty/country/ROM?p_auth=BxpJGbuL" TargetMode="External"/><Relationship Id="rId12" Type="http://schemas.openxmlformats.org/officeDocument/2006/relationships/hyperlink" Target="https://www.coe.int/en/web/conventions/full-list/-/conventions/treaty/country/SLO?p_auth=BxpJGbuL" TargetMode="External"/><Relationship Id="rId2" Type="http://schemas.openxmlformats.org/officeDocument/2006/relationships/hyperlink" Target="https://www.coe.int/en/web/conventions/full-list/-/conventions/treaty/country/TFY?p_auth=BxpJGbuL" TargetMode="External"/><Relationship Id="rId16" Type="http://schemas.openxmlformats.org/officeDocument/2006/relationships/hyperlink" Target="https://www.coe.int/en/web/conventions/full-list/-/conventions/treaty/country/TUR?p_auth=BxpJGbuL" TargetMode="External"/><Relationship Id="rId1" Type="http://schemas.openxmlformats.org/officeDocument/2006/relationships/slideLayout" Target="../slideLayouts/slideLayout2.xml"/><Relationship Id="rId6" Type="http://schemas.openxmlformats.org/officeDocument/2006/relationships/hyperlink" Target="https://www.coe.int/en/web/conventions/full-list/-/conventions/treaty/country/MOL?p_auth=BxpJGbuL" TargetMode="External"/><Relationship Id="rId11" Type="http://schemas.openxmlformats.org/officeDocument/2006/relationships/hyperlink" Target="https://www.coe.int/en/web/conventions/full-list/-/conventions/treaty/country/SLK?p_auth=BxpJGbuL" TargetMode="External"/><Relationship Id="rId5" Type="http://schemas.openxmlformats.org/officeDocument/2006/relationships/hyperlink" Target="https://www.coe.int/en/web/conventions/full-list/-/conventions/treaty/country/POR?p_auth=BxpJGbuL" TargetMode="External"/><Relationship Id="rId15" Type="http://schemas.openxmlformats.org/officeDocument/2006/relationships/hyperlink" Target="https://www.coe.int/en/web/conventions/full-list/-/conventions/treaty/country/SWI?p_auth=BxpJGbuL" TargetMode="External"/><Relationship Id="rId10" Type="http://schemas.openxmlformats.org/officeDocument/2006/relationships/hyperlink" Target="https://www.coe.int/en/web/conventions/full-list/-/conventions/treaty/country/SAM?p_auth=BxpJGbuL" TargetMode="External"/><Relationship Id="rId4" Type="http://schemas.openxmlformats.org/officeDocument/2006/relationships/hyperlink" Target="https://www.coe.int/en/web/conventions/full-list/-/conventions/treaty/country/POL?p_auth=BxpJGbuL" TargetMode="External"/><Relationship Id="rId9" Type="http://schemas.openxmlformats.org/officeDocument/2006/relationships/hyperlink" Target="https://www.coe.int/en/web/conventions/full-list/-/conventions/treaty/country/SAN?p_auth=BxpJGbuL" TargetMode="External"/><Relationship Id="rId14" Type="http://schemas.openxmlformats.org/officeDocument/2006/relationships/hyperlink" Target="https://www.coe.int/en/web/conventions/full-list/-/conventions/treaty/country/SWE?p_auth=BxpJGbu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coe.int/en/web/conventions/full-list/-/conventions/treaty/country/UK?p_auth=BxpJGbuL" TargetMode="External"/><Relationship Id="rId2" Type="http://schemas.openxmlformats.org/officeDocument/2006/relationships/hyperlink" Target="https://www.coe.int/en/web/conventions/full-list/-/conventions/treaty/country/U?p_auth=BxpJGbu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470518" y="1661236"/>
            <a:ext cx="9010834" cy="2345924"/>
          </a:xfrm>
        </p:spPr>
        <p:txBody>
          <a:bodyPr>
            <a:noAutofit/>
          </a:bodyPr>
          <a:lstStyle/>
          <a:p>
            <a:r>
              <a:rPr lang="nl-NL" sz="4800" dirty="0">
                <a:solidFill>
                  <a:schemeClr val="bg1"/>
                </a:solidFill>
              </a:rPr>
              <a:t>Class I: </a:t>
            </a:r>
            <a:r>
              <a:rPr lang="nl-NL" sz="4800" dirty="0" err="1">
                <a:solidFill>
                  <a:schemeClr val="bg1"/>
                </a:solidFill>
              </a:rPr>
              <a:t>Ratione</a:t>
            </a:r>
            <a:r>
              <a:rPr lang="nl-NL" sz="4800" dirty="0">
                <a:solidFill>
                  <a:schemeClr val="bg1"/>
                </a:solidFill>
              </a:rPr>
              <a:t> personae</a:t>
            </a:r>
            <a:endParaRPr lang="nl-NL" sz="48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sz="2100" b="1" dirty="0">
                <a:solidFill>
                  <a:schemeClr val="accent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1DF2FE41-9807-4863-9EA6-A091304BAA34}"/>
              </a:ext>
            </a:extLst>
          </p:cNvPr>
          <p:cNvSpPr txBox="1"/>
          <p:nvPr/>
        </p:nvSpPr>
        <p:spPr>
          <a:xfrm>
            <a:off x="4195975" y="1930400"/>
            <a:ext cx="5078027" cy="3139321"/>
          </a:xfrm>
          <a:prstGeom prst="rect">
            <a:avLst/>
          </a:prstGeom>
          <a:noFill/>
        </p:spPr>
        <p:txBody>
          <a:bodyPr wrap="square" rtlCol="0">
            <a:spAutoFit/>
          </a:bodyPr>
          <a:lstStyle/>
          <a:p>
            <a:pPr algn="ctr"/>
            <a:r>
              <a:rPr lang="nl-NL" sz="1800" b="1" i="0" u="none" strike="noStrike" baseline="0" dirty="0">
                <a:solidFill>
                  <a:schemeClr val="bg1"/>
                </a:solidFill>
              </a:rPr>
              <a:t>ARTICLE 35 </a:t>
            </a:r>
            <a:endParaRPr lang="nl-NL" sz="1800" b="0" i="0" u="none" strike="noStrike" baseline="0" dirty="0">
              <a:solidFill>
                <a:schemeClr val="bg1"/>
              </a:solidFill>
            </a:endParaRPr>
          </a:p>
          <a:p>
            <a:pPr algn="ctr"/>
            <a:r>
              <a:rPr lang="nl-NL" sz="1800" b="1" i="0" u="none" strike="noStrike" baseline="0" dirty="0" err="1">
                <a:solidFill>
                  <a:schemeClr val="bg1"/>
                </a:solidFill>
              </a:rPr>
              <a:t>Admissibility</a:t>
            </a:r>
            <a:r>
              <a:rPr lang="nl-NL" sz="1800" b="1" i="0" u="none" strike="noStrike" baseline="0" dirty="0">
                <a:solidFill>
                  <a:schemeClr val="bg1"/>
                </a:solidFill>
              </a:rPr>
              <a:t> criteria </a:t>
            </a:r>
            <a:endParaRPr lang="nl-NL" sz="1800" b="0" i="0" u="none" strike="noStrike" baseline="0" dirty="0">
              <a:solidFill>
                <a:schemeClr val="bg1"/>
              </a:solidFill>
            </a:endParaRPr>
          </a:p>
          <a:p>
            <a:endParaRPr lang="nl-NL" dirty="0">
              <a:solidFill>
                <a:schemeClr val="bg1"/>
              </a:solidFill>
            </a:endParaRPr>
          </a:p>
          <a:p>
            <a:pPr algn="just"/>
            <a:r>
              <a:rPr lang="en-US" sz="1800" b="0" i="0" u="none" strike="noStrike" baseline="0" dirty="0">
                <a:solidFill>
                  <a:schemeClr val="bg1"/>
                </a:solidFill>
                <a:latin typeface="Futura Std Book"/>
              </a:rPr>
              <a:t>3. The Court shall declare inadmissible any individual application submitted under Article 34 if it considers that: </a:t>
            </a:r>
          </a:p>
          <a:p>
            <a:pPr algn="just"/>
            <a:r>
              <a:rPr lang="en-US" sz="1800" i="0" u="none" strike="noStrike" baseline="0" dirty="0">
                <a:solidFill>
                  <a:schemeClr val="bg1"/>
                </a:solidFill>
                <a:latin typeface="Futura Std Book"/>
              </a:rPr>
              <a:t>(a) the application is incompatible with the provisions of the Convention or the Protocols thereto, </a:t>
            </a:r>
            <a:r>
              <a:rPr lang="en-US" sz="1800" b="1" i="0" u="none" strike="noStrike" baseline="0" dirty="0">
                <a:solidFill>
                  <a:schemeClr val="bg1"/>
                </a:solidFill>
                <a:highlight>
                  <a:srgbClr val="008000"/>
                </a:highlight>
                <a:latin typeface="Futura Std Book"/>
              </a:rPr>
              <a:t>manifestly ill-founded, </a:t>
            </a:r>
            <a:r>
              <a:rPr lang="en-US" sz="1800" i="0" u="none" strike="noStrike" baseline="0" dirty="0">
                <a:solidFill>
                  <a:schemeClr val="bg1"/>
                </a:solidFill>
                <a:latin typeface="Futura Std Book"/>
              </a:rPr>
              <a:t>or an abuse of the right of individual application; or. </a:t>
            </a:r>
            <a:endParaRPr lang="nl-NL" dirty="0">
              <a:solidFill>
                <a:schemeClr val="bg1"/>
              </a:solidFill>
            </a:endParaRPr>
          </a:p>
        </p:txBody>
      </p:sp>
    </p:spTree>
    <p:extLst>
      <p:ext uri="{BB962C8B-B14F-4D97-AF65-F5344CB8AC3E}">
        <p14:creationId xmlns:p14="http://schemas.microsoft.com/office/powerpoint/2010/main" val="278006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sz="2100" b="1" dirty="0" err="1">
                <a:solidFill>
                  <a:schemeClr val="accent1"/>
                </a:solidFill>
              </a:rPr>
              <a:t>Ratione</a:t>
            </a:r>
            <a:r>
              <a:rPr lang="en-US" sz="2100" b="1" dirty="0">
                <a:solidFill>
                  <a:schemeClr val="accent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92B9AEBB-72A5-4978-9948-8F67A59FF840}"/>
              </a:ext>
            </a:extLst>
          </p:cNvPr>
          <p:cNvSpPr txBox="1"/>
          <p:nvPr/>
        </p:nvSpPr>
        <p:spPr>
          <a:xfrm>
            <a:off x="4195975" y="1930400"/>
            <a:ext cx="5078027" cy="1754326"/>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nl-NL" dirty="0">
                <a:solidFill>
                  <a:schemeClr val="bg1"/>
                </a:solidFill>
                <a:highlight>
                  <a:srgbClr val="008000"/>
                </a:highlight>
              </a:rPr>
              <a:t>191. </a:t>
            </a:r>
            <a:r>
              <a:rPr lang="en-US" dirty="0">
                <a:solidFill>
                  <a:schemeClr val="bg1"/>
                </a:solidFill>
                <a:highlight>
                  <a:srgbClr val="008000"/>
                </a:highlight>
              </a:rPr>
              <a:t>Compatibility </a:t>
            </a:r>
            <a:r>
              <a:rPr lang="en-US" dirty="0" err="1">
                <a:solidFill>
                  <a:schemeClr val="bg1"/>
                </a:solidFill>
                <a:highlight>
                  <a:srgbClr val="008000"/>
                </a:highlight>
              </a:rPr>
              <a:t>ratione</a:t>
            </a:r>
            <a:r>
              <a:rPr lang="en-US" dirty="0">
                <a:solidFill>
                  <a:schemeClr val="bg1"/>
                </a:solidFill>
                <a:highlight>
                  <a:srgbClr val="008000"/>
                </a:highlight>
              </a:rPr>
              <a:t> personae requires the alleged violation of the Convention to have been committed by a Contracting State or to be in some way attributable to it.</a:t>
            </a:r>
            <a:endParaRPr lang="nl-NL" dirty="0">
              <a:solidFill>
                <a:schemeClr val="bg1"/>
              </a:solidFill>
              <a:highlight>
                <a:srgbClr val="008000"/>
              </a:highlight>
            </a:endParaRPr>
          </a:p>
        </p:txBody>
      </p:sp>
    </p:spTree>
    <p:extLst>
      <p:ext uri="{BB962C8B-B14F-4D97-AF65-F5344CB8AC3E}">
        <p14:creationId xmlns:p14="http://schemas.microsoft.com/office/powerpoint/2010/main" val="2684535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err="1">
                <a:solidFill>
                  <a:schemeClr val="bg1"/>
                </a:solidFill>
              </a:rPr>
              <a:t>Exaustion</a:t>
            </a:r>
            <a:endParaRPr lang="en-US" dirty="0">
              <a:solidFill>
                <a:schemeClr val="bg1"/>
              </a:solidFill>
            </a:endParaRP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sz="2100" b="1" dirty="0" err="1">
                <a:solidFill>
                  <a:schemeClr val="accent1"/>
                </a:solidFill>
              </a:rPr>
              <a:t>Ratione</a:t>
            </a:r>
            <a:r>
              <a:rPr lang="en-US" sz="2100" b="1" dirty="0">
                <a:solidFill>
                  <a:schemeClr val="accent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44B95FF0-82EB-4891-A322-7F0FDA0CFA81}"/>
              </a:ext>
            </a:extLst>
          </p:cNvPr>
          <p:cNvSpPr txBox="1"/>
          <p:nvPr/>
        </p:nvSpPr>
        <p:spPr>
          <a:xfrm>
            <a:off x="4195975" y="1930400"/>
            <a:ext cx="5078027" cy="2031325"/>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en-US" dirty="0">
                <a:solidFill>
                  <a:schemeClr val="bg1"/>
                </a:solidFill>
                <a:highlight>
                  <a:srgbClr val="008000"/>
                </a:highlight>
              </a:rPr>
              <a:t>216. Compatibility </a:t>
            </a:r>
            <a:r>
              <a:rPr lang="en-US" dirty="0" err="1">
                <a:solidFill>
                  <a:schemeClr val="bg1"/>
                </a:solidFill>
                <a:highlight>
                  <a:srgbClr val="008000"/>
                </a:highlight>
              </a:rPr>
              <a:t>ratione</a:t>
            </a:r>
            <a:r>
              <a:rPr lang="en-US" dirty="0">
                <a:solidFill>
                  <a:schemeClr val="bg1"/>
                </a:solidFill>
                <a:highlight>
                  <a:srgbClr val="008000"/>
                </a:highlight>
              </a:rPr>
              <a:t> loci requires the alleged violation of the Convention to have taken place within the jurisdiction of the respondent State or in territory effectively controlled by it</a:t>
            </a:r>
            <a:endParaRPr lang="nl-NL" dirty="0">
              <a:solidFill>
                <a:schemeClr val="bg1"/>
              </a:solidFill>
              <a:highlight>
                <a:srgbClr val="008000"/>
              </a:highlight>
            </a:endParaRPr>
          </a:p>
        </p:txBody>
      </p:sp>
    </p:spTree>
    <p:extLst>
      <p:ext uri="{BB962C8B-B14F-4D97-AF65-F5344CB8AC3E}">
        <p14:creationId xmlns:p14="http://schemas.microsoft.com/office/powerpoint/2010/main" val="2345213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sz="2100" b="1" dirty="0" err="1">
                <a:solidFill>
                  <a:schemeClr val="accent1"/>
                </a:solidFill>
              </a:rPr>
              <a:t>Ratione</a:t>
            </a:r>
            <a:r>
              <a:rPr lang="en-US" sz="2100" b="1" dirty="0">
                <a:solidFill>
                  <a:schemeClr val="accent1"/>
                </a:solidFill>
              </a:rPr>
              <a:t> </a:t>
            </a:r>
            <a:r>
              <a:rPr lang="en-US" sz="2100" b="1" dirty="0" err="1">
                <a:solidFill>
                  <a:schemeClr val="accent1"/>
                </a:solidFill>
              </a:rPr>
              <a:t>Temporis</a:t>
            </a:r>
            <a:endParaRPr lang="en-US" sz="2100" b="1" dirty="0">
              <a:solidFill>
                <a:schemeClr val="accent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6B470173-108B-4CBE-A4B7-B7A7526D6D3E}"/>
              </a:ext>
            </a:extLst>
          </p:cNvPr>
          <p:cNvSpPr txBox="1"/>
          <p:nvPr/>
        </p:nvSpPr>
        <p:spPr>
          <a:xfrm>
            <a:off x="4195975" y="1930400"/>
            <a:ext cx="5078027" cy="2862322"/>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en-US" dirty="0">
                <a:solidFill>
                  <a:schemeClr val="bg1"/>
                </a:solidFill>
                <a:highlight>
                  <a:srgbClr val="008000"/>
                </a:highlight>
              </a:rPr>
              <a:t>225. In accordance with the general rules of international law (principle of non-retroactivity of treaties), the provisions of the Convention do not bind a Contracting Party in relation to any act or fact which took place or any situation which ceased to exist before the date of the entry into force of the Convention in respect of that Party </a:t>
            </a:r>
            <a:endParaRPr lang="nl-NL" dirty="0">
              <a:solidFill>
                <a:schemeClr val="bg1"/>
              </a:solidFill>
              <a:highlight>
                <a:srgbClr val="008000"/>
              </a:highlight>
            </a:endParaRPr>
          </a:p>
        </p:txBody>
      </p:sp>
    </p:spTree>
    <p:extLst>
      <p:ext uri="{BB962C8B-B14F-4D97-AF65-F5344CB8AC3E}">
        <p14:creationId xmlns:p14="http://schemas.microsoft.com/office/powerpoint/2010/main" val="2279066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DF99EA-A66E-4647-B743-4B697B28D27B}"/>
              </a:ext>
            </a:extLst>
          </p:cNvPr>
          <p:cNvSpPr>
            <a:spLocks noGrp="1"/>
          </p:cNvSpPr>
          <p:nvPr>
            <p:ph type="title"/>
          </p:nvPr>
        </p:nvSpPr>
        <p:spPr/>
        <p:txBody>
          <a:bodyPr/>
          <a:lstStyle/>
          <a:p>
            <a:endParaRPr lang="nl-NL"/>
          </a:p>
        </p:txBody>
      </p:sp>
      <p:graphicFrame>
        <p:nvGraphicFramePr>
          <p:cNvPr id="4" name="Tabel 4">
            <a:extLst>
              <a:ext uri="{FF2B5EF4-FFF2-40B4-BE49-F238E27FC236}">
                <a16:creationId xmlns:a16="http://schemas.microsoft.com/office/drawing/2014/main" id="{596B658C-0822-45DE-B8B3-932F4378D130}"/>
              </a:ext>
            </a:extLst>
          </p:cNvPr>
          <p:cNvGraphicFramePr>
            <a:graphicFrameLocks noGrp="1"/>
          </p:cNvGraphicFramePr>
          <p:nvPr>
            <p:ph idx="1"/>
            <p:extLst>
              <p:ext uri="{D42A27DB-BD31-4B8C-83A1-F6EECF244321}">
                <p14:modId xmlns:p14="http://schemas.microsoft.com/office/powerpoint/2010/main" val="1139344037"/>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b="1" u="none" strike="noStrike" dirty="0">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Albania</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13/07/1995</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02/10/1996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02/10/1996</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Andorra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10/11/1994</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22/01/1996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22/01/1996</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Armenia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25/01/2001</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26/04/2002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26/04/2002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Austria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13/12/1957</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03/09/1958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03/09/1958</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Azerbaijan</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25/01/2001</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15/04/2002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15/04/2002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Belgium</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14/06/1955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14/06/1955</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Bosnia and Herzegovina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24/04/2002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12/07/2002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12/07/2002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Bulgaria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07/05/1992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07/09/1992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07/09/1992</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Croatia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06/11/1996</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05/11/1997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05/11/1997</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Cyprus</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16/12/1961</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06/10/1962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06/10/1962</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Czech Republic</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21/02/1991</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18/03/1992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01/01/1993</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Denmark</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13/04/1953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Estonia</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14/05/1993</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16/04/1996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16/04/1996</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Finland</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05/05/1989</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10/05/1990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10/05/1990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France</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Times New Roman" panose="02020603050405020304" pitchFamily="18" charset="0"/>
                          <a:cs typeface="Times New Roman" panose="02020603050405020304" pitchFamily="18" charset="0"/>
                        </a:rPr>
                        <a:t>03/05/1974 </a:t>
                      </a:r>
                      <a:endParaRPr lang="nl-NL" sz="1200" b="1" u="none">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03/05/1974</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951547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2BF24-7DEB-4B8C-85F8-1CA3960FE88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C724F4D-5B14-4816-B9E1-D1A18FCB397A}"/>
              </a:ext>
            </a:extLst>
          </p:cNvPr>
          <p:cNvSpPr>
            <a:spLocks noGrp="1"/>
          </p:cNvSpPr>
          <p:nvPr>
            <p:ph idx="1"/>
          </p:nvPr>
        </p:nvSpPr>
        <p:spPr/>
        <p:txBody>
          <a:bodyPr/>
          <a:lstStyle/>
          <a:p>
            <a:endParaRPr lang="nl-NL"/>
          </a:p>
        </p:txBody>
      </p:sp>
      <p:graphicFrame>
        <p:nvGraphicFramePr>
          <p:cNvPr id="4" name="Tabel 4">
            <a:extLst>
              <a:ext uri="{FF2B5EF4-FFF2-40B4-BE49-F238E27FC236}">
                <a16:creationId xmlns:a16="http://schemas.microsoft.com/office/drawing/2014/main" id="{6380866A-B9E2-49B8-BEC5-F03E67F0B1DD}"/>
              </a:ext>
            </a:extLst>
          </p:cNvPr>
          <p:cNvGraphicFramePr>
            <a:graphicFrameLocks/>
          </p:cNvGraphicFramePr>
          <p:nvPr>
            <p:extLst>
              <p:ext uri="{D42A27DB-BD31-4B8C-83A1-F6EECF244321}">
                <p14:modId xmlns:p14="http://schemas.microsoft.com/office/powerpoint/2010/main" val="3712958652"/>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Georgia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27/04/1999</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20/05/1999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20/05/1999</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Germany</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05/12/1952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Greece</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28/11/1950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28/11/1974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28/11/1974</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Hungary</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06/11/1990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05/11/1992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05/11/1992</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Iceland</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29/06/1953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Ireland</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25/02/1953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r>
                        <a:rPr lang="nl-NL" sz="1200" b="1" u="none" strike="noStrike" dirty="0">
                          <a:solidFill>
                            <a:schemeClr val="tx1"/>
                          </a:solidFill>
                          <a:effectLst/>
                          <a:latin typeface="+mn-l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Italy</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26/10/1955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26/10/1955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Latvia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10/02/1995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27/06/1997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27/06/1997</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Liechtenstein</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23/11/1978</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08/09/1982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08/09/1982</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Lithuania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14/05/1993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20/06/1995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20/06/1995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Luxembourg</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dirty="0">
                          <a:solidFill>
                            <a:schemeClr val="tx1"/>
                          </a:solidFill>
                          <a:effectLst/>
                          <a:latin typeface="+mn-lt"/>
                          <a:ea typeface="Times New Roman" panose="02020603050405020304" pitchFamily="18" charset="0"/>
                          <a:cs typeface="Times New Roman" panose="02020603050405020304" pitchFamily="18" charset="0"/>
                        </a:rPr>
                        <a:t>03/09/1953 </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Malta</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12/12/1966</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23/01/1967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23/01/1967</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Monaco</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05/10/2004</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30/11/2005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30/11/2005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Montenegro</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03/04/2003</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03/03/2004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06/06/2006</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Netherlands</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31/08/1954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dirty="0">
                          <a:solidFill>
                            <a:schemeClr val="tx1"/>
                          </a:solidFill>
                          <a:effectLst/>
                          <a:latin typeface="+mn-lt"/>
                          <a:ea typeface="Times New Roman" panose="02020603050405020304" pitchFamily="18" charset="0"/>
                          <a:cs typeface="Times New Roman" panose="02020603050405020304" pitchFamily="18" charset="0"/>
                        </a:rPr>
                        <a:t>31/08/1954</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1770979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2BF24-7DEB-4B8C-85F8-1CA3960FE88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C724F4D-5B14-4816-B9E1-D1A18FCB397A}"/>
              </a:ext>
            </a:extLst>
          </p:cNvPr>
          <p:cNvSpPr>
            <a:spLocks noGrp="1"/>
          </p:cNvSpPr>
          <p:nvPr>
            <p:ph idx="1"/>
          </p:nvPr>
        </p:nvSpPr>
        <p:spPr/>
        <p:txBody>
          <a:bodyPr/>
          <a:lstStyle/>
          <a:p>
            <a:endParaRPr lang="nl-NL"/>
          </a:p>
        </p:txBody>
      </p:sp>
      <p:graphicFrame>
        <p:nvGraphicFramePr>
          <p:cNvPr id="4" name="Tabel 4">
            <a:extLst>
              <a:ext uri="{FF2B5EF4-FFF2-40B4-BE49-F238E27FC236}">
                <a16:creationId xmlns:a16="http://schemas.microsoft.com/office/drawing/2014/main" id="{6380866A-B9E2-49B8-BEC5-F03E67F0B1DD}"/>
              </a:ext>
            </a:extLst>
          </p:cNvPr>
          <p:cNvGraphicFramePr>
            <a:graphicFrameLocks/>
          </p:cNvGraphicFramePr>
          <p:nvPr>
            <p:extLst>
              <p:ext uri="{D42A27DB-BD31-4B8C-83A1-F6EECF244321}">
                <p14:modId xmlns:p14="http://schemas.microsoft.com/office/powerpoint/2010/main" val="3619834005"/>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North Macedonia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09/11/1995</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10/04/1997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10/04/1997</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u="none" strike="noStrike" dirty="0">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Norway</a:t>
                      </a: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04/11/1950</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15/01/1952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03/09/1953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Poland</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26/11/1991</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19/01/1993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19/01/1993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Portugal</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22/09/1976</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09/11/1978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09/11/1978</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Republic of Moldova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13/07/1995</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12/09/1997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12/09/1997</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Romania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07/10/1993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20/06/1994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20/06/1994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Russian Federation</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28/02/1996</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05/05/1998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05/05/1998</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San Marino</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16/11/1988</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22/03/1989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22/03/1989</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Serbia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03/04/2003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03/03/2004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03/03/2004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Slovak Republic</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21/02/1991</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18/03/1992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01/01/1993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Slovenia</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14/05/1993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28/06/1994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28/06/1994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Spain</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24/11/1977</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04/10/1979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04/10/1979</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Sweden</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28/11/1950</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04/02/1952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03/09/1953</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Switzerland</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21/12/1972</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28/11/1974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28/11/1974</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r>
                        <a:rPr lang="nl-NL" sz="1200" u="none" strike="noStrike">
                          <a:solidFill>
                            <a:schemeClr val="tx1"/>
                          </a:solidFill>
                          <a:effectLst/>
                          <a:latin typeface="+mn-lt"/>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Turkey</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04/11/1950</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a:solidFill>
                            <a:schemeClr val="tx1"/>
                          </a:solidFill>
                          <a:effectLst/>
                          <a:latin typeface="+mn-lt"/>
                          <a:ea typeface="Times New Roman" panose="02020603050405020304" pitchFamily="18" charset="0"/>
                          <a:cs typeface="Times New Roman" panose="02020603050405020304" pitchFamily="18" charset="0"/>
                        </a:rPr>
                        <a:t>18/05/1954 </a:t>
                      </a: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dirty="0">
                          <a:solidFill>
                            <a:schemeClr val="tx1"/>
                          </a:solidFill>
                          <a:effectLst/>
                          <a:latin typeface="+mn-lt"/>
                          <a:ea typeface="Times New Roman" panose="02020603050405020304" pitchFamily="18" charset="0"/>
                          <a:cs typeface="Times New Roman" panose="02020603050405020304" pitchFamily="18" charset="0"/>
                        </a:rPr>
                        <a:t>18/05/1954</a:t>
                      </a: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784138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2BF24-7DEB-4B8C-85F8-1CA3960FE88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C724F4D-5B14-4816-B9E1-D1A18FCB397A}"/>
              </a:ext>
            </a:extLst>
          </p:cNvPr>
          <p:cNvSpPr>
            <a:spLocks noGrp="1"/>
          </p:cNvSpPr>
          <p:nvPr>
            <p:ph idx="1"/>
          </p:nvPr>
        </p:nvSpPr>
        <p:spPr/>
        <p:txBody>
          <a:bodyPr/>
          <a:lstStyle/>
          <a:p>
            <a:endParaRPr lang="nl-NL" dirty="0"/>
          </a:p>
        </p:txBody>
      </p:sp>
      <p:graphicFrame>
        <p:nvGraphicFramePr>
          <p:cNvPr id="4" name="Tabel 4">
            <a:extLst>
              <a:ext uri="{FF2B5EF4-FFF2-40B4-BE49-F238E27FC236}">
                <a16:creationId xmlns:a16="http://schemas.microsoft.com/office/drawing/2014/main" id="{6380866A-B9E2-49B8-BEC5-F03E67F0B1DD}"/>
              </a:ext>
            </a:extLst>
          </p:cNvPr>
          <p:cNvGraphicFramePr>
            <a:graphicFrameLocks/>
          </p:cNvGraphicFramePr>
          <p:nvPr>
            <p:extLst>
              <p:ext uri="{D42A27DB-BD31-4B8C-83A1-F6EECF244321}">
                <p14:modId xmlns:p14="http://schemas.microsoft.com/office/powerpoint/2010/main" val="2383330539"/>
              </p:ext>
            </p:extLst>
          </p:nvPr>
        </p:nvGraphicFramePr>
        <p:xfrm>
          <a:off x="677690" y="267712"/>
          <a:ext cx="8596312" cy="6322576"/>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928962229"/>
                    </a:ext>
                  </a:extLst>
                </a:gridCol>
                <a:gridCol w="2149078">
                  <a:extLst>
                    <a:ext uri="{9D8B030D-6E8A-4147-A177-3AD203B41FA5}">
                      <a16:colId xmlns:a16="http://schemas.microsoft.com/office/drawing/2014/main" val="610609756"/>
                    </a:ext>
                  </a:extLst>
                </a:gridCol>
                <a:gridCol w="2149078">
                  <a:extLst>
                    <a:ext uri="{9D8B030D-6E8A-4147-A177-3AD203B41FA5}">
                      <a16:colId xmlns:a16="http://schemas.microsoft.com/office/drawing/2014/main" val="1091137323"/>
                    </a:ext>
                  </a:extLst>
                </a:gridCol>
                <a:gridCol w="2149078">
                  <a:extLst>
                    <a:ext uri="{9D8B030D-6E8A-4147-A177-3AD203B41FA5}">
                      <a16:colId xmlns:a16="http://schemas.microsoft.com/office/drawing/2014/main" val="3688662870"/>
                    </a:ext>
                  </a:extLst>
                </a:gridCol>
              </a:tblGrid>
              <a:tr h="370840">
                <a:tc>
                  <a:txBody>
                    <a:bodyPr/>
                    <a:lstStyle/>
                    <a:p>
                      <a:pPr algn="l">
                        <a:lnSpc>
                          <a:spcPct val="107000"/>
                        </a:lnSpc>
                        <a:spcAft>
                          <a:spcPts val="0"/>
                        </a:spcAft>
                      </a:pPr>
                      <a:r>
                        <a:rPr lang="nl-NL" sz="1200" b="1" u="none" dirty="0">
                          <a:solidFill>
                            <a:schemeClr val="tx1"/>
                          </a:solidFill>
                          <a:effectLst/>
                          <a:latin typeface="+mn-lt"/>
                          <a:ea typeface="Times New Roman" panose="02020603050405020304" pitchFamily="18" charset="0"/>
                          <a:cs typeface="Times New Roman" panose="02020603050405020304" pitchFamily="18" charset="0"/>
                        </a:rPr>
                        <a:t> </a:t>
                      </a:r>
                      <a:endParaRPr lang="nl-NL" sz="1200" b="1" u="none"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Signature</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Ratification</a:t>
                      </a:r>
                    </a:p>
                  </a:txBody>
                  <a:tcPr marL="106680" marR="106680" marT="106680" marB="106680" anchor="ctr"/>
                </a:tc>
                <a:tc>
                  <a:txBody>
                    <a:bodyPr/>
                    <a:lstStyle/>
                    <a:p>
                      <a:pPr algn="l">
                        <a:lnSpc>
                          <a:spcPct val="107000"/>
                        </a:lnSpc>
                        <a:spcAft>
                          <a:spcPts val="0"/>
                        </a:spcAft>
                      </a:pPr>
                      <a:r>
                        <a:rPr lang="nl-NL" sz="1200" b="1" u="none">
                          <a:solidFill>
                            <a:schemeClr val="tx1"/>
                          </a:solidFill>
                          <a:effectLst/>
                          <a:latin typeface="+mn-lt"/>
                          <a:ea typeface="Calibri" panose="020F0502020204030204" pitchFamily="34" charset="0"/>
                          <a:cs typeface="Times New Roman" panose="02020603050405020304" pitchFamily="18" charset="0"/>
                        </a:rPr>
                        <a:t>Entry into Force</a:t>
                      </a:r>
                    </a:p>
                  </a:txBody>
                  <a:tcPr marL="106680" marR="106680" marT="106680" marB="106680" anchor="ctr"/>
                </a:tc>
                <a:extLst>
                  <a:ext uri="{0D108BD9-81ED-4DB2-BD59-A6C34878D82A}">
                    <a16:rowId xmlns:a16="http://schemas.microsoft.com/office/drawing/2014/main" val="2390948411"/>
                  </a:ext>
                </a:extLst>
              </a:tr>
              <a:tr h="370840">
                <a:tc>
                  <a:txBody>
                    <a:bodyPr/>
                    <a:lstStyle/>
                    <a:p>
                      <a:pPr algn="l">
                        <a:lnSpc>
                          <a:spcPct val="107000"/>
                        </a:lnSpc>
                        <a:spcAft>
                          <a:spcPts val="0"/>
                        </a:spcAft>
                      </a:pPr>
                      <a:r>
                        <a:rPr lang="nl-NL" sz="1200" b="1" u="none" strike="noStrike" dirty="0">
                          <a:solidFill>
                            <a:schemeClr val="tx1"/>
                          </a:solidFill>
                          <a:effectLst/>
                          <a:latin typeface="+mn-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Ukraine</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09/11/1995</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11/09/1997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11/09/1997</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311519046"/>
                  </a:ext>
                </a:extLst>
              </a:tr>
              <a:tr h="370840">
                <a:tc>
                  <a:txBody>
                    <a:bodyPr/>
                    <a:lstStyle/>
                    <a:p>
                      <a:pPr algn="l">
                        <a:lnSpc>
                          <a:spcPct val="107000"/>
                        </a:lnSpc>
                        <a:spcAft>
                          <a:spcPts val="0"/>
                        </a:spcAft>
                      </a:pPr>
                      <a:r>
                        <a:rPr lang="nl-NL" sz="1200" b="1" u="none" strike="noStrike">
                          <a:solidFill>
                            <a:schemeClr val="tx1"/>
                          </a:solidFill>
                          <a:effectLst/>
                          <a:latin typeface="+mn-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United Kingdom</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04/11/1950</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a:solidFill>
                            <a:schemeClr val="tx1"/>
                          </a:solidFill>
                          <a:effectLst/>
                          <a:latin typeface="+mn-lt"/>
                          <a:ea typeface="Times New Roman" panose="02020603050405020304" pitchFamily="18" charset="0"/>
                          <a:cs typeface="Times New Roman" panose="02020603050405020304" pitchFamily="18" charset="0"/>
                        </a:rPr>
                        <a:t>08/03/1951 </a:t>
                      </a:r>
                      <a:endParaRPr lang="nl-NL" sz="1200" b="1">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r>
                        <a:rPr lang="nl-NL" sz="1200" b="1" dirty="0">
                          <a:solidFill>
                            <a:schemeClr val="tx1"/>
                          </a:solidFill>
                          <a:effectLst/>
                          <a:latin typeface="+mn-lt"/>
                          <a:ea typeface="Times New Roman" panose="02020603050405020304" pitchFamily="18" charset="0"/>
                          <a:cs typeface="Times New Roman" panose="02020603050405020304" pitchFamily="18" charset="0"/>
                        </a:rPr>
                        <a:t>03/09/1953</a:t>
                      </a:r>
                      <a:endParaRPr lang="nl-NL" sz="1200" b="1"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816019216"/>
                  </a:ext>
                </a:extLst>
              </a:tr>
              <a:tr h="370840">
                <a:tc>
                  <a:txBody>
                    <a:bodyPr/>
                    <a:lstStyle/>
                    <a:p>
                      <a:pPr algn="l">
                        <a:lnSpc>
                          <a:spcPct val="107000"/>
                        </a:lnSpc>
                        <a:spcAft>
                          <a:spcPts val="0"/>
                        </a:spcAft>
                      </a:pP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6960010"/>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798600063"/>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9720376"/>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79762988"/>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039423131"/>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208668222"/>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066427932"/>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1759063561"/>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2320417954"/>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954325917"/>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3523498562"/>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4045252629"/>
                  </a:ext>
                </a:extLst>
              </a:tr>
              <a:tr h="370840">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tc>
                  <a:txBody>
                    <a:bodyPr/>
                    <a:lstStyle/>
                    <a:p>
                      <a:pPr algn="l">
                        <a:lnSpc>
                          <a:spcPct val="107000"/>
                        </a:lnSpc>
                        <a:spcAft>
                          <a:spcPts val="0"/>
                        </a:spcAft>
                      </a:pPr>
                      <a:endParaRPr lang="nl-NL" sz="1200" dirty="0">
                        <a:solidFill>
                          <a:schemeClr val="tx1"/>
                        </a:solidFill>
                        <a:effectLst/>
                        <a:latin typeface="+mn-lt"/>
                        <a:ea typeface="Calibri" panose="020F0502020204030204" pitchFamily="34" charset="0"/>
                        <a:cs typeface="Times New Roman" panose="02020603050405020304" pitchFamily="18" charset="0"/>
                      </a:endParaRPr>
                    </a:p>
                  </a:txBody>
                  <a:tcPr marL="106680" marR="106680" marT="106680" marB="106680" anchor="ctr"/>
                </a:tc>
                <a:extLst>
                  <a:ext uri="{0D108BD9-81ED-4DB2-BD59-A6C34878D82A}">
                    <a16:rowId xmlns:a16="http://schemas.microsoft.com/office/drawing/2014/main" val="66476115"/>
                  </a:ext>
                </a:extLst>
              </a:tr>
            </a:tbl>
          </a:graphicData>
        </a:graphic>
      </p:graphicFrame>
    </p:spTree>
    <p:extLst>
      <p:ext uri="{BB962C8B-B14F-4D97-AF65-F5344CB8AC3E}">
        <p14:creationId xmlns:p14="http://schemas.microsoft.com/office/powerpoint/2010/main" val="2905553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err="1">
                <a:solidFill>
                  <a:schemeClr val="bg1"/>
                </a:solidFill>
              </a:rPr>
              <a:t>Exaustion</a:t>
            </a:r>
            <a:endParaRPr lang="en-US" dirty="0">
              <a:solidFill>
                <a:schemeClr val="bg1"/>
              </a:solidFill>
            </a:endParaRP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sz="2100" b="1" dirty="0" err="1">
                <a:solidFill>
                  <a:schemeClr val="accent1"/>
                </a:solidFill>
              </a:rPr>
              <a:t>Ratione</a:t>
            </a:r>
            <a:r>
              <a:rPr lang="en-US" sz="2100" b="1" dirty="0">
                <a:solidFill>
                  <a:schemeClr val="accent1"/>
                </a:solidFill>
              </a:rPr>
              <a:t> </a:t>
            </a:r>
            <a:r>
              <a:rPr lang="en-US" sz="2100" b="1" dirty="0" err="1">
                <a:solidFill>
                  <a:schemeClr val="accent1"/>
                </a:solidFill>
              </a:rPr>
              <a:t>Materiae</a:t>
            </a:r>
            <a:endParaRPr lang="en-US" sz="2100" b="1" dirty="0">
              <a:solidFill>
                <a:schemeClr val="accent1"/>
              </a:solidFill>
            </a:endParaRPr>
          </a:p>
        </p:txBody>
      </p:sp>
      <p:sp>
        <p:nvSpPr>
          <p:cNvPr id="4" name="Tekstvak 3">
            <a:extLst>
              <a:ext uri="{FF2B5EF4-FFF2-40B4-BE49-F238E27FC236}">
                <a16:creationId xmlns:a16="http://schemas.microsoft.com/office/drawing/2014/main" id="{03DA74D5-F1E8-44CB-96F4-E929D69A03E4}"/>
              </a:ext>
            </a:extLst>
          </p:cNvPr>
          <p:cNvSpPr txBox="1"/>
          <p:nvPr/>
        </p:nvSpPr>
        <p:spPr>
          <a:xfrm>
            <a:off x="4195975" y="1930400"/>
            <a:ext cx="5078027" cy="2862322"/>
          </a:xfrm>
          <a:prstGeom prst="rect">
            <a:avLst/>
          </a:prstGeom>
          <a:noFill/>
        </p:spPr>
        <p:txBody>
          <a:bodyPr wrap="square" rtlCol="0">
            <a:spAutoFit/>
          </a:bodyPr>
          <a:lstStyle/>
          <a:p>
            <a:r>
              <a:rPr lang="nl-NL" dirty="0" err="1">
                <a:solidFill>
                  <a:schemeClr val="bg1"/>
                </a:solidFill>
              </a:rPr>
              <a:t>Admissibility</a:t>
            </a:r>
            <a:r>
              <a:rPr lang="nl-NL" dirty="0">
                <a:solidFill>
                  <a:schemeClr val="bg1"/>
                </a:solidFill>
              </a:rPr>
              <a:t> Guide ECHR </a:t>
            </a:r>
          </a:p>
          <a:p>
            <a:endParaRPr lang="nl-NL" dirty="0">
              <a:solidFill>
                <a:schemeClr val="bg1"/>
              </a:solidFill>
            </a:endParaRPr>
          </a:p>
          <a:p>
            <a:r>
              <a:rPr lang="en-US" dirty="0">
                <a:solidFill>
                  <a:schemeClr val="bg1"/>
                </a:solidFill>
                <a:highlight>
                  <a:srgbClr val="008000"/>
                </a:highlight>
              </a:rPr>
              <a:t>252. The compatibility </a:t>
            </a:r>
            <a:r>
              <a:rPr lang="en-US" dirty="0" err="1">
                <a:solidFill>
                  <a:schemeClr val="bg1"/>
                </a:solidFill>
                <a:highlight>
                  <a:srgbClr val="008000"/>
                </a:highlight>
              </a:rPr>
              <a:t>ratione</a:t>
            </a:r>
            <a:r>
              <a:rPr lang="en-US" dirty="0">
                <a:solidFill>
                  <a:schemeClr val="bg1"/>
                </a:solidFill>
                <a:highlight>
                  <a:srgbClr val="008000"/>
                </a:highlight>
              </a:rPr>
              <a:t> </a:t>
            </a:r>
            <a:r>
              <a:rPr lang="en-US" dirty="0" err="1">
                <a:solidFill>
                  <a:schemeClr val="bg1"/>
                </a:solidFill>
                <a:highlight>
                  <a:srgbClr val="008000"/>
                </a:highlight>
              </a:rPr>
              <a:t>materiae</a:t>
            </a:r>
            <a:r>
              <a:rPr lang="en-US" dirty="0">
                <a:solidFill>
                  <a:schemeClr val="bg1"/>
                </a:solidFill>
                <a:highlight>
                  <a:srgbClr val="008000"/>
                </a:highlight>
              </a:rPr>
              <a:t> with the Convention of an application or complaint derives from the Court’s substantive jurisdiction. For a complaint to be compatible </a:t>
            </a:r>
            <a:r>
              <a:rPr lang="en-US" dirty="0" err="1">
                <a:solidFill>
                  <a:schemeClr val="bg1"/>
                </a:solidFill>
                <a:highlight>
                  <a:srgbClr val="008000"/>
                </a:highlight>
              </a:rPr>
              <a:t>ratione</a:t>
            </a:r>
            <a:r>
              <a:rPr lang="en-US" dirty="0">
                <a:solidFill>
                  <a:schemeClr val="bg1"/>
                </a:solidFill>
                <a:highlight>
                  <a:srgbClr val="008000"/>
                </a:highlight>
              </a:rPr>
              <a:t> </a:t>
            </a:r>
            <a:r>
              <a:rPr lang="en-US" dirty="0" err="1">
                <a:solidFill>
                  <a:schemeClr val="bg1"/>
                </a:solidFill>
                <a:highlight>
                  <a:srgbClr val="008000"/>
                </a:highlight>
              </a:rPr>
              <a:t>materiae</a:t>
            </a:r>
            <a:r>
              <a:rPr lang="en-US" dirty="0">
                <a:solidFill>
                  <a:schemeClr val="bg1"/>
                </a:solidFill>
                <a:highlight>
                  <a:srgbClr val="008000"/>
                </a:highlight>
              </a:rPr>
              <a:t> with the Convention, the right relied on by the applicant must be protected by the Convention and the Protocols thereto that have come into force.</a:t>
            </a:r>
            <a:endParaRPr lang="nl-NL" dirty="0">
              <a:solidFill>
                <a:schemeClr val="bg1"/>
              </a:solidFill>
              <a:highlight>
                <a:srgbClr val="008000"/>
              </a:highlight>
            </a:endParaRPr>
          </a:p>
        </p:txBody>
      </p:sp>
    </p:spTree>
    <p:extLst>
      <p:ext uri="{BB962C8B-B14F-4D97-AF65-F5344CB8AC3E}">
        <p14:creationId xmlns:p14="http://schemas.microsoft.com/office/powerpoint/2010/main" val="305585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CB890C-C1EE-49E9-8979-60FF45F8DF8F}"/>
              </a:ext>
            </a:extLst>
          </p:cNvPr>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Tijdelijke aanduiding voor inhoud 2">
            <a:extLst>
              <a:ext uri="{FF2B5EF4-FFF2-40B4-BE49-F238E27FC236}">
                <a16:creationId xmlns:a16="http://schemas.microsoft.com/office/drawing/2014/main" id="{691460D6-F42B-40AF-8E9A-054E9737441F}"/>
              </a:ext>
            </a:extLst>
          </p:cNvPr>
          <p:cNvSpPr>
            <a:spLocks noGrp="1"/>
          </p:cNvSpPr>
          <p:nvPr>
            <p:ph idx="1"/>
          </p:nvPr>
        </p:nvSpPr>
        <p:spPr/>
        <p:txBody>
          <a:bodyPr/>
          <a:lstStyle/>
          <a:p>
            <a:r>
              <a:rPr lang="nl-NL" dirty="0">
                <a:solidFill>
                  <a:schemeClr val="bg1"/>
                </a:solidFill>
              </a:rPr>
              <a:t>Class I &gt; </a:t>
            </a:r>
            <a:r>
              <a:rPr lang="nl-NL" i="1" dirty="0" err="1">
                <a:solidFill>
                  <a:schemeClr val="bg1"/>
                </a:solidFill>
              </a:rPr>
              <a:t>Ratione</a:t>
            </a:r>
            <a:r>
              <a:rPr lang="nl-NL" i="1" dirty="0">
                <a:solidFill>
                  <a:schemeClr val="bg1"/>
                </a:solidFill>
              </a:rPr>
              <a:t> personae </a:t>
            </a:r>
            <a:r>
              <a:rPr lang="nl-NL" dirty="0">
                <a:solidFill>
                  <a:schemeClr val="bg1"/>
                </a:solidFill>
              </a:rPr>
              <a:t>(locus </a:t>
            </a:r>
            <a:r>
              <a:rPr lang="nl-NL" dirty="0" err="1">
                <a:solidFill>
                  <a:schemeClr val="bg1"/>
                </a:solidFill>
              </a:rPr>
              <a:t>standi</a:t>
            </a:r>
            <a:r>
              <a:rPr lang="nl-NL" dirty="0">
                <a:solidFill>
                  <a:schemeClr val="bg1"/>
                </a:solidFill>
              </a:rPr>
              <a:t> &amp; de </a:t>
            </a:r>
            <a:r>
              <a:rPr lang="nl-NL" dirty="0" err="1">
                <a:solidFill>
                  <a:schemeClr val="bg1"/>
                </a:solidFill>
              </a:rPr>
              <a:t>minimis</a:t>
            </a:r>
            <a:r>
              <a:rPr lang="nl-NL" dirty="0">
                <a:solidFill>
                  <a:schemeClr val="bg1"/>
                </a:solidFill>
              </a:rPr>
              <a:t>)</a:t>
            </a:r>
          </a:p>
          <a:p>
            <a:r>
              <a:rPr lang="nl-NL" dirty="0">
                <a:solidFill>
                  <a:schemeClr val="bg1"/>
                </a:solidFill>
              </a:rPr>
              <a:t>Class II &gt; </a:t>
            </a:r>
            <a:r>
              <a:rPr lang="nl-NL" i="1" dirty="0" err="1">
                <a:solidFill>
                  <a:schemeClr val="bg1"/>
                </a:solidFill>
              </a:rPr>
              <a:t>Ratione</a:t>
            </a:r>
            <a:r>
              <a:rPr lang="nl-NL" i="1" dirty="0">
                <a:solidFill>
                  <a:schemeClr val="bg1"/>
                </a:solidFill>
              </a:rPr>
              <a:t> </a:t>
            </a:r>
            <a:r>
              <a:rPr lang="nl-NL" i="1" dirty="0" err="1">
                <a:solidFill>
                  <a:schemeClr val="bg1"/>
                </a:solidFill>
              </a:rPr>
              <a:t>materiae</a:t>
            </a:r>
            <a:endParaRPr lang="nl-NL" dirty="0">
              <a:solidFill>
                <a:schemeClr val="bg1"/>
              </a:solidFill>
            </a:endParaRPr>
          </a:p>
        </p:txBody>
      </p:sp>
    </p:spTree>
    <p:extLst>
      <p:ext uri="{BB962C8B-B14F-4D97-AF65-F5344CB8AC3E}">
        <p14:creationId xmlns:p14="http://schemas.microsoft.com/office/powerpoint/2010/main" val="717797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solidFill>
                  <a:schemeClr val="bg1"/>
                </a:solidFill>
              </a:rPr>
              <a:t>(1) </a:t>
            </a:r>
            <a:r>
              <a:rPr lang="nl-NL" dirty="0" err="1">
                <a:solidFill>
                  <a:schemeClr val="bg1"/>
                </a:solidFill>
              </a:rPr>
              <a:t>Complaint</a:t>
            </a:r>
            <a:r>
              <a:rPr lang="nl-NL" dirty="0">
                <a:solidFill>
                  <a:schemeClr val="bg1"/>
                </a:solidFill>
              </a:rPr>
              <a:t> procedure </a:t>
            </a:r>
            <a:r>
              <a:rPr lang="nl-NL" dirty="0" err="1">
                <a:solidFill>
                  <a:schemeClr val="bg1"/>
                </a:solidFill>
              </a:rPr>
              <a:t>under</a:t>
            </a:r>
            <a:r>
              <a:rPr lang="nl-NL" dirty="0">
                <a:solidFill>
                  <a:schemeClr val="bg1"/>
                </a:solidFill>
              </a:rPr>
              <a:t> </a:t>
            </a:r>
            <a:r>
              <a:rPr lang="nl-NL" dirty="0" err="1">
                <a:solidFill>
                  <a:schemeClr val="bg1"/>
                </a:solidFill>
              </a:rPr>
              <a:t>the</a:t>
            </a:r>
            <a:r>
              <a:rPr lang="nl-NL" dirty="0">
                <a:solidFill>
                  <a:schemeClr val="bg1"/>
                </a:solidFill>
              </a:rPr>
              <a:t> ECHR</a:t>
            </a:r>
          </a:p>
          <a:p>
            <a:r>
              <a:rPr lang="nl-NL" dirty="0">
                <a:solidFill>
                  <a:schemeClr val="bg1"/>
                </a:solidFill>
              </a:rPr>
              <a:t>(2) </a:t>
            </a:r>
            <a:r>
              <a:rPr lang="nl-NL" dirty="0" err="1">
                <a:solidFill>
                  <a:schemeClr val="bg1"/>
                </a:solidFill>
              </a:rPr>
              <a:t>Complaint</a:t>
            </a:r>
            <a:r>
              <a:rPr lang="nl-NL" dirty="0">
                <a:solidFill>
                  <a:schemeClr val="bg1"/>
                </a:solidFill>
              </a:rPr>
              <a:t> procedure: </a:t>
            </a:r>
            <a:r>
              <a:rPr lang="nl-NL" dirty="0" err="1">
                <a:solidFill>
                  <a:schemeClr val="bg1"/>
                </a:solidFill>
              </a:rPr>
              <a:t>T</a:t>
            </a:r>
            <a:r>
              <a:rPr lang="nl-NL" i="0" dirty="0" err="1">
                <a:solidFill>
                  <a:schemeClr val="bg1"/>
                </a:solidFill>
                <a:effectLst/>
              </a:rPr>
              <a:t>ravaux</a:t>
            </a:r>
            <a:r>
              <a:rPr lang="nl-NL" i="0" dirty="0">
                <a:solidFill>
                  <a:schemeClr val="bg1"/>
                </a:solidFill>
                <a:effectLst/>
              </a:rPr>
              <a:t> </a:t>
            </a:r>
            <a:r>
              <a:rPr lang="nl-NL" i="0" dirty="0" err="1">
                <a:solidFill>
                  <a:schemeClr val="bg1"/>
                </a:solidFill>
                <a:effectLst/>
              </a:rPr>
              <a:t>préparatoires</a:t>
            </a:r>
            <a:endParaRPr lang="nl-NL" dirty="0">
              <a:solidFill>
                <a:schemeClr val="bg1"/>
              </a:solidFill>
            </a:endParaRPr>
          </a:p>
          <a:p>
            <a:r>
              <a:rPr lang="nl-NL" dirty="0">
                <a:solidFill>
                  <a:schemeClr val="bg1"/>
                </a:solidFill>
              </a:rPr>
              <a:t>(3) </a:t>
            </a:r>
            <a:r>
              <a:rPr lang="nl-NL" dirty="0" err="1">
                <a:solidFill>
                  <a:schemeClr val="bg1"/>
                </a:solidFill>
              </a:rPr>
              <a:t>Complaint</a:t>
            </a:r>
            <a:r>
              <a:rPr lang="nl-NL" dirty="0">
                <a:solidFill>
                  <a:schemeClr val="bg1"/>
                </a:solidFill>
              </a:rPr>
              <a:t> procedure: Dominant approach </a:t>
            </a:r>
            <a:r>
              <a:rPr lang="nl-NL" dirty="0" err="1">
                <a:solidFill>
                  <a:schemeClr val="bg1"/>
                </a:solidFill>
              </a:rPr>
              <a:t>by</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ECtHR</a:t>
            </a:r>
            <a:r>
              <a:rPr lang="nl-NL" dirty="0">
                <a:solidFill>
                  <a:schemeClr val="bg1"/>
                </a:solidFill>
              </a:rPr>
              <a:t> </a:t>
            </a:r>
          </a:p>
          <a:p>
            <a:r>
              <a:rPr lang="nl-NL" dirty="0">
                <a:solidFill>
                  <a:schemeClr val="bg1"/>
                </a:solidFill>
              </a:rPr>
              <a:t>(4) </a:t>
            </a:r>
            <a:r>
              <a:rPr lang="nl-NL" dirty="0" err="1">
                <a:solidFill>
                  <a:schemeClr val="bg1"/>
                </a:solidFill>
              </a:rPr>
              <a:t>Complaint</a:t>
            </a:r>
            <a:r>
              <a:rPr lang="nl-NL" dirty="0">
                <a:solidFill>
                  <a:schemeClr val="bg1"/>
                </a:solidFill>
              </a:rPr>
              <a:t> procedure: Recent </a:t>
            </a:r>
            <a:r>
              <a:rPr lang="nl-NL" dirty="0" err="1">
                <a:solidFill>
                  <a:schemeClr val="bg1"/>
                </a:solidFill>
              </a:rPr>
              <a:t>developments</a:t>
            </a:r>
            <a:endParaRPr lang="nl-NL" dirty="0">
              <a:solidFill>
                <a:schemeClr val="bg1"/>
              </a:solidFill>
            </a:endParaRPr>
          </a:p>
        </p:txBody>
      </p:sp>
    </p:spTree>
    <p:extLst>
      <p:ext uri="{BB962C8B-B14F-4D97-AF65-F5344CB8AC3E}">
        <p14:creationId xmlns:p14="http://schemas.microsoft.com/office/powerpoint/2010/main" val="2075245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BFA735-7D93-4B51-AD36-49EC7C57AA4A}"/>
              </a:ext>
            </a:extLst>
          </p:cNvPr>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Tijdelijke aanduiding voor inhoud 2">
            <a:extLst>
              <a:ext uri="{FF2B5EF4-FFF2-40B4-BE49-F238E27FC236}">
                <a16:creationId xmlns:a16="http://schemas.microsoft.com/office/drawing/2014/main" id="{E309DEC3-1D4D-46EE-8B3B-2545A8829A8F}"/>
              </a:ext>
            </a:extLst>
          </p:cNvPr>
          <p:cNvSpPr>
            <a:spLocks noGrp="1"/>
          </p:cNvSpPr>
          <p:nvPr>
            <p:ph idx="1"/>
          </p:nvPr>
        </p:nvSpPr>
        <p:spPr/>
        <p:txBody>
          <a:bodyPr/>
          <a:lstStyle/>
          <a:p>
            <a:r>
              <a:rPr lang="en-US" dirty="0">
                <a:solidFill>
                  <a:schemeClr val="bg1"/>
                </a:solidFill>
              </a:rPr>
              <a:t>Applications will be declared incompatible </a:t>
            </a:r>
            <a:r>
              <a:rPr lang="en-US" dirty="0" err="1">
                <a:solidFill>
                  <a:schemeClr val="bg1"/>
                </a:solidFill>
              </a:rPr>
              <a:t>ratione</a:t>
            </a:r>
            <a:r>
              <a:rPr lang="en-US" dirty="0">
                <a:solidFill>
                  <a:schemeClr val="bg1"/>
                </a:solidFill>
              </a:rPr>
              <a:t> personae with the Convention on the following grounds: </a:t>
            </a:r>
          </a:p>
          <a:p>
            <a:r>
              <a:rPr lang="en-US" dirty="0">
                <a:solidFill>
                  <a:schemeClr val="bg1"/>
                </a:solidFill>
              </a:rPr>
              <a:t>if the applicant lacks standing as regards Article 34 of the Convention </a:t>
            </a:r>
          </a:p>
          <a:p>
            <a:r>
              <a:rPr lang="en-US" dirty="0">
                <a:solidFill>
                  <a:schemeClr val="bg1"/>
                </a:solidFill>
              </a:rPr>
              <a:t>if the applicant is unable to show that he or she is a victim of the alleged violation</a:t>
            </a:r>
          </a:p>
          <a:p>
            <a:r>
              <a:rPr lang="en-US" dirty="0">
                <a:solidFill>
                  <a:schemeClr val="bg1"/>
                </a:solidFill>
              </a:rPr>
              <a:t>if the application is brought against an individual </a:t>
            </a:r>
          </a:p>
          <a:p>
            <a:r>
              <a:rPr lang="en-US" dirty="0">
                <a:solidFill>
                  <a:schemeClr val="bg1"/>
                </a:solidFill>
              </a:rPr>
              <a:t>if the application is brought directly against an international </a:t>
            </a:r>
            <a:r>
              <a:rPr lang="en-US" dirty="0" err="1">
                <a:solidFill>
                  <a:schemeClr val="bg1"/>
                </a:solidFill>
              </a:rPr>
              <a:t>organisation</a:t>
            </a:r>
            <a:r>
              <a:rPr lang="en-US" dirty="0">
                <a:solidFill>
                  <a:schemeClr val="bg1"/>
                </a:solidFill>
              </a:rPr>
              <a:t> which has not acceded to the Convention</a:t>
            </a:r>
          </a:p>
          <a:p>
            <a:r>
              <a:rPr lang="en-US" dirty="0">
                <a:solidFill>
                  <a:schemeClr val="bg1"/>
                </a:solidFill>
              </a:rPr>
              <a:t>if the complaint involves a Protocol to the Convention which the respondent State has not ratified</a:t>
            </a:r>
            <a:endParaRPr lang="nl-NL" dirty="0">
              <a:solidFill>
                <a:schemeClr val="bg1"/>
              </a:solidFill>
            </a:endParaRPr>
          </a:p>
          <a:p>
            <a:endParaRPr lang="nl-NL" dirty="0"/>
          </a:p>
        </p:txBody>
      </p:sp>
    </p:spTree>
    <p:extLst>
      <p:ext uri="{BB962C8B-B14F-4D97-AF65-F5344CB8AC3E}">
        <p14:creationId xmlns:p14="http://schemas.microsoft.com/office/powerpoint/2010/main" val="1851683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A422F-F2FF-4FFB-B906-A642702FC785}"/>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1E1492E4-DA8B-4B59-BFC9-49EB8A50ECDD}"/>
              </a:ext>
            </a:extLst>
          </p:cNvPr>
          <p:cNvSpPr>
            <a:spLocks noGrp="1"/>
          </p:cNvSpPr>
          <p:nvPr>
            <p:ph idx="1"/>
          </p:nvPr>
        </p:nvSpPr>
        <p:spPr/>
        <p:txBody>
          <a:bodyPr>
            <a:normAutofit lnSpcReduction="10000"/>
          </a:bodyPr>
          <a:lstStyle/>
          <a:p>
            <a:pPr algn="ctr"/>
            <a:r>
              <a:rPr lang="nl-NL" sz="1800" b="1" i="0" u="none" strike="noStrike" baseline="0" dirty="0">
                <a:solidFill>
                  <a:schemeClr val="bg1"/>
                </a:solidFill>
                <a:latin typeface="Futura Std Medium"/>
              </a:rPr>
              <a:t>ARTICLE 33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Inter</a:t>
            </a:r>
            <a:r>
              <a:rPr lang="nl-NL" sz="1800" b="1" i="0" u="none" strike="noStrike" baseline="0" dirty="0">
                <a:solidFill>
                  <a:schemeClr val="bg1"/>
                </a:solidFill>
                <a:latin typeface="Futura Std Book"/>
              </a:rPr>
              <a:t>-State cases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Any High Contracting Party may refer to the Court any alleged breach of the provisions of the Convention and the Protocols thereto by another High Contracting Party. </a:t>
            </a:r>
          </a:p>
          <a:p>
            <a:pPr algn="ctr"/>
            <a:r>
              <a:rPr lang="nl-NL" sz="1800" b="1" i="0" u="none" strike="noStrike" baseline="0" dirty="0">
                <a:solidFill>
                  <a:schemeClr val="bg1"/>
                </a:solidFill>
                <a:latin typeface="Futura Std Medium"/>
              </a:rPr>
              <a:t>ARTICLE 34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Individual</a:t>
            </a:r>
            <a:r>
              <a:rPr lang="nl-NL" sz="1800" b="1" i="0" u="none" strike="noStrike" baseline="0" dirty="0">
                <a:solidFill>
                  <a:schemeClr val="bg1"/>
                </a:solidFill>
                <a:latin typeface="Futura Std Book"/>
              </a:rPr>
              <a:t> </a:t>
            </a:r>
            <a:r>
              <a:rPr lang="nl-NL" sz="1800" b="1" i="0" u="none" strike="noStrike" baseline="0" dirty="0" err="1">
                <a:solidFill>
                  <a:schemeClr val="bg1"/>
                </a:solidFill>
                <a:latin typeface="Futura Std Book"/>
              </a:rPr>
              <a:t>applications</a:t>
            </a:r>
            <a:r>
              <a:rPr lang="nl-NL" sz="1800" b="1" i="0" u="none" strike="noStrike" baseline="0" dirty="0">
                <a:solidFill>
                  <a:schemeClr val="bg1"/>
                </a:solidFill>
                <a:latin typeface="Futura Std Book"/>
              </a:rPr>
              <a:t>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The Court may receive applications from any person, non-governmental </a:t>
            </a:r>
            <a:r>
              <a:rPr lang="en-US" sz="1800" b="0" i="0" u="none" strike="noStrike" baseline="0" dirty="0" err="1">
                <a:solidFill>
                  <a:schemeClr val="bg1"/>
                </a:solidFill>
                <a:latin typeface="Futura Std Book"/>
              </a:rPr>
              <a:t>organisation</a:t>
            </a:r>
            <a:r>
              <a:rPr lang="en-US" sz="1800" b="0" i="0" u="none" strike="noStrike" baseline="0" dirty="0">
                <a:solidFill>
                  <a:schemeClr val="bg1"/>
                </a:solidFill>
                <a:latin typeface="Futura Std Book"/>
              </a:rPr>
              <a:t> or group of individuals claiming to be the victim of a violation by one of the High Contracting Parties of the rights set forth in the Convention or the Protocols thereto. The High Contracting Parties undertake not to hinder in any way the effective exercise of this right. </a:t>
            </a:r>
            <a:endParaRPr lang="nl-NL" dirty="0">
              <a:solidFill>
                <a:schemeClr val="bg1"/>
              </a:solidFill>
            </a:endParaRPr>
          </a:p>
        </p:txBody>
      </p:sp>
    </p:spTree>
    <p:extLst>
      <p:ext uri="{BB962C8B-B14F-4D97-AF65-F5344CB8AC3E}">
        <p14:creationId xmlns:p14="http://schemas.microsoft.com/office/powerpoint/2010/main" val="1714713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normAutofit/>
          </a:bodyPr>
          <a:lstStyle/>
          <a:p>
            <a:r>
              <a:rPr lang="nl-NL" dirty="0" err="1">
                <a:solidFill>
                  <a:schemeClr val="bg1"/>
                </a:solidFill>
              </a:rPr>
              <a:t>Dicussions</a:t>
            </a:r>
            <a:r>
              <a:rPr lang="nl-NL" dirty="0">
                <a:solidFill>
                  <a:schemeClr val="bg1"/>
                </a:solidFill>
              </a:rPr>
              <a:t> </a:t>
            </a:r>
            <a:r>
              <a:rPr lang="nl-NL" dirty="0" err="1">
                <a:solidFill>
                  <a:schemeClr val="bg1"/>
                </a:solidFill>
              </a:rPr>
              <a:t>when</a:t>
            </a:r>
            <a:r>
              <a:rPr lang="nl-NL" dirty="0">
                <a:solidFill>
                  <a:schemeClr val="bg1"/>
                </a:solidFill>
              </a:rPr>
              <a:t> </a:t>
            </a:r>
            <a:r>
              <a:rPr lang="nl-NL" dirty="0" err="1">
                <a:solidFill>
                  <a:schemeClr val="bg1"/>
                </a:solidFill>
              </a:rPr>
              <a:t>drafting</a:t>
            </a:r>
            <a:r>
              <a:rPr lang="nl-NL" dirty="0">
                <a:solidFill>
                  <a:schemeClr val="bg1"/>
                </a:solidFill>
              </a:rPr>
              <a:t>:</a:t>
            </a:r>
          </a:p>
          <a:p>
            <a:pPr marL="457200" lvl="1" indent="0">
              <a:buNone/>
            </a:pPr>
            <a:r>
              <a:rPr lang="nl-NL" dirty="0">
                <a:solidFill>
                  <a:schemeClr val="bg1"/>
                </a:solidFill>
              </a:rPr>
              <a:t>1. </a:t>
            </a:r>
            <a:r>
              <a:rPr lang="nl-NL" dirty="0" err="1">
                <a:solidFill>
                  <a:schemeClr val="bg1"/>
                </a:solidFill>
              </a:rPr>
              <a:t>Should</a:t>
            </a:r>
            <a:r>
              <a:rPr lang="nl-NL" dirty="0">
                <a:solidFill>
                  <a:schemeClr val="bg1"/>
                </a:solidFill>
              </a:rPr>
              <a:t> </a:t>
            </a:r>
            <a:r>
              <a:rPr lang="nl-NL" dirty="0" err="1">
                <a:solidFill>
                  <a:schemeClr val="bg1"/>
                </a:solidFill>
              </a:rPr>
              <a:t>there</a:t>
            </a:r>
            <a:r>
              <a:rPr lang="nl-NL" dirty="0">
                <a:solidFill>
                  <a:schemeClr val="bg1"/>
                </a:solidFill>
              </a:rPr>
              <a:t> </a:t>
            </a:r>
            <a:r>
              <a:rPr lang="nl-NL" dirty="0" err="1">
                <a:solidFill>
                  <a:schemeClr val="bg1"/>
                </a:solidFill>
              </a:rPr>
              <a:t>be</a:t>
            </a:r>
            <a:r>
              <a:rPr lang="nl-NL" dirty="0">
                <a:solidFill>
                  <a:schemeClr val="bg1"/>
                </a:solidFill>
              </a:rPr>
              <a:t> a European </a:t>
            </a:r>
            <a:r>
              <a:rPr lang="nl-NL" dirty="0" err="1">
                <a:solidFill>
                  <a:schemeClr val="bg1"/>
                </a:solidFill>
              </a:rPr>
              <a:t>Convention</a:t>
            </a:r>
            <a:r>
              <a:rPr lang="nl-NL" dirty="0">
                <a:solidFill>
                  <a:schemeClr val="bg1"/>
                </a:solidFill>
              </a:rPr>
              <a:t>? </a:t>
            </a:r>
          </a:p>
          <a:p>
            <a:pPr marL="457200" lvl="1" indent="0">
              <a:buNone/>
            </a:pPr>
            <a:r>
              <a:rPr lang="nl-NL" dirty="0">
                <a:solidFill>
                  <a:schemeClr val="bg1"/>
                </a:solidFill>
              </a:rPr>
              <a:t>2. How </a:t>
            </a:r>
            <a:r>
              <a:rPr lang="nl-NL" dirty="0" err="1">
                <a:solidFill>
                  <a:schemeClr val="bg1"/>
                </a:solidFill>
              </a:rPr>
              <a:t>should</a:t>
            </a:r>
            <a:r>
              <a:rPr lang="nl-NL" dirty="0">
                <a:solidFill>
                  <a:schemeClr val="bg1"/>
                </a:solidFill>
              </a:rPr>
              <a:t> </a:t>
            </a:r>
            <a:r>
              <a:rPr lang="nl-NL" dirty="0" err="1">
                <a:solidFill>
                  <a:schemeClr val="bg1"/>
                </a:solidFill>
              </a:rPr>
              <a:t>such</a:t>
            </a:r>
            <a:r>
              <a:rPr lang="nl-NL" dirty="0">
                <a:solidFill>
                  <a:schemeClr val="bg1"/>
                </a:solidFill>
              </a:rPr>
              <a:t> a </a:t>
            </a:r>
            <a:r>
              <a:rPr lang="nl-NL" dirty="0" err="1">
                <a:solidFill>
                  <a:schemeClr val="bg1"/>
                </a:solidFill>
              </a:rPr>
              <a:t>Convention</a:t>
            </a:r>
            <a:r>
              <a:rPr lang="nl-NL" dirty="0">
                <a:solidFill>
                  <a:schemeClr val="bg1"/>
                </a:solidFill>
              </a:rPr>
              <a:t> look like?</a:t>
            </a:r>
          </a:p>
          <a:p>
            <a:pPr marL="457200" lvl="1" indent="0">
              <a:buNone/>
            </a:pPr>
            <a:r>
              <a:rPr lang="nl-NL" dirty="0">
                <a:solidFill>
                  <a:schemeClr val="bg1"/>
                </a:solidFill>
              </a:rPr>
              <a:t>3. </a:t>
            </a:r>
            <a:r>
              <a:rPr lang="nl-NL" dirty="0" err="1">
                <a:solidFill>
                  <a:schemeClr val="bg1"/>
                </a:solidFill>
              </a:rPr>
              <a:t>Should</a:t>
            </a:r>
            <a:r>
              <a:rPr lang="nl-NL" dirty="0">
                <a:solidFill>
                  <a:schemeClr val="bg1"/>
                </a:solidFill>
              </a:rPr>
              <a:t> </a:t>
            </a:r>
            <a:r>
              <a:rPr lang="nl-NL" dirty="0" err="1">
                <a:solidFill>
                  <a:schemeClr val="bg1"/>
                </a:solidFill>
              </a:rPr>
              <a:t>there</a:t>
            </a:r>
            <a:r>
              <a:rPr lang="nl-NL" dirty="0">
                <a:solidFill>
                  <a:schemeClr val="bg1"/>
                </a:solidFill>
              </a:rPr>
              <a:t> </a:t>
            </a:r>
            <a:r>
              <a:rPr lang="nl-NL" dirty="0" err="1">
                <a:solidFill>
                  <a:schemeClr val="bg1"/>
                </a:solidFill>
              </a:rPr>
              <a:t>be</a:t>
            </a:r>
            <a:r>
              <a:rPr lang="nl-NL" dirty="0">
                <a:solidFill>
                  <a:schemeClr val="bg1"/>
                </a:solidFill>
              </a:rPr>
              <a:t> a </a:t>
            </a:r>
            <a:r>
              <a:rPr lang="nl-NL" dirty="0" err="1">
                <a:solidFill>
                  <a:schemeClr val="bg1"/>
                </a:solidFill>
              </a:rPr>
              <a:t>Commission</a:t>
            </a:r>
            <a:r>
              <a:rPr lang="nl-NL" dirty="0">
                <a:solidFill>
                  <a:schemeClr val="bg1"/>
                </a:solidFill>
              </a:rPr>
              <a:t>?</a:t>
            </a:r>
          </a:p>
          <a:p>
            <a:pPr marL="457200" lvl="1" indent="0">
              <a:buNone/>
            </a:pPr>
            <a:r>
              <a:rPr lang="nl-NL" dirty="0">
                <a:solidFill>
                  <a:schemeClr val="bg1"/>
                </a:solidFill>
              </a:rPr>
              <a:t>4. </a:t>
            </a:r>
            <a:r>
              <a:rPr lang="nl-NL" dirty="0" err="1">
                <a:solidFill>
                  <a:schemeClr val="bg1"/>
                </a:solidFill>
              </a:rPr>
              <a:t>Should</a:t>
            </a:r>
            <a:r>
              <a:rPr lang="nl-NL" dirty="0">
                <a:solidFill>
                  <a:schemeClr val="bg1"/>
                </a:solidFill>
              </a:rPr>
              <a:t> </a:t>
            </a:r>
            <a:r>
              <a:rPr lang="nl-NL" dirty="0" err="1">
                <a:solidFill>
                  <a:schemeClr val="bg1"/>
                </a:solidFill>
              </a:rPr>
              <a:t>there</a:t>
            </a:r>
            <a:r>
              <a:rPr lang="nl-NL" dirty="0">
                <a:solidFill>
                  <a:schemeClr val="bg1"/>
                </a:solidFill>
              </a:rPr>
              <a:t> </a:t>
            </a:r>
            <a:r>
              <a:rPr lang="nl-NL" dirty="0" err="1">
                <a:solidFill>
                  <a:schemeClr val="bg1"/>
                </a:solidFill>
              </a:rPr>
              <a:t>be</a:t>
            </a:r>
            <a:r>
              <a:rPr lang="nl-NL" dirty="0">
                <a:solidFill>
                  <a:schemeClr val="bg1"/>
                </a:solidFill>
              </a:rPr>
              <a:t> a Court?</a:t>
            </a:r>
          </a:p>
          <a:p>
            <a:pPr marL="457200" lvl="1" indent="0">
              <a:buNone/>
            </a:pPr>
            <a:r>
              <a:rPr lang="nl-NL" dirty="0">
                <a:solidFill>
                  <a:schemeClr val="bg1"/>
                </a:solidFill>
              </a:rPr>
              <a:t>5. </a:t>
            </a:r>
            <a:r>
              <a:rPr lang="nl-NL" dirty="0" err="1">
                <a:solidFill>
                  <a:schemeClr val="bg1"/>
                </a:solidFill>
              </a:rPr>
              <a:t>Should</a:t>
            </a:r>
            <a:r>
              <a:rPr lang="nl-NL" dirty="0">
                <a:solidFill>
                  <a:schemeClr val="bg1"/>
                </a:solidFill>
              </a:rPr>
              <a:t> </a:t>
            </a:r>
            <a:r>
              <a:rPr lang="nl-NL" dirty="0" err="1">
                <a:solidFill>
                  <a:schemeClr val="bg1"/>
                </a:solidFill>
              </a:rPr>
              <a:t>individuals</a:t>
            </a:r>
            <a:r>
              <a:rPr lang="nl-NL" dirty="0">
                <a:solidFill>
                  <a:schemeClr val="bg1"/>
                </a:solidFill>
              </a:rPr>
              <a:t> have a right </a:t>
            </a:r>
            <a:r>
              <a:rPr lang="nl-NL" dirty="0" err="1">
                <a:solidFill>
                  <a:schemeClr val="bg1"/>
                </a:solidFill>
              </a:rPr>
              <a:t>to</a:t>
            </a:r>
            <a:r>
              <a:rPr lang="nl-NL" dirty="0">
                <a:solidFill>
                  <a:schemeClr val="bg1"/>
                </a:solidFill>
              </a:rPr>
              <a:t> </a:t>
            </a:r>
            <a:r>
              <a:rPr lang="nl-NL" dirty="0" err="1">
                <a:solidFill>
                  <a:schemeClr val="bg1"/>
                </a:solidFill>
              </a:rPr>
              <a:t>complain</a:t>
            </a:r>
            <a:r>
              <a:rPr lang="nl-NL" dirty="0">
                <a:solidFill>
                  <a:schemeClr val="bg1"/>
                </a:solidFill>
              </a:rPr>
              <a:t>?</a:t>
            </a:r>
          </a:p>
          <a:p>
            <a:pPr marL="457200" lvl="1" indent="0">
              <a:buNone/>
            </a:pPr>
            <a:r>
              <a:rPr lang="nl-NL" dirty="0">
                <a:solidFill>
                  <a:schemeClr val="bg1"/>
                </a:solidFill>
              </a:rPr>
              <a:t>6. </a:t>
            </a:r>
            <a:r>
              <a:rPr lang="nl-NL" dirty="0" err="1">
                <a:solidFill>
                  <a:schemeClr val="bg1"/>
                </a:solidFill>
              </a:rPr>
              <a:t>Should</a:t>
            </a:r>
            <a:r>
              <a:rPr lang="nl-NL" dirty="0">
                <a:solidFill>
                  <a:schemeClr val="bg1"/>
                </a:solidFill>
              </a:rPr>
              <a:t> </a:t>
            </a:r>
            <a:r>
              <a:rPr lang="nl-NL" dirty="0" err="1">
                <a:solidFill>
                  <a:schemeClr val="bg1"/>
                </a:solidFill>
              </a:rPr>
              <a:t>the</a:t>
            </a:r>
            <a:r>
              <a:rPr lang="nl-NL" dirty="0">
                <a:solidFill>
                  <a:schemeClr val="bg1"/>
                </a:solidFill>
              </a:rPr>
              <a:t> right </a:t>
            </a:r>
            <a:r>
              <a:rPr lang="nl-NL" dirty="0" err="1">
                <a:solidFill>
                  <a:schemeClr val="bg1"/>
                </a:solidFill>
              </a:rPr>
              <a:t>to</a:t>
            </a:r>
            <a:r>
              <a:rPr lang="nl-NL" dirty="0">
                <a:solidFill>
                  <a:schemeClr val="bg1"/>
                </a:solidFill>
              </a:rPr>
              <a:t> </a:t>
            </a:r>
            <a:r>
              <a:rPr lang="nl-NL" dirty="0" err="1">
                <a:solidFill>
                  <a:schemeClr val="bg1"/>
                </a:solidFill>
              </a:rPr>
              <a:t>education</a:t>
            </a:r>
            <a:r>
              <a:rPr lang="nl-NL" dirty="0">
                <a:solidFill>
                  <a:schemeClr val="bg1"/>
                </a:solidFill>
              </a:rPr>
              <a:t>, </a:t>
            </a:r>
            <a:r>
              <a:rPr lang="nl-NL" dirty="0" err="1">
                <a:solidFill>
                  <a:schemeClr val="bg1"/>
                </a:solidFill>
              </a:rPr>
              <a:t>the</a:t>
            </a:r>
            <a:r>
              <a:rPr lang="nl-NL" dirty="0">
                <a:solidFill>
                  <a:schemeClr val="bg1"/>
                </a:solidFill>
              </a:rPr>
              <a:t> right </a:t>
            </a:r>
            <a:r>
              <a:rPr lang="nl-NL" dirty="0" err="1">
                <a:solidFill>
                  <a:schemeClr val="bg1"/>
                </a:solidFill>
              </a:rPr>
              <a:t>to</a:t>
            </a:r>
            <a:r>
              <a:rPr lang="nl-NL" dirty="0">
                <a:solidFill>
                  <a:schemeClr val="bg1"/>
                </a:solidFill>
              </a:rPr>
              <a:t> property </a:t>
            </a:r>
            <a:r>
              <a:rPr lang="nl-NL" dirty="0" err="1">
                <a:solidFill>
                  <a:schemeClr val="bg1"/>
                </a:solidFill>
              </a:rPr>
              <a:t>and</a:t>
            </a:r>
            <a:r>
              <a:rPr lang="nl-NL" dirty="0">
                <a:solidFill>
                  <a:schemeClr val="bg1"/>
                </a:solidFill>
              </a:rPr>
              <a:t> right </a:t>
            </a:r>
            <a:r>
              <a:rPr lang="nl-NL" dirty="0" err="1">
                <a:solidFill>
                  <a:schemeClr val="bg1"/>
                </a:solidFill>
              </a:rPr>
              <a:t>to</a:t>
            </a:r>
            <a:r>
              <a:rPr lang="nl-NL" dirty="0">
                <a:solidFill>
                  <a:schemeClr val="bg1"/>
                </a:solidFill>
              </a:rPr>
              <a:t> free </a:t>
            </a:r>
            <a:r>
              <a:rPr lang="nl-NL" dirty="0" err="1">
                <a:solidFill>
                  <a:schemeClr val="bg1"/>
                </a:solidFill>
              </a:rPr>
              <a:t>elections</a:t>
            </a:r>
            <a:r>
              <a:rPr lang="nl-NL" dirty="0">
                <a:solidFill>
                  <a:schemeClr val="bg1"/>
                </a:solidFill>
              </a:rPr>
              <a:t> </a:t>
            </a:r>
            <a:r>
              <a:rPr lang="nl-NL" dirty="0" err="1">
                <a:solidFill>
                  <a:schemeClr val="bg1"/>
                </a:solidFill>
              </a:rPr>
              <a:t>be</a:t>
            </a:r>
            <a:r>
              <a:rPr lang="nl-NL" dirty="0">
                <a:solidFill>
                  <a:schemeClr val="bg1"/>
                </a:solidFill>
              </a:rPr>
              <a:t> </a:t>
            </a:r>
            <a:r>
              <a:rPr lang="nl-NL" dirty="0" err="1">
                <a:solidFill>
                  <a:schemeClr val="bg1"/>
                </a:solidFill>
              </a:rPr>
              <a:t>included</a:t>
            </a:r>
            <a:r>
              <a:rPr lang="nl-NL" dirty="0">
                <a:solidFill>
                  <a:schemeClr val="bg1"/>
                </a:solidFill>
              </a:rPr>
              <a:t> in </a:t>
            </a:r>
            <a:r>
              <a:rPr lang="nl-NL" dirty="0" err="1">
                <a:solidFill>
                  <a:schemeClr val="bg1"/>
                </a:solidFill>
              </a:rPr>
              <a:t>the</a:t>
            </a:r>
            <a:r>
              <a:rPr lang="nl-NL" dirty="0">
                <a:solidFill>
                  <a:schemeClr val="bg1"/>
                </a:solidFill>
              </a:rPr>
              <a:t> </a:t>
            </a:r>
            <a:r>
              <a:rPr lang="nl-NL" dirty="0" err="1">
                <a:solidFill>
                  <a:schemeClr val="bg1"/>
                </a:solidFill>
              </a:rPr>
              <a:t>Convention</a:t>
            </a:r>
            <a:r>
              <a:rPr lang="nl-NL" dirty="0">
                <a:solidFill>
                  <a:schemeClr val="bg1"/>
                </a:solidFill>
              </a:rPr>
              <a:t>?</a:t>
            </a:r>
          </a:p>
        </p:txBody>
      </p:sp>
    </p:spTree>
    <p:extLst>
      <p:ext uri="{BB962C8B-B14F-4D97-AF65-F5344CB8AC3E}">
        <p14:creationId xmlns:p14="http://schemas.microsoft.com/office/powerpoint/2010/main" val="1841690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normAutofit/>
          </a:bodyPr>
          <a:lstStyle/>
          <a:p>
            <a:r>
              <a:rPr lang="nl-NL" dirty="0">
                <a:solidFill>
                  <a:schemeClr val="bg1"/>
                </a:solidFill>
              </a:rPr>
              <a:t>1. </a:t>
            </a:r>
            <a:r>
              <a:rPr lang="nl-NL" dirty="0" err="1">
                <a:solidFill>
                  <a:schemeClr val="bg1"/>
                </a:solidFill>
              </a:rPr>
              <a:t>Should</a:t>
            </a:r>
            <a:r>
              <a:rPr lang="nl-NL" dirty="0">
                <a:solidFill>
                  <a:schemeClr val="bg1"/>
                </a:solidFill>
              </a:rPr>
              <a:t> </a:t>
            </a:r>
            <a:r>
              <a:rPr lang="nl-NL" dirty="0" err="1">
                <a:solidFill>
                  <a:schemeClr val="bg1"/>
                </a:solidFill>
              </a:rPr>
              <a:t>there</a:t>
            </a:r>
            <a:r>
              <a:rPr lang="nl-NL" dirty="0">
                <a:solidFill>
                  <a:schemeClr val="bg1"/>
                </a:solidFill>
              </a:rPr>
              <a:t> </a:t>
            </a:r>
            <a:r>
              <a:rPr lang="nl-NL" dirty="0" err="1">
                <a:solidFill>
                  <a:schemeClr val="bg1"/>
                </a:solidFill>
              </a:rPr>
              <a:t>be</a:t>
            </a:r>
            <a:r>
              <a:rPr lang="nl-NL" dirty="0">
                <a:solidFill>
                  <a:schemeClr val="bg1"/>
                </a:solidFill>
              </a:rPr>
              <a:t> a European </a:t>
            </a:r>
            <a:r>
              <a:rPr lang="nl-NL" dirty="0" err="1">
                <a:solidFill>
                  <a:schemeClr val="bg1"/>
                </a:solidFill>
              </a:rPr>
              <a:t>Convention</a:t>
            </a:r>
            <a:r>
              <a:rPr lang="nl-NL" dirty="0">
                <a:solidFill>
                  <a:schemeClr val="bg1"/>
                </a:solidFill>
              </a:rPr>
              <a:t>?</a:t>
            </a:r>
          </a:p>
          <a:p>
            <a:pPr lvl="1"/>
            <a:r>
              <a:rPr lang="nl-NL" dirty="0">
                <a:solidFill>
                  <a:schemeClr val="bg1"/>
                </a:solidFill>
              </a:rPr>
              <a:t>Yes, Europe </a:t>
            </a:r>
            <a:r>
              <a:rPr lang="nl-NL" dirty="0" err="1">
                <a:solidFill>
                  <a:schemeClr val="bg1"/>
                </a:solidFill>
              </a:rPr>
              <a:t>should</a:t>
            </a:r>
            <a:r>
              <a:rPr lang="nl-NL" dirty="0">
                <a:solidFill>
                  <a:schemeClr val="bg1"/>
                </a:solidFill>
              </a:rPr>
              <a:t> have </a:t>
            </a:r>
            <a:r>
              <a:rPr lang="nl-NL" dirty="0" err="1">
                <a:solidFill>
                  <a:schemeClr val="bg1"/>
                </a:solidFill>
              </a:rPr>
              <a:t>its</a:t>
            </a:r>
            <a:r>
              <a:rPr lang="nl-NL" dirty="0">
                <a:solidFill>
                  <a:schemeClr val="bg1"/>
                </a:solidFill>
              </a:rPr>
              <a:t> </a:t>
            </a:r>
            <a:r>
              <a:rPr lang="nl-NL" dirty="0" err="1">
                <a:solidFill>
                  <a:schemeClr val="bg1"/>
                </a:solidFill>
              </a:rPr>
              <a:t>own</a:t>
            </a:r>
            <a:r>
              <a:rPr lang="nl-NL" dirty="0">
                <a:solidFill>
                  <a:schemeClr val="bg1"/>
                </a:solidFill>
              </a:rPr>
              <a:t> list of </a:t>
            </a:r>
            <a:r>
              <a:rPr lang="nl-NL" dirty="0" err="1">
                <a:solidFill>
                  <a:schemeClr val="bg1"/>
                </a:solidFill>
              </a:rPr>
              <a:t>rights</a:t>
            </a:r>
            <a:r>
              <a:rPr lang="nl-NL" dirty="0">
                <a:solidFill>
                  <a:schemeClr val="bg1"/>
                </a:solidFill>
              </a:rPr>
              <a:t> </a:t>
            </a:r>
            <a:r>
              <a:rPr lang="nl-NL" dirty="0" err="1">
                <a:solidFill>
                  <a:schemeClr val="bg1"/>
                </a:solidFill>
              </a:rPr>
              <a:t>and</a:t>
            </a:r>
            <a:r>
              <a:rPr lang="nl-NL" dirty="0">
                <a:solidFill>
                  <a:schemeClr val="bg1"/>
                </a:solidFill>
              </a:rPr>
              <a:t> have a more </a:t>
            </a:r>
            <a:r>
              <a:rPr lang="nl-NL" dirty="0" err="1">
                <a:solidFill>
                  <a:schemeClr val="bg1"/>
                </a:solidFill>
              </a:rPr>
              <a:t>precise</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effective</a:t>
            </a:r>
            <a:r>
              <a:rPr lang="nl-NL" dirty="0">
                <a:solidFill>
                  <a:schemeClr val="bg1"/>
                </a:solidFill>
              </a:rPr>
              <a:t> </a:t>
            </a:r>
            <a:r>
              <a:rPr lang="nl-NL" dirty="0" err="1">
                <a:solidFill>
                  <a:schemeClr val="bg1"/>
                </a:solidFill>
              </a:rPr>
              <a:t>mechanism</a:t>
            </a:r>
            <a:r>
              <a:rPr lang="nl-NL" dirty="0">
                <a:solidFill>
                  <a:schemeClr val="bg1"/>
                </a:solidFill>
              </a:rPr>
              <a:t> of </a:t>
            </a:r>
            <a:r>
              <a:rPr lang="nl-NL" dirty="0" err="1">
                <a:solidFill>
                  <a:schemeClr val="bg1"/>
                </a:solidFill>
              </a:rPr>
              <a:t>enforcement</a:t>
            </a:r>
            <a:endParaRPr lang="nl-NL" dirty="0">
              <a:solidFill>
                <a:schemeClr val="bg1"/>
              </a:solidFill>
            </a:endParaRPr>
          </a:p>
          <a:p>
            <a:pPr lvl="1"/>
            <a:r>
              <a:rPr lang="nl-NL" dirty="0">
                <a:solidFill>
                  <a:schemeClr val="bg1"/>
                </a:solidFill>
              </a:rPr>
              <a:t>No, we </a:t>
            </a:r>
            <a:r>
              <a:rPr lang="nl-NL" dirty="0" err="1">
                <a:solidFill>
                  <a:schemeClr val="bg1"/>
                </a:solidFill>
              </a:rPr>
              <a:t>already</a:t>
            </a:r>
            <a:r>
              <a:rPr lang="nl-NL" dirty="0">
                <a:solidFill>
                  <a:schemeClr val="bg1"/>
                </a:solidFill>
              </a:rPr>
              <a:t> have a Universal </a:t>
            </a:r>
            <a:r>
              <a:rPr lang="nl-NL" dirty="0" err="1">
                <a:solidFill>
                  <a:schemeClr val="bg1"/>
                </a:solidFill>
              </a:rPr>
              <a:t>Declaration</a:t>
            </a:r>
            <a:r>
              <a:rPr lang="nl-NL" dirty="0">
                <a:solidFill>
                  <a:schemeClr val="bg1"/>
                </a:solidFill>
              </a:rPr>
              <a:t> of Human </a:t>
            </a:r>
            <a:r>
              <a:rPr lang="nl-NL" dirty="0" err="1">
                <a:solidFill>
                  <a:schemeClr val="bg1"/>
                </a:solidFill>
              </a:rPr>
              <a:t>Rights</a:t>
            </a:r>
            <a:r>
              <a:rPr lang="nl-NL" dirty="0">
                <a:solidFill>
                  <a:schemeClr val="bg1"/>
                </a:solidFill>
              </a:rPr>
              <a:t> </a:t>
            </a:r>
            <a:r>
              <a:rPr lang="nl-NL" dirty="0" err="1">
                <a:solidFill>
                  <a:schemeClr val="bg1"/>
                </a:solidFill>
              </a:rPr>
              <a:t>and</a:t>
            </a:r>
            <a:r>
              <a:rPr lang="nl-NL" dirty="0">
                <a:solidFill>
                  <a:schemeClr val="bg1"/>
                </a:solidFill>
              </a:rPr>
              <a:t> we </a:t>
            </a:r>
            <a:r>
              <a:rPr lang="nl-NL" dirty="0" err="1">
                <a:solidFill>
                  <a:schemeClr val="bg1"/>
                </a:solidFill>
              </a:rPr>
              <a:t>should</a:t>
            </a:r>
            <a:r>
              <a:rPr lang="nl-NL" dirty="0">
                <a:solidFill>
                  <a:schemeClr val="bg1"/>
                </a:solidFill>
              </a:rPr>
              <a:t> </a:t>
            </a:r>
            <a:r>
              <a:rPr lang="nl-NL" dirty="0" err="1">
                <a:solidFill>
                  <a:schemeClr val="bg1"/>
                </a:solidFill>
              </a:rPr>
              <a:t>not</a:t>
            </a:r>
            <a:r>
              <a:rPr lang="nl-NL" dirty="0">
                <a:solidFill>
                  <a:schemeClr val="bg1"/>
                </a:solidFill>
              </a:rPr>
              <a:t> have a document </a:t>
            </a:r>
            <a:r>
              <a:rPr lang="nl-NL" dirty="0" err="1">
                <a:solidFill>
                  <a:schemeClr val="bg1"/>
                </a:solidFill>
              </a:rPr>
              <a:t>that</a:t>
            </a:r>
            <a:r>
              <a:rPr lang="nl-NL" dirty="0">
                <a:solidFill>
                  <a:schemeClr val="bg1"/>
                </a:solidFill>
              </a:rPr>
              <a:t>  </a:t>
            </a:r>
            <a:r>
              <a:rPr lang="nl-NL" dirty="0" err="1">
                <a:solidFill>
                  <a:schemeClr val="bg1"/>
                </a:solidFill>
              </a:rPr>
              <a:t>could</a:t>
            </a:r>
            <a:r>
              <a:rPr lang="nl-NL" dirty="0">
                <a:solidFill>
                  <a:schemeClr val="bg1"/>
                </a:solidFill>
              </a:rPr>
              <a:t> conflict </a:t>
            </a:r>
            <a:r>
              <a:rPr lang="nl-NL" dirty="0" err="1">
                <a:solidFill>
                  <a:schemeClr val="bg1"/>
                </a:solidFill>
              </a:rPr>
              <a:t>with</a:t>
            </a:r>
            <a:r>
              <a:rPr lang="nl-NL" dirty="0">
                <a:solidFill>
                  <a:schemeClr val="bg1"/>
                </a:solidFill>
              </a:rPr>
              <a:t> </a:t>
            </a:r>
            <a:r>
              <a:rPr lang="nl-NL" dirty="0" err="1">
                <a:solidFill>
                  <a:schemeClr val="bg1"/>
                </a:solidFill>
              </a:rPr>
              <a:t>it</a:t>
            </a:r>
            <a:br>
              <a:rPr lang="nl-NL" dirty="0">
                <a:solidFill>
                  <a:schemeClr val="bg1"/>
                </a:solidFill>
              </a:rPr>
            </a:br>
            <a:endParaRPr lang="nl-NL" dirty="0">
              <a:solidFill>
                <a:schemeClr val="bg1"/>
              </a:solidFill>
            </a:endParaRPr>
          </a:p>
          <a:p>
            <a:r>
              <a:rPr lang="nl-NL" dirty="0" err="1">
                <a:solidFill>
                  <a:schemeClr val="bg1"/>
                </a:solidFill>
              </a:rPr>
              <a:t>Compromise</a:t>
            </a:r>
            <a:endParaRPr lang="nl-NL" dirty="0">
              <a:solidFill>
                <a:schemeClr val="bg1"/>
              </a:solidFill>
            </a:endParaRPr>
          </a:p>
          <a:p>
            <a:pPr lvl="1"/>
            <a:r>
              <a:rPr lang="nl-NL" dirty="0">
                <a:solidFill>
                  <a:schemeClr val="bg1"/>
                </a:solidFill>
              </a:rPr>
              <a:t>Yes, </a:t>
            </a:r>
            <a:r>
              <a:rPr lang="nl-NL" dirty="0" err="1">
                <a:solidFill>
                  <a:schemeClr val="bg1"/>
                </a:solidFill>
              </a:rPr>
              <a:t>there</a:t>
            </a:r>
            <a:r>
              <a:rPr lang="nl-NL" dirty="0">
                <a:solidFill>
                  <a:schemeClr val="bg1"/>
                </a:solidFill>
              </a:rPr>
              <a:t> is a </a:t>
            </a:r>
            <a:r>
              <a:rPr lang="nl-NL" dirty="0" err="1">
                <a:solidFill>
                  <a:schemeClr val="bg1"/>
                </a:solidFill>
              </a:rPr>
              <a:t>Convention</a:t>
            </a:r>
            <a:r>
              <a:rPr lang="nl-NL" dirty="0">
                <a:solidFill>
                  <a:schemeClr val="bg1"/>
                </a:solidFill>
              </a:rPr>
              <a:t>, but </a:t>
            </a:r>
            <a:r>
              <a:rPr lang="nl-NL" dirty="0" err="1">
                <a:solidFill>
                  <a:schemeClr val="bg1"/>
                </a:solidFill>
              </a:rPr>
              <a:t>signing</a:t>
            </a:r>
            <a:r>
              <a:rPr lang="nl-NL" dirty="0">
                <a:solidFill>
                  <a:schemeClr val="bg1"/>
                </a:solidFill>
              </a:rPr>
              <a:t> was </a:t>
            </a:r>
            <a:r>
              <a:rPr lang="nl-NL" dirty="0" err="1">
                <a:solidFill>
                  <a:schemeClr val="bg1"/>
                </a:solidFill>
              </a:rPr>
              <a:t>optional</a:t>
            </a:r>
            <a:endParaRPr lang="nl-NL" dirty="0">
              <a:solidFill>
                <a:schemeClr val="bg1"/>
              </a:solidFill>
            </a:endParaRPr>
          </a:p>
          <a:p>
            <a:pPr marL="457200" lvl="1" indent="0">
              <a:buNone/>
            </a:pPr>
            <a:endParaRPr lang="nl-NL" dirty="0">
              <a:solidFill>
                <a:schemeClr val="bg1"/>
              </a:solidFill>
            </a:endParaRPr>
          </a:p>
          <a:p>
            <a:pPr marL="457200" lvl="1" indent="0">
              <a:buNone/>
            </a:pPr>
            <a:r>
              <a:rPr lang="nl-NL" dirty="0">
                <a:solidFill>
                  <a:schemeClr val="bg1"/>
                </a:solidFill>
              </a:rPr>
              <a:t> </a:t>
            </a:r>
          </a:p>
          <a:p>
            <a:endParaRPr lang="nl-NL" dirty="0">
              <a:solidFill>
                <a:schemeClr val="bg1"/>
              </a:solidFill>
            </a:endParaRPr>
          </a:p>
        </p:txBody>
      </p:sp>
    </p:spTree>
    <p:extLst>
      <p:ext uri="{BB962C8B-B14F-4D97-AF65-F5344CB8AC3E}">
        <p14:creationId xmlns:p14="http://schemas.microsoft.com/office/powerpoint/2010/main" val="1891469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solidFill>
                  <a:schemeClr val="bg1"/>
                </a:solidFill>
              </a:rPr>
              <a:t>2. How </a:t>
            </a:r>
            <a:r>
              <a:rPr lang="nl-NL" dirty="0" err="1">
                <a:solidFill>
                  <a:schemeClr val="bg1"/>
                </a:solidFill>
              </a:rPr>
              <a:t>should</a:t>
            </a:r>
            <a:r>
              <a:rPr lang="nl-NL" dirty="0">
                <a:solidFill>
                  <a:schemeClr val="bg1"/>
                </a:solidFill>
              </a:rPr>
              <a:t> </a:t>
            </a:r>
            <a:r>
              <a:rPr lang="nl-NL" dirty="0" err="1">
                <a:solidFill>
                  <a:schemeClr val="bg1"/>
                </a:solidFill>
              </a:rPr>
              <a:t>such</a:t>
            </a:r>
            <a:r>
              <a:rPr lang="nl-NL" dirty="0">
                <a:solidFill>
                  <a:schemeClr val="bg1"/>
                </a:solidFill>
              </a:rPr>
              <a:t> a </a:t>
            </a:r>
            <a:r>
              <a:rPr lang="nl-NL" dirty="0" err="1">
                <a:solidFill>
                  <a:schemeClr val="bg1"/>
                </a:solidFill>
              </a:rPr>
              <a:t>Convention</a:t>
            </a:r>
            <a:r>
              <a:rPr lang="nl-NL" dirty="0">
                <a:solidFill>
                  <a:schemeClr val="bg1"/>
                </a:solidFill>
              </a:rPr>
              <a:t> look like?</a:t>
            </a:r>
          </a:p>
          <a:p>
            <a:pPr lvl="1"/>
            <a:r>
              <a:rPr lang="nl-NL" dirty="0" err="1">
                <a:solidFill>
                  <a:schemeClr val="bg1"/>
                </a:solidFill>
              </a:rPr>
              <a:t>Ennumeration</a:t>
            </a:r>
            <a:r>
              <a:rPr lang="nl-NL" dirty="0">
                <a:solidFill>
                  <a:schemeClr val="bg1"/>
                </a:solidFill>
              </a:rPr>
              <a:t> (</a:t>
            </a:r>
            <a:r>
              <a:rPr lang="nl-NL" dirty="0" err="1">
                <a:solidFill>
                  <a:schemeClr val="bg1"/>
                </a:solidFill>
              </a:rPr>
              <a:t>Alternative</a:t>
            </a:r>
            <a:r>
              <a:rPr lang="nl-NL" dirty="0">
                <a:solidFill>
                  <a:schemeClr val="bg1"/>
                </a:solidFill>
              </a:rPr>
              <a:t> A)</a:t>
            </a:r>
          </a:p>
          <a:p>
            <a:pPr lvl="1"/>
            <a:r>
              <a:rPr lang="nl-NL" dirty="0" err="1">
                <a:solidFill>
                  <a:schemeClr val="bg1"/>
                </a:solidFill>
              </a:rPr>
              <a:t>Precise</a:t>
            </a:r>
            <a:r>
              <a:rPr lang="nl-NL" dirty="0">
                <a:solidFill>
                  <a:schemeClr val="bg1"/>
                </a:solidFill>
              </a:rPr>
              <a:t> </a:t>
            </a:r>
            <a:r>
              <a:rPr lang="nl-NL" dirty="0" err="1">
                <a:solidFill>
                  <a:schemeClr val="bg1"/>
                </a:solidFill>
              </a:rPr>
              <a:t>definition</a:t>
            </a:r>
            <a:r>
              <a:rPr lang="nl-NL" dirty="0">
                <a:solidFill>
                  <a:schemeClr val="bg1"/>
                </a:solidFill>
              </a:rPr>
              <a:t> (</a:t>
            </a:r>
            <a:r>
              <a:rPr lang="nl-NL" dirty="0" err="1">
                <a:solidFill>
                  <a:schemeClr val="bg1"/>
                </a:solidFill>
              </a:rPr>
              <a:t>Alternative</a:t>
            </a:r>
            <a:r>
              <a:rPr lang="nl-NL" dirty="0">
                <a:solidFill>
                  <a:schemeClr val="bg1"/>
                </a:solidFill>
              </a:rPr>
              <a:t> B)</a:t>
            </a:r>
            <a:br>
              <a:rPr lang="nl-NL" dirty="0">
                <a:solidFill>
                  <a:schemeClr val="bg1"/>
                </a:solidFill>
              </a:rPr>
            </a:br>
            <a:endParaRPr lang="nl-NL" dirty="0">
              <a:solidFill>
                <a:schemeClr val="bg1"/>
              </a:solidFill>
            </a:endParaRPr>
          </a:p>
          <a:p>
            <a:r>
              <a:rPr lang="nl-NL" dirty="0" err="1">
                <a:solidFill>
                  <a:schemeClr val="bg1"/>
                </a:solidFill>
              </a:rPr>
              <a:t>Compromise</a:t>
            </a:r>
            <a:endParaRPr lang="nl-NL" dirty="0">
              <a:solidFill>
                <a:schemeClr val="bg1"/>
              </a:solidFill>
            </a:endParaRPr>
          </a:p>
          <a:p>
            <a:pPr lvl="1"/>
            <a:r>
              <a:rPr lang="nl-NL" dirty="0" err="1">
                <a:solidFill>
                  <a:schemeClr val="bg1"/>
                </a:solidFill>
              </a:rPr>
              <a:t>Precise</a:t>
            </a:r>
            <a:r>
              <a:rPr lang="nl-NL" dirty="0">
                <a:solidFill>
                  <a:schemeClr val="bg1"/>
                </a:solidFill>
              </a:rPr>
              <a:t> </a:t>
            </a:r>
            <a:r>
              <a:rPr lang="nl-NL" dirty="0" err="1">
                <a:solidFill>
                  <a:schemeClr val="bg1"/>
                </a:solidFill>
              </a:rPr>
              <a:t>definition</a:t>
            </a:r>
            <a:r>
              <a:rPr lang="nl-NL" dirty="0">
                <a:solidFill>
                  <a:schemeClr val="bg1"/>
                </a:solidFill>
              </a:rPr>
              <a:t> was taken as basis, but </a:t>
            </a:r>
            <a:r>
              <a:rPr lang="nl-NL" dirty="0" err="1">
                <a:solidFill>
                  <a:schemeClr val="bg1"/>
                </a:solidFill>
              </a:rPr>
              <a:t>the</a:t>
            </a:r>
            <a:r>
              <a:rPr lang="nl-NL" dirty="0">
                <a:solidFill>
                  <a:schemeClr val="bg1"/>
                </a:solidFill>
              </a:rPr>
              <a:t> </a:t>
            </a:r>
            <a:r>
              <a:rPr lang="nl-NL" dirty="0" err="1">
                <a:solidFill>
                  <a:schemeClr val="bg1"/>
                </a:solidFill>
              </a:rPr>
              <a:t>rights</a:t>
            </a:r>
            <a:r>
              <a:rPr lang="nl-NL" dirty="0">
                <a:solidFill>
                  <a:schemeClr val="bg1"/>
                </a:solidFill>
              </a:rPr>
              <a:t> </a:t>
            </a:r>
            <a:r>
              <a:rPr lang="nl-NL" dirty="0" err="1">
                <a:solidFill>
                  <a:schemeClr val="bg1"/>
                </a:solidFill>
              </a:rPr>
              <a:t>ennumerated</a:t>
            </a:r>
            <a:r>
              <a:rPr lang="nl-NL" dirty="0">
                <a:solidFill>
                  <a:schemeClr val="bg1"/>
                </a:solidFill>
              </a:rPr>
              <a:t> in </a:t>
            </a:r>
            <a:r>
              <a:rPr lang="nl-NL" dirty="0" err="1">
                <a:solidFill>
                  <a:schemeClr val="bg1"/>
                </a:solidFill>
              </a:rPr>
              <a:t>Alternative</a:t>
            </a:r>
            <a:r>
              <a:rPr lang="nl-NL" dirty="0">
                <a:solidFill>
                  <a:schemeClr val="bg1"/>
                </a:solidFill>
              </a:rPr>
              <a:t> A </a:t>
            </a:r>
            <a:r>
              <a:rPr lang="nl-NL" dirty="0" err="1">
                <a:solidFill>
                  <a:schemeClr val="bg1"/>
                </a:solidFill>
              </a:rPr>
              <a:t>and</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other</a:t>
            </a:r>
            <a:r>
              <a:rPr lang="nl-NL" dirty="0">
                <a:solidFill>
                  <a:schemeClr val="bg1"/>
                </a:solidFill>
              </a:rPr>
              <a:t> </a:t>
            </a:r>
            <a:r>
              <a:rPr lang="nl-NL" dirty="0" err="1">
                <a:solidFill>
                  <a:schemeClr val="bg1"/>
                </a:solidFill>
              </a:rPr>
              <a:t>provisions</a:t>
            </a:r>
            <a:r>
              <a:rPr lang="nl-NL" dirty="0">
                <a:solidFill>
                  <a:schemeClr val="bg1"/>
                </a:solidFill>
              </a:rPr>
              <a:t> </a:t>
            </a:r>
            <a:r>
              <a:rPr lang="nl-NL" dirty="0" err="1">
                <a:solidFill>
                  <a:schemeClr val="bg1"/>
                </a:solidFill>
              </a:rPr>
              <a:t>were</a:t>
            </a:r>
            <a:r>
              <a:rPr lang="nl-NL" dirty="0">
                <a:solidFill>
                  <a:schemeClr val="bg1"/>
                </a:solidFill>
              </a:rPr>
              <a:t> </a:t>
            </a:r>
            <a:r>
              <a:rPr lang="nl-NL" dirty="0" err="1">
                <a:solidFill>
                  <a:schemeClr val="bg1"/>
                </a:solidFill>
              </a:rPr>
              <a:t>merged</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821154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DDF8F4-3955-4525-A41F-0FCA86B253BB}"/>
              </a:ext>
            </a:extLst>
          </p:cNvPr>
          <p:cNvSpPr>
            <a:spLocks noGrp="1"/>
          </p:cNvSpPr>
          <p:nvPr>
            <p:ph type="title"/>
          </p:nvPr>
        </p:nvSpPr>
        <p:spPr>
          <a:xfrm>
            <a:off x="838200" y="149290"/>
            <a:ext cx="10190584" cy="2313992"/>
          </a:xfrm>
        </p:spPr>
        <p:txBody>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4D1DE911-AF3F-4F54-A080-673F56B1F33E}"/>
              </a:ext>
            </a:extLst>
          </p:cNvPr>
          <p:cNvSpPr>
            <a:spLocks noGrp="1"/>
          </p:cNvSpPr>
          <p:nvPr>
            <p:ph idx="1"/>
          </p:nvPr>
        </p:nvSpPr>
        <p:spPr>
          <a:xfrm>
            <a:off x="838200" y="1968759"/>
            <a:ext cx="10515600" cy="4208204"/>
          </a:xfrm>
        </p:spPr>
        <p:txBody>
          <a:bodyPr/>
          <a:lstStyle/>
          <a:p>
            <a:pPr marL="0" indent="0">
              <a:buNone/>
            </a:pPr>
            <a:endParaRPr lang="nl-NL" dirty="0"/>
          </a:p>
        </p:txBody>
      </p:sp>
      <p:pic>
        <p:nvPicPr>
          <p:cNvPr id="4" name="Afbeelding 3">
            <a:extLst>
              <a:ext uri="{FF2B5EF4-FFF2-40B4-BE49-F238E27FC236}">
                <a16:creationId xmlns:a16="http://schemas.microsoft.com/office/drawing/2014/main" id="{A225E82A-EC58-4F58-8FA3-12E4C6A44E77}"/>
              </a:ext>
            </a:extLst>
          </p:cNvPr>
          <p:cNvPicPr>
            <a:picLocks noChangeAspect="1"/>
          </p:cNvPicPr>
          <p:nvPr/>
        </p:nvPicPr>
        <p:blipFill>
          <a:blip r:embed="rId2"/>
          <a:stretch>
            <a:fillRect/>
          </a:stretch>
        </p:blipFill>
        <p:spPr>
          <a:xfrm>
            <a:off x="838200" y="1125380"/>
            <a:ext cx="8558294" cy="4474423"/>
          </a:xfrm>
          <a:prstGeom prst="rect">
            <a:avLst/>
          </a:prstGeom>
        </p:spPr>
      </p:pic>
    </p:spTree>
    <p:extLst>
      <p:ext uri="{BB962C8B-B14F-4D97-AF65-F5344CB8AC3E}">
        <p14:creationId xmlns:p14="http://schemas.microsoft.com/office/powerpoint/2010/main" val="219242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DDF8F4-3955-4525-A41F-0FCA86B253BB}"/>
              </a:ext>
            </a:extLst>
          </p:cNvPr>
          <p:cNvSpPr>
            <a:spLocks noGrp="1"/>
          </p:cNvSpPr>
          <p:nvPr>
            <p:ph type="title"/>
          </p:nvPr>
        </p:nvSpPr>
        <p:spPr>
          <a:xfrm>
            <a:off x="838200" y="149290"/>
            <a:ext cx="10190584" cy="2313992"/>
          </a:xfrm>
        </p:spPr>
        <p:txBody>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4D1DE911-AF3F-4F54-A080-673F56B1F33E}"/>
              </a:ext>
            </a:extLst>
          </p:cNvPr>
          <p:cNvSpPr>
            <a:spLocks noGrp="1"/>
          </p:cNvSpPr>
          <p:nvPr>
            <p:ph idx="1"/>
          </p:nvPr>
        </p:nvSpPr>
        <p:spPr>
          <a:xfrm>
            <a:off x="838200" y="1968759"/>
            <a:ext cx="10515600" cy="4208204"/>
          </a:xfrm>
        </p:spPr>
        <p:txBody>
          <a:bodyPr/>
          <a:lstStyle/>
          <a:p>
            <a:pPr marL="0" indent="0">
              <a:buNone/>
            </a:pPr>
            <a:endParaRPr lang="nl-NL" dirty="0"/>
          </a:p>
        </p:txBody>
      </p:sp>
      <p:pic>
        <p:nvPicPr>
          <p:cNvPr id="6" name="Tijdelijke aanduiding voor inhoud 3">
            <a:extLst>
              <a:ext uri="{FF2B5EF4-FFF2-40B4-BE49-F238E27FC236}">
                <a16:creationId xmlns:a16="http://schemas.microsoft.com/office/drawing/2014/main" id="{8C5D85CF-4B41-41B5-A35F-139E64AEB372}"/>
              </a:ext>
            </a:extLst>
          </p:cNvPr>
          <p:cNvPicPr>
            <a:picLocks noChangeAspect="1"/>
          </p:cNvPicPr>
          <p:nvPr/>
        </p:nvPicPr>
        <p:blipFill>
          <a:blip r:embed="rId2"/>
          <a:stretch>
            <a:fillRect/>
          </a:stretch>
        </p:blipFill>
        <p:spPr>
          <a:xfrm>
            <a:off x="935853" y="1607099"/>
            <a:ext cx="7587343" cy="4569864"/>
          </a:xfrm>
          <a:prstGeom prst="rect">
            <a:avLst/>
          </a:prstGeom>
        </p:spPr>
      </p:pic>
    </p:spTree>
    <p:extLst>
      <p:ext uri="{BB962C8B-B14F-4D97-AF65-F5344CB8AC3E}">
        <p14:creationId xmlns:p14="http://schemas.microsoft.com/office/powerpoint/2010/main" val="2486234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normAutofit/>
          </a:bodyPr>
          <a:lstStyle/>
          <a:p>
            <a:r>
              <a:rPr lang="nl-NL" dirty="0">
                <a:solidFill>
                  <a:schemeClr val="bg1"/>
                </a:solidFill>
              </a:rPr>
              <a:t>3. </a:t>
            </a:r>
            <a:r>
              <a:rPr lang="nl-NL" dirty="0" err="1">
                <a:solidFill>
                  <a:schemeClr val="bg1"/>
                </a:solidFill>
              </a:rPr>
              <a:t>Should</a:t>
            </a:r>
            <a:r>
              <a:rPr lang="nl-NL" dirty="0">
                <a:solidFill>
                  <a:schemeClr val="bg1"/>
                </a:solidFill>
              </a:rPr>
              <a:t> </a:t>
            </a:r>
            <a:r>
              <a:rPr lang="nl-NL" dirty="0" err="1">
                <a:solidFill>
                  <a:schemeClr val="bg1"/>
                </a:solidFill>
              </a:rPr>
              <a:t>there</a:t>
            </a:r>
            <a:r>
              <a:rPr lang="nl-NL" dirty="0">
                <a:solidFill>
                  <a:schemeClr val="bg1"/>
                </a:solidFill>
              </a:rPr>
              <a:t> </a:t>
            </a:r>
            <a:r>
              <a:rPr lang="nl-NL" dirty="0" err="1">
                <a:solidFill>
                  <a:schemeClr val="bg1"/>
                </a:solidFill>
              </a:rPr>
              <a:t>be</a:t>
            </a:r>
            <a:r>
              <a:rPr lang="nl-NL" dirty="0">
                <a:solidFill>
                  <a:schemeClr val="bg1"/>
                </a:solidFill>
              </a:rPr>
              <a:t> a </a:t>
            </a:r>
            <a:r>
              <a:rPr lang="nl-NL" dirty="0" err="1">
                <a:solidFill>
                  <a:schemeClr val="bg1"/>
                </a:solidFill>
              </a:rPr>
              <a:t>Commission</a:t>
            </a:r>
            <a:r>
              <a:rPr lang="nl-NL" dirty="0">
                <a:solidFill>
                  <a:schemeClr val="bg1"/>
                </a:solidFill>
              </a:rPr>
              <a:t>?</a:t>
            </a:r>
          </a:p>
          <a:p>
            <a:pPr lvl="1"/>
            <a:r>
              <a:rPr lang="nl-NL" dirty="0">
                <a:solidFill>
                  <a:schemeClr val="bg1"/>
                </a:solidFill>
              </a:rPr>
              <a:t>Yes, </a:t>
            </a:r>
            <a:r>
              <a:rPr lang="nl-NL" dirty="0" err="1">
                <a:solidFill>
                  <a:schemeClr val="bg1"/>
                </a:solidFill>
              </a:rPr>
              <a:t>the</a:t>
            </a:r>
            <a:r>
              <a:rPr lang="nl-NL" dirty="0">
                <a:solidFill>
                  <a:schemeClr val="bg1"/>
                </a:solidFill>
              </a:rPr>
              <a:t> </a:t>
            </a:r>
            <a:r>
              <a:rPr lang="nl-NL" dirty="0" err="1">
                <a:solidFill>
                  <a:schemeClr val="bg1"/>
                </a:solidFill>
              </a:rPr>
              <a:t>Commission</a:t>
            </a:r>
            <a:r>
              <a:rPr lang="nl-NL" dirty="0">
                <a:solidFill>
                  <a:schemeClr val="bg1"/>
                </a:solidFill>
              </a:rPr>
              <a:t> </a:t>
            </a:r>
            <a:r>
              <a:rPr lang="nl-NL" dirty="0" err="1">
                <a:solidFill>
                  <a:schemeClr val="bg1"/>
                </a:solidFill>
              </a:rPr>
              <a:t>could</a:t>
            </a:r>
            <a:r>
              <a:rPr lang="nl-NL" dirty="0">
                <a:solidFill>
                  <a:schemeClr val="bg1"/>
                </a:solidFill>
              </a:rPr>
              <a:t> </a:t>
            </a:r>
            <a:r>
              <a:rPr lang="nl-NL" dirty="0" err="1">
                <a:solidFill>
                  <a:schemeClr val="bg1"/>
                </a:solidFill>
              </a:rPr>
              <a:t>investigate</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facts</a:t>
            </a:r>
            <a:r>
              <a:rPr lang="nl-NL" dirty="0">
                <a:solidFill>
                  <a:schemeClr val="bg1"/>
                </a:solidFill>
              </a:rPr>
              <a:t> of </a:t>
            </a:r>
            <a:r>
              <a:rPr lang="nl-NL" dirty="0" err="1">
                <a:solidFill>
                  <a:schemeClr val="bg1"/>
                </a:solidFill>
              </a:rPr>
              <a:t>the</a:t>
            </a:r>
            <a:r>
              <a:rPr lang="nl-NL" dirty="0">
                <a:solidFill>
                  <a:schemeClr val="bg1"/>
                </a:solidFill>
              </a:rPr>
              <a:t> matter, </a:t>
            </a:r>
            <a:r>
              <a:rPr lang="nl-NL" dirty="0" err="1">
                <a:solidFill>
                  <a:schemeClr val="bg1"/>
                </a:solidFill>
              </a:rPr>
              <a:t>its</a:t>
            </a:r>
            <a:r>
              <a:rPr lang="nl-NL" dirty="0">
                <a:solidFill>
                  <a:schemeClr val="bg1"/>
                </a:solidFill>
              </a:rPr>
              <a:t> </a:t>
            </a:r>
            <a:r>
              <a:rPr lang="nl-NL" dirty="0" err="1">
                <a:solidFill>
                  <a:schemeClr val="bg1"/>
                </a:solidFill>
              </a:rPr>
              <a:t>judgement</a:t>
            </a:r>
            <a:r>
              <a:rPr lang="nl-NL" dirty="0">
                <a:solidFill>
                  <a:schemeClr val="bg1"/>
                </a:solidFill>
              </a:rPr>
              <a:t> </a:t>
            </a:r>
            <a:r>
              <a:rPr lang="nl-NL" dirty="0" err="1">
                <a:solidFill>
                  <a:schemeClr val="bg1"/>
                </a:solidFill>
              </a:rPr>
              <a:t>would</a:t>
            </a:r>
            <a:r>
              <a:rPr lang="nl-NL" dirty="0">
                <a:solidFill>
                  <a:schemeClr val="bg1"/>
                </a:solidFill>
              </a:rPr>
              <a:t> have a </a:t>
            </a:r>
            <a:r>
              <a:rPr lang="nl-NL" dirty="0" err="1">
                <a:solidFill>
                  <a:schemeClr val="bg1"/>
                </a:solidFill>
              </a:rPr>
              <a:t>reputational</a:t>
            </a:r>
            <a:r>
              <a:rPr lang="nl-NL" dirty="0">
                <a:solidFill>
                  <a:schemeClr val="bg1"/>
                </a:solidFill>
              </a:rPr>
              <a:t> effect </a:t>
            </a:r>
            <a:r>
              <a:rPr lang="nl-NL" dirty="0" err="1">
                <a:solidFill>
                  <a:schemeClr val="bg1"/>
                </a:solidFill>
              </a:rPr>
              <a:t>and</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Commission</a:t>
            </a:r>
            <a:r>
              <a:rPr lang="nl-NL" dirty="0">
                <a:solidFill>
                  <a:schemeClr val="bg1"/>
                </a:solidFill>
              </a:rPr>
              <a:t> </a:t>
            </a:r>
            <a:r>
              <a:rPr lang="nl-NL" dirty="0" err="1">
                <a:solidFill>
                  <a:schemeClr val="bg1"/>
                </a:solidFill>
              </a:rPr>
              <a:t>could</a:t>
            </a:r>
            <a:r>
              <a:rPr lang="nl-NL" dirty="0">
                <a:solidFill>
                  <a:schemeClr val="bg1"/>
                </a:solidFill>
              </a:rPr>
              <a:t> </a:t>
            </a:r>
            <a:r>
              <a:rPr lang="nl-NL" dirty="0" err="1">
                <a:solidFill>
                  <a:schemeClr val="bg1"/>
                </a:solidFill>
              </a:rPr>
              <a:t>try</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it</a:t>
            </a:r>
            <a:r>
              <a:rPr lang="nl-NL" dirty="0">
                <a:solidFill>
                  <a:schemeClr val="bg1"/>
                </a:solidFill>
              </a:rPr>
              <a:t> </a:t>
            </a:r>
            <a:r>
              <a:rPr lang="nl-NL" dirty="0" err="1">
                <a:solidFill>
                  <a:schemeClr val="bg1"/>
                </a:solidFill>
              </a:rPr>
              <a:t>could</a:t>
            </a:r>
            <a:r>
              <a:rPr lang="nl-NL" dirty="0">
                <a:solidFill>
                  <a:schemeClr val="bg1"/>
                </a:solidFill>
              </a:rPr>
              <a:t> </a:t>
            </a:r>
            <a:r>
              <a:rPr lang="nl-NL" dirty="0" err="1">
                <a:solidFill>
                  <a:schemeClr val="bg1"/>
                </a:solidFill>
              </a:rPr>
              <a:t>stimulate</a:t>
            </a:r>
            <a:r>
              <a:rPr lang="nl-NL" dirty="0">
                <a:solidFill>
                  <a:schemeClr val="bg1"/>
                </a:solidFill>
              </a:rPr>
              <a:t> a </a:t>
            </a:r>
            <a:r>
              <a:rPr lang="nl-NL" dirty="0" err="1">
                <a:solidFill>
                  <a:schemeClr val="bg1"/>
                </a:solidFill>
              </a:rPr>
              <a:t>settlement</a:t>
            </a:r>
            <a:endParaRPr lang="nl-NL" dirty="0">
              <a:solidFill>
                <a:schemeClr val="bg1"/>
              </a:solidFill>
            </a:endParaRPr>
          </a:p>
          <a:p>
            <a:pPr lvl="1"/>
            <a:r>
              <a:rPr lang="nl-NL" dirty="0">
                <a:solidFill>
                  <a:schemeClr val="bg1"/>
                </a:solidFill>
              </a:rPr>
              <a:t>No, </a:t>
            </a:r>
            <a:r>
              <a:rPr lang="nl-NL" dirty="0" err="1">
                <a:solidFill>
                  <a:schemeClr val="bg1"/>
                </a:solidFill>
              </a:rPr>
              <a:t>there</a:t>
            </a:r>
            <a:r>
              <a:rPr lang="nl-NL" dirty="0">
                <a:solidFill>
                  <a:schemeClr val="bg1"/>
                </a:solidFill>
              </a:rPr>
              <a:t> is no </a:t>
            </a:r>
            <a:r>
              <a:rPr lang="nl-NL" dirty="0" err="1">
                <a:solidFill>
                  <a:schemeClr val="bg1"/>
                </a:solidFill>
              </a:rPr>
              <a:t>need</a:t>
            </a:r>
            <a:r>
              <a:rPr lang="nl-NL" dirty="0">
                <a:solidFill>
                  <a:schemeClr val="bg1"/>
                </a:solidFill>
              </a:rPr>
              <a:t> </a:t>
            </a:r>
            <a:r>
              <a:rPr lang="nl-NL" dirty="0" err="1">
                <a:solidFill>
                  <a:schemeClr val="bg1"/>
                </a:solidFill>
              </a:rPr>
              <a:t>for</a:t>
            </a:r>
            <a:r>
              <a:rPr lang="nl-NL" dirty="0">
                <a:solidFill>
                  <a:schemeClr val="bg1"/>
                </a:solidFill>
              </a:rPr>
              <a:t> a </a:t>
            </a:r>
            <a:r>
              <a:rPr lang="nl-NL" dirty="0" err="1">
                <a:solidFill>
                  <a:schemeClr val="bg1"/>
                </a:solidFill>
              </a:rPr>
              <a:t>supervisory</a:t>
            </a:r>
            <a:r>
              <a:rPr lang="nl-NL" dirty="0">
                <a:solidFill>
                  <a:schemeClr val="bg1"/>
                </a:solidFill>
              </a:rPr>
              <a:t> </a:t>
            </a:r>
            <a:r>
              <a:rPr lang="nl-NL" dirty="0" err="1">
                <a:solidFill>
                  <a:schemeClr val="bg1"/>
                </a:solidFill>
              </a:rPr>
              <a:t>mechanism</a:t>
            </a:r>
            <a:r>
              <a:rPr lang="nl-NL" dirty="0">
                <a:solidFill>
                  <a:schemeClr val="bg1"/>
                </a:solidFill>
              </a:rPr>
              <a:t> </a:t>
            </a:r>
            <a:r>
              <a:rPr lang="nl-NL" dirty="0" err="1">
                <a:solidFill>
                  <a:schemeClr val="bg1"/>
                </a:solidFill>
              </a:rPr>
              <a:t>within</a:t>
            </a:r>
            <a:r>
              <a:rPr lang="nl-NL" dirty="0">
                <a:solidFill>
                  <a:schemeClr val="bg1"/>
                </a:solidFill>
              </a:rPr>
              <a:t> </a:t>
            </a:r>
            <a:r>
              <a:rPr lang="nl-NL" dirty="0" err="1">
                <a:solidFill>
                  <a:schemeClr val="bg1"/>
                </a:solidFill>
              </a:rPr>
              <a:t>the</a:t>
            </a:r>
            <a:r>
              <a:rPr lang="nl-NL" dirty="0">
                <a:solidFill>
                  <a:schemeClr val="bg1"/>
                </a:solidFill>
              </a:rPr>
              <a:t> Council of Europe, </a:t>
            </a:r>
            <a:r>
              <a:rPr lang="nl-NL" dirty="0" err="1">
                <a:solidFill>
                  <a:schemeClr val="bg1"/>
                </a:solidFill>
              </a:rPr>
              <a:t>both</a:t>
            </a:r>
            <a:r>
              <a:rPr lang="nl-NL" dirty="0">
                <a:solidFill>
                  <a:schemeClr val="bg1"/>
                </a:solidFill>
              </a:rPr>
              <a:t> </a:t>
            </a:r>
            <a:r>
              <a:rPr lang="nl-NL" dirty="0" err="1">
                <a:solidFill>
                  <a:schemeClr val="bg1"/>
                </a:solidFill>
              </a:rPr>
              <a:t>because</a:t>
            </a:r>
            <a:r>
              <a:rPr lang="nl-NL" dirty="0">
                <a:solidFill>
                  <a:schemeClr val="bg1"/>
                </a:solidFill>
              </a:rPr>
              <a:t> </a:t>
            </a:r>
            <a:r>
              <a:rPr lang="nl-NL" dirty="0" err="1">
                <a:solidFill>
                  <a:schemeClr val="bg1"/>
                </a:solidFill>
              </a:rPr>
              <a:t>countries</a:t>
            </a:r>
            <a:r>
              <a:rPr lang="nl-NL" dirty="0">
                <a:solidFill>
                  <a:schemeClr val="bg1"/>
                </a:solidFill>
              </a:rPr>
              <a:t> had </a:t>
            </a:r>
            <a:r>
              <a:rPr lang="nl-NL" dirty="0" err="1">
                <a:solidFill>
                  <a:schemeClr val="bg1"/>
                </a:solidFill>
              </a:rPr>
              <a:t>mechanisms</a:t>
            </a:r>
            <a:r>
              <a:rPr lang="nl-NL" dirty="0">
                <a:solidFill>
                  <a:schemeClr val="bg1"/>
                </a:solidFill>
              </a:rPr>
              <a:t> in </a:t>
            </a:r>
            <a:r>
              <a:rPr lang="nl-NL" dirty="0" err="1">
                <a:solidFill>
                  <a:schemeClr val="bg1"/>
                </a:solidFill>
              </a:rPr>
              <a:t>place</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because</a:t>
            </a:r>
            <a:r>
              <a:rPr lang="nl-NL" dirty="0">
                <a:solidFill>
                  <a:schemeClr val="bg1"/>
                </a:solidFill>
              </a:rPr>
              <a:t> </a:t>
            </a:r>
            <a:r>
              <a:rPr lang="nl-NL" dirty="0" err="1">
                <a:solidFill>
                  <a:schemeClr val="bg1"/>
                </a:solidFill>
              </a:rPr>
              <a:t>there</a:t>
            </a:r>
            <a:r>
              <a:rPr lang="nl-NL" dirty="0">
                <a:solidFill>
                  <a:schemeClr val="bg1"/>
                </a:solidFill>
              </a:rPr>
              <a:t> was </a:t>
            </a:r>
            <a:r>
              <a:rPr lang="nl-NL" dirty="0" err="1">
                <a:solidFill>
                  <a:schemeClr val="bg1"/>
                </a:solidFill>
              </a:rPr>
              <a:t>the</a:t>
            </a:r>
            <a:r>
              <a:rPr lang="nl-NL" dirty="0">
                <a:solidFill>
                  <a:schemeClr val="bg1"/>
                </a:solidFill>
              </a:rPr>
              <a:t> International Court of </a:t>
            </a:r>
            <a:r>
              <a:rPr lang="nl-NL" dirty="0" err="1">
                <a:solidFill>
                  <a:schemeClr val="bg1"/>
                </a:solidFill>
              </a:rPr>
              <a:t>Justice</a:t>
            </a:r>
            <a:r>
              <a:rPr lang="nl-NL" dirty="0">
                <a:solidFill>
                  <a:schemeClr val="bg1"/>
                </a:solidFill>
              </a:rPr>
              <a:t> in The Hague</a:t>
            </a:r>
            <a:br>
              <a:rPr lang="nl-NL" dirty="0">
                <a:solidFill>
                  <a:schemeClr val="bg1"/>
                </a:solidFill>
              </a:rPr>
            </a:br>
            <a:endParaRPr lang="nl-NL" dirty="0">
              <a:solidFill>
                <a:schemeClr val="bg1"/>
              </a:solidFill>
            </a:endParaRPr>
          </a:p>
          <a:p>
            <a:r>
              <a:rPr lang="nl-NL" dirty="0" err="1">
                <a:solidFill>
                  <a:schemeClr val="bg1"/>
                </a:solidFill>
              </a:rPr>
              <a:t>Compromise</a:t>
            </a:r>
            <a:endParaRPr lang="nl-NL" dirty="0">
              <a:solidFill>
                <a:schemeClr val="bg1"/>
              </a:solidFill>
            </a:endParaRPr>
          </a:p>
          <a:p>
            <a:pPr lvl="1"/>
            <a:r>
              <a:rPr lang="nl-NL" dirty="0">
                <a:solidFill>
                  <a:schemeClr val="bg1"/>
                </a:solidFill>
              </a:rPr>
              <a:t>Yes, </a:t>
            </a:r>
            <a:r>
              <a:rPr lang="nl-NL" dirty="0" err="1">
                <a:solidFill>
                  <a:schemeClr val="bg1"/>
                </a:solidFill>
              </a:rPr>
              <a:t>there</a:t>
            </a:r>
            <a:r>
              <a:rPr lang="nl-NL" dirty="0">
                <a:solidFill>
                  <a:schemeClr val="bg1"/>
                </a:solidFill>
              </a:rPr>
              <a:t> is a </a:t>
            </a:r>
            <a:r>
              <a:rPr lang="nl-NL" dirty="0" err="1">
                <a:solidFill>
                  <a:schemeClr val="bg1"/>
                </a:solidFill>
              </a:rPr>
              <a:t>Commission</a:t>
            </a:r>
            <a:r>
              <a:rPr lang="nl-NL" dirty="0">
                <a:solidFill>
                  <a:schemeClr val="bg1"/>
                </a:solidFill>
              </a:rPr>
              <a:t>, but </a:t>
            </a:r>
            <a:r>
              <a:rPr lang="nl-NL" dirty="0" err="1">
                <a:solidFill>
                  <a:schemeClr val="bg1"/>
                </a:solidFill>
              </a:rPr>
              <a:t>its</a:t>
            </a:r>
            <a:r>
              <a:rPr lang="nl-NL" dirty="0">
                <a:solidFill>
                  <a:schemeClr val="bg1"/>
                </a:solidFill>
              </a:rPr>
              <a:t> </a:t>
            </a:r>
            <a:r>
              <a:rPr lang="nl-NL" dirty="0" err="1">
                <a:solidFill>
                  <a:schemeClr val="bg1"/>
                </a:solidFill>
              </a:rPr>
              <a:t>authority</a:t>
            </a:r>
            <a:r>
              <a:rPr lang="nl-NL" dirty="0">
                <a:solidFill>
                  <a:schemeClr val="bg1"/>
                </a:solidFill>
              </a:rPr>
              <a:t> was </a:t>
            </a:r>
            <a:r>
              <a:rPr lang="nl-NL" dirty="0" err="1">
                <a:solidFill>
                  <a:schemeClr val="bg1"/>
                </a:solidFill>
              </a:rPr>
              <a:t>dependent</a:t>
            </a:r>
            <a:r>
              <a:rPr lang="nl-NL" dirty="0">
                <a:solidFill>
                  <a:schemeClr val="bg1"/>
                </a:solidFill>
              </a:rPr>
              <a:t> on </a:t>
            </a:r>
            <a:r>
              <a:rPr lang="nl-NL" dirty="0" err="1">
                <a:solidFill>
                  <a:schemeClr val="bg1"/>
                </a:solidFill>
              </a:rPr>
              <a:t>ratification</a:t>
            </a:r>
            <a:r>
              <a:rPr lang="nl-NL" dirty="0">
                <a:solidFill>
                  <a:schemeClr val="bg1"/>
                </a:solidFill>
              </a:rPr>
              <a:t> </a:t>
            </a:r>
            <a:r>
              <a:rPr lang="nl-NL" dirty="0" err="1">
                <a:solidFill>
                  <a:schemeClr val="bg1"/>
                </a:solidFill>
              </a:rPr>
              <a:t>by</a:t>
            </a:r>
            <a:r>
              <a:rPr lang="nl-NL" dirty="0">
                <a:solidFill>
                  <a:schemeClr val="bg1"/>
                </a:solidFill>
              </a:rPr>
              <a:t> </a:t>
            </a:r>
            <a:r>
              <a:rPr lang="nl-NL" dirty="0" err="1">
                <a:solidFill>
                  <a:schemeClr val="bg1"/>
                </a:solidFill>
              </a:rPr>
              <a:t>each</a:t>
            </a:r>
            <a:r>
              <a:rPr lang="nl-NL" dirty="0">
                <a:solidFill>
                  <a:schemeClr val="bg1"/>
                </a:solidFill>
              </a:rPr>
              <a:t> </a:t>
            </a:r>
            <a:r>
              <a:rPr lang="nl-NL" dirty="0" err="1">
                <a:solidFill>
                  <a:schemeClr val="bg1"/>
                </a:solidFill>
              </a:rPr>
              <a:t>individual</a:t>
            </a:r>
            <a:r>
              <a:rPr lang="nl-NL" dirty="0">
                <a:solidFill>
                  <a:schemeClr val="bg1"/>
                </a:solidFill>
              </a:rPr>
              <a:t> Member State</a:t>
            </a:r>
          </a:p>
          <a:p>
            <a:endParaRPr lang="nl-NL" dirty="0">
              <a:solidFill>
                <a:schemeClr val="bg1"/>
              </a:solidFill>
            </a:endParaRPr>
          </a:p>
        </p:txBody>
      </p:sp>
    </p:spTree>
    <p:extLst>
      <p:ext uri="{BB962C8B-B14F-4D97-AF65-F5344CB8AC3E}">
        <p14:creationId xmlns:p14="http://schemas.microsoft.com/office/powerpoint/2010/main" val="1873966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normAutofit/>
          </a:bodyPr>
          <a:lstStyle/>
          <a:p>
            <a:r>
              <a:rPr lang="nl-NL" dirty="0">
                <a:solidFill>
                  <a:schemeClr val="bg1"/>
                </a:solidFill>
              </a:rPr>
              <a:t>4. </a:t>
            </a:r>
            <a:r>
              <a:rPr lang="nl-NL" dirty="0" err="1">
                <a:solidFill>
                  <a:schemeClr val="bg1"/>
                </a:solidFill>
              </a:rPr>
              <a:t>Should</a:t>
            </a:r>
            <a:r>
              <a:rPr lang="nl-NL" dirty="0">
                <a:solidFill>
                  <a:schemeClr val="bg1"/>
                </a:solidFill>
              </a:rPr>
              <a:t> </a:t>
            </a:r>
            <a:r>
              <a:rPr lang="nl-NL" dirty="0" err="1">
                <a:solidFill>
                  <a:schemeClr val="bg1"/>
                </a:solidFill>
              </a:rPr>
              <a:t>there</a:t>
            </a:r>
            <a:r>
              <a:rPr lang="nl-NL" dirty="0">
                <a:solidFill>
                  <a:schemeClr val="bg1"/>
                </a:solidFill>
              </a:rPr>
              <a:t> </a:t>
            </a:r>
            <a:r>
              <a:rPr lang="nl-NL" dirty="0" err="1">
                <a:solidFill>
                  <a:schemeClr val="bg1"/>
                </a:solidFill>
              </a:rPr>
              <a:t>be</a:t>
            </a:r>
            <a:r>
              <a:rPr lang="nl-NL" dirty="0">
                <a:solidFill>
                  <a:schemeClr val="bg1"/>
                </a:solidFill>
              </a:rPr>
              <a:t> a Court?</a:t>
            </a:r>
          </a:p>
          <a:p>
            <a:pPr lvl="1"/>
            <a:r>
              <a:rPr lang="nl-NL" dirty="0">
                <a:solidFill>
                  <a:schemeClr val="bg1"/>
                </a:solidFill>
              </a:rPr>
              <a:t>Yes, a Court </a:t>
            </a:r>
            <a:r>
              <a:rPr lang="nl-NL" dirty="0" err="1">
                <a:solidFill>
                  <a:schemeClr val="bg1"/>
                </a:solidFill>
              </a:rPr>
              <a:t>could</a:t>
            </a:r>
            <a:r>
              <a:rPr lang="nl-NL" dirty="0">
                <a:solidFill>
                  <a:schemeClr val="bg1"/>
                </a:solidFill>
              </a:rPr>
              <a:t> </a:t>
            </a:r>
            <a:r>
              <a:rPr lang="nl-NL" dirty="0" err="1">
                <a:solidFill>
                  <a:schemeClr val="bg1"/>
                </a:solidFill>
              </a:rPr>
              <a:t>impose</a:t>
            </a:r>
            <a:r>
              <a:rPr lang="nl-NL" dirty="0">
                <a:solidFill>
                  <a:schemeClr val="bg1"/>
                </a:solidFill>
              </a:rPr>
              <a:t> </a:t>
            </a:r>
            <a:r>
              <a:rPr lang="nl-NL" dirty="0" err="1">
                <a:solidFill>
                  <a:schemeClr val="bg1"/>
                </a:solidFill>
              </a:rPr>
              <a:t>sanctions</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penalties</a:t>
            </a:r>
            <a:r>
              <a:rPr lang="nl-NL" dirty="0">
                <a:solidFill>
                  <a:schemeClr val="bg1"/>
                </a:solidFill>
              </a:rPr>
              <a:t>, </a:t>
            </a:r>
            <a:r>
              <a:rPr lang="nl-NL" dirty="0" err="1">
                <a:solidFill>
                  <a:schemeClr val="bg1"/>
                </a:solidFill>
              </a:rPr>
              <a:t>meaning</a:t>
            </a:r>
            <a:r>
              <a:rPr lang="nl-NL" dirty="0">
                <a:solidFill>
                  <a:schemeClr val="bg1"/>
                </a:solidFill>
              </a:rPr>
              <a:t> </a:t>
            </a:r>
            <a:r>
              <a:rPr lang="nl-NL" dirty="0" err="1">
                <a:solidFill>
                  <a:schemeClr val="bg1"/>
                </a:solidFill>
              </a:rPr>
              <a:t>that</a:t>
            </a:r>
            <a:r>
              <a:rPr lang="nl-NL" dirty="0">
                <a:solidFill>
                  <a:schemeClr val="bg1"/>
                </a:solidFill>
              </a:rPr>
              <a:t> </a:t>
            </a:r>
            <a:r>
              <a:rPr lang="nl-NL" dirty="0" err="1">
                <a:solidFill>
                  <a:schemeClr val="bg1"/>
                </a:solidFill>
              </a:rPr>
              <a:t>there</a:t>
            </a:r>
            <a:r>
              <a:rPr lang="nl-NL" dirty="0">
                <a:solidFill>
                  <a:schemeClr val="bg1"/>
                </a:solidFill>
              </a:rPr>
              <a:t> </a:t>
            </a:r>
            <a:r>
              <a:rPr lang="nl-NL" dirty="0" err="1">
                <a:solidFill>
                  <a:schemeClr val="bg1"/>
                </a:solidFill>
              </a:rPr>
              <a:t>would</a:t>
            </a:r>
            <a:r>
              <a:rPr lang="nl-NL" dirty="0">
                <a:solidFill>
                  <a:schemeClr val="bg1"/>
                </a:solidFill>
              </a:rPr>
              <a:t> </a:t>
            </a:r>
            <a:r>
              <a:rPr lang="nl-NL" dirty="0" err="1">
                <a:solidFill>
                  <a:schemeClr val="bg1"/>
                </a:solidFill>
              </a:rPr>
              <a:t>be</a:t>
            </a:r>
            <a:r>
              <a:rPr lang="nl-NL" dirty="0">
                <a:solidFill>
                  <a:schemeClr val="bg1"/>
                </a:solidFill>
              </a:rPr>
              <a:t> </a:t>
            </a:r>
            <a:r>
              <a:rPr lang="nl-NL" dirty="0" err="1">
                <a:solidFill>
                  <a:schemeClr val="bg1"/>
                </a:solidFill>
              </a:rPr>
              <a:t>an</a:t>
            </a:r>
            <a:r>
              <a:rPr lang="nl-NL" dirty="0">
                <a:solidFill>
                  <a:schemeClr val="bg1"/>
                </a:solidFill>
              </a:rPr>
              <a:t> </a:t>
            </a:r>
            <a:r>
              <a:rPr lang="nl-NL" dirty="0" err="1">
                <a:solidFill>
                  <a:schemeClr val="bg1"/>
                </a:solidFill>
              </a:rPr>
              <a:t>effective</a:t>
            </a:r>
            <a:r>
              <a:rPr lang="nl-NL" dirty="0">
                <a:solidFill>
                  <a:schemeClr val="bg1"/>
                </a:solidFill>
              </a:rPr>
              <a:t> </a:t>
            </a:r>
            <a:r>
              <a:rPr lang="nl-NL" dirty="0" err="1">
                <a:solidFill>
                  <a:schemeClr val="bg1"/>
                </a:solidFill>
              </a:rPr>
              <a:t>enforcement-mechanism</a:t>
            </a:r>
            <a:r>
              <a:rPr lang="nl-NL" dirty="0">
                <a:solidFill>
                  <a:schemeClr val="bg1"/>
                </a:solidFill>
              </a:rPr>
              <a:t> </a:t>
            </a:r>
            <a:r>
              <a:rPr lang="nl-NL" dirty="0" err="1">
                <a:solidFill>
                  <a:schemeClr val="bg1"/>
                </a:solidFill>
              </a:rPr>
              <a:t>for</a:t>
            </a:r>
            <a:r>
              <a:rPr lang="nl-NL" dirty="0">
                <a:solidFill>
                  <a:schemeClr val="bg1"/>
                </a:solidFill>
              </a:rPr>
              <a:t> </a:t>
            </a:r>
            <a:r>
              <a:rPr lang="nl-NL" dirty="0" err="1">
                <a:solidFill>
                  <a:schemeClr val="bg1"/>
                </a:solidFill>
              </a:rPr>
              <a:t>the</a:t>
            </a:r>
            <a:r>
              <a:rPr lang="nl-NL" dirty="0">
                <a:solidFill>
                  <a:schemeClr val="bg1"/>
                </a:solidFill>
              </a:rPr>
              <a:t> ECHR</a:t>
            </a:r>
          </a:p>
          <a:p>
            <a:pPr lvl="1"/>
            <a:r>
              <a:rPr lang="nl-NL" dirty="0">
                <a:solidFill>
                  <a:schemeClr val="bg1"/>
                </a:solidFill>
              </a:rPr>
              <a:t>No, </a:t>
            </a:r>
            <a:r>
              <a:rPr lang="nl-NL" dirty="0" err="1">
                <a:solidFill>
                  <a:schemeClr val="bg1"/>
                </a:solidFill>
              </a:rPr>
              <a:t>this</a:t>
            </a:r>
            <a:r>
              <a:rPr lang="nl-NL" dirty="0">
                <a:solidFill>
                  <a:schemeClr val="bg1"/>
                </a:solidFill>
              </a:rPr>
              <a:t> </a:t>
            </a:r>
            <a:r>
              <a:rPr lang="nl-NL" dirty="0" err="1">
                <a:solidFill>
                  <a:schemeClr val="bg1"/>
                </a:solidFill>
              </a:rPr>
              <a:t>would</a:t>
            </a:r>
            <a:r>
              <a:rPr lang="nl-NL" dirty="0">
                <a:solidFill>
                  <a:schemeClr val="bg1"/>
                </a:solidFill>
              </a:rPr>
              <a:t> </a:t>
            </a:r>
            <a:r>
              <a:rPr lang="nl-NL" dirty="0" err="1">
                <a:solidFill>
                  <a:schemeClr val="bg1"/>
                </a:solidFill>
              </a:rPr>
              <a:t>limmit</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national</a:t>
            </a:r>
            <a:r>
              <a:rPr lang="nl-NL" dirty="0">
                <a:solidFill>
                  <a:schemeClr val="bg1"/>
                </a:solidFill>
              </a:rPr>
              <a:t> </a:t>
            </a:r>
            <a:r>
              <a:rPr lang="nl-NL" dirty="0" err="1">
                <a:solidFill>
                  <a:schemeClr val="bg1"/>
                </a:solidFill>
              </a:rPr>
              <a:t>authority</a:t>
            </a:r>
            <a:r>
              <a:rPr lang="nl-NL" dirty="0">
                <a:solidFill>
                  <a:schemeClr val="bg1"/>
                </a:solidFill>
              </a:rPr>
              <a:t> + </a:t>
            </a:r>
            <a:r>
              <a:rPr lang="nl-NL" dirty="0" err="1">
                <a:solidFill>
                  <a:schemeClr val="bg1"/>
                </a:solidFill>
              </a:rPr>
              <a:t>if</a:t>
            </a:r>
            <a:r>
              <a:rPr lang="nl-NL" dirty="0">
                <a:solidFill>
                  <a:schemeClr val="bg1"/>
                </a:solidFill>
              </a:rPr>
              <a:t> </a:t>
            </a:r>
            <a:r>
              <a:rPr lang="nl-NL" dirty="0" err="1">
                <a:solidFill>
                  <a:schemeClr val="bg1"/>
                </a:solidFill>
              </a:rPr>
              <a:t>there</a:t>
            </a:r>
            <a:r>
              <a:rPr lang="nl-NL" dirty="0">
                <a:solidFill>
                  <a:schemeClr val="bg1"/>
                </a:solidFill>
              </a:rPr>
              <a:t> was a </a:t>
            </a:r>
            <a:r>
              <a:rPr lang="nl-NL" dirty="0" err="1">
                <a:solidFill>
                  <a:schemeClr val="bg1"/>
                </a:solidFill>
              </a:rPr>
              <a:t>truly</a:t>
            </a:r>
            <a:r>
              <a:rPr lang="nl-NL" dirty="0">
                <a:solidFill>
                  <a:schemeClr val="bg1"/>
                </a:solidFill>
              </a:rPr>
              <a:t> </a:t>
            </a:r>
            <a:r>
              <a:rPr lang="nl-NL" dirty="0" err="1">
                <a:solidFill>
                  <a:schemeClr val="bg1"/>
                </a:solidFill>
              </a:rPr>
              <a:t>totalitarian</a:t>
            </a:r>
            <a:r>
              <a:rPr lang="nl-NL" dirty="0">
                <a:solidFill>
                  <a:schemeClr val="bg1"/>
                </a:solidFill>
              </a:rPr>
              <a:t> regime, </a:t>
            </a:r>
            <a:r>
              <a:rPr lang="nl-NL" dirty="0" err="1">
                <a:solidFill>
                  <a:schemeClr val="bg1"/>
                </a:solidFill>
              </a:rPr>
              <a:t>it</a:t>
            </a:r>
            <a:r>
              <a:rPr lang="nl-NL" dirty="0">
                <a:solidFill>
                  <a:schemeClr val="bg1"/>
                </a:solidFill>
              </a:rPr>
              <a:t> </a:t>
            </a:r>
            <a:r>
              <a:rPr lang="nl-NL" dirty="0" err="1">
                <a:solidFill>
                  <a:schemeClr val="bg1"/>
                </a:solidFill>
              </a:rPr>
              <a:t>would</a:t>
            </a:r>
            <a:r>
              <a:rPr lang="nl-NL" dirty="0">
                <a:solidFill>
                  <a:schemeClr val="bg1"/>
                </a:solidFill>
              </a:rPr>
              <a:t> </a:t>
            </a:r>
            <a:r>
              <a:rPr lang="nl-NL" dirty="0" err="1">
                <a:solidFill>
                  <a:schemeClr val="bg1"/>
                </a:solidFill>
              </a:rPr>
              <a:t>not</a:t>
            </a:r>
            <a:r>
              <a:rPr lang="nl-NL" dirty="0">
                <a:solidFill>
                  <a:schemeClr val="bg1"/>
                </a:solidFill>
              </a:rPr>
              <a:t> </a:t>
            </a:r>
            <a:r>
              <a:rPr lang="nl-NL" dirty="0" err="1">
                <a:solidFill>
                  <a:schemeClr val="bg1"/>
                </a:solidFill>
              </a:rPr>
              <a:t>be</a:t>
            </a:r>
            <a:r>
              <a:rPr lang="nl-NL" dirty="0">
                <a:solidFill>
                  <a:schemeClr val="bg1"/>
                </a:solidFill>
              </a:rPr>
              <a:t> </a:t>
            </a:r>
            <a:r>
              <a:rPr lang="nl-NL" dirty="0" err="1">
                <a:solidFill>
                  <a:schemeClr val="bg1"/>
                </a:solidFill>
              </a:rPr>
              <a:t>stopped</a:t>
            </a:r>
            <a:r>
              <a:rPr lang="nl-NL" dirty="0">
                <a:solidFill>
                  <a:schemeClr val="bg1"/>
                </a:solidFill>
              </a:rPr>
              <a:t> </a:t>
            </a:r>
            <a:r>
              <a:rPr lang="nl-NL" dirty="0" err="1">
                <a:solidFill>
                  <a:schemeClr val="bg1"/>
                </a:solidFill>
              </a:rPr>
              <a:t>by</a:t>
            </a:r>
            <a:r>
              <a:rPr lang="nl-NL" dirty="0">
                <a:solidFill>
                  <a:schemeClr val="bg1"/>
                </a:solidFill>
              </a:rPr>
              <a:t> a European Court + </a:t>
            </a:r>
            <a:r>
              <a:rPr lang="nl-NL" dirty="0" err="1">
                <a:solidFill>
                  <a:schemeClr val="bg1"/>
                </a:solidFill>
              </a:rPr>
              <a:t>the</a:t>
            </a:r>
            <a:r>
              <a:rPr lang="nl-NL" dirty="0">
                <a:solidFill>
                  <a:schemeClr val="bg1"/>
                </a:solidFill>
              </a:rPr>
              <a:t> </a:t>
            </a:r>
            <a:r>
              <a:rPr lang="nl-NL" dirty="0" err="1">
                <a:solidFill>
                  <a:schemeClr val="bg1"/>
                </a:solidFill>
              </a:rPr>
              <a:t>judgements</a:t>
            </a:r>
            <a:r>
              <a:rPr lang="nl-NL" dirty="0">
                <a:solidFill>
                  <a:schemeClr val="bg1"/>
                </a:solidFill>
              </a:rPr>
              <a:t> </a:t>
            </a:r>
            <a:r>
              <a:rPr lang="nl-NL" dirty="0" err="1">
                <a:solidFill>
                  <a:schemeClr val="bg1"/>
                </a:solidFill>
              </a:rPr>
              <a:t>by</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Commission</a:t>
            </a:r>
            <a:r>
              <a:rPr lang="nl-NL" dirty="0">
                <a:solidFill>
                  <a:schemeClr val="bg1"/>
                </a:solidFill>
              </a:rPr>
              <a:t> </a:t>
            </a:r>
            <a:r>
              <a:rPr lang="nl-NL" dirty="0" err="1">
                <a:solidFill>
                  <a:schemeClr val="bg1"/>
                </a:solidFill>
              </a:rPr>
              <a:t>would</a:t>
            </a:r>
            <a:r>
              <a:rPr lang="nl-NL" dirty="0">
                <a:solidFill>
                  <a:schemeClr val="bg1"/>
                </a:solidFill>
              </a:rPr>
              <a:t> </a:t>
            </a:r>
            <a:r>
              <a:rPr lang="nl-NL" dirty="0" err="1">
                <a:solidFill>
                  <a:schemeClr val="bg1"/>
                </a:solidFill>
              </a:rPr>
              <a:t>be</a:t>
            </a:r>
            <a:r>
              <a:rPr lang="nl-NL" dirty="0">
                <a:solidFill>
                  <a:schemeClr val="bg1"/>
                </a:solidFill>
              </a:rPr>
              <a:t> </a:t>
            </a:r>
            <a:r>
              <a:rPr lang="nl-NL" dirty="0" err="1">
                <a:solidFill>
                  <a:schemeClr val="bg1"/>
                </a:solidFill>
              </a:rPr>
              <a:t>sufficient</a:t>
            </a:r>
            <a:br>
              <a:rPr lang="nl-NL" dirty="0">
                <a:solidFill>
                  <a:schemeClr val="bg1"/>
                </a:solidFill>
              </a:rPr>
            </a:br>
            <a:endParaRPr lang="nl-NL" dirty="0">
              <a:solidFill>
                <a:schemeClr val="bg1"/>
              </a:solidFill>
            </a:endParaRPr>
          </a:p>
          <a:p>
            <a:r>
              <a:rPr lang="nl-NL" dirty="0" err="1">
                <a:solidFill>
                  <a:schemeClr val="bg1"/>
                </a:solidFill>
              </a:rPr>
              <a:t>Compromise</a:t>
            </a:r>
            <a:endParaRPr lang="nl-NL" dirty="0">
              <a:solidFill>
                <a:schemeClr val="bg1"/>
              </a:solidFill>
            </a:endParaRPr>
          </a:p>
          <a:p>
            <a:pPr lvl="1"/>
            <a:r>
              <a:rPr lang="nl-NL" dirty="0" err="1">
                <a:solidFill>
                  <a:schemeClr val="bg1"/>
                </a:solidFill>
              </a:rPr>
              <a:t>Again</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Court’s</a:t>
            </a:r>
            <a:r>
              <a:rPr lang="nl-NL" dirty="0">
                <a:solidFill>
                  <a:schemeClr val="bg1"/>
                </a:solidFill>
              </a:rPr>
              <a:t> </a:t>
            </a:r>
            <a:r>
              <a:rPr lang="nl-NL" dirty="0" err="1">
                <a:solidFill>
                  <a:schemeClr val="bg1"/>
                </a:solidFill>
              </a:rPr>
              <a:t>authority</a:t>
            </a:r>
            <a:r>
              <a:rPr lang="nl-NL" dirty="0">
                <a:solidFill>
                  <a:schemeClr val="bg1"/>
                </a:solidFill>
              </a:rPr>
              <a:t> was </a:t>
            </a:r>
            <a:r>
              <a:rPr lang="nl-NL" dirty="0" err="1">
                <a:solidFill>
                  <a:schemeClr val="bg1"/>
                </a:solidFill>
              </a:rPr>
              <a:t>optional</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78045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solidFill>
                  <a:schemeClr val="bg1"/>
                </a:solidFill>
              </a:rPr>
              <a:t>5. </a:t>
            </a:r>
            <a:r>
              <a:rPr lang="nl-NL" dirty="0" err="1">
                <a:solidFill>
                  <a:schemeClr val="bg1"/>
                </a:solidFill>
              </a:rPr>
              <a:t>Should</a:t>
            </a:r>
            <a:r>
              <a:rPr lang="nl-NL" dirty="0">
                <a:solidFill>
                  <a:schemeClr val="bg1"/>
                </a:solidFill>
              </a:rPr>
              <a:t> </a:t>
            </a:r>
            <a:r>
              <a:rPr lang="nl-NL" dirty="0" err="1">
                <a:solidFill>
                  <a:schemeClr val="bg1"/>
                </a:solidFill>
              </a:rPr>
              <a:t>individuals</a:t>
            </a:r>
            <a:r>
              <a:rPr lang="nl-NL" dirty="0">
                <a:solidFill>
                  <a:schemeClr val="bg1"/>
                </a:solidFill>
              </a:rPr>
              <a:t> have a right </a:t>
            </a:r>
            <a:r>
              <a:rPr lang="nl-NL" dirty="0" err="1">
                <a:solidFill>
                  <a:schemeClr val="bg1"/>
                </a:solidFill>
              </a:rPr>
              <a:t>to</a:t>
            </a:r>
            <a:r>
              <a:rPr lang="nl-NL" dirty="0">
                <a:solidFill>
                  <a:schemeClr val="bg1"/>
                </a:solidFill>
              </a:rPr>
              <a:t> </a:t>
            </a:r>
            <a:r>
              <a:rPr lang="nl-NL" dirty="0" err="1">
                <a:solidFill>
                  <a:schemeClr val="bg1"/>
                </a:solidFill>
              </a:rPr>
              <a:t>complain</a:t>
            </a:r>
            <a:r>
              <a:rPr lang="nl-NL" dirty="0">
                <a:solidFill>
                  <a:schemeClr val="bg1"/>
                </a:solidFill>
              </a:rPr>
              <a:t>?</a:t>
            </a:r>
          </a:p>
          <a:p>
            <a:pPr lvl="1"/>
            <a:r>
              <a:rPr lang="nl-NL" dirty="0">
                <a:solidFill>
                  <a:schemeClr val="bg1"/>
                </a:solidFill>
              </a:rPr>
              <a:t>Yes, </a:t>
            </a:r>
            <a:r>
              <a:rPr lang="nl-NL" dirty="0" err="1">
                <a:solidFill>
                  <a:schemeClr val="bg1"/>
                </a:solidFill>
              </a:rPr>
              <a:t>otherwise</a:t>
            </a:r>
            <a:r>
              <a:rPr lang="nl-NL" dirty="0">
                <a:solidFill>
                  <a:schemeClr val="bg1"/>
                </a:solidFill>
              </a:rPr>
              <a:t> </a:t>
            </a:r>
            <a:r>
              <a:rPr lang="nl-NL" dirty="0" err="1">
                <a:solidFill>
                  <a:schemeClr val="bg1"/>
                </a:solidFill>
              </a:rPr>
              <a:t>the</a:t>
            </a:r>
            <a:r>
              <a:rPr lang="nl-NL" dirty="0">
                <a:solidFill>
                  <a:schemeClr val="bg1"/>
                </a:solidFill>
              </a:rPr>
              <a:t> ECHR </a:t>
            </a:r>
            <a:r>
              <a:rPr lang="nl-NL" dirty="0" err="1">
                <a:solidFill>
                  <a:schemeClr val="bg1"/>
                </a:solidFill>
              </a:rPr>
              <a:t>would</a:t>
            </a:r>
            <a:r>
              <a:rPr lang="nl-NL" dirty="0">
                <a:solidFill>
                  <a:schemeClr val="bg1"/>
                </a:solidFill>
              </a:rPr>
              <a:t> </a:t>
            </a:r>
            <a:r>
              <a:rPr lang="nl-NL" dirty="0" err="1">
                <a:solidFill>
                  <a:schemeClr val="bg1"/>
                </a:solidFill>
              </a:rPr>
              <a:t>not</a:t>
            </a:r>
            <a:r>
              <a:rPr lang="nl-NL" dirty="0">
                <a:solidFill>
                  <a:schemeClr val="bg1"/>
                </a:solidFill>
              </a:rPr>
              <a:t> </a:t>
            </a:r>
            <a:r>
              <a:rPr lang="nl-NL" dirty="0" err="1">
                <a:solidFill>
                  <a:schemeClr val="bg1"/>
                </a:solidFill>
              </a:rPr>
              <a:t>be</a:t>
            </a:r>
            <a:r>
              <a:rPr lang="nl-NL" dirty="0">
                <a:solidFill>
                  <a:schemeClr val="bg1"/>
                </a:solidFill>
              </a:rPr>
              <a:t> </a:t>
            </a:r>
            <a:r>
              <a:rPr lang="nl-NL" dirty="0" err="1">
                <a:solidFill>
                  <a:schemeClr val="bg1"/>
                </a:solidFill>
              </a:rPr>
              <a:t>effective</a:t>
            </a:r>
            <a:r>
              <a:rPr lang="nl-NL" dirty="0">
                <a:solidFill>
                  <a:schemeClr val="bg1"/>
                </a:solidFill>
              </a:rPr>
              <a:t> as a human </a:t>
            </a:r>
            <a:r>
              <a:rPr lang="nl-NL" dirty="0" err="1">
                <a:solidFill>
                  <a:schemeClr val="bg1"/>
                </a:solidFill>
              </a:rPr>
              <a:t>rights</a:t>
            </a:r>
            <a:r>
              <a:rPr lang="nl-NL" dirty="0">
                <a:solidFill>
                  <a:schemeClr val="bg1"/>
                </a:solidFill>
              </a:rPr>
              <a:t> </a:t>
            </a:r>
            <a:r>
              <a:rPr lang="nl-NL" dirty="0" err="1">
                <a:solidFill>
                  <a:schemeClr val="bg1"/>
                </a:solidFill>
              </a:rPr>
              <a:t>guarantee</a:t>
            </a:r>
            <a:endParaRPr lang="nl-NL" dirty="0">
              <a:solidFill>
                <a:schemeClr val="bg1"/>
              </a:solidFill>
            </a:endParaRPr>
          </a:p>
          <a:p>
            <a:pPr lvl="1"/>
            <a:r>
              <a:rPr lang="nl-NL" dirty="0">
                <a:solidFill>
                  <a:schemeClr val="bg1"/>
                </a:solidFill>
              </a:rPr>
              <a:t>No, </a:t>
            </a:r>
            <a:r>
              <a:rPr lang="nl-NL" dirty="0" err="1">
                <a:solidFill>
                  <a:schemeClr val="bg1"/>
                </a:solidFill>
              </a:rPr>
              <a:t>fear</a:t>
            </a:r>
            <a:r>
              <a:rPr lang="nl-NL" dirty="0">
                <a:solidFill>
                  <a:schemeClr val="bg1"/>
                </a:solidFill>
              </a:rPr>
              <a:t> of </a:t>
            </a:r>
            <a:r>
              <a:rPr lang="nl-NL" dirty="0" err="1">
                <a:solidFill>
                  <a:schemeClr val="bg1"/>
                </a:solidFill>
              </a:rPr>
              <a:t>higher</a:t>
            </a:r>
            <a:r>
              <a:rPr lang="nl-NL" dirty="0">
                <a:solidFill>
                  <a:schemeClr val="bg1"/>
                </a:solidFill>
              </a:rPr>
              <a:t> </a:t>
            </a:r>
            <a:r>
              <a:rPr lang="nl-NL" dirty="0" err="1">
                <a:solidFill>
                  <a:schemeClr val="bg1"/>
                </a:solidFill>
              </a:rPr>
              <a:t>numbers</a:t>
            </a:r>
            <a:r>
              <a:rPr lang="nl-NL" dirty="0">
                <a:solidFill>
                  <a:schemeClr val="bg1"/>
                </a:solidFill>
              </a:rPr>
              <a:t> of </a:t>
            </a:r>
            <a:r>
              <a:rPr lang="nl-NL" dirty="0" err="1">
                <a:solidFill>
                  <a:schemeClr val="bg1"/>
                </a:solidFill>
              </a:rPr>
              <a:t>complaints</a:t>
            </a:r>
            <a:r>
              <a:rPr lang="nl-NL" dirty="0">
                <a:solidFill>
                  <a:schemeClr val="bg1"/>
                </a:solidFill>
              </a:rPr>
              <a:t> + </a:t>
            </a:r>
            <a:r>
              <a:rPr lang="nl-NL" dirty="0" err="1">
                <a:solidFill>
                  <a:schemeClr val="bg1"/>
                </a:solidFill>
              </a:rPr>
              <a:t>fear</a:t>
            </a:r>
            <a:r>
              <a:rPr lang="nl-NL" dirty="0">
                <a:solidFill>
                  <a:schemeClr val="bg1"/>
                </a:solidFill>
              </a:rPr>
              <a:t> of </a:t>
            </a:r>
            <a:r>
              <a:rPr lang="nl-NL" dirty="0" err="1">
                <a:solidFill>
                  <a:schemeClr val="bg1"/>
                </a:solidFill>
              </a:rPr>
              <a:t>abuse</a:t>
            </a:r>
            <a:r>
              <a:rPr lang="nl-NL" dirty="0">
                <a:solidFill>
                  <a:schemeClr val="bg1"/>
                </a:solidFill>
              </a:rPr>
              <a:t> of right + </a:t>
            </a:r>
            <a:r>
              <a:rPr lang="nl-NL" dirty="0" err="1">
                <a:solidFill>
                  <a:schemeClr val="bg1"/>
                </a:solidFill>
              </a:rPr>
              <a:t>fear</a:t>
            </a:r>
            <a:r>
              <a:rPr lang="nl-NL" dirty="0">
                <a:solidFill>
                  <a:schemeClr val="bg1"/>
                </a:solidFill>
              </a:rPr>
              <a:t> of </a:t>
            </a:r>
            <a:r>
              <a:rPr lang="nl-NL" dirty="0" err="1">
                <a:solidFill>
                  <a:schemeClr val="bg1"/>
                </a:solidFill>
              </a:rPr>
              <a:t>many</a:t>
            </a:r>
            <a:r>
              <a:rPr lang="nl-NL" dirty="0">
                <a:solidFill>
                  <a:schemeClr val="bg1"/>
                </a:solidFill>
              </a:rPr>
              <a:t> small, </a:t>
            </a:r>
            <a:r>
              <a:rPr lang="nl-NL" dirty="0" err="1">
                <a:solidFill>
                  <a:schemeClr val="bg1"/>
                </a:solidFill>
              </a:rPr>
              <a:t>individual</a:t>
            </a:r>
            <a:r>
              <a:rPr lang="nl-NL" dirty="0">
                <a:solidFill>
                  <a:schemeClr val="bg1"/>
                </a:solidFill>
              </a:rPr>
              <a:t> </a:t>
            </a:r>
            <a:r>
              <a:rPr lang="nl-NL" dirty="0" err="1">
                <a:solidFill>
                  <a:schemeClr val="bg1"/>
                </a:solidFill>
              </a:rPr>
              <a:t>matters</a:t>
            </a:r>
            <a:r>
              <a:rPr lang="nl-NL" dirty="0">
                <a:solidFill>
                  <a:schemeClr val="bg1"/>
                </a:solidFill>
              </a:rPr>
              <a:t> put forward</a:t>
            </a:r>
          </a:p>
          <a:p>
            <a:pPr lvl="1"/>
            <a:endParaRPr lang="nl-NL" dirty="0">
              <a:solidFill>
                <a:schemeClr val="bg1"/>
              </a:solidFill>
            </a:endParaRPr>
          </a:p>
          <a:p>
            <a:r>
              <a:rPr lang="nl-NL" dirty="0" err="1">
                <a:solidFill>
                  <a:schemeClr val="bg1"/>
                </a:solidFill>
              </a:rPr>
              <a:t>Compromise</a:t>
            </a:r>
            <a:r>
              <a:rPr lang="nl-NL" dirty="0">
                <a:solidFill>
                  <a:schemeClr val="bg1"/>
                </a:solidFill>
              </a:rPr>
              <a:t>:</a:t>
            </a:r>
          </a:p>
          <a:p>
            <a:pPr lvl="1"/>
            <a:r>
              <a:rPr lang="nl-NL" dirty="0">
                <a:solidFill>
                  <a:schemeClr val="bg1"/>
                </a:solidFill>
              </a:rPr>
              <a:t>Both </a:t>
            </a:r>
            <a:r>
              <a:rPr lang="nl-NL" dirty="0" err="1">
                <a:solidFill>
                  <a:schemeClr val="bg1"/>
                </a:solidFill>
              </a:rPr>
              <a:t>inter</a:t>
            </a:r>
            <a:r>
              <a:rPr lang="nl-NL" dirty="0">
                <a:solidFill>
                  <a:schemeClr val="bg1"/>
                </a:solidFill>
              </a:rPr>
              <a:t>-state &amp; </a:t>
            </a:r>
            <a:r>
              <a:rPr lang="nl-NL" dirty="0" err="1">
                <a:solidFill>
                  <a:schemeClr val="bg1"/>
                </a:solidFill>
              </a:rPr>
              <a:t>indivdiual</a:t>
            </a:r>
            <a:r>
              <a:rPr lang="nl-NL" dirty="0">
                <a:solidFill>
                  <a:schemeClr val="bg1"/>
                </a:solidFill>
              </a:rPr>
              <a:t> </a:t>
            </a:r>
            <a:r>
              <a:rPr lang="nl-NL" dirty="0" err="1">
                <a:solidFill>
                  <a:schemeClr val="bg1"/>
                </a:solidFill>
              </a:rPr>
              <a:t>complain</a:t>
            </a:r>
            <a:r>
              <a:rPr lang="nl-NL" dirty="0">
                <a:solidFill>
                  <a:schemeClr val="bg1"/>
                </a:solidFill>
              </a:rPr>
              <a:t> right, but </a:t>
            </a:r>
            <a:r>
              <a:rPr lang="nl-NL" dirty="0" err="1">
                <a:solidFill>
                  <a:schemeClr val="bg1"/>
                </a:solidFill>
              </a:rPr>
              <a:t>individuals</a:t>
            </a:r>
            <a:r>
              <a:rPr lang="nl-NL" dirty="0">
                <a:solidFill>
                  <a:schemeClr val="bg1"/>
                </a:solidFill>
              </a:rPr>
              <a:t> </a:t>
            </a:r>
            <a:r>
              <a:rPr lang="nl-NL" dirty="0" err="1">
                <a:solidFill>
                  <a:schemeClr val="bg1"/>
                </a:solidFill>
              </a:rPr>
              <a:t>only</a:t>
            </a:r>
            <a:r>
              <a:rPr lang="nl-NL" dirty="0">
                <a:solidFill>
                  <a:schemeClr val="bg1"/>
                </a:solidFill>
              </a:rPr>
              <a:t> </a:t>
            </a:r>
            <a:r>
              <a:rPr lang="nl-NL" dirty="0" err="1">
                <a:solidFill>
                  <a:schemeClr val="bg1"/>
                </a:solidFill>
              </a:rPr>
              <a:t>allowed</a:t>
            </a:r>
            <a:r>
              <a:rPr lang="nl-NL" dirty="0">
                <a:solidFill>
                  <a:schemeClr val="bg1"/>
                </a:solidFill>
              </a:rPr>
              <a:t> </a:t>
            </a:r>
            <a:r>
              <a:rPr lang="nl-NL" dirty="0" err="1">
                <a:solidFill>
                  <a:schemeClr val="bg1"/>
                </a:solidFill>
              </a:rPr>
              <a:t>to</a:t>
            </a:r>
            <a:r>
              <a:rPr lang="nl-NL" dirty="0">
                <a:solidFill>
                  <a:schemeClr val="bg1"/>
                </a:solidFill>
              </a:rPr>
              <a:t> </a:t>
            </a:r>
            <a:r>
              <a:rPr lang="nl-NL" dirty="0" err="1">
                <a:solidFill>
                  <a:schemeClr val="bg1"/>
                </a:solidFill>
              </a:rPr>
              <a:t>pettition</a:t>
            </a:r>
            <a:r>
              <a:rPr lang="nl-NL" dirty="0">
                <a:solidFill>
                  <a:schemeClr val="bg1"/>
                </a:solidFill>
              </a:rPr>
              <a:t> </a:t>
            </a:r>
            <a:r>
              <a:rPr lang="nl-NL" dirty="0" err="1">
                <a:solidFill>
                  <a:schemeClr val="bg1"/>
                </a:solidFill>
              </a:rPr>
              <a:t>to</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Commission</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2305883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br>
              <a:rPr lang="nl-NL" dirty="0">
                <a:solidFill>
                  <a:schemeClr val="bg1"/>
                </a:solidFill>
              </a:rPr>
            </a:br>
            <a:endParaRPr lang="nl-NL" dirty="0"/>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Tree>
    <p:extLst>
      <p:ext uri="{BB962C8B-B14F-4D97-AF65-F5344CB8AC3E}">
        <p14:creationId xmlns:p14="http://schemas.microsoft.com/office/powerpoint/2010/main" val="3037673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C5B244-A81C-4B1C-9F3C-5CC27E503650}"/>
              </a:ext>
            </a:extLst>
          </p:cNvPr>
          <p:cNvSpPr>
            <a:spLocks noGrp="1"/>
          </p:cNvSpPr>
          <p:nvPr>
            <p:ph type="title"/>
          </p:nvPr>
        </p:nvSpPr>
        <p:spPr/>
        <p:txBody>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4A51A5A8-AAAF-4AE5-85FA-AE42714011BD}"/>
              </a:ext>
            </a:extLst>
          </p:cNvPr>
          <p:cNvSpPr>
            <a:spLocks noGrp="1"/>
          </p:cNvSpPr>
          <p:nvPr>
            <p:ph idx="1"/>
          </p:nvPr>
        </p:nvSpPr>
        <p:spPr/>
        <p:txBody>
          <a:bodyPr/>
          <a:lstStyle/>
          <a:p>
            <a:endParaRPr lang="nl-NL"/>
          </a:p>
        </p:txBody>
      </p:sp>
      <p:pic>
        <p:nvPicPr>
          <p:cNvPr id="5" name="Afbeelding 4">
            <a:extLst>
              <a:ext uri="{FF2B5EF4-FFF2-40B4-BE49-F238E27FC236}">
                <a16:creationId xmlns:a16="http://schemas.microsoft.com/office/drawing/2014/main" id="{5BCBA11C-0A8E-467A-BE25-A0193A1483C7}"/>
              </a:ext>
            </a:extLst>
          </p:cNvPr>
          <p:cNvPicPr>
            <a:picLocks noChangeAspect="1"/>
          </p:cNvPicPr>
          <p:nvPr/>
        </p:nvPicPr>
        <p:blipFill>
          <a:blip r:embed="rId2"/>
          <a:stretch>
            <a:fillRect/>
          </a:stretch>
        </p:blipFill>
        <p:spPr>
          <a:xfrm>
            <a:off x="972273" y="2338086"/>
            <a:ext cx="9873205" cy="4151040"/>
          </a:xfrm>
          <a:prstGeom prst="rect">
            <a:avLst/>
          </a:prstGeom>
        </p:spPr>
      </p:pic>
    </p:spTree>
    <p:extLst>
      <p:ext uri="{BB962C8B-B14F-4D97-AF65-F5344CB8AC3E}">
        <p14:creationId xmlns:p14="http://schemas.microsoft.com/office/powerpoint/2010/main" val="727738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a:xfrm>
            <a:off x="680321" y="2211356"/>
            <a:ext cx="9613861" cy="4534678"/>
          </a:xfrm>
        </p:spPr>
        <p:txBody>
          <a:bodyPr/>
          <a:lstStyle/>
          <a:p>
            <a:r>
              <a:rPr lang="nl-NL" dirty="0">
                <a:solidFill>
                  <a:schemeClr val="bg1"/>
                </a:solidFill>
              </a:rPr>
              <a:t>6. </a:t>
            </a:r>
            <a:r>
              <a:rPr lang="nl-NL" dirty="0" err="1">
                <a:solidFill>
                  <a:schemeClr val="bg1"/>
                </a:solidFill>
              </a:rPr>
              <a:t>Should</a:t>
            </a:r>
            <a:r>
              <a:rPr lang="nl-NL" dirty="0">
                <a:solidFill>
                  <a:schemeClr val="bg1"/>
                </a:solidFill>
              </a:rPr>
              <a:t> </a:t>
            </a:r>
            <a:r>
              <a:rPr lang="nl-NL" dirty="0" err="1">
                <a:solidFill>
                  <a:schemeClr val="bg1"/>
                </a:solidFill>
              </a:rPr>
              <a:t>the</a:t>
            </a:r>
            <a:r>
              <a:rPr lang="nl-NL" dirty="0">
                <a:solidFill>
                  <a:schemeClr val="bg1"/>
                </a:solidFill>
              </a:rPr>
              <a:t> right </a:t>
            </a:r>
            <a:r>
              <a:rPr lang="nl-NL" dirty="0" err="1">
                <a:solidFill>
                  <a:schemeClr val="bg1"/>
                </a:solidFill>
              </a:rPr>
              <a:t>to</a:t>
            </a:r>
            <a:r>
              <a:rPr lang="nl-NL" dirty="0">
                <a:solidFill>
                  <a:schemeClr val="bg1"/>
                </a:solidFill>
              </a:rPr>
              <a:t> </a:t>
            </a:r>
            <a:r>
              <a:rPr lang="nl-NL" dirty="0" err="1">
                <a:solidFill>
                  <a:schemeClr val="bg1"/>
                </a:solidFill>
              </a:rPr>
              <a:t>education</a:t>
            </a:r>
            <a:r>
              <a:rPr lang="nl-NL" dirty="0">
                <a:solidFill>
                  <a:schemeClr val="bg1"/>
                </a:solidFill>
              </a:rPr>
              <a:t>, </a:t>
            </a:r>
            <a:r>
              <a:rPr lang="nl-NL" dirty="0" err="1">
                <a:solidFill>
                  <a:schemeClr val="bg1"/>
                </a:solidFill>
              </a:rPr>
              <a:t>the</a:t>
            </a:r>
            <a:r>
              <a:rPr lang="nl-NL" dirty="0">
                <a:solidFill>
                  <a:schemeClr val="bg1"/>
                </a:solidFill>
              </a:rPr>
              <a:t> right </a:t>
            </a:r>
            <a:r>
              <a:rPr lang="nl-NL" dirty="0" err="1">
                <a:solidFill>
                  <a:schemeClr val="bg1"/>
                </a:solidFill>
              </a:rPr>
              <a:t>to</a:t>
            </a:r>
            <a:r>
              <a:rPr lang="nl-NL" dirty="0">
                <a:solidFill>
                  <a:schemeClr val="bg1"/>
                </a:solidFill>
              </a:rPr>
              <a:t> property </a:t>
            </a:r>
            <a:r>
              <a:rPr lang="nl-NL" dirty="0" err="1">
                <a:solidFill>
                  <a:schemeClr val="bg1"/>
                </a:solidFill>
              </a:rPr>
              <a:t>and</a:t>
            </a:r>
            <a:r>
              <a:rPr lang="nl-NL" dirty="0">
                <a:solidFill>
                  <a:schemeClr val="bg1"/>
                </a:solidFill>
              </a:rPr>
              <a:t> right </a:t>
            </a:r>
            <a:r>
              <a:rPr lang="nl-NL" dirty="0" err="1">
                <a:solidFill>
                  <a:schemeClr val="bg1"/>
                </a:solidFill>
              </a:rPr>
              <a:t>to</a:t>
            </a:r>
            <a:r>
              <a:rPr lang="nl-NL" dirty="0">
                <a:solidFill>
                  <a:schemeClr val="bg1"/>
                </a:solidFill>
              </a:rPr>
              <a:t> free </a:t>
            </a:r>
            <a:r>
              <a:rPr lang="nl-NL" dirty="0" err="1">
                <a:solidFill>
                  <a:schemeClr val="bg1"/>
                </a:solidFill>
              </a:rPr>
              <a:t>elections</a:t>
            </a:r>
            <a:r>
              <a:rPr lang="nl-NL" dirty="0">
                <a:solidFill>
                  <a:schemeClr val="bg1"/>
                </a:solidFill>
              </a:rPr>
              <a:t> </a:t>
            </a:r>
            <a:r>
              <a:rPr lang="nl-NL" dirty="0" err="1">
                <a:solidFill>
                  <a:schemeClr val="bg1"/>
                </a:solidFill>
              </a:rPr>
              <a:t>be</a:t>
            </a:r>
            <a:r>
              <a:rPr lang="nl-NL" dirty="0">
                <a:solidFill>
                  <a:schemeClr val="bg1"/>
                </a:solidFill>
              </a:rPr>
              <a:t> </a:t>
            </a:r>
            <a:r>
              <a:rPr lang="nl-NL" dirty="0" err="1">
                <a:solidFill>
                  <a:schemeClr val="bg1"/>
                </a:solidFill>
              </a:rPr>
              <a:t>included</a:t>
            </a:r>
            <a:r>
              <a:rPr lang="nl-NL" dirty="0">
                <a:solidFill>
                  <a:schemeClr val="bg1"/>
                </a:solidFill>
              </a:rPr>
              <a:t> in </a:t>
            </a:r>
            <a:r>
              <a:rPr lang="nl-NL" dirty="0" err="1">
                <a:solidFill>
                  <a:schemeClr val="bg1"/>
                </a:solidFill>
              </a:rPr>
              <a:t>the</a:t>
            </a:r>
            <a:r>
              <a:rPr lang="nl-NL" dirty="0">
                <a:solidFill>
                  <a:schemeClr val="bg1"/>
                </a:solidFill>
              </a:rPr>
              <a:t> </a:t>
            </a:r>
            <a:r>
              <a:rPr lang="nl-NL" dirty="0" err="1">
                <a:solidFill>
                  <a:schemeClr val="bg1"/>
                </a:solidFill>
              </a:rPr>
              <a:t>Convention</a:t>
            </a:r>
            <a:r>
              <a:rPr lang="nl-NL" dirty="0">
                <a:solidFill>
                  <a:schemeClr val="bg1"/>
                </a:solidFill>
              </a:rPr>
              <a:t>?</a:t>
            </a:r>
            <a:br>
              <a:rPr lang="nl-NL" dirty="0">
                <a:solidFill>
                  <a:schemeClr val="bg1"/>
                </a:solidFill>
              </a:rPr>
            </a:br>
            <a:endParaRPr lang="nl-NL" dirty="0">
              <a:solidFill>
                <a:schemeClr val="bg1"/>
              </a:solidFill>
            </a:endParaRPr>
          </a:p>
          <a:p>
            <a:pPr lvl="1"/>
            <a:r>
              <a:rPr lang="nl-NL" dirty="0">
                <a:solidFill>
                  <a:schemeClr val="bg1"/>
                </a:solidFill>
              </a:rPr>
              <a:t>Yes, </a:t>
            </a:r>
            <a:r>
              <a:rPr lang="nl-NL" dirty="0" err="1">
                <a:solidFill>
                  <a:schemeClr val="bg1"/>
                </a:solidFill>
              </a:rPr>
              <a:t>because</a:t>
            </a:r>
            <a:r>
              <a:rPr lang="nl-NL" dirty="0">
                <a:solidFill>
                  <a:schemeClr val="bg1"/>
                </a:solidFill>
              </a:rPr>
              <a:t> important (</a:t>
            </a:r>
            <a:r>
              <a:rPr lang="nl-NL" dirty="0" err="1">
                <a:solidFill>
                  <a:schemeClr val="bg1"/>
                </a:solidFill>
              </a:rPr>
              <a:t>influence</a:t>
            </a:r>
            <a:r>
              <a:rPr lang="nl-NL" dirty="0">
                <a:solidFill>
                  <a:schemeClr val="bg1"/>
                </a:solidFill>
              </a:rPr>
              <a:t> on </a:t>
            </a:r>
            <a:r>
              <a:rPr lang="nl-NL" dirty="0" err="1">
                <a:solidFill>
                  <a:schemeClr val="bg1"/>
                </a:solidFill>
              </a:rPr>
              <a:t>education</a:t>
            </a:r>
            <a:r>
              <a:rPr lang="nl-NL" dirty="0">
                <a:solidFill>
                  <a:schemeClr val="bg1"/>
                </a:solidFill>
              </a:rPr>
              <a:t> </a:t>
            </a:r>
            <a:r>
              <a:rPr lang="nl-NL" dirty="0" err="1">
                <a:solidFill>
                  <a:schemeClr val="bg1"/>
                </a:solidFill>
              </a:rPr>
              <a:t>can</a:t>
            </a:r>
            <a:r>
              <a:rPr lang="nl-NL" dirty="0">
                <a:solidFill>
                  <a:schemeClr val="bg1"/>
                </a:solidFill>
              </a:rPr>
              <a:t> </a:t>
            </a:r>
            <a:r>
              <a:rPr lang="nl-NL" dirty="0" err="1">
                <a:solidFill>
                  <a:schemeClr val="bg1"/>
                </a:solidFill>
              </a:rPr>
              <a:t>be</a:t>
            </a:r>
            <a:r>
              <a:rPr lang="nl-NL" dirty="0">
                <a:solidFill>
                  <a:schemeClr val="bg1"/>
                </a:solidFill>
              </a:rPr>
              <a:t> </a:t>
            </a:r>
            <a:r>
              <a:rPr lang="nl-NL" dirty="0" err="1">
                <a:solidFill>
                  <a:schemeClr val="bg1"/>
                </a:solidFill>
              </a:rPr>
              <a:t>abused</a:t>
            </a:r>
            <a:r>
              <a:rPr lang="nl-NL" dirty="0">
                <a:solidFill>
                  <a:schemeClr val="bg1"/>
                </a:solidFill>
              </a:rPr>
              <a:t> </a:t>
            </a:r>
            <a:r>
              <a:rPr lang="nl-NL" dirty="0" err="1">
                <a:solidFill>
                  <a:schemeClr val="bg1"/>
                </a:solidFill>
              </a:rPr>
              <a:t>by</a:t>
            </a:r>
            <a:r>
              <a:rPr lang="nl-NL" dirty="0">
                <a:solidFill>
                  <a:schemeClr val="bg1"/>
                </a:solidFill>
              </a:rPr>
              <a:t> </a:t>
            </a:r>
            <a:r>
              <a:rPr lang="nl-NL" dirty="0" err="1">
                <a:solidFill>
                  <a:schemeClr val="bg1"/>
                </a:solidFill>
              </a:rPr>
              <a:t>totalitarian</a:t>
            </a:r>
            <a:r>
              <a:rPr lang="nl-NL" dirty="0">
                <a:solidFill>
                  <a:schemeClr val="bg1"/>
                </a:solidFill>
              </a:rPr>
              <a:t> </a:t>
            </a:r>
            <a:r>
              <a:rPr lang="nl-NL" dirty="0" err="1">
                <a:solidFill>
                  <a:schemeClr val="bg1"/>
                </a:solidFill>
              </a:rPr>
              <a:t>states</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individual</a:t>
            </a:r>
            <a:r>
              <a:rPr lang="nl-NL" dirty="0">
                <a:solidFill>
                  <a:schemeClr val="bg1"/>
                </a:solidFill>
              </a:rPr>
              <a:t> property was </a:t>
            </a:r>
            <a:r>
              <a:rPr lang="nl-NL" dirty="0" err="1">
                <a:solidFill>
                  <a:schemeClr val="bg1"/>
                </a:solidFill>
              </a:rPr>
              <a:t>challenged</a:t>
            </a:r>
            <a:r>
              <a:rPr lang="nl-NL" dirty="0">
                <a:solidFill>
                  <a:schemeClr val="bg1"/>
                </a:solidFill>
              </a:rPr>
              <a:t> </a:t>
            </a:r>
            <a:r>
              <a:rPr lang="nl-NL" dirty="0" err="1">
                <a:solidFill>
                  <a:schemeClr val="bg1"/>
                </a:solidFill>
              </a:rPr>
              <a:t>by</a:t>
            </a:r>
            <a:r>
              <a:rPr lang="nl-NL" dirty="0">
                <a:solidFill>
                  <a:schemeClr val="bg1"/>
                </a:solidFill>
              </a:rPr>
              <a:t> communist regimes)</a:t>
            </a:r>
          </a:p>
          <a:p>
            <a:pPr lvl="1"/>
            <a:r>
              <a:rPr lang="nl-NL" dirty="0">
                <a:solidFill>
                  <a:schemeClr val="bg1"/>
                </a:solidFill>
              </a:rPr>
              <a:t>No, </a:t>
            </a:r>
            <a:r>
              <a:rPr lang="nl-NL" dirty="0" err="1">
                <a:solidFill>
                  <a:schemeClr val="bg1"/>
                </a:solidFill>
              </a:rPr>
              <a:t>because</a:t>
            </a:r>
            <a:r>
              <a:rPr lang="nl-NL" dirty="0">
                <a:solidFill>
                  <a:schemeClr val="bg1"/>
                </a:solidFill>
              </a:rPr>
              <a:t> </a:t>
            </a:r>
            <a:r>
              <a:rPr lang="nl-NL" dirty="0" err="1">
                <a:solidFill>
                  <a:schemeClr val="bg1"/>
                </a:solidFill>
              </a:rPr>
              <a:t>socio-economic</a:t>
            </a:r>
            <a:r>
              <a:rPr lang="nl-NL" dirty="0">
                <a:solidFill>
                  <a:schemeClr val="bg1"/>
                </a:solidFill>
              </a:rPr>
              <a:t> </a:t>
            </a:r>
            <a:r>
              <a:rPr lang="nl-NL" dirty="0" err="1">
                <a:solidFill>
                  <a:schemeClr val="bg1"/>
                </a:solidFill>
              </a:rPr>
              <a:t>rights</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not</a:t>
            </a:r>
            <a:r>
              <a:rPr lang="nl-NL" dirty="0">
                <a:solidFill>
                  <a:schemeClr val="bg1"/>
                </a:solidFill>
              </a:rPr>
              <a:t> </a:t>
            </a:r>
            <a:r>
              <a:rPr lang="nl-NL" dirty="0" err="1">
                <a:solidFill>
                  <a:schemeClr val="bg1"/>
                </a:solidFill>
              </a:rPr>
              <a:t>civil-political</a:t>
            </a:r>
            <a:r>
              <a:rPr lang="nl-NL" dirty="0">
                <a:solidFill>
                  <a:schemeClr val="bg1"/>
                </a:solidFill>
              </a:rPr>
              <a:t> </a:t>
            </a:r>
            <a:r>
              <a:rPr lang="nl-NL" dirty="0" err="1">
                <a:solidFill>
                  <a:schemeClr val="bg1"/>
                </a:solidFill>
              </a:rPr>
              <a:t>rights</a:t>
            </a:r>
            <a:br>
              <a:rPr lang="nl-NL" dirty="0">
                <a:solidFill>
                  <a:schemeClr val="bg1"/>
                </a:solidFill>
              </a:rPr>
            </a:br>
            <a:endParaRPr lang="nl-NL" dirty="0">
              <a:solidFill>
                <a:schemeClr val="bg1"/>
              </a:solidFill>
            </a:endParaRPr>
          </a:p>
          <a:p>
            <a:r>
              <a:rPr lang="nl-NL" dirty="0" err="1">
                <a:solidFill>
                  <a:schemeClr val="bg1"/>
                </a:solidFill>
              </a:rPr>
              <a:t>Compromise</a:t>
            </a:r>
            <a:endParaRPr lang="nl-NL" dirty="0">
              <a:solidFill>
                <a:schemeClr val="bg1"/>
              </a:solidFill>
            </a:endParaRPr>
          </a:p>
          <a:p>
            <a:pPr lvl="1"/>
            <a:r>
              <a:rPr lang="nl-NL" dirty="0" err="1">
                <a:solidFill>
                  <a:schemeClr val="bg1"/>
                </a:solidFill>
              </a:rPr>
              <a:t>Included</a:t>
            </a:r>
            <a:r>
              <a:rPr lang="nl-NL" dirty="0">
                <a:solidFill>
                  <a:schemeClr val="bg1"/>
                </a:solidFill>
              </a:rPr>
              <a:t> in </a:t>
            </a:r>
            <a:r>
              <a:rPr lang="nl-NL" dirty="0" err="1">
                <a:solidFill>
                  <a:schemeClr val="bg1"/>
                </a:solidFill>
              </a:rPr>
              <a:t>the</a:t>
            </a:r>
            <a:r>
              <a:rPr lang="nl-NL" dirty="0">
                <a:solidFill>
                  <a:schemeClr val="bg1"/>
                </a:solidFill>
              </a:rPr>
              <a:t> First </a:t>
            </a:r>
            <a:r>
              <a:rPr lang="nl-NL" dirty="0" err="1">
                <a:solidFill>
                  <a:schemeClr val="bg1"/>
                </a:solidFill>
              </a:rPr>
              <a:t>Optional</a:t>
            </a:r>
            <a:r>
              <a:rPr lang="nl-NL" dirty="0">
                <a:solidFill>
                  <a:schemeClr val="bg1"/>
                </a:solidFill>
              </a:rPr>
              <a:t> Protocol </a:t>
            </a:r>
            <a:r>
              <a:rPr lang="nl-NL" dirty="0" err="1">
                <a:solidFill>
                  <a:schemeClr val="bg1"/>
                </a:solidFill>
              </a:rPr>
              <a:t>to</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Convention</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2086166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normAutofit/>
          </a:bodyPr>
          <a:lstStyle/>
          <a:p>
            <a:r>
              <a:rPr lang="nl-NL" dirty="0"/>
              <a:t>(2) </a:t>
            </a:r>
            <a:r>
              <a:rPr lang="nl-NL" dirty="0" err="1"/>
              <a:t>Complaint</a:t>
            </a:r>
            <a:r>
              <a:rPr lang="nl-NL" dirty="0"/>
              <a:t> procedure: </a:t>
            </a:r>
            <a:r>
              <a:rPr lang="nl-NL" dirty="0" err="1"/>
              <a:t>T</a:t>
            </a:r>
            <a:r>
              <a:rPr lang="nl-NL" i="0" dirty="0" err="1">
                <a:effectLst/>
              </a:rPr>
              <a:t>ravaux</a:t>
            </a:r>
            <a:r>
              <a:rPr lang="nl-NL" i="0" dirty="0">
                <a:effectLst/>
              </a:rPr>
              <a:t> </a:t>
            </a:r>
            <a:r>
              <a:rPr lang="nl-NL" i="0" dirty="0" err="1">
                <a:effectLst/>
              </a:rPr>
              <a:t>préparatoires</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a:xfrm>
            <a:off x="680321" y="2336873"/>
            <a:ext cx="9613861" cy="3599316"/>
          </a:xfrm>
        </p:spPr>
        <p:txBody>
          <a:bodyPr>
            <a:normAutofit fontScale="85000" lnSpcReduction="20000"/>
          </a:bodyPr>
          <a:lstStyle/>
          <a:p>
            <a:r>
              <a:rPr lang="nl-NL" dirty="0">
                <a:solidFill>
                  <a:schemeClr val="bg1"/>
                </a:solidFill>
              </a:rPr>
              <a:t>1</a:t>
            </a:r>
            <a:r>
              <a:rPr lang="nl-NL" baseline="30000" dirty="0">
                <a:solidFill>
                  <a:schemeClr val="bg1"/>
                </a:solidFill>
              </a:rPr>
              <a:t>e</a:t>
            </a:r>
            <a:r>
              <a:rPr lang="nl-NL" dirty="0">
                <a:solidFill>
                  <a:schemeClr val="bg1"/>
                </a:solidFill>
              </a:rPr>
              <a:t> Protocol</a:t>
            </a:r>
          </a:p>
          <a:p>
            <a:r>
              <a:rPr lang="en-US" dirty="0">
                <a:solidFill>
                  <a:schemeClr val="bg1"/>
                </a:solidFill>
              </a:rPr>
              <a:t>ARTICLE 1 Protection of property </a:t>
            </a:r>
            <a:br>
              <a:rPr lang="en-US" dirty="0">
                <a:solidFill>
                  <a:schemeClr val="bg1"/>
                </a:solidFill>
              </a:rPr>
            </a:br>
            <a:r>
              <a:rPr lang="en-US" dirty="0">
                <a:solidFill>
                  <a:schemeClr val="bg1"/>
                </a:solidFill>
              </a:rPr>
              <a:t>Every natural or legal person is entitled to the peaceful enjoyment of his possessions. No one shall be deprived of his possessions except in the public interest and subject to the conditions provided for by law and by the general principles of international law. The preceding provisions shall not, however, in any way impair the right of a State to enforce such laws as it deems necessary to control the use of property in accordance with the general interest or to secure the payment of taxes or other contributions or penalties.</a:t>
            </a:r>
          </a:p>
          <a:p>
            <a:r>
              <a:rPr lang="en-US" dirty="0">
                <a:solidFill>
                  <a:schemeClr val="bg1"/>
                </a:solidFill>
              </a:rPr>
              <a:t>ARTICLE 2 Right to education </a:t>
            </a:r>
            <a:br>
              <a:rPr lang="en-US" dirty="0">
                <a:solidFill>
                  <a:schemeClr val="bg1"/>
                </a:solidFill>
              </a:rPr>
            </a:br>
            <a:r>
              <a:rPr lang="en-US" dirty="0">
                <a:solidFill>
                  <a:schemeClr val="bg1"/>
                </a:solidFill>
              </a:rPr>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a:t>
            </a:r>
          </a:p>
          <a:p>
            <a:r>
              <a:rPr lang="en-US" dirty="0">
                <a:solidFill>
                  <a:schemeClr val="bg1"/>
                </a:solidFill>
              </a:rPr>
              <a:t>ARTICLE 3 Right to free elections </a:t>
            </a:r>
            <a:br>
              <a:rPr lang="en-US" dirty="0">
                <a:solidFill>
                  <a:schemeClr val="bg1"/>
                </a:solidFill>
              </a:rPr>
            </a:br>
            <a:r>
              <a:rPr lang="en-US" dirty="0">
                <a:solidFill>
                  <a:schemeClr val="bg1"/>
                </a:solidFill>
              </a:rPr>
              <a:t>The High Contracting Parties undertake to hold free elections at reasonable intervals by secret ballot, under conditions which will ensure the free expression of the opinion of the people in the choice of the legislature.</a:t>
            </a:r>
          </a:p>
          <a:p>
            <a:endParaRPr lang="nl-NL" dirty="0"/>
          </a:p>
        </p:txBody>
      </p:sp>
    </p:spTree>
    <p:extLst>
      <p:ext uri="{BB962C8B-B14F-4D97-AF65-F5344CB8AC3E}">
        <p14:creationId xmlns:p14="http://schemas.microsoft.com/office/powerpoint/2010/main" val="3328599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p>
        </p:txBody>
      </p:sp>
      <p:sp>
        <p:nvSpPr>
          <p:cNvPr id="3" name="Content Placeholder 2"/>
          <p:cNvSpPr>
            <a:spLocks noGrp="1"/>
          </p:cNvSpPr>
          <p:nvPr>
            <p:ph idx="1"/>
          </p:nvPr>
        </p:nvSpPr>
        <p:spPr/>
        <p:txBody>
          <a:bodyPr>
            <a:normAutofit/>
          </a:bodyPr>
          <a:lstStyle/>
          <a:p>
            <a:r>
              <a:rPr lang="en-US" dirty="0">
                <a:solidFill>
                  <a:schemeClr val="bg1"/>
                </a:solidFill>
              </a:rPr>
              <a:t>ARTICLE 33 Inter-State cases </a:t>
            </a:r>
          </a:p>
          <a:p>
            <a:r>
              <a:rPr lang="en-US" dirty="0">
                <a:solidFill>
                  <a:schemeClr val="bg1"/>
                </a:solidFill>
              </a:rPr>
              <a:t>Any High Contracting Party may refer to the Court any alleged breach of the provisions of the Convention and the Protocols thereto by another High Contracting Party.</a:t>
            </a:r>
          </a:p>
          <a:p>
            <a:r>
              <a:rPr lang="en-US" dirty="0">
                <a:solidFill>
                  <a:schemeClr val="bg1"/>
                </a:solidFill>
              </a:rPr>
              <a:t>ARTICLE 34 Individual applications </a:t>
            </a:r>
          </a:p>
          <a:p>
            <a:r>
              <a:rPr lang="en-US" dirty="0">
                <a:solidFill>
                  <a:schemeClr val="bg1"/>
                </a:solidFill>
              </a:rPr>
              <a:t>The Court may receive applications from any person, nongovernmental </a:t>
            </a:r>
            <a:r>
              <a:rPr lang="en-US" dirty="0" err="1">
                <a:solidFill>
                  <a:schemeClr val="bg1"/>
                </a:solidFill>
              </a:rPr>
              <a:t>organisation</a:t>
            </a:r>
            <a:r>
              <a:rPr lang="en-US" dirty="0">
                <a:solidFill>
                  <a:schemeClr val="bg1"/>
                </a:solidFill>
              </a:rPr>
              <a:t> or group of individuals claiming to be the victim of a violation by one of the High Contracting Parties of the rights set forth in the Convention or the Protocols thereto. The High Contracting Parties undertake not to hinder in any way the effective exercise of this right.</a:t>
            </a:r>
          </a:p>
        </p:txBody>
      </p:sp>
    </p:spTree>
    <p:extLst>
      <p:ext uri="{BB962C8B-B14F-4D97-AF65-F5344CB8AC3E}">
        <p14:creationId xmlns:p14="http://schemas.microsoft.com/office/powerpoint/2010/main" val="2774876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2DA2F-5E3B-44DF-A0D0-9CA8D2D5CE56}"/>
              </a:ext>
            </a:extLst>
          </p:cNvPr>
          <p:cNvSpPr>
            <a:spLocks noGrp="1"/>
          </p:cNvSpPr>
          <p:nvPr>
            <p:ph type="title"/>
          </p:nvPr>
        </p:nvSpPr>
        <p:spPr>
          <a:xfrm>
            <a:off x="365231" y="738231"/>
            <a:ext cx="11021291" cy="1325563"/>
          </a:xfrm>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p>
        </p:txBody>
      </p:sp>
      <p:sp>
        <p:nvSpPr>
          <p:cNvPr id="3" name="Tijdelijke aanduiding voor inhoud 2">
            <a:extLst>
              <a:ext uri="{FF2B5EF4-FFF2-40B4-BE49-F238E27FC236}">
                <a16:creationId xmlns:a16="http://schemas.microsoft.com/office/drawing/2014/main" id="{51CEB302-AC0E-4846-9AAD-DC7C1C9C8E2D}"/>
              </a:ext>
            </a:extLst>
          </p:cNvPr>
          <p:cNvSpPr>
            <a:spLocks noGrp="1"/>
          </p:cNvSpPr>
          <p:nvPr>
            <p:ph idx="1"/>
          </p:nvPr>
        </p:nvSpPr>
        <p:spPr>
          <a:xfrm>
            <a:off x="881150" y="2152996"/>
            <a:ext cx="9285316" cy="4214553"/>
          </a:xfrm>
        </p:spPr>
        <p:txBody>
          <a:bodyPr>
            <a:normAutofit/>
          </a:bodyPr>
          <a:lstStyle/>
          <a:p>
            <a:r>
              <a:rPr lang="en-GB" b="1" dirty="0">
                <a:solidFill>
                  <a:schemeClr val="bg1"/>
                </a:solidFill>
              </a:rPr>
              <a:t>Protocol No. 9 to the Convention for the Protection of Human Rights and Fundamental Freedoms </a:t>
            </a:r>
            <a:r>
              <a:rPr lang="en-GB" dirty="0">
                <a:solidFill>
                  <a:schemeClr val="bg1"/>
                </a:solidFill>
              </a:rPr>
              <a:t>Rome, 6.XI.1990 </a:t>
            </a:r>
            <a:endParaRPr lang="nl-NL" dirty="0">
              <a:solidFill>
                <a:schemeClr val="bg1"/>
              </a:solidFill>
            </a:endParaRPr>
          </a:p>
          <a:p>
            <a:r>
              <a:rPr lang="en-GB" dirty="0">
                <a:solidFill>
                  <a:schemeClr val="bg1"/>
                </a:solidFill>
              </a:rPr>
              <a:t>Article 44 of the Convention shall read as follows: </a:t>
            </a:r>
            <a:endParaRPr lang="nl-NL" dirty="0">
              <a:solidFill>
                <a:schemeClr val="bg1"/>
              </a:solidFill>
            </a:endParaRPr>
          </a:p>
          <a:p>
            <a:r>
              <a:rPr lang="en-GB" dirty="0">
                <a:solidFill>
                  <a:schemeClr val="bg1"/>
                </a:solidFill>
              </a:rPr>
              <a:t>"Only the High Contracting Parties, the Commission, and persons, non-governmental organisations or groups of individuals having submitted a petition under Article 25 shall have the right to bring a case before the Court." </a:t>
            </a:r>
            <a:endParaRPr lang="nl-NL" dirty="0">
              <a:solidFill>
                <a:schemeClr val="bg1"/>
              </a:solidFill>
            </a:endParaRPr>
          </a:p>
          <a:p>
            <a:r>
              <a:rPr lang="en-GB" dirty="0">
                <a:solidFill>
                  <a:schemeClr val="bg1"/>
                </a:solidFill>
              </a:rPr>
              <a:t>Article 45 of the Convention shall read as follows: </a:t>
            </a:r>
            <a:endParaRPr lang="nl-NL" dirty="0">
              <a:solidFill>
                <a:schemeClr val="bg1"/>
              </a:solidFill>
            </a:endParaRPr>
          </a:p>
          <a:p>
            <a:r>
              <a:rPr lang="en-GB" dirty="0">
                <a:solidFill>
                  <a:schemeClr val="bg1"/>
                </a:solidFill>
              </a:rPr>
              <a:t>"The jurisdiction of the Court shall extend to all cases concerning the interpretation and application of the present Convention which are referred to it in accordance with Article 48."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6953859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endParaRPr lang="en-US" dirty="0"/>
          </a:p>
        </p:txBody>
      </p:sp>
      <p:sp>
        <p:nvSpPr>
          <p:cNvPr id="3" name="Content Placeholder 2"/>
          <p:cNvSpPr>
            <a:spLocks noGrp="1"/>
          </p:cNvSpPr>
          <p:nvPr>
            <p:ph idx="1"/>
          </p:nvPr>
        </p:nvSpPr>
        <p:spPr>
          <a:xfrm>
            <a:off x="680321" y="2103120"/>
            <a:ext cx="9613861" cy="4563687"/>
          </a:xfrm>
        </p:spPr>
        <p:txBody>
          <a:bodyPr>
            <a:normAutofit fontScale="77500" lnSpcReduction="20000"/>
          </a:bodyPr>
          <a:lstStyle/>
          <a:p>
            <a:r>
              <a:rPr lang="en-GB" dirty="0">
                <a:solidFill>
                  <a:schemeClr val="bg1"/>
                </a:solidFill>
              </a:rPr>
              <a:t>Article 48 of the Convention shall read as follows: </a:t>
            </a:r>
            <a:endParaRPr lang="nl-NL" dirty="0">
              <a:solidFill>
                <a:schemeClr val="bg1"/>
              </a:solidFill>
            </a:endParaRPr>
          </a:p>
          <a:p>
            <a:r>
              <a:rPr lang="en-GB" dirty="0">
                <a:solidFill>
                  <a:schemeClr val="bg1"/>
                </a:solidFill>
              </a:rPr>
              <a:t>"1The following may refer a case to the Court, provided that the High Contracting Party concerned, if there is only one, or the High Contracting Parties concerned, if there is more than one, are subject to the compulsory jurisdiction of the Court or, failing that, with the consent of the High Contracting Party concerned, if there is only one, or of the High Contracting Parties concerned if there is more than one: </a:t>
            </a:r>
            <a:endParaRPr lang="nl-NL" dirty="0">
              <a:solidFill>
                <a:schemeClr val="bg1"/>
              </a:solidFill>
            </a:endParaRPr>
          </a:p>
          <a:p>
            <a:r>
              <a:rPr lang="en-GB" dirty="0">
                <a:solidFill>
                  <a:schemeClr val="bg1"/>
                </a:solidFill>
              </a:rPr>
              <a:t>a the Commission; </a:t>
            </a:r>
            <a:endParaRPr lang="nl-NL" dirty="0">
              <a:solidFill>
                <a:schemeClr val="bg1"/>
              </a:solidFill>
            </a:endParaRPr>
          </a:p>
          <a:p>
            <a:r>
              <a:rPr lang="en-GB" dirty="0" err="1">
                <a:solidFill>
                  <a:schemeClr val="bg1"/>
                </a:solidFill>
              </a:rPr>
              <a:t>ba</a:t>
            </a:r>
            <a:r>
              <a:rPr lang="en-GB" dirty="0">
                <a:solidFill>
                  <a:schemeClr val="bg1"/>
                </a:solidFill>
              </a:rPr>
              <a:t> High Contracting Party whose national is alleged to be a victim; </a:t>
            </a:r>
            <a:endParaRPr lang="nl-NL" dirty="0">
              <a:solidFill>
                <a:schemeClr val="bg1"/>
              </a:solidFill>
            </a:endParaRPr>
          </a:p>
          <a:p>
            <a:r>
              <a:rPr lang="en-GB" dirty="0">
                <a:solidFill>
                  <a:schemeClr val="bg1"/>
                </a:solidFill>
              </a:rPr>
              <a:t>ca High Contracting Party which referred the case to the Commission; </a:t>
            </a:r>
            <a:endParaRPr lang="nl-NL" dirty="0">
              <a:solidFill>
                <a:schemeClr val="bg1"/>
              </a:solidFill>
            </a:endParaRPr>
          </a:p>
          <a:p>
            <a:r>
              <a:rPr lang="en-GB" dirty="0">
                <a:solidFill>
                  <a:schemeClr val="bg1"/>
                </a:solidFill>
              </a:rPr>
              <a:t>da High Contracting Party against which the complaint has been lodged; </a:t>
            </a:r>
            <a:endParaRPr lang="nl-NL" dirty="0">
              <a:solidFill>
                <a:schemeClr val="bg1"/>
              </a:solidFill>
            </a:endParaRPr>
          </a:p>
          <a:p>
            <a:r>
              <a:rPr lang="en-GB" b="1" dirty="0">
                <a:solidFill>
                  <a:schemeClr val="bg1"/>
                </a:solidFill>
              </a:rPr>
              <a:t>e the person, non-governmental organisation or group of individuals having lodged the complaint with the Commission. </a:t>
            </a:r>
            <a:endParaRPr lang="nl-NL" b="1" dirty="0">
              <a:solidFill>
                <a:schemeClr val="bg1"/>
              </a:solidFill>
            </a:endParaRPr>
          </a:p>
          <a:p>
            <a:r>
              <a:rPr lang="en-GB" dirty="0">
                <a:solidFill>
                  <a:schemeClr val="bg1"/>
                </a:solidFill>
              </a:rPr>
              <a:t>2If a case is referred to the Court only in accordance with paragraph 1.e, it shall first be submitted to a panel composed of three members of the Court. There shall sit as an </a:t>
            </a:r>
            <a:r>
              <a:rPr lang="en-GB" i="1" dirty="0">
                <a:solidFill>
                  <a:schemeClr val="bg1"/>
                </a:solidFill>
              </a:rPr>
              <a:t>ex officio</a:t>
            </a:r>
            <a:r>
              <a:rPr lang="en-GB" dirty="0">
                <a:solidFill>
                  <a:schemeClr val="bg1"/>
                </a:solidFill>
              </a:rPr>
              <a:t> member of the panel the judge elected in respect of the High Contracting Party against which the complaint has been lodged, or, if there is none, a person of its choice who shall sit in the capacity of judge. If the complaint has been lodged against more than one High Contracting Party, the size of the panel shall be increased accordingly. </a:t>
            </a:r>
            <a:endParaRPr lang="nl-NL" dirty="0">
              <a:solidFill>
                <a:schemeClr val="bg1"/>
              </a:solidFill>
            </a:endParaRPr>
          </a:p>
          <a:p>
            <a:r>
              <a:rPr lang="en-GB" dirty="0">
                <a:solidFill>
                  <a:schemeClr val="bg1"/>
                </a:solidFill>
              </a:rPr>
              <a:t>If the case does not raise a serious question affecting the interpretation or application of the Convention and does not for any other reason warrant consideration by the Court, the panel may, by a unanimous vote, decide that it shall not be considered by the Court. In that event, the Committee of Ministers shall decide, in accordance with the provisions of Article 32, whether there has been a violation of the Convention."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0121767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endParaRPr lang="en-US" dirty="0"/>
          </a:p>
        </p:txBody>
      </p:sp>
      <p:sp>
        <p:nvSpPr>
          <p:cNvPr id="3" name="Content Placeholder 2"/>
          <p:cNvSpPr>
            <a:spLocks noGrp="1"/>
          </p:cNvSpPr>
          <p:nvPr>
            <p:ph idx="1"/>
          </p:nvPr>
        </p:nvSpPr>
        <p:spPr>
          <a:xfrm>
            <a:off x="680321" y="2103120"/>
            <a:ext cx="9613861" cy="4563687"/>
          </a:xfrm>
        </p:spPr>
        <p:txBody>
          <a:bodyPr>
            <a:normAutofit/>
          </a:bodyPr>
          <a:lstStyle/>
          <a:p>
            <a:r>
              <a:rPr lang="en-GB" b="1" dirty="0">
                <a:solidFill>
                  <a:schemeClr val="bg1"/>
                </a:solidFill>
              </a:rPr>
              <a:t>Protocol No. 11 to the Convention for the Protection of Human Rights and Fundamental Freedoms, restructuring the control machinery established thereby </a:t>
            </a:r>
            <a:r>
              <a:rPr lang="en-GB" dirty="0">
                <a:solidFill>
                  <a:schemeClr val="bg1"/>
                </a:solidFill>
              </a:rPr>
              <a:t>Strasbourg, 11.V.1994 </a:t>
            </a:r>
            <a:endParaRPr lang="nl-NL" dirty="0">
              <a:solidFill>
                <a:schemeClr val="bg1"/>
              </a:solidFill>
            </a:endParaRPr>
          </a:p>
          <a:p>
            <a:r>
              <a:rPr lang="en-GB" b="1" dirty="0">
                <a:solidFill>
                  <a:schemeClr val="bg1"/>
                </a:solidFill>
              </a:rPr>
              <a:t>Article 26 – Plenary Court</a:t>
            </a:r>
            <a:r>
              <a:rPr lang="en-GB" dirty="0">
                <a:solidFill>
                  <a:schemeClr val="bg1"/>
                </a:solidFill>
              </a:rPr>
              <a:t> </a:t>
            </a:r>
            <a:endParaRPr lang="nl-NL" dirty="0">
              <a:solidFill>
                <a:schemeClr val="bg1"/>
              </a:solidFill>
            </a:endParaRPr>
          </a:p>
          <a:p>
            <a:r>
              <a:rPr lang="en-GB" dirty="0">
                <a:solidFill>
                  <a:schemeClr val="bg1"/>
                </a:solidFill>
              </a:rPr>
              <a:t>The plenary Court shall: </a:t>
            </a:r>
            <a:endParaRPr lang="nl-NL" dirty="0">
              <a:solidFill>
                <a:schemeClr val="bg1"/>
              </a:solidFill>
            </a:endParaRPr>
          </a:p>
          <a:p>
            <a:r>
              <a:rPr lang="en-GB" dirty="0" err="1">
                <a:solidFill>
                  <a:schemeClr val="bg1"/>
                </a:solidFill>
              </a:rPr>
              <a:t>aelect</a:t>
            </a:r>
            <a:r>
              <a:rPr lang="en-GB" dirty="0">
                <a:solidFill>
                  <a:schemeClr val="bg1"/>
                </a:solidFill>
              </a:rPr>
              <a:t> its President and one or two Vice-Presidents for a period of three years; they may be re-elected; </a:t>
            </a:r>
            <a:endParaRPr lang="nl-NL" dirty="0">
              <a:solidFill>
                <a:schemeClr val="bg1"/>
              </a:solidFill>
            </a:endParaRPr>
          </a:p>
          <a:p>
            <a:r>
              <a:rPr lang="en-GB" dirty="0" err="1">
                <a:solidFill>
                  <a:schemeClr val="bg1"/>
                </a:solidFill>
              </a:rPr>
              <a:t>bset</a:t>
            </a:r>
            <a:r>
              <a:rPr lang="en-GB" dirty="0">
                <a:solidFill>
                  <a:schemeClr val="bg1"/>
                </a:solidFill>
              </a:rPr>
              <a:t> up Chambers, constituted for a fixed period of time; </a:t>
            </a:r>
            <a:endParaRPr lang="nl-NL" dirty="0">
              <a:solidFill>
                <a:schemeClr val="bg1"/>
              </a:solidFill>
            </a:endParaRPr>
          </a:p>
          <a:p>
            <a:r>
              <a:rPr lang="en-GB" dirty="0" err="1">
                <a:solidFill>
                  <a:schemeClr val="bg1"/>
                </a:solidFill>
              </a:rPr>
              <a:t>celect</a:t>
            </a:r>
            <a:r>
              <a:rPr lang="en-GB" dirty="0">
                <a:solidFill>
                  <a:schemeClr val="bg1"/>
                </a:solidFill>
              </a:rPr>
              <a:t> the Presidents of the Chambers of the Court; they may be re-elected; </a:t>
            </a:r>
            <a:endParaRPr lang="nl-NL" dirty="0">
              <a:solidFill>
                <a:schemeClr val="bg1"/>
              </a:solidFill>
            </a:endParaRPr>
          </a:p>
          <a:p>
            <a:r>
              <a:rPr lang="en-GB" dirty="0" err="1">
                <a:solidFill>
                  <a:schemeClr val="bg1"/>
                </a:solidFill>
              </a:rPr>
              <a:t>dadopt</a:t>
            </a:r>
            <a:r>
              <a:rPr lang="en-GB" dirty="0">
                <a:solidFill>
                  <a:schemeClr val="bg1"/>
                </a:solidFill>
              </a:rPr>
              <a:t> the rules of the Court; and </a:t>
            </a:r>
            <a:endParaRPr lang="nl-NL" dirty="0">
              <a:solidFill>
                <a:schemeClr val="bg1"/>
              </a:solidFill>
            </a:endParaRPr>
          </a:p>
          <a:p>
            <a:r>
              <a:rPr lang="en-GB" dirty="0" err="1">
                <a:solidFill>
                  <a:schemeClr val="bg1"/>
                </a:solidFill>
              </a:rPr>
              <a:t>eelect</a:t>
            </a:r>
            <a:r>
              <a:rPr lang="en-GB" dirty="0">
                <a:solidFill>
                  <a:schemeClr val="bg1"/>
                </a:solidFill>
              </a:rPr>
              <a:t> the Registrar and one or more Deputy Registrars.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528329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endParaRPr lang="en-US" dirty="0"/>
          </a:p>
        </p:txBody>
      </p:sp>
      <p:sp>
        <p:nvSpPr>
          <p:cNvPr id="3" name="Content Placeholder 2"/>
          <p:cNvSpPr>
            <a:spLocks noGrp="1"/>
          </p:cNvSpPr>
          <p:nvPr>
            <p:ph idx="1"/>
          </p:nvPr>
        </p:nvSpPr>
        <p:spPr>
          <a:xfrm>
            <a:off x="680321" y="2103120"/>
            <a:ext cx="9613861" cy="4563687"/>
          </a:xfrm>
        </p:spPr>
        <p:txBody>
          <a:bodyPr>
            <a:normAutofit/>
          </a:bodyPr>
          <a:lstStyle/>
          <a:p>
            <a:r>
              <a:rPr lang="en-GB" b="1" dirty="0">
                <a:solidFill>
                  <a:schemeClr val="bg1"/>
                </a:solidFill>
              </a:rPr>
              <a:t>Article 27 – Committees, Chambers and </a:t>
            </a:r>
            <a:r>
              <a:rPr lang="en-GB" b="1" i="1" u="sng" dirty="0">
                <a:solidFill>
                  <a:schemeClr val="bg1"/>
                </a:solidFill>
              </a:rPr>
              <a:t>Grand Chamber</a:t>
            </a:r>
            <a:r>
              <a:rPr lang="en-GB" i="1" u="sng" dirty="0">
                <a:solidFill>
                  <a:schemeClr val="bg1"/>
                </a:solidFill>
              </a:rPr>
              <a:t> </a:t>
            </a:r>
            <a:endParaRPr lang="nl-NL" i="1" u="sng" dirty="0">
              <a:solidFill>
                <a:schemeClr val="bg1"/>
              </a:solidFill>
            </a:endParaRPr>
          </a:p>
          <a:p>
            <a:r>
              <a:rPr lang="en-GB" dirty="0">
                <a:solidFill>
                  <a:schemeClr val="bg1"/>
                </a:solidFill>
              </a:rPr>
              <a:t>1To consider cases brought before it, the Court shall sit in committees of three judges, in Chambers of seven judges and in a Grand Chamber of seventeen judges. The Court’s Chambers shall set up committees for a fixed period of time. </a:t>
            </a:r>
            <a:endParaRPr lang="nl-NL" dirty="0">
              <a:solidFill>
                <a:schemeClr val="bg1"/>
              </a:solidFill>
            </a:endParaRPr>
          </a:p>
          <a:p>
            <a:r>
              <a:rPr lang="en-GB" dirty="0">
                <a:solidFill>
                  <a:schemeClr val="bg1"/>
                </a:solidFill>
              </a:rPr>
              <a:t>2There shall sit as an </a:t>
            </a:r>
            <a:r>
              <a:rPr lang="en-GB" i="1" dirty="0">
                <a:solidFill>
                  <a:schemeClr val="bg1"/>
                </a:solidFill>
              </a:rPr>
              <a:t>ex officio</a:t>
            </a:r>
            <a:r>
              <a:rPr lang="en-GB" dirty="0">
                <a:solidFill>
                  <a:schemeClr val="bg1"/>
                </a:solidFill>
              </a:rPr>
              <a:t> member of the Chamber and the Grand Chamber the judge elected in respect of the State Party concerned or, if there is none or if he is unable to sit, a person of its choice who shall sit in the capacity of judge. </a:t>
            </a:r>
            <a:endParaRPr lang="nl-NL" dirty="0">
              <a:solidFill>
                <a:schemeClr val="bg1"/>
              </a:solidFill>
            </a:endParaRPr>
          </a:p>
          <a:p>
            <a:r>
              <a:rPr lang="en-GB" dirty="0">
                <a:solidFill>
                  <a:schemeClr val="bg1"/>
                </a:solidFill>
              </a:rPr>
              <a:t>3The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State Party concerned.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7046345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endParaRPr lang="en-US" dirty="0"/>
          </a:p>
        </p:txBody>
      </p:sp>
      <p:sp>
        <p:nvSpPr>
          <p:cNvPr id="3" name="Content Placeholder 2"/>
          <p:cNvSpPr>
            <a:spLocks noGrp="1"/>
          </p:cNvSpPr>
          <p:nvPr>
            <p:ph idx="1"/>
          </p:nvPr>
        </p:nvSpPr>
        <p:spPr>
          <a:xfrm>
            <a:off x="680321" y="2103120"/>
            <a:ext cx="9613861" cy="4563687"/>
          </a:xfrm>
        </p:spPr>
        <p:txBody>
          <a:bodyPr>
            <a:normAutofit fontScale="85000" lnSpcReduction="20000"/>
          </a:bodyPr>
          <a:lstStyle/>
          <a:p>
            <a:r>
              <a:rPr lang="en-GB" b="1" dirty="0">
                <a:solidFill>
                  <a:schemeClr val="bg1"/>
                </a:solidFill>
              </a:rPr>
              <a:t>Protocol No. 14 to the Convention for the Protection of Human Rights and Fundamental Freedoms, amending the control system of the Convention</a:t>
            </a:r>
            <a:r>
              <a:rPr lang="en-GB" dirty="0">
                <a:solidFill>
                  <a:schemeClr val="bg1"/>
                </a:solidFill>
              </a:rPr>
              <a:t> Strasbourg, 13.V.2004 </a:t>
            </a:r>
            <a:endParaRPr lang="nl-NL" dirty="0">
              <a:solidFill>
                <a:schemeClr val="bg1"/>
              </a:solidFill>
            </a:endParaRPr>
          </a:p>
          <a:p>
            <a:r>
              <a:rPr lang="en-GB" b="1" dirty="0">
                <a:solidFill>
                  <a:schemeClr val="bg1"/>
                </a:solidFill>
              </a:rPr>
              <a:t>Article 26 – </a:t>
            </a:r>
            <a:r>
              <a:rPr lang="en-GB" b="1" i="1" u="sng" dirty="0">
                <a:solidFill>
                  <a:schemeClr val="bg1"/>
                </a:solidFill>
              </a:rPr>
              <a:t>Single-judge</a:t>
            </a:r>
            <a:r>
              <a:rPr lang="en-GB" b="1" dirty="0">
                <a:solidFill>
                  <a:schemeClr val="bg1"/>
                </a:solidFill>
              </a:rPr>
              <a:t> formation, committees, Chambers and Grand Chamber</a:t>
            </a:r>
            <a:r>
              <a:rPr lang="en-GB" dirty="0">
                <a:solidFill>
                  <a:schemeClr val="bg1"/>
                </a:solidFill>
              </a:rPr>
              <a:t> </a:t>
            </a:r>
            <a:endParaRPr lang="nl-NL" dirty="0">
              <a:solidFill>
                <a:schemeClr val="bg1"/>
              </a:solidFill>
            </a:endParaRPr>
          </a:p>
          <a:p>
            <a:r>
              <a:rPr lang="en-GB" dirty="0">
                <a:solidFill>
                  <a:schemeClr val="bg1"/>
                </a:solidFill>
              </a:rPr>
              <a:t>1To consider cases brought before it, the Court shall sit in a single-judge formation, in committees of three judges, in Chambers of seven judges and in a Grand Chamber of seventeen judges. The Court’s Chambers shall set up committees for a fixed period of time. </a:t>
            </a:r>
            <a:endParaRPr lang="nl-NL" dirty="0">
              <a:solidFill>
                <a:schemeClr val="bg1"/>
              </a:solidFill>
            </a:endParaRPr>
          </a:p>
          <a:p>
            <a:r>
              <a:rPr lang="en-GB" dirty="0">
                <a:solidFill>
                  <a:schemeClr val="bg1"/>
                </a:solidFill>
              </a:rPr>
              <a:t>2At the request of the plenary Court, the Committee of Ministers may, by a unanimous decision and for a fixed period, reduce to five the number of judges of the Chambers. </a:t>
            </a:r>
            <a:endParaRPr lang="nl-NL" dirty="0">
              <a:solidFill>
                <a:schemeClr val="bg1"/>
              </a:solidFill>
            </a:endParaRPr>
          </a:p>
          <a:p>
            <a:r>
              <a:rPr lang="en-GB" dirty="0">
                <a:solidFill>
                  <a:schemeClr val="bg1"/>
                </a:solidFill>
              </a:rPr>
              <a:t>3When sitting as a single judge, a judge shall not examine any application against the High Contracting Party in respect of which that judge has been elected. </a:t>
            </a:r>
            <a:endParaRPr lang="nl-NL" dirty="0">
              <a:solidFill>
                <a:schemeClr val="bg1"/>
              </a:solidFill>
            </a:endParaRPr>
          </a:p>
          <a:p>
            <a:r>
              <a:rPr lang="en-GB" dirty="0">
                <a:solidFill>
                  <a:schemeClr val="bg1"/>
                </a:solidFill>
              </a:rPr>
              <a:t>4There shall sit as an </a:t>
            </a:r>
            <a:r>
              <a:rPr lang="en-GB" i="1" dirty="0">
                <a:solidFill>
                  <a:schemeClr val="bg1"/>
                </a:solidFill>
              </a:rPr>
              <a:t>ex officio</a:t>
            </a:r>
            <a:r>
              <a:rPr lang="en-GB" dirty="0">
                <a:solidFill>
                  <a:schemeClr val="bg1"/>
                </a:solidFill>
              </a:rPr>
              <a:t> member of the Chamber and the Grand Chamber the judge elected in respect of the High Contracting Party concerned. If there is none or if that judge is unable to sit, a person chosen by the President of the Court from a list submitted in advance by that Party shall sit in the capacity of judge. </a:t>
            </a:r>
            <a:endParaRPr lang="nl-NL" dirty="0">
              <a:solidFill>
                <a:schemeClr val="bg1"/>
              </a:solidFill>
            </a:endParaRPr>
          </a:p>
          <a:p>
            <a:r>
              <a:rPr lang="en-GB" dirty="0">
                <a:solidFill>
                  <a:schemeClr val="bg1"/>
                </a:solidFill>
              </a:rPr>
              <a:t>5The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High Contracting Party concerned.”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674835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endParaRPr lang="en-US" dirty="0"/>
          </a:p>
        </p:txBody>
      </p:sp>
      <p:sp>
        <p:nvSpPr>
          <p:cNvPr id="3" name="Content Placeholder 2"/>
          <p:cNvSpPr>
            <a:spLocks noGrp="1"/>
          </p:cNvSpPr>
          <p:nvPr>
            <p:ph idx="1"/>
          </p:nvPr>
        </p:nvSpPr>
        <p:spPr/>
        <p:txBody>
          <a:bodyPr>
            <a:normAutofit/>
          </a:bodyPr>
          <a:lstStyle/>
          <a:p>
            <a:r>
              <a:rPr lang="en-US" b="1" dirty="0">
                <a:solidFill>
                  <a:schemeClr val="bg1"/>
                </a:solidFill>
              </a:rPr>
              <a:t>“[T]he extent to which a non-governmental organization can invoke such a right must be determined in the light of the specific nature of this right. It is true that under Article 9 of the Convention a church is capable of possessing and exercising the right to freedom of religion in its own capacity as a representative of its members and the entire functioning of churches depends on respect for this right. However, unlike Article 9, Article 8 of the Convention has more an individual than a collective character(…).” </a:t>
            </a:r>
            <a:endParaRPr lang="nl-NL" b="1" dirty="0">
              <a:solidFill>
                <a:schemeClr val="bg1"/>
              </a:solidFill>
            </a:endParaRPr>
          </a:p>
          <a:p>
            <a:r>
              <a:rPr lang="en-GB" dirty="0" err="1">
                <a:solidFill>
                  <a:schemeClr val="bg1"/>
                </a:solidFill>
              </a:rPr>
              <a:t>ECmHR</a:t>
            </a:r>
            <a:r>
              <a:rPr lang="en-GB" dirty="0">
                <a:solidFill>
                  <a:schemeClr val="bg1"/>
                </a:solidFill>
              </a:rPr>
              <a:t>, Church of Scientology of Paris v. France, application no. 19509/92, 09 January 1995.</a:t>
            </a:r>
            <a:endParaRPr lang="nl-NL" dirty="0">
              <a:solidFill>
                <a:schemeClr val="bg1"/>
              </a:solidFill>
            </a:endParaRPr>
          </a:p>
        </p:txBody>
      </p:sp>
    </p:spTree>
    <p:extLst>
      <p:ext uri="{BB962C8B-B14F-4D97-AF65-F5344CB8AC3E}">
        <p14:creationId xmlns:p14="http://schemas.microsoft.com/office/powerpoint/2010/main" val="3644646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sz="2100" b="1" dirty="0">
                <a:solidFill>
                  <a:schemeClr val="accent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7DF30A5D-FE9E-4419-9E37-0CAD02A4FBD1}"/>
              </a:ext>
            </a:extLst>
          </p:cNvPr>
          <p:cNvSpPr txBox="1"/>
          <p:nvPr/>
        </p:nvSpPr>
        <p:spPr>
          <a:xfrm>
            <a:off x="4024442" y="1930400"/>
            <a:ext cx="5078027" cy="1754326"/>
          </a:xfrm>
          <a:prstGeom prst="rect">
            <a:avLst/>
          </a:prstGeom>
          <a:noFill/>
        </p:spPr>
        <p:txBody>
          <a:bodyPr wrap="square" rtlCol="0">
            <a:spAutoFit/>
          </a:bodyPr>
          <a:lstStyle/>
          <a:p>
            <a:pPr algn="ctr"/>
            <a:r>
              <a:rPr lang="nl-NL" sz="1800" b="1" i="0" u="none" strike="noStrike" baseline="0" dirty="0">
                <a:solidFill>
                  <a:schemeClr val="bg1"/>
                </a:solidFill>
                <a:latin typeface="Futura Std Medium"/>
              </a:rPr>
              <a:t>ARTICLE 35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Admissibility</a:t>
            </a:r>
            <a:r>
              <a:rPr lang="nl-NL" sz="1800" b="1" i="0" u="none" strike="noStrike" baseline="0" dirty="0">
                <a:solidFill>
                  <a:schemeClr val="bg1"/>
                </a:solidFill>
                <a:latin typeface="Futura Std Book"/>
              </a:rPr>
              <a:t> criteria </a:t>
            </a:r>
            <a:endParaRPr lang="nl-NL" sz="1800" b="0" i="0" u="none" strike="noStrike" baseline="0" dirty="0">
              <a:solidFill>
                <a:schemeClr val="bg1"/>
              </a:solidFill>
              <a:latin typeface="Futura Std Book"/>
            </a:endParaRPr>
          </a:p>
          <a:p>
            <a:pPr algn="just"/>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The Court may only deal with the matter after </a:t>
            </a:r>
            <a:r>
              <a:rPr lang="en-US" sz="1800" b="1" i="0" u="none" strike="noStrike" baseline="0" dirty="0">
                <a:solidFill>
                  <a:schemeClr val="bg1"/>
                </a:solidFill>
                <a:highlight>
                  <a:srgbClr val="008000"/>
                </a:highlight>
                <a:latin typeface="Futura Std Book"/>
              </a:rPr>
              <a:t>all domestic remedies have been exhausted</a:t>
            </a:r>
            <a:r>
              <a:rPr lang="en-US" sz="1800" b="0" i="0" u="none" strike="noStrike" baseline="0" dirty="0">
                <a:solidFill>
                  <a:schemeClr val="bg1"/>
                </a:solidFill>
                <a:latin typeface="Futura Std Book"/>
              </a:rPr>
              <a:t>, </a:t>
            </a:r>
            <a:endParaRPr lang="nl-NL" dirty="0">
              <a:solidFill>
                <a:schemeClr val="bg1"/>
              </a:solidFill>
            </a:endParaRPr>
          </a:p>
        </p:txBody>
      </p:sp>
    </p:spTree>
    <p:extLst>
      <p:ext uri="{BB962C8B-B14F-4D97-AF65-F5344CB8AC3E}">
        <p14:creationId xmlns:p14="http://schemas.microsoft.com/office/powerpoint/2010/main" val="8702349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3199764"/>
              </p:ext>
            </p:extLst>
          </p:nvPr>
        </p:nvGraphicFramePr>
        <p:xfrm>
          <a:off x="680283" y="2050473"/>
          <a:ext cx="9818692" cy="4659578"/>
        </p:xfrm>
        <a:graphic>
          <a:graphicData uri="http://schemas.openxmlformats.org/drawingml/2006/table">
            <a:tbl>
              <a:tblPr firstRow="1" bandRow="1">
                <a:tableStyleId>{5C22544A-7EE6-4342-B048-85BDC9FD1C3A}</a:tableStyleId>
              </a:tblPr>
              <a:tblGrid>
                <a:gridCol w="1530902">
                  <a:extLst>
                    <a:ext uri="{9D8B030D-6E8A-4147-A177-3AD203B41FA5}">
                      <a16:colId xmlns:a16="http://schemas.microsoft.com/office/drawing/2014/main" val="807350151"/>
                    </a:ext>
                  </a:extLst>
                </a:gridCol>
                <a:gridCol w="3216287">
                  <a:extLst>
                    <a:ext uri="{9D8B030D-6E8A-4147-A177-3AD203B41FA5}">
                      <a16:colId xmlns:a16="http://schemas.microsoft.com/office/drawing/2014/main" val="2611603938"/>
                    </a:ext>
                  </a:extLst>
                </a:gridCol>
                <a:gridCol w="5071503">
                  <a:extLst>
                    <a:ext uri="{9D8B030D-6E8A-4147-A177-3AD203B41FA5}">
                      <a16:colId xmlns:a16="http://schemas.microsoft.com/office/drawing/2014/main" val="4126485682"/>
                    </a:ext>
                  </a:extLst>
                </a:gridCol>
              </a:tblGrid>
              <a:tr h="636218">
                <a:tc>
                  <a:txBody>
                    <a:bodyPr/>
                    <a:lstStyle/>
                    <a:p>
                      <a:endParaRPr lang="en-US" sz="1600" dirty="0"/>
                    </a:p>
                    <a:p>
                      <a:r>
                        <a:rPr lang="en-US" sz="1600" dirty="0"/>
                        <a:t>Complaint by:</a:t>
                      </a:r>
                    </a:p>
                  </a:txBody>
                  <a:tcPr/>
                </a:tc>
                <a:tc>
                  <a:txBody>
                    <a:bodyPr/>
                    <a:lstStyle/>
                    <a:p>
                      <a:r>
                        <a:rPr lang="en-US" sz="1600" dirty="0"/>
                        <a:t>Original intention of authors</a:t>
                      </a:r>
                      <a:r>
                        <a:rPr lang="en-US" sz="1600" baseline="0" dirty="0"/>
                        <a:t> of the ECHR</a:t>
                      </a:r>
                      <a:endParaRPr lang="en-US" sz="1600" dirty="0"/>
                    </a:p>
                  </a:txBody>
                  <a:tcPr/>
                </a:tc>
                <a:tc>
                  <a:txBody>
                    <a:bodyPr/>
                    <a:lstStyle/>
                    <a:p>
                      <a:r>
                        <a:rPr lang="en-US" sz="1600" dirty="0"/>
                        <a:t>Dominant approach</a:t>
                      </a:r>
                    </a:p>
                  </a:txBody>
                  <a:tcPr/>
                </a:tc>
                <a:extLst>
                  <a:ext uri="{0D108BD9-81ED-4DB2-BD59-A6C34878D82A}">
                    <a16:rowId xmlns:a16="http://schemas.microsoft.com/office/drawing/2014/main" val="1280436980"/>
                  </a:ext>
                </a:extLst>
              </a:tr>
              <a:tr h="575841">
                <a:tc>
                  <a:txBody>
                    <a:bodyPr/>
                    <a:lstStyle/>
                    <a:p>
                      <a:r>
                        <a:rPr lang="en-US" sz="1600" dirty="0"/>
                        <a:t>State</a:t>
                      </a:r>
                    </a:p>
                  </a:txBody>
                  <a:tcPr/>
                </a:tc>
                <a:tc>
                  <a:txBody>
                    <a:bodyPr/>
                    <a:lstStyle/>
                    <a:p>
                      <a:r>
                        <a:rPr lang="en-US" sz="1600" dirty="0"/>
                        <a:t>Authors thought states should take the main initiative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Inter-State complaints seldom used. About 20 so far, vis-à-vis 22000 individual complaints.</a:t>
                      </a:r>
                    </a:p>
                  </a:txBody>
                  <a:tcPr/>
                </a:tc>
                <a:extLst>
                  <a:ext uri="{0D108BD9-81ED-4DB2-BD59-A6C34878D82A}">
                    <a16:rowId xmlns:a16="http://schemas.microsoft.com/office/drawing/2014/main" val="138961630"/>
                  </a:ext>
                </a:extLst>
              </a:tr>
              <a:tr h="1040839">
                <a:tc>
                  <a:txBody>
                    <a:bodyPr/>
                    <a:lstStyle/>
                    <a:p>
                      <a:r>
                        <a:rPr lang="en-US" sz="1600" dirty="0"/>
                        <a:t>Group</a:t>
                      </a:r>
                    </a:p>
                  </a:txBody>
                  <a:tcPr/>
                </a:tc>
                <a:tc>
                  <a:txBody>
                    <a:bodyPr/>
                    <a:lstStyle/>
                    <a:p>
                      <a:r>
                        <a:rPr lang="en-US" sz="1600" dirty="0"/>
                        <a:t>WWII had an impact</a:t>
                      </a:r>
                      <a:r>
                        <a:rPr lang="en-US" sz="1600" baseline="0" dirty="0"/>
                        <a:t> on groups (Jews, Gays, Gypsies); minorities were granted a right to submit a complaint as a group.</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The court has denied groups as group a claim right. Individuals can bundle their complaints,</a:t>
                      </a:r>
                      <a:r>
                        <a:rPr lang="en-US" sz="1600" baseline="0" dirty="0"/>
                        <a:t> but have to demonstrate individual harm each.</a:t>
                      </a:r>
                      <a:endParaRPr lang="en-US" sz="1600" dirty="0"/>
                    </a:p>
                  </a:txBody>
                  <a:tcPr/>
                </a:tc>
                <a:extLst>
                  <a:ext uri="{0D108BD9-81ED-4DB2-BD59-A6C34878D82A}">
                    <a16:rowId xmlns:a16="http://schemas.microsoft.com/office/drawing/2014/main" val="3650045706"/>
                  </a:ext>
                </a:extLst>
              </a:tr>
              <a:tr h="1278745">
                <a:tc>
                  <a:txBody>
                    <a:bodyPr/>
                    <a:lstStyle/>
                    <a:p>
                      <a:r>
                        <a:rPr lang="en-US" sz="1600" dirty="0"/>
                        <a:t>Legal person</a:t>
                      </a:r>
                    </a:p>
                  </a:txBody>
                  <a:tcPr/>
                </a:tc>
                <a:tc>
                  <a:txBody>
                    <a:bodyPr/>
                    <a:lstStyle/>
                    <a:p>
                      <a:r>
                        <a:rPr lang="en-US" sz="1600" dirty="0"/>
                        <a:t>Goal was to allows civil society/human rights organizations to submit a complaint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Legal persons are allowed to complain with respect to a number of rights, such as the freedom of religion or the freedom of speech, but the Court has been very hesitant to allow legal persons to submit a complaint. </a:t>
                      </a:r>
                    </a:p>
                  </a:txBody>
                  <a:tcPr/>
                </a:tc>
                <a:extLst>
                  <a:ext uri="{0D108BD9-81ED-4DB2-BD59-A6C34878D82A}">
                    <a16:rowId xmlns:a16="http://schemas.microsoft.com/office/drawing/2014/main" val="532554602"/>
                  </a:ext>
                </a:extLst>
              </a:tr>
              <a:tr h="1040839">
                <a:tc>
                  <a:txBody>
                    <a:bodyPr/>
                    <a:lstStyle/>
                    <a:p>
                      <a:r>
                        <a:rPr lang="en-US" sz="1600" dirty="0"/>
                        <a:t>Natural person</a:t>
                      </a:r>
                    </a:p>
                  </a:txBody>
                  <a:tcPr/>
                </a:tc>
                <a:tc>
                  <a:txBody>
                    <a:bodyPr/>
                    <a:lstStyle/>
                    <a:p>
                      <a:r>
                        <a:rPr lang="en-US" sz="1600" dirty="0"/>
                        <a:t>Many countries were very hesitant to allow natural</a:t>
                      </a:r>
                      <a:r>
                        <a:rPr lang="en-US" sz="1600" baseline="0" dirty="0"/>
                        <a:t> persons to complaint and made reservations</a:t>
                      </a:r>
                      <a:endParaRPr lang="en-US" sz="1600" dirty="0"/>
                    </a:p>
                  </a:txBody>
                  <a:tcPr/>
                </a:tc>
                <a:tc>
                  <a:txBody>
                    <a:bodyPr/>
                    <a:lstStyle/>
                    <a:p>
                      <a:r>
                        <a:rPr lang="en-US" sz="1600" dirty="0"/>
                        <a:t>Natural</a:t>
                      </a:r>
                      <a:r>
                        <a:rPr lang="en-US" sz="1600" baseline="0" dirty="0"/>
                        <a:t> persons</a:t>
                      </a:r>
                      <a:r>
                        <a:rPr lang="en-US" sz="1600" dirty="0"/>
                        <a:t> are responsible for the fast majority</a:t>
                      </a:r>
                      <a:r>
                        <a:rPr lang="en-US" sz="1600" baseline="0" dirty="0"/>
                        <a:t> of complaints. </a:t>
                      </a:r>
                      <a:r>
                        <a:rPr lang="en-US" sz="1600" dirty="0"/>
                        <a:t> </a:t>
                      </a:r>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40570137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6942549"/>
              </p:ext>
            </p:extLst>
          </p:nvPr>
        </p:nvGraphicFramePr>
        <p:xfrm>
          <a:off x="680320" y="2066175"/>
          <a:ext cx="10007253" cy="4484254"/>
        </p:xfrm>
        <a:graphic>
          <a:graphicData uri="http://schemas.openxmlformats.org/drawingml/2006/table">
            <a:tbl>
              <a:tblPr firstRow="1" bandRow="1">
                <a:tableStyleId>{5C22544A-7EE6-4342-B048-85BDC9FD1C3A}</a:tableStyleId>
              </a:tblPr>
              <a:tblGrid>
                <a:gridCol w="3826642">
                  <a:extLst>
                    <a:ext uri="{9D8B030D-6E8A-4147-A177-3AD203B41FA5}">
                      <a16:colId xmlns:a16="http://schemas.microsoft.com/office/drawing/2014/main" val="2611603938"/>
                    </a:ext>
                  </a:extLst>
                </a:gridCol>
                <a:gridCol w="6180611">
                  <a:extLst>
                    <a:ext uri="{9D8B030D-6E8A-4147-A177-3AD203B41FA5}">
                      <a16:colId xmlns:a16="http://schemas.microsoft.com/office/drawing/2014/main" val="4126485682"/>
                    </a:ext>
                  </a:extLst>
                </a:gridCol>
              </a:tblGrid>
              <a:tr h="753871">
                <a:tc>
                  <a:txBody>
                    <a:bodyPr/>
                    <a:lstStyle/>
                    <a:p>
                      <a:r>
                        <a:rPr lang="en-US" sz="1600" dirty="0"/>
                        <a:t>Original intention of authors</a:t>
                      </a:r>
                      <a:r>
                        <a:rPr lang="en-US" sz="1600" baseline="0" dirty="0"/>
                        <a:t> of the ECHR</a:t>
                      </a:r>
                      <a:endParaRPr lang="en-US" sz="1600" dirty="0"/>
                    </a:p>
                  </a:txBody>
                  <a:tcPr/>
                </a:tc>
                <a:tc>
                  <a:txBody>
                    <a:bodyPr/>
                    <a:lstStyle/>
                    <a:p>
                      <a:r>
                        <a:rPr lang="en-US" sz="1600" dirty="0"/>
                        <a:t>Dominant approach</a:t>
                      </a:r>
                    </a:p>
                  </a:txBody>
                  <a:tcPr/>
                </a:tc>
                <a:extLst>
                  <a:ext uri="{0D108BD9-81ED-4DB2-BD59-A6C34878D82A}">
                    <a16:rowId xmlns:a16="http://schemas.microsoft.com/office/drawing/2014/main" val="1280436980"/>
                  </a:ext>
                </a:extLst>
              </a:tr>
              <a:tr h="682329">
                <a:tc>
                  <a:txBody>
                    <a:bodyPr/>
                    <a:lstStyle/>
                    <a:p>
                      <a:r>
                        <a:rPr lang="en-US" sz="1600" b="0" dirty="0"/>
                        <a:t>Negative duty of the state </a:t>
                      </a:r>
                    </a:p>
                  </a:txBody>
                  <a:tcPr/>
                </a:tc>
                <a:tc>
                  <a:txBody>
                    <a:bodyPr/>
                    <a:lstStyle/>
                    <a:p>
                      <a:r>
                        <a:rPr lang="en-US" sz="1600" b="0" dirty="0"/>
                        <a:t>Positive duty of the state</a:t>
                      </a:r>
                    </a:p>
                  </a:txBody>
                  <a:tcPr/>
                </a:tc>
                <a:extLst>
                  <a:ext uri="{0D108BD9-81ED-4DB2-BD59-A6C34878D82A}">
                    <a16:rowId xmlns:a16="http://schemas.microsoft.com/office/drawing/2014/main" val="138961630"/>
                  </a:ext>
                </a:extLst>
              </a:tr>
              <a:tr h="1016018">
                <a:tc>
                  <a:txBody>
                    <a:bodyPr/>
                    <a:lstStyle/>
                    <a:p>
                      <a:r>
                        <a:rPr lang="en-US" sz="1600" b="0" dirty="0"/>
                        <a:t>Negative right/freedom of the individual </a:t>
                      </a:r>
                    </a:p>
                  </a:txBody>
                  <a:tcPr/>
                </a:tc>
                <a:tc>
                  <a:txBody>
                    <a:bodyPr/>
                    <a:lstStyle/>
                    <a:p>
                      <a:r>
                        <a:rPr lang="en-US" sz="1600" b="0" dirty="0"/>
                        <a:t>Positive right/freedom of the individual</a:t>
                      </a:r>
                    </a:p>
                  </a:txBody>
                  <a:tcPr/>
                </a:tc>
                <a:extLst>
                  <a:ext uri="{0D108BD9-81ED-4DB2-BD59-A6C34878D82A}">
                    <a16:rowId xmlns:a16="http://schemas.microsoft.com/office/drawing/2014/main" val="3650045706"/>
                  </a:ext>
                </a:extLst>
              </a:tr>
              <a:tr h="1016018">
                <a:tc>
                  <a:txBody>
                    <a:bodyPr/>
                    <a:lstStyle/>
                    <a:p>
                      <a:r>
                        <a:rPr lang="en-US" sz="1600" b="0" dirty="0"/>
                        <a:t>General interests/abuse of power </a:t>
                      </a:r>
                    </a:p>
                  </a:txBody>
                  <a:tcPr/>
                </a:tc>
                <a:tc>
                  <a:txBody>
                    <a:bodyPr/>
                    <a:lstStyle/>
                    <a:p>
                      <a:r>
                        <a:rPr lang="en-US" sz="1600" b="0" dirty="0"/>
                        <a:t>Individual interests/development of personality (almost</a:t>
                      </a:r>
                      <a:r>
                        <a:rPr lang="en-US" sz="1600" b="0" baseline="0" dirty="0"/>
                        <a:t> everything that affects a personal interest will fall under the scope of Article 8 ECHR)</a:t>
                      </a:r>
                      <a:endParaRPr lang="en-US" sz="1600" b="0" dirty="0"/>
                    </a:p>
                  </a:txBody>
                  <a:tcPr/>
                </a:tc>
                <a:extLst>
                  <a:ext uri="{0D108BD9-81ED-4DB2-BD59-A6C34878D82A}">
                    <a16:rowId xmlns:a16="http://schemas.microsoft.com/office/drawing/2014/main" val="532554602"/>
                  </a:ext>
                </a:extLst>
              </a:tr>
              <a:tr h="1016018">
                <a:tc>
                  <a:txBody>
                    <a:bodyPr/>
                    <a:lstStyle/>
                    <a:p>
                      <a:r>
                        <a:rPr lang="en-US" sz="1600" b="0" dirty="0"/>
                        <a:t>Societal/group harm </a:t>
                      </a:r>
                    </a:p>
                  </a:txBody>
                  <a:tcPr/>
                </a:tc>
                <a:tc>
                  <a:txBody>
                    <a:bodyPr/>
                    <a:lstStyle/>
                    <a:p>
                      <a:r>
                        <a:rPr lang="en-US" sz="1600" b="0" dirty="0"/>
                        <a:t>Individual harm (almost</a:t>
                      </a:r>
                      <a:r>
                        <a:rPr lang="en-US" sz="1600" b="0" baseline="0" dirty="0"/>
                        <a:t> all complaints in which no personal harm can be demonstrated will be rejected by the </a:t>
                      </a:r>
                      <a:r>
                        <a:rPr lang="en-US" sz="1600" b="0" baseline="0" dirty="0" err="1"/>
                        <a:t>ECtHR</a:t>
                      </a:r>
                      <a:r>
                        <a:rPr lang="en-US" sz="1600" b="0" baseline="0" dirty="0"/>
                        <a:t>)</a:t>
                      </a:r>
                      <a:endParaRPr lang="en-US" sz="1600" b="0" dirty="0"/>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1825416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E55165-6473-4C49-8309-EDA478BBF5D5}"/>
              </a:ext>
            </a:extLst>
          </p:cNvPr>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p>
        </p:txBody>
      </p:sp>
      <p:sp>
        <p:nvSpPr>
          <p:cNvPr id="3" name="Tijdelijke aanduiding voor inhoud 2">
            <a:extLst>
              <a:ext uri="{FF2B5EF4-FFF2-40B4-BE49-F238E27FC236}">
                <a16:creationId xmlns:a16="http://schemas.microsoft.com/office/drawing/2014/main" id="{B1813CEF-AC19-46A5-A353-B2EBD17601B1}"/>
              </a:ext>
            </a:extLst>
          </p:cNvPr>
          <p:cNvSpPr>
            <a:spLocks noGrp="1"/>
          </p:cNvSpPr>
          <p:nvPr>
            <p:ph idx="1"/>
          </p:nvPr>
        </p:nvSpPr>
        <p:spPr/>
        <p:txBody>
          <a:bodyPr>
            <a:normAutofit/>
          </a:bodyPr>
          <a:lstStyle/>
          <a:p>
            <a:r>
              <a:rPr lang="en-US" b="1" dirty="0">
                <a:solidFill>
                  <a:schemeClr val="bg1"/>
                </a:solidFill>
              </a:rPr>
              <a:t>“Insofar as the applicant complains in general of the legislative situation, the Commission recalls that it must confine itself to an examination of the concrete case before it and may not review the aforesaid law </a:t>
            </a:r>
            <a:r>
              <a:rPr lang="en-US" b="1" i="1" dirty="0">
                <a:solidFill>
                  <a:schemeClr val="bg1"/>
                </a:solidFill>
              </a:rPr>
              <a:t>in </a:t>
            </a:r>
            <a:r>
              <a:rPr lang="en-US" b="1" i="1" dirty="0" err="1">
                <a:solidFill>
                  <a:schemeClr val="bg1"/>
                </a:solidFill>
              </a:rPr>
              <a:t>abstracto</a:t>
            </a:r>
            <a:r>
              <a:rPr lang="en-US" b="1" dirty="0">
                <a:solidFill>
                  <a:schemeClr val="bg1"/>
                </a:solidFill>
              </a:rPr>
              <a:t>. The Commission therefore may only examine the applicant's complaints insofar as the system of which he complains has been applied against him.”</a:t>
            </a:r>
            <a:r>
              <a:rPr lang="en-GB" b="1" dirty="0">
                <a:solidFill>
                  <a:schemeClr val="bg1"/>
                </a:solidFill>
              </a:rPr>
              <a:t> </a:t>
            </a:r>
          </a:p>
          <a:p>
            <a:r>
              <a:rPr lang="en-GB" dirty="0">
                <a:solidFill>
                  <a:schemeClr val="bg1"/>
                </a:solidFill>
              </a:rPr>
              <a:t>ECtHR, Lawlor v. The United Kingdom, application no. 12763/87, 14 July 1988.</a:t>
            </a:r>
            <a:endParaRPr lang="nl-NL" dirty="0">
              <a:solidFill>
                <a:schemeClr val="bg1"/>
              </a:solidFill>
            </a:endParaRPr>
          </a:p>
        </p:txBody>
      </p:sp>
    </p:spTree>
    <p:extLst>
      <p:ext uri="{BB962C8B-B14F-4D97-AF65-F5344CB8AC3E}">
        <p14:creationId xmlns:p14="http://schemas.microsoft.com/office/powerpoint/2010/main" val="1030914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C58E87-D3CB-42FB-BA69-08B5BE21E74C}"/>
              </a:ext>
            </a:extLst>
          </p:cNvPr>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p>
        </p:txBody>
      </p:sp>
      <p:sp>
        <p:nvSpPr>
          <p:cNvPr id="3" name="Tijdelijke aanduiding voor inhoud 2">
            <a:extLst>
              <a:ext uri="{FF2B5EF4-FFF2-40B4-BE49-F238E27FC236}">
                <a16:creationId xmlns:a16="http://schemas.microsoft.com/office/drawing/2014/main" id="{081ED435-D6E6-4F4C-9997-57322C0729D6}"/>
              </a:ext>
            </a:extLst>
          </p:cNvPr>
          <p:cNvSpPr>
            <a:spLocks noGrp="1"/>
          </p:cNvSpPr>
          <p:nvPr>
            <p:ph idx="1"/>
          </p:nvPr>
        </p:nvSpPr>
        <p:spPr>
          <a:xfrm>
            <a:off x="680321" y="2069870"/>
            <a:ext cx="9613861" cy="4447308"/>
          </a:xfrm>
        </p:spPr>
        <p:txBody>
          <a:bodyPr>
            <a:normAutofit lnSpcReduction="10000"/>
          </a:bodyPr>
          <a:lstStyle/>
          <a:p>
            <a:r>
              <a:rPr lang="en-US" i="1" dirty="0">
                <a:solidFill>
                  <a:schemeClr val="bg1"/>
                </a:solidFill>
              </a:rPr>
              <a:t>A priori</a:t>
            </a:r>
            <a:r>
              <a:rPr lang="en-US" dirty="0">
                <a:solidFill>
                  <a:schemeClr val="bg1"/>
                </a:solidFill>
              </a:rPr>
              <a:t> claims </a:t>
            </a:r>
          </a:p>
          <a:p>
            <a:r>
              <a:rPr lang="en-US" b="1" dirty="0">
                <a:solidFill>
                  <a:schemeClr val="bg1"/>
                </a:solidFill>
              </a:rPr>
              <a:t>“It can be observed from the terms ‘victim’ and ‘violation’ and from the philosophy underlying the obligation to exhaust domestic remedies provided for in Article 26 that in the system for the protection of human rights conceived by the authors of the Convention, the exercise of the right of individual petition cannot be used to prevent a potential violation of the Convention: in theory, the organs designated by Article 19 to ensure the observance of the engagements undertaken by the Contracting Parties in the Convention cannot examine - or, if applicable, find – a violation other than </a:t>
            </a:r>
            <a:r>
              <a:rPr lang="en-US" b="1" i="1" dirty="0">
                <a:solidFill>
                  <a:schemeClr val="bg1"/>
                </a:solidFill>
              </a:rPr>
              <a:t>a posteriori</a:t>
            </a:r>
            <a:r>
              <a:rPr lang="en-US" b="1" dirty="0">
                <a:solidFill>
                  <a:schemeClr val="bg1"/>
                </a:solidFill>
              </a:rPr>
              <a:t>, once that violation has occurred. Similarly, the award of just satisfaction, i.e. compensation, under Article 50 of the Convention is limited to cases in which the internal law allows only partial reparation to be made, not for the violation itself, but for the consequences of the decision or measure in question which has been held to breach the obligations laid down in the Convention.”</a:t>
            </a:r>
            <a:endParaRPr lang="nl-NL" b="1" dirty="0">
              <a:solidFill>
                <a:schemeClr val="bg1"/>
              </a:solidFill>
            </a:endParaRPr>
          </a:p>
          <a:p>
            <a:r>
              <a:rPr lang="en-GB" dirty="0" err="1">
                <a:solidFill>
                  <a:schemeClr val="bg1"/>
                </a:solidFill>
              </a:rPr>
              <a:t>ECmHR</a:t>
            </a:r>
            <a:r>
              <a:rPr lang="en-GB" dirty="0">
                <a:solidFill>
                  <a:schemeClr val="bg1"/>
                </a:solidFill>
              </a:rPr>
              <a:t>, </a:t>
            </a:r>
            <a:r>
              <a:rPr lang="en-GB" dirty="0" err="1">
                <a:solidFill>
                  <a:schemeClr val="bg1"/>
                </a:solidFill>
              </a:rPr>
              <a:t>Tauira</a:t>
            </a:r>
            <a:r>
              <a:rPr lang="en-GB" dirty="0">
                <a:solidFill>
                  <a:schemeClr val="bg1"/>
                </a:solidFill>
              </a:rPr>
              <a:t> and others v. France, application no. 28204/95, 04 December 1995.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011893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51D15A-D465-4C05-9744-8B053320C5B5}"/>
              </a:ext>
            </a:extLst>
          </p:cNvPr>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p>
        </p:txBody>
      </p:sp>
      <p:sp>
        <p:nvSpPr>
          <p:cNvPr id="3" name="Tijdelijke aanduiding voor inhoud 2">
            <a:extLst>
              <a:ext uri="{FF2B5EF4-FFF2-40B4-BE49-F238E27FC236}">
                <a16:creationId xmlns:a16="http://schemas.microsoft.com/office/drawing/2014/main" id="{8870904B-1B9E-4906-95D5-8ADAB97FACAC}"/>
              </a:ext>
            </a:extLst>
          </p:cNvPr>
          <p:cNvSpPr>
            <a:spLocks noGrp="1"/>
          </p:cNvSpPr>
          <p:nvPr>
            <p:ph idx="1"/>
          </p:nvPr>
        </p:nvSpPr>
        <p:spPr>
          <a:xfrm>
            <a:off x="838200" y="2685011"/>
            <a:ext cx="9455982" cy="3747686"/>
          </a:xfrm>
        </p:spPr>
        <p:txBody>
          <a:bodyPr>
            <a:normAutofit/>
          </a:bodyPr>
          <a:lstStyle/>
          <a:p>
            <a:r>
              <a:rPr lang="en-US" dirty="0">
                <a:solidFill>
                  <a:schemeClr val="bg1"/>
                </a:solidFill>
              </a:rPr>
              <a:t>Hypothetical claim</a:t>
            </a:r>
            <a:endParaRPr lang="nl-NL" dirty="0">
              <a:solidFill>
                <a:schemeClr val="bg1"/>
              </a:solidFill>
            </a:endParaRPr>
          </a:p>
        </p:txBody>
      </p:sp>
    </p:spTree>
    <p:extLst>
      <p:ext uri="{BB962C8B-B14F-4D97-AF65-F5344CB8AC3E}">
        <p14:creationId xmlns:p14="http://schemas.microsoft.com/office/powerpoint/2010/main" val="6688245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Complaint</a:t>
            </a:r>
            <a:r>
              <a:rPr lang="nl-NL" dirty="0"/>
              <a:t> procedure: Dominant approach </a:t>
            </a:r>
            <a:r>
              <a:rPr lang="nl-NL" dirty="0" err="1"/>
              <a:t>by</a:t>
            </a:r>
            <a:r>
              <a:rPr lang="nl-NL" dirty="0"/>
              <a:t> </a:t>
            </a:r>
            <a:r>
              <a:rPr lang="nl-NL" dirty="0" err="1"/>
              <a:t>the</a:t>
            </a:r>
            <a:r>
              <a:rPr lang="nl-NL" dirty="0"/>
              <a:t> </a:t>
            </a:r>
            <a:r>
              <a:rPr lang="nl-NL" dirty="0" err="1"/>
              <a:t>ECtHR</a:t>
            </a:r>
            <a:r>
              <a:rPr lang="nl-NL" dirty="0"/>
              <a:t> </a:t>
            </a:r>
          </a:p>
        </p:txBody>
      </p:sp>
      <p:sp>
        <p:nvSpPr>
          <p:cNvPr id="3" name="Content Placeholder 2"/>
          <p:cNvSpPr>
            <a:spLocks noGrp="1"/>
          </p:cNvSpPr>
          <p:nvPr>
            <p:ph idx="1"/>
          </p:nvPr>
        </p:nvSpPr>
        <p:spPr/>
        <p:txBody>
          <a:bodyPr>
            <a:normAutofit/>
          </a:bodyPr>
          <a:lstStyle/>
          <a:p>
            <a:r>
              <a:rPr lang="en-US" b="1" dirty="0">
                <a:solidFill>
                  <a:schemeClr val="bg1"/>
                </a:solidFill>
              </a:rPr>
              <a:t>“The Court reiterates in that connection that the Convention does not allow an </a:t>
            </a:r>
            <a:r>
              <a:rPr lang="en-US" b="1" i="1" dirty="0" err="1">
                <a:solidFill>
                  <a:schemeClr val="bg1"/>
                </a:solidFill>
              </a:rPr>
              <a:t>actio</a:t>
            </a:r>
            <a:r>
              <a:rPr lang="en-US" b="1" i="1" dirty="0">
                <a:solidFill>
                  <a:schemeClr val="bg1"/>
                </a:solidFill>
              </a:rPr>
              <a:t> </a:t>
            </a:r>
            <a:r>
              <a:rPr lang="en-US" b="1" i="1" dirty="0" err="1">
                <a:solidFill>
                  <a:schemeClr val="bg1"/>
                </a:solidFill>
              </a:rPr>
              <a:t>popularis</a:t>
            </a:r>
            <a:r>
              <a:rPr lang="en-US" b="1" dirty="0">
                <a:solidFill>
                  <a:schemeClr val="bg1"/>
                </a:solidFill>
              </a:rPr>
              <a:t> but requires as a condition for exercise of the right of individual petition that an applicant must be able to claim on arguable grounds that he himself has been a direct or indirect victim of a violation of the Convention resulting from an act or omission which can be attributed to a Contracting State.”</a:t>
            </a:r>
            <a:endParaRPr lang="nl-NL" b="1" dirty="0">
              <a:solidFill>
                <a:schemeClr val="bg1"/>
              </a:solidFill>
            </a:endParaRPr>
          </a:p>
          <a:p>
            <a:r>
              <a:rPr lang="en-US" dirty="0" err="1">
                <a:solidFill>
                  <a:schemeClr val="bg1"/>
                </a:solidFill>
              </a:rPr>
              <a:t>ECtHR</a:t>
            </a:r>
            <a:r>
              <a:rPr lang="en-US" dirty="0">
                <a:solidFill>
                  <a:schemeClr val="bg1"/>
                </a:solidFill>
              </a:rPr>
              <a:t>, </a:t>
            </a:r>
            <a:r>
              <a:rPr lang="en-US" dirty="0" err="1">
                <a:solidFill>
                  <a:schemeClr val="bg1"/>
                </a:solidFill>
              </a:rPr>
              <a:t>Asselbourg</a:t>
            </a:r>
            <a:r>
              <a:rPr lang="en-US" dirty="0">
                <a:solidFill>
                  <a:schemeClr val="bg1"/>
                </a:solidFill>
              </a:rPr>
              <a:t> and 78 others and Greenpeace Association-Luxembourg v. Luxembourg, application no. 29121/95, 29 June 1999.</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42846127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nl-NL" dirty="0"/>
          </a:p>
        </p:txBody>
      </p:sp>
      <p:graphicFrame>
        <p:nvGraphicFramePr>
          <p:cNvPr id="6" name="Content Placeholder 3">
            <a:extLst>
              <a:ext uri="{FF2B5EF4-FFF2-40B4-BE49-F238E27FC236}">
                <a16:creationId xmlns:a16="http://schemas.microsoft.com/office/drawing/2014/main" id="{87E8935C-B820-4CA8-BC1D-8B4CFE4EBC10}"/>
              </a:ext>
            </a:extLst>
          </p:cNvPr>
          <p:cNvGraphicFramePr>
            <a:graphicFrameLocks/>
          </p:cNvGraphicFramePr>
          <p:nvPr>
            <p:extLst>
              <p:ext uri="{D42A27DB-BD31-4B8C-83A1-F6EECF244321}">
                <p14:modId xmlns:p14="http://schemas.microsoft.com/office/powerpoint/2010/main" val="2085897690"/>
              </p:ext>
            </p:extLst>
          </p:nvPr>
        </p:nvGraphicFramePr>
        <p:xfrm>
          <a:off x="432263" y="2011680"/>
          <a:ext cx="10004181" cy="4804172"/>
        </p:xfrm>
        <a:graphic>
          <a:graphicData uri="http://schemas.openxmlformats.org/drawingml/2006/table">
            <a:tbl>
              <a:tblPr firstRow="1" bandRow="1">
                <a:tableStyleId>{5C22544A-7EE6-4342-B048-85BDC9FD1C3A}</a:tableStyleId>
              </a:tblPr>
              <a:tblGrid>
                <a:gridCol w="847897">
                  <a:extLst>
                    <a:ext uri="{9D8B030D-6E8A-4147-A177-3AD203B41FA5}">
                      <a16:colId xmlns:a16="http://schemas.microsoft.com/office/drawing/2014/main" val="807350151"/>
                    </a:ext>
                  </a:extLst>
                </a:gridCol>
                <a:gridCol w="2510444">
                  <a:extLst>
                    <a:ext uri="{9D8B030D-6E8A-4147-A177-3AD203B41FA5}">
                      <a16:colId xmlns:a16="http://schemas.microsoft.com/office/drawing/2014/main" val="2611603938"/>
                    </a:ext>
                  </a:extLst>
                </a:gridCol>
                <a:gridCol w="3624349">
                  <a:extLst>
                    <a:ext uri="{9D8B030D-6E8A-4147-A177-3AD203B41FA5}">
                      <a16:colId xmlns:a16="http://schemas.microsoft.com/office/drawing/2014/main" val="4126485682"/>
                    </a:ext>
                  </a:extLst>
                </a:gridCol>
                <a:gridCol w="3021491">
                  <a:extLst>
                    <a:ext uri="{9D8B030D-6E8A-4147-A177-3AD203B41FA5}">
                      <a16:colId xmlns:a16="http://schemas.microsoft.com/office/drawing/2014/main" val="3618111581"/>
                    </a:ext>
                  </a:extLst>
                </a:gridCol>
              </a:tblGrid>
              <a:tr h="561339">
                <a:tc>
                  <a:txBody>
                    <a:bodyPr/>
                    <a:lstStyle/>
                    <a:p>
                      <a:endParaRPr lang="en-US" sz="1300" dirty="0"/>
                    </a:p>
                    <a:p>
                      <a:r>
                        <a:rPr lang="en-US" sz="1300" dirty="0"/>
                        <a:t>Complaint by:</a:t>
                      </a:r>
                    </a:p>
                  </a:txBody>
                  <a:tcPr/>
                </a:tc>
                <a:tc>
                  <a:txBody>
                    <a:bodyPr/>
                    <a:lstStyle/>
                    <a:p>
                      <a:r>
                        <a:rPr lang="en-US" sz="1300" dirty="0"/>
                        <a:t>Original intention of authors</a:t>
                      </a:r>
                      <a:r>
                        <a:rPr lang="en-US" sz="1300" baseline="0" dirty="0"/>
                        <a:t> of the ECHR</a:t>
                      </a:r>
                      <a:endParaRPr lang="en-US" sz="1300" dirty="0"/>
                    </a:p>
                  </a:txBody>
                  <a:tcPr/>
                </a:tc>
                <a:tc>
                  <a:txBody>
                    <a:bodyPr/>
                    <a:lstStyle/>
                    <a:p>
                      <a:r>
                        <a:rPr lang="en-US" sz="1300" dirty="0"/>
                        <a:t>Dominant approach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Latent new approach</a:t>
                      </a:r>
                    </a:p>
                  </a:txBody>
                  <a:tcPr/>
                </a:tc>
                <a:extLst>
                  <a:ext uri="{0D108BD9-81ED-4DB2-BD59-A6C34878D82A}">
                    <a16:rowId xmlns:a16="http://schemas.microsoft.com/office/drawing/2014/main" val="1280436980"/>
                  </a:ext>
                </a:extLst>
              </a:tr>
              <a:tr h="727662">
                <a:tc>
                  <a:txBody>
                    <a:bodyPr/>
                    <a:lstStyle/>
                    <a:p>
                      <a:r>
                        <a:rPr lang="en-US" sz="1300" dirty="0"/>
                        <a:t>State</a:t>
                      </a:r>
                    </a:p>
                  </a:txBody>
                  <a:tcPr/>
                </a:tc>
                <a:tc>
                  <a:txBody>
                    <a:bodyPr/>
                    <a:lstStyle/>
                    <a:p>
                      <a:r>
                        <a:rPr lang="en-US" sz="1300" dirty="0"/>
                        <a:t>Authors thought states should take the main initiative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Inter-State complaints seldom used. About 20 so far, vis-à-vis 22000 individual complaints.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Still very few inter-state complaints</a:t>
                      </a:r>
                    </a:p>
                  </a:txBody>
                  <a:tcPr/>
                </a:tc>
                <a:extLst>
                  <a:ext uri="{0D108BD9-81ED-4DB2-BD59-A6C34878D82A}">
                    <a16:rowId xmlns:a16="http://schemas.microsoft.com/office/drawing/2014/main" val="138961630"/>
                  </a:ext>
                </a:extLst>
              </a:tr>
              <a:tr h="1226630">
                <a:tc>
                  <a:txBody>
                    <a:bodyPr/>
                    <a:lstStyle/>
                    <a:p>
                      <a:r>
                        <a:rPr lang="en-US" sz="1300" dirty="0"/>
                        <a:t>Group</a:t>
                      </a:r>
                    </a:p>
                  </a:txBody>
                  <a:tcPr/>
                </a:tc>
                <a:tc>
                  <a:txBody>
                    <a:bodyPr/>
                    <a:lstStyle/>
                    <a:p>
                      <a:r>
                        <a:rPr lang="en-US" sz="1300" dirty="0"/>
                        <a:t>WWII had an impact</a:t>
                      </a:r>
                      <a:r>
                        <a:rPr lang="en-US" sz="1300" baseline="0" dirty="0"/>
                        <a:t> on groups (Jews, Gays, Gypsies); minorities were granted a right to submit a complaint as a group.</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The court has denied groups as group a claim right. Individuals can bundle their complaints,</a:t>
                      </a:r>
                      <a:r>
                        <a:rPr lang="en-US" sz="1300" baseline="0" dirty="0"/>
                        <a:t> but have to demonstrate individual harm each.</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More focus on group interests, though</a:t>
                      </a:r>
                      <a:r>
                        <a:rPr lang="en-US" sz="1300" baseline="0" dirty="0"/>
                        <a:t> the </a:t>
                      </a:r>
                      <a:r>
                        <a:rPr lang="en-US" sz="1300" baseline="0" dirty="0" err="1"/>
                        <a:t>ECtHR</a:t>
                      </a:r>
                      <a:r>
                        <a:rPr lang="en-US" sz="1300" baseline="0" dirty="0"/>
                        <a:t> still not accepts groups invoking a right as a group</a:t>
                      </a:r>
                      <a:endParaRPr lang="en-US" sz="1300" dirty="0"/>
                    </a:p>
                  </a:txBody>
                  <a:tcPr/>
                </a:tc>
                <a:extLst>
                  <a:ext uri="{0D108BD9-81ED-4DB2-BD59-A6C34878D82A}">
                    <a16:rowId xmlns:a16="http://schemas.microsoft.com/office/drawing/2014/main" val="3650045706"/>
                  </a:ext>
                </a:extLst>
              </a:tr>
              <a:tr h="1060307">
                <a:tc>
                  <a:txBody>
                    <a:bodyPr/>
                    <a:lstStyle/>
                    <a:p>
                      <a:r>
                        <a:rPr lang="en-US" sz="1300" dirty="0"/>
                        <a:t>Legal person</a:t>
                      </a:r>
                    </a:p>
                  </a:txBody>
                  <a:tcPr/>
                </a:tc>
                <a:tc>
                  <a:txBody>
                    <a:bodyPr/>
                    <a:lstStyle/>
                    <a:p>
                      <a:r>
                        <a:rPr lang="en-US" sz="1300" dirty="0"/>
                        <a:t>Goal was to allows civil society/human rights organizations to submit a complaint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Legal persons are allowed to complain with respect to a number of rights, such as the freedom of religion or the freedom of speech, but the Court has been very hesitant to allow legal persons to submit a complaint.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The </a:t>
                      </a:r>
                      <a:r>
                        <a:rPr lang="en-US" sz="1300" dirty="0" err="1"/>
                        <a:t>ECtHR</a:t>
                      </a:r>
                      <a:r>
                        <a:rPr lang="en-US" sz="1300" baseline="0" dirty="0"/>
                        <a:t> does allow legal persons to invoke the right to privacy, both to protect their own interests and to protect societal interests, though the number of cases is still relatively small.</a:t>
                      </a:r>
                      <a:endParaRPr lang="en-US" sz="1300" dirty="0"/>
                    </a:p>
                  </a:txBody>
                  <a:tcPr/>
                </a:tc>
                <a:extLst>
                  <a:ext uri="{0D108BD9-81ED-4DB2-BD59-A6C34878D82A}">
                    <a16:rowId xmlns:a16="http://schemas.microsoft.com/office/drawing/2014/main" val="532554602"/>
                  </a:ext>
                </a:extLst>
              </a:tr>
              <a:tr h="727662">
                <a:tc>
                  <a:txBody>
                    <a:bodyPr/>
                    <a:lstStyle/>
                    <a:p>
                      <a:r>
                        <a:rPr lang="en-US" sz="1300" dirty="0"/>
                        <a:t>Natural person</a:t>
                      </a:r>
                    </a:p>
                  </a:txBody>
                  <a:tcPr/>
                </a:tc>
                <a:tc>
                  <a:txBody>
                    <a:bodyPr/>
                    <a:lstStyle/>
                    <a:p>
                      <a:r>
                        <a:rPr lang="en-US" sz="1300" dirty="0"/>
                        <a:t>Many countries were very hesitant to allow natural</a:t>
                      </a:r>
                      <a:r>
                        <a:rPr lang="en-US" sz="1300" baseline="0" dirty="0"/>
                        <a:t> persons to complaint and made reservations</a:t>
                      </a:r>
                      <a:endParaRPr lang="en-US" sz="1300" dirty="0"/>
                    </a:p>
                  </a:txBody>
                  <a:tcPr/>
                </a:tc>
                <a:tc>
                  <a:txBody>
                    <a:bodyPr/>
                    <a:lstStyle/>
                    <a:p>
                      <a:r>
                        <a:rPr lang="en-US" sz="1300" dirty="0"/>
                        <a:t>Natural</a:t>
                      </a:r>
                      <a:r>
                        <a:rPr lang="en-US" sz="1300" baseline="0" dirty="0"/>
                        <a:t> persons</a:t>
                      </a:r>
                      <a:r>
                        <a:rPr lang="en-US" sz="1300" dirty="0"/>
                        <a:t> are responsible for the fast majority</a:t>
                      </a:r>
                      <a:r>
                        <a:rPr lang="en-US" sz="1300" baseline="0" dirty="0"/>
                        <a:t> of complaints. </a:t>
                      </a:r>
                      <a:r>
                        <a:rPr lang="en-US" sz="1300"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Still the majority</a:t>
                      </a:r>
                      <a:r>
                        <a:rPr lang="en-US" sz="1300" baseline="0" dirty="0"/>
                        <a:t> of the cases.</a:t>
                      </a:r>
                      <a:endParaRPr lang="en-US" sz="1300" dirty="0"/>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30833373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en-US" dirty="0"/>
          </a:p>
        </p:txBody>
      </p:sp>
      <p:sp>
        <p:nvSpPr>
          <p:cNvPr id="3" name="Content Placeholder 2"/>
          <p:cNvSpPr>
            <a:spLocks noGrp="1"/>
          </p:cNvSpPr>
          <p:nvPr>
            <p:ph idx="1"/>
          </p:nvPr>
        </p:nvSpPr>
        <p:spPr>
          <a:xfrm>
            <a:off x="680321" y="2336872"/>
            <a:ext cx="9613861" cy="4196931"/>
          </a:xfrm>
        </p:spPr>
        <p:txBody>
          <a:bodyPr>
            <a:normAutofit/>
          </a:bodyPr>
          <a:lstStyle/>
          <a:p>
            <a:r>
              <a:rPr lang="en-US" dirty="0">
                <a:solidFill>
                  <a:schemeClr val="bg1"/>
                </a:solidFill>
              </a:rPr>
              <a:t>“In Chappell v. the United Kingdom, the Court considered that a search conducted at a private individual's home which was also the registered office of a company run by him had amounted to interference with his right to respect for his home within the meaning of Article 8 of the Convention. The Court reiterates that the Convention is a living instrument which must be interpreted in the light of present day conditions. [] Building on its dynamic interpretation of the Convention, the Court considers that the time has come to hold that in certain circumstances the rights guaranteed by Article 8 of the Convention may be construed as including the right to respect for a company's registered office, branches or other business premises.”</a:t>
            </a:r>
          </a:p>
          <a:p>
            <a:r>
              <a:rPr lang="en-US" dirty="0" err="1">
                <a:solidFill>
                  <a:schemeClr val="bg1"/>
                </a:solidFill>
              </a:rPr>
              <a:t>ECtHR</a:t>
            </a:r>
            <a:r>
              <a:rPr lang="en-US" dirty="0">
                <a:solidFill>
                  <a:schemeClr val="bg1"/>
                </a:solidFill>
              </a:rPr>
              <a:t>, </a:t>
            </a:r>
            <a:r>
              <a:rPr lang="en-US" dirty="0" err="1">
                <a:solidFill>
                  <a:schemeClr val="bg1"/>
                </a:solidFill>
              </a:rPr>
              <a:t>Stes</a:t>
            </a:r>
            <a:r>
              <a:rPr lang="en-US" dirty="0">
                <a:solidFill>
                  <a:schemeClr val="bg1"/>
                </a:solidFill>
              </a:rPr>
              <a:t> Colas Est and others v. France, appl.no. 37971/97, 16 April 2002, § 40-41.</a:t>
            </a:r>
          </a:p>
        </p:txBody>
      </p:sp>
    </p:spTree>
    <p:extLst>
      <p:ext uri="{BB962C8B-B14F-4D97-AF65-F5344CB8AC3E}">
        <p14:creationId xmlns:p14="http://schemas.microsoft.com/office/powerpoint/2010/main" val="3187214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1E9F9-657D-450F-99D9-B3AAC793EB47}"/>
              </a:ext>
            </a:extLst>
          </p:cNvPr>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nl-NL" dirty="0"/>
          </a:p>
        </p:txBody>
      </p:sp>
      <p:sp>
        <p:nvSpPr>
          <p:cNvPr id="3" name="Tijdelijke aanduiding voor inhoud 2">
            <a:extLst>
              <a:ext uri="{FF2B5EF4-FFF2-40B4-BE49-F238E27FC236}">
                <a16:creationId xmlns:a16="http://schemas.microsoft.com/office/drawing/2014/main" id="{54DEE66F-0226-4963-ADEE-DAEDFB339122}"/>
              </a:ext>
            </a:extLst>
          </p:cNvPr>
          <p:cNvSpPr>
            <a:spLocks noGrp="1"/>
          </p:cNvSpPr>
          <p:nvPr>
            <p:ph idx="1"/>
          </p:nvPr>
        </p:nvSpPr>
        <p:spPr/>
        <p:txBody>
          <a:bodyPr>
            <a:normAutofit/>
          </a:bodyPr>
          <a:lstStyle/>
          <a:p>
            <a:r>
              <a:rPr lang="en-US" dirty="0">
                <a:solidFill>
                  <a:schemeClr val="bg1"/>
                </a:solidFill>
              </a:rPr>
              <a:t>Exceptions</a:t>
            </a:r>
          </a:p>
          <a:p>
            <a:r>
              <a:rPr lang="nl-NL" sz="1800" dirty="0" err="1">
                <a:solidFill>
                  <a:schemeClr val="bg1"/>
                </a:solidFill>
              </a:rPr>
              <a:t>Zakharov</a:t>
            </a:r>
            <a:r>
              <a:rPr lang="nl-NL" sz="1800" dirty="0">
                <a:solidFill>
                  <a:schemeClr val="bg1"/>
                </a:solidFill>
              </a:rPr>
              <a:t> v. Russia (2015)</a:t>
            </a:r>
          </a:p>
          <a:p>
            <a:r>
              <a:rPr lang="en-GB" sz="1800" dirty="0">
                <a:solidFill>
                  <a:schemeClr val="bg1"/>
                </a:solidFill>
                <a:effectLst/>
                <a:ea typeface="Calibri" panose="020F0502020204030204" pitchFamily="34" charset="0"/>
                <a:cs typeface="Times New Roman" panose="02020603050405020304" pitchFamily="18" charset="0"/>
              </a:rPr>
              <a:t>Centrum </a:t>
            </a:r>
            <a:r>
              <a:rPr lang="en-GB" sz="1800" dirty="0" err="1">
                <a:solidFill>
                  <a:schemeClr val="bg1"/>
                </a:solidFill>
                <a:effectLst/>
                <a:ea typeface="Calibri" panose="020F0502020204030204" pitchFamily="34" charset="0"/>
                <a:cs typeface="Times New Roman" panose="02020603050405020304" pitchFamily="18" charset="0"/>
              </a:rPr>
              <a:t>För</a:t>
            </a:r>
            <a:r>
              <a:rPr lang="en-GB" sz="1800" dirty="0">
                <a:solidFill>
                  <a:schemeClr val="bg1"/>
                </a:solidFill>
                <a:effectLst/>
                <a:ea typeface="Calibri" panose="020F0502020204030204" pitchFamily="34" charset="0"/>
                <a:cs typeface="Times New Roman" panose="02020603050405020304" pitchFamily="18" charset="0"/>
              </a:rPr>
              <a:t> </a:t>
            </a:r>
            <a:r>
              <a:rPr lang="en-GB" sz="1800" dirty="0" err="1">
                <a:solidFill>
                  <a:schemeClr val="bg1"/>
                </a:solidFill>
                <a:effectLst/>
                <a:ea typeface="Calibri" panose="020F0502020204030204" pitchFamily="34" charset="0"/>
                <a:cs typeface="Times New Roman" panose="02020603050405020304" pitchFamily="18" charset="0"/>
              </a:rPr>
              <a:t>Rättvisa</a:t>
            </a:r>
            <a:r>
              <a:rPr lang="en-GB" sz="1800" dirty="0">
                <a:solidFill>
                  <a:schemeClr val="bg1"/>
                </a:solidFill>
                <a:effectLst/>
                <a:ea typeface="Calibri" panose="020F0502020204030204" pitchFamily="34" charset="0"/>
                <a:cs typeface="Times New Roman" panose="02020603050405020304" pitchFamily="18" charset="0"/>
              </a:rPr>
              <a:t> v. Sweden (2018)</a:t>
            </a:r>
          </a:p>
          <a:p>
            <a:r>
              <a:rPr lang="en-GB" sz="1800" dirty="0">
                <a:solidFill>
                  <a:schemeClr val="bg1"/>
                </a:solidFill>
                <a:effectLst/>
                <a:ea typeface="Calibri" panose="020F0502020204030204" pitchFamily="34" charset="0"/>
                <a:cs typeface="Times New Roman" panose="02020603050405020304" pitchFamily="18" charset="0"/>
              </a:rPr>
              <a:t>Big Brother Watch and others v. the United Kingdom (2019)</a:t>
            </a:r>
          </a:p>
        </p:txBody>
      </p:sp>
    </p:spTree>
    <p:extLst>
      <p:ext uri="{BB962C8B-B14F-4D97-AF65-F5344CB8AC3E}">
        <p14:creationId xmlns:p14="http://schemas.microsoft.com/office/powerpoint/2010/main" val="11960418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1E9F9-657D-450F-99D9-B3AAC793EB47}"/>
              </a:ext>
            </a:extLst>
          </p:cNvPr>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nl-NL" dirty="0"/>
          </a:p>
        </p:txBody>
      </p:sp>
      <p:sp>
        <p:nvSpPr>
          <p:cNvPr id="3" name="Tijdelijke aanduiding voor inhoud 2">
            <a:extLst>
              <a:ext uri="{FF2B5EF4-FFF2-40B4-BE49-F238E27FC236}">
                <a16:creationId xmlns:a16="http://schemas.microsoft.com/office/drawing/2014/main" id="{54DEE66F-0226-4963-ADEE-DAEDFB339122}"/>
              </a:ext>
            </a:extLst>
          </p:cNvPr>
          <p:cNvSpPr>
            <a:spLocks noGrp="1"/>
          </p:cNvSpPr>
          <p:nvPr>
            <p:ph idx="1"/>
          </p:nvPr>
        </p:nvSpPr>
        <p:spPr>
          <a:xfrm>
            <a:off x="680321" y="2019994"/>
            <a:ext cx="9613861" cy="4646814"/>
          </a:xfrm>
        </p:spPr>
        <p:txBody>
          <a:bodyPr>
            <a:normAutofit/>
          </a:bodyPr>
          <a:lstStyle/>
          <a:p>
            <a:r>
              <a:rPr lang="en-US" dirty="0">
                <a:solidFill>
                  <a:schemeClr val="bg1"/>
                </a:solidFill>
              </a:rPr>
              <a:t>“[T]he Court accepts that an applicant can claim to be the victim of a violation occasioned by the </a:t>
            </a:r>
            <a:r>
              <a:rPr lang="en-US" b="1" dirty="0">
                <a:solidFill>
                  <a:schemeClr val="bg1"/>
                </a:solidFill>
              </a:rPr>
              <a:t>mere existence of secret surveillance measures</a:t>
            </a:r>
            <a:r>
              <a:rPr lang="en-US" dirty="0">
                <a:solidFill>
                  <a:schemeClr val="bg1"/>
                </a:solidFill>
              </a:rPr>
              <a:t>, or legislation permitting secret surveillance measures, if the following conditions are satisfied. </a:t>
            </a:r>
          </a:p>
          <a:p>
            <a:r>
              <a:rPr lang="en-US" dirty="0">
                <a:solidFill>
                  <a:schemeClr val="bg1"/>
                </a:solidFill>
              </a:rPr>
              <a:t>Firstly, the Court will take into account the scope of the legislation permitting secret surveillance measures by examining whether the applicant can possibly be affected by it, either because he or she belongs to a group of persons targeted by the contested legislation or because the legislation </a:t>
            </a:r>
            <a:r>
              <a:rPr lang="en-US" b="1" dirty="0">
                <a:solidFill>
                  <a:schemeClr val="bg1"/>
                </a:solidFill>
              </a:rPr>
              <a:t>directly affects all users of communication services </a:t>
            </a:r>
            <a:r>
              <a:rPr lang="en-US" dirty="0">
                <a:solidFill>
                  <a:schemeClr val="bg1"/>
                </a:solidFill>
              </a:rPr>
              <a:t>by instituting a system where any person can have his or her communications intercepted. </a:t>
            </a:r>
          </a:p>
          <a:p>
            <a:r>
              <a:rPr lang="en-US" dirty="0">
                <a:solidFill>
                  <a:schemeClr val="bg1"/>
                </a:solidFill>
              </a:rPr>
              <a:t>Secondly, the Court will take into account the availability of remedies at the national level and will adjust the degree of scrutiny depending on the effectiveness of such remedies. As the Court underlined in Kennedy, </a:t>
            </a:r>
            <a:r>
              <a:rPr lang="en-US" b="1" dirty="0">
                <a:solidFill>
                  <a:schemeClr val="bg1"/>
                </a:solidFill>
              </a:rPr>
              <a:t>where the domestic system does not afford an effective remedy </a:t>
            </a:r>
            <a:r>
              <a:rPr lang="en-US" dirty="0">
                <a:solidFill>
                  <a:schemeClr val="bg1"/>
                </a:solidFill>
              </a:rPr>
              <a:t>to the person who suspects that he or she was subjected to secret surveillance, widespread suspicion and concern among the general public that secret surveillance powers are being abused cannot be said to be unjustified.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158101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sz="2100" b="1" dirty="0">
                <a:solidFill>
                  <a:schemeClr val="accent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2AF25E40-68B2-4BD0-86E1-F4F1C721A244}"/>
              </a:ext>
            </a:extLst>
          </p:cNvPr>
          <p:cNvSpPr txBox="1"/>
          <p:nvPr/>
        </p:nvSpPr>
        <p:spPr>
          <a:xfrm>
            <a:off x="4024442" y="1930400"/>
            <a:ext cx="5078027" cy="2308324"/>
          </a:xfrm>
          <a:prstGeom prst="rect">
            <a:avLst/>
          </a:prstGeom>
          <a:noFill/>
        </p:spPr>
        <p:txBody>
          <a:bodyPr wrap="square" rtlCol="0">
            <a:spAutoFit/>
          </a:bodyPr>
          <a:lstStyle/>
          <a:p>
            <a:pPr algn="ctr"/>
            <a:r>
              <a:rPr lang="nl-NL" sz="1800" b="1" i="0" u="none" strike="noStrike" baseline="0" dirty="0">
                <a:solidFill>
                  <a:schemeClr val="bg1"/>
                </a:solidFill>
              </a:rPr>
              <a:t>ARTICLE 35 </a:t>
            </a:r>
            <a:endParaRPr lang="nl-NL" sz="1800" b="0" i="0" u="none" strike="noStrike" baseline="0" dirty="0">
              <a:solidFill>
                <a:schemeClr val="bg1"/>
              </a:solidFill>
            </a:endParaRPr>
          </a:p>
          <a:p>
            <a:pPr algn="ctr"/>
            <a:r>
              <a:rPr lang="nl-NL" sz="1800" b="1" i="0" u="none" strike="noStrike" baseline="0" dirty="0" err="1">
                <a:solidFill>
                  <a:schemeClr val="bg1"/>
                </a:solidFill>
              </a:rPr>
              <a:t>Admissibility</a:t>
            </a:r>
            <a:r>
              <a:rPr lang="nl-NL" sz="1800" b="1" i="0" u="none" strike="noStrike" baseline="0" dirty="0">
                <a:solidFill>
                  <a:schemeClr val="bg1"/>
                </a:solidFill>
              </a:rPr>
              <a:t> criteria </a:t>
            </a:r>
            <a:endParaRPr lang="nl-NL" sz="1800" b="0" i="0" u="none" strike="noStrike" baseline="0" dirty="0">
              <a:solidFill>
                <a:schemeClr val="bg1"/>
              </a:solidFill>
            </a:endParaRPr>
          </a:p>
          <a:p>
            <a:pPr algn="just"/>
            <a:r>
              <a:rPr lang="en-US" sz="1800" b="0" i="0" u="none" strike="noStrike" baseline="0" dirty="0">
                <a:solidFill>
                  <a:schemeClr val="bg1"/>
                </a:solidFill>
              </a:rPr>
              <a:t>1. The Court may only deal with the matter after all domestic remedies have been exhausted, according to the generally </a:t>
            </a:r>
            <a:r>
              <a:rPr lang="en-US" sz="1800" b="0" i="0" u="none" strike="noStrike" baseline="0" dirty="0" err="1">
                <a:solidFill>
                  <a:schemeClr val="bg1"/>
                </a:solidFill>
              </a:rPr>
              <a:t>recognised</a:t>
            </a:r>
            <a:r>
              <a:rPr lang="en-US" sz="1800" b="0" i="0" u="none" strike="noStrike" baseline="0" dirty="0">
                <a:solidFill>
                  <a:schemeClr val="bg1"/>
                </a:solidFill>
              </a:rPr>
              <a:t> rules of international law, and </a:t>
            </a:r>
            <a:r>
              <a:rPr lang="en-US" sz="1800" b="0" i="0" u="none" strike="noStrike" baseline="0" dirty="0">
                <a:solidFill>
                  <a:schemeClr val="bg1"/>
                </a:solidFill>
                <a:highlight>
                  <a:srgbClr val="008000"/>
                </a:highlight>
              </a:rPr>
              <a:t>within a period of six months from the date on which the final decision was taken. </a:t>
            </a:r>
            <a:endParaRPr lang="nl-NL" dirty="0">
              <a:solidFill>
                <a:schemeClr val="bg1"/>
              </a:solidFill>
              <a:highlight>
                <a:srgbClr val="008000"/>
              </a:highlight>
            </a:endParaRPr>
          </a:p>
        </p:txBody>
      </p:sp>
    </p:spTree>
    <p:extLst>
      <p:ext uri="{BB962C8B-B14F-4D97-AF65-F5344CB8AC3E}">
        <p14:creationId xmlns:p14="http://schemas.microsoft.com/office/powerpoint/2010/main" val="12877840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1E9F9-657D-450F-99D9-B3AAC793EB47}"/>
              </a:ext>
            </a:extLst>
          </p:cNvPr>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nl-NL" dirty="0"/>
          </a:p>
        </p:txBody>
      </p:sp>
      <p:sp>
        <p:nvSpPr>
          <p:cNvPr id="3" name="Tijdelijke aanduiding voor inhoud 2">
            <a:extLst>
              <a:ext uri="{FF2B5EF4-FFF2-40B4-BE49-F238E27FC236}">
                <a16:creationId xmlns:a16="http://schemas.microsoft.com/office/drawing/2014/main" id="{54DEE66F-0226-4963-ADEE-DAEDFB339122}"/>
              </a:ext>
            </a:extLst>
          </p:cNvPr>
          <p:cNvSpPr>
            <a:spLocks noGrp="1"/>
          </p:cNvSpPr>
          <p:nvPr>
            <p:ph idx="1"/>
          </p:nvPr>
        </p:nvSpPr>
        <p:spPr>
          <a:xfrm>
            <a:off x="680321" y="2336872"/>
            <a:ext cx="9613861" cy="3739731"/>
          </a:xfrm>
        </p:spPr>
        <p:txBody>
          <a:bodyPr>
            <a:normAutofit lnSpcReduction="10000"/>
          </a:bodyPr>
          <a:lstStyle/>
          <a:p>
            <a:r>
              <a:rPr lang="en-US" dirty="0">
                <a:solidFill>
                  <a:schemeClr val="bg1"/>
                </a:solidFill>
              </a:rPr>
              <a:t>In such circumstances the menace of surveillance can be claimed in itself to restrict free communication through the postal and telecommunication services, thereby constituting for all users or potential users a direct interference with the right guaranteed by Article 8. </a:t>
            </a:r>
            <a:r>
              <a:rPr lang="en-US" b="1" dirty="0">
                <a:solidFill>
                  <a:schemeClr val="bg1"/>
                </a:solidFill>
              </a:rPr>
              <a:t>There is therefore a greater need for scrutiny by the Court and an exception to the rule, which denies individuals the right to challenge a law in </a:t>
            </a:r>
            <a:r>
              <a:rPr lang="en-US" b="1" dirty="0" err="1">
                <a:solidFill>
                  <a:schemeClr val="bg1"/>
                </a:solidFill>
              </a:rPr>
              <a:t>abstracto</a:t>
            </a:r>
            <a:r>
              <a:rPr lang="en-US" b="1" dirty="0">
                <a:solidFill>
                  <a:schemeClr val="bg1"/>
                </a:solidFill>
              </a:rPr>
              <a:t>, is justified. </a:t>
            </a:r>
          </a:p>
          <a:p>
            <a:r>
              <a:rPr lang="en-US" dirty="0">
                <a:solidFill>
                  <a:schemeClr val="bg1"/>
                </a:solidFill>
              </a:rPr>
              <a:t>In such cases the individual does not need to demonstrate the existence of any risk that secret surveillance measures were applied to her. By contrast, if the national system provides for effective remedies, a widespread suspicion of abuse is more difficult to justify. In such cases, the individual may claim to be a victim of a violation occasioned by the mere existence of secret measures or of legislation permitting secret measures only if he is able to show that, due to his personal situation, he is potentially at risk of being subjected to such measures.” </a:t>
            </a:r>
            <a:endParaRPr lang="nl-NL" dirty="0">
              <a:solidFill>
                <a:schemeClr val="bg1"/>
              </a:solidFill>
            </a:endParaRPr>
          </a:p>
        </p:txBody>
      </p:sp>
    </p:spTree>
    <p:extLst>
      <p:ext uri="{BB962C8B-B14F-4D97-AF65-F5344CB8AC3E}">
        <p14:creationId xmlns:p14="http://schemas.microsoft.com/office/powerpoint/2010/main" val="111747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9153258"/>
              </p:ext>
            </p:extLst>
          </p:nvPr>
        </p:nvGraphicFramePr>
        <p:xfrm>
          <a:off x="520485" y="1930400"/>
          <a:ext cx="10419126" cy="4643120"/>
        </p:xfrm>
        <a:graphic>
          <a:graphicData uri="http://schemas.openxmlformats.org/drawingml/2006/table">
            <a:tbl>
              <a:tblPr firstRow="1" bandRow="1">
                <a:tableStyleId>{5C22544A-7EE6-4342-B048-85BDC9FD1C3A}</a:tableStyleId>
              </a:tblPr>
              <a:tblGrid>
                <a:gridCol w="5209563">
                  <a:extLst>
                    <a:ext uri="{9D8B030D-6E8A-4147-A177-3AD203B41FA5}">
                      <a16:colId xmlns:a16="http://schemas.microsoft.com/office/drawing/2014/main" val="3275398968"/>
                    </a:ext>
                  </a:extLst>
                </a:gridCol>
                <a:gridCol w="5209563">
                  <a:extLst>
                    <a:ext uri="{9D8B030D-6E8A-4147-A177-3AD203B41FA5}">
                      <a16:colId xmlns:a16="http://schemas.microsoft.com/office/drawing/2014/main" val="2364997934"/>
                    </a:ext>
                  </a:extLst>
                </a:gridCol>
              </a:tblGrid>
              <a:tr h="370840">
                <a:tc>
                  <a:txBody>
                    <a:bodyPr/>
                    <a:lstStyle/>
                    <a:p>
                      <a:r>
                        <a:rPr lang="en-US" sz="1600" dirty="0"/>
                        <a:t>Normal</a:t>
                      </a:r>
                      <a:r>
                        <a:rPr lang="en-US" sz="1600" baseline="0" dirty="0"/>
                        <a:t> approach by the </a:t>
                      </a:r>
                      <a:r>
                        <a:rPr lang="en-US" sz="1600" baseline="0" dirty="0" err="1"/>
                        <a:t>ECtHR</a:t>
                      </a:r>
                      <a:endParaRPr lang="en-US" sz="1600" dirty="0"/>
                    </a:p>
                  </a:txBody>
                  <a:tcPr/>
                </a:tc>
                <a:tc>
                  <a:txBody>
                    <a:bodyPr/>
                    <a:lstStyle/>
                    <a:p>
                      <a:r>
                        <a:rPr lang="en-US" sz="1600" dirty="0"/>
                        <a:t>New</a:t>
                      </a:r>
                      <a:r>
                        <a:rPr lang="en-US" sz="1600" baseline="0" dirty="0"/>
                        <a:t> latent approach</a:t>
                      </a:r>
                      <a:endParaRPr lang="en-US" sz="1600" dirty="0"/>
                    </a:p>
                  </a:txBody>
                  <a:tcPr/>
                </a:tc>
                <a:extLst>
                  <a:ext uri="{0D108BD9-81ED-4DB2-BD59-A6C34878D82A}">
                    <a16:rowId xmlns:a16="http://schemas.microsoft.com/office/drawing/2014/main" val="13115306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a:t>
                      </a:r>
                      <a:r>
                        <a:rPr lang="en-US" sz="1600" baseline="0" dirty="0"/>
                        <a:t> i</a:t>
                      </a:r>
                      <a:r>
                        <a:rPr lang="en-US" sz="1600" dirty="0"/>
                        <a:t>n </a:t>
                      </a:r>
                      <a:r>
                        <a:rPr lang="en-US" sz="1600" dirty="0" err="1"/>
                        <a:t>abstracto</a:t>
                      </a:r>
                      <a:r>
                        <a:rPr lang="en-US" sz="1600" dirty="0"/>
                        <a:t> claims</a:t>
                      </a:r>
                    </a:p>
                  </a:txBody>
                  <a:tcPr/>
                </a:tc>
                <a:tc>
                  <a:txBody>
                    <a:bodyPr/>
                    <a:lstStyle/>
                    <a:p>
                      <a:r>
                        <a:rPr lang="en-US" sz="1600" dirty="0"/>
                        <a:t>In </a:t>
                      </a:r>
                      <a:r>
                        <a:rPr lang="en-US" sz="1600" dirty="0" err="1"/>
                        <a:t>abstracto</a:t>
                      </a:r>
                      <a:r>
                        <a:rPr lang="en-US" sz="1600" dirty="0"/>
                        <a:t> claims accepted in exceptional</a:t>
                      </a:r>
                      <a:r>
                        <a:rPr lang="en-US" sz="1600" baseline="0" dirty="0"/>
                        <a:t> cases</a:t>
                      </a:r>
                      <a:endParaRPr lang="en-US" sz="1600" dirty="0"/>
                    </a:p>
                  </a:txBody>
                  <a:tcPr/>
                </a:tc>
                <a:extLst>
                  <a:ext uri="{0D108BD9-81ED-4DB2-BD59-A6C34878D82A}">
                    <a16:rowId xmlns:a16="http://schemas.microsoft.com/office/drawing/2014/main" val="14521158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 </a:t>
                      </a:r>
                      <a:r>
                        <a:rPr lang="en-US" sz="1600" dirty="0" err="1"/>
                        <a:t>minimis</a:t>
                      </a:r>
                      <a:r>
                        <a:rPr lang="en-US" sz="1600" dirty="0"/>
                        <a:t> rule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The law has not yet been</a:t>
                      </a:r>
                      <a:r>
                        <a:rPr lang="en-US" sz="1600" baseline="0" dirty="0"/>
                        <a:t> applied </a:t>
                      </a:r>
                      <a:endParaRPr lang="en-US" sz="1600" dirty="0"/>
                    </a:p>
                  </a:txBody>
                  <a:tcPr/>
                </a:tc>
                <a:extLst>
                  <a:ext uri="{0D108BD9-81ED-4DB2-BD59-A6C34878D82A}">
                    <a16:rowId xmlns:a16="http://schemas.microsoft.com/office/drawing/2014/main" val="9995040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Individual interest</a:t>
                      </a:r>
                    </a:p>
                  </a:txBody>
                  <a:tcPr/>
                </a:tc>
                <a:tc>
                  <a:txBody>
                    <a:bodyPr/>
                    <a:lstStyle/>
                    <a:p>
                      <a:r>
                        <a:rPr lang="en-US" sz="1600" dirty="0"/>
                        <a:t>Societal interest at stake: legality &amp;</a:t>
                      </a:r>
                      <a:r>
                        <a:rPr lang="en-US" sz="1600" baseline="0" dirty="0"/>
                        <a:t> legitimacy</a:t>
                      </a:r>
                      <a:endParaRPr lang="en-US" sz="1600" dirty="0"/>
                    </a:p>
                  </a:txBody>
                  <a:tcPr/>
                </a:tc>
                <a:extLst>
                  <a:ext uri="{0D108BD9-81ED-4DB2-BD59-A6C34878D82A}">
                    <a16:rowId xmlns:a16="http://schemas.microsoft.com/office/drawing/2014/main" val="26779664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Executive power (sometimes judgements)</a:t>
                      </a:r>
                    </a:p>
                  </a:txBody>
                  <a:tcPr/>
                </a:tc>
                <a:tc>
                  <a:txBody>
                    <a:bodyPr/>
                    <a:lstStyle/>
                    <a:p>
                      <a:r>
                        <a:rPr lang="en-US" sz="1600" dirty="0"/>
                        <a:t>Legislative power</a:t>
                      </a:r>
                    </a:p>
                  </a:txBody>
                  <a:tcPr/>
                </a:tc>
                <a:extLst>
                  <a:ext uri="{0D108BD9-81ED-4DB2-BD59-A6C34878D82A}">
                    <a16:rowId xmlns:a16="http://schemas.microsoft.com/office/drawing/2014/main" val="220720576"/>
                  </a:ext>
                </a:extLst>
              </a:tr>
              <a:tr h="4239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Accordance with the law and is necessary in a democratic society</a:t>
                      </a:r>
                      <a:endParaRPr lang="en-US" sz="1600" dirty="0"/>
                    </a:p>
                  </a:txBody>
                  <a:tcPr/>
                </a:tc>
                <a:tc>
                  <a:txBody>
                    <a:bodyPr/>
                    <a:lstStyle/>
                    <a:p>
                      <a:r>
                        <a:rPr lang="en-US" sz="1600" dirty="0"/>
                        <a:t>Abstract test</a:t>
                      </a:r>
                    </a:p>
                  </a:txBody>
                  <a:tcPr/>
                </a:tc>
                <a:extLst>
                  <a:ext uri="{0D108BD9-81ED-4DB2-BD59-A6C34878D82A}">
                    <a16:rowId xmlns:a16="http://schemas.microsoft.com/office/drawing/2014/main" val="33516825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Court</a:t>
                      </a:r>
                      <a:r>
                        <a:rPr lang="en-US" sz="1600" baseline="0" dirty="0"/>
                        <a:t> hesitant to allow complaints by l</a:t>
                      </a:r>
                      <a:r>
                        <a:rPr lang="en-US" sz="1600" dirty="0"/>
                        <a:t>egal persons</a:t>
                      </a:r>
                    </a:p>
                  </a:txBody>
                  <a:tcPr/>
                </a:tc>
                <a:tc>
                  <a:txBody>
                    <a:bodyPr/>
                    <a:lstStyle/>
                    <a:p>
                      <a:r>
                        <a:rPr lang="en-US" sz="1600" dirty="0"/>
                        <a:t>Legal persons</a:t>
                      </a:r>
                      <a:r>
                        <a:rPr lang="en-US" sz="1600" baseline="0" dirty="0"/>
                        <a:t> and natural persons can submit a complaint</a:t>
                      </a:r>
                      <a:endParaRPr lang="en-US" sz="1600" dirty="0"/>
                    </a:p>
                  </a:txBody>
                  <a:tcPr/>
                </a:tc>
                <a:extLst>
                  <a:ext uri="{0D108BD9-81ED-4DB2-BD59-A6C34878D82A}">
                    <a16:rowId xmlns:a16="http://schemas.microsoft.com/office/drawing/2014/main" val="39227646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Time limit</a:t>
                      </a:r>
                    </a:p>
                  </a:txBody>
                  <a:tcPr/>
                </a:tc>
                <a:tc>
                  <a:txBody>
                    <a:bodyPr/>
                    <a:lstStyle/>
                    <a:p>
                      <a:r>
                        <a:rPr lang="en-US" sz="1600" dirty="0"/>
                        <a:t>No time limit</a:t>
                      </a:r>
                    </a:p>
                  </a:txBody>
                  <a:tcPr/>
                </a:tc>
                <a:extLst>
                  <a:ext uri="{0D108BD9-81ED-4DB2-BD59-A6C34878D82A}">
                    <a16:rowId xmlns:a16="http://schemas.microsoft.com/office/drawing/2014/main" val="4167794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Exhaustion of domestic remedies</a:t>
                      </a:r>
                    </a:p>
                  </a:txBody>
                  <a:tcPr/>
                </a:tc>
                <a:tc>
                  <a:txBody>
                    <a:bodyPr/>
                    <a:lstStyle/>
                    <a:p>
                      <a:r>
                        <a:rPr lang="en-US" sz="1600" dirty="0"/>
                        <a:t>Only effective remedy (reason to belief that there is an effective remedy)</a:t>
                      </a:r>
                    </a:p>
                  </a:txBody>
                  <a:tcPr/>
                </a:tc>
                <a:extLst>
                  <a:ext uri="{0D108BD9-81ED-4DB2-BD59-A6C34878D82A}">
                    <a16:rowId xmlns:a16="http://schemas.microsoft.com/office/drawing/2014/main" val="4049734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Not</a:t>
                      </a:r>
                      <a:r>
                        <a:rPr lang="en-US" sz="1600" baseline="0" dirty="0"/>
                        <a:t> a court of f</a:t>
                      </a:r>
                      <a:r>
                        <a:rPr lang="en-US" sz="1600" dirty="0"/>
                        <a:t>ourth instance</a:t>
                      </a:r>
                    </a:p>
                  </a:txBody>
                  <a:tcPr/>
                </a:tc>
                <a:tc>
                  <a:txBody>
                    <a:bodyPr/>
                    <a:lstStyle/>
                    <a:p>
                      <a:r>
                        <a:rPr lang="en-US" sz="1600" dirty="0"/>
                        <a:t>Court of first</a:t>
                      </a:r>
                      <a:r>
                        <a:rPr lang="en-US" sz="1600" baseline="0" dirty="0"/>
                        <a:t> Instance</a:t>
                      </a:r>
                      <a:endParaRPr lang="en-US" sz="1600" dirty="0"/>
                    </a:p>
                  </a:txBody>
                  <a:tcPr/>
                </a:tc>
                <a:extLst>
                  <a:ext uri="{0D108BD9-81ED-4DB2-BD59-A6C34878D82A}">
                    <a16:rowId xmlns:a16="http://schemas.microsoft.com/office/drawing/2014/main" val="15047123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Case by case basis</a:t>
                      </a:r>
                    </a:p>
                  </a:txBody>
                  <a:tcPr/>
                </a:tc>
                <a:tc>
                  <a:txBody>
                    <a:bodyPr/>
                    <a:lstStyle/>
                    <a:p>
                      <a:r>
                        <a:rPr lang="en-US" sz="1600" dirty="0"/>
                        <a:t>Conventionality</a:t>
                      </a:r>
                    </a:p>
                  </a:txBody>
                  <a:tcPr/>
                </a:tc>
                <a:extLst>
                  <a:ext uri="{0D108BD9-81ED-4DB2-BD59-A6C34878D82A}">
                    <a16:rowId xmlns:a16="http://schemas.microsoft.com/office/drawing/2014/main" val="2400105686"/>
                  </a:ext>
                </a:extLst>
              </a:tr>
            </a:tbl>
          </a:graphicData>
        </a:graphic>
      </p:graphicFrame>
    </p:spTree>
    <p:extLst>
      <p:ext uri="{BB962C8B-B14F-4D97-AF65-F5344CB8AC3E}">
        <p14:creationId xmlns:p14="http://schemas.microsoft.com/office/powerpoint/2010/main" val="1028054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en-US" dirty="0"/>
          </a:p>
        </p:txBody>
      </p:sp>
      <p:graphicFrame>
        <p:nvGraphicFramePr>
          <p:cNvPr id="6" name="Content Placeholder 3">
            <a:extLst>
              <a:ext uri="{FF2B5EF4-FFF2-40B4-BE49-F238E27FC236}">
                <a16:creationId xmlns:a16="http://schemas.microsoft.com/office/drawing/2014/main" id="{CC63BD2E-492E-43D0-8C75-C8AA27FE8F7F}"/>
              </a:ext>
            </a:extLst>
          </p:cNvPr>
          <p:cNvGraphicFramePr>
            <a:graphicFrameLocks/>
          </p:cNvGraphicFramePr>
          <p:nvPr>
            <p:extLst>
              <p:ext uri="{D42A27DB-BD31-4B8C-83A1-F6EECF244321}">
                <p14:modId xmlns:p14="http://schemas.microsoft.com/office/powerpoint/2010/main" val="3346761275"/>
              </p:ext>
            </p:extLst>
          </p:nvPr>
        </p:nvGraphicFramePr>
        <p:xfrm>
          <a:off x="677334" y="2060116"/>
          <a:ext cx="9780751" cy="4490231"/>
        </p:xfrm>
        <a:graphic>
          <a:graphicData uri="http://schemas.openxmlformats.org/drawingml/2006/table">
            <a:tbl>
              <a:tblPr firstRow="1" bandRow="1">
                <a:tableStyleId>{5C22544A-7EE6-4342-B048-85BDC9FD1C3A}</a:tableStyleId>
              </a:tblPr>
              <a:tblGrid>
                <a:gridCol w="2470204">
                  <a:extLst>
                    <a:ext uri="{9D8B030D-6E8A-4147-A177-3AD203B41FA5}">
                      <a16:colId xmlns:a16="http://schemas.microsoft.com/office/drawing/2014/main" val="2611603938"/>
                    </a:ext>
                  </a:extLst>
                </a:gridCol>
                <a:gridCol w="3576205">
                  <a:extLst>
                    <a:ext uri="{9D8B030D-6E8A-4147-A177-3AD203B41FA5}">
                      <a16:colId xmlns:a16="http://schemas.microsoft.com/office/drawing/2014/main" val="4126485682"/>
                    </a:ext>
                  </a:extLst>
                </a:gridCol>
                <a:gridCol w="3734342">
                  <a:extLst>
                    <a:ext uri="{9D8B030D-6E8A-4147-A177-3AD203B41FA5}">
                      <a16:colId xmlns:a16="http://schemas.microsoft.com/office/drawing/2014/main" val="1203730574"/>
                    </a:ext>
                  </a:extLst>
                </a:gridCol>
              </a:tblGrid>
              <a:tr h="724485">
                <a:tc>
                  <a:txBody>
                    <a:bodyPr/>
                    <a:lstStyle/>
                    <a:p>
                      <a:r>
                        <a:rPr lang="en-US" sz="1600" dirty="0"/>
                        <a:t>Original intention of authors</a:t>
                      </a:r>
                      <a:r>
                        <a:rPr lang="en-US" sz="1600" baseline="0" dirty="0"/>
                        <a:t> of the ECHR</a:t>
                      </a:r>
                      <a:endParaRPr lang="en-US" sz="1600" dirty="0"/>
                    </a:p>
                  </a:txBody>
                  <a:tcPr/>
                </a:tc>
                <a:tc>
                  <a:txBody>
                    <a:bodyPr/>
                    <a:lstStyle/>
                    <a:p>
                      <a:r>
                        <a:rPr lang="en-US" sz="1600" dirty="0"/>
                        <a:t>Dominant approach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Latent new approach</a:t>
                      </a:r>
                    </a:p>
                  </a:txBody>
                  <a:tcPr/>
                </a:tc>
                <a:extLst>
                  <a:ext uri="{0D108BD9-81ED-4DB2-BD59-A6C34878D82A}">
                    <a16:rowId xmlns:a16="http://schemas.microsoft.com/office/drawing/2014/main" val="1280436980"/>
                  </a:ext>
                </a:extLst>
              </a:tr>
              <a:tr h="655732">
                <a:tc>
                  <a:txBody>
                    <a:bodyPr/>
                    <a:lstStyle/>
                    <a:p>
                      <a:r>
                        <a:rPr lang="en-US" sz="1600" b="0" dirty="0"/>
                        <a:t>Negative duty of the state </a:t>
                      </a:r>
                    </a:p>
                  </a:txBody>
                  <a:tcPr/>
                </a:tc>
                <a:tc>
                  <a:txBody>
                    <a:bodyPr/>
                    <a:lstStyle/>
                    <a:p>
                      <a:r>
                        <a:rPr lang="en-US" sz="1600" b="0" dirty="0"/>
                        <a:t>Positive duty of the state</a:t>
                      </a:r>
                    </a:p>
                  </a:txBody>
                  <a:tcPr/>
                </a:tc>
                <a:tc>
                  <a:txBody>
                    <a:bodyPr/>
                    <a:lstStyle/>
                    <a:p>
                      <a:r>
                        <a:rPr lang="en-US" sz="1600" b="0" dirty="0"/>
                        <a:t>Negative duties</a:t>
                      </a:r>
                    </a:p>
                  </a:txBody>
                  <a:tcPr/>
                </a:tc>
                <a:extLst>
                  <a:ext uri="{0D108BD9-81ED-4DB2-BD59-A6C34878D82A}">
                    <a16:rowId xmlns:a16="http://schemas.microsoft.com/office/drawing/2014/main" val="138961630"/>
                  </a:ext>
                </a:extLst>
              </a:tr>
              <a:tr h="976414">
                <a:tc>
                  <a:txBody>
                    <a:bodyPr/>
                    <a:lstStyle/>
                    <a:p>
                      <a:r>
                        <a:rPr lang="en-US" sz="1600" b="0" dirty="0"/>
                        <a:t>Negative right/freedom of the individual </a:t>
                      </a:r>
                    </a:p>
                  </a:txBody>
                  <a:tcPr/>
                </a:tc>
                <a:tc>
                  <a:txBody>
                    <a:bodyPr/>
                    <a:lstStyle/>
                    <a:p>
                      <a:r>
                        <a:rPr lang="en-US" sz="1600" b="0" dirty="0"/>
                        <a:t>Positive right/freedom of the individual</a:t>
                      </a:r>
                    </a:p>
                  </a:txBody>
                  <a:tcPr/>
                </a:tc>
                <a:tc>
                  <a:txBody>
                    <a:bodyPr/>
                    <a:lstStyle/>
                    <a:p>
                      <a:r>
                        <a:rPr lang="en-US" sz="1600" b="0" dirty="0"/>
                        <a:t>Negative rights</a:t>
                      </a:r>
                    </a:p>
                  </a:txBody>
                  <a:tcPr/>
                </a:tc>
                <a:extLst>
                  <a:ext uri="{0D108BD9-81ED-4DB2-BD59-A6C34878D82A}">
                    <a16:rowId xmlns:a16="http://schemas.microsoft.com/office/drawing/2014/main" val="3650045706"/>
                  </a:ext>
                </a:extLst>
              </a:tr>
              <a:tr h="976414">
                <a:tc>
                  <a:txBody>
                    <a:bodyPr/>
                    <a:lstStyle/>
                    <a:p>
                      <a:r>
                        <a:rPr lang="en-US" sz="1600" b="0" dirty="0"/>
                        <a:t>General interests/abuse of power </a:t>
                      </a:r>
                    </a:p>
                  </a:txBody>
                  <a:tcPr/>
                </a:tc>
                <a:tc>
                  <a:txBody>
                    <a:bodyPr/>
                    <a:lstStyle/>
                    <a:p>
                      <a:r>
                        <a:rPr lang="en-US" sz="1600" b="0" dirty="0"/>
                        <a:t>Individual interests/development of personality (almost</a:t>
                      </a:r>
                      <a:r>
                        <a:rPr lang="en-US" sz="1600" b="0" baseline="0" dirty="0"/>
                        <a:t> everything that affects a personal interest will fall under the scope of Article 8 ECHR)</a:t>
                      </a:r>
                      <a:endParaRPr lang="en-US" sz="1600" b="0" dirty="0"/>
                    </a:p>
                  </a:txBody>
                  <a:tcPr/>
                </a:tc>
                <a:tc>
                  <a:txBody>
                    <a:bodyPr/>
                    <a:lstStyle/>
                    <a:p>
                      <a:r>
                        <a:rPr lang="en-US" sz="1600" b="0" dirty="0"/>
                        <a:t>Abuse of power/focus</a:t>
                      </a:r>
                      <a:r>
                        <a:rPr lang="en-US" sz="1600" b="0" baseline="0" dirty="0"/>
                        <a:t> on legislator</a:t>
                      </a:r>
                      <a:endParaRPr lang="en-US" sz="1600" b="0" dirty="0"/>
                    </a:p>
                  </a:txBody>
                  <a:tcPr/>
                </a:tc>
                <a:extLst>
                  <a:ext uri="{0D108BD9-81ED-4DB2-BD59-A6C34878D82A}">
                    <a16:rowId xmlns:a16="http://schemas.microsoft.com/office/drawing/2014/main" val="532554602"/>
                  </a:ext>
                </a:extLst>
              </a:tr>
              <a:tr h="976414">
                <a:tc>
                  <a:txBody>
                    <a:bodyPr/>
                    <a:lstStyle/>
                    <a:p>
                      <a:r>
                        <a:rPr lang="en-US" sz="1600" b="0" dirty="0"/>
                        <a:t>Societal/group harm </a:t>
                      </a:r>
                    </a:p>
                  </a:txBody>
                  <a:tcPr/>
                </a:tc>
                <a:tc>
                  <a:txBody>
                    <a:bodyPr/>
                    <a:lstStyle/>
                    <a:p>
                      <a:r>
                        <a:rPr lang="en-US" sz="1600" b="0" dirty="0"/>
                        <a:t>Individual harm (almost</a:t>
                      </a:r>
                      <a:r>
                        <a:rPr lang="en-US" sz="1600" b="0" baseline="0" dirty="0"/>
                        <a:t> all complaints in which no personal harm can be demonstrated will be rejected by the </a:t>
                      </a:r>
                      <a:r>
                        <a:rPr lang="en-US" sz="1600" b="0" baseline="0" dirty="0" err="1"/>
                        <a:t>ECtHR</a:t>
                      </a:r>
                      <a:r>
                        <a:rPr lang="en-US" sz="1600" b="0" baseline="0" dirty="0"/>
                        <a:t>)</a:t>
                      </a:r>
                      <a:endParaRPr lang="en-US" sz="1600" b="0" dirty="0"/>
                    </a:p>
                  </a:txBody>
                  <a:tcPr/>
                </a:tc>
                <a:tc>
                  <a:txBody>
                    <a:bodyPr/>
                    <a:lstStyle/>
                    <a:p>
                      <a:r>
                        <a:rPr lang="en-US" sz="1600" b="0" dirty="0"/>
                        <a:t>General interests/interests that affect</a:t>
                      </a:r>
                      <a:r>
                        <a:rPr lang="en-US" sz="1600" b="0" baseline="0" dirty="0"/>
                        <a:t> everyone &gt; legitimacy and legality</a:t>
                      </a:r>
                      <a:endParaRPr lang="en-US" sz="1600" b="0" dirty="0"/>
                    </a:p>
                  </a:txBody>
                  <a:tcPr/>
                </a:tc>
                <a:extLst>
                  <a:ext uri="{0D108BD9-81ED-4DB2-BD59-A6C34878D82A}">
                    <a16:rowId xmlns:a16="http://schemas.microsoft.com/office/drawing/2014/main" val="1294525405"/>
                  </a:ext>
                </a:extLst>
              </a:tr>
            </a:tbl>
          </a:graphicData>
        </a:graphic>
      </p:graphicFrame>
    </p:spTree>
    <p:extLst>
      <p:ext uri="{BB962C8B-B14F-4D97-AF65-F5344CB8AC3E}">
        <p14:creationId xmlns:p14="http://schemas.microsoft.com/office/powerpoint/2010/main" val="31518308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C71BA9-383B-4175-98F1-E9BAED88BB3C}"/>
              </a:ext>
            </a:extLst>
          </p:cNvPr>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nl-NL" dirty="0"/>
          </a:p>
        </p:txBody>
      </p:sp>
      <p:sp>
        <p:nvSpPr>
          <p:cNvPr id="3" name="Tijdelijke aanduiding voor inhoud 2">
            <a:extLst>
              <a:ext uri="{FF2B5EF4-FFF2-40B4-BE49-F238E27FC236}">
                <a16:creationId xmlns:a16="http://schemas.microsoft.com/office/drawing/2014/main" id="{487516AC-42F6-42A6-A6A0-1B0F05EEA17A}"/>
              </a:ext>
            </a:extLst>
          </p:cNvPr>
          <p:cNvSpPr>
            <a:spLocks noGrp="1"/>
          </p:cNvSpPr>
          <p:nvPr>
            <p:ph idx="1"/>
          </p:nvPr>
        </p:nvSpPr>
        <p:spPr>
          <a:xfrm>
            <a:off x="680321" y="2086495"/>
            <a:ext cx="9613861" cy="4505498"/>
          </a:xfrm>
        </p:spPr>
        <p:txBody>
          <a:bodyPr>
            <a:normAutofit fontScale="92500" lnSpcReduction="20000"/>
          </a:bodyPr>
          <a:lstStyle/>
          <a:p>
            <a:r>
              <a:rPr lang="en-GB" dirty="0">
                <a:solidFill>
                  <a:schemeClr val="bg1"/>
                </a:solidFill>
              </a:rPr>
              <a:t>Rule 614 – Pilot-judgment procedure </a:t>
            </a:r>
            <a:endParaRPr lang="nl-NL" dirty="0">
              <a:solidFill>
                <a:schemeClr val="bg1"/>
              </a:solidFill>
            </a:endParaRPr>
          </a:p>
          <a:p>
            <a:r>
              <a:rPr lang="en-GB" dirty="0">
                <a:solidFill>
                  <a:schemeClr val="bg1"/>
                </a:solidFill>
              </a:rPr>
              <a:t>1.  The Court may initiate a pilot-judgment procedure and adopt a pilot judgment where the facts of an application reveal in the Contracting Party concerned the existence of a structural or systemic problem or other similar dysfunction which has given rise or may give rise to similar applications.  </a:t>
            </a:r>
            <a:endParaRPr lang="nl-NL" dirty="0">
              <a:solidFill>
                <a:schemeClr val="bg1"/>
              </a:solidFill>
            </a:endParaRPr>
          </a:p>
          <a:p>
            <a:r>
              <a:rPr lang="en-GB" dirty="0">
                <a:solidFill>
                  <a:schemeClr val="bg1"/>
                </a:solidFill>
              </a:rPr>
              <a:t>2. (a)  Before initiating a pilot-judgment procedure, the Court shall first seek the views of the parties on whether the application under examination results from the existence of such a problem or dysfunction in the Contracting Party concerned and on the suitability of processing the application in accordance with that procedure.  </a:t>
            </a:r>
            <a:endParaRPr lang="nl-NL" dirty="0">
              <a:solidFill>
                <a:schemeClr val="bg1"/>
              </a:solidFill>
            </a:endParaRPr>
          </a:p>
          <a:p>
            <a:r>
              <a:rPr lang="en-GB" dirty="0">
                <a:solidFill>
                  <a:schemeClr val="bg1"/>
                </a:solidFill>
              </a:rPr>
              <a:t>(b)  A pilot-judgment procedure may be initiated by the Court of its own motion or at the request of one or both parties. </a:t>
            </a:r>
            <a:endParaRPr lang="nl-NL" dirty="0">
              <a:solidFill>
                <a:schemeClr val="bg1"/>
              </a:solidFill>
            </a:endParaRPr>
          </a:p>
          <a:p>
            <a:r>
              <a:rPr lang="en-GB" dirty="0">
                <a:solidFill>
                  <a:schemeClr val="bg1"/>
                </a:solidFill>
              </a:rPr>
              <a:t>(c)  Any application selected for pilot-judgment treatment shall be processed as a matter of priority in accordance with Rule 41 of the Rules of Court. </a:t>
            </a:r>
            <a:endParaRPr lang="nl-NL" dirty="0">
              <a:solidFill>
                <a:schemeClr val="bg1"/>
              </a:solidFill>
            </a:endParaRPr>
          </a:p>
          <a:p>
            <a:r>
              <a:rPr lang="en-GB" dirty="0">
                <a:solidFill>
                  <a:schemeClr val="bg1"/>
                </a:solidFill>
              </a:rPr>
              <a:t>3.  The Court shall in its pilot judgment identify both the nature of the structural or systemic problem or other dysfunction as established as well as the type of remedial measures which the Contracting Party concerned is required to take at the domestic level by virtue of the operative provisions of the judgment.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4736088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Complaint</a:t>
            </a:r>
            <a:r>
              <a:rPr lang="nl-NL" dirty="0"/>
              <a:t> procedure: Recent </a:t>
            </a:r>
            <a:r>
              <a:rPr lang="nl-NL" dirty="0" err="1"/>
              <a:t>developments</a:t>
            </a:r>
            <a:endParaRPr lang="en-US" dirty="0"/>
          </a:p>
        </p:txBody>
      </p:sp>
      <p:sp>
        <p:nvSpPr>
          <p:cNvPr id="3" name="Content Placeholder 2"/>
          <p:cNvSpPr>
            <a:spLocks noGrp="1"/>
          </p:cNvSpPr>
          <p:nvPr>
            <p:ph idx="1"/>
          </p:nvPr>
        </p:nvSpPr>
        <p:spPr>
          <a:xfrm>
            <a:off x="680321" y="2103120"/>
            <a:ext cx="9613861" cy="4563687"/>
          </a:xfrm>
        </p:spPr>
        <p:txBody>
          <a:bodyPr>
            <a:normAutofit/>
          </a:bodyPr>
          <a:lstStyle/>
          <a:p>
            <a:r>
              <a:rPr lang="en-GB" b="1" dirty="0">
                <a:solidFill>
                  <a:schemeClr val="bg1"/>
                </a:solidFill>
              </a:rPr>
              <a:t>Protocol No. 16 to the Convention for the Protection of Human Rights and Fundamental Freedoms</a:t>
            </a:r>
            <a:r>
              <a:rPr lang="en-GB" dirty="0">
                <a:solidFill>
                  <a:schemeClr val="bg1"/>
                </a:solidFill>
              </a:rPr>
              <a:t> Strasbourg, 2.X.2013 </a:t>
            </a:r>
            <a:endParaRPr lang="nl-NL" dirty="0">
              <a:solidFill>
                <a:schemeClr val="bg1"/>
              </a:solidFill>
            </a:endParaRPr>
          </a:p>
          <a:p>
            <a:r>
              <a:rPr lang="en-GB" dirty="0">
                <a:solidFill>
                  <a:schemeClr val="bg1"/>
                </a:solidFill>
              </a:rPr>
              <a:t>1Highest courts and tribunals of a High Contracting Party, as specified in accordance with Article 10, may request the Court to give advisory opinions on questions of principle relating to the interpretation or application of the rights and freedoms defined in the Convention or the protocols thereto. </a:t>
            </a:r>
            <a:endParaRPr lang="nl-NL" dirty="0">
              <a:solidFill>
                <a:schemeClr val="bg1"/>
              </a:solidFill>
            </a:endParaRPr>
          </a:p>
          <a:p>
            <a:r>
              <a:rPr lang="en-GB" dirty="0">
                <a:solidFill>
                  <a:schemeClr val="bg1"/>
                </a:solidFill>
              </a:rPr>
              <a:t>2The requesting court or tribunal may seek an advisory opinion only in the context of a case pending before it. </a:t>
            </a:r>
            <a:endParaRPr lang="nl-NL" dirty="0">
              <a:solidFill>
                <a:schemeClr val="bg1"/>
              </a:solidFill>
            </a:endParaRPr>
          </a:p>
          <a:p>
            <a:r>
              <a:rPr lang="en-GB" dirty="0">
                <a:solidFill>
                  <a:schemeClr val="bg1"/>
                </a:solidFill>
              </a:rPr>
              <a:t>3The requesting court or tribunal shall give reasons for its request and shall provide the relevant legal and factual background of the pending case. </a:t>
            </a:r>
            <a:endParaRPr lang="nl-NL"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865565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619458" cy="4318000"/>
          </a:xfrm>
        </p:spPr>
        <p:txBody>
          <a:bodyPr>
            <a:normAutofit fontScale="850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sz="1900" b="1" dirty="0">
                <a:solidFill>
                  <a:schemeClr val="accent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2DDB6D1C-C1D9-44CF-B85B-2CE2F64B9326}"/>
              </a:ext>
            </a:extLst>
          </p:cNvPr>
          <p:cNvSpPr txBox="1"/>
          <p:nvPr/>
        </p:nvSpPr>
        <p:spPr>
          <a:xfrm>
            <a:off x="4195975" y="1930400"/>
            <a:ext cx="5078027" cy="3139321"/>
          </a:xfrm>
          <a:prstGeom prst="rect">
            <a:avLst/>
          </a:prstGeom>
          <a:noFill/>
        </p:spPr>
        <p:txBody>
          <a:bodyPr wrap="square" rtlCol="0">
            <a:spAutoFit/>
          </a:bodyPr>
          <a:lstStyle/>
          <a:p>
            <a:pPr algn="ctr"/>
            <a:r>
              <a:rPr lang="nl-NL" sz="1800" b="1" i="0" u="none" strike="noStrike" baseline="0" dirty="0">
                <a:solidFill>
                  <a:schemeClr val="bg1"/>
                </a:solidFill>
              </a:rPr>
              <a:t>ARTICLE 35 </a:t>
            </a:r>
            <a:endParaRPr lang="nl-NL" sz="1800" b="0" i="0" u="none" strike="noStrike" baseline="0" dirty="0">
              <a:solidFill>
                <a:schemeClr val="bg1"/>
              </a:solidFill>
            </a:endParaRPr>
          </a:p>
          <a:p>
            <a:pPr algn="ctr"/>
            <a:r>
              <a:rPr lang="nl-NL" sz="1800" b="1" i="0" u="none" strike="noStrike" baseline="0" dirty="0" err="1">
                <a:solidFill>
                  <a:schemeClr val="bg1"/>
                </a:solidFill>
              </a:rPr>
              <a:t>Admissibility</a:t>
            </a:r>
            <a:r>
              <a:rPr lang="nl-NL" sz="1800" b="1" i="0" u="none" strike="noStrike" baseline="0" dirty="0">
                <a:solidFill>
                  <a:schemeClr val="bg1"/>
                </a:solidFill>
              </a:rPr>
              <a:t> criteria </a:t>
            </a:r>
            <a:endParaRPr lang="nl-NL" sz="1800" b="0" i="0" u="none" strike="noStrike" baseline="0" dirty="0">
              <a:solidFill>
                <a:schemeClr val="bg1"/>
              </a:solidFill>
            </a:endParaRPr>
          </a:p>
          <a:p>
            <a:pPr algn="just"/>
            <a:r>
              <a:rPr lang="en-US" sz="1800" b="0" i="0" u="none" strike="noStrike" baseline="0" dirty="0">
                <a:solidFill>
                  <a:schemeClr val="bg1"/>
                </a:solidFill>
                <a:latin typeface="Futura Std Book"/>
              </a:rPr>
              <a:t>2. The Court shall not deal with any application submitted under Article 34 that </a:t>
            </a:r>
          </a:p>
          <a:p>
            <a:pPr algn="just"/>
            <a:r>
              <a:rPr lang="nl-NL" sz="1800" b="0" i="0" u="none" strike="noStrike" baseline="0" dirty="0">
                <a:solidFill>
                  <a:schemeClr val="bg1"/>
                </a:solidFill>
                <a:latin typeface="Futura Std Book"/>
              </a:rPr>
              <a:t>(a) is </a:t>
            </a:r>
            <a:r>
              <a:rPr lang="nl-NL" sz="1800" b="0" i="0" u="none" strike="noStrike" baseline="0" dirty="0" err="1">
                <a:solidFill>
                  <a:schemeClr val="bg1"/>
                </a:solidFill>
                <a:latin typeface="Futura Std Book"/>
              </a:rPr>
              <a:t>anonymous</a:t>
            </a:r>
            <a:r>
              <a:rPr lang="nl-NL" sz="1800" b="0" i="0" u="none" strike="noStrike" baseline="0" dirty="0">
                <a:solidFill>
                  <a:schemeClr val="bg1"/>
                </a:solidFill>
                <a:latin typeface="Futura Std Book"/>
              </a:rPr>
              <a:t>; or </a:t>
            </a:r>
          </a:p>
          <a:p>
            <a:pPr algn="just"/>
            <a:r>
              <a:rPr lang="en-US" sz="1800" b="1" i="0" u="none" strike="noStrike" baseline="0" dirty="0">
                <a:solidFill>
                  <a:schemeClr val="bg1"/>
                </a:solidFill>
                <a:highlight>
                  <a:srgbClr val="008000"/>
                </a:highlight>
                <a:latin typeface="Futura Std Book"/>
              </a:rPr>
              <a:t>(b) is substantially the same as a matter that has already been examined by the Court or has already been submitted to another procedure of international investigation or settlement and contains no relevant new information.</a:t>
            </a:r>
            <a:endParaRPr lang="nl-NL" b="1" dirty="0">
              <a:solidFill>
                <a:schemeClr val="bg1"/>
              </a:solidFill>
              <a:highlight>
                <a:srgbClr val="008000"/>
              </a:highlight>
            </a:endParaRPr>
          </a:p>
        </p:txBody>
      </p:sp>
    </p:spTree>
    <p:extLst>
      <p:ext uri="{BB962C8B-B14F-4D97-AF65-F5344CB8AC3E}">
        <p14:creationId xmlns:p14="http://schemas.microsoft.com/office/powerpoint/2010/main" val="3642548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sz="2100" b="1" dirty="0">
                <a:solidFill>
                  <a:schemeClr val="accent1"/>
                </a:solidFill>
              </a:rPr>
              <a:t>Abuse of right</a:t>
            </a:r>
          </a:p>
          <a:p>
            <a:pPr lvl="1"/>
            <a:r>
              <a:rPr lang="en-US" dirty="0">
                <a:solidFill>
                  <a:schemeClr val="bg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09BFF345-1767-4AFE-BAED-F3B09F98A1DD}"/>
              </a:ext>
            </a:extLst>
          </p:cNvPr>
          <p:cNvSpPr txBox="1"/>
          <p:nvPr/>
        </p:nvSpPr>
        <p:spPr>
          <a:xfrm>
            <a:off x="4195975" y="1930400"/>
            <a:ext cx="5078027" cy="3139321"/>
          </a:xfrm>
          <a:prstGeom prst="rect">
            <a:avLst/>
          </a:prstGeom>
          <a:noFill/>
        </p:spPr>
        <p:txBody>
          <a:bodyPr wrap="square" rtlCol="0">
            <a:spAutoFit/>
          </a:bodyPr>
          <a:lstStyle/>
          <a:p>
            <a:pPr algn="ctr"/>
            <a:r>
              <a:rPr lang="nl-NL" sz="1800" b="1" i="0" u="none" strike="noStrike" baseline="0" dirty="0">
                <a:solidFill>
                  <a:schemeClr val="bg1"/>
                </a:solidFill>
              </a:rPr>
              <a:t>ARTICLE 35 </a:t>
            </a:r>
            <a:endParaRPr lang="nl-NL" sz="1800" b="0" i="0" u="none" strike="noStrike" baseline="0" dirty="0">
              <a:solidFill>
                <a:schemeClr val="bg1"/>
              </a:solidFill>
            </a:endParaRPr>
          </a:p>
          <a:p>
            <a:pPr algn="ctr"/>
            <a:r>
              <a:rPr lang="nl-NL" sz="1800" b="1" i="0" u="none" strike="noStrike" baseline="0" dirty="0" err="1">
                <a:solidFill>
                  <a:schemeClr val="bg1"/>
                </a:solidFill>
              </a:rPr>
              <a:t>Admissibility</a:t>
            </a:r>
            <a:r>
              <a:rPr lang="nl-NL" sz="1800" b="1" i="0" u="none" strike="noStrike" baseline="0" dirty="0">
                <a:solidFill>
                  <a:schemeClr val="bg1"/>
                </a:solidFill>
              </a:rPr>
              <a:t> criteria </a:t>
            </a:r>
            <a:endParaRPr lang="nl-NL" sz="1800" b="0" i="0" u="none" strike="noStrike" baseline="0" dirty="0">
              <a:solidFill>
                <a:schemeClr val="bg1"/>
              </a:solidFill>
            </a:endParaRPr>
          </a:p>
          <a:p>
            <a:endParaRPr lang="nl-NL" dirty="0">
              <a:solidFill>
                <a:schemeClr val="bg1"/>
              </a:solidFill>
            </a:endParaRPr>
          </a:p>
          <a:p>
            <a:pPr algn="just"/>
            <a:r>
              <a:rPr lang="en-US" sz="1800" b="0" i="0" u="none" strike="noStrike" baseline="0" dirty="0">
                <a:solidFill>
                  <a:schemeClr val="bg1"/>
                </a:solidFill>
                <a:latin typeface="Futura Std Book"/>
              </a:rPr>
              <a:t>3. The Court shall declare inadmissible any individual application submitted under Article 34 if it considers that: </a:t>
            </a:r>
          </a:p>
          <a:p>
            <a:pPr algn="just"/>
            <a:r>
              <a:rPr lang="en-US" sz="1800" i="0" u="none" strike="noStrike" baseline="0" dirty="0">
                <a:solidFill>
                  <a:schemeClr val="bg1"/>
                </a:solidFill>
                <a:latin typeface="Futura Std Book"/>
              </a:rPr>
              <a:t>(a) the application is incompatible with the provisions of the Convention or the Protocols thereto, manifestly ill-founded, or </a:t>
            </a:r>
            <a:r>
              <a:rPr lang="en-US" sz="1800" b="1" i="0" u="none" strike="noStrike" baseline="0" dirty="0">
                <a:solidFill>
                  <a:schemeClr val="bg1"/>
                </a:solidFill>
                <a:highlight>
                  <a:srgbClr val="008000"/>
                </a:highlight>
                <a:latin typeface="Futura Std Book"/>
              </a:rPr>
              <a:t>an abuse of the right of individual application; or. </a:t>
            </a:r>
            <a:endParaRPr lang="nl-NL" b="1" dirty="0">
              <a:solidFill>
                <a:schemeClr val="bg1"/>
              </a:solidFill>
              <a:highlight>
                <a:srgbClr val="008000"/>
              </a:highlight>
            </a:endParaRPr>
          </a:p>
        </p:txBody>
      </p:sp>
    </p:spTree>
    <p:extLst>
      <p:ext uri="{BB962C8B-B14F-4D97-AF65-F5344CB8AC3E}">
        <p14:creationId xmlns:p14="http://schemas.microsoft.com/office/powerpoint/2010/main" val="3706001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sz="2100" b="1" dirty="0">
                <a:solidFill>
                  <a:schemeClr val="accent1"/>
                </a:solidFill>
              </a:rPr>
              <a:t>Locus standi</a:t>
            </a:r>
          </a:p>
          <a:p>
            <a:pPr lvl="1"/>
            <a:r>
              <a:rPr lang="en-US" dirty="0">
                <a:solidFill>
                  <a:schemeClr val="bg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D5FBB517-F944-4DE5-BA4A-498700A3585A}"/>
              </a:ext>
            </a:extLst>
          </p:cNvPr>
          <p:cNvSpPr txBox="1"/>
          <p:nvPr/>
        </p:nvSpPr>
        <p:spPr>
          <a:xfrm>
            <a:off x="4195975" y="1930400"/>
            <a:ext cx="5078027" cy="3970318"/>
          </a:xfrm>
          <a:prstGeom prst="rect">
            <a:avLst/>
          </a:prstGeom>
          <a:noFill/>
        </p:spPr>
        <p:txBody>
          <a:bodyPr wrap="square" rtlCol="0">
            <a:spAutoFit/>
          </a:bodyPr>
          <a:lstStyle/>
          <a:p>
            <a:pPr algn="ctr"/>
            <a:r>
              <a:rPr lang="nl-NL" sz="1800" b="1" i="0" u="none" strike="noStrike" baseline="0" dirty="0">
                <a:solidFill>
                  <a:schemeClr val="bg1"/>
                </a:solidFill>
                <a:latin typeface="Futura Std Medium"/>
              </a:rPr>
              <a:t>ARTICLE 35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Admissibility</a:t>
            </a:r>
            <a:r>
              <a:rPr lang="nl-NL" sz="1800" b="1" i="0" u="none" strike="noStrike" baseline="0" dirty="0">
                <a:solidFill>
                  <a:schemeClr val="bg1"/>
                </a:solidFill>
                <a:latin typeface="Futura Std Book"/>
              </a:rPr>
              <a:t> criteria </a:t>
            </a:r>
          </a:p>
          <a:p>
            <a:pPr algn="ctr"/>
            <a:endParaRPr lang="nl-NL" b="1" dirty="0">
              <a:solidFill>
                <a:schemeClr val="bg1"/>
              </a:solidFill>
              <a:latin typeface="Futura Std Book"/>
            </a:endParaRPr>
          </a:p>
          <a:p>
            <a:pPr algn="ctr"/>
            <a:r>
              <a:rPr lang="en-US" sz="1800" b="0" i="0" u="none" strike="noStrike" baseline="0" dirty="0">
                <a:solidFill>
                  <a:schemeClr val="bg1"/>
                </a:solidFill>
                <a:latin typeface="Futura Std Book"/>
              </a:rPr>
              <a:t>3. The Court shall declare inadmissible any individual application submitted under Article 34 if it considers that: </a:t>
            </a:r>
          </a:p>
          <a:p>
            <a:pPr algn="just"/>
            <a:r>
              <a:rPr lang="en-US" sz="1800" b="1" i="0" u="none" strike="noStrike" baseline="0" dirty="0">
                <a:solidFill>
                  <a:schemeClr val="bg1"/>
                </a:solidFill>
                <a:highlight>
                  <a:srgbClr val="008000"/>
                </a:highlight>
                <a:latin typeface="Futura Std Book"/>
              </a:rPr>
              <a:t>(b) the applicant has not suffered a significant disadvantage, unless respect for human rights as defined in the Convention and the Protocols thereto requires an examination of the application on the merits and provided that no case may be rejected on this ground which has not been duly considered by a domestic tribunal. </a:t>
            </a:r>
            <a:endParaRPr lang="nl-NL" b="1" dirty="0">
              <a:solidFill>
                <a:schemeClr val="bg1"/>
              </a:solidFill>
              <a:highlight>
                <a:srgbClr val="008000"/>
              </a:highlight>
            </a:endParaRPr>
          </a:p>
        </p:txBody>
      </p:sp>
    </p:spTree>
    <p:extLst>
      <p:ext uri="{BB962C8B-B14F-4D97-AF65-F5344CB8AC3E}">
        <p14:creationId xmlns:p14="http://schemas.microsoft.com/office/powerpoint/2010/main" val="535632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Complaint</a:t>
            </a:r>
            <a:r>
              <a:rPr lang="nl-NL" dirty="0"/>
              <a:t> procedure </a:t>
            </a:r>
            <a:r>
              <a:rPr lang="nl-NL" dirty="0" err="1"/>
              <a:t>under</a:t>
            </a:r>
            <a:r>
              <a:rPr lang="nl-NL" dirty="0"/>
              <a:t> </a:t>
            </a:r>
            <a:r>
              <a:rPr lang="nl-NL" dirty="0" err="1"/>
              <a:t>the</a:t>
            </a:r>
            <a:r>
              <a:rPr lang="nl-NL" dirty="0"/>
              <a:t> ECHR</a:t>
            </a:r>
          </a:p>
        </p:txBody>
      </p:sp>
      <p:sp>
        <p:nvSpPr>
          <p:cNvPr id="3" name="Content Placeholder 2"/>
          <p:cNvSpPr>
            <a:spLocks noGrp="1"/>
          </p:cNvSpPr>
          <p:nvPr>
            <p:ph idx="1"/>
          </p:nvPr>
        </p:nvSpPr>
        <p:spPr>
          <a:xfrm>
            <a:off x="677334" y="1930400"/>
            <a:ext cx="3051287" cy="4063927"/>
          </a:xfrm>
        </p:spPr>
        <p:txBody>
          <a:bodyPr>
            <a:normAutofit fontScale="77500" lnSpcReduction="20000"/>
          </a:bodyPr>
          <a:lstStyle/>
          <a:p>
            <a:r>
              <a:rPr lang="en-US" dirty="0">
                <a:solidFill>
                  <a:schemeClr val="bg1"/>
                </a:solidFill>
              </a:rPr>
              <a:t>Formal criteria</a:t>
            </a:r>
          </a:p>
          <a:p>
            <a:pPr lvl="1"/>
            <a:r>
              <a:rPr lang="en-US" dirty="0">
                <a:solidFill>
                  <a:schemeClr val="bg1"/>
                </a:solidFill>
              </a:rPr>
              <a:t>Exhaustion</a:t>
            </a:r>
          </a:p>
          <a:p>
            <a:pPr lvl="1"/>
            <a:r>
              <a:rPr lang="en-US" dirty="0">
                <a:solidFill>
                  <a:schemeClr val="bg1"/>
                </a:solidFill>
              </a:rPr>
              <a:t>Time limit</a:t>
            </a:r>
          </a:p>
          <a:p>
            <a:pPr lvl="1"/>
            <a:r>
              <a:rPr lang="en-US" dirty="0">
                <a:solidFill>
                  <a:schemeClr val="bg1"/>
                </a:solidFill>
              </a:rPr>
              <a:t>Substantially the same</a:t>
            </a:r>
          </a:p>
          <a:p>
            <a:pPr lvl="1"/>
            <a:r>
              <a:rPr lang="en-US" dirty="0">
                <a:solidFill>
                  <a:schemeClr val="bg1"/>
                </a:solidFill>
              </a:rPr>
              <a:t>Abuse of right</a:t>
            </a:r>
          </a:p>
          <a:p>
            <a:pPr lvl="1"/>
            <a:r>
              <a:rPr lang="en-US" dirty="0">
                <a:solidFill>
                  <a:schemeClr val="bg1"/>
                </a:solidFill>
              </a:rPr>
              <a:t>Locus standi</a:t>
            </a:r>
          </a:p>
          <a:p>
            <a:pPr lvl="1"/>
            <a:r>
              <a:rPr lang="en-US" sz="2100" b="1" dirty="0">
                <a:solidFill>
                  <a:schemeClr val="accent1"/>
                </a:solidFill>
              </a:rPr>
              <a:t>De Minimis regel</a:t>
            </a:r>
          </a:p>
          <a:p>
            <a:pPr lvl="1"/>
            <a:r>
              <a:rPr lang="en-US" dirty="0">
                <a:solidFill>
                  <a:schemeClr val="bg1"/>
                </a:solidFill>
              </a:rPr>
              <a:t>Manifestly ill-founded</a:t>
            </a:r>
          </a:p>
          <a:p>
            <a:pPr lvl="1"/>
            <a:endParaRPr lang="en-US" dirty="0">
              <a:solidFill>
                <a:schemeClr val="bg1"/>
              </a:solidFill>
            </a:endParaRPr>
          </a:p>
          <a:p>
            <a:r>
              <a:rPr lang="en-US" dirty="0">
                <a:solidFill>
                  <a:schemeClr val="bg1"/>
                </a:solidFill>
              </a:rPr>
              <a:t>Material criteria</a:t>
            </a:r>
          </a:p>
          <a:p>
            <a:pPr lvl="1"/>
            <a:r>
              <a:rPr lang="en-US" dirty="0" err="1">
                <a:solidFill>
                  <a:schemeClr val="bg1"/>
                </a:solidFill>
              </a:rPr>
              <a:t>Ratione</a:t>
            </a:r>
            <a:r>
              <a:rPr lang="en-US" dirty="0">
                <a:solidFill>
                  <a:schemeClr val="bg1"/>
                </a:solidFill>
              </a:rPr>
              <a:t> Personae</a:t>
            </a:r>
          </a:p>
          <a:p>
            <a:pPr lvl="1"/>
            <a:r>
              <a:rPr lang="en-US" dirty="0" err="1">
                <a:solidFill>
                  <a:schemeClr val="bg1"/>
                </a:solidFill>
              </a:rPr>
              <a:t>Ratione</a:t>
            </a:r>
            <a:r>
              <a:rPr lang="en-US" dirty="0">
                <a:solidFill>
                  <a:schemeClr val="bg1"/>
                </a:solidFill>
              </a:rPr>
              <a:t> Loci</a:t>
            </a:r>
          </a:p>
          <a:p>
            <a:pPr lvl="1"/>
            <a:r>
              <a:rPr lang="en-US" dirty="0" err="1">
                <a:solidFill>
                  <a:schemeClr val="bg1"/>
                </a:solidFill>
              </a:rPr>
              <a:t>Ratione</a:t>
            </a:r>
            <a:r>
              <a:rPr lang="en-US" dirty="0">
                <a:solidFill>
                  <a:schemeClr val="bg1"/>
                </a:solidFill>
              </a:rPr>
              <a:t> </a:t>
            </a:r>
            <a:r>
              <a:rPr lang="en-US" dirty="0" err="1">
                <a:solidFill>
                  <a:schemeClr val="bg1"/>
                </a:solidFill>
              </a:rPr>
              <a:t>Temporis</a:t>
            </a:r>
            <a:endParaRPr lang="en-US" dirty="0">
              <a:solidFill>
                <a:schemeClr val="bg1"/>
              </a:solidFill>
            </a:endParaRPr>
          </a:p>
          <a:p>
            <a:pPr lvl="1"/>
            <a:r>
              <a:rPr lang="en-US" dirty="0" err="1">
                <a:solidFill>
                  <a:schemeClr val="bg1"/>
                </a:solidFill>
              </a:rPr>
              <a:t>Ratione</a:t>
            </a:r>
            <a:r>
              <a:rPr lang="en-US" dirty="0">
                <a:solidFill>
                  <a:schemeClr val="bg1"/>
                </a:solidFill>
              </a:rPr>
              <a:t> </a:t>
            </a:r>
            <a:r>
              <a:rPr lang="en-US" dirty="0" err="1">
                <a:solidFill>
                  <a:schemeClr val="bg1"/>
                </a:solidFill>
              </a:rPr>
              <a:t>Materiae</a:t>
            </a:r>
            <a:endParaRPr lang="en-US" dirty="0">
              <a:solidFill>
                <a:schemeClr val="bg1"/>
              </a:solidFill>
            </a:endParaRPr>
          </a:p>
        </p:txBody>
      </p:sp>
      <p:sp>
        <p:nvSpPr>
          <p:cNvPr id="4" name="Tekstvak 3">
            <a:extLst>
              <a:ext uri="{FF2B5EF4-FFF2-40B4-BE49-F238E27FC236}">
                <a16:creationId xmlns:a16="http://schemas.microsoft.com/office/drawing/2014/main" id="{034860D2-42E1-4B85-ADA9-86C3B83EA221}"/>
              </a:ext>
            </a:extLst>
          </p:cNvPr>
          <p:cNvSpPr txBox="1"/>
          <p:nvPr/>
        </p:nvSpPr>
        <p:spPr>
          <a:xfrm>
            <a:off x="4195975" y="1930400"/>
            <a:ext cx="5078027" cy="3970318"/>
          </a:xfrm>
          <a:prstGeom prst="rect">
            <a:avLst/>
          </a:prstGeom>
          <a:noFill/>
        </p:spPr>
        <p:txBody>
          <a:bodyPr wrap="square" rtlCol="0">
            <a:spAutoFit/>
          </a:bodyPr>
          <a:lstStyle/>
          <a:p>
            <a:pPr algn="ctr"/>
            <a:r>
              <a:rPr lang="nl-NL" sz="1800" b="1" i="0" u="none" strike="noStrike" baseline="0" dirty="0">
                <a:solidFill>
                  <a:schemeClr val="bg1"/>
                </a:solidFill>
                <a:latin typeface="Futura Std Medium"/>
              </a:rPr>
              <a:t>ARTICLE 35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Admissibility</a:t>
            </a:r>
            <a:r>
              <a:rPr lang="nl-NL" sz="1800" b="1" i="0" u="none" strike="noStrike" baseline="0" dirty="0">
                <a:solidFill>
                  <a:schemeClr val="bg1"/>
                </a:solidFill>
                <a:latin typeface="Futura Std Book"/>
              </a:rPr>
              <a:t> criteria </a:t>
            </a:r>
          </a:p>
          <a:p>
            <a:pPr algn="ctr"/>
            <a:endParaRPr lang="nl-NL" b="1" dirty="0">
              <a:solidFill>
                <a:schemeClr val="bg1"/>
              </a:solidFill>
              <a:latin typeface="Futura Std Book"/>
            </a:endParaRPr>
          </a:p>
          <a:p>
            <a:pPr algn="ctr"/>
            <a:r>
              <a:rPr lang="en-US" sz="1800" b="0" i="0" u="none" strike="noStrike" baseline="0" dirty="0">
                <a:solidFill>
                  <a:schemeClr val="bg1"/>
                </a:solidFill>
                <a:latin typeface="Futura Std Book"/>
              </a:rPr>
              <a:t>3. The Court shall declare inadmissible any individual application submitted under Article 34 if it considers that: </a:t>
            </a:r>
          </a:p>
          <a:p>
            <a:pPr algn="just"/>
            <a:r>
              <a:rPr lang="en-US" sz="1800" b="1" i="0" u="none" strike="noStrike" baseline="0" dirty="0">
                <a:solidFill>
                  <a:schemeClr val="bg1"/>
                </a:solidFill>
                <a:highlight>
                  <a:srgbClr val="008000"/>
                </a:highlight>
                <a:latin typeface="Futura Std Book"/>
              </a:rPr>
              <a:t>(b) the applicant has not suffered a significant disadvantage, unless respect for human rights as defined in the Convention and the Protocols thereto requires an examination of the application on the merits and provided that no case may be rejected on this ground which has not been duly considered by a domestic tribunal. </a:t>
            </a:r>
            <a:endParaRPr lang="nl-NL" b="1" dirty="0">
              <a:solidFill>
                <a:schemeClr val="bg1"/>
              </a:solidFill>
              <a:highlight>
                <a:srgbClr val="008000"/>
              </a:highlight>
            </a:endParaRPr>
          </a:p>
        </p:txBody>
      </p:sp>
    </p:spTree>
    <p:extLst>
      <p:ext uri="{BB962C8B-B14F-4D97-AF65-F5344CB8AC3E}">
        <p14:creationId xmlns:p14="http://schemas.microsoft.com/office/powerpoint/2010/main" val="31641455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2032</TotalTime>
  <Words>5787</Words>
  <Application>Microsoft Office PowerPoint</Application>
  <PresentationFormat>Breedbeeld</PresentationFormat>
  <Paragraphs>680</Paragraphs>
  <Slides>54</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54</vt:i4>
      </vt:variant>
    </vt:vector>
  </HeadingPairs>
  <TitlesOfParts>
    <vt:vector size="60" baseType="lpstr">
      <vt:lpstr>Arial</vt:lpstr>
      <vt:lpstr>Futura Std Book</vt:lpstr>
      <vt:lpstr>Futura Std Medium</vt:lpstr>
      <vt:lpstr>Trebuchet MS</vt:lpstr>
      <vt:lpstr>Wingdings 3</vt:lpstr>
      <vt:lpstr>Facet</vt:lpstr>
      <vt:lpstr>Class I: Ratione personae</vt:lpstr>
      <vt:lpstr>Overview</vt:lpstr>
      <vt:lpstr>(1) Complaint procedure under the ECHR </vt:lpstr>
      <vt:lpstr>(1) Complaint procedure under the ECHR</vt:lpstr>
      <vt:lpstr>(1) Complaint procedure under the ECHR</vt:lpstr>
      <vt:lpstr>(1) Complaint procedure under the ECHR</vt:lpstr>
      <vt:lpstr>(1) Complaint procedure under the ECHR</vt:lpstr>
      <vt:lpstr>(1) Complaint procedure under the ECHR</vt:lpstr>
      <vt:lpstr>(1) Complaint procedure under the ECHR</vt:lpstr>
      <vt:lpstr>(1) Complaint procedure under the ECHR</vt:lpstr>
      <vt:lpstr>(1) Complaint procedure under the ECHR</vt:lpstr>
      <vt:lpstr>(1) Complaint procedure under the ECHR</vt:lpstr>
      <vt:lpstr>(1) Complaint procedure under the ECHR</vt:lpstr>
      <vt:lpstr>PowerPoint-presentatie</vt:lpstr>
      <vt:lpstr>PowerPoint-presentatie</vt:lpstr>
      <vt:lpstr>PowerPoint-presentatie</vt:lpstr>
      <vt:lpstr>PowerPoint-presentatie</vt:lpstr>
      <vt:lpstr>(1) Complaint procedure under the ECHR</vt:lpstr>
      <vt:lpstr>(1) Complaint procedure under the ECHR</vt:lpstr>
      <vt:lpstr>(1) Complaint procedure under the ECHR</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(2) Complaint procedure: Travaux préparatoires</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(3) Complaint procedure: Dominant approach by the ECtHR </vt:lpstr>
      <vt:lpstr>(4) Complaint procedure: Recent developments</vt:lpstr>
      <vt:lpstr>(4) Complaint procedure: Recent developments</vt:lpstr>
      <vt:lpstr>(4) Complaint procedure: Recent developments</vt:lpstr>
      <vt:lpstr>(4) Complaint procedure: Recent developments</vt:lpstr>
      <vt:lpstr>(4) Complaint procedure: Recent developments</vt:lpstr>
      <vt:lpstr>(4) Complaint procedure: Recent developments</vt:lpstr>
      <vt:lpstr>(4) Complaint procedure: Recent developments</vt:lpstr>
      <vt:lpstr>(4) Complaint procedure: Recent developments</vt:lpstr>
      <vt:lpstr>(4) Complaint procedure: Recent developments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97</cp:revision>
  <dcterms:created xsi:type="dcterms:W3CDTF">2020-07-16T14:25:51Z</dcterms:created>
  <dcterms:modified xsi:type="dcterms:W3CDTF">2020-08-24T12:47:02Z</dcterms:modified>
</cp:coreProperties>
</file>