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351" r:id="rId4"/>
    <p:sldId id="350" r:id="rId5"/>
    <p:sldId id="352" r:id="rId6"/>
    <p:sldId id="353" r:id="rId7"/>
    <p:sldId id="296" r:id="rId8"/>
    <p:sldId id="312" r:id="rId9"/>
    <p:sldId id="313" r:id="rId10"/>
    <p:sldId id="314" r:id="rId11"/>
    <p:sldId id="315" r:id="rId12"/>
    <p:sldId id="316" r:id="rId13"/>
    <p:sldId id="317" r:id="rId14"/>
    <p:sldId id="318" r:id="rId15"/>
    <p:sldId id="319" r:id="rId16"/>
    <p:sldId id="320" r:id="rId17"/>
    <p:sldId id="321" r:id="rId18"/>
    <p:sldId id="322" r:id="rId19"/>
    <p:sldId id="323" r:id="rId20"/>
    <p:sldId id="324" r:id="rId21"/>
    <p:sldId id="325" r:id="rId22"/>
    <p:sldId id="342" r:id="rId23"/>
    <p:sldId id="327" r:id="rId24"/>
    <p:sldId id="329" r:id="rId25"/>
    <p:sldId id="330" r:id="rId26"/>
    <p:sldId id="331" r:id="rId27"/>
    <p:sldId id="332" r:id="rId28"/>
    <p:sldId id="333" r:id="rId29"/>
    <p:sldId id="336" r:id="rId30"/>
    <p:sldId id="334" r:id="rId31"/>
    <p:sldId id="335" r:id="rId32"/>
    <p:sldId id="337" r:id="rId33"/>
    <p:sldId id="338" r:id="rId34"/>
    <p:sldId id="339" r:id="rId35"/>
    <p:sldId id="340" r:id="rId36"/>
    <p:sldId id="341" r:id="rId37"/>
    <p:sldId id="326" r:id="rId38"/>
    <p:sldId id="278" r:id="rId39"/>
    <p:sldId id="279" r:id="rId40"/>
    <p:sldId id="280" r:id="rId41"/>
    <p:sldId id="281" r:id="rId42"/>
    <p:sldId id="282" r:id="rId43"/>
    <p:sldId id="283" r:id="rId44"/>
    <p:sldId id="284" r:id="rId45"/>
    <p:sldId id="285" r:id="rId46"/>
    <p:sldId id="286" r:id="rId47"/>
    <p:sldId id="287" r:id="rId48"/>
    <p:sldId id="288" r:id="rId49"/>
    <p:sldId id="289" r:id="rId50"/>
    <p:sldId id="290" r:id="rId51"/>
    <p:sldId id="291" r:id="rId52"/>
    <p:sldId id="293" r:id="rId53"/>
    <p:sldId id="294" r:id="rId54"/>
    <p:sldId id="260" r:id="rId55"/>
    <p:sldId id="261" r:id="rId56"/>
    <p:sldId id="262" r:id="rId57"/>
    <p:sldId id="263" r:id="rId58"/>
    <p:sldId id="264" r:id="rId59"/>
    <p:sldId id="265" r:id="rId60"/>
    <p:sldId id="266" r:id="rId61"/>
    <p:sldId id="267" r:id="rId62"/>
    <p:sldId id="268" r:id="rId63"/>
    <p:sldId id="269" r:id="rId64"/>
    <p:sldId id="270" r:id="rId65"/>
    <p:sldId id="271" r:id="rId66"/>
    <p:sldId id="272" r:id="rId67"/>
    <p:sldId id="273" r:id="rId68"/>
    <p:sldId id="274" r:id="rId69"/>
    <p:sldId id="275" r:id="rId70"/>
    <p:sldId id="349" r:id="rId71"/>
  </p:sldIdLst>
  <p:sldSz cx="12192000" cy="6858000"/>
  <p:notesSz cx="6742113" cy="987266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06" autoAdjust="0"/>
    <p:restoredTop sz="94660"/>
  </p:normalViewPr>
  <p:slideViewPr>
    <p:cSldViewPr snapToGrid="0">
      <p:cViewPr varScale="1">
        <p:scale>
          <a:sx n="116" d="100"/>
          <a:sy n="116" d="100"/>
        </p:scale>
        <p:origin x="40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6865F69-9B68-48EA-9DC6-CF2CE9B8FD4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xmlns="" id="{6783D70F-9B75-40ED-94FF-F50A8B1108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xmlns="" id="{20566738-8BEF-4834-B911-CB0BBAD11322}"/>
              </a:ext>
            </a:extLst>
          </p:cNvPr>
          <p:cNvSpPr>
            <a:spLocks noGrp="1"/>
          </p:cNvSpPr>
          <p:nvPr>
            <p:ph type="dt" sz="half" idx="10"/>
          </p:nvPr>
        </p:nvSpPr>
        <p:spPr/>
        <p:txBody>
          <a:bodyPr/>
          <a:lstStyle/>
          <a:p>
            <a:fld id="{EBE07B01-4C73-4150-A272-555A6F9350C2}" type="datetimeFigureOut">
              <a:rPr lang="nl-NL" smtClean="0"/>
              <a:t>3-10-2018</a:t>
            </a:fld>
            <a:endParaRPr lang="nl-NL"/>
          </a:p>
        </p:txBody>
      </p:sp>
      <p:sp>
        <p:nvSpPr>
          <p:cNvPr id="5" name="Tijdelijke aanduiding voor voettekst 4">
            <a:extLst>
              <a:ext uri="{FF2B5EF4-FFF2-40B4-BE49-F238E27FC236}">
                <a16:creationId xmlns:a16="http://schemas.microsoft.com/office/drawing/2014/main" xmlns="" id="{FF8A5AA8-2898-408F-93C6-961140D7C6B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6BAAE25C-3BB5-40DA-934B-9F5789AF2E7B}"/>
              </a:ext>
            </a:extLst>
          </p:cNvPr>
          <p:cNvSpPr>
            <a:spLocks noGrp="1"/>
          </p:cNvSpPr>
          <p:nvPr>
            <p:ph type="sldNum" sz="quarter" idx="12"/>
          </p:nvPr>
        </p:nvSpPr>
        <p:spPr/>
        <p:txBody>
          <a:bodyPr/>
          <a:lstStyle/>
          <a:p>
            <a:fld id="{71D3B825-9C20-4DFF-96A0-16D16E73B2F3}" type="slidenum">
              <a:rPr lang="nl-NL" smtClean="0"/>
              <a:t>‹#›</a:t>
            </a:fld>
            <a:endParaRPr lang="nl-NL"/>
          </a:p>
        </p:txBody>
      </p:sp>
    </p:spTree>
    <p:extLst>
      <p:ext uri="{BB962C8B-B14F-4D97-AF65-F5344CB8AC3E}">
        <p14:creationId xmlns:p14="http://schemas.microsoft.com/office/powerpoint/2010/main" val="894246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1D5FC41-EC09-41A7-A992-13093E17DD2F}"/>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xmlns="" id="{361D1CCD-F785-4334-B203-CB08FB5F9AAF}"/>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xmlns="" id="{772C979D-5175-4D15-BBA4-DAA39150F45B}"/>
              </a:ext>
            </a:extLst>
          </p:cNvPr>
          <p:cNvSpPr>
            <a:spLocks noGrp="1"/>
          </p:cNvSpPr>
          <p:nvPr>
            <p:ph type="dt" sz="half" idx="10"/>
          </p:nvPr>
        </p:nvSpPr>
        <p:spPr/>
        <p:txBody>
          <a:bodyPr/>
          <a:lstStyle/>
          <a:p>
            <a:fld id="{EBE07B01-4C73-4150-A272-555A6F9350C2}" type="datetimeFigureOut">
              <a:rPr lang="nl-NL" smtClean="0"/>
              <a:t>3-10-2018</a:t>
            </a:fld>
            <a:endParaRPr lang="nl-NL"/>
          </a:p>
        </p:txBody>
      </p:sp>
      <p:sp>
        <p:nvSpPr>
          <p:cNvPr id="5" name="Tijdelijke aanduiding voor voettekst 4">
            <a:extLst>
              <a:ext uri="{FF2B5EF4-FFF2-40B4-BE49-F238E27FC236}">
                <a16:creationId xmlns:a16="http://schemas.microsoft.com/office/drawing/2014/main" xmlns="" id="{13EBF1C8-58E9-46B8-8508-C2D332B990C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960016F2-A95F-45A6-9104-E25672E3E8A0}"/>
              </a:ext>
            </a:extLst>
          </p:cNvPr>
          <p:cNvSpPr>
            <a:spLocks noGrp="1"/>
          </p:cNvSpPr>
          <p:nvPr>
            <p:ph type="sldNum" sz="quarter" idx="12"/>
          </p:nvPr>
        </p:nvSpPr>
        <p:spPr/>
        <p:txBody>
          <a:bodyPr/>
          <a:lstStyle/>
          <a:p>
            <a:fld id="{71D3B825-9C20-4DFF-96A0-16D16E73B2F3}" type="slidenum">
              <a:rPr lang="nl-NL" smtClean="0"/>
              <a:t>‹#›</a:t>
            </a:fld>
            <a:endParaRPr lang="nl-NL"/>
          </a:p>
        </p:txBody>
      </p:sp>
    </p:spTree>
    <p:extLst>
      <p:ext uri="{BB962C8B-B14F-4D97-AF65-F5344CB8AC3E}">
        <p14:creationId xmlns:p14="http://schemas.microsoft.com/office/powerpoint/2010/main" val="1614782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xmlns="" id="{A75FC1F1-8D9F-4958-B670-264230610ED3}"/>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xmlns="" id="{B8CACCED-300E-4C5D-8D2F-EEA6876EB9A6}"/>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xmlns="" id="{42464AF6-CD84-4B02-B9C3-06B2E4B3111A}"/>
              </a:ext>
            </a:extLst>
          </p:cNvPr>
          <p:cNvSpPr>
            <a:spLocks noGrp="1"/>
          </p:cNvSpPr>
          <p:nvPr>
            <p:ph type="dt" sz="half" idx="10"/>
          </p:nvPr>
        </p:nvSpPr>
        <p:spPr/>
        <p:txBody>
          <a:bodyPr/>
          <a:lstStyle/>
          <a:p>
            <a:fld id="{EBE07B01-4C73-4150-A272-555A6F9350C2}" type="datetimeFigureOut">
              <a:rPr lang="nl-NL" smtClean="0"/>
              <a:t>3-10-2018</a:t>
            </a:fld>
            <a:endParaRPr lang="nl-NL"/>
          </a:p>
        </p:txBody>
      </p:sp>
      <p:sp>
        <p:nvSpPr>
          <p:cNvPr id="5" name="Tijdelijke aanduiding voor voettekst 4">
            <a:extLst>
              <a:ext uri="{FF2B5EF4-FFF2-40B4-BE49-F238E27FC236}">
                <a16:creationId xmlns:a16="http://schemas.microsoft.com/office/drawing/2014/main" xmlns="" id="{4BCFA320-D1C5-4E1C-98F5-9AB088F3E42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58A83618-883E-4E69-BB25-AAB1CF7555A4}"/>
              </a:ext>
            </a:extLst>
          </p:cNvPr>
          <p:cNvSpPr>
            <a:spLocks noGrp="1"/>
          </p:cNvSpPr>
          <p:nvPr>
            <p:ph type="sldNum" sz="quarter" idx="12"/>
          </p:nvPr>
        </p:nvSpPr>
        <p:spPr/>
        <p:txBody>
          <a:bodyPr/>
          <a:lstStyle/>
          <a:p>
            <a:fld id="{71D3B825-9C20-4DFF-96A0-16D16E73B2F3}" type="slidenum">
              <a:rPr lang="nl-NL" smtClean="0"/>
              <a:t>‹#›</a:t>
            </a:fld>
            <a:endParaRPr lang="nl-NL"/>
          </a:p>
        </p:txBody>
      </p:sp>
    </p:spTree>
    <p:extLst>
      <p:ext uri="{BB962C8B-B14F-4D97-AF65-F5344CB8AC3E}">
        <p14:creationId xmlns:p14="http://schemas.microsoft.com/office/powerpoint/2010/main" val="1548219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0CD8EB4-7399-483B-937D-2AFF233302C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xmlns="" id="{A83D6F87-0763-4039-8148-7A72EAB0569F}"/>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xmlns="" id="{C075CAAE-1F4E-45D5-BCE8-8B0A3C83FDE6}"/>
              </a:ext>
            </a:extLst>
          </p:cNvPr>
          <p:cNvSpPr>
            <a:spLocks noGrp="1"/>
          </p:cNvSpPr>
          <p:nvPr>
            <p:ph type="dt" sz="half" idx="10"/>
          </p:nvPr>
        </p:nvSpPr>
        <p:spPr/>
        <p:txBody>
          <a:bodyPr/>
          <a:lstStyle/>
          <a:p>
            <a:fld id="{EBE07B01-4C73-4150-A272-555A6F9350C2}" type="datetimeFigureOut">
              <a:rPr lang="nl-NL" smtClean="0"/>
              <a:t>3-10-2018</a:t>
            </a:fld>
            <a:endParaRPr lang="nl-NL"/>
          </a:p>
        </p:txBody>
      </p:sp>
      <p:sp>
        <p:nvSpPr>
          <p:cNvPr id="5" name="Tijdelijke aanduiding voor voettekst 4">
            <a:extLst>
              <a:ext uri="{FF2B5EF4-FFF2-40B4-BE49-F238E27FC236}">
                <a16:creationId xmlns:a16="http://schemas.microsoft.com/office/drawing/2014/main" xmlns="" id="{1CD7AA9B-2349-4631-A4E0-045B20EC6E3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9F88F4A9-2D81-44CD-85B7-786BA0A9C09E}"/>
              </a:ext>
            </a:extLst>
          </p:cNvPr>
          <p:cNvSpPr>
            <a:spLocks noGrp="1"/>
          </p:cNvSpPr>
          <p:nvPr>
            <p:ph type="sldNum" sz="quarter" idx="12"/>
          </p:nvPr>
        </p:nvSpPr>
        <p:spPr/>
        <p:txBody>
          <a:bodyPr/>
          <a:lstStyle/>
          <a:p>
            <a:fld id="{71D3B825-9C20-4DFF-96A0-16D16E73B2F3}" type="slidenum">
              <a:rPr lang="nl-NL" smtClean="0"/>
              <a:t>‹#›</a:t>
            </a:fld>
            <a:endParaRPr lang="nl-NL"/>
          </a:p>
        </p:txBody>
      </p:sp>
    </p:spTree>
    <p:extLst>
      <p:ext uri="{BB962C8B-B14F-4D97-AF65-F5344CB8AC3E}">
        <p14:creationId xmlns:p14="http://schemas.microsoft.com/office/powerpoint/2010/main" val="994211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327619D-A751-4DE4-8798-EF951FDFE261}"/>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xmlns="" id="{47E524F2-2002-413D-8B2D-24FA0D80CA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xmlns="" id="{761A3C33-6C65-42CA-9622-0A645A656F07}"/>
              </a:ext>
            </a:extLst>
          </p:cNvPr>
          <p:cNvSpPr>
            <a:spLocks noGrp="1"/>
          </p:cNvSpPr>
          <p:nvPr>
            <p:ph type="dt" sz="half" idx="10"/>
          </p:nvPr>
        </p:nvSpPr>
        <p:spPr/>
        <p:txBody>
          <a:bodyPr/>
          <a:lstStyle/>
          <a:p>
            <a:fld id="{EBE07B01-4C73-4150-A272-555A6F9350C2}" type="datetimeFigureOut">
              <a:rPr lang="nl-NL" smtClean="0"/>
              <a:t>3-10-2018</a:t>
            </a:fld>
            <a:endParaRPr lang="nl-NL"/>
          </a:p>
        </p:txBody>
      </p:sp>
      <p:sp>
        <p:nvSpPr>
          <p:cNvPr id="5" name="Tijdelijke aanduiding voor voettekst 4">
            <a:extLst>
              <a:ext uri="{FF2B5EF4-FFF2-40B4-BE49-F238E27FC236}">
                <a16:creationId xmlns:a16="http://schemas.microsoft.com/office/drawing/2014/main" xmlns="" id="{58997A5E-CC1E-4574-8C8F-1CF42633C20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6C38D26F-5792-4D68-83F6-C1DAA4066ED4}"/>
              </a:ext>
            </a:extLst>
          </p:cNvPr>
          <p:cNvSpPr>
            <a:spLocks noGrp="1"/>
          </p:cNvSpPr>
          <p:nvPr>
            <p:ph type="sldNum" sz="quarter" idx="12"/>
          </p:nvPr>
        </p:nvSpPr>
        <p:spPr/>
        <p:txBody>
          <a:bodyPr/>
          <a:lstStyle/>
          <a:p>
            <a:fld id="{71D3B825-9C20-4DFF-96A0-16D16E73B2F3}" type="slidenum">
              <a:rPr lang="nl-NL" smtClean="0"/>
              <a:t>‹#›</a:t>
            </a:fld>
            <a:endParaRPr lang="nl-NL"/>
          </a:p>
        </p:txBody>
      </p:sp>
    </p:spTree>
    <p:extLst>
      <p:ext uri="{BB962C8B-B14F-4D97-AF65-F5344CB8AC3E}">
        <p14:creationId xmlns:p14="http://schemas.microsoft.com/office/powerpoint/2010/main" val="3128450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8871462-5A63-4F83-9975-B4D9835D4B2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xmlns="" id="{B4F6BE7D-B0B3-457A-8AD5-34EF9DE9DC78}"/>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xmlns="" id="{20575641-BF21-4515-B8B3-36B49B024746}"/>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xmlns="" id="{5A8378B3-2126-4E34-9FED-1418389DE783}"/>
              </a:ext>
            </a:extLst>
          </p:cNvPr>
          <p:cNvSpPr>
            <a:spLocks noGrp="1"/>
          </p:cNvSpPr>
          <p:nvPr>
            <p:ph type="dt" sz="half" idx="10"/>
          </p:nvPr>
        </p:nvSpPr>
        <p:spPr/>
        <p:txBody>
          <a:bodyPr/>
          <a:lstStyle/>
          <a:p>
            <a:fld id="{EBE07B01-4C73-4150-A272-555A6F9350C2}" type="datetimeFigureOut">
              <a:rPr lang="nl-NL" smtClean="0"/>
              <a:t>3-10-2018</a:t>
            </a:fld>
            <a:endParaRPr lang="nl-NL"/>
          </a:p>
        </p:txBody>
      </p:sp>
      <p:sp>
        <p:nvSpPr>
          <p:cNvPr id="6" name="Tijdelijke aanduiding voor voettekst 5">
            <a:extLst>
              <a:ext uri="{FF2B5EF4-FFF2-40B4-BE49-F238E27FC236}">
                <a16:creationId xmlns:a16="http://schemas.microsoft.com/office/drawing/2014/main" xmlns="" id="{DBA78B67-837E-4603-8D17-D660DBD88FA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xmlns="" id="{6B19F809-B095-4983-A0E7-D5601031F14C}"/>
              </a:ext>
            </a:extLst>
          </p:cNvPr>
          <p:cNvSpPr>
            <a:spLocks noGrp="1"/>
          </p:cNvSpPr>
          <p:nvPr>
            <p:ph type="sldNum" sz="quarter" idx="12"/>
          </p:nvPr>
        </p:nvSpPr>
        <p:spPr/>
        <p:txBody>
          <a:bodyPr/>
          <a:lstStyle/>
          <a:p>
            <a:fld id="{71D3B825-9C20-4DFF-96A0-16D16E73B2F3}" type="slidenum">
              <a:rPr lang="nl-NL" smtClean="0"/>
              <a:t>‹#›</a:t>
            </a:fld>
            <a:endParaRPr lang="nl-NL"/>
          </a:p>
        </p:txBody>
      </p:sp>
    </p:spTree>
    <p:extLst>
      <p:ext uri="{BB962C8B-B14F-4D97-AF65-F5344CB8AC3E}">
        <p14:creationId xmlns:p14="http://schemas.microsoft.com/office/powerpoint/2010/main" val="1875847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8219FE6-056D-4E7F-842B-163A50EE37B9}"/>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xmlns="" id="{3A9F6850-6ED7-4B1D-AA48-6EFA829D97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xmlns="" id="{FE690B97-C5C3-43B6-B717-4F159881F6BB}"/>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xmlns="" id="{EF504317-A998-4340-ABE1-EFFF0A0A6E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xmlns="" id="{9D8C2AAB-D508-452B-8CA9-874F251536AA}"/>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xmlns="" id="{9085FEAC-B1AA-4C29-87E0-40DF224E060B}"/>
              </a:ext>
            </a:extLst>
          </p:cNvPr>
          <p:cNvSpPr>
            <a:spLocks noGrp="1"/>
          </p:cNvSpPr>
          <p:nvPr>
            <p:ph type="dt" sz="half" idx="10"/>
          </p:nvPr>
        </p:nvSpPr>
        <p:spPr/>
        <p:txBody>
          <a:bodyPr/>
          <a:lstStyle/>
          <a:p>
            <a:fld id="{EBE07B01-4C73-4150-A272-555A6F9350C2}" type="datetimeFigureOut">
              <a:rPr lang="nl-NL" smtClean="0"/>
              <a:t>3-10-2018</a:t>
            </a:fld>
            <a:endParaRPr lang="nl-NL"/>
          </a:p>
        </p:txBody>
      </p:sp>
      <p:sp>
        <p:nvSpPr>
          <p:cNvPr id="8" name="Tijdelijke aanduiding voor voettekst 7">
            <a:extLst>
              <a:ext uri="{FF2B5EF4-FFF2-40B4-BE49-F238E27FC236}">
                <a16:creationId xmlns:a16="http://schemas.microsoft.com/office/drawing/2014/main" xmlns="" id="{9F0D876B-5502-49CA-A10B-D6F8E360771B}"/>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xmlns="" id="{7212C8B1-BE99-4CDC-BD30-A3D47DF9A2E3}"/>
              </a:ext>
            </a:extLst>
          </p:cNvPr>
          <p:cNvSpPr>
            <a:spLocks noGrp="1"/>
          </p:cNvSpPr>
          <p:nvPr>
            <p:ph type="sldNum" sz="quarter" idx="12"/>
          </p:nvPr>
        </p:nvSpPr>
        <p:spPr/>
        <p:txBody>
          <a:bodyPr/>
          <a:lstStyle/>
          <a:p>
            <a:fld id="{71D3B825-9C20-4DFF-96A0-16D16E73B2F3}" type="slidenum">
              <a:rPr lang="nl-NL" smtClean="0"/>
              <a:t>‹#›</a:t>
            </a:fld>
            <a:endParaRPr lang="nl-NL"/>
          </a:p>
        </p:txBody>
      </p:sp>
    </p:spTree>
    <p:extLst>
      <p:ext uri="{BB962C8B-B14F-4D97-AF65-F5344CB8AC3E}">
        <p14:creationId xmlns:p14="http://schemas.microsoft.com/office/powerpoint/2010/main" val="786914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CB3E0B9-815B-4E94-8B06-01BD300FD14D}"/>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xmlns="" id="{DB4B0FA9-FFEC-4F2B-8785-AF91F5EB8F87}"/>
              </a:ext>
            </a:extLst>
          </p:cNvPr>
          <p:cNvSpPr>
            <a:spLocks noGrp="1"/>
          </p:cNvSpPr>
          <p:nvPr>
            <p:ph type="dt" sz="half" idx="10"/>
          </p:nvPr>
        </p:nvSpPr>
        <p:spPr/>
        <p:txBody>
          <a:bodyPr/>
          <a:lstStyle/>
          <a:p>
            <a:fld id="{EBE07B01-4C73-4150-A272-555A6F9350C2}" type="datetimeFigureOut">
              <a:rPr lang="nl-NL" smtClean="0"/>
              <a:t>3-10-2018</a:t>
            </a:fld>
            <a:endParaRPr lang="nl-NL"/>
          </a:p>
        </p:txBody>
      </p:sp>
      <p:sp>
        <p:nvSpPr>
          <p:cNvPr id="4" name="Tijdelijke aanduiding voor voettekst 3">
            <a:extLst>
              <a:ext uri="{FF2B5EF4-FFF2-40B4-BE49-F238E27FC236}">
                <a16:creationId xmlns:a16="http://schemas.microsoft.com/office/drawing/2014/main" xmlns="" id="{79B3566D-DC54-4CC0-B44F-31060082E396}"/>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xmlns="" id="{B770E475-F157-425A-8803-C6168E395601}"/>
              </a:ext>
            </a:extLst>
          </p:cNvPr>
          <p:cNvSpPr>
            <a:spLocks noGrp="1"/>
          </p:cNvSpPr>
          <p:nvPr>
            <p:ph type="sldNum" sz="quarter" idx="12"/>
          </p:nvPr>
        </p:nvSpPr>
        <p:spPr/>
        <p:txBody>
          <a:bodyPr/>
          <a:lstStyle/>
          <a:p>
            <a:fld id="{71D3B825-9C20-4DFF-96A0-16D16E73B2F3}" type="slidenum">
              <a:rPr lang="nl-NL" smtClean="0"/>
              <a:t>‹#›</a:t>
            </a:fld>
            <a:endParaRPr lang="nl-NL"/>
          </a:p>
        </p:txBody>
      </p:sp>
    </p:spTree>
    <p:extLst>
      <p:ext uri="{BB962C8B-B14F-4D97-AF65-F5344CB8AC3E}">
        <p14:creationId xmlns:p14="http://schemas.microsoft.com/office/powerpoint/2010/main" val="1159542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xmlns="" id="{8122A1BC-02C0-4D5E-92FA-5BAA6CAB647D}"/>
              </a:ext>
            </a:extLst>
          </p:cNvPr>
          <p:cNvSpPr>
            <a:spLocks noGrp="1"/>
          </p:cNvSpPr>
          <p:nvPr>
            <p:ph type="dt" sz="half" idx="10"/>
          </p:nvPr>
        </p:nvSpPr>
        <p:spPr/>
        <p:txBody>
          <a:bodyPr/>
          <a:lstStyle/>
          <a:p>
            <a:fld id="{EBE07B01-4C73-4150-A272-555A6F9350C2}" type="datetimeFigureOut">
              <a:rPr lang="nl-NL" smtClean="0"/>
              <a:t>3-10-2018</a:t>
            </a:fld>
            <a:endParaRPr lang="nl-NL"/>
          </a:p>
        </p:txBody>
      </p:sp>
      <p:sp>
        <p:nvSpPr>
          <p:cNvPr id="3" name="Tijdelijke aanduiding voor voettekst 2">
            <a:extLst>
              <a:ext uri="{FF2B5EF4-FFF2-40B4-BE49-F238E27FC236}">
                <a16:creationId xmlns:a16="http://schemas.microsoft.com/office/drawing/2014/main" xmlns="" id="{58EA4597-5700-4F73-92C7-96EE83F7BFFA}"/>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xmlns="" id="{2C34BC81-58B8-4CFC-8E9F-7115EC9EEB4D}"/>
              </a:ext>
            </a:extLst>
          </p:cNvPr>
          <p:cNvSpPr>
            <a:spLocks noGrp="1"/>
          </p:cNvSpPr>
          <p:nvPr>
            <p:ph type="sldNum" sz="quarter" idx="12"/>
          </p:nvPr>
        </p:nvSpPr>
        <p:spPr/>
        <p:txBody>
          <a:bodyPr/>
          <a:lstStyle/>
          <a:p>
            <a:fld id="{71D3B825-9C20-4DFF-96A0-16D16E73B2F3}" type="slidenum">
              <a:rPr lang="nl-NL" smtClean="0"/>
              <a:t>‹#›</a:t>
            </a:fld>
            <a:endParaRPr lang="nl-NL"/>
          </a:p>
        </p:txBody>
      </p:sp>
    </p:spTree>
    <p:extLst>
      <p:ext uri="{BB962C8B-B14F-4D97-AF65-F5344CB8AC3E}">
        <p14:creationId xmlns:p14="http://schemas.microsoft.com/office/powerpoint/2010/main" val="3345706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7961F61-F2F7-41BE-A9C2-62156B87ED9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xmlns="" id="{43B2DC7F-D5F8-4FBF-9ABC-2D29078FFB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xmlns="" id="{8FBF8089-4A97-4DC8-9B95-834248C0F7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xmlns="" id="{C9A15147-9EA6-4447-8B0E-A88256A9E824}"/>
              </a:ext>
            </a:extLst>
          </p:cNvPr>
          <p:cNvSpPr>
            <a:spLocks noGrp="1"/>
          </p:cNvSpPr>
          <p:nvPr>
            <p:ph type="dt" sz="half" idx="10"/>
          </p:nvPr>
        </p:nvSpPr>
        <p:spPr/>
        <p:txBody>
          <a:bodyPr/>
          <a:lstStyle/>
          <a:p>
            <a:fld id="{EBE07B01-4C73-4150-A272-555A6F9350C2}" type="datetimeFigureOut">
              <a:rPr lang="nl-NL" smtClean="0"/>
              <a:t>3-10-2018</a:t>
            </a:fld>
            <a:endParaRPr lang="nl-NL"/>
          </a:p>
        </p:txBody>
      </p:sp>
      <p:sp>
        <p:nvSpPr>
          <p:cNvPr id="6" name="Tijdelijke aanduiding voor voettekst 5">
            <a:extLst>
              <a:ext uri="{FF2B5EF4-FFF2-40B4-BE49-F238E27FC236}">
                <a16:creationId xmlns:a16="http://schemas.microsoft.com/office/drawing/2014/main" xmlns="" id="{DEA35853-0EB3-448E-8BC7-17DA39F2AEE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xmlns="" id="{EF4CC27F-2DAB-4C74-8A44-4FFE1FC3B146}"/>
              </a:ext>
            </a:extLst>
          </p:cNvPr>
          <p:cNvSpPr>
            <a:spLocks noGrp="1"/>
          </p:cNvSpPr>
          <p:nvPr>
            <p:ph type="sldNum" sz="quarter" idx="12"/>
          </p:nvPr>
        </p:nvSpPr>
        <p:spPr/>
        <p:txBody>
          <a:bodyPr/>
          <a:lstStyle/>
          <a:p>
            <a:fld id="{71D3B825-9C20-4DFF-96A0-16D16E73B2F3}" type="slidenum">
              <a:rPr lang="nl-NL" smtClean="0"/>
              <a:t>‹#›</a:t>
            </a:fld>
            <a:endParaRPr lang="nl-NL"/>
          </a:p>
        </p:txBody>
      </p:sp>
    </p:spTree>
    <p:extLst>
      <p:ext uri="{BB962C8B-B14F-4D97-AF65-F5344CB8AC3E}">
        <p14:creationId xmlns:p14="http://schemas.microsoft.com/office/powerpoint/2010/main" val="3625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EC942C2-1525-4191-AEAB-6500A97E3FC2}"/>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xmlns="" id="{67768F23-6F68-4B18-B6EC-92609FAA96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xmlns="" id="{8D2B61DD-6CB5-441F-9074-C9E0A29BCA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xmlns="" id="{2FCFE648-B163-426E-876E-5A605F579AF7}"/>
              </a:ext>
            </a:extLst>
          </p:cNvPr>
          <p:cNvSpPr>
            <a:spLocks noGrp="1"/>
          </p:cNvSpPr>
          <p:nvPr>
            <p:ph type="dt" sz="half" idx="10"/>
          </p:nvPr>
        </p:nvSpPr>
        <p:spPr/>
        <p:txBody>
          <a:bodyPr/>
          <a:lstStyle/>
          <a:p>
            <a:fld id="{EBE07B01-4C73-4150-A272-555A6F9350C2}" type="datetimeFigureOut">
              <a:rPr lang="nl-NL" smtClean="0"/>
              <a:t>3-10-2018</a:t>
            </a:fld>
            <a:endParaRPr lang="nl-NL"/>
          </a:p>
        </p:txBody>
      </p:sp>
      <p:sp>
        <p:nvSpPr>
          <p:cNvPr id="6" name="Tijdelijke aanduiding voor voettekst 5">
            <a:extLst>
              <a:ext uri="{FF2B5EF4-FFF2-40B4-BE49-F238E27FC236}">
                <a16:creationId xmlns:a16="http://schemas.microsoft.com/office/drawing/2014/main" xmlns="" id="{1229DC4E-9ED0-445A-925C-77B9B6EA99A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xmlns="" id="{77FD80CC-8FB8-47DF-9F10-D139C06316FC}"/>
              </a:ext>
            </a:extLst>
          </p:cNvPr>
          <p:cNvSpPr>
            <a:spLocks noGrp="1"/>
          </p:cNvSpPr>
          <p:nvPr>
            <p:ph type="sldNum" sz="quarter" idx="12"/>
          </p:nvPr>
        </p:nvSpPr>
        <p:spPr/>
        <p:txBody>
          <a:bodyPr/>
          <a:lstStyle/>
          <a:p>
            <a:fld id="{71D3B825-9C20-4DFF-96A0-16D16E73B2F3}" type="slidenum">
              <a:rPr lang="nl-NL" smtClean="0"/>
              <a:t>‹#›</a:t>
            </a:fld>
            <a:endParaRPr lang="nl-NL"/>
          </a:p>
        </p:txBody>
      </p:sp>
    </p:spTree>
    <p:extLst>
      <p:ext uri="{BB962C8B-B14F-4D97-AF65-F5344CB8AC3E}">
        <p14:creationId xmlns:p14="http://schemas.microsoft.com/office/powerpoint/2010/main" val="3106766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xmlns="" id="{9A75E1C6-8546-4A56-BD60-905416F030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xmlns="" id="{1B4ECD08-04C8-4C9D-9570-72A463D98B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xmlns="" id="{A0E920C3-B937-49E0-9C83-86CDE939CB9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E07B01-4C73-4150-A272-555A6F9350C2}" type="datetimeFigureOut">
              <a:rPr lang="nl-NL" smtClean="0"/>
              <a:t>3-10-2018</a:t>
            </a:fld>
            <a:endParaRPr lang="nl-NL"/>
          </a:p>
        </p:txBody>
      </p:sp>
      <p:sp>
        <p:nvSpPr>
          <p:cNvPr id="5" name="Tijdelijke aanduiding voor voettekst 4">
            <a:extLst>
              <a:ext uri="{FF2B5EF4-FFF2-40B4-BE49-F238E27FC236}">
                <a16:creationId xmlns:a16="http://schemas.microsoft.com/office/drawing/2014/main" xmlns="" id="{B2DFD4F0-83A5-47A0-AF31-7AAEF98BAB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xmlns="" id="{5A46580F-2217-4403-83CB-9EDDAEA8BA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D3B825-9C20-4DFF-96A0-16D16E73B2F3}" type="slidenum">
              <a:rPr lang="nl-NL" smtClean="0"/>
              <a:t>‹#›</a:t>
            </a:fld>
            <a:endParaRPr lang="nl-NL"/>
          </a:p>
        </p:txBody>
      </p:sp>
    </p:spTree>
    <p:extLst>
      <p:ext uri="{BB962C8B-B14F-4D97-AF65-F5344CB8AC3E}">
        <p14:creationId xmlns:p14="http://schemas.microsoft.com/office/powerpoint/2010/main" val="899223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CFF1F63-E7CB-4437-9414-3B10E5975631}"/>
              </a:ext>
            </a:extLst>
          </p:cNvPr>
          <p:cNvSpPr>
            <a:spLocks noGrp="1"/>
          </p:cNvSpPr>
          <p:nvPr>
            <p:ph type="ctrTitle"/>
          </p:nvPr>
        </p:nvSpPr>
        <p:spPr/>
        <p:txBody>
          <a:bodyPr/>
          <a:lstStyle/>
          <a:p>
            <a:r>
              <a:rPr lang="nl-NL" dirty="0" err="1" smtClean="0"/>
              <a:t>Legitimate</a:t>
            </a:r>
            <a:r>
              <a:rPr lang="nl-NL" dirty="0" smtClean="0"/>
              <a:t> </a:t>
            </a:r>
            <a:r>
              <a:rPr lang="nl-NL" dirty="0" err="1" smtClean="0"/>
              <a:t>aim</a:t>
            </a:r>
            <a:r>
              <a:rPr lang="nl-NL" dirty="0" smtClean="0"/>
              <a:t> &amp; </a:t>
            </a:r>
            <a:r>
              <a:rPr lang="nl-NL" dirty="0" err="1" smtClean="0"/>
              <a:t>Necessary</a:t>
            </a:r>
            <a:r>
              <a:rPr lang="nl-NL" dirty="0" smtClean="0"/>
              <a:t> </a:t>
            </a:r>
            <a:r>
              <a:rPr lang="nl-NL" dirty="0"/>
              <a:t>in a </a:t>
            </a:r>
            <a:r>
              <a:rPr lang="nl-NL" dirty="0" err="1"/>
              <a:t>democratic</a:t>
            </a:r>
            <a:r>
              <a:rPr lang="nl-NL" dirty="0"/>
              <a:t> society</a:t>
            </a:r>
          </a:p>
        </p:txBody>
      </p:sp>
      <p:sp>
        <p:nvSpPr>
          <p:cNvPr id="3" name="Ondertitel 2">
            <a:extLst>
              <a:ext uri="{FF2B5EF4-FFF2-40B4-BE49-F238E27FC236}">
                <a16:creationId xmlns:a16="http://schemas.microsoft.com/office/drawing/2014/main" xmlns="" id="{661F5827-FF93-45D5-BFE8-1F3CF1E5AC75}"/>
              </a:ext>
            </a:extLst>
          </p:cNvPr>
          <p:cNvSpPr>
            <a:spLocks noGrp="1"/>
          </p:cNvSpPr>
          <p:nvPr>
            <p:ph type="subTitle" idx="1"/>
          </p:nvPr>
        </p:nvSpPr>
        <p:spPr/>
        <p:txBody>
          <a:bodyPr/>
          <a:lstStyle/>
          <a:p>
            <a:r>
              <a:rPr lang="nl-NL" dirty="0"/>
              <a:t>Bart van der Sloot</a:t>
            </a:r>
          </a:p>
        </p:txBody>
      </p:sp>
    </p:spTree>
    <p:extLst>
      <p:ext uri="{BB962C8B-B14F-4D97-AF65-F5344CB8AC3E}">
        <p14:creationId xmlns:p14="http://schemas.microsoft.com/office/powerpoint/2010/main" val="2188896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760FDD7-E2E0-4799-A7E6-1B44A05A203B}"/>
              </a:ext>
            </a:extLst>
          </p:cNvPr>
          <p:cNvSpPr>
            <a:spLocks noGrp="1"/>
          </p:cNvSpPr>
          <p:nvPr>
            <p:ph type="title"/>
          </p:nvPr>
        </p:nvSpPr>
        <p:spPr/>
        <p:txBody>
          <a:bodyPr/>
          <a:lstStyle/>
          <a:p>
            <a:r>
              <a:rPr lang="nl-NL" dirty="0" err="1"/>
              <a:t>Legitimate</a:t>
            </a:r>
            <a:r>
              <a:rPr lang="nl-NL" dirty="0"/>
              <a:t> </a:t>
            </a:r>
            <a:r>
              <a:rPr lang="nl-NL" dirty="0" err="1"/>
              <a:t>aim</a:t>
            </a:r>
            <a:endParaRPr lang="nl-NL" dirty="0"/>
          </a:p>
        </p:txBody>
      </p:sp>
      <p:sp>
        <p:nvSpPr>
          <p:cNvPr id="3" name="Tijdelijke aanduiding voor inhoud 2">
            <a:extLst>
              <a:ext uri="{FF2B5EF4-FFF2-40B4-BE49-F238E27FC236}">
                <a16:creationId xmlns:a16="http://schemas.microsoft.com/office/drawing/2014/main" xmlns="" id="{B1C5352F-437C-43BD-9A68-F25ED4F3DBE3}"/>
              </a:ext>
            </a:extLst>
          </p:cNvPr>
          <p:cNvSpPr>
            <a:spLocks noGrp="1"/>
          </p:cNvSpPr>
          <p:nvPr>
            <p:ph idx="1"/>
          </p:nvPr>
        </p:nvSpPr>
        <p:spPr/>
        <p:txBody>
          <a:bodyPr>
            <a:normAutofit fontScale="85000" lnSpcReduction="20000"/>
          </a:bodyPr>
          <a:lstStyle/>
          <a:p>
            <a:r>
              <a:rPr lang="nl-NL" b="1" dirty="0"/>
              <a:t>Health </a:t>
            </a:r>
            <a:r>
              <a:rPr lang="nl-NL" b="1" dirty="0" err="1"/>
              <a:t>and</a:t>
            </a:r>
            <a:r>
              <a:rPr lang="nl-NL" b="1" dirty="0"/>
              <a:t> </a:t>
            </a:r>
            <a:r>
              <a:rPr lang="nl-NL" b="1" dirty="0" err="1"/>
              <a:t>Morals</a:t>
            </a:r>
            <a:endParaRPr lang="nl-NL" dirty="0"/>
          </a:p>
          <a:p>
            <a:endParaRPr lang="nl-NL" dirty="0"/>
          </a:p>
          <a:p>
            <a:r>
              <a:rPr lang="en-US" baseline="30000" dirty="0"/>
              <a:t>The term ‘the protection of health and morals’ </a:t>
            </a:r>
            <a:r>
              <a:rPr lang="en-US" baseline="30000" dirty="0" smtClean="0"/>
              <a:t>was inserted </a:t>
            </a:r>
            <a:r>
              <a:rPr lang="en-US" baseline="30000" dirty="0"/>
              <a:t>into the Convention </a:t>
            </a:r>
            <a:r>
              <a:rPr lang="en-US" baseline="30000" dirty="0" smtClean="0"/>
              <a:t>by Alternative B</a:t>
            </a:r>
            <a:r>
              <a:rPr lang="en-US" baseline="30000" dirty="0"/>
              <a:t>, which was proposed by </a:t>
            </a:r>
            <a:r>
              <a:rPr lang="en-US" baseline="30000" dirty="0" smtClean="0"/>
              <a:t>the British </a:t>
            </a:r>
            <a:r>
              <a:rPr lang="en-US" baseline="30000" dirty="0"/>
              <a:t>delegation. The </a:t>
            </a:r>
            <a:r>
              <a:rPr lang="en-US" baseline="30000" dirty="0" smtClean="0"/>
              <a:t>concept of </a:t>
            </a:r>
            <a:r>
              <a:rPr lang="en-US" baseline="30000" dirty="0"/>
              <a:t>health and  morals is well-known in common law systems and relates to the power of the state to  intervene in cases which are not directly linked to preventing crime or disorder, such </a:t>
            </a:r>
            <a:r>
              <a:rPr lang="en-US" baseline="30000" dirty="0" smtClean="0"/>
              <a:t>as regulating </a:t>
            </a:r>
            <a:r>
              <a:rPr lang="en-US" baseline="30000" dirty="0"/>
              <a:t>prostitution, gambling and vagrancy, or promoting a healthy living environment,  but the term is used particularly in relation to </a:t>
            </a:r>
            <a:r>
              <a:rPr lang="en-US" baseline="30000" dirty="0" smtClean="0"/>
              <a:t>the protection </a:t>
            </a:r>
            <a:r>
              <a:rPr lang="en-US" baseline="30000" dirty="0"/>
              <a:t>of children. For example, </a:t>
            </a:r>
            <a:r>
              <a:rPr lang="en-US" baseline="30000" dirty="0" smtClean="0"/>
              <a:t>the British </a:t>
            </a:r>
            <a:r>
              <a:rPr lang="en-US" baseline="30000" dirty="0"/>
              <a:t>Health and Morals of Apprentices Act of 1802 regulated </a:t>
            </a:r>
            <a:r>
              <a:rPr lang="en-US" baseline="30000" dirty="0" smtClean="0"/>
              <a:t>factory conditions </a:t>
            </a:r>
            <a:r>
              <a:rPr lang="en-US" baseline="30000" dirty="0"/>
              <a:t>with  regard to child workers in cotton and wool mills, inter alia limiting the working hours </a:t>
            </a:r>
            <a:r>
              <a:rPr lang="en-US" baseline="30000" dirty="0" smtClean="0"/>
              <a:t>of children </a:t>
            </a:r>
            <a:r>
              <a:rPr lang="en-US" baseline="30000" dirty="0"/>
              <a:t>between 9 and 13 years old to a maximum of 8 hours a </a:t>
            </a:r>
            <a:r>
              <a:rPr lang="en-US" baseline="30000" dirty="0" smtClean="0"/>
              <a:t>day and </a:t>
            </a:r>
            <a:r>
              <a:rPr lang="en-US" baseline="30000" dirty="0"/>
              <a:t>of those between 14  and 18 years old to </a:t>
            </a:r>
            <a:r>
              <a:rPr lang="en-US" baseline="30000" dirty="0" smtClean="0"/>
              <a:t>a maximum </a:t>
            </a:r>
            <a:r>
              <a:rPr lang="en-US" baseline="30000" dirty="0"/>
              <a:t>of 12 hours, and prohibiting </a:t>
            </a:r>
            <a:r>
              <a:rPr lang="en-US" baseline="30000" dirty="0" err="1"/>
              <a:t>labour</a:t>
            </a:r>
            <a:r>
              <a:rPr lang="en-US" baseline="30000" dirty="0"/>
              <a:t> </a:t>
            </a:r>
            <a:r>
              <a:rPr lang="en-US" baseline="30000" dirty="0" err="1"/>
              <a:t>ofchildren</a:t>
            </a:r>
            <a:r>
              <a:rPr lang="en-US" baseline="30000" dirty="0"/>
              <a:t> under 9 </a:t>
            </a:r>
            <a:r>
              <a:rPr lang="en-US" baseline="30000" dirty="0" err="1" smtClean="0"/>
              <a:t>yearsold</a:t>
            </a:r>
            <a:r>
              <a:rPr lang="en-US" baseline="30000" dirty="0" smtClean="0"/>
              <a:t>. Not </a:t>
            </a:r>
            <a:r>
              <a:rPr lang="en-US" baseline="30000" dirty="0"/>
              <a:t>surprisingly, as it is pre-eminently incases like these that the </a:t>
            </a:r>
            <a:r>
              <a:rPr lang="en-US" baseline="30000" dirty="0" smtClean="0"/>
              <a:t>state adopts </a:t>
            </a:r>
            <a:r>
              <a:rPr lang="en-US" baseline="30000" dirty="0"/>
              <a:t>its role </a:t>
            </a:r>
            <a:r>
              <a:rPr lang="en-US" baseline="30000" dirty="0" smtClean="0"/>
              <a:t>of </a:t>
            </a:r>
            <a:r>
              <a:rPr lang="en-US" baseline="30000" dirty="0" err="1" smtClean="0"/>
              <a:t>parens</a:t>
            </a:r>
            <a:r>
              <a:rPr lang="en-US" baseline="30000" dirty="0" smtClean="0"/>
              <a:t> </a:t>
            </a:r>
            <a:r>
              <a:rPr lang="en-US" baseline="30000" dirty="0" err="1" smtClean="0"/>
              <a:t>patriae</a:t>
            </a:r>
            <a:r>
              <a:rPr lang="en-US" baseline="30000" dirty="0" smtClean="0"/>
              <a:t>, most </a:t>
            </a:r>
            <a:r>
              <a:rPr lang="en-US" baseline="30000" dirty="0"/>
              <a:t>cases before the European Court of Human Rights in which </a:t>
            </a:r>
            <a:r>
              <a:rPr lang="en-US" baseline="30000" dirty="0" smtClean="0"/>
              <a:t>the protection </a:t>
            </a:r>
            <a:r>
              <a:rPr lang="en-US" baseline="30000" dirty="0"/>
              <a:t>of health and morals is invoked by </a:t>
            </a:r>
            <a:r>
              <a:rPr lang="en-US" baseline="30000" dirty="0" smtClean="0"/>
              <a:t>the government </a:t>
            </a:r>
            <a:r>
              <a:rPr lang="en-US" baseline="30000" dirty="0"/>
              <a:t>as legitimate concern, regard  the custody over </a:t>
            </a:r>
            <a:r>
              <a:rPr lang="en-US" baseline="30000" dirty="0" smtClean="0"/>
              <a:t>or custodial </a:t>
            </a:r>
            <a:r>
              <a:rPr lang="en-US" baseline="30000" dirty="0"/>
              <a:t>placement </a:t>
            </a:r>
            <a:r>
              <a:rPr lang="en-US" baseline="30000" dirty="0" smtClean="0"/>
              <a:t>of children</a:t>
            </a:r>
            <a:r>
              <a:rPr lang="en-US" baseline="30000" dirty="0"/>
              <a:t>, for example necessitated by violence, </a:t>
            </a:r>
            <a:r>
              <a:rPr lang="en-US" baseline="30000" dirty="0" err="1"/>
              <a:t>drugabuse</a:t>
            </a:r>
            <a:r>
              <a:rPr lang="en-US" baseline="30000" dirty="0"/>
              <a:t>, or mental incapacity of one or both </a:t>
            </a:r>
            <a:r>
              <a:rPr lang="en-US" baseline="30000" dirty="0" smtClean="0"/>
              <a:t>of the </a:t>
            </a:r>
            <a:r>
              <a:rPr lang="en-US" baseline="30000" dirty="0"/>
              <a:t>parents. </a:t>
            </a:r>
          </a:p>
          <a:p>
            <a:r>
              <a:rPr lang="en-US" baseline="30000" dirty="0"/>
              <a:t>The rationale of the protection of public health, independent of the protection </a:t>
            </a:r>
            <a:r>
              <a:rPr lang="en-US" baseline="30000" dirty="0" smtClean="0"/>
              <a:t>of morals</a:t>
            </a:r>
            <a:r>
              <a:rPr lang="en-US" baseline="30000" dirty="0"/>
              <a:t>, is invoked very rarely and mainly relates to the medical sphere, </a:t>
            </a:r>
            <a:r>
              <a:rPr lang="en-US" baseline="30000" dirty="0" smtClean="0"/>
              <a:t>for example </a:t>
            </a:r>
            <a:r>
              <a:rPr lang="en-US" baseline="30000" dirty="0"/>
              <a:t>if a person is a threat to himself or to society due to </a:t>
            </a:r>
            <a:r>
              <a:rPr lang="en-US" baseline="30000" dirty="0" smtClean="0"/>
              <a:t>a mental illness. Similarly</a:t>
            </a:r>
            <a:r>
              <a:rPr lang="en-US" baseline="30000" dirty="0"/>
              <a:t>, in a case </a:t>
            </a:r>
            <a:r>
              <a:rPr lang="en-US" baseline="30000" dirty="0" smtClean="0"/>
              <a:t>in which </a:t>
            </a:r>
            <a:r>
              <a:rPr lang="en-US" baseline="30000" dirty="0"/>
              <a:t>the state </a:t>
            </a:r>
            <a:r>
              <a:rPr lang="en-US" baseline="30000" dirty="0" smtClean="0"/>
              <a:t>had curtailed </a:t>
            </a:r>
            <a:r>
              <a:rPr lang="en-US" baseline="30000" dirty="0"/>
              <a:t>extreme sadomasochistic practices, which amounted to a form </a:t>
            </a:r>
            <a:r>
              <a:rPr lang="en-US" baseline="30000" dirty="0" smtClean="0"/>
              <a:t>of consensual </a:t>
            </a:r>
            <a:r>
              <a:rPr lang="en-US" baseline="30000" dirty="0"/>
              <a:t>torture, </a:t>
            </a:r>
            <a:r>
              <a:rPr lang="en-US" baseline="30000" dirty="0" smtClean="0"/>
              <a:t>the government </a:t>
            </a:r>
            <a:r>
              <a:rPr lang="en-US" baseline="30000" dirty="0"/>
              <a:t>invoked both the legitimate aim of </a:t>
            </a:r>
            <a:r>
              <a:rPr lang="en-US" baseline="30000" dirty="0" smtClean="0"/>
              <a:t>the protection </a:t>
            </a:r>
            <a:r>
              <a:rPr lang="en-US" baseline="30000" dirty="0"/>
              <a:t>of </a:t>
            </a:r>
            <a:r>
              <a:rPr lang="en-US" baseline="30000" dirty="0" smtClean="0"/>
              <a:t>public health </a:t>
            </a:r>
            <a:r>
              <a:rPr lang="en-US" baseline="30000" dirty="0"/>
              <a:t>and of public morals. However, the Court treated </a:t>
            </a:r>
            <a:r>
              <a:rPr lang="en-US" baseline="30000" dirty="0" smtClean="0"/>
              <a:t>the case </a:t>
            </a:r>
            <a:r>
              <a:rPr lang="en-US" baseline="30000" dirty="0"/>
              <a:t>only under the rationale </a:t>
            </a:r>
            <a:r>
              <a:rPr lang="en-US" baseline="30000" dirty="0" smtClean="0"/>
              <a:t>of the </a:t>
            </a:r>
            <a:r>
              <a:rPr lang="en-US" baseline="30000" dirty="0"/>
              <a:t>protection of health, </a:t>
            </a:r>
            <a:r>
              <a:rPr lang="en-US" baseline="30000" dirty="0" smtClean="0"/>
              <a:t>yet adding </a:t>
            </a:r>
            <a:r>
              <a:rPr lang="en-US" baseline="30000" dirty="0"/>
              <a:t>that this ‘finding, however, should </a:t>
            </a:r>
            <a:r>
              <a:rPr lang="en-US" baseline="30000" dirty="0" smtClean="0"/>
              <a:t>not be </a:t>
            </a:r>
            <a:r>
              <a:rPr lang="en-US" baseline="30000" dirty="0"/>
              <a:t>understood </a:t>
            </a:r>
            <a:r>
              <a:rPr lang="en-US" baseline="30000" dirty="0" smtClean="0"/>
              <a:t>a </a:t>
            </a:r>
            <a:r>
              <a:rPr lang="en-US" baseline="30000" dirty="0" err="1" smtClean="0"/>
              <a:t>scalling</a:t>
            </a:r>
            <a:r>
              <a:rPr lang="en-US" baseline="30000" dirty="0" smtClean="0"/>
              <a:t> </a:t>
            </a:r>
            <a:r>
              <a:rPr lang="en-US" baseline="30000" dirty="0"/>
              <a:t>into question </a:t>
            </a:r>
            <a:r>
              <a:rPr lang="en-US" baseline="30000" dirty="0" smtClean="0"/>
              <a:t>the prerogative </a:t>
            </a:r>
            <a:r>
              <a:rPr lang="en-US" baseline="30000" dirty="0"/>
              <a:t>of the State on moral grounds to seek to deter acts of </a:t>
            </a:r>
            <a:r>
              <a:rPr lang="en-US" baseline="30000" dirty="0" smtClean="0"/>
              <a:t>the kind </a:t>
            </a:r>
            <a:r>
              <a:rPr lang="en-US" baseline="30000" dirty="0"/>
              <a:t>in question</a:t>
            </a:r>
            <a:r>
              <a:rPr lang="en-US" baseline="30000" dirty="0" smtClean="0"/>
              <a:t>.’ </a:t>
            </a:r>
            <a:endParaRPr lang="en-US" baseline="30000" dirty="0"/>
          </a:p>
        </p:txBody>
      </p:sp>
    </p:spTree>
    <p:extLst>
      <p:ext uri="{BB962C8B-B14F-4D97-AF65-F5344CB8AC3E}">
        <p14:creationId xmlns:p14="http://schemas.microsoft.com/office/powerpoint/2010/main" val="851577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2DC3F64F-B580-4200-B7EF-C18BC6F2B87E}"/>
              </a:ext>
            </a:extLst>
          </p:cNvPr>
          <p:cNvSpPr>
            <a:spLocks noGrp="1"/>
          </p:cNvSpPr>
          <p:nvPr>
            <p:ph type="title"/>
          </p:nvPr>
        </p:nvSpPr>
        <p:spPr/>
        <p:txBody>
          <a:bodyPr/>
          <a:lstStyle/>
          <a:p>
            <a:r>
              <a:rPr lang="nl-NL" dirty="0" err="1"/>
              <a:t>Legitimate</a:t>
            </a:r>
            <a:r>
              <a:rPr lang="nl-NL" dirty="0"/>
              <a:t> </a:t>
            </a:r>
            <a:r>
              <a:rPr lang="nl-NL" dirty="0" err="1"/>
              <a:t>aim</a:t>
            </a:r>
            <a:endParaRPr lang="nl-NL" dirty="0"/>
          </a:p>
        </p:txBody>
      </p:sp>
      <p:sp>
        <p:nvSpPr>
          <p:cNvPr id="3" name="Tijdelijke aanduiding voor inhoud 2">
            <a:extLst>
              <a:ext uri="{FF2B5EF4-FFF2-40B4-BE49-F238E27FC236}">
                <a16:creationId xmlns:a16="http://schemas.microsoft.com/office/drawing/2014/main" xmlns="" id="{DEF5F623-EDDF-4C15-9481-D7E569BDE226}"/>
              </a:ext>
            </a:extLst>
          </p:cNvPr>
          <p:cNvSpPr>
            <a:spLocks noGrp="1"/>
          </p:cNvSpPr>
          <p:nvPr>
            <p:ph idx="1"/>
          </p:nvPr>
        </p:nvSpPr>
        <p:spPr/>
        <p:txBody>
          <a:bodyPr>
            <a:normAutofit/>
          </a:bodyPr>
          <a:lstStyle/>
          <a:p>
            <a:r>
              <a:rPr lang="en-US" baseline="30000" dirty="0"/>
              <a:t>The majority of the cases in which the rationale of the protection of ‘health and  morals’ is </a:t>
            </a:r>
            <a:r>
              <a:rPr lang="en-US" baseline="30000" dirty="0" smtClean="0"/>
              <a:t>invoked </a:t>
            </a:r>
            <a:r>
              <a:rPr lang="en-US" baseline="30000" dirty="0"/>
              <a:t>regards legislation based on moral opinions of the majority of a  country’s population and on the social and cultural traditions of a state. The Convention authors included the rationale of the protection of health and morals in the Convention, but although states historically referred to the protection of morals to curtail homosexual practices, it is questionable whether it was the drafters’ intention to allow states to adopt  moral-based legislation. It must be noted that the Convention was adopted against the background of the Second World War in which the opinions and beliefs of the majority had resulted in the suppression and annihilation of minority groups. Consequently, any restriction on a guaranteed freedom for motives based not on the common good or general interest, but on reasons of state, was denounced firmly by the authors of the </a:t>
            </a:r>
            <a:r>
              <a:rPr lang="en-US" baseline="30000" dirty="0" smtClean="0"/>
              <a:t>Convention. </a:t>
            </a:r>
            <a:r>
              <a:rPr lang="en-US" baseline="30000" dirty="0"/>
              <a:t>For example, it was accepted that states had a right and even an obligation to promote general well-being, morality and security, but ‘when it intervenes to suppress, to restrain and to limit these freedoms for, this time, reasons of state; to protect itself according to the political tendency which it represents, against an opposition which it considers dangerous; to destroy fundamental freedoms which it ought to make itself responsible for </a:t>
            </a:r>
            <a:r>
              <a:rPr lang="en-US" baseline="30000" dirty="0" err="1"/>
              <a:t>co-ordinating</a:t>
            </a:r>
            <a:r>
              <a:rPr lang="en-US" baseline="30000" dirty="0"/>
              <a:t> and guaranteeing, then it is against public interest if it intervenes. Then the laws which it passes are contrary to the principle of international guarantee.’</a:t>
            </a:r>
            <a:endParaRPr lang="nl-NL" dirty="0"/>
          </a:p>
          <a:p>
            <a:endParaRPr lang="nl-NL" dirty="0"/>
          </a:p>
        </p:txBody>
      </p:sp>
    </p:spTree>
    <p:extLst>
      <p:ext uri="{BB962C8B-B14F-4D97-AF65-F5344CB8AC3E}">
        <p14:creationId xmlns:p14="http://schemas.microsoft.com/office/powerpoint/2010/main" val="22099895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7FEF0A8-C995-4EEE-891A-F970C77042A7}"/>
              </a:ext>
            </a:extLst>
          </p:cNvPr>
          <p:cNvSpPr>
            <a:spLocks noGrp="1"/>
          </p:cNvSpPr>
          <p:nvPr>
            <p:ph type="title"/>
          </p:nvPr>
        </p:nvSpPr>
        <p:spPr/>
        <p:txBody>
          <a:bodyPr/>
          <a:lstStyle/>
          <a:p>
            <a:r>
              <a:rPr lang="nl-NL" dirty="0" err="1"/>
              <a:t>Legitimate</a:t>
            </a:r>
            <a:r>
              <a:rPr lang="nl-NL" dirty="0"/>
              <a:t> </a:t>
            </a:r>
            <a:r>
              <a:rPr lang="nl-NL" dirty="0" err="1"/>
              <a:t>aim</a:t>
            </a:r>
            <a:endParaRPr lang="nl-NL" dirty="0"/>
          </a:p>
        </p:txBody>
      </p:sp>
      <p:sp>
        <p:nvSpPr>
          <p:cNvPr id="3" name="Tijdelijke aanduiding voor inhoud 2">
            <a:extLst>
              <a:ext uri="{FF2B5EF4-FFF2-40B4-BE49-F238E27FC236}">
                <a16:creationId xmlns:a16="http://schemas.microsoft.com/office/drawing/2014/main" xmlns="" id="{01600A59-9AD9-4965-A661-3B4B4202E9DD}"/>
              </a:ext>
            </a:extLst>
          </p:cNvPr>
          <p:cNvSpPr>
            <a:spLocks noGrp="1"/>
          </p:cNvSpPr>
          <p:nvPr>
            <p:ph idx="1"/>
          </p:nvPr>
        </p:nvSpPr>
        <p:spPr/>
        <p:txBody>
          <a:bodyPr>
            <a:normAutofit fontScale="77500" lnSpcReduction="20000"/>
          </a:bodyPr>
          <a:lstStyle/>
          <a:p>
            <a:r>
              <a:rPr lang="en-US" dirty="0"/>
              <a:t>Similarly, when discussing the possibility of governments to limit rights and freedoms according to their own traditions, the following typical non-moral example of legislation was referred to: ‘Freedom of circulation being guaranteed, France will continue to have a Highway Code which lays down that cars must be driven on the right of the road, and England will still have a Highway Code which lays down that cars must be driven on the left of the road. It does not matter whether in France one drives on the right or the left, provided that in practice one can circulate freely in England and in France. Thus, each country will maintain the right to determine the means by which the guaranteed freedoms are exercised within its territory, but – and this is Article 5 of the draft Resolution – its legislation, in defining the measure for the achievement of these freedoms, cannot make any distinction based on race, </a:t>
            </a:r>
            <a:r>
              <a:rPr lang="en-US" dirty="0" err="1"/>
              <a:t>colour</a:t>
            </a:r>
            <a:r>
              <a:rPr lang="en-US" dirty="0"/>
              <a:t>, sex, language, religion, political or other opinion, national or social origin, affiliation to a national minority, fortune or birth. Any national legislation which, under pretext of organizing freedom, makes any such discrimination, falls within the scope of the international guarantee</a:t>
            </a:r>
            <a:r>
              <a:rPr lang="en-US" dirty="0" smtClean="0"/>
              <a:t>.’ </a:t>
            </a:r>
            <a:r>
              <a:rPr lang="en-US" dirty="0"/>
              <a:t>Article 5 of the draft resolution has become Article 14 of the adopted Convention, which prohibits discrimination on all grounds mentioned above and adds ‘or other status’, so as to ascertain that it provides a non-exhaustive list and that other grounds of discrimination are also prohibited. </a:t>
            </a:r>
            <a:endParaRPr lang="nl-NL" dirty="0"/>
          </a:p>
        </p:txBody>
      </p:sp>
    </p:spTree>
    <p:extLst>
      <p:ext uri="{BB962C8B-B14F-4D97-AF65-F5344CB8AC3E}">
        <p14:creationId xmlns:p14="http://schemas.microsoft.com/office/powerpoint/2010/main" val="4077807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A1853C42-D12A-45F2-9ADC-BB7D50CAEC5C}"/>
              </a:ext>
            </a:extLst>
          </p:cNvPr>
          <p:cNvSpPr>
            <a:spLocks noGrp="1"/>
          </p:cNvSpPr>
          <p:nvPr>
            <p:ph type="title"/>
          </p:nvPr>
        </p:nvSpPr>
        <p:spPr/>
        <p:txBody>
          <a:bodyPr/>
          <a:lstStyle/>
          <a:p>
            <a:r>
              <a:rPr lang="nl-NL" dirty="0" err="1"/>
              <a:t>Legitimate</a:t>
            </a:r>
            <a:r>
              <a:rPr lang="nl-NL" dirty="0"/>
              <a:t> </a:t>
            </a:r>
            <a:r>
              <a:rPr lang="nl-NL" dirty="0" err="1"/>
              <a:t>aim</a:t>
            </a:r>
            <a:endParaRPr lang="nl-NL" dirty="0"/>
          </a:p>
        </p:txBody>
      </p:sp>
      <p:sp>
        <p:nvSpPr>
          <p:cNvPr id="3" name="Tijdelijke aanduiding voor inhoud 2">
            <a:extLst>
              <a:ext uri="{FF2B5EF4-FFF2-40B4-BE49-F238E27FC236}">
                <a16:creationId xmlns:a16="http://schemas.microsoft.com/office/drawing/2014/main" xmlns="" id="{0AE03EEB-D3FC-459C-9D69-3028160BBA4B}"/>
              </a:ext>
            </a:extLst>
          </p:cNvPr>
          <p:cNvSpPr>
            <a:spLocks noGrp="1"/>
          </p:cNvSpPr>
          <p:nvPr>
            <p:ph idx="1"/>
          </p:nvPr>
        </p:nvSpPr>
        <p:spPr/>
        <p:txBody>
          <a:bodyPr>
            <a:normAutofit fontScale="92500" lnSpcReduction="20000"/>
          </a:bodyPr>
          <a:lstStyle/>
          <a:p>
            <a:r>
              <a:rPr lang="en-US" dirty="0"/>
              <a:t>The Court has, however, accepted respect for moral and cultural considerations,  leading to restrictions on the rights and freedoms of (minority) groups in society, as a  legitimate aim. This rationale is used in a substantial number of cases, with regard to Article 8  ECHR independently, together with Article 14 ECHR, or in relation to positive obligations of states, which are requested, for example, to alter or revoke laws or legal provisions that privilege certain groups in society. Famous are the cases of Dudgeon and Norris, regarding special age limits for consensual homosexual practices, in which the Court </a:t>
            </a:r>
            <a:r>
              <a:rPr lang="en-US" dirty="0" err="1"/>
              <a:t>recognised</a:t>
            </a:r>
            <a:r>
              <a:rPr lang="en-US" dirty="0"/>
              <a:t> that this served the legitimate aim of safeguarding the moral ethos or moral standards of a </a:t>
            </a:r>
            <a:r>
              <a:rPr lang="en-US" dirty="0" err="1" smtClean="0"/>
              <a:t>society.Similar</a:t>
            </a:r>
            <a:r>
              <a:rPr lang="en-US" dirty="0" smtClean="0"/>
              <a:t> </a:t>
            </a:r>
            <a:r>
              <a:rPr lang="en-US" dirty="0"/>
              <a:t>considerations have </a:t>
            </a:r>
            <a:r>
              <a:rPr lang="en-US" dirty="0" err="1"/>
              <a:t>beenaccepted</a:t>
            </a:r>
            <a:r>
              <a:rPr lang="en-US" dirty="0"/>
              <a:t> by the Court in the assessment of </a:t>
            </a:r>
            <a:r>
              <a:rPr lang="en-US" dirty="0" err="1"/>
              <a:t>therights</a:t>
            </a:r>
            <a:r>
              <a:rPr lang="en-US" dirty="0"/>
              <a:t> and freedoms of transsexuals, for instance in relation to the official recognition of </a:t>
            </a:r>
            <a:r>
              <a:rPr lang="en-US" dirty="0" err="1"/>
              <a:t>theirnewlyadopted</a:t>
            </a:r>
            <a:r>
              <a:rPr lang="en-US" dirty="0"/>
              <a:t> identity and their right to </a:t>
            </a:r>
            <a:r>
              <a:rPr lang="en-US" dirty="0" smtClean="0"/>
              <a:t>marry.</a:t>
            </a:r>
            <a:endParaRPr lang="en-US" dirty="0"/>
          </a:p>
          <a:p>
            <a:endParaRPr lang="nl-NL" dirty="0"/>
          </a:p>
        </p:txBody>
      </p:sp>
    </p:spTree>
    <p:extLst>
      <p:ext uri="{BB962C8B-B14F-4D97-AF65-F5344CB8AC3E}">
        <p14:creationId xmlns:p14="http://schemas.microsoft.com/office/powerpoint/2010/main" val="3898987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AB08717-42EC-443A-B549-5940DB4B32C5}"/>
              </a:ext>
            </a:extLst>
          </p:cNvPr>
          <p:cNvSpPr>
            <a:spLocks noGrp="1"/>
          </p:cNvSpPr>
          <p:nvPr>
            <p:ph type="title"/>
          </p:nvPr>
        </p:nvSpPr>
        <p:spPr/>
        <p:txBody>
          <a:bodyPr/>
          <a:lstStyle/>
          <a:p>
            <a:r>
              <a:rPr lang="nl-NL" dirty="0" err="1"/>
              <a:t>Legitimate</a:t>
            </a:r>
            <a:r>
              <a:rPr lang="nl-NL" dirty="0"/>
              <a:t> </a:t>
            </a:r>
            <a:r>
              <a:rPr lang="nl-NL" dirty="0" err="1"/>
              <a:t>aim</a:t>
            </a:r>
            <a:endParaRPr lang="nl-NL" dirty="0"/>
          </a:p>
        </p:txBody>
      </p:sp>
      <p:sp>
        <p:nvSpPr>
          <p:cNvPr id="3" name="Tijdelijke aanduiding voor inhoud 2">
            <a:extLst>
              <a:ext uri="{FF2B5EF4-FFF2-40B4-BE49-F238E27FC236}">
                <a16:creationId xmlns:a16="http://schemas.microsoft.com/office/drawing/2014/main" xmlns="" id="{6C74D8EF-CC73-4EE8-B284-AA226758FA8D}"/>
              </a:ext>
            </a:extLst>
          </p:cNvPr>
          <p:cNvSpPr>
            <a:spLocks noGrp="1"/>
          </p:cNvSpPr>
          <p:nvPr>
            <p:ph idx="1"/>
          </p:nvPr>
        </p:nvSpPr>
        <p:spPr/>
        <p:txBody>
          <a:bodyPr>
            <a:normAutofit fontScale="85000" lnSpcReduction="20000"/>
          </a:bodyPr>
          <a:lstStyle/>
          <a:p>
            <a:r>
              <a:rPr lang="en-US" dirty="0"/>
              <a:t>Likewise, in a number of medical ethical questions, for </a:t>
            </a:r>
            <a:r>
              <a:rPr lang="en-US" dirty="0" err="1"/>
              <a:t>instancewith</a:t>
            </a:r>
            <a:r>
              <a:rPr lang="en-US" dirty="0"/>
              <a:t> regard to  euthanasia and abortion, the Court relies on moral opinions and local </a:t>
            </a:r>
            <a:r>
              <a:rPr lang="en-US" dirty="0" smtClean="0"/>
              <a:t>traditions. An </a:t>
            </a:r>
            <a:r>
              <a:rPr lang="en-US" dirty="0"/>
              <a:t>example  is a case in which the possibility </a:t>
            </a:r>
            <a:r>
              <a:rPr lang="en-US" dirty="0" err="1"/>
              <a:t>ofa</a:t>
            </a:r>
            <a:r>
              <a:rPr lang="en-US" dirty="0"/>
              <a:t> woman to conceive children </a:t>
            </a:r>
            <a:r>
              <a:rPr lang="en-US" dirty="0" err="1"/>
              <a:t>viain</a:t>
            </a:r>
            <a:r>
              <a:rPr lang="en-US" dirty="0"/>
              <a:t> vitro </a:t>
            </a:r>
            <a:r>
              <a:rPr lang="en-US" dirty="0" err="1"/>
              <a:t>fertilisation</a:t>
            </a:r>
            <a:r>
              <a:rPr lang="en-US" dirty="0"/>
              <a:t> </a:t>
            </a:r>
            <a:r>
              <a:rPr lang="en-US" dirty="0" err="1"/>
              <a:t>wasrestricted</a:t>
            </a:r>
            <a:r>
              <a:rPr lang="en-US" dirty="0"/>
              <a:t>. The Court held that limitations on Article 8 ECHR were legitimate, among </a:t>
            </a:r>
            <a:r>
              <a:rPr lang="en-US" dirty="0" err="1"/>
              <a:t>otherthings</a:t>
            </a:r>
            <a:r>
              <a:rPr lang="en-US" dirty="0"/>
              <a:t>, </a:t>
            </a:r>
            <a:r>
              <a:rPr lang="en-US" dirty="0" err="1"/>
              <a:t>because‘the</a:t>
            </a:r>
            <a:r>
              <a:rPr lang="en-US" dirty="0"/>
              <a:t> use </a:t>
            </a:r>
            <a:r>
              <a:rPr lang="en-US" dirty="0" err="1"/>
              <a:t>ofIVF</a:t>
            </a:r>
            <a:r>
              <a:rPr lang="en-US" dirty="0"/>
              <a:t> </a:t>
            </a:r>
            <a:r>
              <a:rPr lang="en-US" dirty="0" err="1"/>
              <a:t>treatmentgave</a:t>
            </a:r>
            <a:r>
              <a:rPr lang="en-US" dirty="0"/>
              <a:t> rise to sensitive moral and ethical issues</a:t>
            </a:r>
            <a:r>
              <a:rPr lang="en-US" dirty="0" smtClean="0"/>
              <a:t>.’ Finally</a:t>
            </a:r>
            <a:r>
              <a:rPr lang="en-US" dirty="0"/>
              <a:t>, a number of European </a:t>
            </a:r>
            <a:r>
              <a:rPr lang="en-US" dirty="0" err="1"/>
              <a:t>countriesreserve</a:t>
            </a:r>
            <a:r>
              <a:rPr lang="en-US" dirty="0"/>
              <a:t> a special position for the sanctity of heterosexual marriage and the traditional </a:t>
            </a:r>
            <a:r>
              <a:rPr lang="en-US" dirty="0" err="1"/>
              <a:t>family,for</a:t>
            </a:r>
            <a:r>
              <a:rPr lang="en-US" dirty="0"/>
              <a:t> instance in relation to the right to </a:t>
            </a:r>
            <a:r>
              <a:rPr lang="en-US" dirty="0" err="1"/>
              <a:t>marryand</a:t>
            </a:r>
            <a:r>
              <a:rPr lang="en-US" dirty="0"/>
              <a:t> privileged positions in regard to pensions, inheritance law and taxes. In the famous </a:t>
            </a:r>
            <a:r>
              <a:rPr lang="en-US" dirty="0" err="1"/>
              <a:t>Marckx</a:t>
            </a:r>
            <a:r>
              <a:rPr lang="en-US" dirty="0"/>
              <a:t> case, regarding differentiation in the national law between the rights of </a:t>
            </a:r>
            <a:r>
              <a:rPr lang="en-US" dirty="0" err="1"/>
              <a:t>legitimateandillegitimate</a:t>
            </a:r>
            <a:r>
              <a:rPr lang="en-US" dirty="0"/>
              <a:t> children to inherit, </a:t>
            </a:r>
            <a:r>
              <a:rPr lang="en-US" dirty="0" err="1"/>
              <a:t>theGovernment</a:t>
            </a:r>
            <a:r>
              <a:rPr lang="en-US" dirty="0"/>
              <a:t> referred to the traditional </a:t>
            </a:r>
            <a:r>
              <a:rPr lang="en-US" dirty="0" err="1"/>
              <a:t>familyand</a:t>
            </a:r>
            <a:r>
              <a:rPr lang="en-US" dirty="0"/>
              <a:t> maintained ‘that the </a:t>
            </a:r>
            <a:r>
              <a:rPr lang="en-US" dirty="0" err="1"/>
              <a:t>lawaims</a:t>
            </a:r>
            <a:r>
              <a:rPr lang="en-US" dirty="0"/>
              <a:t> at ensuring that family’s full development and is </a:t>
            </a:r>
            <a:r>
              <a:rPr lang="en-US" dirty="0" err="1"/>
              <a:t>therebyfounded</a:t>
            </a:r>
            <a:r>
              <a:rPr lang="en-US" dirty="0"/>
              <a:t> on </a:t>
            </a:r>
            <a:r>
              <a:rPr lang="en-US" dirty="0" err="1"/>
              <a:t>objectiveand</a:t>
            </a:r>
            <a:r>
              <a:rPr lang="en-US" dirty="0"/>
              <a:t> </a:t>
            </a:r>
            <a:r>
              <a:rPr lang="en-US" dirty="0" err="1"/>
              <a:t>reasonablegrounds</a:t>
            </a:r>
            <a:r>
              <a:rPr lang="en-US" dirty="0"/>
              <a:t> </a:t>
            </a:r>
            <a:r>
              <a:rPr lang="en-US" dirty="0" err="1"/>
              <a:t>relatingto</a:t>
            </a:r>
            <a:r>
              <a:rPr lang="en-US" dirty="0"/>
              <a:t> morals and </a:t>
            </a:r>
            <a:r>
              <a:rPr lang="en-US" dirty="0" err="1"/>
              <a:t>publicorder</a:t>
            </a:r>
            <a:r>
              <a:rPr lang="en-US" dirty="0"/>
              <a:t>’. The Court, although denouncing any form of discrimination, accepted ‘that support and </a:t>
            </a:r>
            <a:r>
              <a:rPr lang="en-US" dirty="0" err="1"/>
              <a:t>encouragementof</a:t>
            </a:r>
            <a:r>
              <a:rPr lang="en-US" dirty="0"/>
              <a:t> the traditional family is in itself legitimate or even praiseworthy</a:t>
            </a:r>
            <a:r>
              <a:rPr lang="en-US" dirty="0" smtClean="0"/>
              <a:t>.’</a:t>
            </a:r>
            <a:endParaRPr lang="nl-NL" dirty="0"/>
          </a:p>
        </p:txBody>
      </p:sp>
    </p:spTree>
    <p:extLst>
      <p:ext uri="{BB962C8B-B14F-4D97-AF65-F5344CB8AC3E}">
        <p14:creationId xmlns:p14="http://schemas.microsoft.com/office/powerpoint/2010/main" val="22570584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055F2B6-0E63-43CB-A95E-7198CE2AFF97}"/>
              </a:ext>
            </a:extLst>
          </p:cNvPr>
          <p:cNvSpPr>
            <a:spLocks noGrp="1"/>
          </p:cNvSpPr>
          <p:nvPr>
            <p:ph type="title"/>
          </p:nvPr>
        </p:nvSpPr>
        <p:spPr/>
        <p:txBody>
          <a:bodyPr/>
          <a:lstStyle/>
          <a:p>
            <a:r>
              <a:rPr lang="nl-NL" dirty="0" err="1"/>
              <a:t>Legitimate</a:t>
            </a:r>
            <a:r>
              <a:rPr lang="nl-NL" dirty="0"/>
              <a:t> </a:t>
            </a:r>
            <a:r>
              <a:rPr lang="nl-NL" dirty="0" err="1"/>
              <a:t>aim</a:t>
            </a:r>
            <a:endParaRPr lang="nl-NL" dirty="0"/>
          </a:p>
        </p:txBody>
      </p:sp>
      <p:sp>
        <p:nvSpPr>
          <p:cNvPr id="3" name="Tijdelijke aanduiding voor inhoud 2">
            <a:extLst>
              <a:ext uri="{FF2B5EF4-FFF2-40B4-BE49-F238E27FC236}">
                <a16:creationId xmlns:a16="http://schemas.microsoft.com/office/drawing/2014/main" xmlns="" id="{C45A385F-B1C1-4611-8752-732B4D63EF27}"/>
              </a:ext>
            </a:extLst>
          </p:cNvPr>
          <p:cNvSpPr>
            <a:spLocks noGrp="1"/>
          </p:cNvSpPr>
          <p:nvPr>
            <p:ph idx="1"/>
          </p:nvPr>
        </p:nvSpPr>
        <p:spPr/>
        <p:txBody>
          <a:bodyPr>
            <a:normAutofit fontScale="85000" lnSpcReduction="20000"/>
          </a:bodyPr>
          <a:lstStyle/>
          <a:p>
            <a:r>
              <a:rPr lang="nl-NL" b="1" dirty="0" err="1"/>
              <a:t>Economic</a:t>
            </a:r>
            <a:r>
              <a:rPr lang="nl-NL" b="1" dirty="0"/>
              <a:t> Well-</a:t>
            </a:r>
            <a:r>
              <a:rPr lang="nl-NL" b="1" dirty="0" err="1"/>
              <a:t>Being</a:t>
            </a:r>
            <a:r>
              <a:rPr lang="nl-NL" b="1" dirty="0"/>
              <a:t> </a:t>
            </a:r>
            <a:endParaRPr lang="nl-NL" dirty="0"/>
          </a:p>
          <a:p>
            <a:r>
              <a:rPr lang="en-US" dirty="0"/>
              <a:t>The rationale of ‘economic well-being of the country’ occurs only in Article 8 ECHR and was inserted later in the drafting process to lay down rules ‘for the powers of inspection (for example, opening letters when there is a suspicion of an attempt to export currency in breach of Exchange Control Regulations) which may be necessary in order to safeguard the economic well-being of the country</a:t>
            </a:r>
            <a:r>
              <a:rPr lang="en-US" dirty="0" smtClean="0"/>
              <a:t>.’ </a:t>
            </a:r>
            <a:r>
              <a:rPr lang="en-US" dirty="0"/>
              <a:t>The term economic well-being was consequently closely linked to the maintenance of order and the prevention of law evasion. It must be stressed that limitations on the export of currency, especially gold, had since long been part and parcel of the emergency laws of several European countries, as the export of gold might </a:t>
            </a:r>
            <a:r>
              <a:rPr lang="en-US" dirty="0" err="1"/>
              <a:t>destabilise</a:t>
            </a:r>
            <a:r>
              <a:rPr lang="en-US" dirty="0"/>
              <a:t> a country’s financial system. Not surprisingly, the major part of the early cases in which the economic well-being was accepted as a legitimate rationale for limiting the right to privacy concerned matters such as searches and seizures in dwelling houses by custom officers in relation to tax evasion, and even in these cases, both the economic well-being and the prevention of crime served as a combined legitimate aim.</a:t>
            </a:r>
            <a:endParaRPr lang="nl-NL" dirty="0"/>
          </a:p>
        </p:txBody>
      </p:sp>
    </p:spTree>
    <p:extLst>
      <p:ext uri="{BB962C8B-B14F-4D97-AF65-F5344CB8AC3E}">
        <p14:creationId xmlns:p14="http://schemas.microsoft.com/office/powerpoint/2010/main" val="36413696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935290C-4758-47DD-B14E-39C966E49215}"/>
              </a:ext>
            </a:extLst>
          </p:cNvPr>
          <p:cNvSpPr>
            <a:spLocks noGrp="1"/>
          </p:cNvSpPr>
          <p:nvPr>
            <p:ph type="title"/>
          </p:nvPr>
        </p:nvSpPr>
        <p:spPr/>
        <p:txBody>
          <a:bodyPr/>
          <a:lstStyle/>
          <a:p>
            <a:r>
              <a:rPr lang="nl-NL" dirty="0" err="1"/>
              <a:t>Legitimate</a:t>
            </a:r>
            <a:r>
              <a:rPr lang="nl-NL" dirty="0"/>
              <a:t> </a:t>
            </a:r>
            <a:r>
              <a:rPr lang="nl-NL" dirty="0" err="1"/>
              <a:t>aim</a:t>
            </a:r>
            <a:endParaRPr lang="nl-NL" dirty="0"/>
          </a:p>
        </p:txBody>
      </p:sp>
      <p:sp>
        <p:nvSpPr>
          <p:cNvPr id="3" name="Tijdelijke aanduiding voor inhoud 2">
            <a:extLst>
              <a:ext uri="{FF2B5EF4-FFF2-40B4-BE49-F238E27FC236}">
                <a16:creationId xmlns:a16="http://schemas.microsoft.com/office/drawing/2014/main" xmlns="" id="{E1D6EAFA-47E5-4686-B2F3-7817E2622027}"/>
              </a:ext>
            </a:extLst>
          </p:cNvPr>
          <p:cNvSpPr>
            <a:spLocks noGrp="1"/>
          </p:cNvSpPr>
          <p:nvPr>
            <p:ph idx="1"/>
          </p:nvPr>
        </p:nvSpPr>
        <p:spPr/>
        <p:txBody>
          <a:bodyPr>
            <a:normAutofit lnSpcReduction="10000"/>
          </a:bodyPr>
          <a:lstStyle/>
          <a:p>
            <a:r>
              <a:rPr lang="en-GB" dirty="0"/>
              <a:t>The term economic well-being was consequently closely linked to the maintenance of order and the prevention of law evasion. It must be stressed that limitations on the export of currency, especially gold, had since long been part and parcel of the emergency laws of several European countries, as the export of gold might destabilise a country's financial system. Not surprisingly, the major part of the early cases in which the economic well-being was accepted as a legitimate rationale for limiting the right to privacy concerned matters such as searches and seizures in dwelling houses by custom officers in relation to tax evasion, and even in these cases, both the economic well-being and the prevention of crime served as a combined legitimate aim</a:t>
            </a:r>
            <a:endParaRPr lang="nl-NL" dirty="0"/>
          </a:p>
        </p:txBody>
      </p:sp>
    </p:spTree>
    <p:extLst>
      <p:ext uri="{BB962C8B-B14F-4D97-AF65-F5344CB8AC3E}">
        <p14:creationId xmlns:p14="http://schemas.microsoft.com/office/powerpoint/2010/main" val="2692645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79004EF-A475-4927-8C98-DACB4E376BB4}"/>
              </a:ext>
            </a:extLst>
          </p:cNvPr>
          <p:cNvSpPr>
            <a:spLocks noGrp="1"/>
          </p:cNvSpPr>
          <p:nvPr>
            <p:ph type="title"/>
          </p:nvPr>
        </p:nvSpPr>
        <p:spPr/>
        <p:txBody>
          <a:bodyPr/>
          <a:lstStyle/>
          <a:p>
            <a:r>
              <a:rPr lang="nl-NL" dirty="0" err="1"/>
              <a:t>Legitimate</a:t>
            </a:r>
            <a:r>
              <a:rPr lang="nl-NL" dirty="0"/>
              <a:t> </a:t>
            </a:r>
            <a:r>
              <a:rPr lang="nl-NL" dirty="0" err="1"/>
              <a:t>aim</a:t>
            </a:r>
            <a:endParaRPr lang="nl-NL" dirty="0"/>
          </a:p>
        </p:txBody>
      </p:sp>
      <p:sp>
        <p:nvSpPr>
          <p:cNvPr id="3" name="Tijdelijke aanduiding voor inhoud 2">
            <a:extLst>
              <a:ext uri="{FF2B5EF4-FFF2-40B4-BE49-F238E27FC236}">
                <a16:creationId xmlns:a16="http://schemas.microsoft.com/office/drawing/2014/main" xmlns="" id="{67F790A5-BF92-4E1C-BE89-8DF1DFD934B0}"/>
              </a:ext>
            </a:extLst>
          </p:cNvPr>
          <p:cNvSpPr>
            <a:spLocks noGrp="1"/>
          </p:cNvSpPr>
          <p:nvPr>
            <p:ph idx="1"/>
          </p:nvPr>
        </p:nvSpPr>
        <p:spPr/>
        <p:txBody>
          <a:bodyPr>
            <a:normAutofit fontScale="85000" lnSpcReduction="10000"/>
          </a:bodyPr>
          <a:lstStyle/>
          <a:p>
            <a:r>
              <a:rPr lang="en-GB" dirty="0"/>
              <a:t>Gradually, however, this rationale has come to play a more significant role in the Court's jurisprudence and has acquired a wider connotation. For example, it was invoked when an applicant complained about the communication of her medical records by the clinic to the Social Insurance Office to enable that office to determine whether the conditions had been met for granting the applicant compensation for an industrial injury. Another example is the refusal of national courts to allow a person to terminate the lease on the house he owned, which aimed at the social protection of tenants and was treated in terms of the country's economic well-being.</a:t>
            </a:r>
          </a:p>
          <a:p>
            <a:r>
              <a:rPr lang="en-GB" dirty="0"/>
              <a:t>The legitimate interest of the state in regulating employment conditions in the public service as well as in the private sector is also covered from the perspective of economic well-being, notes just like general regulation in terms of demography and the occupation of houses. Subsequently, this rationale has had particular importance for three types of cases.</a:t>
            </a:r>
            <a:endParaRPr lang="nl-NL" dirty="0"/>
          </a:p>
        </p:txBody>
      </p:sp>
    </p:spTree>
    <p:extLst>
      <p:ext uri="{BB962C8B-B14F-4D97-AF65-F5344CB8AC3E}">
        <p14:creationId xmlns:p14="http://schemas.microsoft.com/office/powerpoint/2010/main" val="858619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D7D596F-ACC0-440C-9B3B-FEE9E1021428}"/>
              </a:ext>
            </a:extLst>
          </p:cNvPr>
          <p:cNvSpPr>
            <a:spLocks noGrp="1"/>
          </p:cNvSpPr>
          <p:nvPr>
            <p:ph type="title"/>
          </p:nvPr>
        </p:nvSpPr>
        <p:spPr/>
        <p:txBody>
          <a:bodyPr/>
          <a:lstStyle/>
          <a:p>
            <a:r>
              <a:rPr lang="nl-NL" dirty="0" err="1"/>
              <a:t>Legitimate</a:t>
            </a:r>
            <a:r>
              <a:rPr lang="nl-NL" dirty="0"/>
              <a:t> </a:t>
            </a:r>
            <a:r>
              <a:rPr lang="nl-NL" dirty="0" err="1"/>
              <a:t>aim</a:t>
            </a:r>
            <a:endParaRPr lang="nl-NL" dirty="0"/>
          </a:p>
        </p:txBody>
      </p:sp>
      <p:sp>
        <p:nvSpPr>
          <p:cNvPr id="3" name="Tijdelijke aanduiding voor inhoud 2">
            <a:extLst>
              <a:ext uri="{FF2B5EF4-FFF2-40B4-BE49-F238E27FC236}">
                <a16:creationId xmlns:a16="http://schemas.microsoft.com/office/drawing/2014/main" xmlns="" id="{4DC22E59-7B3E-4967-A04B-B75A4DEFAD3B}"/>
              </a:ext>
            </a:extLst>
          </p:cNvPr>
          <p:cNvSpPr>
            <a:spLocks noGrp="1"/>
          </p:cNvSpPr>
          <p:nvPr>
            <p:ph idx="1"/>
          </p:nvPr>
        </p:nvSpPr>
        <p:spPr/>
        <p:txBody>
          <a:bodyPr>
            <a:normAutofit fontScale="85000" lnSpcReduction="20000"/>
          </a:bodyPr>
          <a:lstStyle/>
          <a:p>
            <a:r>
              <a:rPr lang="en-GB" dirty="0"/>
              <a:t>First, as first accepted in the case of </a:t>
            </a:r>
            <a:r>
              <a:rPr lang="en-GB" dirty="0" err="1"/>
              <a:t>Berrehab</a:t>
            </a:r>
            <a:r>
              <a:rPr lang="en-GB" dirty="0"/>
              <a:t>, governments have a legitimate aim with regard to regulating immigration, not only if immigrants have engaged in criminal activities, but also in relation to maintaining the national level of economic prosperity. </a:t>
            </a:r>
            <a:endParaRPr lang="nl-NL" dirty="0"/>
          </a:p>
          <a:p>
            <a:r>
              <a:rPr lang="en-GB" dirty="0"/>
              <a:t>The Government considered that Mr. </a:t>
            </a:r>
            <a:r>
              <a:rPr lang="en-GB" dirty="0" err="1"/>
              <a:t>Berrehab's</a:t>
            </a:r>
            <a:r>
              <a:rPr lang="en-GB" dirty="0"/>
              <a:t> expulsion was necessary in the interests of public order, and they claimed that a balance had been very substantially achieved between the various interests involved. The Commission noted that the disputed decisions were consistent with Dutch immigration control policy and could therefore be regarded as having been taken for legitimate purposes such as the prevention of disorder and the protection of the rights and freedoms of others. The Court has reached the same conclusion. It points out, however, that the legitimate aim pursued was the preservation of the country's economic well-being within the meaning of paragraph 2 of Article 8 rather than the prevention of disorder: the Government were in fact concerned, because of the population density, to regulate the labour market.</a:t>
            </a:r>
            <a:endParaRPr lang="nl-NL" dirty="0"/>
          </a:p>
        </p:txBody>
      </p:sp>
    </p:spTree>
    <p:extLst>
      <p:ext uri="{BB962C8B-B14F-4D97-AF65-F5344CB8AC3E}">
        <p14:creationId xmlns:p14="http://schemas.microsoft.com/office/powerpoint/2010/main" val="7872255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08C0A2D3-DF78-4A68-9410-4E61D2C981AB}"/>
              </a:ext>
            </a:extLst>
          </p:cNvPr>
          <p:cNvSpPr>
            <a:spLocks noGrp="1"/>
          </p:cNvSpPr>
          <p:nvPr>
            <p:ph type="title"/>
          </p:nvPr>
        </p:nvSpPr>
        <p:spPr/>
        <p:txBody>
          <a:bodyPr/>
          <a:lstStyle/>
          <a:p>
            <a:r>
              <a:rPr lang="nl-NL" dirty="0" err="1"/>
              <a:t>Legitimate</a:t>
            </a:r>
            <a:r>
              <a:rPr lang="nl-NL" dirty="0"/>
              <a:t> </a:t>
            </a:r>
            <a:r>
              <a:rPr lang="nl-NL" dirty="0" err="1"/>
              <a:t>aim</a:t>
            </a:r>
            <a:endParaRPr lang="nl-NL" dirty="0"/>
          </a:p>
        </p:txBody>
      </p:sp>
      <p:sp>
        <p:nvSpPr>
          <p:cNvPr id="3" name="Tijdelijke aanduiding voor inhoud 2">
            <a:extLst>
              <a:ext uri="{FF2B5EF4-FFF2-40B4-BE49-F238E27FC236}">
                <a16:creationId xmlns:a16="http://schemas.microsoft.com/office/drawing/2014/main" xmlns="" id="{AC91403A-D354-4025-BED4-86D31FD93F27}"/>
              </a:ext>
            </a:extLst>
          </p:cNvPr>
          <p:cNvSpPr>
            <a:spLocks noGrp="1"/>
          </p:cNvSpPr>
          <p:nvPr>
            <p:ph idx="1"/>
          </p:nvPr>
        </p:nvSpPr>
        <p:spPr/>
        <p:txBody>
          <a:bodyPr>
            <a:normAutofit lnSpcReduction="10000"/>
          </a:bodyPr>
          <a:lstStyle/>
          <a:p>
            <a:r>
              <a:rPr lang="en-GB" dirty="0"/>
              <a:t>Second, economic concerns are often invoked in cases regarding a healthy living environment, for example in relation to sleep deprivation due to night flights of nearby airports or the diminished quality of life caused by smog from factories in the vicinity of a living area. The Court has held, inter alia, that ‘the existence of large international airports, even in densely populated urban areas, and the increasing use of jet aircraft have without question become necessary in the interests of a country's economic well-being and that ‘the continuing operation of the steel plant in question contributed to the economic system of the Vologda region and, to that extent, served a legitimate aim within the meaning of paragraph 2 of Article 8 of the Convention'.</a:t>
            </a:r>
            <a:endParaRPr lang="nl-NL" dirty="0"/>
          </a:p>
        </p:txBody>
      </p:sp>
    </p:spTree>
    <p:extLst>
      <p:ext uri="{BB962C8B-B14F-4D97-AF65-F5344CB8AC3E}">
        <p14:creationId xmlns:p14="http://schemas.microsoft.com/office/powerpoint/2010/main" val="4231253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24ABD2F-974D-4AB8-92F8-82F274E170D5}"/>
              </a:ext>
            </a:extLst>
          </p:cNvPr>
          <p:cNvSpPr>
            <a:spLocks noGrp="1"/>
          </p:cNvSpPr>
          <p:nvPr>
            <p:ph type="title"/>
          </p:nvPr>
        </p:nvSpPr>
        <p:spPr/>
        <p:txBody>
          <a:bodyPr/>
          <a:lstStyle/>
          <a:p>
            <a:r>
              <a:rPr lang="nl-NL" dirty="0" err="1"/>
              <a:t>Overview</a:t>
            </a:r>
            <a:r>
              <a:rPr lang="nl-NL" dirty="0"/>
              <a:t> of </a:t>
            </a:r>
            <a:r>
              <a:rPr lang="nl-NL" dirty="0" err="1"/>
              <a:t>today</a:t>
            </a:r>
            <a:endParaRPr lang="nl-NL" dirty="0"/>
          </a:p>
        </p:txBody>
      </p:sp>
      <p:sp>
        <p:nvSpPr>
          <p:cNvPr id="3" name="Tijdelijke aanduiding voor inhoud 2">
            <a:extLst>
              <a:ext uri="{FF2B5EF4-FFF2-40B4-BE49-F238E27FC236}">
                <a16:creationId xmlns:a16="http://schemas.microsoft.com/office/drawing/2014/main" xmlns="" id="{D612CD54-D6C7-492F-9A24-36649B4EC5EA}"/>
              </a:ext>
            </a:extLst>
          </p:cNvPr>
          <p:cNvSpPr>
            <a:spLocks noGrp="1"/>
          </p:cNvSpPr>
          <p:nvPr>
            <p:ph idx="1"/>
          </p:nvPr>
        </p:nvSpPr>
        <p:spPr/>
        <p:txBody>
          <a:bodyPr/>
          <a:lstStyle/>
          <a:p>
            <a:r>
              <a:rPr lang="nl-NL" dirty="0" err="1"/>
              <a:t>Legitimate</a:t>
            </a:r>
            <a:r>
              <a:rPr lang="nl-NL" dirty="0"/>
              <a:t> </a:t>
            </a:r>
            <a:r>
              <a:rPr lang="nl-NL" dirty="0" err="1"/>
              <a:t>aim</a:t>
            </a:r>
            <a:endParaRPr lang="nl-NL" dirty="0"/>
          </a:p>
          <a:p>
            <a:r>
              <a:rPr lang="nl-NL" dirty="0"/>
              <a:t>Break</a:t>
            </a:r>
          </a:p>
          <a:p>
            <a:r>
              <a:rPr lang="nl-NL" dirty="0" err="1"/>
              <a:t>Necessary</a:t>
            </a:r>
            <a:r>
              <a:rPr lang="nl-NL" dirty="0"/>
              <a:t> in a </a:t>
            </a:r>
            <a:r>
              <a:rPr lang="nl-NL" dirty="0" err="1"/>
              <a:t>democratic</a:t>
            </a:r>
            <a:r>
              <a:rPr lang="nl-NL" dirty="0"/>
              <a:t> society</a:t>
            </a:r>
          </a:p>
        </p:txBody>
      </p:sp>
    </p:spTree>
    <p:extLst>
      <p:ext uri="{BB962C8B-B14F-4D97-AF65-F5344CB8AC3E}">
        <p14:creationId xmlns:p14="http://schemas.microsoft.com/office/powerpoint/2010/main" val="33775190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ECACC42-9471-439F-9B59-25546A47198B}"/>
              </a:ext>
            </a:extLst>
          </p:cNvPr>
          <p:cNvSpPr>
            <a:spLocks noGrp="1"/>
          </p:cNvSpPr>
          <p:nvPr>
            <p:ph type="title"/>
          </p:nvPr>
        </p:nvSpPr>
        <p:spPr/>
        <p:txBody>
          <a:bodyPr/>
          <a:lstStyle/>
          <a:p>
            <a:r>
              <a:rPr lang="nl-NL" dirty="0" err="1"/>
              <a:t>Legitimate</a:t>
            </a:r>
            <a:r>
              <a:rPr lang="nl-NL" dirty="0"/>
              <a:t> </a:t>
            </a:r>
            <a:r>
              <a:rPr lang="nl-NL" dirty="0" err="1"/>
              <a:t>aim</a:t>
            </a:r>
            <a:endParaRPr lang="nl-NL" dirty="0"/>
          </a:p>
        </p:txBody>
      </p:sp>
      <p:sp>
        <p:nvSpPr>
          <p:cNvPr id="3" name="Tijdelijke aanduiding voor inhoud 2">
            <a:extLst>
              <a:ext uri="{FF2B5EF4-FFF2-40B4-BE49-F238E27FC236}">
                <a16:creationId xmlns:a16="http://schemas.microsoft.com/office/drawing/2014/main" xmlns="" id="{8BFB37BB-6819-4507-95AB-DCA7210F243F}"/>
              </a:ext>
            </a:extLst>
          </p:cNvPr>
          <p:cNvSpPr>
            <a:spLocks noGrp="1"/>
          </p:cNvSpPr>
          <p:nvPr>
            <p:ph idx="1"/>
          </p:nvPr>
        </p:nvSpPr>
        <p:spPr/>
        <p:txBody>
          <a:bodyPr>
            <a:normAutofit fontScale="85000" lnSpcReduction="20000"/>
          </a:bodyPr>
          <a:lstStyle/>
          <a:p>
            <a:r>
              <a:rPr lang="en-GB" dirty="0"/>
              <a:t>Finally, a substantial part of the cases before the Court concerning the right to privacy regards positive obligations of the state. In such cases, it has adopted as a general rule that a fair balance has to be struck between the competing interests of the individual and of the community as a whole. The general interest often relates to the public expenditure associated with ensuring the positive obligations. For example, in the cases of Rees (1986), </a:t>
            </a:r>
            <a:r>
              <a:rPr lang="en-GB" dirty="0" err="1"/>
              <a:t>Cossey</a:t>
            </a:r>
            <a:r>
              <a:rPr lang="en-GB" dirty="0"/>
              <a:t> (1990), and Sheffield and Horsham (1998), all against the UK, the Court denied the claims of transsexuals regarding the legal recognition of their newly adopted gender by the national government, not only because of the moral concerns involved but also because it found that what the applicants actually seemed to want is for the government: </a:t>
            </a:r>
            <a:endParaRPr lang="nl-NL" dirty="0"/>
          </a:p>
          <a:p>
            <a:r>
              <a:rPr lang="en-GB" dirty="0"/>
              <a:t>to establish a type of documentation showing, and constituting proof of, current civil status. The introduction of such a system has not hitherto been considered necessary in the United Kingdom. It would have important administrative consequences and would impose new duties on the rest of the population.</a:t>
            </a:r>
            <a:endParaRPr lang="nl-NL" dirty="0"/>
          </a:p>
        </p:txBody>
      </p:sp>
    </p:spTree>
    <p:extLst>
      <p:ext uri="{BB962C8B-B14F-4D97-AF65-F5344CB8AC3E}">
        <p14:creationId xmlns:p14="http://schemas.microsoft.com/office/powerpoint/2010/main" val="31935011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DFE8FF9-7ACA-4633-B903-DE84DE61C1C3}"/>
              </a:ext>
            </a:extLst>
          </p:cNvPr>
          <p:cNvSpPr>
            <a:spLocks noGrp="1"/>
          </p:cNvSpPr>
          <p:nvPr>
            <p:ph type="title"/>
          </p:nvPr>
        </p:nvSpPr>
        <p:spPr/>
        <p:txBody>
          <a:bodyPr/>
          <a:lstStyle/>
          <a:p>
            <a:r>
              <a:rPr lang="nl-NL" dirty="0" err="1"/>
              <a:t>Legitimate</a:t>
            </a:r>
            <a:r>
              <a:rPr lang="nl-NL" dirty="0"/>
              <a:t> </a:t>
            </a:r>
            <a:r>
              <a:rPr lang="nl-NL" dirty="0" err="1"/>
              <a:t>aim</a:t>
            </a:r>
            <a:endParaRPr lang="nl-NL" dirty="0"/>
          </a:p>
        </p:txBody>
      </p:sp>
      <p:sp>
        <p:nvSpPr>
          <p:cNvPr id="3" name="Tijdelijke aanduiding voor inhoud 2">
            <a:extLst>
              <a:ext uri="{FF2B5EF4-FFF2-40B4-BE49-F238E27FC236}">
                <a16:creationId xmlns:a16="http://schemas.microsoft.com/office/drawing/2014/main" xmlns="" id="{85E2FB6F-00BA-417D-8309-FCB9FC53D669}"/>
              </a:ext>
            </a:extLst>
          </p:cNvPr>
          <p:cNvSpPr>
            <a:spLocks noGrp="1"/>
          </p:cNvSpPr>
          <p:nvPr>
            <p:ph idx="1"/>
          </p:nvPr>
        </p:nvSpPr>
        <p:spPr/>
        <p:txBody>
          <a:bodyPr/>
          <a:lstStyle/>
          <a:p>
            <a:r>
              <a:rPr lang="en-GB" dirty="0"/>
              <a:t>In the intermediate case of B. v. France (1992), however, the Court reached a different conclusion, not because dissimilar moral standards prevailed in France or because the Court had changed its attitude towards transsexuality, but because France's administrative system differed from the British system. In the French model, birth certificates ‘were intended to be updated throughout the life of the person concerned, so that it would be perfectly possible to insert a reference to a judgment ordering the amendment of the original sex recorded'. As the administrative burden was significantly lower and the applicant did not ask for a comprehensive change of the legal system, a positive obligation was accepted by the Court.</a:t>
            </a:r>
            <a:endParaRPr lang="nl-NL" dirty="0"/>
          </a:p>
        </p:txBody>
      </p:sp>
    </p:spTree>
    <p:extLst>
      <p:ext uri="{BB962C8B-B14F-4D97-AF65-F5344CB8AC3E}">
        <p14:creationId xmlns:p14="http://schemas.microsoft.com/office/powerpoint/2010/main" val="37039782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AEF634A-0967-4B89-AC47-0D346A8B781C}"/>
              </a:ext>
            </a:extLst>
          </p:cNvPr>
          <p:cNvSpPr>
            <a:spLocks noGrp="1"/>
          </p:cNvSpPr>
          <p:nvPr>
            <p:ph type="title"/>
          </p:nvPr>
        </p:nvSpPr>
        <p:spPr/>
        <p:txBody>
          <a:bodyPr/>
          <a:lstStyle/>
          <a:p>
            <a:r>
              <a:rPr lang="nl-NL" dirty="0" err="1"/>
              <a:t>Legitimate</a:t>
            </a:r>
            <a:r>
              <a:rPr lang="nl-NL" dirty="0"/>
              <a:t> </a:t>
            </a:r>
            <a:r>
              <a:rPr lang="nl-NL" dirty="0" err="1"/>
              <a:t>aim</a:t>
            </a:r>
            <a:endParaRPr lang="nl-NL" dirty="0"/>
          </a:p>
        </p:txBody>
      </p:sp>
      <p:sp>
        <p:nvSpPr>
          <p:cNvPr id="3" name="Tijdelijke aanduiding voor inhoud 2">
            <a:extLst>
              <a:ext uri="{FF2B5EF4-FFF2-40B4-BE49-F238E27FC236}">
                <a16:creationId xmlns:a16="http://schemas.microsoft.com/office/drawing/2014/main" xmlns="" id="{4F7A7E2E-016B-4BBE-8DEA-2E2FDFD75891}"/>
              </a:ext>
            </a:extLst>
          </p:cNvPr>
          <p:cNvSpPr>
            <a:spLocks noGrp="1"/>
          </p:cNvSpPr>
          <p:nvPr>
            <p:ph idx="1"/>
          </p:nvPr>
        </p:nvSpPr>
        <p:spPr/>
        <p:txBody>
          <a:bodyPr/>
          <a:lstStyle/>
          <a:p>
            <a:r>
              <a:rPr lang="en-US" b="1" dirty="0"/>
              <a:t>The protection of the rights and freedoms of others. </a:t>
            </a:r>
            <a:endParaRPr lang="nl-NL" b="1" dirty="0"/>
          </a:p>
        </p:txBody>
      </p:sp>
    </p:spTree>
    <p:extLst>
      <p:ext uri="{BB962C8B-B14F-4D97-AF65-F5344CB8AC3E}">
        <p14:creationId xmlns:p14="http://schemas.microsoft.com/office/powerpoint/2010/main" val="39743317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C762673-11E5-4AE7-B307-B37EC0E3486B}"/>
              </a:ext>
            </a:extLst>
          </p:cNvPr>
          <p:cNvSpPr>
            <a:spLocks noGrp="1"/>
          </p:cNvSpPr>
          <p:nvPr>
            <p:ph type="title"/>
          </p:nvPr>
        </p:nvSpPr>
        <p:spPr/>
        <p:txBody>
          <a:bodyPr/>
          <a:lstStyle/>
          <a:p>
            <a:r>
              <a:rPr lang="nl-NL" dirty="0"/>
              <a:t>The Common interest</a:t>
            </a:r>
          </a:p>
        </p:txBody>
      </p:sp>
      <p:sp>
        <p:nvSpPr>
          <p:cNvPr id="3" name="Tijdelijke aanduiding voor inhoud 2">
            <a:extLst>
              <a:ext uri="{FF2B5EF4-FFF2-40B4-BE49-F238E27FC236}">
                <a16:creationId xmlns:a16="http://schemas.microsoft.com/office/drawing/2014/main" xmlns="" id="{7FF64E43-DC05-44EE-B22D-725FC901A4C4}"/>
              </a:ext>
            </a:extLst>
          </p:cNvPr>
          <p:cNvSpPr>
            <a:spLocks noGrp="1"/>
          </p:cNvSpPr>
          <p:nvPr>
            <p:ph idx="1"/>
          </p:nvPr>
        </p:nvSpPr>
        <p:spPr/>
        <p:txBody>
          <a:bodyPr>
            <a:normAutofit fontScale="92500" lnSpcReduction="10000"/>
          </a:bodyPr>
          <a:lstStyle/>
          <a:p>
            <a:r>
              <a:rPr lang="en-GB" dirty="0"/>
              <a:t>When applying the ‘necessary in a democratic society’ test to Article 8 ECHR, the Court has accepted three main rationales for limiting the right to privacy: security, morality, and economic well-being. Next, it assesses whether a particular interference has been necessary by determining the general interest involved with the infringement. The Court has adopted as a rule that whilst the adjective ‘necessary’ is not synonymous with ‘indispensable’, neither does it have the flexibility of such expressions as ‘admissible’, ‘ordinary’, ‘useful’, ‘reasonable’, or ‘desirable’. Rather, there must be a ‘pressing social need’. The questions remain: how this concept should be interpreted, who should determine whether such pressing social need exists, and which method should be adopted for determining the necessity of legal regulations, policies, or actions by the state?</a:t>
            </a:r>
            <a:endParaRPr lang="nl-NL" dirty="0"/>
          </a:p>
          <a:p>
            <a:endParaRPr lang="nl-NL" dirty="0"/>
          </a:p>
        </p:txBody>
      </p:sp>
    </p:spTree>
    <p:extLst>
      <p:ext uri="{BB962C8B-B14F-4D97-AF65-F5344CB8AC3E}">
        <p14:creationId xmlns:p14="http://schemas.microsoft.com/office/powerpoint/2010/main" val="11025398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B56D8C8-E922-4C58-98C4-503C649B58A8}"/>
              </a:ext>
            </a:extLst>
          </p:cNvPr>
          <p:cNvSpPr>
            <a:spLocks noGrp="1"/>
          </p:cNvSpPr>
          <p:nvPr>
            <p:ph type="title"/>
          </p:nvPr>
        </p:nvSpPr>
        <p:spPr/>
        <p:txBody>
          <a:bodyPr/>
          <a:lstStyle/>
          <a:p>
            <a:r>
              <a:rPr lang="nl-NL" dirty="0"/>
              <a:t>The Common interest</a:t>
            </a:r>
          </a:p>
        </p:txBody>
      </p:sp>
      <p:sp>
        <p:nvSpPr>
          <p:cNvPr id="3" name="Tijdelijke aanduiding voor inhoud 2">
            <a:extLst>
              <a:ext uri="{FF2B5EF4-FFF2-40B4-BE49-F238E27FC236}">
                <a16:creationId xmlns:a16="http://schemas.microsoft.com/office/drawing/2014/main" xmlns="" id="{B008BA12-153B-4C5E-A320-1A1301ED641C}"/>
              </a:ext>
            </a:extLst>
          </p:cNvPr>
          <p:cNvSpPr>
            <a:spLocks noGrp="1"/>
          </p:cNvSpPr>
          <p:nvPr>
            <p:ph idx="1"/>
          </p:nvPr>
        </p:nvSpPr>
        <p:spPr/>
        <p:txBody>
          <a:bodyPr>
            <a:normAutofit fontScale="92500"/>
          </a:bodyPr>
          <a:lstStyle/>
          <a:p>
            <a:r>
              <a:rPr lang="en-GB" dirty="0"/>
              <a:t>It should be noted that the Convention does not lay down any given manner for a national government to ensure effective implementation of the Convention within its internal law. Rather, the choice as to the most appropriate means of achieving this is essentially a matter for the domestic authorities. States enjoy a ‘margin of appreciation’ in implementing legal safeguards, in assessing the need for an interference with fundamental rights, and in determining the most suitable manner to pursue legitimate aims. Still, this margin is not unlimited and it is subjected to European supervision. This section describes how the Court views its task in relation to the three aforementioned rationales and the common interest involved when determining the necessity of a particular infringement.</a:t>
            </a:r>
            <a:endParaRPr lang="nl-NL" dirty="0"/>
          </a:p>
        </p:txBody>
      </p:sp>
    </p:spTree>
    <p:extLst>
      <p:ext uri="{BB962C8B-B14F-4D97-AF65-F5344CB8AC3E}">
        <p14:creationId xmlns:p14="http://schemas.microsoft.com/office/powerpoint/2010/main" val="36667864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EA9A20A-EBDE-49FE-8B59-17DBFCAA71D2}"/>
              </a:ext>
            </a:extLst>
          </p:cNvPr>
          <p:cNvSpPr>
            <a:spLocks noGrp="1"/>
          </p:cNvSpPr>
          <p:nvPr>
            <p:ph type="title"/>
          </p:nvPr>
        </p:nvSpPr>
        <p:spPr/>
        <p:txBody>
          <a:bodyPr/>
          <a:lstStyle/>
          <a:p>
            <a:r>
              <a:rPr lang="nl-NL" dirty="0"/>
              <a:t>The Common interest</a:t>
            </a:r>
          </a:p>
        </p:txBody>
      </p:sp>
      <p:sp>
        <p:nvSpPr>
          <p:cNvPr id="3" name="Tijdelijke aanduiding voor inhoud 2">
            <a:extLst>
              <a:ext uri="{FF2B5EF4-FFF2-40B4-BE49-F238E27FC236}">
                <a16:creationId xmlns:a16="http://schemas.microsoft.com/office/drawing/2014/main" xmlns="" id="{ECD4112C-4FBF-4A4A-B26B-12A0FA066520}"/>
              </a:ext>
            </a:extLst>
          </p:cNvPr>
          <p:cNvSpPr>
            <a:spLocks noGrp="1"/>
          </p:cNvSpPr>
          <p:nvPr>
            <p:ph idx="1"/>
          </p:nvPr>
        </p:nvSpPr>
        <p:spPr/>
        <p:txBody>
          <a:bodyPr>
            <a:normAutofit fontScale="92500" lnSpcReduction="20000"/>
          </a:bodyPr>
          <a:lstStyle/>
          <a:p>
            <a:r>
              <a:rPr lang="en-GB" dirty="0"/>
              <a:t>3.1. Security</a:t>
            </a:r>
            <a:endParaRPr lang="nl-NL" dirty="0"/>
          </a:p>
          <a:p>
            <a:r>
              <a:rPr lang="en-GB" dirty="0"/>
              <a:t>Maintaining order and ensuring public safety are the raison </a:t>
            </a:r>
            <a:r>
              <a:rPr lang="en-GB" dirty="0" err="1"/>
              <a:t>d'etre</a:t>
            </a:r>
            <a:r>
              <a:rPr lang="en-GB" dirty="0"/>
              <a:t> of the state. Not surprisingly, the ‘margin of appreciation’ doctrine was first coined in cases that regarded the state of emergency (Article 15 ECHR), on which the Court has held that it falls to each state to determine whether the life of the nation is threatened by a public emergency and, if so, to what extent far-reaching measures would be justifiable as attempts to overcome the emergency. Moreover, the Court has accepted that by reason of their direct and continuous contact with the pressing needs of the moment, the national authorities essentially have a better position than the international judge to decide both on the presence of such an emergency and on the nature and scope of derogations necessary to avert it. Although states do not enjoy unlimited freedom, their discretion in this respect is particularly wide.</a:t>
            </a:r>
            <a:endParaRPr lang="nl-NL" dirty="0"/>
          </a:p>
        </p:txBody>
      </p:sp>
    </p:spTree>
    <p:extLst>
      <p:ext uri="{BB962C8B-B14F-4D97-AF65-F5344CB8AC3E}">
        <p14:creationId xmlns:p14="http://schemas.microsoft.com/office/powerpoint/2010/main" val="4654827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2A175CC-B62D-4594-A689-6622ADD29B1A}"/>
              </a:ext>
            </a:extLst>
          </p:cNvPr>
          <p:cNvSpPr>
            <a:spLocks noGrp="1"/>
          </p:cNvSpPr>
          <p:nvPr>
            <p:ph type="title"/>
          </p:nvPr>
        </p:nvSpPr>
        <p:spPr/>
        <p:txBody>
          <a:bodyPr/>
          <a:lstStyle/>
          <a:p>
            <a:r>
              <a:rPr lang="nl-NL" dirty="0"/>
              <a:t>The Common interest</a:t>
            </a:r>
          </a:p>
        </p:txBody>
      </p:sp>
      <p:sp>
        <p:nvSpPr>
          <p:cNvPr id="3" name="Tijdelijke aanduiding voor inhoud 2">
            <a:extLst>
              <a:ext uri="{FF2B5EF4-FFF2-40B4-BE49-F238E27FC236}">
                <a16:creationId xmlns:a16="http://schemas.microsoft.com/office/drawing/2014/main" xmlns="" id="{D732C85A-B3C3-446B-85C0-072779AE4258}"/>
              </a:ext>
            </a:extLst>
          </p:cNvPr>
          <p:cNvSpPr>
            <a:spLocks noGrp="1"/>
          </p:cNvSpPr>
          <p:nvPr>
            <p:ph idx="1"/>
          </p:nvPr>
        </p:nvSpPr>
        <p:spPr/>
        <p:txBody>
          <a:bodyPr>
            <a:normAutofit lnSpcReduction="10000"/>
          </a:bodyPr>
          <a:lstStyle/>
          <a:p>
            <a:r>
              <a:rPr lang="en-GB" dirty="0"/>
              <a:t>This wide margin of appreciation is usually also granted in cases in which – under Article 8 – the rationale of ‘national security’ is invoked; for example, when democratic societies are threatened by highly sophisticated forms of espionage or by terrorism, necessitating that the State is able, in order to effectively counter such threats, to undertake the secret surveillance of subversive elements operating within its jurisdiction. </a:t>
            </a:r>
            <a:endParaRPr lang="nl-NL" dirty="0"/>
          </a:p>
          <a:p>
            <a:r>
              <a:rPr lang="en-GB" dirty="0"/>
              <a:t>In these circumstances, the Court accepts that the margin of appreciation available to the respondent State in assessing the pressing social need in the present case, and in particular in choosing the means for achieving the legitimate aim of protecting national security, was a wide one.</a:t>
            </a:r>
            <a:endParaRPr lang="nl-NL" dirty="0"/>
          </a:p>
        </p:txBody>
      </p:sp>
    </p:spTree>
    <p:extLst>
      <p:ext uri="{BB962C8B-B14F-4D97-AF65-F5344CB8AC3E}">
        <p14:creationId xmlns:p14="http://schemas.microsoft.com/office/powerpoint/2010/main" val="507284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D872422-5558-4E59-8DF4-47C26E6A7A9C}"/>
              </a:ext>
            </a:extLst>
          </p:cNvPr>
          <p:cNvSpPr>
            <a:spLocks noGrp="1"/>
          </p:cNvSpPr>
          <p:nvPr>
            <p:ph type="title"/>
          </p:nvPr>
        </p:nvSpPr>
        <p:spPr/>
        <p:txBody>
          <a:bodyPr/>
          <a:lstStyle/>
          <a:p>
            <a:r>
              <a:rPr lang="nl-NL" dirty="0"/>
              <a:t>The Common interest</a:t>
            </a:r>
          </a:p>
        </p:txBody>
      </p:sp>
      <p:sp>
        <p:nvSpPr>
          <p:cNvPr id="3" name="Tijdelijke aanduiding voor inhoud 2">
            <a:extLst>
              <a:ext uri="{FF2B5EF4-FFF2-40B4-BE49-F238E27FC236}">
                <a16:creationId xmlns:a16="http://schemas.microsoft.com/office/drawing/2014/main" xmlns="" id="{E6F405E7-7117-4198-9D11-7541BB2618DE}"/>
              </a:ext>
            </a:extLst>
          </p:cNvPr>
          <p:cNvSpPr>
            <a:spLocks noGrp="1"/>
          </p:cNvSpPr>
          <p:nvPr>
            <p:ph idx="1"/>
          </p:nvPr>
        </p:nvSpPr>
        <p:spPr/>
        <p:txBody>
          <a:bodyPr/>
          <a:lstStyle/>
          <a:p>
            <a:r>
              <a:rPr lang="en-GB" dirty="0"/>
              <a:t>A certain margin of appreciation also exists in relation to the regulation of the military, with regard to combatting terrorism, when assessing the necessity and proportionality of curtailing the rights of prisoners – as imprisonment pre-eminently has the aim of curtailing the rights and freedoms of a criminal as part of his conviction – and in relation to immigration policies, since it is the state's prerogative to control the entry of aliens into its territory and their residence there. The Convention does not guarantee the right of an alien to enter or to reside in a particular country and, in pursuance of their task of maintaining public order, Contracting States have the power to expel an alien convicted of criminal offences.</a:t>
            </a:r>
            <a:endParaRPr lang="nl-NL" dirty="0"/>
          </a:p>
        </p:txBody>
      </p:sp>
    </p:spTree>
    <p:extLst>
      <p:ext uri="{BB962C8B-B14F-4D97-AF65-F5344CB8AC3E}">
        <p14:creationId xmlns:p14="http://schemas.microsoft.com/office/powerpoint/2010/main" val="24191908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E489DFB-8D24-4170-9FB0-6EA14626D2B2}"/>
              </a:ext>
            </a:extLst>
          </p:cNvPr>
          <p:cNvSpPr>
            <a:spLocks noGrp="1"/>
          </p:cNvSpPr>
          <p:nvPr>
            <p:ph type="title"/>
          </p:nvPr>
        </p:nvSpPr>
        <p:spPr/>
        <p:txBody>
          <a:bodyPr/>
          <a:lstStyle/>
          <a:p>
            <a:r>
              <a:rPr lang="nl-NL" dirty="0"/>
              <a:t>The Common interest</a:t>
            </a:r>
          </a:p>
        </p:txBody>
      </p:sp>
      <p:sp>
        <p:nvSpPr>
          <p:cNvPr id="3" name="Tijdelijke aanduiding voor inhoud 2">
            <a:extLst>
              <a:ext uri="{FF2B5EF4-FFF2-40B4-BE49-F238E27FC236}">
                <a16:creationId xmlns:a16="http://schemas.microsoft.com/office/drawing/2014/main" xmlns="" id="{59299321-EC43-44A4-ADE3-BA284C2435DF}"/>
              </a:ext>
            </a:extLst>
          </p:cNvPr>
          <p:cNvSpPr>
            <a:spLocks noGrp="1"/>
          </p:cNvSpPr>
          <p:nvPr>
            <p:ph idx="1"/>
          </p:nvPr>
        </p:nvSpPr>
        <p:spPr/>
        <p:txBody>
          <a:bodyPr>
            <a:normAutofit fontScale="92500" lnSpcReduction="20000"/>
          </a:bodyPr>
          <a:lstStyle/>
          <a:p>
            <a:r>
              <a:rPr lang="en-GB" dirty="0"/>
              <a:t>Still, in most cases in which the rationale of security is invoked, the margin of appreciation is not particularly wide. There is no special discretion of states with respect to house searches, wiretaps in ordinary criminal proceedings, and other more common privacy infringements. Consequently, the margin of appreciation with regard to maintaining security under Article 8 ECHR seems dependent on the term and circumstances of the case relied on by the state, as the Court generally grants a wider discretion where national security is involved than in relation to, for example, preventing petty theft. However, the Court never assesses in detail the width of the common interest involved, but rather seems to use a rule of thumb. Consequently, in most cases the Court accepts a normal margin of appreciation, but in those cases in which the national security or another particularly weighty interest is at stake, the ECtHR will accord a wide discretion to national governments. This is a gradual line, dependent on the relative importance of the matter.</a:t>
            </a:r>
            <a:endParaRPr lang="nl-NL" dirty="0"/>
          </a:p>
          <a:p>
            <a:endParaRPr lang="nl-NL" dirty="0"/>
          </a:p>
        </p:txBody>
      </p:sp>
    </p:spTree>
    <p:extLst>
      <p:ext uri="{BB962C8B-B14F-4D97-AF65-F5344CB8AC3E}">
        <p14:creationId xmlns:p14="http://schemas.microsoft.com/office/powerpoint/2010/main" val="22647003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8BD053C-F21F-4787-8262-6FE1368CA075}"/>
              </a:ext>
            </a:extLst>
          </p:cNvPr>
          <p:cNvSpPr>
            <a:spLocks noGrp="1"/>
          </p:cNvSpPr>
          <p:nvPr>
            <p:ph type="title"/>
          </p:nvPr>
        </p:nvSpPr>
        <p:spPr/>
        <p:txBody>
          <a:bodyPr/>
          <a:lstStyle/>
          <a:p>
            <a:r>
              <a:rPr lang="nl-NL" dirty="0"/>
              <a:t>The Common interest</a:t>
            </a:r>
          </a:p>
        </p:txBody>
      </p:sp>
      <p:sp>
        <p:nvSpPr>
          <p:cNvPr id="3" name="Tijdelijke aanduiding voor inhoud 2">
            <a:extLst>
              <a:ext uri="{FF2B5EF4-FFF2-40B4-BE49-F238E27FC236}">
                <a16:creationId xmlns:a16="http://schemas.microsoft.com/office/drawing/2014/main" xmlns="" id="{B0B2B4D5-068A-468B-AFE5-8AF3F8C5F676}"/>
              </a:ext>
            </a:extLst>
          </p:cNvPr>
          <p:cNvSpPr>
            <a:spLocks noGrp="1"/>
          </p:cNvSpPr>
          <p:nvPr>
            <p:ph idx="1"/>
          </p:nvPr>
        </p:nvSpPr>
        <p:spPr/>
        <p:txBody>
          <a:bodyPr>
            <a:normAutofit fontScale="85000" lnSpcReduction="20000"/>
          </a:bodyPr>
          <a:lstStyle/>
          <a:p>
            <a:r>
              <a:rPr lang="en-GB" dirty="0"/>
              <a:t>3.2. Morality</a:t>
            </a:r>
            <a:endParaRPr lang="nl-NL" dirty="0"/>
          </a:p>
          <a:p>
            <a:r>
              <a:rPr lang="en-GB" dirty="0"/>
              <a:t>The ‘necessary in a democratic society’ test is obviously difficult to apply with regard to moral-based legislation. To determine what is ‘morally necessary’, the Court adopts a sophisticated approach. First, it usually grants a wide margin of appreciation to national governments when assessing the moral and cultural sentiments in their countries. Although the ‘margin of appreciation’ doctrine was first developed in relation to the state of emergency, it was only with regard to cases that concerned the protection of societal morals that it gained significance for the Convention as a whole. As a principle, the Court has accepted that by: </a:t>
            </a:r>
            <a:endParaRPr lang="nl-NL" dirty="0"/>
          </a:p>
          <a:p>
            <a:r>
              <a:rPr lang="en-GB" dirty="0"/>
              <a:t>reason of their direct and continuous contact with the vital forces of their countries, the State authorities are, in principle, in a better position than the international judge to give an opinion, not only on the ‘exact content of the requirements of morals’ in their country, but also on the necessity of a restriction intended to meet them.</a:t>
            </a:r>
            <a:endParaRPr lang="nl-NL" dirty="0"/>
          </a:p>
        </p:txBody>
      </p:sp>
    </p:spTree>
    <p:extLst>
      <p:ext uri="{BB962C8B-B14F-4D97-AF65-F5344CB8AC3E}">
        <p14:creationId xmlns:p14="http://schemas.microsoft.com/office/powerpoint/2010/main" val="3417414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Exam</a:t>
            </a:r>
            <a:endParaRPr lang="en-US" dirty="0"/>
          </a:p>
        </p:txBody>
      </p:sp>
      <p:sp>
        <p:nvSpPr>
          <p:cNvPr id="3" name="Content Placeholder 2"/>
          <p:cNvSpPr>
            <a:spLocks noGrp="1"/>
          </p:cNvSpPr>
          <p:nvPr>
            <p:ph idx="1"/>
          </p:nvPr>
        </p:nvSpPr>
        <p:spPr>
          <a:xfrm>
            <a:off x="838200" y="1825624"/>
            <a:ext cx="10515600" cy="4674029"/>
          </a:xfrm>
        </p:spPr>
        <p:txBody>
          <a:bodyPr>
            <a:normAutofit lnSpcReduction="10000"/>
          </a:bodyPr>
          <a:lstStyle/>
          <a:p>
            <a:r>
              <a:rPr lang="nl-NL" sz="4000" dirty="0" err="1" smtClean="0"/>
              <a:t>Preperation</a:t>
            </a:r>
            <a:r>
              <a:rPr lang="nl-NL" sz="4000" dirty="0" smtClean="0"/>
              <a:t> </a:t>
            </a:r>
            <a:r>
              <a:rPr lang="nl-NL" sz="4000" dirty="0" err="1" smtClean="0"/>
              <a:t>for</a:t>
            </a:r>
            <a:r>
              <a:rPr lang="nl-NL" sz="4000" dirty="0" smtClean="0"/>
              <a:t> </a:t>
            </a:r>
            <a:r>
              <a:rPr lang="nl-NL" sz="4000" dirty="0" err="1" smtClean="0"/>
              <a:t>exam</a:t>
            </a:r>
            <a:r>
              <a:rPr lang="nl-NL" sz="4000" dirty="0" smtClean="0"/>
              <a:t>. </a:t>
            </a:r>
            <a:r>
              <a:rPr lang="nl-NL" sz="4000" dirty="0" err="1" smtClean="0"/>
              <a:t>Study</a:t>
            </a:r>
            <a:r>
              <a:rPr lang="nl-NL" sz="4000" dirty="0" smtClean="0"/>
              <a:t>:</a:t>
            </a:r>
          </a:p>
          <a:p>
            <a:r>
              <a:rPr lang="nl-NL" sz="4000" dirty="0" err="1" smtClean="0"/>
              <a:t>Article</a:t>
            </a:r>
            <a:r>
              <a:rPr lang="nl-NL" sz="4000" dirty="0" smtClean="0"/>
              <a:t> 8 ECHR</a:t>
            </a:r>
            <a:endParaRPr lang="nl-NL" sz="3600" dirty="0" smtClean="0"/>
          </a:p>
          <a:p>
            <a:pPr lvl="2"/>
            <a:r>
              <a:rPr lang="nl-NL" sz="3200" dirty="0" err="1" smtClean="0"/>
              <a:t>Other</a:t>
            </a:r>
            <a:r>
              <a:rPr lang="nl-NL" sz="3200" dirty="0" smtClean="0"/>
              <a:t> </a:t>
            </a:r>
            <a:r>
              <a:rPr lang="nl-NL" sz="3200" dirty="0" err="1" smtClean="0"/>
              <a:t>provisions</a:t>
            </a:r>
            <a:r>
              <a:rPr lang="nl-NL" sz="3200" dirty="0" smtClean="0"/>
              <a:t> in </a:t>
            </a:r>
            <a:r>
              <a:rPr lang="nl-NL" sz="3200" dirty="0" err="1" smtClean="0"/>
              <a:t>the</a:t>
            </a:r>
            <a:r>
              <a:rPr lang="nl-NL" sz="3200" dirty="0" smtClean="0"/>
              <a:t> ECHR</a:t>
            </a:r>
          </a:p>
          <a:p>
            <a:pPr lvl="3"/>
            <a:r>
              <a:rPr lang="nl-NL" sz="2800" dirty="0" err="1" smtClean="0"/>
              <a:t>Lectures</a:t>
            </a:r>
            <a:r>
              <a:rPr lang="nl-NL" sz="2800" dirty="0" smtClean="0"/>
              <a:t>/slides</a:t>
            </a:r>
          </a:p>
          <a:p>
            <a:pPr lvl="4"/>
            <a:r>
              <a:rPr lang="nl-NL" sz="2800" dirty="0" err="1" smtClean="0"/>
              <a:t>Articles</a:t>
            </a:r>
            <a:r>
              <a:rPr lang="nl-NL" sz="2800" dirty="0" smtClean="0"/>
              <a:t> </a:t>
            </a:r>
            <a:r>
              <a:rPr lang="nl-NL" sz="2800" dirty="0" err="1" smtClean="0"/>
              <a:t>by</a:t>
            </a:r>
            <a:r>
              <a:rPr lang="nl-NL" sz="2800" dirty="0" smtClean="0"/>
              <a:t> Van der Sloot</a:t>
            </a:r>
          </a:p>
          <a:p>
            <a:pPr lvl="5"/>
            <a:r>
              <a:rPr lang="nl-NL" sz="2800" dirty="0" err="1" smtClean="0"/>
              <a:t>Protocols</a:t>
            </a:r>
            <a:r>
              <a:rPr lang="nl-NL" sz="2800" dirty="0" smtClean="0"/>
              <a:t> </a:t>
            </a:r>
            <a:r>
              <a:rPr lang="nl-NL" sz="2800" dirty="0" err="1" smtClean="0"/>
              <a:t>to</a:t>
            </a:r>
            <a:r>
              <a:rPr lang="nl-NL" sz="2800" dirty="0" smtClean="0"/>
              <a:t> </a:t>
            </a:r>
            <a:r>
              <a:rPr lang="nl-NL" sz="2800" dirty="0" err="1" smtClean="0"/>
              <a:t>the</a:t>
            </a:r>
            <a:r>
              <a:rPr lang="nl-NL" sz="2800" dirty="0" smtClean="0"/>
              <a:t> </a:t>
            </a:r>
            <a:r>
              <a:rPr lang="nl-NL" sz="2800" dirty="0" err="1" smtClean="0"/>
              <a:t>Convention</a:t>
            </a:r>
            <a:endParaRPr lang="nl-NL" sz="2800" dirty="0" smtClean="0"/>
          </a:p>
          <a:p>
            <a:pPr lvl="6"/>
            <a:r>
              <a:rPr lang="nl-NL" sz="2800" dirty="0" smtClean="0"/>
              <a:t>Rules </a:t>
            </a:r>
            <a:r>
              <a:rPr lang="nl-NL" sz="2800" dirty="0" err="1" smtClean="0"/>
              <a:t>and</a:t>
            </a:r>
            <a:r>
              <a:rPr lang="nl-NL" sz="2800" dirty="0" smtClean="0"/>
              <a:t> </a:t>
            </a:r>
            <a:r>
              <a:rPr lang="nl-NL" sz="2800" dirty="0" err="1" smtClean="0"/>
              <a:t>guidelines</a:t>
            </a:r>
            <a:r>
              <a:rPr lang="nl-NL" sz="2800" dirty="0" smtClean="0"/>
              <a:t> of </a:t>
            </a:r>
            <a:r>
              <a:rPr lang="nl-NL" sz="2800" dirty="0" err="1" smtClean="0"/>
              <a:t>the</a:t>
            </a:r>
            <a:r>
              <a:rPr lang="nl-NL" sz="2800" dirty="0" smtClean="0"/>
              <a:t> Court</a:t>
            </a:r>
          </a:p>
          <a:p>
            <a:pPr lvl="7"/>
            <a:r>
              <a:rPr lang="nl-NL" sz="2800" dirty="0" smtClean="0"/>
              <a:t>Case </a:t>
            </a:r>
            <a:r>
              <a:rPr lang="nl-NL" sz="2800" dirty="0" err="1" smtClean="0"/>
              <a:t>law</a:t>
            </a:r>
            <a:r>
              <a:rPr lang="nl-NL" sz="2800" dirty="0" smtClean="0"/>
              <a:t> </a:t>
            </a:r>
            <a:r>
              <a:rPr lang="nl-NL" sz="2800" dirty="0" err="1" smtClean="0"/>
              <a:t>referred</a:t>
            </a:r>
            <a:r>
              <a:rPr lang="nl-NL" sz="2800" dirty="0" smtClean="0"/>
              <a:t> </a:t>
            </a:r>
            <a:r>
              <a:rPr lang="nl-NL" sz="2800" dirty="0" err="1" smtClean="0"/>
              <a:t>to</a:t>
            </a:r>
            <a:r>
              <a:rPr lang="nl-NL" sz="2800" dirty="0" smtClean="0"/>
              <a:t> in </a:t>
            </a:r>
            <a:r>
              <a:rPr lang="nl-NL" sz="2800" dirty="0" err="1" smtClean="0"/>
              <a:t>the</a:t>
            </a:r>
            <a:r>
              <a:rPr lang="nl-NL" sz="2800" dirty="0" smtClean="0"/>
              <a:t> </a:t>
            </a:r>
            <a:r>
              <a:rPr lang="nl-NL" sz="2800" dirty="0" err="1" smtClean="0"/>
              <a:t>various</a:t>
            </a:r>
            <a:r>
              <a:rPr lang="nl-NL" sz="2800" dirty="0" smtClean="0"/>
              <a:t> </a:t>
            </a:r>
            <a:r>
              <a:rPr lang="nl-NL" sz="2800" dirty="0" err="1" smtClean="0"/>
              <a:t>documents</a:t>
            </a:r>
            <a:endParaRPr lang="nl-NL" sz="2800" dirty="0" smtClean="0"/>
          </a:p>
          <a:p>
            <a:pPr lvl="8"/>
            <a:r>
              <a:rPr lang="en-US" sz="2800" dirty="0" err="1" smtClean="0"/>
              <a:t>Travaux</a:t>
            </a:r>
            <a:r>
              <a:rPr lang="en-US" sz="2800" dirty="0" smtClean="0"/>
              <a:t> </a:t>
            </a:r>
            <a:r>
              <a:rPr lang="en-US" sz="2800" dirty="0" err="1"/>
              <a:t>P</a:t>
            </a:r>
            <a:r>
              <a:rPr lang="en-US" sz="2800" dirty="0" err="1" smtClean="0"/>
              <a:t>réparatoires</a:t>
            </a:r>
            <a:r>
              <a:rPr lang="en-US" sz="2800" dirty="0" smtClean="0"/>
              <a:t> </a:t>
            </a:r>
          </a:p>
          <a:p>
            <a:pPr marL="3657600" lvl="8" indent="0">
              <a:buNone/>
            </a:pPr>
            <a:r>
              <a:rPr lang="nl-NL" dirty="0"/>
              <a:t>	</a:t>
            </a:r>
            <a:r>
              <a:rPr lang="nl-NL" dirty="0" smtClean="0"/>
              <a:t>0 </a:t>
            </a:r>
            <a:r>
              <a:rPr lang="nl-NL" dirty="0" err="1" smtClean="0"/>
              <a:t>Additional</a:t>
            </a:r>
            <a:r>
              <a:rPr lang="nl-NL" dirty="0" smtClean="0"/>
              <a:t> sources</a:t>
            </a:r>
            <a:endParaRPr lang="en-US" dirty="0"/>
          </a:p>
        </p:txBody>
      </p:sp>
    </p:spTree>
    <p:extLst>
      <p:ext uri="{BB962C8B-B14F-4D97-AF65-F5344CB8AC3E}">
        <p14:creationId xmlns:p14="http://schemas.microsoft.com/office/powerpoint/2010/main" val="18651769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692D210-33D2-438D-92B7-C640F507A78C}"/>
              </a:ext>
            </a:extLst>
          </p:cNvPr>
          <p:cNvSpPr>
            <a:spLocks noGrp="1"/>
          </p:cNvSpPr>
          <p:nvPr>
            <p:ph type="title"/>
          </p:nvPr>
        </p:nvSpPr>
        <p:spPr/>
        <p:txBody>
          <a:bodyPr/>
          <a:lstStyle/>
          <a:p>
            <a:r>
              <a:rPr lang="nl-NL" dirty="0"/>
              <a:t>The Common interest</a:t>
            </a:r>
          </a:p>
        </p:txBody>
      </p:sp>
      <p:sp>
        <p:nvSpPr>
          <p:cNvPr id="3" name="Tijdelijke aanduiding voor inhoud 2">
            <a:extLst>
              <a:ext uri="{FF2B5EF4-FFF2-40B4-BE49-F238E27FC236}">
                <a16:creationId xmlns:a16="http://schemas.microsoft.com/office/drawing/2014/main" xmlns="" id="{F5EDA0CB-8145-4462-B805-C1C71447B0BA}"/>
              </a:ext>
            </a:extLst>
          </p:cNvPr>
          <p:cNvSpPr>
            <a:spLocks noGrp="1"/>
          </p:cNvSpPr>
          <p:nvPr>
            <p:ph idx="1"/>
          </p:nvPr>
        </p:nvSpPr>
        <p:spPr/>
        <p:txBody>
          <a:bodyPr>
            <a:normAutofit fontScale="92500" lnSpcReduction="10000"/>
          </a:bodyPr>
          <a:lstStyle/>
          <a:p>
            <a:r>
              <a:rPr lang="en-GB" dirty="0"/>
              <a:t>Furthermore, it has held that the scope of the margin of appreciation depends on the rationale invoked by the government to legitimise the policy or legal regulation and that it is especially wide when states rely on the protection of societal morals. The Court has adopted a wide margin of appreciation in a range of matters with implications for cultural, moral, and ethical concerns, for instance those concerning the rights and freedoms of homosexuals and transsexuals, the protection of the traditional family, and medical issues. Not only may national sentiments influence what is perceived as ‘morally necessary’, but a state may also differentiate its legislation according to specific local standards. In Dudgeon, for example, the British government adopted an especially strict regime in Northern Ireland, which the Court found legitimate. </a:t>
            </a:r>
            <a:endParaRPr lang="nl-NL" dirty="0"/>
          </a:p>
        </p:txBody>
      </p:sp>
    </p:spTree>
    <p:extLst>
      <p:ext uri="{BB962C8B-B14F-4D97-AF65-F5344CB8AC3E}">
        <p14:creationId xmlns:p14="http://schemas.microsoft.com/office/powerpoint/2010/main" val="327197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FD4E7A3-4286-4E50-B040-9B273A98BD5F}"/>
              </a:ext>
            </a:extLst>
          </p:cNvPr>
          <p:cNvSpPr>
            <a:spLocks noGrp="1"/>
          </p:cNvSpPr>
          <p:nvPr>
            <p:ph type="title"/>
          </p:nvPr>
        </p:nvSpPr>
        <p:spPr/>
        <p:txBody>
          <a:bodyPr/>
          <a:lstStyle/>
          <a:p>
            <a:r>
              <a:rPr lang="nl-NL" dirty="0"/>
              <a:t>The Common interest</a:t>
            </a:r>
          </a:p>
        </p:txBody>
      </p:sp>
      <p:sp>
        <p:nvSpPr>
          <p:cNvPr id="3" name="Tijdelijke aanduiding voor inhoud 2">
            <a:extLst>
              <a:ext uri="{FF2B5EF4-FFF2-40B4-BE49-F238E27FC236}">
                <a16:creationId xmlns:a16="http://schemas.microsoft.com/office/drawing/2014/main" xmlns="" id="{346991B2-73EF-41F4-BB43-AB48591E9C82}"/>
              </a:ext>
            </a:extLst>
          </p:cNvPr>
          <p:cNvSpPr>
            <a:spLocks noGrp="1"/>
          </p:cNvSpPr>
          <p:nvPr>
            <p:ph idx="1"/>
          </p:nvPr>
        </p:nvSpPr>
        <p:spPr/>
        <p:txBody>
          <a:bodyPr>
            <a:normAutofit lnSpcReduction="10000"/>
          </a:bodyPr>
          <a:lstStyle/>
          <a:p>
            <a:r>
              <a:rPr lang="en-GB" dirty="0"/>
              <a:t>As the Government correctly submitted, it follows that the moral climate in Northern Ireland in sexual matters, in particular as evidenced by the opposition to the proposed legislative change, is one of the matters which the national authorities may legitimately take into account in exercising their discretion. There is, the Court accepts, a strong body of opposition stemming from a genuine and sincere conviction shared by a large number of responsible members of the Northern Irish community that a change in the law would be seriously damaging to the moral fabric of society. This opposition reflects [] a view both of the requirements of morals in Northern Ireland and of the measures thought within the community to be necessary to preserve prevailing moral standards.</a:t>
            </a:r>
            <a:endParaRPr lang="nl-NL" dirty="0"/>
          </a:p>
        </p:txBody>
      </p:sp>
    </p:spTree>
    <p:extLst>
      <p:ext uri="{BB962C8B-B14F-4D97-AF65-F5344CB8AC3E}">
        <p14:creationId xmlns:p14="http://schemas.microsoft.com/office/powerpoint/2010/main" val="31690476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0C840B6-4A3A-45BC-9C81-F39682A0556A}"/>
              </a:ext>
            </a:extLst>
          </p:cNvPr>
          <p:cNvSpPr>
            <a:spLocks noGrp="1"/>
          </p:cNvSpPr>
          <p:nvPr>
            <p:ph type="title"/>
          </p:nvPr>
        </p:nvSpPr>
        <p:spPr/>
        <p:txBody>
          <a:bodyPr/>
          <a:lstStyle/>
          <a:p>
            <a:r>
              <a:rPr lang="nl-NL" dirty="0"/>
              <a:t>The Common interest</a:t>
            </a:r>
          </a:p>
        </p:txBody>
      </p:sp>
      <p:sp>
        <p:nvSpPr>
          <p:cNvPr id="3" name="Tijdelijke aanduiding voor inhoud 2">
            <a:extLst>
              <a:ext uri="{FF2B5EF4-FFF2-40B4-BE49-F238E27FC236}">
                <a16:creationId xmlns:a16="http://schemas.microsoft.com/office/drawing/2014/main" xmlns="" id="{E8C3E85D-55F3-466F-87D2-FA5B36D8F4E2}"/>
              </a:ext>
            </a:extLst>
          </p:cNvPr>
          <p:cNvSpPr>
            <a:spLocks noGrp="1"/>
          </p:cNvSpPr>
          <p:nvPr>
            <p:ph idx="1"/>
          </p:nvPr>
        </p:nvSpPr>
        <p:spPr/>
        <p:txBody>
          <a:bodyPr>
            <a:normAutofit fontScale="85000" lnSpcReduction="20000"/>
          </a:bodyPr>
          <a:lstStyle/>
          <a:p>
            <a:r>
              <a:rPr lang="en-GB" dirty="0"/>
              <a:t>However, the Court places two important limitations on this wide discretion afforded to states. First, European consensus on a certain topic may overrule national or local traditions and the democratic rule of the majority. Since the Convention is first and foremost a system for the protection of human rights, the Court has held that it must ‘have regard to the changing conditions in Contracting States and respond, for example, to any emerging consensus as to the standards to be achieved'. If no European consensus exists, the Court is sometimes willing to look at international developments. For example, the earlier jurisprudence of Rees, </a:t>
            </a:r>
            <a:r>
              <a:rPr lang="en-GB" dirty="0" err="1"/>
              <a:t>Cossey</a:t>
            </a:r>
            <a:r>
              <a:rPr lang="en-GB" dirty="0"/>
              <a:t>, and Sheffield and Horsham was overturned in 2002 in the cases of Goodwin and I., both against the UK, in which the Court attached less importance to the: </a:t>
            </a:r>
            <a:endParaRPr lang="nl-NL" dirty="0"/>
          </a:p>
          <a:p>
            <a:r>
              <a:rPr lang="en-GB" dirty="0"/>
              <a:t>lack of evidence of a common European approach to the resolution of the legal and practical problems posed, than to the clear and uncontested evidence of a continuing international trend in favour not only of increased social acceptance of transsexuals but of legal recognition of the new sexual identity of post-operative transsexuals.</a:t>
            </a:r>
            <a:endParaRPr lang="nl-NL" dirty="0"/>
          </a:p>
        </p:txBody>
      </p:sp>
    </p:spTree>
    <p:extLst>
      <p:ext uri="{BB962C8B-B14F-4D97-AF65-F5344CB8AC3E}">
        <p14:creationId xmlns:p14="http://schemas.microsoft.com/office/powerpoint/2010/main" val="10205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AA88DBE1-B26D-40FE-A6B8-D92D0CC96430}"/>
              </a:ext>
            </a:extLst>
          </p:cNvPr>
          <p:cNvSpPr>
            <a:spLocks noGrp="1"/>
          </p:cNvSpPr>
          <p:nvPr>
            <p:ph type="title"/>
          </p:nvPr>
        </p:nvSpPr>
        <p:spPr/>
        <p:txBody>
          <a:bodyPr/>
          <a:lstStyle/>
          <a:p>
            <a:r>
              <a:rPr lang="nl-NL" dirty="0"/>
              <a:t>The Common interest</a:t>
            </a:r>
          </a:p>
        </p:txBody>
      </p:sp>
      <p:sp>
        <p:nvSpPr>
          <p:cNvPr id="3" name="Tijdelijke aanduiding voor inhoud 2">
            <a:extLst>
              <a:ext uri="{FF2B5EF4-FFF2-40B4-BE49-F238E27FC236}">
                <a16:creationId xmlns:a16="http://schemas.microsoft.com/office/drawing/2014/main" xmlns="" id="{BBCAD3C5-126B-4C8C-BB8E-DDFD5BCBE86C}"/>
              </a:ext>
            </a:extLst>
          </p:cNvPr>
          <p:cNvSpPr>
            <a:spLocks noGrp="1"/>
          </p:cNvSpPr>
          <p:nvPr>
            <p:ph idx="1"/>
          </p:nvPr>
        </p:nvSpPr>
        <p:spPr>
          <a:xfrm>
            <a:off x="838200" y="1825624"/>
            <a:ext cx="10515600" cy="4681501"/>
          </a:xfrm>
        </p:spPr>
        <p:txBody>
          <a:bodyPr>
            <a:normAutofit fontScale="70000" lnSpcReduction="20000"/>
          </a:bodyPr>
          <a:lstStyle/>
          <a:p>
            <a:r>
              <a:rPr lang="en-GB" dirty="0"/>
              <a:t>As the Convention is a living instrument which must be interpreted in the present daylight, the Court continuously assesses the international sentiment on moral and ethical issues, and overturns its earlier case law if European consensus requires it to do so.</a:t>
            </a:r>
            <a:endParaRPr lang="nl-NL" dirty="0"/>
          </a:p>
          <a:p>
            <a:r>
              <a:rPr lang="en-GB" dirty="0"/>
              <a:t>Second, although legal differentiation in order to promote or protect societal morals is accepted to some extent, the Court is less willing to allow for differentiating legislation which has the aim of promoting economic well-being or security. Thus, when the British government discriminated against female immigrants with regard to residence permits in order to promote the economic well-being of the country, it was accepted that the number of economically active men of working age in the population exceeded the number of economically active women by nearly 30%. However, the Court pointed out that many women were engaged in part-time work and that it was in any event ‘not convinced that the difference that may nevertheless exist between the respective impact of men and of women on the domestic labour market is sufficiently important to justify the difference of treatment’.</a:t>
            </a:r>
          </a:p>
          <a:p>
            <a:r>
              <a:rPr lang="en-GB" dirty="0"/>
              <a:t>Likewise, in a case in which a state discriminated against homosexuals in the army, the Court was unconvinced that this was necessary for the protection of national security and the prevention of disorder, pointing to ‘the lack of concrete evidence to substantiate the alleged damage to morale and fighting power that any change in the policy would entail’, holding that ‘there was no actual or significant evidence of such damage as a result of the presence of homosexuals in the armed forces’, and that there was no ‘evidence of such damage in the event of the policy changing'.</a:t>
            </a:r>
            <a:endParaRPr lang="nl-NL" dirty="0"/>
          </a:p>
        </p:txBody>
      </p:sp>
    </p:spTree>
    <p:extLst>
      <p:ext uri="{BB962C8B-B14F-4D97-AF65-F5344CB8AC3E}">
        <p14:creationId xmlns:p14="http://schemas.microsoft.com/office/powerpoint/2010/main" val="25393004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7E320AC-984F-4E64-A511-F78B6B3FD914}"/>
              </a:ext>
            </a:extLst>
          </p:cNvPr>
          <p:cNvSpPr>
            <a:spLocks noGrp="1"/>
          </p:cNvSpPr>
          <p:nvPr>
            <p:ph type="title"/>
          </p:nvPr>
        </p:nvSpPr>
        <p:spPr/>
        <p:txBody>
          <a:bodyPr/>
          <a:lstStyle/>
          <a:p>
            <a:r>
              <a:rPr lang="nl-NL" dirty="0"/>
              <a:t>The Common interest</a:t>
            </a:r>
          </a:p>
        </p:txBody>
      </p:sp>
      <p:sp>
        <p:nvSpPr>
          <p:cNvPr id="3" name="Tijdelijke aanduiding voor inhoud 2">
            <a:extLst>
              <a:ext uri="{FF2B5EF4-FFF2-40B4-BE49-F238E27FC236}">
                <a16:creationId xmlns:a16="http://schemas.microsoft.com/office/drawing/2014/main" xmlns="" id="{32D7F852-30DC-4215-9CCD-A4159EF36772}"/>
              </a:ext>
            </a:extLst>
          </p:cNvPr>
          <p:cNvSpPr>
            <a:spLocks noGrp="1"/>
          </p:cNvSpPr>
          <p:nvPr>
            <p:ph idx="1"/>
          </p:nvPr>
        </p:nvSpPr>
        <p:spPr>
          <a:xfrm>
            <a:off x="838200" y="1825625"/>
            <a:ext cx="10515600" cy="4564542"/>
          </a:xfrm>
        </p:spPr>
        <p:txBody>
          <a:bodyPr>
            <a:normAutofit fontScale="70000" lnSpcReduction="20000"/>
          </a:bodyPr>
          <a:lstStyle/>
          <a:p>
            <a:r>
              <a:rPr lang="en-GB" dirty="0"/>
              <a:t>3.3. Economic necessity</a:t>
            </a:r>
            <a:endParaRPr lang="nl-NL" dirty="0"/>
          </a:p>
          <a:p>
            <a:r>
              <a:rPr lang="en-GB" dirty="0"/>
              <a:t>In relation to the right to property, the Court has accepted that the margin of appreciation with regard to general economic and social policies is especially high. Gradually accepting that the economic prosperity of the country is an independent rationale for limiting privacy under the Convention, the Court simply transposed this doctrine. For example, in relation to a claim by an applicant regarding the Croatian courts’ decisions to terminate her specially protected tenancy, which was publicly afforded to her, the Court held: </a:t>
            </a:r>
            <a:endParaRPr lang="nl-NL" dirty="0"/>
          </a:p>
          <a:p>
            <a:r>
              <a:rPr lang="en-GB" dirty="0"/>
              <a:t>State intervention in socio-economic matters such as housing is often necessary in securing social justice and public benefit. In this area, the margin of appreciation available to the State in implementing social and economic policies is necessarily a wide one. The domestic authorities’ judgment as to what is necessary to achieve the objectives of those policies should be respected unless that judgment is manifestly without reasonable foundation. Although this principle was originally set forth in the context of complaints under Article 1 of Protocol No. 1 – the Court, bearing in mind that the Convention and its Protocols must be interpreted as a whole, considers that the State enjoys an equally wide margin of appreciation as regards respect for the home in circumstances such as those prevailing in the present case, in the context of Article 8. Thus, the Court will accept the judgment of the domestic authorities as to what is necessary in a democratic society unless that judgment is manifestly without reasonable foundation, that is, unless the measure employed is manifestly disproportionate to the legitimate aim pursued.</a:t>
            </a:r>
          </a:p>
        </p:txBody>
      </p:sp>
    </p:spTree>
    <p:extLst>
      <p:ext uri="{BB962C8B-B14F-4D97-AF65-F5344CB8AC3E}">
        <p14:creationId xmlns:p14="http://schemas.microsoft.com/office/powerpoint/2010/main" val="7438692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BC57E65-7A7E-4F9A-AA95-35A85FF6A217}"/>
              </a:ext>
            </a:extLst>
          </p:cNvPr>
          <p:cNvSpPr>
            <a:spLocks noGrp="1"/>
          </p:cNvSpPr>
          <p:nvPr>
            <p:ph type="title"/>
          </p:nvPr>
        </p:nvSpPr>
        <p:spPr/>
        <p:txBody>
          <a:bodyPr/>
          <a:lstStyle/>
          <a:p>
            <a:r>
              <a:rPr lang="nl-NL" dirty="0"/>
              <a:t>The Common interest</a:t>
            </a:r>
          </a:p>
        </p:txBody>
      </p:sp>
      <p:sp>
        <p:nvSpPr>
          <p:cNvPr id="3" name="Tijdelijke aanduiding voor inhoud 2">
            <a:extLst>
              <a:ext uri="{FF2B5EF4-FFF2-40B4-BE49-F238E27FC236}">
                <a16:creationId xmlns:a16="http://schemas.microsoft.com/office/drawing/2014/main" xmlns="" id="{80D25ADC-CEDE-435E-90E5-70906A22DC24}"/>
              </a:ext>
            </a:extLst>
          </p:cNvPr>
          <p:cNvSpPr>
            <a:spLocks noGrp="1"/>
          </p:cNvSpPr>
          <p:nvPr>
            <p:ph idx="1"/>
          </p:nvPr>
        </p:nvSpPr>
        <p:spPr/>
        <p:txBody>
          <a:bodyPr>
            <a:normAutofit fontScale="85000" lnSpcReduction="10000"/>
          </a:bodyPr>
          <a:lstStyle/>
          <a:p>
            <a:r>
              <a:rPr lang="en-GB" dirty="0"/>
              <a:t>This wide margin of appreciation is adopted as a general approach by the Court in relation to cases that have economic implications. Unlike cases in which the state invokes a moral-based rationale for limiting privacy, there are no important limitations on this wide discretion afforded to states. Only in exceptional cases, the Court finds that the economic necessity relied on by the state is insufficiently strong to legitimise an interference.</a:t>
            </a:r>
            <a:endParaRPr lang="nl-NL" dirty="0"/>
          </a:p>
          <a:p>
            <a:r>
              <a:rPr lang="en-GB" dirty="0"/>
              <a:t>Mostly, the Court simply accepts the suggestion by the national state regarding the common interest at stake with a certain interference with the right to privacy. For example, </a:t>
            </a:r>
            <a:r>
              <a:rPr lang="en-GB" dirty="0" err="1"/>
              <a:t>Berrehab</a:t>
            </a:r>
            <a:r>
              <a:rPr lang="en-GB" dirty="0"/>
              <a:t> disputed the effectiveness of the government's policies in relation to the economic well-being of the country, because his expulsion would hinder him from continuing to contribute to the costs of maintaining and educating his daughter. The Court did not, however, assess this argument in detail, but rather observed that it was not its function ‘to pass judgment on the Netherlands’ immigration and residence policy as such'.</a:t>
            </a:r>
            <a:endParaRPr lang="nl-NL" dirty="0"/>
          </a:p>
        </p:txBody>
      </p:sp>
    </p:spTree>
    <p:extLst>
      <p:ext uri="{BB962C8B-B14F-4D97-AF65-F5344CB8AC3E}">
        <p14:creationId xmlns:p14="http://schemas.microsoft.com/office/powerpoint/2010/main" val="12227083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63DF6F2-4FCE-4599-9741-8C985289F842}"/>
              </a:ext>
            </a:extLst>
          </p:cNvPr>
          <p:cNvSpPr>
            <a:spLocks noGrp="1"/>
          </p:cNvSpPr>
          <p:nvPr>
            <p:ph type="title"/>
          </p:nvPr>
        </p:nvSpPr>
        <p:spPr/>
        <p:txBody>
          <a:bodyPr/>
          <a:lstStyle/>
          <a:p>
            <a:r>
              <a:rPr lang="nl-NL" dirty="0"/>
              <a:t>The Common interest</a:t>
            </a:r>
          </a:p>
        </p:txBody>
      </p:sp>
      <p:sp>
        <p:nvSpPr>
          <p:cNvPr id="3" name="Tijdelijke aanduiding voor inhoud 2">
            <a:extLst>
              <a:ext uri="{FF2B5EF4-FFF2-40B4-BE49-F238E27FC236}">
                <a16:creationId xmlns:a16="http://schemas.microsoft.com/office/drawing/2014/main" xmlns="" id="{E38AAA12-75EC-4AEA-B1DC-32653EC66FD2}"/>
              </a:ext>
            </a:extLst>
          </p:cNvPr>
          <p:cNvSpPr>
            <a:spLocks noGrp="1"/>
          </p:cNvSpPr>
          <p:nvPr>
            <p:ph idx="1"/>
          </p:nvPr>
        </p:nvSpPr>
        <p:spPr/>
        <p:txBody>
          <a:bodyPr>
            <a:normAutofit fontScale="77500" lnSpcReduction="20000"/>
          </a:bodyPr>
          <a:lstStyle/>
          <a:p>
            <a:r>
              <a:rPr lang="en-GB" dirty="0"/>
              <a:t>Likewise, in environmental cases, the Court has attached little importance to lacking evidence or concrete statistics of the economic interest involved with, for example, maintaining night flights, but has held, rather, that in matters of general policy, the role of the domestic policy-maker should be given special weight. It seldom assesses in detail which economic gains are involved in maintaining the governmental policy or which burdens an alteration of the policy might pose on national prosperity.</a:t>
            </a:r>
            <a:endParaRPr lang="nl-NL" dirty="0"/>
          </a:p>
          <a:p>
            <a:r>
              <a:rPr lang="en-GB" dirty="0"/>
              <a:t>Finally, with regard to positive obligations of the state, the Court affords a wide margin of appreciation to the state to determine whether, and if so how, it must adopt and implement certain regulations. As already discussed, in the cases of Rees, </a:t>
            </a:r>
            <a:r>
              <a:rPr lang="en-GB" dirty="0" err="1"/>
              <a:t>Cossey</a:t>
            </a:r>
            <a:r>
              <a:rPr lang="en-GB" dirty="0"/>
              <a:t>, and Sheffield and Horsham, the Court simply accepted the government's assertion that the claims of the applicants would pose an unreasonable burden on it, namely to establish a type of documentation showing, and constituting proof of, current civil status, the introduction of which had not been considered necessary in the UK, but which would have important administrative consequences and would impose new duties on the rest of the population. Only in B. v. France did the Court accept the claims of the applicants because France could not refer to the same argument, but only to moral sentiments of a part of its population.</a:t>
            </a:r>
            <a:endParaRPr lang="nl-NL" dirty="0"/>
          </a:p>
        </p:txBody>
      </p:sp>
    </p:spTree>
    <p:extLst>
      <p:ext uri="{BB962C8B-B14F-4D97-AF65-F5344CB8AC3E}">
        <p14:creationId xmlns:p14="http://schemas.microsoft.com/office/powerpoint/2010/main" val="32522799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AE8F83F-2CCB-4153-ACFD-16A61B985D15}"/>
              </a:ext>
            </a:extLst>
          </p:cNvPr>
          <p:cNvSpPr>
            <a:spLocks noGrp="1"/>
          </p:cNvSpPr>
          <p:nvPr>
            <p:ph type="title"/>
          </p:nvPr>
        </p:nvSpPr>
        <p:spPr/>
        <p:txBody>
          <a:bodyPr/>
          <a:lstStyle/>
          <a:p>
            <a:r>
              <a:rPr lang="nl-NL" dirty="0"/>
              <a:t>Break</a:t>
            </a:r>
          </a:p>
        </p:txBody>
      </p:sp>
      <p:pic>
        <p:nvPicPr>
          <p:cNvPr id="5" name="Tijdelijke aanduiding voor inhoud 4">
            <a:extLst>
              <a:ext uri="{FF2B5EF4-FFF2-40B4-BE49-F238E27FC236}">
                <a16:creationId xmlns:a16="http://schemas.microsoft.com/office/drawing/2014/main" xmlns="" id="{6F614591-9682-4229-84AE-1010A2082F9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48484" y="1690688"/>
            <a:ext cx="5095031" cy="4217004"/>
          </a:xfrm>
        </p:spPr>
      </p:pic>
    </p:spTree>
    <p:extLst>
      <p:ext uri="{BB962C8B-B14F-4D97-AF65-F5344CB8AC3E}">
        <p14:creationId xmlns:p14="http://schemas.microsoft.com/office/powerpoint/2010/main" val="10582627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2849668-56A6-4B7C-A1A9-853963D93DE3}"/>
              </a:ext>
            </a:extLst>
          </p:cNvPr>
          <p:cNvSpPr>
            <a:spLocks noGrp="1"/>
          </p:cNvSpPr>
          <p:nvPr>
            <p:ph type="title"/>
          </p:nvPr>
        </p:nvSpPr>
        <p:spPr/>
        <p:txBody>
          <a:bodyPr/>
          <a:lstStyle/>
          <a:p>
            <a:r>
              <a:rPr lang="nl-NL" dirty="0"/>
              <a:t>Different tests</a:t>
            </a:r>
          </a:p>
        </p:txBody>
      </p:sp>
      <p:sp>
        <p:nvSpPr>
          <p:cNvPr id="3" name="Tijdelijke aanduiding voor inhoud 2">
            <a:extLst>
              <a:ext uri="{FF2B5EF4-FFF2-40B4-BE49-F238E27FC236}">
                <a16:creationId xmlns:a16="http://schemas.microsoft.com/office/drawing/2014/main" xmlns="" id="{2A1AAF57-FC06-43AD-8C3B-D182A2A586BD}"/>
              </a:ext>
            </a:extLst>
          </p:cNvPr>
          <p:cNvSpPr>
            <a:spLocks noGrp="1"/>
          </p:cNvSpPr>
          <p:nvPr>
            <p:ph idx="1"/>
          </p:nvPr>
        </p:nvSpPr>
        <p:spPr/>
        <p:txBody>
          <a:bodyPr/>
          <a:lstStyle/>
          <a:p>
            <a:r>
              <a:rPr lang="nl-NL" dirty="0"/>
              <a:t>(1) </a:t>
            </a:r>
            <a:r>
              <a:rPr lang="nl-NL" dirty="0" err="1"/>
              <a:t>Necessity</a:t>
            </a:r>
            <a:r>
              <a:rPr lang="nl-NL" dirty="0"/>
              <a:t> test</a:t>
            </a:r>
          </a:p>
          <a:p>
            <a:r>
              <a:rPr lang="nl-NL" dirty="0"/>
              <a:t>(2) </a:t>
            </a:r>
            <a:r>
              <a:rPr lang="nl-NL" dirty="0" err="1"/>
              <a:t>Balancing</a:t>
            </a:r>
            <a:endParaRPr lang="nl-NL" dirty="0"/>
          </a:p>
          <a:p>
            <a:r>
              <a:rPr lang="nl-NL" dirty="0"/>
              <a:t>(3) </a:t>
            </a:r>
            <a:r>
              <a:rPr lang="nl-NL" dirty="0" err="1"/>
              <a:t>Pareto</a:t>
            </a:r>
            <a:r>
              <a:rPr lang="nl-NL" dirty="0"/>
              <a:t> efficiency</a:t>
            </a:r>
          </a:p>
          <a:p>
            <a:r>
              <a:rPr lang="nl-NL" dirty="0"/>
              <a:t>(4) In abstracto</a:t>
            </a:r>
          </a:p>
        </p:txBody>
      </p:sp>
    </p:spTree>
    <p:extLst>
      <p:ext uri="{BB962C8B-B14F-4D97-AF65-F5344CB8AC3E}">
        <p14:creationId xmlns:p14="http://schemas.microsoft.com/office/powerpoint/2010/main" val="40228819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20468429-FDB3-42BB-86CE-65CD9DEE8730}"/>
              </a:ext>
            </a:extLst>
          </p:cNvPr>
          <p:cNvSpPr>
            <a:spLocks noGrp="1"/>
          </p:cNvSpPr>
          <p:nvPr>
            <p:ph type="title"/>
          </p:nvPr>
        </p:nvSpPr>
        <p:spPr/>
        <p:txBody>
          <a:bodyPr/>
          <a:lstStyle/>
          <a:p>
            <a:r>
              <a:rPr lang="nl-NL" dirty="0"/>
              <a:t>Different tests</a:t>
            </a:r>
          </a:p>
        </p:txBody>
      </p:sp>
      <p:sp>
        <p:nvSpPr>
          <p:cNvPr id="3" name="Tijdelijke aanduiding voor inhoud 2">
            <a:extLst>
              <a:ext uri="{FF2B5EF4-FFF2-40B4-BE49-F238E27FC236}">
                <a16:creationId xmlns:a16="http://schemas.microsoft.com/office/drawing/2014/main" xmlns="" id="{84A60AD5-47D0-4730-BA20-7DBF96C41227}"/>
              </a:ext>
            </a:extLst>
          </p:cNvPr>
          <p:cNvSpPr>
            <a:spLocks noGrp="1"/>
          </p:cNvSpPr>
          <p:nvPr>
            <p:ph idx="1"/>
          </p:nvPr>
        </p:nvSpPr>
        <p:spPr/>
        <p:txBody>
          <a:bodyPr>
            <a:normAutofit fontScale="85000" lnSpcReduction="20000"/>
          </a:bodyPr>
          <a:lstStyle/>
          <a:p>
            <a:r>
              <a:rPr lang="en-GB" dirty="0"/>
              <a:t>Thus, with regard to security-related cases, the public interest is weighed in terms of importance; with regard to morality-based cases, usually a wide margin of appreciation is granted to states, which is at the same time subjected to European supervision; and with regard to environmental cases, the public interest is mostly not weighed or assessed in detail, but rather assumed. The test of an infringement being ‘necessary in a democratic society’ is a binary one. An infringement may either be necessary, in which case it is legitimate, or it may be qualified as unnecessary, in which case it violates the Convention. Although the Court still adopts this test with regard to a substantial number of cases relating to the protection of security, with regard to other matters it has often approached the question of necessity as a matter of proportionality or applies a fair balance test, in which the relative weight of the common and the private interest is balanced. Finally, although it refers to the fair balance of interests and the proportionality of interferences with regard to matters in which the economic rationale is invoked, in these cases the Court in fact primarily assesses whether an ‘unreasonable burden’ has been imposed on an individual.</a:t>
            </a:r>
            <a:endParaRPr lang="nl-NL" dirty="0"/>
          </a:p>
        </p:txBody>
      </p:sp>
    </p:spTree>
    <p:extLst>
      <p:ext uri="{BB962C8B-B14F-4D97-AF65-F5344CB8AC3E}">
        <p14:creationId xmlns:p14="http://schemas.microsoft.com/office/powerpoint/2010/main" val="4036384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smtClean="0"/>
              <a:t>Exam</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58528" y="1448851"/>
            <a:ext cx="5066271" cy="5066271"/>
          </a:xfrm>
        </p:spPr>
      </p:pic>
    </p:spTree>
    <p:extLst>
      <p:ext uri="{BB962C8B-B14F-4D97-AF65-F5344CB8AC3E}">
        <p14:creationId xmlns:p14="http://schemas.microsoft.com/office/powerpoint/2010/main" val="36322732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2AE274A3-63AE-4619-B2F5-2CBB835AC97D}"/>
              </a:ext>
            </a:extLst>
          </p:cNvPr>
          <p:cNvSpPr>
            <a:spLocks noGrp="1"/>
          </p:cNvSpPr>
          <p:nvPr>
            <p:ph type="title"/>
          </p:nvPr>
        </p:nvSpPr>
        <p:spPr/>
        <p:txBody>
          <a:bodyPr/>
          <a:lstStyle/>
          <a:p>
            <a:r>
              <a:rPr lang="nl-NL" dirty="0"/>
              <a:t>Different tests</a:t>
            </a:r>
          </a:p>
        </p:txBody>
      </p:sp>
      <p:sp>
        <p:nvSpPr>
          <p:cNvPr id="3" name="Tijdelijke aanduiding voor inhoud 2">
            <a:extLst>
              <a:ext uri="{FF2B5EF4-FFF2-40B4-BE49-F238E27FC236}">
                <a16:creationId xmlns:a16="http://schemas.microsoft.com/office/drawing/2014/main" xmlns="" id="{DB846A9F-F99B-4290-9016-C0E5DEC252C7}"/>
              </a:ext>
            </a:extLst>
          </p:cNvPr>
          <p:cNvSpPr>
            <a:spLocks noGrp="1"/>
          </p:cNvSpPr>
          <p:nvPr>
            <p:ph idx="1"/>
          </p:nvPr>
        </p:nvSpPr>
        <p:spPr>
          <a:xfrm>
            <a:off x="838200" y="1825625"/>
            <a:ext cx="10515600" cy="4713398"/>
          </a:xfrm>
        </p:spPr>
        <p:txBody>
          <a:bodyPr>
            <a:normAutofit fontScale="70000" lnSpcReduction="20000"/>
          </a:bodyPr>
          <a:lstStyle/>
          <a:p>
            <a:r>
              <a:rPr lang="en-GB" dirty="0"/>
              <a:t>Security</a:t>
            </a:r>
            <a:endParaRPr lang="nl-NL" dirty="0"/>
          </a:p>
          <a:p>
            <a:r>
              <a:rPr lang="en-GB" dirty="0"/>
              <a:t>With regard to ensuring national security, promoting public safety, preventing crime, and maintaining public order, the Court usually does not evaluate the private interests of the applicant. When states monitor behaviour, wiretap correspondence, enter homes, and confiscate private documents to prevent criminal activities, the Court does not so much weigh the private interests of the individuals involved, but focuses primarily on the necessity of the infringement. Under this model: </a:t>
            </a:r>
            <a:endParaRPr lang="nl-NL" dirty="0"/>
          </a:p>
          <a:p>
            <a:r>
              <a:rPr lang="en-GB" dirty="0"/>
              <a:t>the Court tends to concentrate on the factual necessity of the interference to the achievement of the legitimate purposes at stake, with the right giving way if necessity is accepted. [This] approach is most frequently adopted in cases where national security and prevention of disorder/crime defences are pleaded. That the Court is prepared to let these goals override individual rights is understandable because without a minimum level of national and personal security nobody's rights are safe. However, to allow interferences on these grounds beyond what is strictly necessary would be to sanction potential oppression. Consequently, the Court assesses whether the infringement has been necessary, whether the state has abused its powers, and whether it has infringed upon the rights and freedoms of its citizens in an arbitrary manner, and ‘the Court must be satisfied that there exist adequate and effective guarantees against abuse’. The assessment thus remains an intrinsic one and it stays at the level of the necessity of the public policy or state action as such.</a:t>
            </a:r>
            <a:endParaRPr lang="nl-NL" dirty="0"/>
          </a:p>
        </p:txBody>
      </p:sp>
    </p:spTree>
    <p:extLst>
      <p:ext uri="{BB962C8B-B14F-4D97-AF65-F5344CB8AC3E}">
        <p14:creationId xmlns:p14="http://schemas.microsoft.com/office/powerpoint/2010/main" val="2312300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127179B-6F31-450B-A32A-4AE653E97C9C}"/>
              </a:ext>
            </a:extLst>
          </p:cNvPr>
          <p:cNvSpPr>
            <a:spLocks noGrp="1"/>
          </p:cNvSpPr>
          <p:nvPr>
            <p:ph type="title"/>
          </p:nvPr>
        </p:nvSpPr>
        <p:spPr/>
        <p:txBody>
          <a:bodyPr/>
          <a:lstStyle/>
          <a:p>
            <a:r>
              <a:rPr lang="nl-NL" dirty="0"/>
              <a:t>Different tests</a:t>
            </a:r>
          </a:p>
        </p:txBody>
      </p:sp>
      <p:sp>
        <p:nvSpPr>
          <p:cNvPr id="3" name="Tijdelijke aanduiding voor inhoud 2">
            <a:extLst>
              <a:ext uri="{FF2B5EF4-FFF2-40B4-BE49-F238E27FC236}">
                <a16:creationId xmlns:a16="http://schemas.microsoft.com/office/drawing/2014/main" xmlns="" id="{411EC696-8944-49D8-802A-3B5287A66AB2}"/>
              </a:ext>
            </a:extLst>
          </p:cNvPr>
          <p:cNvSpPr>
            <a:spLocks noGrp="1"/>
          </p:cNvSpPr>
          <p:nvPr>
            <p:ph idx="1"/>
          </p:nvPr>
        </p:nvSpPr>
        <p:spPr/>
        <p:txBody>
          <a:bodyPr/>
          <a:lstStyle/>
          <a:p>
            <a:r>
              <a:rPr lang="en-GB" dirty="0"/>
              <a:t>There are two important exceptions to the application of the necessity test in cases relating to security. First, with regard to prisoners, the necessity test is sometimes adopted, for example when the right to correspondence with, for instance, the Court has been unduly restricted, under which circumstances the Court has often simply considered that there were: </a:t>
            </a:r>
            <a:endParaRPr lang="nl-NL" dirty="0"/>
          </a:p>
          <a:p>
            <a:r>
              <a:rPr lang="en-GB" dirty="0"/>
              <a:t>no compelling reasons why the applicant's correspondence with the Court should have been monitored. It follows that, the interference complained of in the present case was not necessary in a democratic society within the meaning of Article 8 § 2.</a:t>
            </a:r>
            <a:endParaRPr lang="nl-NL" dirty="0"/>
          </a:p>
        </p:txBody>
      </p:sp>
    </p:spTree>
    <p:extLst>
      <p:ext uri="{BB962C8B-B14F-4D97-AF65-F5344CB8AC3E}">
        <p14:creationId xmlns:p14="http://schemas.microsoft.com/office/powerpoint/2010/main" val="10933890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4C1CDA4-4903-43BE-981F-908782A8671A}"/>
              </a:ext>
            </a:extLst>
          </p:cNvPr>
          <p:cNvSpPr>
            <a:spLocks noGrp="1"/>
          </p:cNvSpPr>
          <p:nvPr>
            <p:ph type="title"/>
          </p:nvPr>
        </p:nvSpPr>
        <p:spPr/>
        <p:txBody>
          <a:bodyPr/>
          <a:lstStyle/>
          <a:p>
            <a:r>
              <a:rPr lang="nl-NL" dirty="0"/>
              <a:t>Different tests</a:t>
            </a:r>
          </a:p>
        </p:txBody>
      </p:sp>
      <p:sp>
        <p:nvSpPr>
          <p:cNvPr id="3" name="Tijdelijke aanduiding voor inhoud 2">
            <a:extLst>
              <a:ext uri="{FF2B5EF4-FFF2-40B4-BE49-F238E27FC236}">
                <a16:creationId xmlns:a16="http://schemas.microsoft.com/office/drawing/2014/main" xmlns="" id="{03635692-CD97-4E9B-B20D-8CB2CDC1CD11}"/>
              </a:ext>
            </a:extLst>
          </p:cNvPr>
          <p:cNvSpPr>
            <a:spLocks noGrp="1"/>
          </p:cNvSpPr>
          <p:nvPr>
            <p:ph idx="1"/>
          </p:nvPr>
        </p:nvSpPr>
        <p:spPr/>
        <p:txBody>
          <a:bodyPr>
            <a:normAutofit fontScale="62500" lnSpcReduction="20000"/>
          </a:bodyPr>
          <a:lstStyle/>
          <a:p>
            <a:r>
              <a:rPr lang="en-GB" dirty="0"/>
              <a:t>However, in relation to other matters, such as having regular contact with spouse and children, the Court adopts a balancing test and seems to assess the relative impact of an interference on a person's private and family life. Still, this balancing test is muffled in the sense that restrictions on rights and freedoms are precisely the essence of imprisonment and, subsequently, the Court has accepted that there are inherent and legitimate limitations on the rights of prisoners. Consequently, only in exceptional circumstances will a violation be found.</a:t>
            </a:r>
            <a:endParaRPr lang="nl-NL" dirty="0"/>
          </a:p>
          <a:p>
            <a:r>
              <a:rPr lang="en-GB" dirty="0"/>
              <a:t>Second, with regard to expelling criminal immigrants, the Court does adopt a full-fletched balancing test, identifying as relevant factors the nature and seriousness of the offence committed by the applicant, the nationalities of the various persons concerned, the length of the applicant's stay in the country, the time elapsed since the offence was committed, the applicant's conduct during that period, the applicant's family situation, such as the length of the marriage and whether there are children of the marriage, and if so, what their ages are, the best interests and well-being of the children particularly in relation to the seriousness of the difficulties which they and the spouse are likely to encounter in the country to which the applicant is to be expelled, whether the spouse knew about the offence at the time when he or she entered into a family relationship, and the solidity of social, cultural, and family ties with the host country and with the country of destination. Consequently, in relation to immigration policies for the prevention of disorder and crime, the Court adopts an elaborate and sophisticated balancing test in which it tries to weigh the relative impact of the expulsion on a person's private and family life with the relative general interest involved.</a:t>
            </a:r>
            <a:endParaRPr lang="nl-NL" dirty="0"/>
          </a:p>
        </p:txBody>
      </p:sp>
    </p:spTree>
    <p:extLst>
      <p:ext uri="{BB962C8B-B14F-4D97-AF65-F5344CB8AC3E}">
        <p14:creationId xmlns:p14="http://schemas.microsoft.com/office/powerpoint/2010/main" val="1784182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7C7A86C-603B-454B-9699-CAE0905D7ADF}"/>
              </a:ext>
            </a:extLst>
          </p:cNvPr>
          <p:cNvSpPr>
            <a:spLocks noGrp="1"/>
          </p:cNvSpPr>
          <p:nvPr>
            <p:ph type="title"/>
          </p:nvPr>
        </p:nvSpPr>
        <p:spPr/>
        <p:txBody>
          <a:bodyPr/>
          <a:lstStyle/>
          <a:p>
            <a:r>
              <a:rPr lang="nl-NL" dirty="0"/>
              <a:t>Different tests</a:t>
            </a:r>
          </a:p>
        </p:txBody>
      </p:sp>
      <p:sp>
        <p:nvSpPr>
          <p:cNvPr id="3" name="Tijdelijke aanduiding voor inhoud 2">
            <a:extLst>
              <a:ext uri="{FF2B5EF4-FFF2-40B4-BE49-F238E27FC236}">
                <a16:creationId xmlns:a16="http://schemas.microsoft.com/office/drawing/2014/main" xmlns="" id="{5731ED15-F598-4215-B846-69B47E795C1D}"/>
              </a:ext>
            </a:extLst>
          </p:cNvPr>
          <p:cNvSpPr>
            <a:spLocks noGrp="1"/>
          </p:cNvSpPr>
          <p:nvPr>
            <p:ph idx="1"/>
          </p:nvPr>
        </p:nvSpPr>
        <p:spPr/>
        <p:txBody>
          <a:bodyPr>
            <a:normAutofit fontScale="85000" lnSpcReduction="10000"/>
          </a:bodyPr>
          <a:lstStyle/>
          <a:p>
            <a:r>
              <a:rPr lang="en-GB" dirty="0"/>
              <a:t>4.2. Morals</a:t>
            </a:r>
            <a:endParaRPr lang="nl-NL" dirty="0"/>
          </a:p>
          <a:p>
            <a:r>
              <a:rPr lang="en-GB" dirty="0"/>
              <a:t>In relation to the protection of morals, the balancing test of the Court in which the outcome of the case is determined by weighing the common with the private interest seems to be especially prominent. As explained in the previous section, the government is granted a wide margin of appreciation in relation to matters that have moral, cultural, and ethical implications, but this discretion is curtailed when an overriding European consensus exists. The margin of appreciation is curtailed even further if the private interest of an applicant is particularly substantial, and, not surprisingly, this is often the case with moral-based legislation. In Dudgeon, for example, the Court accepted a margin of appreciation for the government when protecting societal morals, but added that ‘not only the nature of the aim of the restriction but also the nature of the activities involved will affect the scope of the margin of appreciation. The present case concerns a most intimate aspect of private life'.</a:t>
            </a:r>
            <a:endParaRPr lang="nl-NL" dirty="0"/>
          </a:p>
        </p:txBody>
      </p:sp>
    </p:spTree>
    <p:extLst>
      <p:ext uri="{BB962C8B-B14F-4D97-AF65-F5344CB8AC3E}">
        <p14:creationId xmlns:p14="http://schemas.microsoft.com/office/powerpoint/2010/main" val="21411516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457EC40-42B2-448B-8BF6-B712B6E69090}"/>
              </a:ext>
            </a:extLst>
          </p:cNvPr>
          <p:cNvSpPr>
            <a:spLocks noGrp="1"/>
          </p:cNvSpPr>
          <p:nvPr>
            <p:ph type="title"/>
          </p:nvPr>
        </p:nvSpPr>
        <p:spPr/>
        <p:txBody>
          <a:bodyPr/>
          <a:lstStyle/>
          <a:p>
            <a:r>
              <a:rPr lang="nl-NL" dirty="0"/>
              <a:t>Different tests</a:t>
            </a:r>
          </a:p>
        </p:txBody>
      </p:sp>
      <p:sp>
        <p:nvSpPr>
          <p:cNvPr id="3" name="Tijdelijke aanduiding voor inhoud 2">
            <a:extLst>
              <a:ext uri="{FF2B5EF4-FFF2-40B4-BE49-F238E27FC236}">
                <a16:creationId xmlns:a16="http://schemas.microsoft.com/office/drawing/2014/main" xmlns="" id="{BC79D109-A44B-4D65-AF22-2E6DAAABE211}"/>
              </a:ext>
            </a:extLst>
          </p:cNvPr>
          <p:cNvSpPr>
            <a:spLocks noGrp="1"/>
          </p:cNvSpPr>
          <p:nvPr>
            <p:ph idx="1"/>
          </p:nvPr>
        </p:nvSpPr>
        <p:spPr/>
        <p:txBody>
          <a:bodyPr>
            <a:normAutofit fontScale="77500" lnSpcReduction="20000"/>
          </a:bodyPr>
          <a:lstStyle/>
          <a:p>
            <a:r>
              <a:rPr lang="en-GB" dirty="0"/>
              <a:t>The Court has held as a standard principle that a difference in treatment is discriminatory if it has no objective and reasonable justification and the Court has repeatedly stated that – just like gender—based differences in treatment – differences in treatment based on sexual orientation require particularly serious arguments by way of justification and particularly convincing and weighty reasons. In Goodwin, the Court likewise accepted that the: </a:t>
            </a:r>
            <a:endParaRPr lang="nl-NL" dirty="0"/>
          </a:p>
          <a:p>
            <a:r>
              <a:rPr lang="en-GB" dirty="0"/>
              <a:t>stress and alienation arising from a discordance between the position in society assumed by a post-operative transsexual and the status imposed by law which refuses to recognise the change of gender cannot, in the Court's view, be regarded as a minor inconvenience arising from a formality. A conflict between social reality and law arises which places the transsexual in an anomalous position, in which he or she may experience feelings of vulnerability, humiliation and anxiety.</a:t>
            </a:r>
          </a:p>
          <a:p>
            <a:r>
              <a:rPr lang="en-GB" dirty="0"/>
              <a:t>Moreover, in the medical sphere, where often a particularly important facet of an individual's existence or identity is at stake, for instance in terms of in vitro fertilisation, abortion, or euthanasia, the margin afforded to the state will normally be further curtailed, because of the substantial individual interest at stake.</a:t>
            </a:r>
            <a:endParaRPr lang="nl-NL" dirty="0"/>
          </a:p>
        </p:txBody>
      </p:sp>
    </p:spTree>
    <p:extLst>
      <p:ext uri="{BB962C8B-B14F-4D97-AF65-F5344CB8AC3E}">
        <p14:creationId xmlns:p14="http://schemas.microsoft.com/office/powerpoint/2010/main" val="41544554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2C39541-0011-4F7E-A105-4D255EB8416E}"/>
              </a:ext>
            </a:extLst>
          </p:cNvPr>
          <p:cNvSpPr>
            <a:spLocks noGrp="1"/>
          </p:cNvSpPr>
          <p:nvPr>
            <p:ph type="title"/>
          </p:nvPr>
        </p:nvSpPr>
        <p:spPr/>
        <p:txBody>
          <a:bodyPr/>
          <a:lstStyle/>
          <a:p>
            <a:r>
              <a:rPr lang="nl-NL" dirty="0"/>
              <a:t>Different tests</a:t>
            </a:r>
          </a:p>
        </p:txBody>
      </p:sp>
      <p:sp>
        <p:nvSpPr>
          <p:cNvPr id="3" name="Tijdelijke aanduiding voor inhoud 2">
            <a:extLst>
              <a:ext uri="{FF2B5EF4-FFF2-40B4-BE49-F238E27FC236}">
                <a16:creationId xmlns:a16="http://schemas.microsoft.com/office/drawing/2014/main" xmlns="" id="{BBC5AD31-6737-4895-939E-82B80ED03EFC}"/>
              </a:ext>
            </a:extLst>
          </p:cNvPr>
          <p:cNvSpPr>
            <a:spLocks noGrp="1"/>
          </p:cNvSpPr>
          <p:nvPr>
            <p:ph idx="1"/>
          </p:nvPr>
        </p:nvSpPr>
        <p:spPr/>
        <p:txBody>
          <a:bodyPr>
            <a:normAutofit fontScale="77500" lnSpcReduction="20000"/>
          </a:bodyPr>
          <a:lstStyle/>
          <a:p>
            <a:r>
              <a:rPr lang="en-GB" dirty="0"/>
              <a:t>In conclusion, in cases in which morality plays a role, the margin of appreciation of states to adopt legislation in the common interest is especially wide, if not overruled by European consensus, and the private interest of the minority or individual affected by the legal regulation or policy is likewise particularly substantial. Consequently, in such cases, the Court adopts a balancing test in which it weighs the private against the public interest, the outcome of which often depends on the specific circumstances of the case, the specificities of the national moral environment, and the particular situation of the applicant. In cases where the Court only relies on Article 8 ECHR, it has commonly adopted as proportionality test whether the justifications for retaining the law in force are outweighed by the detrimental effects on the life of a person, either through practical effects or though the legal position itself. In cases in which both Article 8 and Article 14 ECHR are applied, the Court often adopts as an essential principle that in such cases: </a:t>
            </a:r>
            <a:endParaRPr lang="nl-NL" dirty="0"/>
          </a:p>
          <a:p>
            <a:r>
              <a:rPr lang="en-GB" dirty="0"/>
              <a:t>the principle of proportionality does not merely require the measure chosen to be suitable in principle for achievement of the aim sought. It must also be shown that it was necessary, in order to achieve that aim, to exclude certain categories of people [] from the scope of application of the provisions at issue.</a:t>
            </a:r>
            <a:endParaRPr lang="nl-NL" dirty="0"/>
          </a:p>
        </p:txBody>
      </p:sp>
    </p:spTree>
    <p:extLst>
      <p:ext uri="{BB962C8B-B14F-4D97-AF65-F5344CB8AC3E}">
        <p14:creationId xmlns:p14="http://schemas.microsoft.com/office/powerpoint/2010/main" val="23216929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785CE91-FD01-4F11-8B90-08E8728ECE6D}"/>
              </a:ext>
            </a:extLst>
          </p:cNvPr>
          <p:cNvSpPr>
            <a:spLocks noGrp="1"/>
          </p:cNvSpPr>
          <p:nvPr>
            <p:ph type="title"/>
          </p:nvPr>
        </p:nvSpPr>
        <p:spPr/>
        <p:txBody>
          <a:bodyPr/>
          <a:lstStyle/>
          <a:p>
            <a:r>
              <a:rPr lang="nl-NL" dirty="0"/>
              <a:t>Different tests</a:t>
            </a:r>
          </a:p>
        </p:txBody>
      </p:sp>
      <p:sp>
        <p:nvSpPr>
          <p:cNvPr id="3" name="Tijdelijke aanduiding voor inhoud 2">
            <a:extLst>
              <a:ext uri="{FF2B5EF4-FFF2-40B4-BE49-F238E27FC236}">
                <a16:creationId xmlns:a16="http://schemas.microsoft.com/office/drawing/2014/main" xmlns="" id="{18E0D400-4A03-4A15-8509-FBBACCBD7821}"/>
              </a:ext>
            </a:extLst>
          </p:cNvPr>
          <p:cNvSpPr>
            <a:spLocks noGrp="1"/>
          </p:cNvSpPr>
          <p:nvPr>
            <p:ph idx="1"/>
          </p:nvPr>
        </p:nvSpPr>
        <p:spPr/>
        <p:txBody>
          <a:bodyPr>
            <a:normAutofit fontScale="92500" lnSpcReduction="20000"/>
          </a:bodyPr>
          <a:lstStyle/>
          <a:p>
            <a:r>
              <a:rPr lang="en-GB" dirty="0"/>
              <a:t>4.3. Economic well-being</a:t>
            </a:r>
            <a:endParaRPr lang="nl-NL" dirty="0"/>
          </a:p>
          <a:p>
            <a:r>
              <a:rPr lang="en-GB" dirty="0"/>
              <a:t>With regard to cases in which economic rationales play a role, the Court does take into account the private interest of the individual, but this interest is often less substantial than in cases which concern morality-based legislation. For example, in Hatton, the Grand Chamber held that although the night flights had obvious consequences for the applicants: </a:t>
            </a:r>
            <a:endParaRPr lang="nl-NL" dirty="0"/>
          </a:p>
          <a:p>
            <a:r>
              <a:rPr lang="en-GB" dirty="0"/>
              <a:t>the sleep disturbances relied on by the applicants did not intrude into an aspect of private life in a manner comparable to that of the criminal measures considered in Dudgeon to call for an especially narrow scope for the State's margin of appreciation. Rather, the normal rule applicable to general policy decisions would seem to be pertinent here, the more so as this rule can be invoked even in relation to individually addressed measures taken in the framework of a general policy.</a:t>
            </a:r>
            <a:endParaRPr lang="nl-NL" dirty="0"/>
          </a:p>
        </p:txBody>
      </p:sp>
    </p:spTree>
    <p:extLst>
      <p:ext uri="{BB962C8B-B14F-4D97-AF65-F5344CB8AC3E}">
        <p14:creationId xmlns:p14="http://schemas.microsoft.com/office/powerpoint/2010/main" val="1385629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52D8F07-DFEC-4906-9B90-5CE5E26459FB}"/>
              </a:ext>
            </a:extLst>
          </p:cNvPr>
          <p:cNvSpPr>
            <a:spLocks noGrp="1"/>
          </p:cNvSpPr>
          <p:nvPr>
            <p:ph type="title"/>
          </p:nvPr>
        </p:nvSpPr>
        <p:spPr/>
        <p:txBody>
          <a:bodyPr/>
          <a:lstStyle/>
          <a:p>
            <a:r>
              <a:rPr lang="nl-NL" dirty="0"/>
              <a:t>Different tests</a:t>
            </a:r>
          </a:p>
        </p:txBody>
      </p:sp>
      <p:sp>
        <p:nvSpPr>
          <p:cNvPr id="3" name="Tijdelijke aanduiding voor inhoud 2">
            <a:extLst>
              <a:ext uri="{FF2B5EF4-FFF2-40B4-BE49-F238E27FC236}">
                <a16:creationId xmlns:a16="http://schemas.microsoft.com/office/drawing/2014/main" xmlns="" id="{3BE796F2-3A68-49E9-AD6B-FA945D4F1624}"/>
              </a:ext>
            </a:extLst>
          </p:cNvPr>
          <p:cNvSpPr>
            <a:spLocks noGrp="1"/>
          </p:cNvSpPr>
          <p:nvPr>
            <p:ph idx="1"/>
          </p:nvPr>
        </p:nvSpPr>
        <p:spPr/>
        <p:txBody>
          <a:bodyPr>
            <a:normAutofit fontScale="92500" lnSpcReduction="10000"/>
          </a:bodyPr>
          <a:lstStyle/>
          <a:p>
            <a:r>
              <a:rPr lang="en-GB" dirty="0"/>
              <a:t>The test applied in these cases is neither a necessity test nor a balancing test, but the focus lies on the question whether an individual or a particular group in society bears an unreasonable burden as a consequence of the policy adopted. Again, this seems to be transposed from the Court's case law concerning social-economic policies and matters regarding the right to property, in relation to which the Court has adopted as a general principle that a: </a:t>
            </a:r>
            <a:endParaRPr lang="nl-NL" dirty="0"/>
          </a:p>
          <a:p>
            <a:r>
              <a:rPr lang="en-GB" dirty="0"/>
              <a:t>fair balance must be struck between the demands of the general interest of the community and the requirements of the protection of the individual's fundamental rights, the search for such a fair balance being inherent in the whole of the Convention. The requisite balance will not be struck where the person concerned bears an individual and excessive burden.</a:t>
            </a:r>
            <a:endParaRPr lang="nl-NL" dirty="0"/>
          </a:p>
        </p:txBody>
      </p:sp>
    </p:spTree>
    <p:extLst>
      <p:ext uri="{BB962C8B-B14F-4D97-AF65-F5344CB8AC3E}">
        <p14:creationId xmlns:p14="http://schemas.microsoft.com/office/powerpoint/2010/main" val="2248456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886FA77-31D7-44D0-912F-1EBE7159F881}"/>
              </a:ext>
            </a:extLst>
          </p:cNvPr>
          <p:cNvSpPr>
            <a:spLocks noGrp="1"/>
          </p:cNvSpPr>
          <p:nvPr>
            <p:ph type="title"/>
          </p:nvPr>
        </p:nvSpPr>
        <p:spPr/>
        <p:txBody>
          <a:bodyPr/>
          <a:lstStyle/>
          <a:p>
            <a:r>
              <a:rPr lang="nl-NL" dirty="0"/>
              <a:t>Different tests</a:t>
            </a:r>
          </a:p>
        </p:txBody>
      </p:sp>
      <p:sp>
        <p:nvSpPr>
          <p:cNvPr id="3" name="Tijdelijke aanduiding voor inhoud 2">
            <a:extLst>
              <a:ext uri="{FF2B5EF4-FFF2-40B4-BE49-F238E27FC236}">
                <a16:creationId xmlns:a16="http://schemas.microsoft.com/office/drawing/2014/main" xmlns="" id="{59C2209B-5BCB-4D8D-B566-6C148F68766A}"/>
              </a:ext>
            </a:extLst>
          </p:cNvPr>
          <p:cNvSpPr>
            <a:spLocks noGrp="1"/>
          </p:cNvSpPr>
          <p:nvPr>
            <p:ph idx="1"/>
          </p:nvPr>
        </p:nvSpPr>
        <p:spPr>
          <a:xfrm>
            <a:off x="838200" y="1825624"/>
            <a:ext cx="10515600" cy="4689475"/>
          </a:xfrm>
        </p:spPr>
        <p:txBody>
          <a:bodyPr>
            <a:normAutofit fontScale="70000" lnSpcReduction="20000"/>
          </a:bodyPr>
          <a:lstStyle/>
          <a:p>
            <a:r>
              <a:rPr lang="en-GB" dirty="0"/>
              <a:t>This test differs from the two previous tests in that it does not focus solely or primarily on common interest and public policy, as with regard to infringements legitimated by their instrumentality towards ensuring safety. Neither is a particular balance struck between the private and the public interest involved with a certain infringement, such as with legal regulations and policies grounded in societal morals. Economy-based matters are primarily approached by the Court by determining the specific private interest and the particular effect of a situation or policy on a specific group of persons. Thus, although the public interest and the general policy are not questioned as such, the Court determines whether in a specific case an exception has to be made or a special treatment has to be provided to people or groups bearing an unreasonable burden.</a:t>
            </a:r>
            <a:endParaRPr lang="nl-NL" dirty="0"/>
          </a:p>
          <a:p>
            <a:r>
              <a:rPr lang="en-GB" dirty="0"/>
              <a:t>In </a:t>
            </a:r>
            <a:r>
              <a:rPr lang="en-GB" dirty="0" err="1"/>
              <a:t>Gillow</a:t>
            </a:r>
            <a:r>
              <a:rPr lang="en-GB" dirty="0"/>
              <a:t>, for example, an applicant submitted two claims, one of a more general and abstract nature, aimed at the legal provisions as such, and the other concerning the application of the legal rules in his specific situation. Although the Court held that ‘the statutory obligation imposed on the applicants to seek a licence to live in their “home” cannot be regarded as disproportionate to the legitimate aim pursued’, it continued to hold that there ‘remains, however, the question whether the manner in which the Housing Authority exercised its discretion in the applicants’ case – refusal of permanent and temporary licences, and referral of the matter to the Law Officers with a view to prosecution’, with respect to which the Court found a violation ‘as far as the application of the legislation in the particular circumstances of the applicants’ case was concerned'.</a:t>
            </a:r>
            <a:endParaRPr lang="nl-NL" dirty="0"/>
          </a:p>
        </p:txBody>
      </p:sp>
    </p:spTree>
    <p:extLst>
      <p:ext uri="{BB962C8B-B14F-4D97-AF65-F5344CB8AC3E}">
        <p14:creationId xmlns:p14="http://schemas.microsoft.com/office/powerpoint/2010/main" val="9117367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9E266FC-566C-4D22-A813-F3C9C5C496A3}"/>
              </a:ext>
            </a:extLst>
          </p:cNvPr>
          <p:cNvSpPr>
            <a:spLocks noGrp="1"/>
          </p:cNvSpPr>
          <p:nvPr>
            <p:ph type="title"/>
          </p:nvPr>
        </p:nvSpPr>
        <p:spPr/>
        <p:txBody>
          <a:bodyPr/>
          <a:lstStyle/>
          <a:p>
            <a:r>
              <a:rPr lang="nl-NL" dirty="0"/>
              <a:t>Different tests</a:t>
            </a:r>
          </a:p>
        </p:txBody>
      </p:sp>
      <p:sp>
        <p:nvSpPr>
          <p:cNvPr id="3" name="Tijdelijke aanduiding voor inhoud 2">
            <a:extLst>
              <a:ext uri="{FF2B5EF4-FFF2-40B4-BE49-F238E27FC236}">
                <a16:creationId xmlns:a16="http://schemas.microsoft.com/office/drawing/2014/main" xmlns="" id="{B101DD2A-6770-4F0A-A4FB-09F7F4B1A024}"/>
              </a:ext>
            </a:extLst>
          </p:cNvPr>
          <p:cNvSpPr>
            <a:spLocks noGrp="1"/>
          </p:cNvSpPr>
          <p:nvPr>
            <p:ph idx="1"/>
          </p:nvPr>
        </p:nvSpPr>
        <p:spPr/>
        <p:txBody>
          <a:bodyPr>
            <a:normAutofit fontScale="70000" lnSpcReduction="20000"/>
          </a:bodyPr>
          <a:lstStyle/>
          <a:p>
            <a:r>
              <a:rPr lang="en-GB" dirty="0"/>
              <a:t>Similarly, this test is apparently adopted with regard to positive obligations. For example, the case of L. v. Lithuania (2007) did not regard the request to alter and acknowledge the newly adopted gender, as in most cases regarding transsexualism. Rather, the applicant claimed that the state had failed to provide him with a lawful opportunity to complete his gender reassignment and obtain full recognition of his post-operative gender. Although the Lithuanian law recognised the right to change not only one's gender but also one's civil status, there was no law regulating full gender reassignment surgery. This had the effect, according to the Court, that the applicant found himself in the intermediate position of a preoperative transsexual, having undergone partial surgery, with certain important civil status documents having been changed. </a:t>
            </a:r>
            <a:endParaRPr lang="nl-NL" dirty="0"/>
          </a:p>
          <a:p>
            <a:r>
              <a:rPr lang="en-GB" dirty="0"/>
              <a:t>The Court finds that the circumstances of the case reveal a limited legislative gap in gender reassignment surgery, which leaves the applicant in a situation of distressing uncertainty vis-à-vis his private life and the recognition of his true identity. Whilst budgetary restraints in the public health service might have justified some initial delays in implementing the rights of transsexuals under the Civil Code, over four years have elapsed since the relevant provisions came into force and the necessary legislation, although drafted, has yet to be enacted. Given the few individuals involved (some fifty people, according to unofficial estimates []), the budgetary burden on the State would not be expected to be unduly heavy. Consequently, the Court considers that a fair balance has not been struck between the public interest and the rights of the applicant.</a:t>
            </a:r>
            <a:endParaRPr lang="nl-NL" dirty="0"/>
          </a:p>
        </p:txBody>
      </p:sp>
    </p:spTree>
    <p:extLst>
      <p:ext uri="{BB962C8B-B14F-4D97-AF65-F5344CB8AC3E}">
        <p14:creationId xmlns:p14="http://schemas.microsoft.com/office/powerpoint/2010/main" val="208140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Exam</a:t>
            </a:r>
            <a:endParaRPr lang="en-US" dirty="0"/>
          </a:p>
        </p:txBody>
      </p:sp>
      <p:sp>
        <p:nvSpPr>
          <p:cNvPr id="3" name="Content Placeholder 2"/>
          <p:cNvSpPr>
            <a:spLocks noGrp="1"/>
          </p:cNvSpPr>
          <p:nvPr>
            <p:ph idx="1"/>
          </p:nvPr>
        </p:nvSpPr>
        <p:spPr/>
        <p:txBody>
          <a:bodyPr/>
          <a:lstStyle/>
          <a:p>
            <a:r>
              <a:rPr lang="nl-NL" dirty="0" err="1" smtClean="0"/>
              <a:t>Exam</a:t>
            </a:r>
            <a:r>
              <a:rPr lang="nl-NL" dirty="0" smtClean="0"/>
              <a:t> question </a:t>
            </a:r>
            <a:r>
              <a:rPr lang="nl-NL" dirty="0" err="1" smtClean="0"/>
              <a:t>for</a:t>
            </a:r>
            <a:r>
              <a:rPr lang="nl-NL" dirty="0" smtClean="0"/>
              <a:t> </a:t>
            </a:r>
            <a:r>
              <a:rPr lang="nl-NL" dirty="0" err="1" smtClean="0"/>
              <a:t>the</a:t>
            </a:r>
            <a:r>
              <a:rPr lang="nl-NL" dirty="0" smtClean="0"/>
              <a:t> privacy part is </a:t>
            </a:r>
            <a:r>
              <a:rPr lang="nl-NL" dirty="0" err="1" smtClean="0"/>
              <a:t>an</a:t>
            </a:r>
            <a:r>
              <a:rPr lang="nl-NL" dirty="0" smtClean="0"/>
              <a:t> essay question</a:t>
            </a:r>
          </a:p>
          <a:p>
            <a:r>
              <a:rPr lang="nl-NL" dirty="0" smtClean="0"/>
              <a:t>Part is </a:t>
            </a:r>
            <a:r>
              <a:rPr lang="nl-NL" dirty="0" err="1" smtClean="0"/>
              <a:t>tick</a:t>
            </a:r>
            <a:r>
              <a:rPr lang="nl-NL" dirty="0" smtClean="0"/>
              <a:t>-box &gt; </a:t>
            </a:r>
            <a:r>
              <a:rPr lang="nl-NL" dirty="0" err="1" smtClean="0"/>
              <a:t>reproduction</a:t>
            </a:r>
            <a:r>
              <a:rPr lang="nl-NL" dirty="0" smtClean="0"/>
              <a:t> of </a:t>
            </a:r>
            <a:r>
              <a:rPr lang="nl-NL" dirty="0" err="1" smtClean="0"/>
              <a:t>knowledge</a:t>
            </a:r>
            <a:endParaRPr lang="nl-NL" dirty="0" smtClean="0"/>
          </a:p>
          <a:p>
            <a:r>
              <a:rPr lang="nl-NL" dirty="0" smtClean="0"/>
              <a:t>Part is </a:t>
            </a:r>
            <a:r>
              <a:rPr lang="nl-NL" dirty="0" err="1" smtClean="0"/>
              <a:t>creative</a:t>
            </a:r>
            <a:r>
              <a:rPr lang="nl-NL" dirty="0" smtClean="0"/>
              <a:t> &gt; </a:t>
            </a:r>
            <a:r>
              <a:rPr lang="nl-NL" dirty="0" err="1" smtClean="0"/>
              <a:t>analyis</a:t>
            </a:r>
            <a:r>
              <a:rPr lang="nl-NL" dirty="0" smtClean="0"/>
              <a:t> </a:t>
            </a:r>
            <a:r>
              <a:rPr lang="nl-NL" dirty="0" err="1" smtClean="0"/>
              <a:t>and</a:t>
            </a:r>
            <a:r>
              <a:rPr lang="nl-NL" dirty="0" smtClean="0"/>
              <a:t> </a:t>
            </a:r>
            <a:r>
              <a:rPr lang="nl-NL" dirty="0" err="1" smtClean="0"/>
              <a:t>synthesis</a:t>
            </a:r>
            <a:r>
              <a:rPr lang="nl-NL" dirty="0" smtClean="0"/>
              <a:t> of </a:t>
            </a:r>
            <a:r>
              <a:rPr lang="nl-NL" dirty="0" err="1" smtClean="0"/>
              <a:t>knowledge</a:t>
            </a:r>
            <a:endParaRPr lang="en-US" dirty="0"/>
          </a:p>
        </p:txBody>
      </p:sp>
    </p:spTree>
    <p:extLst>
      <p:ext uri="{BB962C8B-B14F-4D97-AF65-F5344CB8AC3E}">
        <p14:creationId xmlns:p14="http://schemas.microsoft.com/office/powerpoint/2010/main" val="198930180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6B8629B-9EF8-451A-8FC8-55378634B70A}"/>
              </a:ext>
            </a:extLst>
          </p:cNvPr>
          <p:cNvSpPr>
            <a:spLocks noGrp="1"/>
          </p:cNvSpPr>
          <p:nvPr>
            <p:ph type="title"/>
          </p:nvPr>
        </p:nvSpPr>
        <p:spPr/>
        <p:txBody>
          <a:bodyPr/>
          <a:lstStyle/>
          <a:p>
            <a:r>
              <a:rPr lang="nl-NL" dirty="0"/>
              <a:t>Different tests</a:t>
            </a:r>
          </a:p>
        </p:txBody>
      </p:sp>
      <p:sp>
        <p:nvSpPr>
          <p:cNvPr id="3" name="Tijdelijke aanduiding voor inhoud 2">
            <a:extLst>
              <a:ext uri="{FF2B5EF4-FFF2-40B4-BE49-F238E27FC236}">
                <a16:creationId xmlns:a16="http://schemas.microsoft.com/office/drawing/2014/main" xmlns="" id="{35FE79B5-F124-4A2F-A7A8-4BEB2FA8BAB3}"/>
              </a:ext>
            </a:extLst>
          </p:cNvPr>
          <p:cNvSpPr>
            <a:spLocks noGrp="1"/>
          </p:cNvSpPr>
          <p:nvPr>
            <p:ph idx="1"/>
          </p:nvPr>
        </p:nvSpPr>
        <p:spPr>
          <a:xfrm>
            <a:off x="838200" y="1690688"/>
            <a:ext cx="10515600" cy="4748211"/>
          </a:xfrm>
        </p:spPr>
        <p:txBody>
          <a:bodyPr>
            <a:normAutofit fontScale="70000" lnSpcReduction="20000"/>
          </a:bodyPr>
          <a:lstStyle/>
          <a:p>
            <a:r>
              <a:rPr lang="en-GB" dirty="0"/>
              <a:t>Thus, given the fact that such a small group had to bear such a heavy burden was ruled undesirable by the Court; the state had to make alterations to its policy and provide relief to the victims.</a:t>
            </a:r>
            <a:endParaRPr lang="nl-NL" dirty="0"/>
          </a:p>
          <a:p>
            <a:r>
              <a:rPr lang="en-GB" dirty="0"/>
              <a:t>With regard to environmental issues, the Court has held as a principle that ‘the onus is on the State to justify, using detailed and rigorous data, a situation in which certain individuals bear a heavy burden on behalf of the rest of the community’. Consequently, states have the obligation to ease the situation of those directly affected by aircraft noise, air pollution, and smog, for instance by providing adequate and just compensation or by facilitating their migration to another part of the country. Thus, although the general policy is not questioned and left intact, when it places an unreasonable burden on a specific person or group, this burden should be relieved or compensated. Finally, with regard to immigration control in the economic interest, the Court does not weigh the economic interest involved against the individual interest, but rather determines whether in the particular circumstances of the case, an exception should be made to the general, in itself legitimate, policy. For example, when the Dutch government decided to expel an immigrant – which decision would seriously affect her and the ties with her child – who had not pursued to regularise her stay in the Netherlands until more than three years after first having arrived in that country and whose stay there had been illegal throughout the entire period, the Court held that ‘by attaching such paramount importance to this latter element, the authorities may be considered to have indulged in excessive formalism'. Thus, although the policy was deemed legitimate in itself, the application of the regulation in this particular case placed an excessive burden on the claimant.</a:t>
            </a:r>
            <a:endParaRPr lang="nl-NL" dirty="0"/>
          </a:p>
          <a:p>
            <a:endParaRPr lang="nl-NL" dirty="0"/>
          </a:p>
        </p:txBody>
      </p:sp>
    </p:spTree>
    <p:extLst>
      <p:ext uri="{BB962C8B-B14F-4D97-AF65-F5344CB8AC3E}">
        <p14:creationId xmlns:p14="http://schemas.microsoft.com/office/powerpoint/2010/main" val="3321155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DFDFDFE-AAF3-41FE-B3DF-47BF6284BB5E}"/>
              </a:ext>
            </a:extLst>
          </p:cNvPr>
          <p:cNvSpPr>
            <a:spLocks noGrp="1"/>
          </p:cNvSpPr>
          <p:nvPr>
            <p:ph type="title"/>
          </p:nvPr>
        </p:nvSpPr>
        <p:spPr/>
        <p:txBody>
          <a:bodyPr/>
          <a:lstStyle/>
          <a:p>
            <a:r>
              <a:rPr lang="nl-NL" dirty="0"/>
              <a:t>Different tests</a:t>
            </a:r>
          </a:p>
        </p:txBody>
      </p:sp>
      <p:sp>
        <p:nvSpPr>
          <p:cNvPr id="3" name="Tijdelijke aanduiding voor inhoud 2">
            <a:extLst>
              <a:ext uri="{FF2B5EF4-FFF2-40B4-BE49-F238E27FC236}">
                <a16:creationId xmlns:a16="http://schemas.microsoft.com/office/drawing/2014/main" xmlns="" id="{72F9ABA2-9164-4573-8A88-119379E6F4D4}"/>
              </a:ext>
            </a:extLst>
          </p:cNvPr>
          <p:cNvSpPr>
            <a:spLocks noGrp="1"/>
          </p:cNvSpPr>
          <p:nvPr>
            <p:ph idx="1"/>
          </p:nvPr>
        </p:nvSpPr>
        <p:spPr/>
        <p:txBody>
          <a:bodyPr>
            <a:normAutofit fontScale="92500" lnSpcReduction="20000"/>
          </a:bodyPr>
          <a:lstStyle/>
          <a:p>
            <a:r>
              <a:rPr lang="nl-NL" dirty="0"/>
              <a:t>SATAKUNNAN MARKKINAPÖRSSI OY AND SATAMEDIA OY v. FINLAND JUDGMENT– </a:t>
            </a:r>
            <a:r>
              <a:rPr lang="en-US" dirty="0"/>
              <a:t>It is for the Court to decide whether to apply a balancing approach or to apply the test of necessity. Hitherto this Court has applied either one or the other – never both, contrary to today’s judgment. While, according to prevailing case-law, balancing between two Convention rights requires the Court to defer to national choices, both the conflicting rights must still be given proper consideration (i.e. the Court must exercise its own scrutiny where one right is simply declared decisive without proper reasons). However, in the present case, when performing the balancing test, the domestic courts failed to take proper account of both rights at stake, and this Court did not even consider the matter, even though it is required to do so by its case-law. In cases where the balancing exercise carried out by the domestic court excluded any of the requisite considerations, the Court must find a violation. This Court’s case-law requires proper consideration of the following factors, among others. </a:t>
            </a:r>
            <a:endParaRPr lang="nl-NL" dirty="0"/>
          </a:p>
        </p:txBody>
      </p:sp>
    </p:spTree>
    <p:extLst>
      <p:ext uri="{BB962C8B-B14F-4D97-AF65-F5344CB8AC3E}">
        <p14:creationId xmlns:p14="http://schemas.microsoft.com/office/powerpoint/2010/main" val="240669745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34D788E-0517-43B5-A283-CB1B8CA20CCB}"/>
              </a:ext>
            </a:extLst>
          </p:cNvPr>
          <p:cNvSpPr>
            <a:spLocks noGrp="1"/>
          </p:cNvSpPr>
          <p:nvPr>
            <p:ph type="title"/>
          </p:nvPr>
        </p:nvSpPr>
        <p:spPr/>
        <p:txBody>
          <a:bodyPr/>
          <a:lstStyle/>
          <a:p>
            <a:r>
              <a:rPr lang="nl-NL" dirty="0"/>
              <a:t>Different tests</a:t>
            </a:r>
          </a:p>
        </p:txBody>
      </p:sp>
      <p:sp>
        <p:nvSpPr>
          <p:cNvPr id="3" name="Tijdelijke aanduiding voor inhoud 2">
            <a:extLst>
              <a:ext uri="{FF2B5EF4-FFF2-40B4-BE49-F238E27FC236}">
                <a16:creationId xmlns:a16="http://schemas.microsoft.com/office/drawing/2014/main" xmlns="" id="{274AC6C1-3FDE-4AB6-9EF8-7BE5E8F0B1C8}"/>
              </a:ext>
            </a:extLst>
          </p:cNvPr>
          <p:cNvSpPr>
            <a:spLocks noGrp="1"/>
          </p:cNvSpPr>
          <p:nvPr>
            <p:ph idx="1"/>
          </p:nvPr>
        </p:nvSpPr>
        <p:spPr/>
        <p:txBody>
          <a:bodyPr/>
          <a:lstStyle/>
          <a:p>
            <a:r>
              <a:rPr lang="nl-NL" dirty="0" err="1"/>
              <a:t>Delfi</a:t>
            </a:r>
            <a:endParaRPr lang="nl-NL" dirty="0"/>
          </a:p>
          <a:p>
            <a:endParaRPr lang="nl-NL" dirty="0"/>
          </a:p>
        </p:txBody>
      </p:sp>
      <p:graphicFrame>
        <p:nvGraphicFramePr>
          <p:cNvPr id="4" name="Tabel 3">
            <a:extLst>
              <a:ext uri="{FF2B5EF4-FFF2-40B4-BE49-F238E27FC236}">
                <a16:creationId xmlns:a16="http://schemas.microsoft.com/office/drawing/2014/main" xmlns="" id="{7E292CB2-1C8B-41BE-8EB6-25CDF4394C29}"/>
              </a:ext>
            </a:extLst>
          </p:cNvPr>
          <p:cNvGraphicFramePr>
            <a:graphicFrameLocks noGrp="1"/>
          </p:cNvGraphicFramePr>
          <p:nvPr>
            <p:extLst>
              <p:ext uri="{D42A27DB-BD31-4B8C-83A1-F6EECF244321}">
                <p14:modId xmlns:p14="http://schemas.microsoft.com/office/powerpoint/2010/main" val="638453746"/>
              </p:ext>
            </p:extLst>
          </p:nvPr>
        </p:nvGraphicFramePr>
        <p:xfrm>
          <a:off x="838201" y="1800384"/>
          <a:ext cx="10287000" cy="4726701"/>
        </p:xfrm>
        <a:graphic>
          <a:graphicData uri="http://schemas.openxmlformats.org/drawingml/2006/table">
            <a:tbl>
              <a:tblPr firstRow="1" firstCol="1" bandRow="1">
                <a:tableStyleId>{5C22544A-7EE6-4342-B048-85BDC9FD1C3A}</a:tableStyleId>
              </a:tblPr>
              <a:tblGrid>
                <a:gridCol w="5142944">
                  <a:extLst>
                    <a:ext uri="{9D8B030D-6E8A-4147-A177-3AD203B41FA5}">
                      <a16:colId xmlns:a16="http://schemas.microsoft.com/office/drawing/2014/main" xmlns="" val="1510610287"/>
                    </a:ext>
                  </a:extLst>
                </a:gridCol>
                <a:gridCol w="5144056">
                  <a:extLst>
                    <a:ext uri="{9D8B030D-6E8A-4147-A177-3AD203B41FA5}">
                      <a16:colId xmlns:a16="http://schemas.microsoft.com/office/drawing/2014/main" xmlns="" val="1783544716"/>
                    </a:ext>
                  </a:extLst>
                </a:gridCol>
              </a:tblGrid>
              <a:tr h="249175">
                <a:tc>
                  <a:txBody>
                    <a:bodyPr/>
                    <a:lstStyle/>
                    <a:p>
                      <a:pPr>
                        <a:lnSpc>
                          <a:spcPct val="150000"/>
                        </a:lnSpc>
                        <a:spcAft>
                          <a:spcPts val="1000"/>
                        </a:spcAft>
                      </a:pPr>
                      <a:r>
                        <a:rPr lang="en-US" sz="1400">
                          <a:effectLst/>
                        </a:rPr>
                        <a:t>Necessity test</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a:effectLst/>
                        </a:rPr>
                        <a:t>Balancing act</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xmlns="" val="3158810603"/>
                  </a:ext>
                </a:extLst>
              </a:tr>
              <a:tr h="249175">
                <a:tc>
                  <a:txBody>
                    <a:bodyPr/>
                    <a:lstStyle/>
                    <a:p>
                      <a:pPr>
                        <a:lnSpc>
                          <a:spcPct val="150000"/>
                        </a:lnSpc>
                        <a:spcAft>
                          <a:spcPts val="1000"/>
                        </a:spcAft>
                      </a:pPr>
                      <a:r>
                        <a:rPr lang="en-US" sz="140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xmlns="" val="4184890597"/>
                  </a:ext>
                </a:extLst>
              </a:tr>
              <a:tr h="747526">
                <a:tc>
                  <a:txBody>
                    <a:bodyPr/>
                    <a:lstStyle/>
                    <a:p>
                      <a:pPr>
                        <a:lnSpc>
                          <a:spcPct val="150000"/>
                        </a:lnSpc>
                        <a:spcAft>
                          <a:spcPts val="1000"/>
                        </a:spcAft>
                      </a:pPr>
                      <a:r>
                        <a:rPr lang="en-US" sz="1400">
                          <a:effectLst/>
                        </a:rPr>
                        <a:t> (1) The Court discusses whether Delfi can invoke a right to freedom of expression</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b="1">
                          <a:effectLst/>
                        </a:rPr>
                        <a:t>(1) Delfi invokes the right to freedom of expression, as provided under Article 10 ECHR</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xmlns="" val="1142063418"/>
                  </a:ext>
                </a:extLst>
              </a:tr>
              <a:tr h="862885">
                <a:tc>
                  <a:txBody>
                    <a:bodyPr/>
                    <a:lstStyle/>
                    <a:p>
                      <a:pPr>
                        <a:lnSpc>
                          <a:spcPct val="150000"/>
                        </a:lnSpc>
                        <a:spcAft>
                          <a:spcPts val="1000"/>
                        </a:spcAft>
                      </a:pPr>
                      <a:r>
                        <a:rPr lang="en-US" sz="1400">
                          <a:effectLst/>
                        </a:rPr>
                        <a:t>(2) The Court assesses whether the fine Delfi had to pay is a limitation of its right</a:t>
                      </a:r>
                      <a:endParaRPr lang="nl-NL" sz="1100">
                        <a:effectLst/>
                      </a:endParaRPr>
                    </a:p>
                    <a:p>
                      <a:pPr>
                        <a:lnSpc>
                          <a:spcPct val="150000"/>
                        </a:lnSpc>
                        <a:spcAft>
                          <a:spcPts val="1000"/>
                        </a:spcAft>
                      </a:pPr>
                      <a:r>
                        <a:rPr lang="en-US" sz="140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b="1">
                          <a:effectLst/>
                        </a:rPr>
                        <a:t>(2) L. invokes his right to reputation, as provided under Article 8 ECHR</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xmlns="" val="1444341558"/>
                  </a:ext>
                </a:extLst>
              </a:tr>
              <a:tr h="747526">
                <a:tc>
                  <a:txBody>
                    <a:bodyPr/>
                    <a:lstStyle/>
                    <a:p>
                      <a:pPr>
                        <a:lnSpc>
                          <a:spcPct val="150000"/>
                        </a:lnSpc>
                        <a:spcAft>
                          <a:spcPts val="1000"/>
                        </a:spcAft>
                      </a:pPr>
                      <a:r>
                        <a:rPr lang="en-US" sz="1400" dirty="0">
                          <a:effectLst/>
                        </a:rPr>
                        <a:t>(3) The Court determines whether this limitation is prescribed for by law and foreseeable</a:t>
                      </a:r>
                      <a:endParaRPr lang="nl-N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b="1">
                          <a:effectLst/>
                        </a:rPr>
                        <a:t>(3) The Court grants a wide scope to both provisions and gives no principled priority of one right over the other</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xmlns="" val="1254577650"/>
                  </a:ext>
                </a:extLst>
              </a:tr>
              <a:tr h="498350">
                <a:tc>
                  <a:txBody>
                    <a:bodyPr/>
                    <a:lstStyle/>
                    <a:p>
                      <a:pPr>
                        <a:lnSpc>
                          <a:spcPct val="150000"/>
                        </a:lnSpc>
                        <a:spcAft>
                          <a:spcPts val="1000"/>
                        </a:spcAft>
                      </a:pPr>
                      <a:r>
                        <a:rPr lang="en-US" sz="1400">
                          <a:effectLst/>
                        </a:rPr>
                        <a:t>(4) The Court checks whether the limitation serves a legitimate interest</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b="1">
                          <a:effectLst/>
                        </a:rPr>
                        <a:t>(4) The Court balances the two rights against each other, setting out certain ad-hoc criteria</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xmlns="" val="401984333"/>
                  </a:ext>
                </a:extLst>
              </a:tr>
              <a:tr h="996701">
                <a:tc>
                  <a:txBody>
                    <a:bodyPr/>
                    <a:lstStyle/>
                    <a:p>
                      <a:pPr>
                        <a:lnSpc>
                          <a:spcPct val="150000"/>
                        </a:lnSpc>
                        <a:spcAft>
                          <a:spcPts val="1000"/>
                        </a:spcAft>
                      </a:pPr>
                      <a:r>
                        <a:rPr lang="en-US" sz="1400">
                          <a:effectLst/>
                        </a:rPr>
                        <a:t>(5) The Court determines whether the limitation in law as such is necessary in a democratic society, for example, whether it serves a pressing social need</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b="1" dirty="0">
                          <a:effectLst/>
                        </a:rPr>
                        <a:t>(5) The Court only discusses the particularities of the case, taking into account all relevant circumstances  </a:t>
                      </a:r>
                      <a:endParaRPr lang="nl-NL"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xmlns="" val="2880085700"/>
                  </a:ext>
                </a:extLst>
              </a:tr>
            </a:tbl>
          </a:graphicData>
        </a:graphic>
      </p:graphicFrame>
      <p:sp>
        <p:nvSpPr>
          <p:cNvPr id="5" name="Rectangle 1">
            <a:extLst>
              <a:ext uri="{FF2B5EF4-FFF2-40B4-BE49-F238E27FC236}">
                <a16:creationId xmlns:a16="http://schemas.microsoft.com/office/drawing/2014/main" xmlns="" id="{3D55271D-12FF-405C-9111-0D01DBB5F49B}"/>
              </a:ext>
            </a:extLst>
          </p:cNvPr>
          <p:cNvSpPr>
            <a:spLocks noChangeArrowheads="1"/>
          </p:cNvSpPr>
          <p:nvPr/>
        </p:nvSpPr>
        <p:spPr bwMode="auto">
          <a:xfrm>
            <a:off x="3429000" y="18002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p>
        </p:txBody>
      </p:sp>
    </p:spTree>
    <p:extLst>
      <p:ext uri="{BB962C8B-B14F-4D97-AF65-F5344CB8AC3E}">
        <p14:creationId xmlns:p14="http://schemas.microsoft.com/office/powerpoint/2010/main" val="202117259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097862B7-8F2F-477A-9DE5-AD7858D3F020}"/>
              </a:ext>
            </a:extLst>
          </p:cNvPr>
          <p:cNvSpPr>
            <a:spLocks noGrp="1"/>
          </p:cNvSpPr>
          <p:nvPr>
            <p:ph type="title"/>
          </p:nvPr>
        </p:nvSpPr>
        <p:spPr/>
        <p:txBody>
          <a:bodyPr/>
          <a:lstStyle/>
          <a:p>
            <a:r>
              <a:rPr lang="nl-NL" dirty="0"/>
              <a:t>Different tests</a:t>
            </a:r>
          </a:p>
        </p:txBody>
      </p:sp>
      <p:graphicFrame>
        <p:nvGraphicFramePr>
          <p:cNvPr id="4" name="Tijdelijke aanduiding voor inhoud 3">
            <a:extLst>
              <a:ext uri="{FF2B5EF4-FFF2-40B4-BE49-F238E27FC236}">
                <a16:creationId xmlns:a16="http://schemas.microsoft.com/office/drawing/2014/main" xmlns="" id="{64B70FF4-0710-46B7-8D1C-491C8E54489C}"/>
              </a:ext>
            </a:extLst>
          </p:cNvPr>
          <p:cNvGraphicFramePr>
            <a:graphicFrameLocks noGrp="1"/>
          </p:cNvGraphicFramePr>
          <p:nvPr>
            <p:ph idx="1"/>
            <p:extLst>
              <p:ext uri="{D42A27DB-BD31-4B8C-83A1-F6EECF244321}">
                <p14:modId xmlns:p14="http://schemas.microsoft.com/office/powerpoint/2010/main" val="1188078721"/>
              </p:ext>
            </p:extLst>
          </p:nvPr>
        </p:nvGraphicFramePr>
        <p:xfrm>
          <a:off x="838201" y="1753394"/>
          <a:ext cx="10644962" cy="4563595"/>
        </p:xfrm>
        <a:graphic>
          <a:graphicData uri="http://schemas.openxmlformats.org/drawingml/2006/table">
            <a:tbl>
              <a:tblPr firstRow="1" firstCol="1" bandRow="1">
                <a:tableStyleId>{5C22544A-7EE6-4342-B048-85BDC9FD1C3A}</a:tableStyleId>
              </a:tblPr>
              <a:tblGrid>
                <a:gridCol w="5321905">
                  <a:extLst>
                    <a:ext uri="{9D8B030D-6E8A-4147-A177-3AD203B41FA5}">
                      <a16:colId xmlns:a16="http://schemas.microsoft.com/office/drawing/2014/main" xmlns="" val="3072170931"/>
                    </a:ext>
                  </a:extLst>
                </a:gridCol>
                <a:gridCol w="5323057">
                  <a:extLst>
                    <a:ext uri="{9D8B030D-6E8A-4147-A177-3AD203B41FA5}">
                      <a16:colId xmlns:a16="http://schemas.microsoft.com/office/drawing/2014/main" xmlns="" val="2302309339"/>
                    </a:ext>
                  </a:extLst>
                </a:gridCol>
              </a:tblGrid>
              <a:tr h="203439">
                <a:tc>
                  <a:txBody>
                    <a:bodyPr/>
                    <a:lstStyle/>
                    <a:p>
                      <a:pPr>
                        <a:lnSpc>
                          <a:spcPct val="150000"/>
                        </a:lnSpc>
                        <a:spcAft>
                          <a:spcPts val="1000"/>
                        </a:spcAft>
                      </a:pPr>
                      <a:r>
                        <a:rPr lang="en-US" sz="1200">
                          <a:effectLst/>
                        </a:rPr>
                        <a:t>Necessity test</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a:effectLst/>
                        </a:rPr>
                        <a:t>Balancing act</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xmlns="" val="3534510681"/>
                  </a:ext>
                </a:extLst>
              </a:tr>
              <a:tr h="203439">
                <a:tc>
                  <a:txBody>
                    <a:bodyPr/>
                    <a:lstStyle/>
                    <a:p>
                      <a:pPr>
                        <a:lnSpc>
                          <a:spcPct val="150000"/>
                        </a:lnSpc>
                        <a:spcAft>
                          <a:spcPts val="1000"/>
                        </a:spcAft>
                      </a:pPr>
                      <a:r>
                        <a:rPr lang="en-US" sz="120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xmlns="" val="1157165280"/>
                  </a:ext>
                </a:extLst>
              </a:tr>
              <a:tr h="610317">
                <a:tc>
                  <a:txBody>
                    <a:bodyPr/>
                    <a:lstStyle/>
                    <a:p>
                      <a:pPr>
                        <a:lnSpc>
                          <a:spcPct val="150000"/>
                        </a:lnSpc>
                        <a:spcAft>
                          <a:spcPts val="1000"/>
                        </a:spcAft>
                      </a:pPr>
                      <a:r>
                        <a:rPr lang="en-US" sz="1200">
                          <a:effectLst/>
                        </a:rPr>
                        <a:t> (1) The Court discusses whether Stadtsparkasse could invoke the banking secrecy;</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b="1">
                          <a:effectLst/>
                        </a:rPr>
                        <a:t>(1) Coty’s claim is understood as referring to the right to intellectual property, as provided under 17.2 Charter</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xmlns="" val="3845908844"/>
                  </a:ext>
                </a:extLst>
              </a:tr>
              <a:tr h="907941">
                <a:tc>
                  <a:txBody>
                    <a:bodyPr/>
                    <a:lstStyle/>
                    <a:p>
                      <a:pPr>
                        <a:lnSpc>
                          <a:spcPct val="150000"/>
                        </a:lnSpc>
                        <a:spcAft>
                          <a:spcPts val="1000"/>
                        </a:spcAft>
                      </a:pPr>
                      <a:r>
                        <a:rPr lang="en-US" sz="1200">
                          <a:effectLst/>
                        </a:rPr>
                        <a:t>(2) The Court assesses whether giving the name of a client imposes a limitation on this principle.</a:t>
                      </a:r>
                      <a:endParaRPr lang="nl-NL" sz="1100">
                        <a:effectLst/>
                      </a:endParaRPr>
                    </a:p>
                    <a:p>
                      <a:pPr>
                        <a:lnSpc>
                          <a:spcPct val="150000"/>
                        </a:lnSpc>
                        <a:spcAft>
                          <a:spcPts val="1000"/>
                        </a:spcAft>
                      </a:pPr>
                      <a:r>
                        <a:rPr lang="en-US" sz="120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b="1">
                          <a:effectLst/>
                        </a:rPr>
                        <a:t>(2) B.’s claim is understood to be referring to the right to intellectual property, as provided under 8 Charter</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xmlns="" val="2746196574"/>
                  </a:ext>
                </a:extLst>
              </a:tr>
              <a:tr h="1111381">
                <a:tc>
                  <a:txBody>
                    <a:bodyPr/>
                    <a:lstStyle/>
                    <a:p>
                      <a:pPr>
                        <a:lnSpc>
                          <a:spcPct val="150000"/>
                        </a:lnSpc>
                        <a:spcAft>
                          <a:spcPts val="1000"/>
                        </a:spcAft>
                      </a:pPr>
                      <a:r>
                        <a:rPr lang="en-US" sz="1200" dirty="0">
                          <a:effectLst/>
                        </a:rPr>
                        <a:t>(3) The Court determines whether this limitation was prescribed by law, more in particular whether the bank</a:t>
                      </a:r>
                      <a:endParaRPr lang="nl-NL" sz="1100" dirty="0">
                        <a:effectLst/>
                      </a:endParaRPr>
                    </a:p>
                    <a:p>
                      <a:pPr>
                        <a:lnSpc>
                          <a:spcPct val="150000"/>
                        </a:lnSpc>
                        <a:spcAft>
                          <a:spcPts val="1000"/>
                        </a:spcAft>
                      </a:pPr>
                      <a:r>
                        <a:rPr lang="en-US" sz="1200" dirty="0">
                          <a:effectLst/>
                        </a:rPr>
                        <a:t>provided on a commercial scale services used to infringe intellectual property</a:t>
                      </a:r>
                      <a:endParaRPr lang="nl-N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b="1">
                          <a:effectLst/>
                        </a:rPr>
                        <a:t>(3) The Court grants a wide scope to both provisions and gives no principled priority of one right over the other</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xmlns="" val="652698274"/>
                  </a:ext>
                </a:extLst>
              </a:tr>
              <a:tr h="406878">
                <a:tc>
                  <a:txBody>
                    <a:bodyPr/>
                    <a:lstStyle/>
                    <a:p>
                      <a:pPr>
                        <a:lnSpc>
                          <a:spcPct val="150000"/>
                        </a:lnSpc>
                        <a:spcAft>
                          <a:spcPts val="1000"/>
                        </a:spcAft>
                      </a:pPr>
                      <a:r>
                        <a:rPr lang="en-US" sz="1200">
                          <a:effectLst/>
                        </a:rPr>
                        <a:t>(4) The Court checks whether this limitation served a legitimate aim.</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b="1">
                          <a:effectLst/>
                        </a:rPr>
                        <a:t>(4) The Court balances the two rights against each other, setting out certain ad hoc criteria</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xmlns="" val="1159225105"/>
                  </a:ext>
                </a:extLst>
              </a:tr>
              <a:tr h="907941">
                <a:tc>
                  <a:txBody>
                    <a:bodyPr/>
                    <a:lstStyle/>
                    <a:p>
                      <a:pPr>
                        <a:lnSpc>
                          <a:spcPct val="150000"/>
                        </a:lnSpc>
                        <a:spcAft>
                          <a:spcPts val="1000"/>
                        </a:spcAft>
                      </a:pPr>
                      <a:r>
                        <a:rPr lang="en-US" sz="1200" dirty="0">
                          <a:effectLst/>
                        </a:rPr>
                        <a:t>(5) The Court determines whether the limitation was necessary in a democratic society, given that Coty already had evidence against B.</a:t>
                      </a:r>
                      <a:endParaRPr lang="nl-N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b="1" dirty="0">
                          <a:effectLst/>
                        </a:rPr>
                        <a:t>(5) The Court only discusses the particularities of the case, taking into account all relevant circumstances  </a:t>
                      </a:r>
                      <a:endParaRPr lang="nl-NL"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xmlns="" val="2221215271"/>
                  </a:ext>
                </a:extLst>
              </a:tr>
            </a:tbl>
          </a:graphicData>
        </a:graphic>
      </p:graphicFrame>
      <p:sp>
        <p:nvSpPr>
          <p:cNvPr id="5" name="Rectangle 1">
            <a:extLst>
              <a:ext uri="{FF2B5EF4-FFF2-40B4-BE49-F238E27FC236}">
                <a16:creationId xmlns:a16="http://schemas.microsoft.com/office/drawing/2014/main" xmlns="" id="{611C36F6-1F7C-4B0C-8404-55A3D9E861C9}"/>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p>
        </p:txBody>
      </p:sp>
    </p:spTree>
    <p:extLst>
      <p:ext uri="{BB962C8B-B14F-4D97-AF65-F5344CB8AC3E}">
        <p14:creationId xmlns:p14="http://schemas.microsoft.com/office/powerpoint/2010/main" val="191394728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AD5C0879-CE49-4F8A-BB56-79309433437F}"/>
              </a:ext>
            </a:extLst>
          </p:cNvPr>
          <p:cNvSpPr>
            <a:spLocks noGrp="1"/>
          </p:cNvSpPr>
          <p:nvPr>
            <p:ph type="title"/>
          </p:nvPr>
        </p:nvSpPr>
        <p:spPr/>
        <p:txBody>
          <a:bodyPr/>
          <a:lstStyle/>
          <a:p>
            <a:r>
              <a:rPr lang="nl-NL" dirty="0"/>
              <a:t>Ten </a:t>
            </a:r>
            <a:r>
              <a:rPr lang="nl-NL" dirty="0" err="1"/>
              <a:t>Questions</a:t>
            </a:r>
            <a:r>
              <a:rPr lang="nl-NL" dirty="0"/>
              <a:t> </a:t>
            </a:r>
            <a:r>
              <a:rPr lang="nl-NL" dirty="0" err="1"/>
              <a:t>about</a:t>
            </a:r>
            <a:r>
              <a:rPr lang="nl-NL" dirty="0"/>
              <a:t> </a:t>
            </a:r>
            <a:r>
              <a:rPr lang="nl-NL" dirty="0" err="1"/>
              <a:t>Balancing</a:t>
            </a:r>
            <a:endParaRPr lang="nl-NL" dirty="0"/>
          </a:p>
        </p:txBody>
      </p:sp>
      <p:sp>
        <p:nvSpPr>
          <p:cNvPr id="3" name="Tijdelijke aanduiding voor inhoud 2">
            <a:extLst>
              <a:ext uri="{FF2B5EF4-FFF2-40B4-BE49-F238E27FC236}">
                <a16:creationId xmlns:a16="http://schemas.microsoft.com/office/drawing/2014/main" xmlns="" id="{BB11713E-09A3-493A-8B73-AA0F52484C16}"/>
              </a:ext>
            </a:extLst>
          </p:cNvPr>
          <p:cNvSpPr>
            <a:spLocks noGrp="1"/>
          </p:cNvSpPr>
          <p:nvPr>
            <p:ph idx="1"/>
          </p:nvPr>
        </p:nvSpPr>
        <p:spPr/>
        <p:txBody>
          <a:bodyPr/>
          <a:lstStyle/>
          <a:p>
            <a:endParaRPr lang="nl-NL"/>
          </a:p>
        </p:txBody>
      </p:sp>
    </p:spTree>
    <p:extLst>
      <p:ext uri="{BB962C8B-B14F-4D97-AF65-F5344CB8AC3E}">
        <p14:creationId xmlns:p14="http://schemas.microsoft.com/office/powerpoint/2010/main" val="377719614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5A4BB58-2042-4217-989F-6BB3730FE4E3}"/>
              </a:ext>
            </a:extLst>
          </p:cNvPr>
          <p:cNvSpPr>
            <a:spLocks noGrp="1"/>
          </p:cNvSpPr>
          <p:nvPr>
            <p:ph type="title"/>
          </p:nvPr>
        </p:nvSpPr>
        <p:spPr/>
        <p:txBody>
          <a:bodyPr/>
          <a:lstStyle/>
          <a:p>
            <a:r>
              <a:rPr lang="en-US" b="1" dirty="0"/>
              <a:t>(1) What is balancing?</a:t>
            </a:r>
            <a:endParaRPr lang="nl-NL" dirty="0"/>
          </a:p>
        </p:txBody>
      </p:sp>
      <p:sp>
        <p:nvSpPr>
          <p:cNvPr id="3" name="Tijdelijke aanduiding voor inhoud 2">
            <a:extLst>
              <a:ext uri="{FF2B5EF4-FFF2-40B4-BE49-F238E27FC236}">
                <a16:creationId xmlns:a16="http://schemas.microsoft.com/office/drawing/2014/main" xmlns="" id="{C86CF15F-5B29-46F8-997D-88D3E058FFF6}"/>
              </a:ext>
            </a:extLst>
          </p:cNvPr>
          <p:cNvSpPr>
            <a:spLocks noGrp="1"/>
          </p:cNvSpPr>
          <p:nvPr>
            <p:ph idx="1"/>
          </p:nvPr>
        </p:nvSpPr>
        <p:spPr/>
        <p:txBody>
          <a:bodyPr>
            <a:normAutofit fontScale="62500" lnSpcReduction="20000"/>
          </a:bodyPr>
          <a:lstStyle/>
          <a:p>
            <a:r>
              <a:rPr lang="en-US" dirty="0"/>
              <a:t> I think the main point of my editorial was that the metaphor of ‘balancing’ or ‘weighing’ different interests is inapt for the legal domain. The concepts of balancing and weighing are taken from the physical domain, in which they connote a situation in which two different objects with a certain weight, say a cup of sugar and a chuck of gold, are balanced against each other on a weighing scale. The process of weighing is accurate and neutral, because there are international agreements on how the weight of an item can be measured. For example, there is an international agreement on what is the International Prototype of the Kilogram (IPK) – it is ‘defined as the mass of the international prototype of the kilogram (1st </a:t>
            </a:r>
            <a:r>
              <a:rPr lang="en-US" dirty="0" err="1"/>
              <a:t>Conférence</a:t>
            </a:r>
            <a:r>
              <a:rPr lang="en-US" dirty="0"/>
              <a:t> Générale des </a:t>
            </a:r>
            <a:r>
              <a:rPr lang="en-US" dirty="0" err="1"/>
              <a:t>Poids</a:t>
            </a:r>
            <a:r>
              <a:rPr lang="en-US" dirty="0"/>
              <a:t> et </a:t>
            </a:r>
            <a:r>
              <a:rPr lang="en-US" dirty="0" err="1"/>
              <a:t>Mesures</a:t>
            </a:r>
            <a:r>
              <a:rPr lang="en-US" dirty="0"/>
              <a:t> (CGPM), 1889). The international prototype of the kilogram is a cylinder of platinum-10 per cent iridium alloy about 39 mm high and 39 mm in diameter.’ In addition, there are set standards and methods for neutrally and objectively weighing different objects against each other. Consequently, objects have weight, there in an objective way to determine their weight and a neutral procedure for balancing those objects.</a:t>
            </a:r>
            <a:endParaRPr lang="nl-NL" dirty="0"/>
          </a:p>
          <a:p>
            <a:r>
              <a:rPr lang="en-US" dirty="0"/>
              <a:t>In the legal realm, however, this does not hold true. A legal principle does not have any weight – the right to property has no weight, nor does the right to privacy or national security. Rather, we, politicians and judges can ‘assign’ weight to a legal principle – for example, liberals might find ‘liberty’ more important than ‘equality’, while for socialists, this may be the other way around. Both assigning weight to a legal principle and the question of which principle outweighs the other is a subjective choice. Consequently, rather than saying that a legal principle has weight or that one outweighs the other, it would be more useful to speak of the fact that we find ‘liberty’ more important than ‘equality’, or the other way around – and avoid using the concepts of weighing and balancing. </a:t>
            </a:r>
            <a:endParaRPr lang="nl-NL" dirty="0"/>
          </a:p>
        </p:txBody>
      </p:sp>
    </p:spTree>
    <p:extLst>
      <p:ext uri="{BB962C8B-B14F-4D97-AF65-F5344CB8AC3E}">
        <p14:creationId xmlns:p14="http://schemas.microsoft.com/office/powerpoint/2010/main" val="368443485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0A0F612-FE00-45F7-9F2F-DFAE9B137139}"/>
              </a:ext>
            </a:extLst>
          </p:cNvPr>
          <p:cNvSpPr>
            <a:spLocks noGrp="1"/>
          </p:cNvSpPr>
          <p:nvPr>
            <p:ph type="title"/>
          </p:nvPr>
        </p:nvSpPr>
        <p:spPr/>
        <p:txBody>
          <a:bodyPr>
            <a:normAutofit/>
          </a:bodyPr>
          <a:lstStyle/>
          <a:p>
            <a:r>
              <a:rPr lang="en-US" b="1" dirty="0"/>
              <a:t>(2) Should balancing be used in the legal realm?</a:t>
            </a:r>
            <a:endParaRPr lang="nl-NL" dirty="0"/>
          </a:p>
        </p:txBody>
      </p:sp>
      <p:sp>
        <p:nvSpPr>
          <p:cNvPr id="3" name="Tijdelijke aanduiding voor inhoud 2">
            <a:extLst>
              <a:ext uri="{FF2B5EF4-FFF2-40B4-BE49-F238E27FC236}">
                <a16:creationId xmlns:a16="http://schemas.microsoft.com/office/drawing/2014/main" xmlns="" id="{3FC5C717-A67A-4489-9E61-570167742420}"/>
              </a:ext>
            </a:extLst>
          </p:cNvPr>
          <p:cNvSpPr>
            <a:spLocks noGrp="1"/>
          </p:cNvSpPr>
          <p:nvPr>
            <p:ph idx="1"/>
          </p:nvPr>
        </p:nvSpPr>
        <p:spPr/>
        <p:txBody>
          <a:bodyPr>
            <a:normAutofit fontScale="92500" lnSpcReduction="10000"/>
          </a:bodyPr>
          <a:lstStyle/>
          <a:p>
            <a:r>
              <a:rPr lang="en-US" dirty="0"/>
              <a:t>The second point I tried to make in my editorial is that it is undesirable to rely on the metaphor of balancing in the legal domain. The first reason is simply that what is described by ‘balancing’ in the legal domain lacks a number of the essential characteristics of weighing and balancing in the physical domain – neutrality and objectivity – and is thus simply an incorrect metaphor to describe what judges and others do when they supposedly balance. The second reason is that using the terms balancing and weighing can be misleading. When used in the legal domain, the terms have an aura of neutrality and objectivity – but because legal principles have no weight and because there is no objective and neutral method of weighing legal principles, the legal form of ‘balancing’ is in the end purely subjective. Using ‘balancing’ and ‘weighing’ to describe this subjective interpretation borders on newspeak. </a:t>
            </a:r>
            <a:endParaRPr lang="nl-NL" dirty="0"/>
          </a:p>
          <a:p>
            <a:endParaRPr lang="nl-NL" dirty="0"/>
          </a:p>
        </p:txBody>
      </p:sp>
    </p:spTree>
    <p:extLst>
      <p:ext uri="{BB962C8B-B14F-4D97-AF65-F5344CB8AC3E}">
        <p14:creationId xmlns:p14="http://schemas.microsoft.com/office/powerpoint/2010/main" val="1528935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1BFBE1D-13F5-4EF1-8C62-C100BCEA156D}"/>
              </a:ext>
            </a:extLst>
          </p:cNvPr>
          <p:cNvSpPr>
            <a:spLocks noGrp="1"/>
          </p:cNvSpPr>
          <p:nvPr>
            <p:ph type="title"/>
          </p:nvPr>
        </p:nvSpPr>
        <p:spPr/>
        <p:txBody>
          <a:bodyPr>
            <a:normAutofit/>
          </a:bodyPr>
          <a:lstStyle/>
          <a:p>
            <a:r>
              <a:rPr lang="en-US" b="1" dirty="0"/>
              <a:t>(3) Do legal texts themselves speak of ‘balancing’? </a:t>
            </a:r>
            <a:endParaRPr lang="nl-NL" dirty="0"/>
          </a:p>
        </p:txBody>
      </p:sp>
      <p:sp>
        <p:nvSpPr>
          <p:cNvPr id="3" name="Tijdelijke aanduiding voor inhoud 2">
            <a:extLst>
              <a:ext uri="{FF2B5EF4-FFF2-40B4-BE49-F238E27FC236}">
                <a16:creationId xmlns:a16="http://schemas.microsoft.com/office/drawing/2014/main" xmlns="" id="{4ECAD188-9DBD-4AE7-87D5-D77D75ED60DD}"/>
              </a:ext>
            </a:extLst>
          </p:cNvPr>
          <p:cNvSpPr>
            <a:spLocks noGrp="1"/>
          </p:cNvSpPr>
          <p:nvPr>
            <p:ph idx="1"/>
          </p:nvPr>
        </p:nvSpPr>
        <p:spPr/>
        <p:txBody>
          <a:bodyPr>
            <a:normAutofit fontScale="85000" lnSpcReduction="10000"/>
          </a:bodyPr>
          <a:lstStyle/>
          <a:p>
            <a:r>
              <a:rPr lang="en-US" dirty="0"/>
              <a:t>Consequently, I think legal scholars and judges should try to avoid using these terms as much as possible. The question then is whether it is possible to do so. That is why I’ve meticulously analyzed the legal texts to stress that the European Convention on Human Rights and the Charter of Fundamental Rights do not use the term ‘balancing’ at all and that the General Data Protection Regulation (GDPR) uses this concept only two times in its recitals. Consequently, although I’m aware that the term is used more and more by scholars and judges, the legal documents themselves do not necessitate using terms such as ‘balancing’.  </a:t>
            </a:r>
            <a:endParaRPr lang="nl-NL" dirty="0"/>
          </a:p>
          <a:p>
            <a:r>
              <a:rPr lang="en-US" dirty="0"/>
              <a:t>If the counter argument is that subjectivity cannot be avoided in full I would of course agree but stress that this only increases the need for an objective and neutral methodology. University researchers are also never fully neutral and objective – that does not mean that anything goes, it means that they have an obligation to be even clearer about their methodology, choices and assumptions, so that their peers can repeat the research and either verify or falsify findings. </a:t>
            </a:r>
            <a:endParaRPr lang="nl-NL" dirty="0"/>
          </a:p>
          <a:p>
            <a:endParaRPr lang="nl-NL" dirty="0"/>
          </a:p>
        </p:txBody>
      </p:sp>
    </p:spTree>
    <p:extLst>
      <p:ext uri="{BB962C8B-B14F-4D97-AF65-F5344CB8AC3E}">
        <p14:creationId xmlns:p14="http://schemas.microsoft.com/office/powerpoint/2010/main" val="29961591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4F2E9BA-6CB2-4A53-8D8C-5E8870F726FB}"/>
              </a:ext>
            </a:extLst>
          </p:cNvPr>
          <p:cNvSpPr>
            <a:spLocks noGrp="1"/>
          </p:cNvSpPr>
          <p:nvPr>
            <p:ph type="title"/>
          </p:nvPr>
        </p:nvSpPr>
        <p:spPr/>
        <p:txBody>
          <a:bodyPr>
            <a:normAutofit/>
          </a:bodyPr>
          <a:lstStyle/>
          <a:p>
            <a:r>
              <a:rPr lang="en-US" b="1" dirty="0"/>
              <a:t>(4) Is balancing inherent to the proportionality test? </a:t>
            </a:r>
            <a:endParaRPr lang="nl-NL" dirty="0"/>
          </a:p>
        </p:txBody>
      </p:sp>
      <p:sp>
        <p:nvSpPr>
          <p:cNvPr id="3" name="Tijdelijke aanduiding voor inhoud 2">
            <a:extLst>
              <a:ext uri="{FF2B5EF4-FFF2-40B4-BE49-F238E27FC236}">
                <a16:creationId xmlns:a16="http://schemas.microsoft.com/office/drawing/2014/main" xmlns="" id="{73CF9AE9-DB3D-450D-9198-C09A7BC0D4F1}"/>
              </a:ext>
            </a:extLst>
          </p:cNvPr>
          <p:cNvSpPr>
            <a:spLocks noGrp="1"/>
          </p:cNvSpPr>
          <p:nvPr>
            <p:ph idx="1"/>
          </p:nvPr>
        </p:nvSpPr>
        <p:spPr/>
        <p:txBody>
          <a:bodyPr>
            <a:normAutofit fontScale="85000" lnSpcReduction="10000"/>
          </a:bodyPr>
          <a:lstStyle/>
          <a:p>
            <a:r>
              <a:rPr lang="en-US" dirty="0"/>
              <a:t>The proportionality analysis does not imply a balancing exercise per </a:t>
            </a:r>
            <a:r>
              <a:rPr lang="en-US" dirty="0" err="1"/>
              <a:t>sé</a:t>
            </a:r>
            <a:r>
              <a:rPr lang="en-US" dirty="0"/>
              <a:t>. A number of alternative ways for approaching the notion of proportionality have been developed in literature. For example, Martin </a:t>
            </a:r>
            <a:r>
              <a:rPr lang="en-US" dirty="0" err="1"/>
              <a:t>Luterán</a:t>
            </a:r>
            <a:r>
              <a:rPr lang="en-US" dirty="0"/>
              <a:t> has stressed that the interpretation of ‘proportionality as balancing’ is rather novel and that it was preceded by the idea of ‘proportionality between means and ends’. </a:t>
            </a:r>
            <a:r>
              <a:rPr lang="en-US" dirty="0" err="1"/>
              <a:t>Luterán</a:t>
            </a:r>
            <a:r>
              <a:rPr lang="en-US" dirty="0"/>
              <a:t> ‘proposes a reconstructed proportionality test, one that focuses on ends and means rather than balancing, and argues that it provides resources for resolving several qualitatively different kinds of constitutional conflict that are not identifiable in the standard fare of balancing conflicts of rights, interests, or values. Furthermore, where balancing ultimately leaves a court without a rational basis for choosing one option over another, the reconstructed proportionality test provides determinate rules capable of resolving at least some classes of disputes.’</a:t>
            </a:r>
            <a:r>
              <a:rPr lang="nl-NL" dirty="0"/>
              <a:t> </a:t>
            </a:r>
            <a:r>
              <a:rPr lang="en-US" dirty="0"/>
              <a:t>Proportionality and the Rule of Law Rights, Justification, Reasoning - Edited by Grant </a:t>
            </a:r>
            <a:r>
              <a:rPr lang="en-US" dirty="0" err="1"/>
              <a:t>Huscroft</a:t>
            </a:r>
            <a:r>
              <a:rPr lang="en-US" dirty="0"/>
              <a:t>, Bradley W. Miller, </a:t>
            </a:r>
            <a:r>
              <a:rPr lang="en-US" dirty="0" err="1"/>
              <a:t>Gregoire</a:t>
            </a:r>
            <a:r>
              <a:rPr lang="en-US" dirty="0"/>
              <a:t> Webber 1 - Introduction pp. 1-18</a:t>
            </a:r>
            <a:endParaRPr lang="nl-NL" dirty="0"/>
          </a:p>
          <a:p>
            <a:endParaRPr lang="nl-NL" dirty="0"/>
          </a:p>
        </p:txBody>
      </p:sp>
    </p:spTree>
    <p:extLst>
      <p:ext uri="{BB962C8B-B14F-4D97-AF65-F5344CB8AC3E}">
        <p14:creationId xmlns:p14="http://schemas.microsoft.com/office/powerpoint/2010/main" val="23316423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3DB264D-D813-444F-8466-DDA179B004EC}"/>
              </a:ext>
            </a:extLst>
          </p:cNvPr>
          <p:cNvSpPr>
            <a:spLocks noGrp="1"/>
          </p:cNvSpPr>
          <p:nvPr>
            <p:ph type="title"/>
          </p:nvPr>
        </p:nvSpPr>
        <p:spPr/>
        <p:txBody>
          <a:bodyPr>
            <a:normAutofit/>
          </a:bodyPr>
          <a:lstStyle/>
          <a:p>
            <a:r>
              <a:rPr lang="en-US" b="1" dirty="0"/>
              <a:t>(5) Is there an alternative for balancing interests?</a:t>
            </a:r>
            <a:endParaRPr lang="nl-NL" dirty="0"/>
          </a:p>
        </p:txBody>
      </p:sp>
      <p:sp>
        <p:nvSpPr>
          <p:cNvPr id="3" name="Tijdelijke aanduiding voor inhoud 2">
            <a:extLst>
              <a:ext uri="{FF2B5EF4-FFF2-40B4-BE49-F238E27FC236}">
                <a16:creationId xmlns:a16="http://schemas.microsoft.com/office/drawing/2014/main" xmlns="" id="{867B2975-CB62-4BDD-8393-1B03271F6D3E}"/>
              </a:ext>
            </a:extLst>
          </p:cNvPr>
          <p:cNvSpPr>
            <a:spLocks noGrp="1"/>
          </p:cNvSpPr>
          <p:nvPr>
            <p:ph idx="1"/>
          </p:nvPr>
        </p:nvSpPr>
        <p:spPr/>
        <p:txBody>
          <a:bodyPr>
            <a:normAutofit fontScale="92500" lnSpcReduction="20000"/>
          </a:bodyPr>
          <a:lstStyle/>
          <a:p>
            <a:r>
              <a:rPr lang="en-US" dirty="0"/>
              <a:t>The question is of course – suppose we would agree to avoid using the concepts of ‘balancing’ and ‘weighing’, how could one determine the outcome of a legal case? In my editorial, I’ve tried to give examples of how legal principles could be interpreted and applied in concrete cases, relying on binary legal questions. First, the question is whether a legal principle applies and whether the conditions for doing so have been met. Second, the question is whether the conditions for limiting the right or principle have been met. I will come back to this point later on. I’m of course aware that my own proposal may be too radical for some and unconvincing to others. But my main point is not that this is </a:t>
            </a:r>
            <a:r>
              <a:rPr lang="en-US" i="1" dirty="0"/>
              <a:t>the</a:t>
            </a:r>
            <a:r>
              <a:rPr lang="en-US" dirty="0"/>
              <a:t> way to move forward. It is only </a:t>
            </a:r>
            <a:r>
              <a:rPr lang="en-US" i="1" dirty="0"/>
              <a:t>a </a:t>
            </a:r>
            <a:r>
              <a:rPr lang="en-US" dirty="0"/>
              <a:t>suggestion of how we could potentially approach legal cases without running into the methodological quagmire of ‘balancing’. I think this is only the starting point of the discussion and I’m open to other alternative ways for determining the outcome of legal cases. </a:t>
            </a:r>
            <a:endParaRPr lang="nl-NL" dirty="0"/>
          </a:p>
          <a:p>
            <a:endParaRPr lang="nl-NL" dirty="0"/>
          </a:p>
        </p:txBody>
      </p:sp>
    </p:spTree>
    <p:extLst>
      <p:ext uri="{BB962C8B-B14F-4D97-AF65-F5344CB8AC3E}">
        <p14:creationId xmlns:p14="http://schemas.microsoft.com/office/powerpoint/2010/main" val="1593566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Legitimate</a:t>
            </a:r>
            <a:r>
              <a:rPr lang="nl-NL" dirty="0"/>
              <a:t> </a:t>
            </a:r>
            <a:r>
              <a:rPr lang="nl-NL" dirty="0" err="1"/>
              <a:t>aim</a:t>
            </a:r>
            <a:endParaRPr lang="en-US" dirty="0"/>
          </a:p>
        </p:txBody>
      </p:sp>
      <p:sp>
        <p:nvSpPr>
          <p:cNvPr id="3" name="Content Placeholder 2"/>
          <p:cNvSpPr>
            <a:spLocks noGrp="1"/>
          </p:cNvSpPr>
          <p:nvPr>
            <p:ph idx="1"/>
          </p:nvPr>
        </p:nvSpPr>
        <p:spPr/>
        <p:txBody>
          <a:bodyPr/>
          <a:lstStyle/>
          <a:p>
            <a:r>
              <a:rPr lang="en-US" b="1" dirty="0"/>
              <a:t>ARTICLE 8 </a:t>
            </a:r>
            <a:endParaRPr lang="en-US" dirty="0"/>
          </a:p>
          <a:p>
            <a:r>
              <a:rPr lang="en-US" b="1" dirty="0"/>
              <a:t>Right to respect for private and family life </a:t>
            </a:r>
            <a:endParaRPr lang="en-US" dirty="0"/>
          </a:p>
          <a:p>
            <a:r>
              <a:rPr lang="en-US" dirty="0"/>
              <a:t>1. Everyone has the right to respect for his private and family life, his home and his correspondence. </a:t>
            </a:r>
          </a:p>
          <a:p>
            <a:r>
              <a:rPr lang="en-US" dirty="0"/>
              <a:t>2. There shall be no interference by a public authority with the exercise of this right except such as is in accordance with the law and is necessary in a democratic society in the interests of national security, public safety or the economic well-being of the country, for the prevention of disorder or crime, for the protection of health or morals, or for the protection of the rights and freedoms of others. </a:t>
            </a:r>
            <a:endParaRPr lang="en-US" dirty="0"/>
          </a:p>
        </p:txBody>
      </p:sp>
    </p:spTree>
    <p:extLst>
      <p:ext uri="{BB962C8B-B14F-4D97-AF65-F5344CB8AC3E}">
        <p14:creationId xmlns:p14="http://schemas.microsoft.com/office/powerpoint/2010/main" val="370065558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ADF69CC-9042-4D23-8298-29DAB9BE6FEB}"/>
              </a:ext>
            </a:extLst>
          </p:cNvPr>
          <p:cNvSpPr>
            <a:spLocks noGrp="1"/>
          </p:cNvSpPr>
          <p:nvPr>
            <p:ph type="title"/>
          </p:nvPr>
        </p:nvSpPr>
        <p:spPr/>
        <p:txBody>
          <a:bodyPr>
            <a:normAutofit/>
          </a:bodyPr>
          <a:lstStyle/>
          <a:p>
            <a:r>
              <a:rPr lang="en-US" b="1" dirty="0"/>
              <a:t>(6) Can ‘balancing’ and other methods coexist side by side?</a:t>
            </a:r>
            <a:endParaRPr lang="nl-NL" dirty="0"/>
          </a:p>
        </p:txBody>
      </p:sp>
      <p:sp>
        <p:nvSpPr>
          <p:cNvPr id="3" name="Tijdelijke aanduiding voor inhoud 2">
            <a:extLst>
              <a:ext uri="{FF2B5EF4-FFF2-40B4-BE49-F238E27FC236}">
                <a16:creationId xmlns:a16="http://schemas.microsoft.com/office/drawing/2014/main" xmlns="" id="{511F31C6-163C-459B-BFE6-019DC40447B5}"/>
              </a:ext>
            </a:extLst>
          </p:cNvPr>
          <p:cNvSpPr>
            <a:spLocks noGrp="1"/>
          </p:cNvSpPr>
          <p:nvPr>
            <p:ph idx="1"/>
          </p:nvPr>
        </p:nvSpPr>
        <p:spPr/>
        <p:txBody>
          <a:bodyPr>
            <a:normAutofit fontScale="77500" lnSpcReduction="20000"/>
          </a:bodyPr>
          <a:lstStyle/>
          <a:p>
            <a:r>
              <a:rPr lang="en-US" dirty="0"/>
              <a:t>Gellert stresses that accepting some forms of ‘balancing’ does not mean that everything should be balanced. This is of course true. But both Gellert and me agree that we live in an ‘age of balancing’. ‘Balancing’ and ‘weighing’ are becoming increasingly dominant methods for delivering legal verdicts by judges, and what I see happening in the case law of courts such as the European Court of Justice and the European Court of Human Rights is that they increasingly avoid answering difficult legal questions and instead rely on notions such as ‘balancing’ and ‘weighing’. Instead of assessing whether (1) the interest invoked by a claimant falls under the material scope of the right invoked, (2) whether there has been a significant interference with this right, (3) whether the limitation was prescribed for by law, (4) serves a legitimate interest and (5) is necessary in a democratic society – courts increasingly set aside these questions and instead rely on ‘balancing’ for determining the outcome of the case. I’ve shown how balancing tends to overshadow more principled legal questions by analyzing the cases Coty by the ECJ and </a:t>
            </a:r>
            <a:r>
              <a:rPr lang="en-US" dirty="0" err="1"/>
              <a:t>Delfi</a:t>
            </a:r>
            <a:r>
              <a:rPr lang="en-US" dirty="0"/>
              <a:t> by the ECtHR, but the general points made there are I think symbolic for a significant part of the jurisprudential corpus. That is another reason why I would be hesitant to use the notion of ‘balancing’, even in addition to the more principled arguments provided above.</a:t>
            </a:r>
            <a:endParaRPr lang="nl-NL" dirty="0"/>
          </a:p>
        </p:txBody>
      </p:sp>
    </p:spTree>
    <p:extLst>
      <p:ext uri="{BB962C8B-B14F-4D97-AF65-F5344CB8AC3E}">
        <p14:creationId xmlns:p14="http://schemas.microsoft.com/office/powerpoint/2010/main" val="412069932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A136462-5CE5-45E1-A564-33B9D74964DB}"/>
              </a:ext>
            </a:extLst>
          </p:cNvPr>
          <p:cNvSpPr>
            <a:spLocks noGrp="1"/>
          </p:cNvSpPr>
          <p:nvPr>
            <p:ph type="title"/>
          </p:nvPr>
        </p:nvSpPr>
        <p:spPr/>
        <p:txBody>
          <a:bodyPr>
            <a:normAutofit/>
          </a:bodyPr>
          <a:lstStyle/>
          <a:p>
            <a:r>
              <a:rPr lang="en-US" b="1" dirty="0"/>
              <a:t>(7) Should legal disputes be determined on a case by case basis?</a:t>
            </a:r>
            <a:endParaRPr lang="nl-NL" dirty="0"/>
          </a:p>
        </p:txBody>
      </p:sp>
      <p:sp>
        <p:nvSpPr>
          <p:cNvPr id="3" name="Tijdelijke aanduiding voor inhoud 2">
            <a:extLst>
              <a:ext uri="{FF2B5EF4-FFF2-40B4-BE49-F238E27FC236}">
                <a16:creationId xmlns:a16="http://schemas.microsoft.com/office/drawing/2014/main" xmlns="" id="{097F314C-D2F3-4F2A-865A-038D60B50337}"/>
              </a:ext>
            </a:extLst>
          </p:cNvPr>
          <p:cNvSpPr>
            <a:spLocks noGrp="1"/>
          </p:cNvSpPr>
          <p:nvPr>
            <p:ph idx="1"/>
          </p:nvPr>
        </p:nvSpPr>
        <p:spPr>
          <a:xfrm>
            <a:off x="838200" y="1825624"/>
            <a:ext cx="10515600" cy="4681501"/>
          </a:xfrm>
        </p:spPr>
        <p:txBody>
          <a:bodyPr>
            <a:normAutofit fontScale="62500" lnSpcReduction="20000"/>
          </a:bodyPr>
          <a:lstStyle/>
          <a:p>
            <a:r>
              <a:rPr lang="en-US" dirty="0"/>
              <a:t>A common belief is that balancing is necessary because judges should determine the outcome of legal conflicts on a case by case basis. For example the European Court of Human Rights has stressed: ‘The Court determines the existence of family life on a case-by-case basis, looking at the circumstances of each case. The relevant criterion in such matters is the existence of effective ties between the individuals concerned.’</a:t>
            </a:r>
            <a:r>
              <a:rPr lang="nl-NL" dirty="0"/>
              <a:t> </a:t>
            </a:r>
            <a:r>
              <a:rPr lang="en-US" dirty="0"/>
              <a:t>I’m not sure what it means in this sense to determine a matter on a case by case basis – of course, with every case, a court would need to determine whether in a specific case, there is indeed a family tie or an object could indeed be seen as a home. What is meant by the term ‘case by case’ determination of matters is I think that rather than looking at broad theories and fundamental debates, the Court will assess whether in a concrete case, the applicant’s interests are protected to a sufficient level. It is again a more subjective or intuitive approach than a procedural one, which is more objective and theory-laden. </a:t>
            </a:r>
          </a:p>
          <a:p>
            <a:r>
              <a:rPr lang="en-US" dirty="0"/>
              <a:t>I’m hesitant to accept that legal disputes should be determined on a case by case basis. First, it is not necessary for judges to rely on a case by case analysis; there are alternative ways for determining the outcome of legal procedures, for example relying on standardized procedures. Second, the problem with judging on a case by case basis is that courts develop no or very limited legal principles. Rather than analyzing whether in general, it can be considered necessary for a state to have a law in place that sanctions user comments on online fora that damage the reputation of third parties, a court will analyze whether in one specific case, the freedom of speech of A will ‘outweigh’ the right to privacy and reputation of B, taking into account the circumstances of the case. This means that each case is judged anew and very limited legal principles will be developed, which undermines legal certainty, jurisprudential clarity and consistency. Third, and related to that, because every case will be judged on its own merits and because of the legal uncertainty, every case has to be brought for a judge to determine the outcome, which will only add to the already huge workload for courts and to the </a:t>
            </a:r>
            <a:r>
              <a:rPr lang="en-US" dirty="0" err="1"/>
              <a:t>juridification</a:t>
            </a:r>
            <a:r>
              <a:rPr lang="en-US" dirty="0"/>
              <a:t> of society. </a:t>
            </a:r>
            <a:endParaRPr lang="nl-NL" dirty="0"/>
          </a:p>
        </p:txBody>
      </p:sp>
    </p:spTree>
    <p:extLst>
      <p:ext uri="{BB962C8B-B14F-4D97-AF65-F5344CB8AC3E}">
        <p14:creationId xmlns:p14="http://schemas.microsoft.com/office/powerpoint/2010/main" val="58006018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1525B12-0FB3-4867-A25D-9ED041157009}"/>
              </a:ext>
            </a:extLst>
          </p:cNvPr>
          <p:cNvSpPr>
            <a:spLocks noGrp="1"/>
          </p:cNvSpPr>
          <p:nvPr>
            <p:ph type="title"/>
          </p:nvPr>
        </p:nvSpPr>
        <p:spPr/>
        <p:txBody>
          <a:bodyPr/>
          <a:lstStyle/>
          <a:p>
            <a:r>
              <a:rPr lang="en-US" b="1" dirty="0"/>
              <a:t>(8) Is privacy an absolute right?</a:t>
            </a:r>
            <a:endParaRPr lang="nl-NL" dirty="0"/>
          </a:p>
        </p:txBody>
      </p:sp>
      <p:sp>
        <p:nvSpPr>
          <p:cNvPr id="3" name="Tijdelijke aanduiding voor inhoud 2">
            <a:extLst>
              <a:ext uri="{FF2B5EF4-FFF2-40B4-BE49-F238E27FC236}">
                <a16:creationId xmlns:a16="http://schemas.microsoft.com/office/drawing/2014/main" xmlns="" id="{3355D322-6843-441F-A454-9092F88BCFCE}"/>
              </a:ext>
            </a:extLst>
          </p:cNvPr>
          <p:cNvSpPr>
            <a:spLocks noGrp="1"/>
          </p:cNvSpPr>
          <p:nvPr>
            <p:ph idx="1"/>
          </p:nvPr>
        </p:nvSpPr>
        <p:spPr/>
        <p:txBody>
          <a:bodyPr>
            <a:normAutofit fontScale="92500" lnSpcReduction="20000"/>
          </a:bodyPr>
          <a:lstStyle/>
          <a:p>
            <a:r>
              <a:rPr lang="en-US" dirty="0"/>
              <a:t>Another counter argument might be that the common understanding is that privacy is a relative right – it is not absolute and can be limited under specific circumstance, when certain conditions have been fulfilled. Consequently, it is said, concepts such as privacy, like notions such as the ‘national interests’ are relative and should be balanced and weighed against each other. The conception of privacy as relative right is based on the idea that paragraph 1 of Article 8 of the European Convention on Human Rights gives the individual a right to privacy, and that paragraph 2 of Article 8 ECHR gives the state a legitimate claim to limit this right when certain conditions apply. In such and understanding, the individual interest in privacy and the public interest in, for example, national security can be weighed and balanced against each other. Similar to horizontal cases, in which two fundamental rights clash (for example the freedom of speech of A and the right to privacy of B), neither interest has principle priority over the other – it depends on the context and the circumstances of the case. </a:t>
            </a:r>
            <a:endParaRPr lang="nl-NL" dirty="0"/>
          </a:p>
          <a:p>
            <a:endParaRPr lang="nl-NL" dirty="0"/>
          </a:p>
        </p:txBody>
      </p:sp>
    </p:spTree>
    <p:extLst>
      <p:ext uri="{BB962C8B-B14F-4D97-AF65-F5344CB8AC3E}">
        <p14:creationId xmlns:p14="http://schemas.microsoft.com/office/powerpoint/2010/main" val="255090929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D330A4B-6484-4947-9F4D-D5AC448A3A7C}"/>
              </a:ext>
            </a:extLst>
          </p:cNvPr>
          <p:cNvSpPr>
            <a:spLocks noGrp="1"/>
          </p:cNvSpPr>
          <p:nvPr>
            <p:ph type="title"/>
          </p:nvPr>
        </p:nvSpPr>
        <p:spPr/>
        <p:txBody>
          <a:bodyPr/>
          <a:lstStyle/>
          <a:p>
            <a:r>
              <a:rPr lang="en-US" b="1" dirty="0"/>
              <a:t>(8) Is privacy an absolute right?</a:t>
            </a:r>
            <a:endParaRPr lang="nl-NL" dirty="0"/>
          </a:p>
        </p:txBody>
      </p:sp>
      <p:sp>
        <p:nvSpPr>
          <p:cNvPr id="3" name="Tijdelijke aanduiding voor inhoud 2">
            <a:extLst>
              <a:ext uri="{FF2B5EF4-FFF2-40B4-BE49-F238E27FC236}">
                <a16:creationId xmlns:a16="http://schemas.microsoft.com/office/drawing/2014/main" xmlns="" id="{83B46C45-E9E0-46F1-AF38-E21C11B2F512}"/>
              </a:ext>
            </a:extLst>
          </p:cNvPr>
          <p:cNvSpPr>
            <a:spLocks noGrp="1"/>
          </p:cNvSpPr>
          <p:nvPr>
            <p:ph idx="1"/>
          </p:nvPr>
        </p:nvSpPr>
        <p:spPr/>
        <p:txBody>
          <a:bodyPr>
            <a:normAutofit fontScale="85000" lnSpcReduction="20000"/>
          </a:bodyPr>
          <a:lstStyle/>
          <a:p>
            <a:r>
              <a:rPr lang="en-US" dirty="0"/>
              <a:t>I’m hesitant to accept such an understanding. As a preliminary point, I think there could be discussion on what actually is the legal principle contained in Article 8 of the European Convention on Human Rights. Is it ‘the right to privacy’, as described in the first paragraph, or is it ‘the right to privacy can be limited only under specific conditions’. Along the lines of the first interpretation, privacy will be seen as an independent, but relative principle which can be limited or, if you will, ‘outweighed’ by other principles. In the second mode of interpretation, the legal principle is ‘the state can only curtail the right to privacy of a citizen if the limitation is prescribed by law, necessary in a democratic society and serves a legitimate aim’. No balancing takes place when the latter interpretation is chosen. It is a matter of semantics, but the formulation of the legal principle has a big impact on how rights and obligations are perceived. For me, the core idea behind the European Convention on Human Rights was not so much to grant natural persons subjective rights, but to set limits on and conditions for the use of power by states. </a:t>
            </a:r>
            <a:endParaRPr lang="nl-NL" dirty="0"/>
          </a:p>
          <a:p>
            <a:endParaRPr lang="nl-NL" dirty="0"/>
          </a:p>
        </p:txBody>
      </p:sp>
    </p:spTree>
    <p:extLst>
      <p:ext uri="{BB962C8B-B14F-4D97-AF65-F5344CB8AC3E}">
        <p14:creationId xmlns:p14="http://schemas.microsoft.com/office/powerpoint/2010/main" val="13213285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BFF01DC-0AED-4A6A-972C-7CEDF48AF940}"/>
              </a:ext>
            </a:extLst>
          </p:cNvPr>
          <p:cNvSpPr>
            <a:spLocks noGrp="1"/>
          </p:cNvSpPr>
          <p:nvPr>
            <p:ph type="title"/>
          </p:nvPr>
        </p:nvSpPr>
        <p:spPr/>
        <p:txBody>
          <a:bodyPr/>
          <a:lstStyle/>
          <a:p>
            <a:r>
              <a:rPr lang="en-US" b="1" dirty="0"/>
              <a:t>(8) Is privacy an absolute right?</a:t>
            </a:r>
            <a:endParaRPr lang="nl-NL" dirty="0"/>
          </a:p>
        </p:txBody>
      </p:sp>
      <p:sp>
        <p:nvSpPr>
          <p:cNvPr id="3" name="Tijdelijke aanduiding voor inhoud 2">
            <a:extLst>
              <a:ext uri="{FF2B5EF4-FFF2-40B4-BE49-F238E27FC236}">
                <a16:creationId xmlns:a16="http://schemas.microsoft.com/office/drawing/2014/main" xmlns="" id="{E1B8F36C-67B6-4D88-AE06-12A3B7A9791B}"/>
              </a:ext>
            </a:extLst>
          </p:cNvPr>
          <p:cNvSpPr>
            <a:spLocks noGrp="1"/>
          </p:cNvSpPr>
          <p:nvPr>
            <p:ph idx="1"/>
          </p:nvPr>
        </p:nvSpPr>
        <p:spPr/>
        <p:txBody>
          <a:bodyPr>
            <a:normAutofit fontScale="62500" lnSpcReduction="20000"/>
          </a:bodyPr>
          <a:lstStyle/>
          <a:p>
            <a:r>
              <a:rPr lang="en-US" dirty="0"/>
              <a:t> In addition, I have two reasons for being hesitant about the idea that privacy is a relative right. First, I think that if we would accepts such an interpretation, we would have to say that every right and legal principle is relative. For example, Article 2 of the European Convention on Human Rights protects the right to life and specifies: ‘Everyone’s right to life shall be protected by law. No one shall be deprived of his life intentionally save in the execution of a sentence of a court following his conviction of a crime for which this penalty is provided by law. Deprivation of life shall not be regarded as inflicted in contravention of this Article when it results from the use of force which is no more than absolutely necessary: (a) in </a:t>
            </a:r>
            <a:r>
              <a:rPr lang="en-US" dirty="0" err="1"/>
              <a:t>defence</a:t>
            </a:r>
            <a:r>
              <a:rPr lang="en-US" dirty="0"/>
              <a:t> of any person from unlawful violence; (b) in order to effect a lawful arrest or to prevent the escape of a person lawfully detained; (c) in action lawfully taken for the purpose of quelling a riot or insurrection.’ So if we say that privacy is a relative right, one should be careful not to limit the relativity argument to Articles 8-11 ECHR, often referred to as qualified rights. There is one right which is often seen as absolute, namely Article 3 ECHR specifying ‘No one shall be subjected to torture or to inhuman or degrading treatment or punishment’, as it contains no limitations clause nor can it been curtailed by invoking Article 15 ECHR, the state of emergency. This right too, however, is not an ‘absolute’ right – the notions of </a:t>
            </a:r>
            <a:r>
              <a:rPr lang="en-US" dirty="0" err="1"/>
              <a:t>ratione</a:t>
            </a:r>
            <a:r>
              <a:rPr lang="en-US" dirty="0"/>
              <a:t> personae, </a:t>
            </a:r>
            <a:r>
              <a:rPr lang="en-US" dirty="0" err="1"/>
              <a:t>ratione</a:t>
            </a:r>
            <a:r>
              <a:rPr lang="en-US" dirty="0"/>
              <a:t> </a:t>
            </a:r>
            <a:r>
              <a:rPr lang="en-US" dirty="0" err="1"/>
              <a:t>materiae</a:t>
            </a:r>
            <a:r>
              <a:rPr lang="en-US" dirty="0"/>
              <a:t>, </a:t>
            </a:r>
            <a:r>
              <a:rPr lang="en-US" dirty="0" err="1"/>
              <a:t>ratione</a:t>
            </a:r>
            <a:r>
              <a:rPr lang="en-US" dirty="0"/>
              <a:t> loci and </a:t>
            </a:r>
            <a:r>
              <a:rPr lang="en-US" dirty="0" err="1"/>
              <a:t>ratione</a:t>
            </a:r>
            <a:r>
              <a:rPr lang="en-US" dirty="0"/>
              <a:t> </a:t>
            </a:r>
            <a:r>
              <a:rPr lang="en-US" dirty="0" err="1"/>
              <a:t>temporis</a:t>
            </a:r>
            <a:r>
              <a:rPr lang="en-US" dirty="0"/>
              <a:t> still apply. In addition, of course articles 17 and 18 of the Convention, on the abuse of right and the abuse of power, still apply. Consequently, if it is true that the right to privacy is relative, then all rights and legal principles must be relative. It this sense, it does not add anything to say that privacy is a relative right.</a:t>
            </a:r>
            <a:endParaRPr lang="nl-NL" dirty="0"/>
          </a:p>
        </p:txBody>
      </p:sp>
    </p:spTree>
    <p:extLst>
      <p:ext uri="{BB962C8B-B14F-4D97-AF65-F5344CB8AC3E}">
        <p14:creationId xmlns:p14="http://schemas.microsoft.com/office/powerpoint/2010/main" val="241878110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A96D626B-BD76-4D81-9285-84D06AD2B332}"/>
              </a:ext>
            </a:extLst>
          </p:cNvPr>
          <p:cNvSpPr>
            <a:spLocks noGrp="1"/>
          </p:cNvSpPr>
          <p:nvPr>
            <p:ph type="title"/>
          </p:nvPr>
        </p:nvSpPr>
        <p:spPr/>
        <p:txBody>
          <a:bodyPr/>
          <a:lstStyle/>
          <a:p>
            <a:r>
              <a:rPr lang="en-US" b="1" dirty="0"/>
              <a:t>(8) Is privacy an absolute right?</a:t>
            </a:r>
            <a:endParaRPr lang="nl-NL" dirty="0"/>
          </a:p>
        </p:txBody>
      </p:sp>
      <p:sp>
        <p:nvSpPr>
          <p:cNvPr id="3" name="Tijdelijke aanduiding voor inhoud 2">
            <a:extLst>
              <a:ext uri="{FF2B5EF4-FFF2-40B4-BE49-F238E27FC236}">
                <a16:creationId xmlns:a16="http://schemas.microsoft.com/office/drawing/2014/main" xmlns="" id="{2E8DB9E4-9099-4762-9F80-896106751357}"/>
              </a:ext>
            </a:extLst>
          </p:cNvPr>
          <p:cNvSpPr>
            <a:spLocks noGrp="1"/>
          </p:cNvSpPr>
          <p:nvPr>
            <p:ph idx="1"/>
          </p:nvPr>
        </p:nvSpPr>
        <p:spPr/>
        <p:txBody>
          <a:bodyPr>
            <a:normAutofit fontScale="92500" lnSpcReduction="20000"/>
          </a:bodyPr>
          <a:lstStyle/>
          <a:p>
            <a:r>
              <a:rPr lang="en-US" dirty="0"/>
              <a:t>Second, I think these examples show that the connection between the ‘relativeness’ of rights and legal principles and notions of ‘balancing’ and ‘weighing’ is misguided. If person A attacks B with a knife and gets shot by the police and a judge has to determine the validity of that action, relying on Article 2 ECHR, does a judge need to balance A’s right to life against B’s right to life? If this is seen as a legitimate action, does that mean that A’s life is less valuable than that of B? Instead of saying that all legal principles are relative and should be balanced against each other, I would say that all legal cases boil down to answering two questions of conditionality: (1) do the conditions for relying on an article or legal principle apply and (2) do the conditions for limiting the article or legal principle apply? If the first question is negative, than it does not mean that the analysis of the second question can be approached more flexible – they are not communicating vessels. </a:t>
            </a:r>
            <a:endParaRPr lang="nl-NL" dirty="0"/>
          </a:p>
        </p:txBody>
      </p:sp>
    </p:spTree>
    <p:extLst>
      <p:ext uri="{BB962C8B-B14F-4D97-AF65-F5344CB8AC3E}">
        <p14:creationId xmlns:p14="http://schemas.microsoft.com/office/powerpoint/2010/main" val="80702166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DA9681A-11D7-4360-8622-C165E1D06D1F}"/>
              </a:ext>
            </a:extLst>
          </p:cNvPr>
          <p:cNvSpPr>
            <a:spLocks noGrp="1"/>
          </p:cNvSpPr>
          <p:nvPr>
            <p:ph type="title"/>
          </p:nvPr>
        </p:nvSpPr>
        <p:spPr/>
        <p:txBody>
          <a:bodyPr>
            <a:normAutofit/>
          </a:bodyPr>
          <a:lstStyle/>
          <a:p>
            <a:r>
              <a:rPr lang="en-US" b="1" dirty="0"/>
              <a:t>(9) Are not all legal principles context dependent?</a:t>
            </a:r>
            <a:endParaRPr lang="nl-NL" dirty="0"/>
          </a:p>
        </p:txBody>
      </p:sp>
      <p:sp>
        <p:nvSpPr>
          <p:cNvPr id="3" name="Tijdelijke aanduiding voor inhoud 2">
            <a:extLst>
              <a:ext uri="{FF2B5EF4-FFF2-40B4-BE49-F238E27FC236}">
                <a16:creationId xmlns:a16="http://schemas.microsoft.com/office/drawing/2014/main" xmlns="" id="{4E7CC7D8-3669-4F50-A555-AA03F4662C72}"/>
              </a:ext>
            </a:extLst>
          </p:cNvPr>
          <p:cNvSpPr>
            <a:spLocks noGrp="1"/>
          </p:cNvSpPr>
          <p:nvPr>
            <p:ph idx="1"/>
          </p:nvPr>
        </p:nvSpPr>
        <p:spPr/>
        <p:txBody>
          <a:bodyPr>
            <a:normAutofit fontScale="92500" lnSpcReduction="10000"/>
          </a:bodyPr>
          <a:lstStyle/>
          <a:p>
            <a:r>
              <a:rPr lang="en-US" dirty="0"/>
              <a:t>But, another argument could be, to determine whether the conditions are fulfilled or not, one should look at the context – the circumstances of the case – and this requires balancing. For example, there is no universal concept of the ‘home’: what constitutes a home might differ from person to person and from context to context. As the European Court of Human Rights has stressed, in situations in which a person lives and sleeps in his car, a car might qualify as a ‘home’ in the meaning of article 8 of the European Convention on Human Rights. It may even differ from person to person what constitutes as torture – playing continuously loud music may be considered torture, but not when the person in question is deaf. Consequently, all legal principles are context dependent and there is always a need for balancing, it can be said. </a:t>
            </a:r>
            <a:endParaRPr lang="nl-NL" dirty="0"/>
          </a:p>
          <a:p>
            <a:endParaRPr lang="nl-NL" dirty="0"/>
          </a:p>
        </p:txBody>
      </p:sp>
    </p:spTree>
    <p:extLst>
      <p:ext uri="{BB962C8B-B14F-4D97-AF65-F5344CB8AC3E}">
        <p14:creationId xmlns:p14="http://schemas.microsoft.com/office/powerpoint/2010/main" val="310063082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009421B-A117-4C7E-BEAD-36C3280E8AFA}"/>
              </a:ext>
            </a:extLst>
          </p:cNvPr>
          <p:cNvSpPr>
            <a:spLocks noGrp="1"/>
          </p:cNvSpPr>
          <p:nvPr>
            <p:ph type="title"/>
          </p:nvPr>
        </p:nvSpPr>
        <p:spPr/>
        <p:txBody>
          <a:bodyPr/>
          <a:lstStyle/>
          <a:p>
            <a:r>
              <a:rPr lang="en-US" b="1" dirty="0"/>
              <a:t>(9) Are not all legal principles context dependent?</a:t>
            </a:r>
            <a:endParaRPr lang="nl-NL" dirty="0"/>
          </a:p>
        </p:txBody>
      </p:sp>
      <p:sp>
        <p:nvSpPr>
          <p:cNvPr id="3" name="Tijdelijke aanduiding voor inhoud 2">
            <a:extLst>
              <a:ext uri="{FF2B5EF4-FFF2-40B4-BE49-F238E27FC236}">
                <a16:creationId xmlns:a16="http://schemas.microsoft.com/office/drawing/2014/main" xmlns="" id="{CD3F8EB9-2FCB-463F-83F2-0A704BCEFE1E}"/>
              </a:ext>
            </a:extLst>
          </p:cNvPr>
          <p:cNvSpPr>
            <a:spLocks noGrp="1"/>
          </p:cNvSpPr>
          <p:nvPr>
            <p:ph idx="1"/>
          </p:nvPr>
        </p:nvSpPr>
        <p:spPr/>
        <p:txBody>
          <a:bodyPr>
            <a:normAutofit fontScale="92500" lnSpcReduction="20000"/>
          </a:bodyPr>
          <a:lstStyle/>
          <a:p>
            <a:r>
              <a:rPr lang="en-US" dirty="0"/>
              <a:t>I think it is important here to distinguish between two aspects: questions as to fact and legal questions. Whether something qualifies as a ‘home’ or as ‘torture’ might be considered context dependent as there is no universal and absolute notion of ‘home’ or ‘torture’. But this, I would say, is a characteristic of language, not so much of law. ‘I will only eat when sitting at a table’ requires a determination of what ‘eating’ is, what ‘sitting’ is, what a ‘table’ is, etc. Whether an object is a table or not depends on the definition one uses and one needs to check whether the specific object correlates with the concept or the idea of a table. Consequently, when answering questions as to fact, the context has to be taken into account. But I don’t think the second question – the legal question - is context dependent in this way. One cannot torture a person – the state cannot enter a home without a legal basis. What is context dependent is only the question of whether in a concrete case, an action has to be qualified as ‘torture’ or whether an object can be considered a ‘home’.</a:t>
            </a:r>
            <a:endParaRPr lang="nl-NL" dirty="0"/>
          </a:p>
          <a:p>
            <a:endParaRPr lang="nl-NL" dirty="0"/>
          </a:p>
        </p:txBody>
      </p:sp>
    </p:spTree>
    <p:extLst>
      <p:ext uri="{BB962C8B-B14F-4D97-AF65-F5344CB8AC3E}">
        <p14:creationId xmlns:p14="http://schemas.microsoft.com/office/powerpoint/2010/main" val="388376141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B164390-2EFF-4F66-BD32-62B40F266D43}"/>
              </a:ext>
            </a:extLst>
          </p:cNvPr>
          <p:cNvSpPr>
            <a:spLocks noGrp="1"/>
          </p:cNvSpPr>
          <p:nvPr>
            <p:ph type="title"/>
          </p:nvPr>
        </p:nvSpPr>
        <p:spPr/>
        <p:txBody>
          <a:bodyPr/>
          <a:lstStyle/>
          <a:p>
            <a:r>
              <a:rPr lang="en-US" b="1" dirty="0"/>
              <a:t>(10) Are not all factual questions context dependent?</a:t>
            </a:r>
            <a:endParaRPr lang="nl-NL" dirty="0"/>
          </a:p>
        </p:txBody>
      </p:sp>
      <p:sp>
        <p:nvSpPr>
          <p:cNvPr id="3" name="Tijdelijke aanduiding voor inhoud 2">
            <a:extLst>
              <a:ext uri="{FF2B5EF4-FFF2-40B4-BE49-F238E27FC236}">
                <a16:creationId xmlns:a16="http://schemas.microsoft.com/office/drawing/2014/main" xmlns="" id="{48EAD714-7321-4A06-9C19-F5EC76326F2B}"/>
              </a:ext>
            </a:extLst>
          </p:cNvPr>
          <p:cNvSpPr>
            <a:spLocks noGrp="1"/>
          </p:cNvSpPr>
          <p:nvPr>
            <p:ph idx="1"/>
          </p:nvPr>
        </p:nvSpPr>
        <p:spPr/>
        <p:txBody>
          <a:bodyPr>
            <a:normAutofit fontScale="92500" lnSpcReduction="20000"/>
          </a:bodyPr>
          <a:lstStyle/>
          <a:p>
            <a:r>
              <a:rPr lang="en-US" dirty="0"/>
              <a:t>Consequently, only the questions of fact are context dependent. But I wonder whether ‘balancing’ or ‘weighing’ are the right terms for describing what we do when answering such questions. I would say it depends on the definition one uses and the interpretative model. To start with the latter, there are different modes of interpretation. A common example is the interpretation of the second amendment in the United States specifying: ‘A well regulated Militia, being necessary to the security of a free State, the right of the people to keep and bear arms, shall not be infringed.’ Does ‘arms’ also include, for example, a tank or a bazooka. A textual approach might suggest yes, because a bazooka and a tank can clearly be seen as weapons, an originalist interpretation might suggest no, because those weapons were not envisioned by the authors of the amendments, and a teleological interpretation will focus on the reason for adopting this amendment, etc. I’m not sure whether any of these interpretations require balancing. </a:t>
            </a:r>
            <a:endParaRPr lang="nl-NL" dirty="0"/>
          </a:p>
          <a:p>
            <a:endParaRPr lang="nl-NL" dirty="0"/>
          </a:p>
        </p:txBody>
      </p:sp>
    </p:spTree>
    <p:extLst>
      <p:ext uri="{BB962C8B-B14F-4D97-AF65-F5344CB8AC3E}">
        <p14:creationId xmlns:p14="http://schemas.microsoft.com/office/powerpoint/2010/main" val="239039395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F9679ED-B425-4487-B59B-ECE6D0663306}"/>
              </a:ext>
            </a:extLst>
          </p:cNvPr>
          <p:cNvSpPr>
            <a:spLocks noGrp="1"/>
          </p:cNvSpPr>
          <p:nvPr>
            <p:ph type="title"/>
          </p:nvPr>
        </p:nvSpPr>
        <p:spPr/>
        <p:txBody>
          <a:bodyPr/>
          <a:lstStyle/>
          <a:p>
            <a:r>
              <a:rPr lang="en-US" b="1" dirty="0"/>
              <a:t>(10) Are not all factual questions context dependent?</a:t>
            </a:r>
            <a:endParaRPr lang="nl-NL" dirty="0"/>
          </a:p>
        </p:txBody>
      </p:sp>
      <p:sp>
        <p:nvSpPr>
          <p:cNvPr id="3" name="Tijdelijke aanduiding voor inhoud 2">
            <a:extLst>
              <a:ext uri="{FF2B5EF4-FFF2-40B4-BE49-F238E27FC236}">
                <a16:creationId xmlns:a16="http://schemas.microsoft.com/office/drawing/2014/main" xmlns="" id="{47D2C8FD-D602-4ADD-81FF-9997E1A9E9C3}"/>
              </a:ext>
            </a:extLst>
          </p:cNvPr>
          <p:cNvSpPr>
            <a:spLocks noGrp="1"/>
          </p:cNvSpPr>
          <p:nvPr>
            <p:ph idx="1"/>
          </p:nvPr>
        </p:nvSpPr>
        <p:spPr/>
        <p:txBody>
          <a:bodyPr>
            <a:normAutofit fontScale="77500" lnSpcReduction="20000"/>
          </a:bodyPr>
          <a:lstStyle/>
          <a:p>
            <a:r>
              <a:rPr lang="en-US" dirty="0"/>
              <a:t>Then there are different ways to define concepts. One could say ‘A table is an object with four legs and a rectangular board on top of it’. If a specific object has three legs, it is not a table. One could also say: ‘A table is an object that is commonly used for eating’. Then the use of the object in question should be analyzed. Here, different factors might be taken into account. To determine whether an object is a ‘home’, one can look at whether a person enjoys his private life in that object. This may depended on a number of factors such as how much time a person spends in that object and whether he sleeps, eats and has sex there. Neither of those factors are determinative, they are communicating vessels. The different factors and the extent to which they are fulfilled in a certain context should be analyzed as a whole. If all factors are fulfilled a 100%, then an object is surely a home, but if one factor is not fulfilled, an object may still be qualified as a home, for example when a person always eats outside. In this sense what is a ‘home’ is dependent on personal preferences but also on cultural commonalities – in some countries, the home may only serve as a place to sleep, while in others, it might be the center of a person’s social life. I think in this case, we don’t ‘balance’ or ‘weigh’ different factors, but analyze in how far a specific object and the way in which it is used approaches the ideal concept of a ‘home’ in a certain time and context. </a:t>
            </a:r>
            <a:endParaRPr lang="nl-NL" dirty="0"/>
          </a:p>
          <a:p>
            <a:endParaRPr lang="nl-NL" dirty="0"/>
          </a:p>
        </p:txBody>
      </p:sp>
    </p:spTree>
    <p:extLst>
      <p:ext uri="{BB962C8B-B14F-4D97-AF65-F5344CB8AC3E}">
        <p14:creationId xmlns:p14="http://schemas.microsoft.com/office/powerpoint/2010/main" val="3595788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78713CB-E013-4914-BED2-DF9FE831B092}"/>
              </a:ext>
            </a:extLst>
          </p:cNvPr>
          <p:cNvSpPr>
            <a:spLocks noGrp="1"/>
          </p:cNvSpPr>
          <p:nvPr>
            <p:ph type="title"/>
          </p:nvPr>
        </p:nvSpPr>
        <p:spPr/>
        <p:txBody>
          <a:bodyPr/>
          <a:lstStyle/>
          <a:p>
            <a:r>
              <a:rPr lang="nl-NL" dirty="0" err="1"/>
              <a:t>Legitimate</a:t>
            </a:r>
            <a:r>
              <a:rPr lang="nl-NL" dirty="0"/>
              <a:t> </a:t>
            </a:r>
            <a:r>
              <a:rPr lang="nl-NL" dirty="0" err="1"/>
              <a:t>aim</a:t>
            </a:r>
            <a:endParaRPr lang="nl-NL" dirty="0"/>
          </a:p>
        </p:txBody>
      </p:sp>
      <p:sp>
        <p:nvSpPr>
          <p:cNvPr id="3" name="Tijdelijke aanduiding voor inhoud 2">
            <a:extLst>
              <a:ext uri="{FF2B5EF4-FFF2-40B4-BE49-F238E27FC236}">
                <a16:creationId xmlns:a16="http://schemas.microsoft.com/office/drawing/2014/main" xmlns="" id="{8A30D297-F6E9-41CB-B9A9-DD781EB61CD6}"/>
              </a:ext>
            </a:extLst>
          </p:cNvPr>
          <p:cNvSpPr>
            <a:spLocks noGrp="1"/>
          </p:cNvSpPr>
          <p:nvPr>
            <p:ph idx="1"/>
          </p:nvPr>
        </p:nvSpPr>
        <p:spPr/>
        <p:txBody>
          <a:bodyPr>
            <a:normAutofit fontScale="85000" lnSpcReduction="20000"/>
          </a:bodyPr>
          <a:lstStyle/>
          <a:p>
            <a:r>
              <a:rPr lang="nl-NL" b="1" dirty="0"/>
              <a:t>Security </a:t>
            </a:r>
            <a:endParaRPr lang="nl-NL" dirty="0"/>
          </a:p>
          <a:p>
            <a:r>
              <a:rPr lang="en-US" dirty="0"/>
              <a:t>Of the three terms used in Article 8 ECHR relating to the rationale of security - ‘national security’, ‘public safety’, and ‘the prevention of disorder or crime’ - the latter is used in most cases by far. Generally, this rationale is invoked in three types of issues. First, the prevention of disorder and crime plays a role in police investigations, namely in case of wire-tapping telecommunication or controlling other means of correspondence, and in case of officials entering a private house in order to arrest its occupant or to seize certain documents or objects</a:t>
            </a:r>
            <a:r>
              <a:rPr lang="en-US" dirty="0" smtClean="0"/>
              <a:t>. Second</a:t>
            </a:r>
            <a:r>
              <a:rPr lang="en-US" dirty="0"/>
              <a:t>, restrictions may be imposed on the privacy of prisoners, their right to correspondence, and the freedom to have regular contact with family members, as this serves the legitimate aim of prevention of crime and disorder in the prison facilities, for example in relation to smuggling alcohol, drugs, or weaponry into the facility</a:t>
            </a:r>
            <a:r>
              <a:rPr lang="en-US" dirty="0" smtClean="0"/>
              <a:t>. Third</a:t>
            </a:r>
            <a:r>
              <a:rPr lang="en-US" dirty="0"/>
              <a:t>, states may expel aliens who have been convicted for criminal activities from their territory or deny their application for a temporary or permanent residence permit for reasons of maintaining order and preventing crime</a:t>
            </a:r>
            <a:r>
              <a:rPr lang="en-US" dirty="0" smtClean="0"/>
              <a:t>.</a:t>
            </a:r>
            <a:endParaRPr lang="nl-NL" dirty="0"/>
          </a:p>
        </p:txBody>
      </p:sp>
    </p:spTree>
    <p:extLst>
      <p:ext uri="{BB962C8B-B14F-4D97-AF65-F5344CB8AC3E}">
        <p14:creationId xmlns:p14="http://schemas.microsoft.com/office/powerpoint/2010/main" val="37728828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CB3EEFF-7FFC-4418-A148-52FE4FCA10CC}"/>
              </a:ext>
            </a:extLst>
          </p:cNvPr>
          <p:cNvSpPr>
            <a:spLocks noGrp="1"/>
          </p:cNvSpPr>
          <p:nvPr>
            <p:ph type="title"/>
          </p:nvPr>
        </p:nvSpPr>
        <p:spPr/>
        <p:txBody>
          <a:bodyPr/>
          <a:lstStyle/>
          <a:p>
            <a:r>
              <a:rPr lang="nl-NL" dirty="0" err="1"/>
              <a:t>Questions</a:t>
            </a:r>
            <a:r>
              <a:rPr lang="nl-NL" dirty="0"/>
              <a:t>?</a:t>
            </a:r>
          </a:p>
        </p:txBody>
      </p:sp>
      <p:pic>
        <p:nvPicPr>
          <p:cNvPr id="5" name="Tijdelijke aanduiding voor inhoud 4">
            <a:extLst>
              <a:ext uri="{FF2B5EF4-FFF2-40B4-BE49-F238E27FC236}">
                <a16:creationId xmlns:a16="http://schemas.microsoft.com/office/drawing/2014/main" xmlns="" id="{8A2FF87B-C133-4284-AD52-A4987E81205A}"/>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535424" y="2161826"/>
            <a:ext cx="3121152" cy="3678936"/>
          </a:xfrm>
        </p:spPr>
      </p:pic>
    </p:spTree>
    <p:extLst>
      <p:ext uri="{BB962C8B-B14F-4D97-AF65-F5344CB8AC3E}">
        <p14:creationId xmlns:p14="http://schemas.microsoft.com/office/powerpoint/2010/main" val="487000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9A46A64-2A91-4734-977D-579E9CFC4FE6}"/>
              </a:ext>
            </a:extLst>
          </p:cNvPr>
          <p:cNvSpPr>
            <a:spLocks noGrp="1"/>
          </p:cNvSpPr>
          <p:nvPr>
            <p:ph type="title"/>
          </p:nvPr>
        </p:nvSpPr>
        <p:spPr/>
        <p:txBody>
          <a:bodyPr/>
          <a:lstStyle/>
          <a:p>
            <a:r>
              <a:rPr lang="nl-NL" dirty="0" err="1"/>
              <a:t>Legitimate</a:t>
            </a:r>
            <a:r>
              <a:rPr lang="nl-NL" dirty="0"/>
              <a:t> </a:t>
            </a:r>
            <a:r>
              <a:rPr lang="nl-NL" dirty="0" err="1"/>
              <a:t>aim</a:t>
            </a:r>
            <a:endParaRPr lang="nl-NL" dirty="0"/>
          </a:p>
        </p:txBody>
      </p:sp>
      <p:sp>
        <p:nvSpPr>
          <p:cNvPr id="3" name="Tijdelijke aanduiding voor inhoud 2">
            <a:extLst>
              <a:ext uri="{FF2B5EF4-FFF2-40B4-BE49-F238E27FC236}">
                <a16:creationId xmlns:a16="http://schemas.microsoft.com/office/drawing/2014/main" xmlns="" id="{6FA7DB12-8489-4581-AEE4-2D00AA987D1A}"/>
              </a:ext>
            </a:extLst>
          </p:cNvPr>
          <p:cNvSpPr>
            <a:spLocks noGrp="1"/>
          </p:cNvSpPr>
          <p:nvPr>
            <p:ph idx="1"/>
          </p:nvPr>
        </p:nvSpPr>
        <p:spPr/>
        <p:txBody>
          <a:bodyPr>
            <a:normAutofit lnSpcReduction="10000"/>
          </a:bodyPr>
          <a:lstStyle/>
          <a:p>
            <a:r>
              <a:rPr lang="en-US" dirty="0"/>
              <a:t>Sometimes, the Court only refers to the prevention of crime, namely in cases concerning police </a:t>
            </a:r>
            <a:r>
              <a:rPr lang="en-US" dirty="0" smtClean="0"/>
              <a:t>investigations. </a:t>
            </a:r>
            <a:r>
              <a:rPr lang="en-US" dirty="0"/>
              <a:t>Likewise, prevention of disorder is occasionally accepted as an independent rationale and appears to have a slightly broader </a:t>
            </a:r>
            <a:r>
              <a:rPr lang="en-US" dirty="0" smtClean="0"/>
              <a:t>scope. </a:t>
            </a:r>
            <a:r>
              <a:rPr lang="en-US" dirty="0"/>
              <a:t>For example, in a case where a person was expelled from the state’s territory and he claimed that the interference in question ‘did not pursue any of the legitimate aims set out in Article 8 § 2, in particular "the prevention of crime" and, more broadly, of "disorder". He claimed that it was in reality a sanction for old offences</a:t>
            </a:r>
            <a:r>
              <a:rPr lang="en-US" dirty="0" smtClean="0"/>
              <a:t>.’ </a:t>
            </a:r>
            <a:r>
              <a:rPr lang="en-US" dirty="0"/>
              <a:t>The Court, however, accepted that the government had pursued the legitimate aim of preventing disorder and not crime, apparently because there were no concrete reasons to believe that criminal activities would be prevented by the expulsion. </a:t>
            </a:r>
            <a:endParaRPr lang="nl-NL" dirty="0"/>
          </a:p>
        </p:txBody>
      </p:sp>
    </p:spTree>
    <p:extLst>
      <p:ext uri="{BB962C8B-B14F-4D97-AF65-F5344CB8AC3E}">
        <p14:creationId xmlns:p14="http://schemas.microsoft.com/office/powerpoint/2010/main" val="4207857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008CCE5E-B0C3-448E-912D-1049DDC4B4C2}"/>
              </a:ext>
            </a:extLst>
          </p:cNvPr>
          <p:cNvSpPr>
            <a:spLocks noGrp="1"/>
          </p:cNvSpPr>
          <p:nvPr>
            <p:ph type="title"/>
          </p:nvPr>
        </p:nvSpPr>
        <p:spPr/>
        <p:txBody>
          <a:bodyPr/>
          <a:lstStyle/>
          <a:p>
            <a:r>
              <a:rPr lang="nl-NL" dirty="0" err="1"/>
              <a:t>Legitimate</a:t>
            </a:r>
            <a:r>
              <a:rPr lang="nl-NL" dirty="0"/>
              <a:t> </a:t>
            </a:r>
            <a:r>
              <a:rPr lang="nl-NL" dirty="0" err="1"/>
              <a:t>aim</a:t>
            </a:r>
            <a:endParaRPr lang="nl-NL" dirty="0"/>
          </a:p>
        </p:txBody>
      </p:sp>
      <p:sp>
        <p:nvSpPr>
          <p:cNvPr id="3" name="Tijdelijke aanduiding voor inhoud 2">
            <a:extLst>
              <a:ext uri="{FF2B5EF4-FFF2-40B4-BE49-F238E27FC236}">
                <a16:creationId xmlns:a16="http://schemas.microsoft.com/office/drawing/2014/main" xmlns="" id="{A3558A97-D21F-43F8-8A0E-2E7E19EB3DB3}"/>
              </a:ext>
            </a:extLst>
          </p:cNvPr>
          <p:cNvSpPr>
            <a:spLocks noGrp="1"/>
          </p:cNvSpPr>
          <p:nvPr>
            <p:ph idx="1"/>
          </p:nvPr>
        </p:nvSpPr>
        <p:spPr/>
        <p:txBody>
          <a:bodyPr>
            <a:normAutofit fontScale="92500" lnSpcReduction="10000"/>
          </a:bodyPr>
          <a:lstStyle/>
          <a:p>
            <a:r>
              <a:rPr lang="en-GB" dirty="0"/>
              <a:t>The interest of ‘public safety’ is seldom invoked and seems to function as a rationale which is applied in more general and slightly more weighty cases, such as when a convicted criminal is denied leave from prison to attend the funeral of his parents, when an applicant complains of the release of CCTV footage which has resulted in publication and broadcasting of identifiable images of the applicant in question while attempting suicide, and when applicants complain about the systematic monitoring and recording of private conversations and private behaviour in the course of criminal proceedings. </a:t>
            </a:r>
          </a:p>
          <a:p>
            <a:r>
              <a:rPr lang="en-GB" dirty="0"/>
              <a:t>Finally, ‘the principal cases in which [“national security”] has been raised indicate that it concerns the security of the state and the democratic constitutional order from threats posed by enemies both within and without'.</a:t>
            </a:r>
            <a:endParaRPr lang="en-US" dirty="0"/>
          </a:p>
        </p:txBody>
      </p:sp>
    </p:spTree>
    <p:extLst>
      <p:ext uri="{BB962C8B-B14F-4D97-AF65-F5344CB8AC3E}">
        <p14:creationId xmlns:p14="http://schemas.microsoft.com/office/powerpoint/2010/main" val="1799805508"/>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223</TotalTime>
  <Words>12398</Words>
  <Application>Microsoft Office PowerPoint</Application>
  <PresentationFormat>Widescreen</PresentationFormat>
  <Paragraphs>222</Paragraphs>
  <Slides>70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70</vt:i4>
      </vt:variant>
    </vt:vector>
  </HeadingPairs>
  <TitlesOfParts>
    <vt:vector size="75" baseType="lpstr">
      <vt:lpstr>Arial</vt:lpstr>
      <vt:lpstr>Calibri</vt:lpstr>
      <vt:lpstr>Calibri Light</vt:lpstr>
      <vt:lpstr>Times New Roman</vt:lpstr>
      <vt:lpstr>Kantoorthema</vt:lpstr>
      <vt:lpstr>Legitimate aim &amp; Necessary in a democratic society</vt:lpstr>
      <vt:lpstr>Overview of today</vt:lpstr>
      <vt:lpstr>Exam</vt:lpstr>
      <vt:lpstr>Exam</vt:lpstr>
      <vt:lpstr>Exam</vt:lpstr>
      <vt:lpstr>Legitimate aim</vt:lpstr>
      <vt:lpstr>Legitimate aim</vt:lpstr>
      <vt:lpstr>Legitimate aim</vt:lpstr>
      <vt:lpstr>Legitimate aim</vt:lpstr>
      <vt:lpstr>Legitimate aim</vt:lpstr>
      <vt:lpstr>Legitimate aim</vt:lpstr>
      <vt:lpstr>Legitimate aim</vt:lpstr>
      <vt:lpstr>Legitimate aim</vt:lpstr>
      <vt:lpstr>Legitimate aim</vt:lpstr>
      <vt:lpstr>Legitimate aim</vt:lpstr>
      <vt:lpstr>Legitimate aim</vt:lpstr>
      <vt:lpstr>Legitimate aim</vt:lpstr>
      <vt:lpstr>Legitimate aim</vt:lpstr>
      <vt:lpstr>Legitimate aim</vt:lpstr>
      <vt:lpstr>Legitimate aim</vt:lpstr>
      <vt:lpstr>Legitimate aim</vt:lpstr>
      <vt:lpstr>Legitimate aim</vt:lpstr>
      <vt:lpstr>The Common interest</vt:lpstr>
      <vt:lpstr>The Common interest</vt:lpstr>
      <vt:lpstr>The Common interest</vt:lpstr>
      <vt:lpstr>The Common interest</vt:lpstr>
      <vt:lpstr>The Common interest</vt:lpstr>
      <vt:lpstr>The Common interest</vt:lpstr>
      <vt:lpstr>The Common interest</vt:lpstr>
      <vt:lpstr>The Common interest</vt:lpstr>
      <vt:lpstr>The Common interest</vt:lpstr>
      <vt:lpstr>The Common interest</vt:lpstr>
      <vt:lpstr>The Common interest</vt:lpstr>
      <vt:lpstr>The Common interest</vt:lpstr>
      <vt:lpstr>The Common interest</vt:lpstr>
      <vt:lpstr>The Common interest</vt:lpstr>
      <vt:lpstr>Break</vt:lpstr>
      <vt:lpstr>Different tests</vt:lpstr>
      <vt:lpstr>Different tests</vt:lpstr>
      <vt:lpstr>Different tests</vt:lpstr>
      <vt:lpstr>Different tests</vt:lpstr>
      <vt:lpstr>Different tests</vt:lpstr>
      <vt:lpstr>Different tests</vt:lpstr>
      <vt:lpstr>Different tests</vt:lpstr>
      <vt:lpstr>Different tests</vt:lpstr>
      <vt:lpstr>Different tests</vt:lpstr>
      <vt:lpstr>Different tests</vt:lpstr>
      <vt:lpstr>Different tests</vt:lpstr>
      <vt:lpstr>Different tests</vt:lpstr>
      <vt:lpstr>Different tests</vt:lpstr>
      <vt:lpstr>Different tests</vt:lpstr>
      <vt:lpstr>Different tests</vt:lpstr>
      <vt:lpstr>Different tests</vt:lpstr>
      <vt:lpstr>Ten Questions about Balancing</vt:lpstr>
      <vt:lpstr>(1) What is balancing?</vt:lpstr>
      <vt:lpstr>(2) Should balancing be used in the legal realm?</vt:lpstr>
      <vt:lpstr>(3) Do legal texts themselves speak of ‘balancing’? </vt:lpstr>
      <vt:lpstr>(4) Is balancing inherent to the proportionality test? </vt:lpstr>
      <vt:lpstr>(5) Is there an alternative for balancing interests?</vt:lpstr>
      <vt:lpstr>(6) Can ‘balancing’ and other methods coexist side by side?</vt:lpstr>
      <vt:lpstr>(7) Should legal disputes be determined on a case by case basis?</vt:lpstr>
      <vt:lpstr>(8) Is privacy an absolute right?</vt:lpstr>
      <vt:lpstr>(8) Is privacy an absolute right?</vt:lpstr>
      <vt:lpstr>(8) Is privacy an absolute right?</vt:lpstr>
      <vt:lpstr>(8) Is privacy an absolute right?</vt:lpstr>
      <vt:lpstr>(9) Are not all legal principles context dependent?</vt:lpstr>
      <vt:lpstr>(9) Are not all legal principles context dependent?</vt:lpstr>
      <vt:lpstr>(10) Are not all factual questions context dependent?</vt:lpstr>
      <vt:lpstr>(10) Are not all factual questions context dependent?</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Necessary in a democratic society</dc:title>
  <dc:creator>Bart Van der Sloot</dc:creator>
  <cp:lastModifiedBy>someone</cp:lastModifiedBy>
  <cp:revision>29</cp:revision>
  <cp:lastPrinted>2018-10-03T11:01:59Z</cp:lastPrinted>
  <dcterms:created xsi:type="dcterms:W3CDTF">2017-10-02T16:02:27Z</dcterms:created>
  <dcterms:modified xsi:type="dcterms:W3CDTF">2018-10-03T12:31:58Z</dcterms:modified>
</cp:coreProperties>
</file>