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72"/>
  </p:notesMasterIdLst>
  <p:sldIdLst>
    <p:sldId id="256" r:id="rId2"/>
    <p:sldId id="871" r:id="rId3"/>
    <p:sldId id="872" r:id="rId4"/>
    <p:sldId id="873" r:id="rId5"/>
    <p:sldId id="874" r:id="rId6"/>
    <p:sldId id="875" r:id="rId7"/>
    <p:sldId id="876" r:id="rId8"/>
    <p:sldId id="881" r:id="rId9"/>
    <p:sldId id="266" r:id="rId10"/>
    <p:sldId id="267" r:id="rId11"/>
    <p:sldId id="268" r:id="rId12"/>
    <p:sldId id="257" r:id="rId13"/>
    <p:sldId id="258" r:id="rId14"/>
    <p:sldId id="259" r:id="rId15"/>
    <p:sldId id="260" r:id="rId16"/>
    <p:sldId id="261" r:id="rId17"/>
    <p:sldId id="278" r:id="rId18"/>
    <p:sldId id="279" r:id="rId19"/>
    <p:sldId id="280" r:id="rId20"/>
    <p:sldId id="281" r:id="rId21"/>
    <p:sldId id="282" r:id="rId22"/>
    <p:sldId id="283" r:id="rId23"/>
    <p:sldId id="270" r:id="rId24"/>
    <p:sldId id="285" r:id="rId25"/>
    <p:sldId id="286" r:id="rId26"/>
    <p:sldId id="298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9" r:id="rId38"/>
    <p:sldId id="300" r:id="rId39"/>
    <p:sldId id="301" r:id="rId40"/>
    <p:sldId id="302" r:id="rId41"/>
    <p:sldId id="304" r:id="rId42"/>
    <p:sldId id="305" r:id="rId43"/>
    <p:sldId id="306" r:id="rId44"/>
    <p:sldId id="307" r:id="rId45"/>
    <p:sldId id="868" r:id="rId46"/>
    <p:sldId id="303" r:id="rId47"/>
    <p:sldId id="274" r:id="rId48"/>
    <p:sldId id="310" r:id="rId49"/>
    <p:sldId id="311" r:id="rId50"/>
    <p:sldId id="312" r:id="rId51"/>
    <p:sldId id="866" r:id="rId52"/>
    <p:sldId id="313" r:id="rId53"/>
    <p:sldId id="314" r:id="rId54"/>
    <p:sldId id="315" r:id="rId55"/>
    <p:sldId id="318" r:id="rId56"/>
    <p:sldId id="317" r:id="rId57"/>
    <p:sldId id="320" r:id="rId58"/>
    <p:sldId id="322" r:id="rId59"/>
    <p:sldId id="323" r:id="rId60"/>
    <p:sldId id="326" r:id="rId61"/>
    <p:sldId id="327" r:id="rId62"/>
    <p:sldId id="869" r:id="rId63"/>
    <p:sldId id="325" r:id="rId64"/>
    <p:sldId id="864" r:id="rId65"/>
    <p:sldId id="339" r:id="rId66"/>
    <p:sldId id="878" r:id="rId67"/>
    <p:sldId id="877" r:id="rId68"/>
    <p:sldId id="879" r:id="rId69"/>
    <p:sldId id="880" r:id="rId70"/>
    <p:sldId id="337" r:id="rId7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5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B6556-63FE-4C33-910E-A249E7ED573C}" type="datetimeFigureOut">
              <a:rPr lang="nl-NL" smtClean="0"/>
              <a:t>30-11-2023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56DF8-3E83-474E-88D2-A600BD18C6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1452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F6CCBF3A-D7FB-4B97-8FD5-6FFB20CB1E8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3109D357-8067-4A1F-97B2-93C5160B78D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20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73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69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‹nr.›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765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86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61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89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08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96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44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0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49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34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88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5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28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01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CBF3A-D7FB-4B97-8FD5-6FFB20CB1E8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9D357-8067-4A1F-97B2-93C5160B78D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871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bartvandersloot.nl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21DC3-D455-D302-70AE-D84E33423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1082" y="4660681"/>
            <a:ext cx="9689834" cy="1125050"/>
          </a:xfrm>
        </p:spPr>
        <p:txBody>
          <a:bodyPr anchor="b">
            <a:normAutofit/>
          </a:bodyPr>
          <a:lstStyle/>
          <a:p>
            <a:pPr algn="ctr"/>
            <a:r>
              <a:rPr lang="en-US" sz="3700" b="1" dirty="0" err="1"/>
              <a:t>Ethiek</a:t>
            </a:r>
            <a:r>
              <a:rPr lang="en-US" sz="3700" b="1" dirty="0"/>
              <a:t> </a:t>
            </a:r>
            <a:r>
              <a:rPr lang="en-US" sz="3700" b="1" dirty="0" err="1"/>
              <a:t>en</a:t>
            </a:r>
            <a:r>
              <a:rPr lang="en-US" sz="3700" b="1" dirty="0"/>
              <a:t> </a:t>
            </a:r>
            <a:r>
              <a:rPr lang="en-US" sz="3700" b="1" dirty="0" err="1"/>
              <a:t>Technologie</a:t>
            </a:r>
            <a:endParaRPr lang="nl-NL" sz="37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5C0735-5161-FE68-359B-57833F99A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8997" y="5710687"/>
            <a:ext cx="8314005" cy="85189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Bart van der Sloot  </a:t>
            </a:r>
          </a:p>
          <a:p>
            <a:pPr algn="ctr"/>
            <a:r>
              <a:rPr lang="en-US">
                <a:hlinkClick r:id="rId2"/>
              </a:rPr>
              <a:t>www.bartvandersloot.nl</a:t>
            </a:r>
            <a:r>
              <a:rPr lang="en-US"/>
              <a:t>  </a:t>
            </a:r>
            <a:endParaRPr lang="nl-NL" dirty="0"/>
          </a:p>
        </p:txBody>
      </p:sp>
      <p:sp>
        <p:nvSpPr>
          <p:cNvPr id="20" name="Slide Number Placeholder 18">
            <a:extLst>
              <a:ext uri="{FF2B5EF4-FFF2-40B4-BE49-F238E27FC236}">
                <a16:creationId xmlns:a16="http://schemas.microsoft.com/office/drawing/2014/main" id="{C1C55277-AB30-473F-9D07-4466F5769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pic>
        <p:nvPicPr>
          <p:cNvPr id="4" name="Picture 3" descr="Close up of circuit board">
            <a:extLst>
              <a:ext uri="{FF2B5EF4-FFF2-40B4-BE49-F238E27FC236}">
                <a16:creationId xmlns:a16="http://schemas.microsoft.com/office/drawing/2014/main" id="{73C747BA-37BE-FAFE-589E-E19A70B7E6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24" b="26073"/>
          <a:stretch/>
        </p:blipFill>
        <p:spPr>
          <a:xfrm>
            <a:off x="20" y="1"/>
            <a:ext cx="12191980" cy="4305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016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45AF296-C7FC-BF00-DEFB-205BEFC99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15" y="354564"/>
            <a:ext cx="4198256" cy="396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A3E18284-3B85-3FBF-2770-08FD6A3D0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939" y="354564"/>
            <a:ext cx="5896947" cy="331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353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45AF296-C7FC-BF00-DEFB-205BEFC99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15" y="354564"/>
            <a:ext cx="4198256" cy="396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A3E18284-3B85-3FBF-2770-08FD6A3D0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939" y="354564"/>
            <a:ext cx="5896947" cy="331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hat is augmented reality, anyway?">
            <a:extLst>
              <a:ext uri="{FF2B5EF4-FFF2-40B4-BE49-F238E27FC236}">
                <a16:creationId xmlns:a16="http://schemas.microsoft.com/office/drawing/2014/main" id="{E03E4692-C90E-39E7-0133-426EB83F1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48" y="1571701"/>
            <a:ext cx="4198256" cy="419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647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45AF296-C7FC-BF00-DEFB-205BEFC99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15" y="354564"/>
            <a:ext cx="4198256" cy="396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A3E18284-3B85-3FBF-2770-08FD6A3D0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939" y="354564"/>
            <a:ext cx="5896947" cy="331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hat is augmented reality, anyway?">
            <a:extLst>
              <a:ext uri="{FF2B5EF4-FFF2-40B4-BE49-F238E27FC236}">
                <a16:creationId xmlns:a16="http://schemas.microsoft.com/office/drawing/2014/main" id="{E03E4692-C90E-39E7-0133-426EB83F1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48" y="1571701"/>
            <a:ext cx="4198256" cy="419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Zero Latency opens its first New Zealand virtual reality gaming arena - NZ  Herald">
            <a:extLst>
              <a:ext uri="{FF2B5EF4-FFF2-40B4-BE49-F238E27FC236}">
                <a16:creationId xmlns:a16="http://schemas.microsoft.com/office/drawing/2014/main" id="{41FA10C2-858A-F01E-BD39-D0E351092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71" y="2579477"/>
            <a:ext cx="6727111" cy="37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119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DC97CE-A69D-12B5-68E9-A0009736F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390" y="813589"/>
            <a:ext cx="5761219" cy="5230821"/>
          </a:xfrm>
          <a:prstGeom prst="rect">
            <a:avLst/>
          </a:prstGeom>
        </p:spPr>
      </p:pic>
      <p:pic>
        <p:nvPicPr>
          <p:cNvPr id="10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52038013-867F-87C6-4168-949BD9A35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442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7" descr="why mask blurry · Issue #892 · iperov/DeepFaceLab · GitHub">
            <a:extLst>
              <a:ext uri="{FF2B5EF4-FFF2-40B4-BE49-F238E27FC236}">
                <a16:creationId xmlns:a16="http://schemas.microsoft.com/office/drawing/2014/main" id="{D86553FD-6461-EB5B-A1EC-00A3DC9BE9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302" y="1270211"/>
            <a:ext cx="2857500" cy="282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8" descr="LEGACY] [GUIDE] - DeepFaceLab 1.0 Guide">
            <a:extLst>
              <a:ext uri="{FF2B5EF4-FFF2-40B4-BE49-F238E27FC236}">
                <a16:creationId xmlns:a16="http://schemas.microsoft.com/office/drawing/2014/main" id="{72B0EA53-7DC8-145E-C36F-4057E4276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802" y="1270211"/>
            <a:ext cx="2762250" cy="283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26" descr="Fakelab – A Deepfake Audio Detection Tool">
            <a:extLst>
              <a:ext uri="{FF2B5EF4-FFF2-40B4-BE49-F238E27FC236}">
                <a16:creationId xmlns:a16="http://schemas.microsoft.com/office/drawing/2014/main" id="{8BD9B57B-74A2-BDEB-7D29-445D7CFDA9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" t="6492" r="2778" b="6209"/>
          <a:stretch/>
        </p:blipFill>
        <p:spPr bwMode="auto">
          <a:xfrm>
            <a:off x="3512489" y="4092786"/>
            <a:ext cx="5643563" cy="2562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0997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ugmented reality will give us superpowers - Big Think">
            <a:extLst>
              <a:ext uri="{FF2B5EF4-FFF2-40B4-BE49-F238E27FC236}">
                <a16:creationId xmlns:a16="http://schemas.microsoft.com/office/drawing/2014/main" id="{5212FD92-173F-E265-B063-3707F7994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278" y="3698552"/>
            <a:ext cx="5075852" cy="285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ugmented reality: What is it &amp; how will it affect telecommunications? -  VertiGIS">
            <a:extLst>
              <a:ext uri="{FF2B5EF4-FFF2-40B4-BE49-F238E27FC236}">
                <a16:creationId xmlns:a16="http://schemas.microsoft.com/office/drawing/2014/main" id="{B8518902-0F0D-1EE1-BAD1-FB7008CB2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52" y="3607868"/>
            <a:ext cx="4253982" cy="283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Augmented Reality Glasses: Things to know about top AR glasses in 2021">
            <a:extLst>
              <a:ext uri="{FF2B5EF4-FFF2-40B4-BE49-F238E27FC236}">
                <a16:creationId xmlns:a16="http://schemas.microsoft.com/office/drawing/2014/main" id="{42DAEEBE-A4F3-2974-34A5-7154D5C67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873" y="219831"/>
            <a:ext cx="6783734" cy="293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856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Zero Latency opens its first New Zealand virtual reality gaming arena - NZ  Herald">
            <a:extLst>
              <a:ext uri="{FF2B5EF4-FFF2-40B4-BE49-F238E27FC236}">
                <a16:creationId xmlns:a16="http://schemas.microsoft.com/office/drawing/2014/main" id="{C34CC348-0DDD-2634-8B4B-A62B16F57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6" y="172179"/>
            <a:ext cx="4255538" cy="239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ave automatic virtual environment - Wikipedia">
            <a:extLst>
              <a:ext uri="{FF2B5EF4-FFF2-40B4-BE49-F238E27FC236}">
                <a16:creationId xmlns:a16="http://schemas.microsoft.com/office/drawing/2014/main" id="{46553603-3F7C-0E86-363E-C3C6FD805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387" y="1110343"/>
            <a:ext cx="6357257" cy="476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53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nn na Hotel Akasaka (Robot Hotel) - The Best Japan">
            <a:extLst>
              <a:ext uri="{FF2B5EF4-FFF2-40B4-BE49-F238E27FC236}">
                <a16:creationId xmlns:a16="http://schemas.microsoft.com/office/drawing/2014/main" id="{FC47F727-2FF5-FF80-C4E7-EF52F70F4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9753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424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ow Robot Taxis Will Change Transportation">
            <a:extLst>
              <a:ext uri="{FF2B5EF4-FFF2-40B4-BE49-F238E27FC236}">
                <a16:creationId xmlns:a16="http://schemas.microsoft.com/office/drawing/2014/main" id="{2800A483-D2DE-EEA0-57C1-C6E98196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209" y="0"/>
            <a:ext cx="5042597" cy="378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ow, A Humanoid Robot Will Be Your Tour Guide In Japan - Outlook Traveller">
            <a:extLst>
              <a:ext uri="{FF2B5EF4-FFF2-40B4-BE49-F238E27FC236}">
                <a16:creationId xmlns:a16="http://schemas.microsoft.com/office/drawing/2014/main" id="{312C3D72-49A3-7B9C-F1EB-036B0FEFD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332" y="2915815"/>
            <a:ext cx="6380468" cy="365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372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ow Have Humanoid Robots Been Effective in Supporting our Healthcare  Workers during COVID-19? | Aldebaran">
            <a:extLst>
              <a:ext uri="{FF2B5EF4-FFF2-40B4-BE49-F238E27FC236}">
                <a16:creationId xmlns:a16="http://schemas.microsoft.com/office/drawing/2014/main" id="{CC24C633-FDE3-AC2E-261D-5651A2D5D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436" y="372447"/>
            <a:ext cx="62865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obots to be used in UK care homes to help reduce loneliness | Social care  | The Guardian">
            <a:extLst>
              <a:ext uri="{FF2B5EF4-FFF2-40B4-BE49-F238E27FC236}">
                <a16:creationId xmlns:a16="http://schemas.microsoft.com/office/drawing/2014/main" id="{D811D075-6142-5EA6-8F29-09EACBD38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611" y="3628053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084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917AD8-A31E-8BEE-C405-0D830A79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903869-5913-A4D7-58FC-AFA73CB95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30" name="Picture 6" descr="A Beginner's Guide to Midjourney AI | by DesignGrapes | Bootcamp">
            <a:extLst>
              <a:ext uri="{FF2B5EF4-FFF2-40B4-BE49-F238E27FC236}">
                <a16:creationId xmlns:a16="http://schemas.microsoft.com/office/drawing/2014/main" id="{86EAB663-A773-DE5A-F5DA-667B1D885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255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obonaut 2 - ROBOTS: Your Guide to the World of Robotics">
            <a:extLst>
              <a:ext uri="{FF2B5EF4-FFF2-40B4-BE49-F238E27FC236}">
                <a16:creationId xmlns:a16="http://schemas.microsoft.com/office/drawing/2014/main" id="{5A1C8CB8-9B61-6314-FDE7-1472183AA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616" y="0"/>
            <a:ext cx="5959151" cy="44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s there a problem, (robotic) officer?” - Richard van Hooijdonk Blog">
            <a:extLst>
              <a:ext uri="{FF2B5EF4-FFF2-40B4-BE49-F238E27FC236}">
                <a16:creationId xmlns:a16="http://schemas.microsoft.com/office/drawing/2014/main" id="{F417606B-54D5-B096-FBCC-FC422099A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75" y="2846031"/>
            <a:ext cx="5891644" cy="38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456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ill Robots Make Good Friends? Scientists Are Already Starting to Find Out">
            <a:extLst>
              <a:ext uri="{FF2B5EF4-FFF2-40B4-BE49-F238E27FC236}">
                <a16:creationId xmlns:a16="http://schemas.microsoft.com/office/drawing/2014/main" id="{01B8247C-6F3A-399D-A483-D862D9BF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307" y="223936"/>
            <a:ext cx="6188976" cy="348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n a robot ever become your friend?">
            <a:extLst>
              <a:ext uri="{FF2B5EF4-FFF2-40B4-BE49-F238E27FC236}">
                <a16:creationId xmlns:a16="http://schemas.microsoft.com/office/drawing/2014/main" id="{9CC0F542-3AD2-6C43-53D9-3E97DDD84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05" y="2532565"/>
            <a:ext cx="5500946" cy="410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309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5B261D-1C0E-626B-0F5E-DD77CEE9C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914" y="317239"/>
            <a:ext cx="5820697" cy="4975123"/>
          </a:xfrm>
          <a:prstGeom prst="rect">
            <a:avLst/>
          </a:prstGeom>
        </p:spPr>
      </p:pic>
      <p:pic>
        <p:nvPicPr>
          <p:cNvPr id="6146" name="Picture 2" descr="Sex robots could soon feel sensations 'just like humans' after creepy  'printed skin' developed giving a sense of touch | The US Sun">
            <a:extLst>
              <a:ext uri="{FF2B5EF4-FFF2-40B4-BE49-F238E27FC236}">
                <a16:creationId xmlns:a16="http://schemas.microsoft.com/office/drawing/2014/main" id="{D34604EF-2AE4-D586-1837-BCB5B5C13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68" y="2603242"/>
            <a:ext cx="5075855" cy="380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163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You can't unsee this deepfake of Napoleon singing the 'Evangelion' theme">
            <a:extLst>
              <a:ext uri="{FF2B5EF4-FFF2-40B4-BE49-F238E27FC236}">
                <a16:creationId xmlns:a16="http://schemas.microsoft.com/office/drawing/2014/main" id="{B95E8818-A3ED-1591-F50D-3443C284B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806" y="513184"/>
            <a:ext cx="6864946" cy="51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936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Video Conferencing in China | Ultimate Guide | Xinergy Global">
            <a:extLst>
              <a:ext uri="{FF2B5EF4-FFF2-40B4-BE49-F238E27FC236}">
                <a16:creationId xmlns:a16="http://schemas.microsoft.com/office/drawing/2014/main" id="{151B7951-AE68-B162-B4DE-434B2DE4C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607" y="673434"/>
            <a:ext cx="7648769" cy="510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11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8A5A747E-8BAE-5DE4-ACD6-96DFDABB3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525" y="2306508"/>
            <a:ext cx="9422949" cy="2704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7792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Formation Island: RUTTE DOET het met KAAG!? - YouTube">
            <a:extLst>
              <a:ext uri="{FF2B5EF4-FFF2-40B4-BE49-F238E27FC236}">
                <a16:creationId xmlns:a16="http://schemas.microsoft.com/office/drawing/2014/main" id="{50ED1FEC-217E-5F20-06A7-96FC3BC3A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452" y="1567542"/>
            <a:ext cx="7928948" cy="446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707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Museum creates deepfake Salvador Dalí to greet visitors">
            <a:extLst>
              <a:ext uri="{FF2B5EF4-FFF2-40B4-BE49-F238E27FC236}">
                <a16:creationId xmlns:a16="http://schemas.microsoft.com/office/drawing/2014/main" id="{11FE11CB-3188-8608-F0AB-C4714026F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055" y="354565"/>
            <a:ext cx="8115300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7C39802C-FA75-2BAA-969B-5E5C8272F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45" y="2877521"/>
            <a:ext cx="5388816" cy="362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66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Add to Cart: Why deepfakes are good for retail - AdNews">
            <a:extLst>
              <a:ext uri="{FF2B5EF4-FFF2-40B4-BE49-F238E27FC236}">
                <a16:creationId xmlns:a16="http://schemas.microsoft.com/office/drawing/2014/main" id="{FBB12927-6501-1338-2A34-F33E57895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763" y="1313986"/>
            <a:ext cx="7261355" cy="423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496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80D01E48-041E-829D-DE4A-54C04AA3E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153" y="1204135"/>
            <a:ext cx="7668986" cy="478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510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E4D68C-CB52-F928-6411-478081965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143910-EC0C-A54E-2E92-9C14F4BE9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How to Make AI Art with Stable Diffusion">
            <a:extLst>
              <a:ext uri="{FF2B5EF4-FFF2-40B4-BE49-F238E27FC236}">
                <a16:creationId xmlns:a16="http://schemas.microsoft.com/office/drawing/2014/main" id="{4CBD5C68-C5DD-E003-C0FB-21B35F02C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7485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Augmented reality games: Will this summer's releases be booms or busts?">
            <a:extLst>
              <a:ext uri="{FF2B5EF4-FFF2-40B4-BE49-F238E27FC236}">
                <a16:creationId xmlns:a16="http://schemas.microsoft.com/office/drawing/2014/main" id="{1A9656CE-0DB4-FF9E-176B-402E03B4B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768" y="923731"/>
            <a:ext cx="6336521" cy="356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11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Absolutely real: Virtual and augmented reality open new avenues in the BMW  Group Production System">
            <a:extLst>
              <a:ext uri="{FF2B5EF4-FFF2-40B4-BE49-F238E27FC236}">
                <a16:creationId xmlns:a16="http://schemas.microsoft.com/office/drawing/2014/main" id="{06F9BB6E-F5D7-9BB5-C73E-BB7A73CDC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43" y="969865"/>
            <a:ext cx="7096708" cy="473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7880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3: Wikitude Augmented Reality Browser | Download Scientific Diagram">
            <a:extLst>
              <a:ext uri="{FF2B5EF4-FFF2-40B4-BE49-F238E27FC236}">
                <a16:creationId xmlns:a16="http://schemas.microsoft.com/office/drawing/2014/main" id="{9048BEBC-F4E8-4E58-D754-020F6D004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752" y="341055"/>
            <a:ext cx="5096801" cy="340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LLVision AR glasses spot people with high temperatures - IoT M2M Council">
            <a:extLst>
              <a:ext uri="{FF2B5EF4-FFF2-40B4-BE49-F238E27FC236}">
                <a16:creationId xmlns:a16="http://schemas.microsoft.com/office/drawing/2014/main" id="{8E261695-DBFD-1A5A-0CC2-A8470446C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357" y="3207593"/>
            <a:ext cx="543877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5206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Augmented Reality for Smart City Solutions | Techno FAQ">
            <a:extLst>
              <a:ext uri="{FF2B5EF4-FFF2-40B4-BE49-F238E27FC236}">
                <a16:creationId xmlns:a16="http://schemas.microsoft.com/office/drawing/2014/main" id="{89AA378C-7242-6068-413D-EED83D3AB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316" y="1147471"/>
            <a:ext cx="7846268" cy="442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9017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Sloan Science &amp; Film">
            <a:extLst>
              <a:ext uri="{FF2B5EF4-FFF2-40B4-BE49-F238E27FC236}">
                <a16:creationId xmlns:a16="http://schemas.microsoft.com/office/drawing/2014/main" id="{41FE4963-A244-7F15-6519-CE663B9E0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324" y="340277"/>
            <a:ext cx="601027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9897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hinese startup makes facial recognition glasses for police - Nikkei Asia">
            <a:extLst>
              <a:ext uri="{FF2B5EF4-FFF2-40B4-BE49-F238E27FC236}">
                <a16:creationId xmlns:a16="http://schemas.microsoft.com/office/drawing/2014/main" id="{5CBEACB5-D5E9-932F-527F-BC2D9893B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253" y="179897"/>
            <a:ext cx="7240555" cy="465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ugmented Reality Battlefield - Lieber Institute West Point">
            <a:extLst>
              <a:ext uri="{FF2B5EF4-FFF2-40B4-BE49-F238E27FC236}">
                <a16:creationId xmlns:a16="http://schemas.microsoft.com/office/drawing/2014/main" id="{ECD48524-0F60-72D4-8914-925853902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700" y="2084916"/>
            <a:ext cx="74295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9186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Augmented Reality Books: Safari Animals, World of Fairytales (Paparmali) -  YouTube">
            <a:extLst>
              <a:ext uri="{FF2B5EF4-FFF2-40B4-BE49-F238E27FC236}">
                <a16:creationId xmlns:a16="http://schemas.microsoft.com/office/drawing/2014/main" id="{B2DBA12A-B0AD-052F-D5B5-C80EB1BA7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56" y="1240971"/>
            <a:ext cx="8061650" cy="453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3106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Zero Latency opens its first New Zealand virtual reality gaming arena - NZ  Herald">
            <a:extLst>
              <a:ext uri="{FF2B5EF4-FFF2-40B4-BE49-F238E27FC236}">
                <a16:creationId xmlns:a16="http://schemas.microsoft.com/office/drawing/2014/main" id="{C34CC348-0DDD-2634-8B4B-A62B16F57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85" b="-46"/>
          <a:stretch/>
        </p:blipFill>
        <p:spPr bwMode="auto">
          <a:xfrm>
            <a:off x="303376" y="172179"/>
            <a:ext cx="3077387" cy="23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ow the Travel Industry benefits from Virtual Reality? - Clover Infotech">
            <a:extLst>
              <a:ext uri="{FF2B5EF4-FFF2-40B4-BE49-F238E27FC236}">
                <a16:creationId xmlns:a16="http://schemas.microsoft.com/office/drawing/2014/main" id="{0565B31F-FCC2-68C4-C5AF-832CF17F7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62" y="875133"/>
            <a:ext cx="8406851" cy="467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3994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Zero Latency opens its first New Zealand virtual reality gaming arena - NZ  Herald">
            <a:extLst>
              <a:ext uri="{FF2B5EF4-FFF2-40B4-BE49-F238E27FC236}">
                <a16:creationId xmlns:a16="http://schemas.microsoft.com/office/drawing/2014/main" id="{C34CC348-0DDD-2634-8B4B-A62B16F57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85" b="-46"/>
          <a:stretch/>
        </p:blipFill>
        <p:spPr bwMode="auto">
          <a:xfrm>
            <a:off x="303376" y="172179"/>
            <a:ext cx="3077387" cy="23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Virtual Reality Therapy: How Does It Work? – Forbes Health">
            <a:extLst>
              <a:ext uri="{FF2B5EF4-FFF2-40B4-BE49-F238E27FC236}">
                <a16:creationId xmlns:a16="http://schemas.microsoft.com/office/drawing/2014/main" id="{A3CBCF31-4765-D08B-FBE1-BC01AC477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674" y="78144"/>
            <a:ext cx="5957077" cy="335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Meet Virtual Reality, Your New Physical Therapist - The New York Times">
            <a:extLst>
              <a:ext uri="{FF2B5EF4-FFF2-40B4-BE49-F238E27FC236}">
                <a16:creationId xmlns:a16="http://schemas.microsoft.com/office/drawing/2014/main" id="{4118064A-453B-4EA3-258C-BEE2E97F9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772" y="2145485"/>
            <a:ext cx="6438440" cy="429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2054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Zero Latency opens its first New Zealand virtual reality gaming arena - NZ  Herald">
            <a:extLst>
              <a:ext uri="{FF2B5EF4-FFF2-40B4-BE49-F238E27FC236}">
                <a16:creationId xmlns:a16="http://schemas.microsoft.com/office/drawing/2014/main" id="{C34CC348-0DDD-2634-8B4B-A62B16F57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85" b="-46"/>
          <a:stretch/>
        </p:blipFill>
        <p:spPr bwMode="auto">
          <a:xfrm>
            <a:off x="303376" y="172179"/>
            <a:ext cx="3077387" cy="23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Virtual Reality Comes to the Classroom">
            <a:extLst>
              <a:ext uri="{FF2B5EF4-FFF2-40B4-BE49-F238E27FC236}">
                <a16:creationId xmlns:a16="http://schemas.microsoft.com/office/drawing/2014/main" id="{B4A3FC5C-0931-64B7-ACB1-31E8503A2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180" y="957936"/>
            <a:ext cx="5316810" cy="354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10 Best Examples Of VR And AR In Education">
            <a:extLst>
              <a:ext uri="{FF2B5EF4-FFF2-40B4-BE49-F238E27FC236}">
                <a16:creationId xmlns:a16="http://schemas.microsoft.com/office/drawing/2014/main" id="{096B7607-648D-6E8E-9588-7F0BFDD9C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482" y="3098054"/>
            <a:ext cx="6303349" cy="354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121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154325-56AE-A57D-8930-82E317179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9D9C2A-93AD-99F2-138B-22DC3EC79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Runway AI: What Is Gen-2 and How Can I Use It? - WGMI Media">
            <a:extLst>
              <a:ext uri="{FF2B5EF4-FFF2-40B4-BE49-F238E27FC236}">
                <a16:creationId xmlns:a16="http://schemas.microsoft.com/office/drawing/2014/main" id="{A5D2EFD9-678F-A856-ED92-685B35C27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8920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Zero Latency opens its first New Zealand virtual reality gaming arena - NZ  Herald">
            <a:extLst>
              <a:ext uri="{FF2B5EF4-FFF2-40B4-BE49-F238E27FC236}">
                <a16:creationId xmlns:a16="http://schemas.microsoft.com/office/drawing/2014/main" id="{C34CC348-0DDD-2634-8B4B-A62B16F57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85" b="-46"/>
          <a:stretch/>
        </p:blipFill>
        <p:spPr bwMode="auto">
          <a:xfrm>
            <a:off x="303376" y="172179"/>
            <a:ext cx="3077387" cy="23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This VR Platform Invites Users To Have Virtual Sex With Real Performers">
            <a:extLst>
              <a:ext uri="{FF2B5EF4-FFF2-40B4-BE49-F238E27FC236}">
                <a16:creationId xmlns:a16="http://schemas.microsoft.com/office/drawing/2014/main" id="{7F51EE17-186D-14AE-4343-F3C6504D5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84" y="724288"/>
            <a:ext cx="4808375" cy="270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Teledildonics: Making Your Fantasies — And Long Distance Relationships —  Possible | Ravishly">
            <a:extLst>
              <a:ext uri="{FF2B5EF4-FFF2-40B4-BE49-F238E27FC236}">
                <a16:creationId xmlns:a16="http://schemas.microsoft.com/office/drawing/2014/main" id="{425EDA19-9238-F30A-DF2D-401307821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531" y="2886853"/>
            <a:ext cx="66675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5340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AI Robot Using Cyber Security To Protect Information Privacy Stock  Illustration - Illustration of cyborg, concept: 198791459">
            <a:extLst>
              <a:ext uri="{FF2B5EF4-FFF2-40B4-BE49-F238E27FC236}">
                <a16:creationId xmlns:a16="http://schemas.microsoft.com/office/drawing/2014/main" id="{13BF824B-A65C-6671-0654-2869A1C52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t="1" r="411" b="11428"/>
          <a:stretch/>
        </p:blipFill>
        <p:spPr bwMode="auto">
          <a:xfrm>
            <a:off x="2500603" y="1198417"/>
            <a:ext cx="8790343" cy="446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782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Meet the humanoid robot bartender 'Carl'">
            <a:extLst>
              <a:ext uri="{FF2B5EF4-FFF2-40B4-BE49-F238E27FC236}">
                <a16:creationId xmlns:a16="http://schemas.microsoft.com/office/drawing/2014/main" id="{2F7DCEAD-DB7D-1173-49A0-9CFA6822B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640" y="784743"/>
            <a:ext cx="6857611" cy="457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6803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Will Robots and Artificial Intelligence replace Human jobs by 2030? -">
            <a:extLst>
              <a:ext uri="{FF2B5EF4-FFF2-40B4-BE49-F238E27FC236}">
                <a16:creationId xmlns:a16="http://schemas.microsoft.com/office/drawing/2014/main" id="{797535F1-D1DF-F147-EFAD-CD1BCAE01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726" y="386054"/>
            <a:ext cx="7747518" cy="581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5565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Do Robot Interviewers Eliminate Bias? | SmartRecruiters">
            <a:extLst>
              <a:ext uri="{FF2B5EF4-FFF2-40B4-BE49-F238E27FC236}">
                <a16:creationId xmlns:a16="http://schemas.microsoft.com/office/drawing/2014/main" id="{619CD19C-5242-95E4-279F-BED7807B2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16" y="1102599"/>
            <a:ext cx="8277395" cy="46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5872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U.S. Army Considers Replacing Thousands of Soldiers With Robots - IEEE  Spectrum">
            <a:extLst>
              <a:ext uri="{FF2B5EF4-FFF2-40B4-BE49-F238E27FC236}">
                <a16:creationId xmlns:a16="http://schemas.microsoft.com/office/drawing/2014/main" id="{C62BDF49-C8E5-7F6D-9687-8428AE265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33375"/>
            <a:ext cx="93345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0436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Robot Protesting Slavery Stock Photo - Download Image Now - Slavery,  Technology, Artificial Intelligence - iStock">
            <a:extLst>
              <a:ext uri="{FF2B5EF4-FFF2-40B4-BE49-F238E27FC236}">
                <a16:creationId xmlns:a16="http://schemas.microsoft.com/office/drawing/2014/main" id="{8935BADE-C005-0218-B938-C924CB8DB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412" y="449036"/>
            <a:ext cx="58293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9041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Welmoeds hoofd werd gebruikt in een deepfake pornovideo - FunX.nl">
            <a:extLst>
              <a:ext uri="{FF2B5EF4-FFF2-40B4-BE49-F238E27FC236}">
                <a16:creationId xmlns:a16="http://schemas.microsoft.com/office/drawing/2014/main" id="{89E296CD-229C-990E-2E7C-1E240DC97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304" y="5715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0790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School Building Images - Free Download on Freepik">
            <a:extLst>
              <a:ext uri="{FF2B5EF4-FFF2-40B4-BE49-F238E27FC236}">
                <a16:creationId xmlns:a16="http://schemas.microsoft.com/office/drawing/2014/main" id="{6140C147-F005-687F-4742-78B21387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269" y="1175658"/>
            <a:ext cx="8489677" cy="471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1573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A fraudulent case in which 25 million yen is deceived by synthesized speech  created by AI occurred - GIGAZINE">
            <a:extLst>
              <a:ext uri="{FF2B5EF4-FFF2-40B4-BE49-F238E27FC236}">
                <a16:creationId xmlns:a16="http://schemas.microsoft.com/office/drawing/2014/main" id="{253C0978-1240-5F96-1A3C-314CE04FC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42" y="510239"/>
            <a:ext cx="7655767" cy="583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274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75A31-8C72-B984-39B5-9CE10D41C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462177-1932-6224-464F-6D6E934AC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 descr="Adobe Brings Firefly To After Effects And Premier Pro : r/AfterEffects">
            <a:extLst>
              <a:ext uri="{FF2B5EF4-FFF2-40B4-BE49-F238E27FC236}">
                <a16:creationId xmlns:a16="http://schemas.microsoft.com/office/drawing/2014/main" id="{567A5541-0C44-0D7E-870C-D0C32C2C5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620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Twitter flooded with deepfakes of Donald Trump resisting arrest | Sky News  Australia">
            <a:extLst>
              <a:ext uri="{FF2B5EF4-FFF2-40B4-BE49-F238E27FC236}">
                <a16:creationId xmlns:a16="http://schemas.microsoft.com/office/drawing/2014/main" id="{7282C493-92BB-6718-3D9D-98CB5A22B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958" y="1270211"/>
            <a:ext cx="8609045" cy="484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007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kraine war deepfakes: the terrifying future of advanced propaganda -  YouTube">
            <a:extLst>
              <a:ext uri="{FF2B5EF4-FFF2-40B4-BE49-F238E27FC236}">
                <a16:creationId xmlns:a16="http://schemas.microsoft.com/office/drawing/2014/main" id="{4A1DB7F9-09FC-6136-4FF3-70EE56EED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446" y="1625599"/>
            <a:ext cx="7471739" cy="420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4972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Deepfakes and elections: A quick guide for electoral stakeholders |  Democracy Reporting International">
            <a:extLst>
              <a:ext uri="{FF2B5EF4-FFF2-40B4-BE49-F238E27FC236}">
                <a16:creationId xmlns:a16="http://schemas.microsoft.com/office/drawing/2014/main" id="{C8092CE4-1CC0-A2F2-0505-1B5280B79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453" y="1101012"/>
            <a:ext cx="9333003" cy="529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2528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874339-4D66-9173-EB19-0BF8DF7C4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248" y="1386097"/>
            <a:ext cx="8062452" cy="455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000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New Rohingya Refugee Arrivals in Bangladesh Surge to 270,000 — Radio Free  Asia">
            <a:extLst>
              <a:ext uri="{FF2B5EF4-FFF2-40B4-BE49-F238E27FC236}">
                <a16:creationId xmlns:a16="http://schemas.microsoft.com/office/drawing/2014/main" id="{E50131C7-BCC0-0805-8964-2516F126C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872" y="909433"/>
            <a:ext cx="7799843" cy="438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4209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Has Pokémon Go Given Augmented Reality a Lift? | Ad Age">
            <a:extLst>
              <a:ext uri="{FF2B5EF4-FFF2-40B4-BE49-F238E27FC236}">
                <a16:creationId xmlns:a16="http://schemas.microsoft.com/office/drawing/2014/main" id="{F4748AC0-2663-B75C-EC58-7CDE6C21D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53" y="422984"/>
            <a:ext cx="611505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ow Augmented Reality Creates a Seamless Driving Experience | TomTom Blog">
            <a:extLst>
              <a:ext uri="{FF2B5EF4-FFF2-40B4-BE49-F238E27FC236}">
                <a16:creationId xmlns:a16="http://schemas.microsoft.com/office/drawing/2014/main" id="{FA5C5B80-BDE2-9FFA-6503-132880F1C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002" y="2911875"/>
            <a:ext cx="6699998" cy="351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0969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On the Problem of VR and Addiction">
            <a:extLst>
              <a:ext uri="{FF2B5EF4-FFF2-40B4-BE49-F238E27FC236}">
                <a16:creationId xmlns:a16="http://schemas.microsoft.com/office/drawing/2014/main" id="{E0915032-A2D0-9D92-80D0-160629529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753" y="896644"/>
            <a:ext cx="6117098" cy="344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elp with Depersonalisation and Derealisation | Anxietynomore">
            <a:extLst>
              <a:ext uri="{FF2B5EF4-FFF2-40B4-BE49-F238E27FC236}">
                <a16:creationId xmlns:a16="http://schemas.microsoft.com/office/drawing/2014/main" id="{0C0E4DAD-EB8A-3D54-A1C3-8E4339844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772" y="3027285"/>
            <a:ext cx="5032113" cy="335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6064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Smart City Augmented Reality Technology Concept Stock Vector (Royalty Free)  1041158038 | Shutterstock">
            <a:extLst>
              <a:ext uri="{FF2B5EF4-FFF2-40B4-BE49-F238E27FC236}">
                <a16:creationId xmlns:a16="http://schemas.microsoft.com/office/drawing/2014/main" id="{9101A8C6-1156-7022-6407-7E66A638D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5"/>
          <a:stretch/>
        </p:blipFill>
        <p:spPr bwMode="auto">
          <a:xfrm>
            <a:off x="3834368" y="328474"/>
            <a:ext cx="5551487" cy="638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5020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Zero Latency opens its first New Zealand virtual reality gaming arena - NZ  Herald">
            <a:extLst>
              <a:ext uri="{FF2B5EF4-FFF2-40B4-BE49-F238E27FC236}">
                <a16:creationId xmlns:a16="http://schemas.microsoft.com/office/drawing/2014/main" id="{C34CC348-0DDD-2634-8B4B-A62B16F57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85" b="-46"/>
          <a:stretch/>
        </p:blipFill>
        <p:spPr bwMode="auto">
          <a:xfrm>
            <a:off x="303376" y="172179"/>
            <a:ext cx="3077387" cy="23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Virtual Reality Games and Aggression: Exploring the Evidence">
            <a:extLst>
              <a:ext uri="{FF2B5EF4-FFF2-40B4-BE49-F238E27FC236}">
                <a16:creationId xmlns:a16="http://schemas.microsoft.com/office/drawing/2014/main" id="{9E181A22-3C1A-2DD7-33ED-387A446C7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970" y="1011222"/>
            <a:ext cx="8596544" cy="483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101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Zero Latency opens its first New Zealand virtual reality gaming arena - NZ  Herald">
            <a:extLst>
              <a:ext uri="{FF2B5EF4-FFF2-40B4-BE49-F238E27FC236}">
                <a16:creationId xmlns:a16="http://schemas.microsoft.com/office/drawing/2014/main" id="{C34CC348-0DDD-2634-8B4B-A62B16F57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85" b="-46"/>
          <a:stretch/>
        </p:blipFill>
        <p:spPr bwMode="auto">
          <a:xfrm>
            <a:off x="303376" y="172179"/>
            <a:ext cx="3077387" cy="23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 descr="Long Term Effects - HIPAA Secure Now!">
            <a:extLst>
              <a:ext uri="{FF2B5EF4-FFF2-40B4-BE49-F238E27FC236}">
                <a16:creationId xmlns:a16="http://schemas.microsoft.com/office/drawing/2014/main" id="{4044ED16-F6D2-4CBE-C272-2EBFABE86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236" y="1140286"/>
            <a:ext cx="8162278" cy="476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836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ED876F-FF3A-6760-B17D-26DA6215B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BFEB9-8139-FC2D-6D7B-FC8D0D2FA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 descr="Hoe kan Chat GPT meteen jouw bedrijf helpen? - Infrastructuur">
            <a:extLst>
              <a:ext uri="{FF2B5EF4-FFF2-40B4-BE49-F238E27FC236}">
                <a16:creationId xmlns:a16="http://schemas.microsoft.com/office/drawing/2014/main" id="{86F6AD9E-D5EA-430E-6152-53133776D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872" y="0"/>
            <a:ext cx="122658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9423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ociety Images - Free Download on Freepik">
            <a:extLst>
              <a:ext uri="{FF2B5EF4-FFF2-40B4-BE49-F238E27FC236}">
                <a16:creationId xmlns:a16="http://schemas.microsoft.com/office/drawing/2014/main" id="{CAEAA83C-A1A5-FD17-F44A-5FC412ECD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79" y="0"/>
            <a:ext cx="3584359" cy="286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Frontiers | Child-Robot Interactions for Second Language Tutoring to  Preschool Children">
            <a:extLst>
              <a:ext uri="{FF2B5EF4-FFF2-40B4-BE49-F238E27FC236}">
                <a16:creationId xmlns:a16="http://schemas.microsoft.com/office/drawing/2014/main" id="{D414D355-F418-5074-9B1A-0FF221E66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233" y="289726"/>
            <a:ext cx="3810000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Homepage • Robot Love">
            <a:extLst>
              <a:ext uri="{FF2B5EF4-FFF2-40B4-BE49-F238E27FC236}">
                <a16:creationId xmlns:a16="http://schemas.microsoft.com/office/drawing/2014/main" id="{20477A6D-98DB-F0B3-D9B9-16523B828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92" y="861134"/>
            <a:ext cx="3700818" cy="434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 descr="Falling In Love With A Robot: Could A Robot Ever Be Mistaken For A Human?">
            <a:extLst>
              <a:ext uri="{FF2B5EF4-FFF2-40B4-BE49-F238E27FC236}">
                <a16:creationId xmlns:a16="http://schemas.microsoft.com/office/drawing/2014/main" id="{B9675445-6FFC-CD25-C415-0C4BE520D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590" y="3033943"/>
            <a:ext cx="5026980" cy="335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9305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ociety Images - Free Download on Freepik">
            <a:extLst>
              <a:ext uri="{FF2B5EF4-FFF2-40B4-BE49-F238E27FC236}">
                <a16:creationId xmlns:a16="http://schemas.microsoft.com/office/drawing/2014/main" id="{CAEAA83C-A1A5-FD17-F44A-5FC412ECD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79" y="0"/>
            <a:ext cx="3584359" cy="286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Robot pets and VR headsets can reduce older adults' loneliness. So why  don't they? | Mint">
            <a:extLst>
              <a:ext uri="{FF2B5EF4-FFF2-40B4-BE49-F238E27FC236}">
                <a16:creationId xmlns:a16="http://schemas.microsoft.com/office/drawing/2014/main" id="{5FD43ABB-E87E-49D0-ED3D-74EC8C83F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98848"/>
            <a:ext cx="57150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mt: a child stranded on a lush forested alien planet with his robot  companion who carries all his memories">
            <a:extLst>
              <a:ext uri="{FF2B5EF4-FFF2-40B4-BE49-F238E27FC236}">
                <a16:creationId xmlns:a16="http://schemas.microsoft.com/office/drawing/2014/main" id="{EB7DBE8E-81E8-6844-10EB-8F4C0FD83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44" y="2232733"/>
            <a:ext cx="3861786" cy="386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Barney the Swiss robot bartender ready to shake up cocktails">
            <a:extLst>
              <a:ext uri="{FF2B5EF4-FFF2-40B4-BE49-F238E27FC236}">
                <a16:creationId xmlns:a16="http://schemas.microsoft.com/office/drawing/2014/main" id="{91E7508F-5950-1182-E564-AF07BAE82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03" y="3298702"/>
            <a:ext cx="4861053" cy="323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8943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ociety Images - Free Download on Freepik">
            <a:extLst>
              <a:ext uri="{FF2B5EF4-FFF2-40B4-BE49-F238E27FC236}">
                <a16:creationId xmlns:a16="http://schemas.microsoft.com/office/drawing/2014/main" id="{CAEAA83C-A1A5-FD17-F44A-5FC412ECD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79" y="0"/>
            <a:ext cx="3584359" cy="286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Deepfake music threatens the music industry">
            <a:extLst>
              <a:ext uri="{FF2B5EF4-FFF2-40B4-BE49-F238E27FC236}">
                <a16:creationId xmlns:a16="http://schemas.microsoft.com/office/drawing/2014/main" id="{25E38967-51EE-82CC-4BD9-B3D512F49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751" y="212437"/>
            <a:ext cx="6881769" cy="387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I makes dead woman talk at her own funeral. 5 technologies bringing the  dead back to">
            <a:extLst>
              <a:ext uri="{FF2B5EF4-FFF2-40B4-BE49-F238E27FC236}">
                <a16:creationId xmlns:a16="http://schemas.microsoft.com/office/drawing/2014/main" id="{160E498B-A797-D41A-C78B-8F8FF76B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79" y="3168700"/>
            <a:ext cx="4386800" cy="246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he Real Reason This Tech Is Banned - SlashGear">
            <a:extLst>
              <a:ext uri="{FF2B5EF4-FFF2-40B4-BE49-F238E27FC236}">
                <a16:creationId xmlns:a16="http://schemas.microsoft.com/office/drawing/2014/main" id="{E4678BB3-4BE3-A6B1-6564-8490D5DF6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35" y="1433743"/>
            <a:ext cx="5899214" cy="331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olitical “Deepfake” Laws Threaten Freedom of Expression | Institute For Free  Speech">
            <a:extLst>
              <a:ext uri="{FF2B5EF4-FFF2-40B4-BE49-F238E27FC236}">
                <a16:creationId xmlns:a16="http://schemas.microsoft.com/office/drawing/2014/main" id="{A1318AF5-7E66-1C8D-CA8C-2A4C734C8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986" y="3329127"/>
            <a:ext cx="4290938" cy="341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 Robots Deserve Human Rights? | Discover Magazine">
            <a:extLst>
              <a:ext uri="{FF2B5EF4-FFF2-40B4-BE49-F238E27FC236}">
                <a16:creationId xmlns:a16="http://schemas.microsoft.com/office/drawing/2014/main" id="{CECB1153-B120-2E3A-FF76-D6CD66DED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804" y="4191746"/>
            <a:ext cx="3835431" cy="255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92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ociety Images - Free Download on Freepik">
            <a:extLst>
              <a:ext uri="{FF2B5EF4-FFF2-40B4-BE49-F238E27FC236}">
                <a16:creationId xmlns:a16="http://schemas.microsoft.com/office/drawing/2014/main" id="{CAEAA83C-A1A5-FD17-F44A-5FC412ECD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79" y="0"/>
            <a:ext cx="3584359" cy="286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 descr="Democracy - Our World in Data">
            <a:extLst>
              <a:ext uri="{FF2B5EF4-FFF2-40B4-BE49-F238E27FC236}">
                <a16:creationId xmlns:a16="http://schemas.microsoft.com/office/drawing/2014/main" id="{5A53B39A-15D0-DD30-C61B-D3FBFECD5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538" y="228271"/>
            <a:ext cx="6688400" cy="350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Justice delayed: Courts overwhelmed by pandemic backlog - CalMatters">
            <a:extLst>
              <a:ext uri="{FF2B5EF4-FFF2-40B4-BE49-F238E27FC236}">
                <a16:creationId xmlns:a16="http://schemas.microsoft.com/office/drawing/2014/main" id="{68C6237E-8DB2-3BDB-A5F3-8B524A984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3" y="2450237"/>
            <a:ext cx="4888666" cy="325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>
            <a:extLst>
              <a:ext uri="{FF2B5EF4-FFF2-40B4-BE49-F238E27FC236}">
                <a16:creationId xmlns:a16="http://schemas.microsoft.com/office/drawing/2014/main" id="{AFE03098-3836-B51E-741D-79F27FFC4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3"/>
          <a:stretch/>
        </p:blipFill>
        <p:spPr bwMode="auto">
          <a:xfrm>
            <a:off x="3926203" y="4347640"/>
            <a:ext cx="4067175" cy="228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6" name="Picture 8" descr="The Pros &amp; Cons of Traditional Media - MindEcology">
            <a:extLst>
              <a:ext uri="{FF2B5EF4-FFF2-40B4-BE49-F238E27FC236}">
                <a16:creationId xmlns:a16="http://schemas.microsoft.com/office/drawing/2014/main" id="{3F8885B9-37B1-BB7F-63E4-4B9951BCE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154" y="1687366"/>
            <a:ext cx="4171693" cy="31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1939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350CD-BEBB-402C-B69C-BED2F0B2F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Deepfake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750F3-029F-8410-4B05-75127A626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https://www.youtube.com/watch?v=GgPCt2kzB2I</a:t>
            </a:r>
          </a:p>
        </p:txBody>
      </p:sp>
      <p:pic>
        <p:nvPicPr>
          <p:cNvPr id="5" name="Vermoorde Sedar Soares 13 roept dader en getuigen op Spreek Nu">
            <a:hlinkClick r:id="" action="ppaction://media"/>
            <a:extLst>
              <a:ext uri="{FF2B5EF4-FFF2-40B4-BE49-F238E27FC236}">
                <a16:creationId xmlns:a16="http://schemas.microsoft.com/office/drawing/2014/main" id="{95987492-018F-434B-910D-E55DDD599E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5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7BBD7-E1FE-DBE7-F3CD-33F1929CB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Deepfake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F9453-11A2-2805-759F-7C9E1AB08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https://www.youtube.com/watch?v=oxXpB9pSETo</a:t>
            </a:r>
          </a:p>
        </p:txBody>
      </p:sp>
      <p:pic>
        <p:nvPicPr>
          <p:cNvPr id="4" name="This is not Morgan Freeman A Deepfake Singularity">
            <a:hlinkClick r:id="" action="ppaction://media"/>
            <a:extLst>
              <a:ext uri="{FF2B5EF4-FFF2-40B4-BE49-F238E27FC236}">
                <a16:creationId xmlns:a16="http://schemas.microsoft.com/office/drawing/2014/main" id="{99D05283-0AE2-450F-BB99-E8E1EB5B96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1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F45BCF-06F3-1072-3F78-029787EFB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Privacy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501403-45A7-5958-BB13-C79409C02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923691"/>
            <a:ext cx="9905999" cy="3867510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Willen we AI gebruiken die is </a:t>
            </a:r>
            <a:r>
              <a:rPr lang="nl-NL" dirty="0" err="1"/>
              <a:t>getrained</a:t>
            </a:r>
            <a:r>
              <a:rPr lang="nl-NL" dirty="0"/>
              <a:t> op (onder Europese standaarden) onrechtmatige wijze?</a:t>
            </a:r>
          </a:p>
          <a:p>
            <a:r>
              <a:rPr lang="nl-NL" dirty="0"/>
              <a:t>Wat gebeurt er met de zoekopdrachten/persoonlijke gegevens van de gebruikers?</a:t>
            </a:r>
          </a:p>
          <a:p>
            <a:r>
              <a:rPr lang="nl-NL" dirty="0"/>
              <a:t>Hoe zit het met de botsing tussen privacy en de vrijheid van meningsuiting, bv ten aanzien van bekende personen?</a:t>
            </a:r>
          </a:p>
          <a:p>
            <a:r>
              <a:rPr lang="nl-NL" dirty="0"/>
              <a:t>Wat zijn de juridische en morele grenzen ten aanzien van het tot leven wekken van overleden personen?</a:t>
            </a:r>
          </a:p>
          <a:p>
            <a:r>
              <a:rPr lang="nl-NL" dirty="0"/>
              <a:t>Wat zijn de juridische en morele grenzen ten aanzien van het tot leven wekken van virtuele personen?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947967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5E35F7-D78F-AE60-2D9B-4E9A6FEFF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Intellectueel eigendom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1D451C-041B-66A4-D015-96D0CFC86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Wie kan IE claimen over materiaal gegenereerd door AI?</a:t>
            </a:r>
          </a:p>
          <a:p>
            <a:r>
              <a:rPr lang="nl-NL" dirty="0"/>
              <a:t>Mag je zomaar materiaal van anderen gebruiken als referentie?</a:t>
            </a:r>
          </a:p>
          <a:p>
            <a:r>
              <a:rPr lang="nl-NL" dirty="0"/>
              <a:t>Mag je AI vragen om materiaal, bijvoorbeeld een song, te genereren in de stijl van een bestaande artiest en zo ja, wie heeft het IE recht?</a:t>
            </a:r>
          </a:p>
          <a:p>
            <a:r>
              <a:rPr lang="nl-NL" dirty="0"/>
              <a:t>Wie heeft het eigendom over de VR wereld en de karakters?</a:t>
            </a:r>
          </a:p>
          <a:p>
            <a:r>
              <a:rPr lang="nl-NL" dirty="0"/>
              <a:t>Is het mogelijk om zelf alternatieven te bouwen zodat we niet steeds afhankelijker worden van de Amerikaanse </a:t>
            </a:r>
            <a:r>
              <a:rPr lang="nl-NL" dirty="0" err="1"/>
              <a:t>tech</a:t>
            </a:r>
            <a:r>
              <a:rPr lang="nl-NL" dirty="0"/>
              <a:t>-bedrijven?</a:t>
            </a:r>
          </a:p>
        </p:txBody>
      </p:sp>
    </p:spTree>
    <p:extLst>
      <p:ext uri="{BB962C8B-B14F-4D97-AF65-F5344CB8AC3E}">
        <p14:creationId xmlns:p14="http://schemas.microsoft.com/office/powerpoint/2010/main" val="38893737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C3A75B-1127-E0AB-D180-E3A22DA10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Veiligheid en discriminatie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03AEFB-DC78-4743-156F-6B7F6D13D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Hoe zit het met de dataveiligheid?</a:t>
            </a:r>
          </a:p>
          <a:p>
            <a:r>
              <a:rPr lang="nl-NL" dirty="0"/>
              <a:t>Zijn er voldoende waarborgen tegen </a:t>
            </a:r>
            <a:r>
              <a:rPr lang="nl-NL" dirty="0" err="1"/>
              <a:t>hacks</a:t>
            </a:r>
            <a:r>
              <a:rPr lang="nl-NL" dirty="0"/>
              <a:t>?</a:t>
            </a:r>
          </a:p>
          <a:p>
            <a:r>
              <a:rPr lang="nl-NL" dirty="0"/>
              <a:t>Zijn er waarborgen voor kwetsbare mensen, bv met </a:t>
            </a:r>
            <a:r>
              <a:rPr lang="nl-NL" dirty="0" err="1"/>
              <a:t>traumas</a:t>
            </a:r>
            <a:r>
              <a:rPr lang="nl-NL" dirty="0"/>
              <a:t>?</a:t>
            </a:r>
          </a:p>
          <a:p>
            <a:r>
              <a:rPr lang="nl-NL" dirty="0"/>
              <a:t>Wie heeft er uiteindelijk controle over een product/hoe garandeer je individuele autonomie?</a:t>
            </a:r>
          </a:p>
          <a:p>
            <a:r>
              <a:rPr lang="nl-NL" dirty="0"/>
              <a:t>Wat weten we eigenlijk van het algoritme, is dat niet </a:t>
            </a:r>
            <a:r>
              <a:rPr lang="nl-NL" dirty="0" err="1"/>
              <a:t>gebiased</a:t>
            </a:r>
            <a:r>
              <a:rPr lang="nl-NL" dirty="0"/>
              <a:t>?</a:t>
            </a:r>
          </a:p>
          <a:p>
            <a:r>
              <a:rPr lang="nl-NL" dirty="0"/>
              <a:t>Hoe kunnen we voldoen aan informatieverzoeken/</a:t>
            </a:r>
            <a:r>
              <a:rPr lang="nl-NL" dirty="0" err="1"/>
              <a:t>rechtzaken</a:t>
            </a:r>
            <a:r>
              <a:rPr lang="nl-N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05967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98EBE8-59CD-8860-4FF3-B81C9E7A9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Aansprakelijkheid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77C5C5-F214-AB0B-C2DA-9BFDEF93C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Wat gebeurt er als er iets mis gaat? Wie is er dan aansprakelijk?</a:t>
            </a:r>
          </a:p>
          <a:p>
            <a:pPr lvl="1"/>
            <a:r>
              <a:rPr lang="nl-NL" dirty="0"/>
              <a:t>Student</a:t>
            </a:r>
          </a:p>
          <a:p>
            <a:pPr lvl="1"/>
            <a:r>
              <a:rPr lang="nl-NL" dirty="0"/>
              <a:t>Docent</a:t>
            </a:r>
          </a:p>
          <a:p>
            <a:pPr lvl="1"/>
            <a:r>
              <a:rPr lang="nl-NL" dirty="0"/>
              <a:t>School</a:t>
            </a:r>
          </a:p>
          <a:p>
            <a:pPr lvl="1"/>
            <a:r>
              <a:rPr lang="nl-NL" dirty="0"/>
              <a:t>Gebruiker</a:t>
            </a:r>
          </a:p>
          <a:p>
            <a:pPr lvl="1"/>
            <a:r>
              <a:rPr lang="nl-NL" dirty="0"/>
              <a:t>AI generator</a:t>
            </a:r>
          </a:p>
        </p:txBody>
      </p:sp>
    </p:spTree>
    <p:extLst>
      <p:ext uri="{BB962C8B-B14F-4D97-AF65-F5344CB8AC3E}">
        <p14:creationId xmlns:p14="http://schemas.microsoft.com/office/powerpoint/2010/main" val="2620874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31AB9B-655C-FDFB-DAA4-87E56938C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F03126-B81A-582D-6D2A-AC8839FC7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6" name="Picture 2" descr="The VR Room (Amsterdam) - Alles wat u moet weten VOORDAT je gaat (met  foto's) - Tripadvisor">
            <a:extLst>
              <a:ext uri="{FF2B5EF4-FFF2-40B4-BE49-F238E27FC236}">
                <a16:creationId xmlns:a16="http://schemas.microsoft.com/office/drawing/2014/main" id="{06ACBF20-57DD-CD0D-E327-B0490B519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0472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hould we use questions to teach? – Part 1 | ...to the real.">
            <a:extLst>
              <a:ext uri="{FF2B5EF4-FFF2-40B4-BE49-F238E27FC236}">
                <a16:creationId xmlns:a16="http://schemas.microsoft.com/office/drawing/2014/main" id="{D5014803-663B-1130-A6EF-6230B8752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675" y="639193"/>
            <a:ext cx="5766786" cy="576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382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hould we use questions to teach? – Part 1 | ...to the real.">
            <a:extLst>
              <a:ext uri="{FF2B5EF4-FFF2-40B4-BE49-F238E27FC236}">
                <a16:creationId xmlns:a16="http://schemas.microsoft.com/office/drawing/2014/main" id="{D5014803-663B-1130-A6EF-6230B8752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675" y="639193"/>
            <a:ext cx="5766786" cy="576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616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45AF296-C7FC-BF00-DEFB-205BEFC99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15" y="354564"/>
            <a:ext cx="4198256" cy="396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4039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0</TotalTime>
  <Words>298</Words>
  <Application>Microsoft Office PowerPoint</Application>
  <PresentationFormat>Breedbeeld</PresentationFormat>
  <Paragraphs>34</Paragraphs>
  <Slides>70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70</vt:i4>
      </vt:variant>
    </vt:vector>
  </HeadingPairs>
  <TitlesOfParts>
    <vt:vector size="74" baseType="lpstr">
      <vt:lpstr>Arial</vt:lpstr>
      <vt:lpstr>Calibri</vt:lpstr>
      <vt:lpstr>Tw Cen MT</vt:lpstr>
      <vt:lpstr>Circuit</vt:lpstr>
      <vt:lpstr>Ethiek en Technologie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Deepfake</vt:lpstr>
      <vt:lpstr>Deepfake</vt:lpstr>
      <vt:lpstr>Privacy</vt:lpstr>
      <vt:lpstr>Intellectueel eigendom</vt:lpstr>
      <vt:lpstr>Veiligheid en discriminatie</vt:lpstr>
      <vt:lpstr>Aansprakelijkheid </vt:lpstr>
      <vt:lpstr>PowerPoint-presentatie</vt:lpstr>
    </vt:vector>
  </TitlesOfParts>
  <Company>Tilburg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Gamifying Life &amp; the Darker Sides of Technology</dc:title>
  <dc:creator>Bart van der Sloot</dc:creator>
  <cp:lastModifiedBy>Bart Van der Sloot</cp:lastModifiedBy>
  <cp:revision>39</cp:revision>
  <dcterms:created xsi:type="dcterms:W3CDTF">2023-05-10T15:40:10Z</dcterms:created>
  <dcterms:modified xsi:type="dcterms:W3CDTF">2023-11-30T10:52:03Z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29f4804-9ab0-4527-a877-f7a87100f5fc_Enabled">
    <vt:lpwstr>true</vt:lpwstr>
  </property>
  <property fmtid="{D5CDD505-2E9C-101B-9397-08002B2CF9AE}" pid="3" name="MSIP_Label_b29f4804-9ab0-4527-a877-f7a87100f5fc_SetDate">
    <vt:lpwstr>2023-05-12T14:33:55Z</vt:lpwstr>
  </property>
  <property fmtid="{D5CDD505-2E9C-101B-9397-08002B2CF9AE}" pid="4" name="MSIP_Label_b29f4804-9ab0-4527-a877-f7a87100f5fc_Method">
    <vt:lpwstr>Standard</vt:lpwstr>
  </property>
  <property fmtid="{D5CDD505-2E9C-101B-9397-08002B2CF9AE}" pid="5" name="MSIP_Label_b29f4804-9ab0-4527-a877-f7a87100f5fc_Name">
    <vt:lpwstr>General</vt:lpwstr>
  </property>
  <property fmtid="{D5CDD505-2E9C-101B-9397-08002B2CF9AE}" pid="6" name="MSIP_Label_b29f4804-9ab0-4527-a877-f7a87100f5fc_SiteId">
    <vt:lpwstr>7a5561df-6599-4898-8a20-cce41db3b44f</vt:lpwstr>
  </property>
  <property fmtid="{D5CDD505-2E9C-101B-9397-08002B2CF9AE}" pid="7" name="MSIP_Label_b29f4804-9ab0-4527-a877-f7a87100f5fc_ActionId">
    <vt:lpwstr>f57c7477-1440-4d05-a534-9093e8330d2c</vt:lpwstr>
  </property>
  <property fmtid="{D5CDD505-2E9C-101B-9397-08002B2CF9AE}" pid="8" name="MSIP_Label_b29f4804-9ab0-4527-a877-f7a87100f5fc_ContentBits">
    <vt:lpwstr>0</vt:lpwstr>
  </property>
</Properties>
</file>