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6"/>
  </p:notesMasterIdLst>
  <p:sldIdLst>
    <p:sldId id="256" r:id="rId2"/>
    <p:sldId id="257" r:id="rId3"/>
    <p:sldId id="769" r:id="rId4"/>
    <p:sldId id="770" r:id="rId5"/>
    <p:sldId id="776" r:id="rId6"/>
    <p:sldId id="777" r:id="rId7"/>
    <p:sldId id="771" r:id="rId8"/>
    <p:sldId id="772" r:id="rId9"/>
    <p:sldId id="774" r:id="rId10"/>
    <p:sldId id="775" r:id="rId11"/>
    <p:sldId id="779" r:id="rId12"/>
    <p:sldId id="780" r:id="rId13"/>
    <p:sldId id="793" r:id="rId14"/>
    <p:sldId id="794" r:id="rId15"/>
    <p:sldId id="795" r:id="rId16"/>
    <p:sldId id="796" r:id="rId17"/>
    <p:sldId id="797" r:id="rId18"/>
    <p:sldId id="798" r:id="rId19"/>
    <p:sldId id="799" r:id="rId20"/>
    <p:sldId id="800" r:id="rId21"/>
    <p:sldId id="801" r:id="rId22"/>
    <p:sldId id="802" r:id="rId23"/>
    <p:sldId id="803" r:id="rId24"/>
    <p:sldId id="804" r:id="rId25"/>
    <p:sldId id="808" r:id="rId26"/>
    <p:sldId id="393" r:id="rId27"/>
    <p:sldId id="367" r:id="rId28"/>
    <p:sldId id="364" r:id="rId29"/>
    <p:sldId id="366" r:id="rId30"/>
    <p:sldId id="370" r:id="rId31"/>
    <p:sldId id="805" r:id="rId32"/>
    <p:sldId id="806" r:id="rId33"/>
    <p:sldId id="807" r:id="rId34"/>
    <p:sldId id="36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98" d="100"/>
          <a:sy n="98" d="100"/>
        </p:scale>
        <p:origin x="38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1904F-EDE1-4093-822D-02362DFCDE58}" type="datetimeFigureOut">
              <a:rPr lang="nl-NL" smtClean="0"/>
              <a:t>16-6-2022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12CA80-67E8-4161-8A6F-BFC7C6CCF9DB}" type="slidenum">
              <a:rPr lang="nl-NL" smtClean="0"/>
              <a:t>‹nr.›</a:t>
            </a:fld>
            <a:endParaRPr lang="nl-NL"/>
          </a:p>
        </p:txBody>
      </p:sp>
    </p:spTree>
    <p:extLst>
      <p:ext uri="{BB962C8B-B14F-4D97-AF65-F5344CB8AC3E}">
        <p14:creationId xmlns:p14="http://schemas.microsoft.com/office/powerpoint/2010/main" val="2589270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16-6-2022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16-6-2022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16-6-2022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16-6-2022</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16-6-2022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16-6-2022</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995493" y="1229687"/>
            <a:ext cx="10201013" cy="2745683"/>
          </a:xfrm>
        </p:spPr>
        <p:txBody>
          <a:bodyPr/>
          <a:lstStyle/>
          <a:p>
            <a:r>
              <a:rPr lang="en-US" sz="5000" dirty="0"/>
              <a:t>Commission Implementing Regulation laying down a list of specific high-value datasets</a:t>
            </a:r>
            <a:endParaRPr lang="nl-NL" sz="5000" dirty="0"/>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Www.bartvandersloot.com</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lstStyle/>
          <a:p>
            <a:r>
              <a:rPr lang="en-US" dirty="0"/>
              <a:t>Article 19 Fees chargeable for documents and particulars </a:t>
            </a:r>
          </a:p>
          <a:p>
            <a:r>
              <a:rPr lang="en-US" dirty="0"/>
              <a:t>1. The fees charged for obtaining the documents and particulars referred to in Article 14 through the system of interconnection of registers shall </a:t>
            </a:r>
            <a:r>
              <a:rPr lang="en-US" b="1" dirty="0"/>
              <a:t>not exceed the administrative costs </a:t>
            </a:r>
            <a:r>
              <a:rPr lang="en-US" dirty="0"/>
              <a:t>thereof. </a:t>
            </a:r>
          </a:p>
          <a:p>
            <a:r>
              <a:rPr lang="en-US" dirty="0"/>
              <a:t>2. Member States shall ensure that the following particulars are available free of charge through the system of interconnection of registers: (a) the name and legal form of the company; (b) the registered office of the company and the Member State where it is registered; and (c) the registration number of the company. In addition to those particulars, Member States may choose to make further documents and particulars available free of charge. </a:t>
            </a:r>
            <a:endParaRPr lang="nl-NL" dirty="0"/>
          </a:p>
        </p:txBody>
      </p:sp>
    </p:spTree>
    <p:extLst>
      <p:ext uri="{BB962C8B-B14F-4D97-AF65-F5344CB8AC3E}">
        <p14:creationId xmlns:p14="http://schemas.microsoft.com/office/powerpoint/2010/main" val="424098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normAutofit fontScale="92500" lnSpcReduction="10000"/>
          </a:bodyPr>
          <a:lstStyle/>
          <a:p>
            <a:r>
              <a:rPr lang="en-US" sz="1600" b="1" i="0" dirty="0">
                <a:effectLst/>
              </a:rPr>
              <a:t>Directive (EU) 2019/1151 of the European Parliament and of the Council of 20 June 2019 amending Directive (EU) 2017/1132 as regards the use of digital tools and processes in company law</a:t>
            </a:r>
          </a:p>
          <a:p>
            <a:r>
              <a:rPr lang="en-US" sz="1600" b="0" i="1" dirty="0">
                <a:effectLst/>
              </a:rPr>
              <a:t>Article 16 - </a:t>
            </a:r>
            <a:r>
              <a:rPr lang="en-US" sz="1600" b="1" i="0" dirty="0">
                <a:effectLst/>
              </a:rPr>
              <a:t>Disclosure in the register</a:t>
            </a:r>
          </a:p>
          <a:p>
            <a:pPr algn="just"/>
            <a:r>
              <a:rPr lang="en-US" sz="1600" b="0" i="0" dirty="0">
                <a:effectLst/>
              </a:rPr>
              <a:t>1.   In each Member State, a file shall be opened in a central, commercial or companies register (“the register”), for each of the companies registered therein.</a:t>
            </a:r>
          </a:p>
          <a:p>
            <a:pPr algn="just"/>
            <a:r>
              <a:rPr lang="en-US" sz="1600" b="0" i="0" dirty="0">
                <a:effectLst/>
              </a:rPr>
              <a:t>2.   All documents and information that are required to be disclosed pursuant to Article 14 shall be kept in the file referred to in paragraph 1 of this Article, or entered directly in the register, and the subject matter of the entries in the register shall be recorded in the file.</a:t>
            </a:r>
          </a:p>
          <a:p>
            <a:pPr algn="just"/>
            <a:r>
              <a:rPr lang="en-US" sz="1600" b="0" i="0" dirty="0">
                <a:effectLst/>
              </a:rPr>
              <a:t>All documents and information referred to in Article 14, irrespective of the means by which they are filed, shall be kept in the file in the register or entered directly into it in electronic form. Member States shall ensure that all documents and information that are filed by paper means are converted by the register to electronic form as quickly as possible.</a:t>
            </a:r>
          </a:p>
          <a:p>
            <a:pPr algn="just"/>
            <a:r>
              <a:rPr lang="en-US" sz="1600" b="0" i="0" dirty="0">
                <a:effectLst/>
              </a:rPr>
              <a:t>Member States shall ensure that documents and information referred to in Article 14 that were filed by paper means before 31 December 2006 are converted into electronic form by the register upon receipt of an application for disclosure by electronic means.</a:t>
            </a:r>
          </a:p>
        </p:txBody>
      </p:sp>
    </p:spTree>
    <p:extLst>
      <p:ext uri="{BB962C8B-B14F-4D97-AF65-F5344CB8AC3E}">
        <p14:creationId xmlns:p14="http://schemas.microsoft.com/office/powerpoint/2010/main" val="1311906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normAutofit fontScale="85000" lnSpcReduction="20000"/>
          </a:bodyPr>
          <a:lstStyle/>
          <a:p>
            <a:r>
              <a:rPr lang="en-US" dirty="0"/>
              <a:t>This article also requires Member States to ensure that </a:t>
            </a:r>
            <a:r>
              <a:rPr lang="en-US" b="1" dirty="0"/>
              <a:t>all information and documents provided to a competent authority as part of the registration or filing of a company or a branch shall be stored by the registers in a machine-readable and searchable format </a:t>
            </a:r>
            <a:r>
              <a:rPr lang="en-US" dirty="0"/>
              <a:t>or as structured data. Member States will have a period of 5 years to ensure full compliance with this requirement. Keeping company information in structured formats will facilitate the way in which data can be searched for and exchanged with other systems. </a:t>
            </a:r>
          </a:p>
          <a:p>
            <a:r>
              <a:rPr lang="en-US" dirty="0"/>
              <a:t>Article 18 of Directive (EU) 2017/1132 is amended to allow Member States to make available, via the interconnection of registers, electronic copies of information and documents concerning types of companies other than those listed in Annex II of the codified directive. </a:t>
            </a:r>
          </a:p>
          <a:p>
            <a:r>
              <a:rPr lang="en-US" dirty="0"/>
              <a:t>Article 19 of Directive (EU) 2017/1132 is replaced. The new provision </a:t>
            </a:r>
            <a:r>
              <a:rPr lang="en-US" b="1" dirty="0"/>
              <a:t>extends the scope of data which Member States shall make available free of charge. </a:t>
            </a:r>
            <a:r>
              <a:rPr lang="en-US" dirty="0"/>
              <a:t>The extended list contains now, amongst others, former names of a company (if any), its website (if any), legal status and object (if available in the register under national law). The objective of this provision is to give free of charge access to more company data thus enhancing transparency and confidence in the Single Market. </a:t>
            </a:r>
          </a:p>
        </p:txBody>
      </p:sp>
    </p:spTree>
    <p:extLst>
      <p:ext uri="{BB962C8B-B14F-4D97-AF65-F5344CB8AC3E}">
        <p14:creationId xmlns:p14="http://schemas.microsoft.com/office/powerpoint/2010/main" val="101540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2C1424-36B2-44A7-B7B1-4F90284BB771}"/>
              </a:ext>
            </a:extLst>
          </p:cNvPr>
          <p:cNvSpPr>
            <a:spLocks noGrp="1"/>
          </p:cNvSpPr>
          <p:nvPr>
            <p:ph type="title"/>
          </p:nvPr>
        </p:nvSpPr>
        <p:spPr/>
        <p:txBody>
          <a:bodyPr/>
          <a:lstStyle/>
          <a:p>
            <a:r>
              <a:rPr lang="nl-NL" sz="4000" dirty="0"/>
              <a:t>(1) PSI Directive &amp; Company </a:t>
            </a:r>
            <a:r>
              <a:rPr lang="nl-NL" sz="4000" dirty="0" err="1"/>
              <a:t>Law</a:t>
            </a:r>
            <a:r>
              <a:rPr lang="nl-NL" sz="4000" dirty="0"/>
              <a:t> Directive</a:t>
            </a:r>
            <a:endParaRPr lang="nl-NL" dirty="0"/>
          </a:p>
        </p:txBody>
      </p:sp>
      <p:sp>
        <p:nvSpPr>
          <p:cNvPr id="3" name="Tijdelijke aanduiding voor inhoud 2">
            <a:extLst>
              <a:ext uri="{FF2B5EF4-FFF2-40B4-BE49-F238E27FC236}">
                <a16:creationId xmlns:a16="http://schemas.microsoft.com/office/drawing/2014/main" id="{401BDBA9-B710-411F-9165-8316E5C04083}"/>
              </a:ext>
            </a:extLst>
          </p:cNvPr>
          <p:cNvSpPr>
            <a:spLocks noGrp="1"/>
          </p:cNvSpPr>
          <p:nvPr>
            <p:ph idx="1"/>
          </p:nvPr>
        </p:nvSpPr>
        <p:spPr/>
        <p:txBody>
          <a:bodyPr>
            <a:normAutofit/>
          </a:bodyPr>
          <a:lstStyle/>
          <a:p>
            <a:r>
              <a:rPr lang="en-US" b="1" i="0" dirty="0">
                <a:effectLst/>
                <a:latin typeface="Roboto" panose="02000000000000000000" pitchFamily="2" charset="0"/>
              </a:rPr>
              <a:t>Directive (EU) 2019/1024 of the European Parliament and of the Council of 20 June 2019 on open data and the re-use of public sector information</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Article 13 - Thematic categories of high-value datasets</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1.   In order to provide for conditions to support the re-use of high-value datasets, a list of thematic categories of such datasets is set out in Annex I.</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2.   The Commission is empowered to adopt delegated acts in accordance with Article 15 in order to amend Annex I by adding new thematic categories of high-value datasets in order to reflect technological and market developments.</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i="0" dirty="0">
              <a:effectLst/>
              <a:latin typeface="Roboto" panose="02000000000000000000" pitchFamily="2" charset="0"/>
            </a:endParaRPr>
          </a:p>
          <a:p>
            <a:endParaRPr lang="nl-NL" dirty="0"/>
          </a:p>
        </p:txBody>
      </p:sp>
    </p:spTree>
    <p:extLst>
      <p:ext uri="{BB962C8B-B14F-4D97-AF65-F5344CB8AC3E}">
        <p14:creationId xmlns:p14="http://schemas.microsoft.com/office/powerpoint/2010/main" val="95689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079F3-500A-4CB2-9A1D-19B0DE89504A}"/>
              </a:ext>
            </a:extLst>
          </p:cNvPr>
          <p:cNvSpPr>
            <a:spLocks noGrp="1"/>
          </p:cNvSpPr>
          <p:nvPr>
            <p:ph type="title"/>
          </p:nvPr>
        </p:nvSpPr>
        <p:spPr>
          <a:xfrm>
            <a:off x="646111" y="452718"/>
            <a:ext cx="9404723" cy="1045342"/>
          </a:xfrm>
        </p:spPr>
        <p:txBody>
          <a:bodyPr/>
          <a:lstStyle/>
          <a:p>
            <a:r>
              <a:rPr lang="nl-NL" sz="4400" dirty="0"/>
              <a:t>(1) PSI Directive &amp; Company </a:t>
            </a:r>
            <a:r>
              <a:rPr lang="nl-NL" sz="4400" dirty="0" err="1"/>
              <a:t>Law</a:t>
            </a:r>
            <a:endParaRPr lang="nl-NL" dirty="0"/>
          </a:p>
        </p:txBody>
      </p:sp>
      <p:sp>
        <p:nvSpPr>
          <p:cNvPr id="3" name="Tijdelijke aanduiding voor inhoud 2">
            <a:extLst>
              <a:ext uri="{FF2B5EF4-FFF2-40B4-BE49-F238E27FC236}">
                <a16:creationId xmlns:a16="http://schemas.microsoft.com/office/drawing/2014/main" id="{4710B801-3C26-40DE-9245-18C32500F327}"/>
              </a:ext>
            </a:extLst>
          </p:cNvPr>
          <p:cNvSpPr>
            <a:spLocks noGrp="1"/>
          </p:cNvSpPr>
          <p:nvPr>
            <p:ph idx="1"/>
          </p:nvPr>
        </p:nvSpPr>
        <p:spPr>
          <a:xfrm>
            <a:off x="1103312" y="1498060"/>
            <a:ext cx="8946541" cy="4844374"/>
          </a:xfrm>
        </p:spPr>
        <p:txBody>
          <a:bodyPr>
            <a:normAutofit fontScale="77500" lnSpcReduction="20000"/>
          </a:bodyPr>
          <a:lstStyle/>
          <a:p>
            <a:pPr>
              <a:lnSpc>
                <a:spcPct val="120000"/>
              </a:lnSpc>
              <a:spcBef>
                <a:spcPts val="0"/>
              </a:spcBef>
            </a:pPr>
            <a:r>
              <a:rPr lang="en-GB" sz="2200" b="1" dirty="0">
                <a:effectLst/>
                <a:latin typeface="Calibri" panose="020F0502020204030204" pitchFamily="34" charset="0"/>
                <a:ea typeface="Calibri" panose="020F0502020204030204" pitchFamily="34" charset="0"/>
                <a:cs typeface="Times New Roman" panose="02020603050405020304" pitchFamily="18" charset="0"/>
              </a:rPr>
              <a:t>Article 14 - Specific high-value datasets and arrangements for publication and re-use</a:t>
            </a:r>
            <a:endParaRPr lang="nl-NL" sz="2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GB" sz="2200" dirty="0">
                <a:effectLst/>
                <a:latin typeface="Calibri" panose="020F0502020204030204" pitchFamily="34" charset="0"/>
                <a:ea typeface="Calibri" panose="020F0502020204030204" pitchFamily="34" charset="0"/>
                <a:cs typeface="Times New Roman" panose="02020603050405020304" pitchFamily="18" charset="0"/>
              </a:rPr>
              <a:t> 1.   The Commission shall adopt implementing acts laying down a list of specific high-value datasets belonging to the categories set out in Annex I and held by public sector bodies and public undertakings among the documents to which this Directive applies.</a:t>
            </a:r>
            <a:r>
              <a:rPr lang="nl-NL" sz="2200" dirty="0">
                <a:latin typeface="Calibri" panose="020F0502020204030204" pitchFamily="34" charset="0"/>
                <a:ea typeface="Calibri" panose="020F0502020204030204" pitchFamily="34" charset="0"/>
                <a:cs typeface="Times New Roman" panose="02020603050405020304" pitchFamily="18" charset="0"/>
              </a:rPr>
              <a:t> </a:t>
            </a:r>
            <a:r>
              <a:rPr lang="en-GB" sz="2200" dirty="0">
                <a:effectLst/>
                <a:latin typeface="Calibri" panose="020F0502020204030204" pitchFamily="34" charset="0"/>
                <a:ea typeface="Calibri" panose="020F0502020204030204" pitchFamily="34" charset="0"/>
                <a:cs typeface="Times New Roman" panose="02020603050405020304" pitchFamily="18" charset="0"/>
              </a:rPr>
              <a:t> </a:t>
            </a:r>
            <a:r>
              <a:rPr lang="en-GB" sz="2200" b="1" dirty="0">
                <a:effectLst/>
                <a:latin typeface="Calibri" panose="020F0502020204030204" pitchFamily="34" charset="0"/>
                <a:ea typeface="Calibri" panose="020F0502020204030204" pitchFamily="34" charset="0"/>
                <a:cs typeface="Times New Roman" panose="02020603050405020304" pitchFamily="18" charset="0"/>
              </a:rPr>
              <a:t>Such specific high-value datasets shall be:</a:t>
            </a:r>
          </a:p>
          <a:p>
            <a:pPr lvl="1">
              <a:lnSpc>
                <a:spcPct val="120000"/>
              </a:lnSpc>
              <a:spcBef>
                <a:spcPts val="0"/>
              </a:spcBef>
            </a:pPr>
            <a:r>
              <a:rPr lang="en-GB" sz="2000" b="1" dirty="0">
                <a:effectLst/>
                <a:latin typeface="Calibri" panose="020F0502020204030204" pitchFamily="34" charset="0"/>
                <a:ea typeface="Calibri" panose="020F0502020204030204" pitchFamily="34" charset="0"/>
                <a:cs typeface="Times New Roman" panose="02020603050405020304" pitchFamily="18" charset="0"/>
              </a:rPr>
              <a:t>available free of charge, subject to paragraphs 3, 4 and 5;</a:t>
            </a:r>
          </a:p>
          <a:p>
            <a:pPr lvl="1">
              <a:lnSpc>
                <a:spcPct val="120000"/>
              </a:lnSpc>
              <a:spcBef>
                <a:spcPts val="0"/>
              </a:spcBef>
            </a:pPr>
            <a:r>
              <a:rPr lang="en-GB" sz="2200" b="1" dirty="0">
                <a:effectLst/>
                <a:latin typeface="Calibri" panose="020F0502020204030204" pitchFamily="34" charset="0"/>
                <a:ea typeface="Calibri" panose="020F0502020204030204" pitchFamily="34" charset="0"/>
                <a:cs typeface="Times New Roman" panose="02020603050405020304" pitchFamily="18" charset="0"/>
              </a:rPr>
              <a:t>machine readable;</a:t>
            </a:r>
          </a:p>
          <a:p>
            <a:pPr lvl="1">
              <a:lnSpc>
                <a:spcPct val="120000"/>
              </a:lnSpc>
              <a:spcBef>
                <a:spcPts val="0"/>
              </a:spcBef>
            </a:pPr>
            <a:r>
              <a:rPr lang="en-GB" sz="2200" b="1" dirty="0">
                <a:effectLst/>
                <a:latin typeface="Calibri" panose="020F0502020204030204" pitchFamily="34" charset="0"/>
                <a:ea typeface="Calibri" panose="020F0502020204030204" pitchFamily="34" charset="0"/>
                <a:cs typeface="Times New Roman" panose="02020603050405020304" pitchFamily="18" charset="0"/>
              </a:rPr>
              <a:t>provided via APIs; and</a:t>
            </a:r>
          </a:p>
          <a:p>
            <a:pPr lvl="1">
              <a:lnSpc>
                <a:spcPct val="120000"/>
              </a:lnSpc>
              <a:spcBef>
                <a:spcPts val="0"/>
              </a:spcBef>
            </a:pPr>
            <a:r>
              <a:rPr lang="en-GB" sz="2200" b="1" dirty="0">
                <a:effectLst/>
                <a:latin typeface="Calibri" panose="020F0502020204030204" pitchFamily="34" charset="0"/>
                <a:ea typeface="Calibri" panose="020F0502020204030204" pitchFamily="34" charset="0"/>
                <a:cs typeface="Times New Roman" panose="02020603050405020304" pitchFamily="18" charset="0"/>
              </a:rPr>
              <a:t>provided as a bulk download, where relevant.</a:t>
            </a:r>
            <a:endParaRPr lang="nl-NL" sz="2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GB" sz="2200" dirty="0">
                <a:effectLst/>
                <a:latin typeface="Calibri" panose="020F0502020204030204" pitchFamily="34" charset="0"/>
                <a:ea typeface="Calibri" panose="020F0502020204030204" pitchFamily="34" charset="0"/>
                <a:cs typeface="Times New Roman" panose="02020603050405020304" pitchFamily="18" charset="0"/>
              </a:rPr>
              <a:t> Those implementing acts may specify the arrangements for the publication and re-use of high-value datasets. Such arrangements shall be compatible with open standard licences.</a:t>
            </a:r>
            <a:endParaRPr lang="nl-NL"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GB" sz="2200" dirty="0">
                <a:effectLst/>
                <a:latin typeface="Calibri" panose="020F0502020204030204" pitchFamily="34" charset="0"/>
                <a:ea typeface="Calibri" panose="020F0502020204030204" pitchFamily="34" charset="0"/>
                <a:cs typeface="Times New Roman" panose="02020603050405020304" pitchFamily="18" charset="0"/>
              </a:rPr>
              <a:t> The arrangements may include terms applicable to re-use, formats of data and metadata and technical arrangements for dissemination. Investments made by the Member States in open data approaches, such as investments into the development and roll-out of certain standards, shall be taken into account and balanced against the potential benefits from inclusion in the list.</a:t>
            </a:r>
            <a:endParaRPr lang="nl-NL"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GB" sz="2200" dirty="0">
                <a:effectLst/>
                <a:latin typeface="Calibri" panose="020F0502020204030204" pitchFamily="34" charset="0"/>
                <a:ea typeface="Calibri" panose="020F0502020204030204" pitchFamily="34" charset="0"/>
                <a:cs typeface="Times New Roman" panose="02020603050405020304" pitchFamily="18" charset="0"/>
              </a:rPr>
              <a:t> Those implementing acts shall be adopted in accordance with the examination procedure referred to in Article 16(2).</a:t>
            </a:r>
            <a:endParaRPr lang="nl-NL"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endParaRPr lang="nl-NL" dirty="0"/>
          </a:p>
        </p:txBody>
      </p:sp>
    </p:spTree>
    <p:extLst>
      <p:ext uri="{BB962C8B-B14F-4D97-AF65-F5344CB8AC3E}">
        <p14:creationId xmlns:p14="http://schemas.microsoft.com/office/powerpoint/2010/main" val="4201376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D9CEC1-DEFE-4963-86BD-F3621CB37E40}"/>
              </a:ext>
            </a:extLst>
          </p:cNvPr>
          <p:cNvSpPr>
            <a:spLocks noGrp="1"/>
          </p:cNvSpPr>
          <p:nvPr>
            <p:ph type="title"/>
          </p:nvPr>
        </p:nvSpPr>
        <p:spPr>
          <a:xfrm>
            <a:off x="646111" y="452718"/>
            <a:ext cx="9404723" cy="889699"/>
          </a:xfrm>
        </p:spPr>
        <p:txBody>
          <a:bodyPr/>
          <a:lstStyle/>
          <a:p>
            <a:r>
              <a:rPr lang="nl-NL" sz="4000" dirty="0"/>
              <a:t>(1) PSI Directive &amp; Company </a:t>
            </a:r>
            <a:r>
              <a:rPr lang="nl-NL" sz="4000" dirty="0" err="1"/>
              <a:t>Law</a:t>
            </a:r>
            <a:endParaRPr lang="nl-NL" dirty="0"/>
          </a:p>
        </p:txBody>
      </p:sp>
      <p:sp>
        <p:nvSpPr>
          <p:cNvPr id="3" name="Tijdelijke aanduiding voor inhoud 2">
            <a:extLst>
              <a:ext uri="{FF2B5EF4-FFF2-40B4-BE49-F238E27FC236}">
                <a16:creationId xmlns:a16="http://schemas.microsoft.com/office/drawing/2014/main" id="{16EE2E7F-E0B3-4925-B478-D2931E05F1B1}"/>
              </a:ext>
            </a:extLst>
          </p:cNvPr>
          <p:cNvSpPr>
            <a:spLocks noGrp="1"/>
          </p:cNvSpPr>
          <p:nvPr>
            <p:ph idx="1"/>
          </p:nvPr>
        </p:nvSpPr>
        <p:spPr>
          <a:xfrm>
            <a:off x="1103312" y="1614792"/>
            <a:ext cx="8946541" cy="4633608"/>
          </a:xfrm>
        </p:spPr>
        <p:txBody>
          <a:bodyPr>
            <a:normAutofit fontScale="85000" lnSpcReduction="20000"/>
          </a:bodyPr>
          <a:lstStyle/>
          <a:p>
            <a:r>
              <a:rPr lang="en-US" dirty="0"/>
              <a:t>2. The identification of specific high-value datasets pursuant to paragraph 1 shall be based on the assessment of their potential to: </a:t>
            </a:r>
          </a:p>
          <a:p>
            <a:pPr lvl="1"/>
            <a:r>
              <a:rPr lang="en-US" dirty="0"/>
              <a:t>a) generate significant socioeconomic or environmental benefits and innovative services; </a:t>
            </a:r>
          </a:p>
          <a:p>
            <a:pPr lvl="1"/>
            <a:r>
              <a:rPr lang="en-US" dirty="0"/>
              <a:t>b) benefit a high number of users, in particular SMEs; </a:t>
            </a:r>
          </a:p>
          <a:p>
            <a:pPr lvl="1"/>
            <a:r>
              <a:rPr lang="en-US" dirty="0"/>
              <a:t>(c) assist in generating revenues; and </a:t>
            </a:r>
          </a:p>
          <a:p>
            <a:pPr lvl="1"/>
            <a:r>
              <a:rPr lang="en-US" dirty="0"/>
              <a:t>(d) be combined with other datasets. </a:t>
            </a:r>
          </a:p>
          <a:p>
            <a:r>
              <a:rPr lang="en-US" dirty="0"/>
              <a:t>For the purpose of identifying such specific high-value datasets, the Commission shall carry out appropriate consultations, including at expert level, conduct an impact assessment and ensure complementarity with existing legal acts, such as Directive 2010/40/EU, with respect to the re-use of documents. That impact assessment shall include a cost-benefit analysis and an analysis of whether providing high-value datasets free of charge by public sector bodies that are required to generate revenue to cover a substantial part of their costs relating to the performance of their public tasks would lead to a substantial impact on the budget of such bodies. With regard to high-value datasets held by public undertakings, the impact assessment shall give special consideration to the role of public undertakings in a competitive economic environment.</a:t>
            </a:r>
            <a:endParaRPr lang="nl-NL" dirty="0"/>
          </a:p>
        </p:txBody>
      </p:sp>
    </p:spTree>
    <p:extLst>
      <p:ext uri="{BB962C8B-B14F-4D97-AF65-F5344CB8AC3E}">
        <p14:creationId xmlns:p14="http://schemas.microsoft.com/office/powerpoint/2010/main" val="3553208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F13871-E142-4A58-9489-D6F9FA6C2817}"/>
              </a:ext>
            </a:extLst>
          </p:cNvPr>
          <p:cNvSpPr>
            <a:spLocks noGrp="1"/>
          </p:cNvSpPr>
          <p:nvPr>
            <p:ph type="title"/>
          </p:nvPr>
        </p:nvSpPr>
        <p:spPr/>
        <p:txBody>
          <a:bodyPr/>
          <a:lstStyle/>
          <a:p>
            <a:r>
              <a:rPr lang="nl-NL" sz="4400" dirty="0"/>
              <a:t>(1) PSI Directive &amp; Company </a:t>
            </a:r>
            <a:r>
              <a:rPr lang="nl-NL" sz="4400" dirty="0" err="1"/>
              <a:t>Law</a:t>
            </a:r>
            <a:endParaRPr lang="nl-NL" dirty="0"/>
          </a:p>
        </p:txBody>
      </p:sp>
      <p:sp>
        <p:nvSpPr>
          <p:cNvPr id="3" name="Tijdelijke aanduiding voor inhoud 2">
            <a:extLst>
              <a:ext uri="{FF2B5EF4-FFF2-40B4-BE49-F238E27FC236}">
                <a16:creationId xmlns:a16="http://schemas.microsoft.com/office/drawing/2014/main" id="{284F0391-2931-4587-8118-87093EAA3C82}"/>
              </a:ext>
            </a:extLst>
          </p:cNvPr>
          <p:cNvSpPr>
            <a:spLocks noGrp="1"/>
          </p:cNvSpPr>
          <p:nvPr>
            <p:ph idx="1"/>
          </p:nvPr>
        </p:nvSpPr>
        <p:spPr/>
        <p:txBody>
          <a:bodyPr/>
          <a:lstStyle/>
          <a:p>
            <a:r>
              <a:rPr lang="en-US" dirty="0"/>
              <a:t>ANNEX I </a:t>
            </a:r>
          </a:p>
          <a:p>
            <a:r>
              <a:rPr lang="en-US" dirty="0"/>
              <a:t>List of thematic categories of high-value datasets, as referred to in Article 13(1) </a:t>
            </a:r>
          </a:p>
          <a:p>
            <a:r>
              <a:rPr lang="en-US" dirty="0"/>
              <a:t>1. Geospatial </a:t>
            </a:r>
          </a:p>
          <a:p>
            <a:r>
              <a:rPr lang="en-US" dirty="0"/>
              <a:t>2. Earth observation and environment </a:t>
            </a:r>
          </a:p>
          <a:p>
            <a:r>
              <a:rPr lang="en-US" dirty="0"/>
              <a:t>3. Meteorological </a:t>
            </a:r>
          </a:p>
          <a:p>
            <a:r>
              <a:rPr lang="en-US" dirty="0"/>
              <a:t>4. Statistics </a:t>
            </a:r>
          </a:p>
          <a:p>
            <a:r>
              <a:rPr lang="en-US" dirty="0"/>
              <a:t>5. Companies and company ownership </a:t>
            </a:r>
          </a:p>
          <a:p>
            <a:r>
              <a:rPr lang="en-US" dirty="0"/>
              <a:t>6. Mobility</a:t>
            </a:r>
            <a:endParaRPr lang="nl-NL" dirty="0"/>
          </a:p>
        </p:txBody>
      </p:sp>
    </p:spTree>
    <p:extLst>
      <p:ext uri="{BB962C8B-B14F-4D97-AF65-F5344CB8AC3E}">
        <p14:creationId xmlns:p14="http://schemas.microsoft.com/office/powerpoint/2010/main" val="2459965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2C282B-AB74-4D94-AF8B-37ABAFDC9385}"/>
              </a:ext>
            </a:extLst>
          </p:cNvPr>
          <p:cNvSpPr>
            <a:spLocks noGrp="1"/>
          </p:cNvSpPr>
          <p:nvPr>
            <p:ph type="title"/>
          </p:nvPr>
        </p:nvSpPr>
        <p:spPr/>
        <p:txBody>
          <a:bodyPr/>
          <a:lstStyle/>
          <a:p>
            <a:r>
              <a:rPr lang="en-US" sz="4400" dirty="0"/>
              <a:t>(2) Commission Implementing Regulation</a:t>
            </a:r>
            <a:endParaRPr lang="nl-NL" dirty="0"/>
          </a:p>
        </p:txBody>
      </p:sp>
      <p:sp>
        <p:nvSpPr>
          <p:cNvPr id="3" name="Tijdelijke aanduiding voor inhoud 2">
            <a:extLst>
              <a:ext uri="{FF2B5EF4-FFF2-40B4-BE49-F238E27FC236}">
                <a16:creationId xmlns:a16="http://schemas.microsoft.com/office/drawing/2014/main" id="{EFB97F3B-F586-4B15-94DF-CA6A08EC052D}"/>
              </a:ext>
            </a:extLst>
          </p:cNvPr>
          <p:cNvSpPr>
            <a:spLocks noGrp="1"/>
          </p:cNvSpPr>
          <p:nvPr>
            <p:ph idx="1"/>
          </p:nvPr>
        </p:nvSpPr>
        <p:spPr/>
        <p:txBody>
          <a:bodyPr/>
          <a:lstStyle/>
          <a:p>
            <a:r>
              <a:rPr lang="nl-NL" dirty="0"/>
              <a:t>Recital 10: </a:t>
            </a:r>
            <a:r>
              <a:rPr lang="en-US" b="0" i="0" dirty="0">
                <a:effectLst/>
                <a:latin typeface="Times New Roman" panose="02020603050405020304" pitchFamily="18" charset="0"/>
              </a:rPr>
              <a:t>Regarding the thematic category ‘</a:t>
            </a:r>
            <a:r>
              <a:rPr lang="en-US" b="1" i="0" dirty="0">
                <a:effectLst/>
                <a:latin typeface="Times New Roman" panose="02020603050405020304" pitchFamily="18" charset="0"/>
              </a:rPr>
              <a:t>companies and company ownership’</a:t>
            </a:r>
            <a:r>
              <a:rPr lang="en-US" b="0" i="0" dirty="0">
                <a:effectLst/>
                <a:latin typeface="Times New Roman" panose="02020603050405020304" pitchFamily="18" charset="0"/>
              </a:rPr>
              <a:t>, Member States are encouraged to </a:t>
            </a:r>
            <a:r>
              <a:rPr lang="en-US" b="1" i="0" dirty="0">
                <a:effectLst/>
                <a:latin typeface="Times New Roman" panose="02020603050405020304" pitchFamily="18" charset="0"/>
              </a:rPr>
              <a:t>go beyond the minimum </a:t>
            </a:r>
            <a:r>
              <a:rPr lang="en-US" b="0" i="0" dirty="0">
                <a:effectLst/>
                <a:latin typeface="Times New Roman" panose="02020603050405020304" pitchFamily="18" charset="0"/>
              </a:rPr>
              <a:t>requirements with respect to the scope of datasets and arrangements for re-use set out in this Regulation.</a:t>
            </a:r>
          </a:p>
          <a:p>
            <a:r>
              <a:rPr lang="en-US" b="0" i="0" dirty="0">
                <a:effectLst/>
                <a:latin typeface="Times New Roman" panose="02020603050405020304" pitchFamily="18" charset="0"/>
              </a:rPr>
              <a:t>(11)Member States should be able to complement the datasets listed in the Annex to this Regulation with public sector information already accessible, whenever such data are thematically related and considered of high value based on the criteria described under in Article 14(2) of Directive (EU) 2019/1024. This includes information that </a:t>
            </a:r>
            <a:r>
              <a:rPr lang="en-US" b="1" i="0" dirty="0">
                <a:effectLst/>
                <a:latin typeface="Times New Roman" panose="02020603050405020304" pitchFamily="18" charset="0"/>
              </a:rPr>
              <a:t>constitutes personal data</a:t>
            </a:r>
            <a:r>
              <a:rPr lang="en-US" b="0" i="0" dirty="0">
                <a:effectLst/>
                <a:latin typeface="Times New Roman" panose="02020603050405020304" pitchFamily="18" charset="0"/>
              </a:rPr>
              <a:t>, whenever Member States consider that this is necessary and genuinely meets objectives of general interest, e.g</a:t>
            </a:r>
            <a:r>
              <a:rPr lang="en-US" b="1" i="0" dirty="0">
                <a:effectLst/>
                <a:latin typeface="Times New Roman" panose="02020603050405020304" pitchFamily="18" charset="0"/>
              </a:rPr>
              <a:t>. anti-money laundering and combatting terrorist financing</a:t>
            </a:r>
            <a:r>
              <a:rPr lang="en-US" b="0" i="0" dirty="0">
                <a:effectLst/>
                <a:latin typeface="Times New Roman" panose="02020603050405020304" pitchFamily="18" charset="0"/>
              </a:rPr>
              <a:t>.</a:t>
            </a:r>
            <a:endParaRPr lang="nl-NL" dirty="0"/>
          </a:p>
        </p:txBody>
      </p:sp>
    </p:spTree>
    <p:extLst>
      <p:ext uri="{BB962C8B-B14F-4D97-AF65-F5344CB8AC3E}">
        <p14:creationId xmlns:p14="http://schemas.microsoft.com/office/powerpoint/2010/main" val="216205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51CCB6-6DBE-4D2B-8307-CD122A089012}"/>
              </a:ext>
            </a:extLst>
          </p:cNvPr>
          <p:cNvSpPr>
            <a:spLocks noGrp="1"/>
          </p:cNvSpPr>
          <p:nvPr>
            <p:ph type="title"/>
          </p:nvPr>
        </p:nvSpPr>
        <p:spPr/>
        <p:txBody>
          <a:bodyPr/>
          <a:lstStyle/>
          <a:p>
            <a:r>
              <a:rPr lang="en-US" sz="4000" dirty="0"/>
              <a:t>(2) Commission Implementing Regulation</a:t>
            </a:r>
            <a:endParaRPr lang="nl-NL" dirty="0"/>
          </a:p>
        </p:txBody>
      </p:sp>
      <p:sp>
        <p:nvSpPr>
          <p:cNvPr id="3" name="Tijdelijke aanduiding voor inhoud 2">
            <a:extLst>
              <a:ext uri="{FF2B5EF4-FFF2-40B4-BE49-F238E27FC236}">
                <a16:creationId xmlns:a16="http://schemas.microsoft.com/office/drawing/2014/main" id="{724C61A2-D6AE-45B6-904E-C9EDD32787F1}"/>
              </a:ext>
            </a:extLst>
          </p:cNvPr>
          <p:cNvSpPr>
            <a:spLocks noGrp="1"/>
          </p:cNvSpPr>
          <p:nvPr>
            <p:ph idx="1"/>
          </p:nvPr>
        </p:nvSpPr>
        <p:spPr/>
        <p:txBody>
          <a:bodyPr>
            <a:normAutofit lnSpcReduction="10000"/>
          </a:bodyPr>
          <a:lstStyle/>
          <a:p>
            <a:pPr algn="just" fontAlgn="base"/>
            <a:r>
              <a:rPr lang="en-US" b="0" i="0" dirty="0">
                <a:effectLst/>
                <a:latin typeface="Times New Roman" panose="02020603050405020304" pitchFamily="18" charset="0"/>
              </a:rPr>
              <a:t>Article 3 (1) Public sector bodies holding high-value datasets listed in the Annex shall ensure that the datasets described or referenced in the Annex are made available in </a:t>
            </a:r>
            <a:r>
              <a:rPr lang="en-US" b="1" i="0" dirty="0">
                <a:effectLst/>
                <a:latin typeface="Times New Roman" panose="02020603050405020304" pitchFamily="18" charset="0"/>
              </a:rPr>
              <a:t>machine-readable formats via APIs</a:t>
            </a:r>
            <a:r>
              <a:rPr lang="en-US" b="0" i="0" dirty="0">
                <a:effectLst/>
                <a:latin typeface="Times New Roman" panose="02020603050405020304" pitchFamily="18" charset="0"/>
              </a:rPr>
              <a:t>. Where indicated in the Annex, the datasets shall also be made available as a bulk download.</a:t>
            </a:r>
          </a:p>
          <a:p>
            <a:pPr algn="just" fontAlgn="base"/>
            <a:r>
              <a:rPr lang="en-US" dirty="0">
                <a:latin typeface="Times New Roman" panose="02020603050405020304" pitchFamily="18" charset="0"/>
              </a:rPr>
              <a:t>Article 4 (3) </a:t>
            </a:r>
            <a:r>
              <a:rPr lang="en-US" b="0" i="0" dirty="0">
                <a:effectLst/>
                <a:latin typeface="Times New Roman" panose="02020603050405020304" pitchFamily="18" charset="0"/>
              </a:rPr>
              <a:t>High-value datasets shall be made available for reuse under the conditions of the </a:t>
            </a:r>
            <a:r>
              <a:rPr lang="en-US" b="1" i="0" dirty="0">
                <a:effectLst/>
                <a:latin typeface="Times New Roman" panose="02020603050405020304" pitchFamily="18" charset="0"/>
              </a:rPr>
              <a:t>Creative Commons BY 4.0 </a:t>
            </a:r>
            <a:r>
              <a:rPr lang="en-US" b="0" i="0" dirty="0" err="1">
                <a:effectLst/>
                <a:latin typeface="Times New Roman" panose="02020603050405020304" pitchFamily="18" charset="0"/>
              </a:rPr>
              <a:t>licence</a:t>
            </a:r>
            <a:r>
              <a:rPr lang="en-US" b="0" i="0" dirty="0">
                <a:effectLst/>
                <a:latin typeface="Times New Roman" panose="02020603050405020304" pitchFamily="18" charset="0"/>
              </a:rPr>
              <a:t>, the Creative Commons Public Domain Dedication (CC0) </a:t>
            </a:r>
            <a:r>
              <a:rPr lang="en-US" b="0" i="0" dirty="0" err="1">
                <a:effectLst/>
                <a:latin typeface="Times New Roman" panose="02020603050405020304" pitchFamily="18" charset="0"/>
              </a:rPr>
              <a:t>licence</a:t>
            </a:r>
            <a:r>
              <a:rPr lang="en-US" b="0" i="0" dirty="0">
                <a:effectLst/>
                <a:latin typeface="Times New Roman" panose="02020603050405020304" pitchFamily="18" charset="0"/>
              </a:rPr>
              <a:t> or any equivalent or less restrictive open </a:t>
            </a:r>
            <a:r>
              <a:rPr lang="en-US" b="0" i="0" dirty="0" err="1">
                <a:effectLst/>
                <a:latin typeface="Times New Roman" panose="02020603050405020304" pitchFamily="18" charset="0"/>
              </a:rPr>
              <a:t>licence</a:t>
            </a:r>
            <a:r>
              <a:rPr lang="en-US" b="0" i="0" dirty="0">
                <a:effectLst/>
                <a:latin typeface="Times New Roman" panose="02020603050405020304" pitchFamily="18" charset="0"/>
              </a:rPr>
              <a:t>, as set out in the Annex, allowing for unrestricted re-use except for the requirement of attribution, giving the credit to the licensor.</a:t>
            </a:r>
          </a:p>
          <a:p>
            <a:pPr algn="just" fontAlgn="base"/>
            <a:r>
              <a:rPr lang="en-US" dirty="0">
                <a:latin typeface="Times New Roman" panose="02020603050405020304" pitchFamily="18" charset="0"/>
              </a:rPr>
              <a:t>Article 4 (4) </a:t>
            </a:r>
            <a:r>
              <a:rPr lang="en-US" b="0" i="0" dirty="0">
                <a:effectLst/>
                <a:latin typeface="Times New Roman" panose="02020603050405020304" pitchFamily="18" charset="0"/>
              </a:rPr>
              <a:t>Public sector bodies holding high-value datasets listed in the Annex may impose </a:t>
            </a:r>
            <a:r>
              <a:rPr lang="en-US" b="1" i="0" dirty="0">
                <a:effectLst/>
                <a:latin typeface="Times New Roman" panose="02020603050405020304" pitchFamily="18" charset="0"/>
              </a:rPr>
              <a:t>additional conditions on the re-use of personal data </a:t>
            </a:r>
            <a:r>
              <a:rPr lang="en-US" b="0" i="0" dirty="0">
                <a:effectLst/>
                <a:latin typeface="Times New Roman" panose="02020603050405020304" pitchFamily="18" charset="0"/>
              </a:rPr>
              <a:t>in the scope of the specific high-value datasets that shall restrict the possibilities for reusing personal data only to the extent necessary to ensure the protection of individuals with regard to the processing of personal data.</a:t>
            </a:r>
          </a:p>
          <a:p>
            <a:endParaRPr lang="nl-NL" dirty="0"/>
          </a:p>
        </p:txBody>
      </p:sp>
    </p:spTree>
    <p:extLst>
      <p:ext uri="{BB962C8B-B14F-4D97-AF65-F5344CB8AC3E}">
        <p14:creationId xmlns:p14="http://schemas.microsoft.com/office/powerpoint/2010/main" val="4116154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ijdelijke aanduiding voor inhoud 14">
            <a:extLst>
              <a:ext uri="{FF2B5EF4-FFF2-40B4-BE49-F238E27FC236}">
                <a16:creationId xmlns:a16="http://schemas.microsoft.com/office/drawing/2014/main" id="{5F99FAE3-1D81-4672-A8E9-E8904E6D646C}"/>
              </a:ext>
            </a:extLst>
          </p:cNvPr>
          <p:cNvPicPr>
            <a:picLocks noGrp="1" noChangeAspect="1"/>
          </p:cNvPicPr>
          <p:nvPr>
            <p:ph idx="1"/>
          </p:nvPr>
        </p:nvPicPr>
        <p:blipFill>
          <a:blip r:embed="rId2"/>
          <a:stretch>
            <a:fillRect/>
          </a:stretch>
        </p:blipFill>
        <p:spPr>
          <a:xfrm>
            <a:off x="274128" y="237297"/>
            <a:ext cx="11017986" cy="6383405"/>
          </a:xfrm>
        </p:spPr>
      </p:pic>
    </p:spTree>
    <p:extLst>
      <p:ext uri="{BB962C8B-B14F-4D97-AF65-F5344CB8AC3E}">
        <p14:creationId xmlns:p14="http://schemas.microsoft.com/office/powerpoint/2010/main" val="358424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normAutofit fontScale="92500" lnSpcReduction="20000"/>
          </a:bodyPr>
          <a:lstStyle/>
          <a:p>
            <a:r>
              <a:rPr lang="nl-NL" sz="2800" dirty="0"/>
              <a:t>(1) PSI Directive &amp; Company </a:t>
            </a:r>
            <a:r>
              <a:rPr lang="nl-NL" sz="2800" dirty="0" err="1"/>
              <a:t>Law</a:t>
            </a:r>
            <a:r>
              <a:rPr lang="nl-NL" sz="2800" dirty="0"/>
              <a:t> Directive</a:t>
            </a:r>
          </a:p>
          <a:p>
            <a:pPr marL="0" indent="0">
              <a:buNone/>
            </a:pPr>
            <a:endParaRPr lang="nl-NL" sz="2800" dirty="0"/>
          </a:p>
          <a:p>
            <a:r>
              <a:rPr lang="nl-NL" sz="2800" dirty="0"/>
              <a:t>(2) </a:t>
            </a:r>
            <a:r>
              <a:rPr lang="en-US" sz="2800" dirty="0"/>
              <a:t>Commission Implementing Regulation laying down a list of specific high-value datasets and the arrangements for their publication and re-us</a:t>
            </a:r>
            <a:r>
              <a:rPr lang="nl-NL" sz="2800" dirty="0" err="1"/>
              <a:t>ing</a:t>
            </a:r>
            <a:r>
              <a:rPr lang="nl-NL" sz="2800" dirty="0"/>
              <a:t> Data </a:t>
            </a:r>
            <a:r>
              <a:rPr lang="nl-NL" sz="2800" dirty="0" err="1"/>
              <a:t>and</a:t>
            </a:r>
            <a:r>
              <a:rPr lang="nl-NL" sz="2800" dirty="0"/>
              <a:t> Open Data</a:t>
            </a:r>
          </a:p>
          <a:p>
            <a:pPr marL="0" indent="0">
              <a:buNone/>
            </a:pPr>
            <a:endParaRPr lang="nl-NL" sz="2800" dirty="0"/>
          </a:p>
          <a:p>
            <a:r>
              <a:rPr lang="nl-NL" sz="2800" dirty="0"/>
              <a:t>(3) </a:t>
            </a:r>
            <a:r>
              <a:rPr lang="nl-NL" sz="2800" dirty="0" err="1"/>
              <a:t>Larger</a:t>
            </a:r>
            <a:r>
              <a:rPr lang="nl-NL" sz="2800" dirty="0"/>
              <a:t> </a:t>
            </a:r>
            <a:r>
              <a:rPr lang="nl-NL" sz="2800" dirty="0" err="1"/>
              <a:t>regulatory</a:t>
            </a:r>
            <a:r>
              <a:rPr lang="nl-NL" sz="2800" dirty="0"/>
              <a:t> landscape</a:t>
            </a:r>
          </a:p>
          <a:p>
            <a:pPr marL="0" indent="0">
              <a:buNone/>
            </a:pPr>
            <a:endParaRPr lang="nl-NL" sz="2800" dirty="0"/>
          </a:p>
          <a:p>
            <a:r>
              <a:rPr lang="nl-NL" sz="2800" dirty="0"/>
              <a:t>(4) Legal, practical </a:t>
            </a:r>
            <a:r>
              <a:rPr lang="nl-NL" sz="2800" dirty="0" err="1"/>
              <a:t>and</a:t>
            </a:r>
            <a:r>
              <a:rPr lang="nl-NL" sz="2800" dirty="0"/>
              <a:t> </a:t>
            </a:r>
            <a:r>
              <a:rPr lang="nl-NL" sz="2800" dirty="0" err="1"/>
              <a:t>moral</a:t>
            </a:r>
            <a:r>
              <a:rPr lang="nl-NL" sz="2800" dirty="0"/>
              <a:t> </a:t>
            </a:r>
            <a:r>
              <a:rPr lang="nl-NL" sz="2800" dirty="0" err="1"/>
              <a:t>questions</a:t>
            </a:r>
            <a:endParaRPr lang="nl-NL" sz="2800" b="1" dirty="0"/>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981833-2FFA-4025-B2F9-6102EB4EF9D3}"/>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C41BA5A7-8DDF-4B92-8965-ACC7E907FA5E}"/>
              </a:ext>
            </a:extLst>
          </p:cNvPr>
          <p:cNvSpPr>
            <a:spLocks noGrp="1"/>
          </p:cNvSpPr>
          <p:nvPr>
            <p:ph idx="1"/>
          </p:nvPr>
        </p:nvSpPr>
        <p:spPr/>
        <p:txBody>
          <a:bodyPr/>
          <a:lstStyle/>
          <a:p>
            <a:endParaRPr lang="nl-NL"/>
          </a:p>
        </p:txBody>
      </p:sp>
      <p:pic>
        <p:nvPicPr>
          <p:cNvPr id="5" name="Afbeelding 4">
            <a:extLst>
              <a:ext uri="{FF2B5EF4-FFF2-40B4-BE49-F238E27FC236}">
                <a16:creationId xmlns:a16="http://schemas.microsoft.com/office/drawing/2014/main" id="{08C2C7C0-0E18-449F-9FD9-20BFB46681F1}"/>
              </a:ext>
            </a:extLst>
          </p:cNvPr>
          <p:cNvPicPr>
            <a:picLocks noChangeAspect="1"/>
          </p:cNvPicPr>
          <p:nvPr/>
        </p:nvPicPr>
        <p:blipFill>
          <a:blip r:embed="rId2"/>
          <a:stretch>
            <a:fillRect/>
          </a:stretch>
        </p:blipFill>
        <p:spPr>
          <a:xfrm>
            <a:off x="428171" y="401149"/>
            <a:ext cx="11592216" cy="6057708"/>
          </a:xfrm>
          <a:prstGeom prst="rect">
            <a:avLst/>
          </a:prstGeom>
        </p:spPr>
      </p:pic>
    </p:spTree>
    <p:extLst>
      <p:ext uri="{BB962C8B-B14F-4D97-AF65-F5344CB8AC3E}">
        <p14:creationId xmlns:p14="http://schemas.microsoft.com/office/powerpoint/2010/main" val="466467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B5700D-56CD-497C-A5D0-42C2006334D7}"/>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07B15203-88CB-4704-AFFE-9D4728E3EC1C}"/>
              </a:ext>
            </a:extLst>
          </p:cNvPr>
          <p:cNvSpPr>
            <a:spLocks noGrp="1"/>
          </p:cNvSpPr>
          <p:nvPr>
            <p:ph idx="1"/>
          </p:nvPr>
        </p:nvSpPr>
        <p:spPr/>
        <p:txBody>
          <a:bodyPr/>
          <a:lstStyle/>
          <a:p>
            <a:r>
              <a:rPr lang="en-US" b="1" i="0" dirty="0">
                <a:effectLst/>
                <a:latin typeface="Roboto" panose="02000000000000000000" pitchFamily="2" charset="0"/>
              </a:rPr>
              <a:t>Directive (EU) 2018/843 of the European Parliament and of the Council of 30 May 2018 amending Directive (EU) 2015/849 on the prevention of the use of the financial system for the purposes of money laundering or terrorist financing, and amending Directives 2009/138/EC and 2013/36/EU</a:t>
            </a:r>
            <a:br>
              <a:rPr lang="en-US" b="1" i="0" dirty="0">
                <a:effectLst/>
                <a:latin typeface="Roboto" panose="02000000000000000000" pitchFamily="2" charset="0"/>
              </a:rPr>
            </a:br>
            <a:endParaRPr lang="en-US" b="1" i="0" dirty="0">
              <a:effectLst/>
              <a:latin typeface="Roboto" panose="02000000000000000000" pitchFamily="2" charset="0"/>
            </a:endParaRPr>
          </a:p>
          <a:p>
            <a:r>
              <a:rPr lang="en-US" b="1" i="0" dirty="0">
                <a:effectLst/>
                <a:latin typeface="Roboto" panose="02000000000000000000" pitchFamily="2" charset="0"/>
              </a:rPr>
              <a:t>Proposal for a REGULATION OF THE EUROPEAN PARLIAMENT AND OF THE COUNCIL establishing the Authority for Anti-Money Laundering and Countering the Financing of Terrorism and amending Regulations (EU) No 1093/2010, (EU) 1094/2010, (EU) 1095/2010</a:t>
            </a:r>
            <a:endParaRPr lang="nl-NL" dirty="0"/>
          </a:p>
        </p:txBody>
      </p:sp>
    </p:spTree>
    <p:extLst>
      <p:ext uri="{BB962C8B-B14F-4D97-AF65-F5344CB8AC3E}">
        <p14:creationId xmlns:p14="http://schemas.microsoft.com/office/powerpoint/2010/main" val="1904011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535BA3-BE3F-4F28-B463-DBE2426C8B3D}"/>
              </a:ext>
            </a:extLst>
          </p:cNvPr>
          <p:cNvSpPr>
            <a:spLocks noGrp="1"/>
          </p:cNvSpPr>
          <p:nvPr>
            <p:ph type="title"/>
          </p:nvPr>
        </p:nvSpPr>
        <p:spPr/>
        <p:txBody>
          <a:bodyPr/>
          <a:lstStyle/>
          <a:p>
            <a:r>
              <a:rPr lang="nl-NL" sz="4000" dirty="0"/>
              <a:t>(3) </a:t>
            </a:r>
            <a:r>
              <a:rPr lang="nl-NL" sz="4000" dirty="0" err="1"/>
              <a:t>Larger</a:t>
            </a:r>
            <a:r>
              <a:rPr lang="nl-NL" sz="4000" dirty="0"/>
              <a:t> </a:t>
            </a:r>
            <a:r>
              <a:rPr lang="nl-NL" sz="4000" dirty="0" err="1"/>
              <a:t>regulatory</a:t>
            </a:r>
            <a:r>
              <a:rPr lang="nl-NL" sz="4000" dirty="0"/>
              <a:t> landscape</a:t>
            </a:r>
            <a:endParaRPr lang="nl-NL" dirty="0"/>
          </a:p>
        </p:txBody>
      </p:sp>
      <p:sp>
        <p:nvSpPr>
          <p:cNvPr id="3" name="Tijdelijke aanduiding voor inhoud 2">
            <a:extLst>
              <a:ext uri="{FF2B5EF4-FFF2-40B4-BE49-F238E27FC236}">
                <a16:creationId xmlns:a16="http://schemas.microsoft.com/office/drawing/2014/main" id="{F3A68251-8434-4E8E-8739-F5A541EA2DC8}"/>
              </a:ext>
            </a:extLst>
          </p:cNvPr>
          <p:cNvSpPr>
            <a:spLocks noGrp="1"/>
          </p:cNvSpPr>
          <p:nvPr>
            <p:ph idx="1"/>
          </p:nvPr>
        </p:nvSpPr>
        <p:spPr/>
        <p:txBody>
          <a:bodyPr/>
          <a:lstStyle/>
          <a:p>
            <a:r>
              <a:rPr lang="en-US" b="1" i="0" dirty="0">
                <a:effectLst/>
                <a:latin typeface="Roboto" panose="02000000000000000000" pitchFamily="2" charset="0"/>
              </a:rPr>
              <a:t>Proposal for a REGULATION OF THE EUROPEAN PARLIAMENT AND OF THE COUNCIL LAYING DOWN HARMONISED RULES ON ARTIFICIAL INTELLIGENCE (ARTIFICIAL INTELLIGENCE ACT) AND AMENDING CERTAIN UNION LEGISLATIVE ACTS</a:t>
            </a:r>
            <a:br>
              <a:rPr lang="en-US" b="1" i="0" dirty="0">
                <a:effectLst/>
                <a:latin typeface="Roboto" panose="02000000000000000000" pitchFamily="2" charset="0"/>
              </a:rPr>
            </a:br>
            <a:endParaRPr lang="en-US" b="1" i="0" dirty="0">
              <a:effectLst/>
              <a:latin typeface="Roboto" panose="02000000000000000000" pitchFamily="2" charset="0"/>
            </a:endParaRPr>
          </a:p>
          <a:p>
            <a:r>
              <a:rPr lang="en-US" b="1" i="0" dirty="0">
                <a:effectLst/>
                <a:latin typeface="Roboto" panose="02000000000000000000" pitchFamily="2" charset="0"/>
              </a:rPr>
              <a:t>Proposal for a REGULATION OF THE EUROPEAN PARLIAMENT AND OF THE COUNCIL on contestable and fair markets in the digital sector (Digital Markets Act)</a:t>
            </a:r>
            <a:br>
              <a:rPr lang="en-US" b="1" i="0" dirty="0">
                <a:effectLst/>
                <a:latin typeface="Roboto" panose="02000000000000000000" pitchFamily="2" charset="0"/>
              </a:rPr>
            </a:br>
            <a:endParaRPr lang="en-US" b="1" dirty="0">
              <a:latin typeface="Roboto" panose="02000000000000000000" pitchFamily="2" charset="0"/>
            </a:endParaRPr>
          </a:p>
          <a:p>
            <a:r>
              <a:rPr lang="en-US" b="1" i="0" dirty="0">
                <a:effectLst/>
                <a:latin typeface="Roboto" panose="02000000000000000000" pitchFamily="2" charset="0"/>
              </a:rPr>
              <a:t>Proposal for a REGULATION OF THE EUROPEAN PARLIAMENT AND OF THE COUNCIL on a Single Market For Digital Services (Digital Services Act) and amending Directive 2000/31/EC</a:t>
            </a:r>
          </a:p>
          <a:p>
            <a:endParaRPr lang="nl-NL" dirty="0"/>
          </a:p>
        </p:txBody>
      </p:sp>
    </p:spTree>
    <p:extLst>
      <p:ext uri="{BB962C8B-B14F-4D97-AF65-F5344CB8AC3E}">
        <p14:creationId xmlns:p14="http://schemas.microsoft.com/office/powerpoint/2010/main" val="4027270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DD25D6-AF4D-4EF6-BFFE-A4172A77FF7E}"/>
              </a:ext>
            </a:extLst>
          </p:cNvPr>
          <p:cNvSpPr>
            <a:spLocks noGrp="1"/>
          </p:cNvSpPr>
          <p:nvPr>
            <p:ph type="title"/>
          </p:nvPr>
        </p:nvSpPr>
        <p:spPr/>
        <p:txBody>
          <a:bodyPr/>
          <a:lstStyle/>
          <a:p>
            <a:r>
              <a:rPr lang="nl-NL" sz="4000" dirty="0"/>
              <a:t>(3) </a:t>
            </a:r>
            <a:r>
              <a:rPr lang="nl-NL" sz="4000" dirty="0" err="1"/>
              <a:t>Larger</a:t>
            </a:r>
            <a:r>
              <a:rPr lang="nl-NL" sz="4000" dirty="0"/>
              <a:t> </a:t>
            </a:r>
            <a:r>
              <a:rPr lang="nl-NL" sz="4000" dirty="0" err="1"/>
              <a:t>regulatory</a:t>
            </a:r>
            <a:r>
              <a:rPr lang="nl-NL" sz="4000" dirty="0"/>
              <a:t> landscape</a:t>
            </a:r>
            <a:endParaRPr lang="nl-NL" dirty="0"/>
          </a:p>
        </p:txBody>
      </p:sp>
      <p:sp>
        <p:nvSpPr>
          <p:cNvPr id="3" name="Tijdelijke aanduiding voor inhoud 2">
            <a:extLst>
              <a:ext uri="{FF2B5EF4-FFF2-40B4-BE49-F238E27FC236}">
                <a16:creationId xmlns:a16="http://schemas.microsoft.com/office/drawing/2014/main" id="{B1D12A1A-6BC3-49CF-9D0E-7906927133B5}"/>
              </a:ext>
            </a:extLst>
          </p:cNvPr>
          <p:cNvSpPr>
            <a:spLocks noGrp="1"/>
          </p:cNvSpPr>
          <p:nvPr>
            <p:ph idx="1"/>
          </p:nvPr>
        </p:nvSpPr>
        <p:spPr/>
        <p:txBody>
          <a:bodyPr/>
          <a:lstStyle/>
          <a:p>
            <a:r>
              <a:rPr lang="en-US" b="1" i="0" dirty="0">
                <a:effectLst/>
                <a:latin typeface="Roboto" panose="02000000000000000000" pitchFamily="2" charset="0"/>
              </a:rPr>
              <a:t>Proposal for a REGULATION OF THE EUROPEAN PARLIAMENT AND OF THE COUNCIL concerning the respect for private life and the protection of personal data in electronic communications and repealing Directive 2002/58/EC (Regulation on Privacy and Electronic Communications)</a:t>
            </a:r>
            <a:br>
              <a:rPr lang="en-US" b="1" i="0" dirty="0">
                <a:effectLst/>
                <a:latin typeface="Roboto" panose="02000000000000000000" pitchFamily="2" charset="0"/>
              </a:rPr>
            </a:br>
            <a:endParaRPr lang="en-US" b="1" i="0" dirty="0">
              <a:effectLst/>
              <a:latin typeface="Roboto" panose="02000000000000000000" pitchFamily="2" charset="0"/>
            </a:endParaRPr>
          </a:p>
          <a:p>
            <a:r>
              <a:rPr lang="en-US" b="1" i="0" dirty="0">
                <a:effectLst/>
                <a:latin typeface="Roboto" panose="02000000000000000000" pitchFamily="2" charset="0"/>
              </a:rPr>
              <a:t>Proposal for a REGULATION OF THE EUROPEAN PARLIAMENT AND OF THE COUNCIL on European data governance (Data Governance Act)</a:t>
            </a:r>
            <a:br>
              <a:rPr lang="en-US" b="1" i="0" dirty="0">
                <a:effectLst/>
                <a:latin typeface="Roboto" panose="02000000000000000000" pitchFamily="2" charset="0"/>
              </a:rPr>
            </a:br>
            <a:endParaRPr lang="en-US" b="1" dirty="0">
              <a:latin typeface="Roboto" panose="02000000000000000000" pitchFamily="2" charset="0"/>
            </a:endParaRPr>
          </a:p>
          <a:p>
            <a:r>
              <a:rPr lang="en-US" b="1" i="0" dirty="0">
                <a:effectLst/>
                <a:latin typeface="Roboto" panose="02000000000000000000" pitchFamily="2" charset="0"/>
              </a:rPr>
              <a:t>Proposal for a REGULATION OF THE EUROPEAN PARLIAMENT AND OF THE COUNCIL on </a:t>
            </a:r>
            <a:r>
              <a:rPr lang="en-US" b="1" i="0" dirty="0" err="1">
                <a:effectLst/>
                <a:latin typeface="Roboto" panose="02000000000000000000" pitchFamily="2" charset="0"/>
              </a:rPr>
              <a:t>harmonised</a:t>
            </a:r>
            <a:r>
              <a:rPr lang="en-US" b="1" i="0" dirty="0">
                <a:effectLst/>
                <a:latin typeface="Roboto" panose="02000000000000000000" pitchFamily="2" charset="0"/>
              </a:rPr>
              <a:t> rules on fair access to and use of data (Data Act)</a:t>
            </a:r>
            <a:endParaRPr lang="nl-NL" b="1" dirty="0"/>
          </a:p>
        </p:txBody>
      </p:sp>
    </p:spTree>
    <p:extLst>
      <p:ext uri="{BB962C8B-B14F-4D97-AF65-F5344CB8AC3E}">
        <p14:creationId xmlns:p14="http://schemas.microsoft.com/office/powerpoint/2010/main" val="907933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13FCF6-BC85-4511-A414-42E3972EDF83}"/>
              </a:ext>
            </a:extLst>
          </p:cNvPr>
          <p:cNvSpPr>
            <a:spLocks noGrp="1"/>
          </p:cNvSpPr>
          <p:nvPr>
            <p:ph type="title"/>
          </p:nvPr>
        </p:nvSpPr>
        <p:spPr/>
        <p:txBody>
          <a:bodyPr/>
          <a:lstStyle/>
          <a:p>
            <a:r>
              <a:rPr lang="nl-NL" sz="4000" dirty="0"/>
              <a:t>(3) </a:t>
            </a:r>
            <a:r>
              <a:rPr lang="nl-NL" sz="4000" dirty="0" err="1"/>
              <a:t>Larger</a:t>
            </a:r>
            <a:r>
              <a:rPr lang="nl-NL" sz="4000" dirty="0"/>
              <a:t> </a:t>
            </a:r>
            <a:r>
              <a:rPr lang="nl-NL" sz="4000" dirty="0" err="1"/>
              <a:t>regulatory</a:t>
            </a:r>
            <a:r>
              <a:rPr lang="nl-NL" sz="4000" dirty="0"/>
              <a:t> landscape</a:t>
            </a:r>
            <a:endParaRPr lang="nl-NL" dirty="0"/>
          </a:p>
        </p:txBody>
      </p:sp>
      <p:sp>
        <p:nvSpPr>
          <p:cNvPr id="3" name="Tijdelijke aanduiding voor inhoud 2">
            <a:extLst>
              <a:ext uri="{FF2B5EF4-FFF2-40B4-BE49-F238E27FC236}">
                <a16:creationId xmlns:a16="http://schemas.microsoft.com/office/drawing/2014/main" id="{7E50D361-7BCC-4ED1-9326-2735F3A05A78}"/>
              </a:ext>
            </a:extLst>
          </p:cNvPr>
          <p:cNvSpPr>
            <a:spLocks noGrp="1"/>
          </p:cNvSpPr>
          <p:nvPr>
            <p:ph idx="1"/>
          </p:nvPr>
        </p:nvSpPr>
        <p:spPr/>
        <p:txBody>
          <a:bodyPr>
            <a:normAutofit/>
          </a:bodyPr>
          <a:lstStyle/>
          <a:p>
            <a:r>
              <a:rPr lang="en-US" sz="1800" i="0" u="none" strike="noStrike" baseline="0" dirty="0"/>
              <a:t> REGULATION (EU) 2016/679 OF THE EUROPEAN PARLIAMENT AND OF THE COUNCIL of 27 April 2016 on the protection of natural persons with regard to the processing of personal data and on the free movement of such data, and repealing Directive 95/46/EC (General Data Protection Regulation) </a:t>
            </a:r>
          </a:p>
          <a:p>
            <a:r>
              <a:rPr lang="en-US" i="1" dirty="0"/>
              <a:t>Company Law Directive Article 161 </a:t>
            </a:r>
            <a:r>
              <a:rPr lang="en-US" dirty="0"/>
              <a:t>Data protection </a:t>
            </a:r>
            <a:r>
              <a:rPr lang="en-US" i="0" dirty="0">
                <a:effectLst/>
              </a:rPr>
              <a:t>The processing of any personal data carried out in the context of this Directive shall be subject to Regulation (EU) 2016/679 </a:t>
            </a:r>
          </a:p>
          <a:p>
            <a:r>
              <a:rPr lang="en-US" dirty="0"/>
              <a:t>Open Data Directive Article 1 paragraph 4: ‘</a:t>
            </a:r>
            <a:r>
              <a:rPr lang="en-US" i="0" dirty="0">
                <a:effectLst/>
              </a:rPr>
              <a:t>This Directive is without prejudice to Union and national law on the protection of personal data, in particular Regulation (EU) 2016/679 and Directive 2002/58/EC and the corresponding provisions of national law</a:t>
            </a:r>
            <a:r>
              <a:rPr lang="en-US" dirty="0"/>
              <a:t>’</a:t>
            </a:r>
            <a:endParaRPr lang="nl-NL" dirty="0"/>
          </a:p>
          <a:p>
            <a:endParaRPr lang="nl-NL" dirty="0"/>
          </a:p>
        </p:txBody>
      </p:sp>
    </p:spTree>
    <p:extLst>
      <p:ext uri="{BB962C8B-B14F-4D97-AF65-F5344CB8AC3E}">
        <p14:creationId xmlns:p14="http://schemas.microsoft.com/office/powerpoint/2010/main" val="2463793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ED90E8-B8FA-440A-AE62-A6D792979551}"/>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B83CF9A9-2E3F-4294-8665-C17A9EC2AD24}"/>
              </a:ext>
            </a:extLst>
          </p:cNvPr>
          <p:cNvSpPr>
            <a:spLocks noGrp="1"/>
          </p:cNvSpPr>
          <p:nvPr>
            <p:ph idx="1"/>
          </p:nvPr>
        </p:nvSpPr>
        <p:spPr/>
        <p:txBody>
          <a:bodyPr>
            <a:normAutofit fontScale="92500"/>
          </a:bodyPr>
          <a:lstStyle/>
          <a:p>
            <a:r>
              <a:rPr lang="en-US" sz="1800" b="0" i="0" u="none" strike="noStrike" baseline="0"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p>
          <a:p>
            <a:r>
              <a:rPr lang="en-US" i="1" dirty="0"/>
              <a:t>Article 5 </a:t>
            </a:r>
            <a:r>
              <a:rPr lang="en-US" b="1" dirty="0"/>
              <a:t>Principles relating to processing of personal data </a:t>
            </a:r>
          </a:p>
          <a:p>
            <a:r>
              <a:rPr lang="en-US" dirty="0"/>
              <a:t>1.Personal data shall be: </a:t>
            </a:r>
          </a:p>
          <a:p>
            <a:r>
              <a:rPr lang="en-US" dirty="0"/>
              <a:t>(a) processed lawfully, fairly and in a transparent manner in relation to the data subject (‘lawfulness, fairness and transparency’);</a:t>
            </a:r>
          </a:p>
          <a:p>
            <a:r>
              <a:rPr lang="en-US" dirty="0"/>
              <a:t>(b) collected for specified, explicit and legitimate purposes and not further processed in a manner that is incompatible with those purposes;  </a:t>
            </a:r>
          </a:p>
          <a:p>
            <a:endParaRPr lang="nl-NL" dirty="0"/>
          </a:p>
        </p:txBody>
      </p:sp>
    </p:spTree>
    <p:extLst>
      <p:ext uri="{BB962C8B-B14F-4D97-AF65-F5344CB8AC3E}">
        <p14:creationId xmlns:p14="http://schemas.microsoft.com/office/powerpoint/2010/main" val="3431435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F647DC-B6B6-49D5-978D-6A1356EDDF5D}"/>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10E31B87-D6C7-4D3C-8F8E-2314838DA222}"/>
              </a:ext>
            </a:extLst>
          </p:cNvPr>
          <p:cNvSpPr>
            <a:spLocks noGrp="1"/>
          </p:cNvSpPr>
          <p:nvPr>
            <p:ph idx="1"/>
          </p:nvPr>
        </p:nvSpPr>
        <p:spPr/>
        <p:txBody>
          <a:bodyPr>
            <a:normAutofit fontScale="70000" lnSpcReduction="20000"/>
          </a:bodyPr>
          <a:lstStyle/>
          <a:p>
            <a:r>
              <a:rPr lang="en-US" i="1" dirty="0"/>
              <a:t>Article 6 </a:t>
            </a:r>
            <a:r>
              <a:rPr lang="en-US" b="1" dirty="0"/>
              <a:t>Lawfulness of processing </a:t>
            </a:r>
          </a:p>
          <a:p>
            <a:r>
              <a:rPr lang="en-US" dirty="0"/>
              <a:t>1.Processing shall be lawful only if and to the extent that at least one of the following applies: </a:t>
            </a:r>
          </a:p>
          <a:p>
            <a:r>
              <a:rPr lang="en-US" dirty="0"/>
              <a:t>(a) the data subject has given consent to the processing of his or her personal data for one or more specific purposes; </a:t>
            </a:r>
          </a:p>
          <a:p>
            <a:r>
              <a:rPr lang="en-US" dirty="0"/>
              <a:t>(b) processing is necessary for the performance of a contract to which the data subject is party or in order to take steps at the request of the data subject prior to entering into a contract; </a:t>
            </a:r>
          </a:p>
          <a:p>
            <a:r>
              <a:rPr lang="en-US" dirty="0"/>
              <a:t>(c) processing is necessary for compliance with a legal obligation to which the controller is subject; </a:t>
            </a:r>
          </a:p>
          <a:p>
            <a:r>
              <a:rPr lang="en-US" dirty="0"/>
              <a:t>(d) processing is necessary in order to protect the vital interests of the data subject or of another natural person; </a:t>
            </a:r>
          </a:p>
          <a:p>
            <a:r>
              <a:rPr lang="en-US" dirty="0"/>
              <a:t>(e) processing is necessary for the performance of a task carried out in the public interest or in the exercise of official authority vested in the controller; </a:t>
            </a:r>
          </a:p>
          <a:p>
            <a:r>
              <a:rPr lang="en-US" dirty="0"/>
              <a:t>(f) processing is necessary for the purposes of the legitimate interests pursued by the controller or by a third party, except where such interests are overridden by the interests or fundamental rights and freedoms of the data subject which require protection of personal data, in particular where the data subject is a child. Point (f) of the first subparagraph shall not apply to processing carried out by public authorities in the performance of their tasks. </a:t>
            </a:r>
            <a:endParaRPr lang="nl-NL" dirty="0"/>
          </a:p>
        </p:txBody>
      </p:sp>
    </p:spTree>
    <p:extLst>
      <p:ext uri="{BB962C8B-B14F-4D97-AF65-F5344CB8AC3E}">
        <p14:creationId xmlns:p14="http://schemas.microsoft.com/office/powerpoint/2010/main" val="6838973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783B68-7F80-429D-9446-41AAB05D84E7}"/>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E2F9A1A2-7440-462D-838F-DC61649CA464}"/>
              </a:ext>
            </a:extLst>
          </p:cNvPr>
          <p:cNvSpPr>
            <a:spLocks noGrp="1"/>
          </p:cNvSpPr>
          <p:nvPr>
            <p:ph idx="1"/>
          </p:nvPr>
        </p:nvSpPr>
        <p:spPr/>
        <p:txBody>
          <a:bodyPr>
            <a:normAutofit lnSpcReduction="10000"/>
          </a:bodyPr>
          <a:lstStyle/>
          <a:p>
            <a:r>
              <a:rPr lang="en-US" dirty="0"/>
              <a:t>Article 5 1. Member States shall provide that personal data must be:</a:t>
            </a:r>
          </a:p>
          <a:p>
            <a:r>
              <a:rPr lang="en-US" dirty="0"/>
              <a:t>(c) adequate, relevant and limited to what is necessary in relation to the purposes for which they are processed (‘data </a:t>
            </a:r>
            <a:r>
              <a:rPr lang="en-US" dirty="0" err="1"/>
              <a:t>minimisation</a:t>
            </a:r>
            <a:r>
              <a:rPr lang="en-US" dirty="0"/>
              <a:t>’);</a:t>
            </a:r>
          </a:p>
          <a:p>
            <a:r>
              <a:rPr lang="en-US" dirty="0"/>
              <a:t>(e) kept in a form which permits identification of data subjects for no longer than is necessary for the purposes for which the personal data are processed; personal data may be stored for longer periods insofar as the personal data will be processed solely for archiving purposes in the public interest, scientific or historical research purposes or statistical purposes in accordance with Article 89(1) subject to implementation of the appropriate technical and </a:t>
            </a:r>
            <a:r>
              <a:rPr lang="en-US" dirty="0" err="1"/>
              <a:t>organisational</a:t>
            </a:r>
            <a:r>
              <a:rPr lang="en-US" dirty="0"/>
              <a:t> measures required by this Regulation in order to safeguard the rights and freedoms of the data subject (‘storage limitation’);  </a:t>
            </a:r>
            <a:endParaRPr lang="nl-NL" dirty="0"/>
          </a:p>
        </p:txBody>
      </p:sp>
    </p:spTree>
    <p:extLst>
      <p:ext uri="{BB962C8B-B14F-4D97-AF65-F5344CB8AC3E}">
        <p14:creationId xmlns:p14="http://schemas.microsoft.com/office/powerpoint/2010/main" val="1173411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146D4D-19A8-4666-9569-A1D9D36392C8}"/>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3C3F6F55-7F0D-4D88-A300-492272BAA447}"/>
              </a:ext>
            </a:extLst>
          </p:cNvPr>
          <p:cNvSpPr>
            <a:spLocks noGrp="1"/>
          </p:cNvSpPr>
          <p:nvPr>
            <p:ph idx="1"/>
          </p:nvPr>
        </p:nvSpPr>
        <p:spPr/>
        <p:txBody>
          <a:bodyPr>
            <a:normAutofit fontScale="92500" lnSpcReduction="20000"/>
          </a:bodyPr>
          <a:lstStyle/>
          <a:p>
            <a:r>
              <a:rPr lang="en-US" dirty="0"/>
              <a:t>(b) collected for specified, explicit and legitimate purposes and not further processed in a manner that is incompatible with those purposes; further processing for archiving purposes in the public interest, scientific or historical research purposes or statistical purposes shall, in accordance with Article 89(1), not be considered to be incompatible with the initial purposes (‘purpose limitation’);</a:t>
            </a:r>
          </a:p>
          <a:p>
            <a:r>
              <a:rPr lang="en-US" dirty="0"/>
              <a:t>(d) accurate and, where necessary, kept up to date; every reasonable step must be taken to ensure that personal data that are inaccurate, having regard to the purposes for which they are processed, are erased or rectified without delay (‘accuracy’); </a:t>
            </a:r>
          </a:p>
          <a:p>
            <a:r>
              <a:rPr lang="en-US" dirty="0"/>
              <a:t> (f) processed in a manner that ensures appropriate security of the personal data, including protection against </a:t>
            </a:r>
            <a:r>
              <a:rPr lang="en-US" dirty="0" err="1"/>
              <a:t>unauthorised</a:t>
            </a:r>
            <a:r>
              <a:rPr lang="en-US" dirty="0"/>
              <a:t> or unlawful processing and against accidental loss, destruction or damage, using appropriate technical or </a:t>
            </a:r>
            <a:r>
              <a:rPr lang="en-US" dirty="0" err="1"/>
              <a:t>organisational</a:t>
            </a:r>
            <a:r>
              <a:rPr lang="en-US" dirty="0"/>
              <a:t> measures (‘integrity and confidentiality’). </a:t>
            </a:r>
            <a:endParaRPr lang="nl-NL" dirty="0"/>
          </a:p>
          <a:p>
            <a:endParaRPr lang="en-US" dirty="0"/>
          </a:p>
          <a:p>
            <a:endParaRPr lang="nl-NL" dirty="0"/>
          </a:p>
        </p:txBody>
      </p:sp>
    </p:spTree>
    <p:extLst>
      <p:ext uri="{BB962C8B-B14F-4D97-AF65-F5344CB8AC3E}">
        <p14:creationId xmlns:p14="http://schemas.microsoft.com/office/powerpoint/2010/main" val="3808585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DD130A-AD7A-4138-AE54-8A3D4EE99452}"/>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64EE429D-3A29-4AA0-AB14-9E518DB5AFED}"/>
              </a:ext>
            </a:extLst>
          </p:cNvPr>
          <p:cNvSpPr>
            <a:spLocks noGrp="1"/>
          </p:cNvSpPr>
          <p:nvPr>
            <p:ph idx="1"/>
          </p:nvPr>
        </p:nvSpPr>
        <p:spPr>
          <a:xfrm>
            <a:off x="680321" y="1647217"/>
            <a:ext cx="9613861" cy="4902740"/>
          </a:xfrm>
        </p:spPr>
        <p:txBody>
          <a:bodyPr>
            <a:normAutofit fontScale="77500" lnSpcReduction="20000"/>
          </a:bodyPr>
          <a:lstStyle/>
          <a:p>
            <a:r>
              <a:rPr lang="en-US" i="1" dirty="0"/>
              <a:t>Article 13 </a:t>
            </a:r>
            <a:r>
              <a:rPr lang="en-US" b="1" dirty="0"/>
              <a:t>Information to be provided where personal data are collected from the data subject </a:t>
            </a:r>
          </a:p>
          <a:p>
            <a:r>
              <a:rPr lang="en-US" dirty="0"/>
              <a:t>1.Where personal data relating to a data subject are collected from the data subject, the controller shall, at the time when personal data are obtained, provide the data subject with all of the following information: </a:t>
            </a:r>
          </a:p>
          <a:p>
            <a:r>
              <a:rPr lang="en-US" dirty="0"/>
              <a:t>(a) the identity and the contact details of the controller and, where applicable, of the controller's representative; </a:t>
            </a:r>
          </a:p>
          <a:p>
            <a:r>
              <a:rPr lang="en-US" dirty="0"/>
              <a:t>(b) the contact details of the data protection officer, where applicable; </a:t>
            </a:r>
          </a:p>
          <a:p>
            <a:r>
              <a:rPr lang="en-US" dirty="0"/>
              <a:t>(c) the purposes of the processing for which the personal data are intended as well as the legal basis for the processing; </a:t>
            </a:r>
          </a:p>
          <a:p>
            <a:r>
              <a:rPr lang="en-US" dirty="0"/>
              <a:t>(d) where the processing is based on point (f) of Article 6(1), the legitimate interests pursued by the controller or by a third party; </a:t>
            </a:r>
          </a:p>
          <a:p>
            <a:r>
              <a:rPr lang="en-US" dirty="0"/>
              <a:t>(e) the recipients or categories of recipients of the personal data, if any; </a:t>
            </a:r>
          </a:p>
          <a:p>
            <a:r>
              <a:rPr lang="en-US" dirty="0"/>
              <a:t>(f) where applicable, the fact that the controller intends to transfer personal data to a third country or international </a:t>
            </a:r>
            <a:r>
              <a:rPr lang="en-US" dirty="0" err="1"/>
              <a:t>organisation</a:t>
            </a:r>
            <a:r>
              <a:rPr lang="en-US" dirty="0"/>
              <a:t> and the existence or absence of an adequacy decision by the Commission, or in the case of transfers referred to in Article 46 or 47, or the second subparagraph of Article 49(1), reference to the appropriate or suitable safeguards and the means by which to obtain a copy of them or where they have been made available. </a:t>
            </a:r>
            <a:endParaRPr lang="nl-NL" dirty="0"/>
          </a:p>
        </p:txBody>
      </p:sp>
    </p:spTree>
    <p:extLst>
      <p:ext uri="{BB962C8B-B14F-4D97-AF65-F5344CB8AC3E}">
        <p14:creationId xmlns:p14="http://schemas.microsoft.com/office/powerpoint/2010/main" val="235395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lstStyle/>
          <a:p>
            <a:r>
              <a:rPr lang="en-US" b="1" dirty="0"/>
              <a:t>Directive 2003/98/EC of the European Parliament and of the Council of 17 November 2003 on the re-use of public sector information</a:t>
            </a:r>
          </a:p>
          <a:p>
            <a:r>
              <a:rPr lang="en-US" dirty="0"/>
              <a:t>Article 3 General principle</a:t>
            </a:r>
          </a:p>
          <a:p>
            <a:r>
              <a:rPr lang="en-US" dirty="0"/>
              <a:t>Member States shall ensure that, where the re-use of documents held by public sector bodies is allowed, these documents shall be </a:t>
            </a:r>
            <a:r>
              <a:rPr lang="en-US" b="1" dirty="0"/>
              <a:t>re-usable for commercial or non-commercial purposes </a:t>
            </a:r>
            <a:r>
              <a:rPr lang="en-US" dirty="0"/>
              <a:t>in accordance with the conditions set out in Chapters III and IV. Where possible, documents shall be made available through electronic means.</a:t>
            </a:r>
          </a:p>
          <a:p>
            <a:endParaRPr lang="nl-NL" dirty="0"/>
          </a:p>
        </p:txBody>
      </p:sp>
    </p:spTree>
    <p:extLst>
      <p:ext uri="{BB962C8B-B14F-4D97-AF65-F5344CB8AC3E}">
        <p14:creationId xmlns:p14="http://schemas.microsoft.com/office/powerpoint/2010/main" val="4083912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86751E-C173-463D-8555-4D634FA6E1A3}"/>
              </a:ext>
            </a:extLst>
          </p:cNvPr>
          <p:cNvSpPr>
            <a:spLocks noGrp="1"/>
          </p:cNvSpPr>
          <p:nvPr>
            <p:ph type="title"/>
          </p:nvPr>
        </p:nvSpPr>
        <p:spPr/>
        <p:txBody>
          <a:bodyPr/>
          <a:lstStyle/>
          <a:p>
            <a:r>
              <a:rPr lang="nl-NL" sz="4400" dirty="0"/>
              <a:t>(3) </a:t>
            </a:r>
            <a:r>
              <a:rPr lang="nl-NL" sz="4400" dirty="0" err="1"/>
              <a:t>Larger</a:t>
            </a:r>
            <a:r>
              <a:rPr lang="nl-NL" sz="4400" dirty="0"/>
              <a:t> </a:t>
            </a:r>
            <a:r>
              <a:rPr lang="nl-NL" sz="4400" dirty="0" err="1"/>
              <a:t>regulatory</a:t>
            </a:r>
            <a:r>
              <a:rPr lang="nl-NL" sz="4400" dirty="0"/>
              <a:t> landscape</a:t>
            </a:r>
            <a:endParaRPr lang="nl-NL" dirty="0"/>
          </a:p>
        </p:txBody>
      </p:sp>
      <p:sp>
        <p:nvSpPr>
          <p:cNvPr id="3" name="Tijdelijke aanduiding voor inhoud 2">
            <a:extLst>
              <a:ext uri="{FF2B5EF4-FFF2-40B4-BE49-F238E27FC236}">
                <a16:creationId xmlns:a16="http://schemas.microsoft.com/office/drawing/2014/main" id="{146CD8B2-8069-46E0-8A00-AB5920013BC7}"/>
              </a:ext>
            </a:extLst>
          </p:cNvPr>
          <p:cNvSpPr>
            <a:spLocks noGrp="1"/>
          </p:cNvSpPr>
          <p:nvPr>
            <p:ph idx="1"/>
          </p:nvPr>
        </p:nvSpPr>
        <p:spPr>
          <a:xfrm>
            <a:off x="680321" y="1569396"/>
            <a:ext cx="9613861" cy="4823015"/>
          </a:xfrm>
        </p:spPr>
        <p:txBody>
          <a:bodyPr>
            <a:normAutofit fontScale="77500" lnSpcReduction="20000"/>
          </a:bodyPr>
          <a:lstStyle/>
          <a:p>
            <a:r>
              <a:rPr lang="en-US" dirty="0"/>
              <a:t>2.In addition to the information referred to in paragraph 1, the controller shall, at the time when personal data are obtained, provide the data subject with the following further information necessary to ensure fair and transparent processing: </a:t>
            </a:r>
          </a:p>
          <a:p>
            <a:r>
              <a:rPr lang="en-US" dirty="0"/>
              <a:t>(a) the period for which the personal data will be stored, or if that is not possible, the criteria used to determine that period; </a:t>
            </a:r>
          </a:p>
          <a:p>
            <a:r>
              <a:rPr lang="en-US" dirty="0"/>
              <a:t>(b) the existence of the right to request from the controller access to and rectification or erasure of personal data or restriction of processing concerning the data subject or to object to processing as well as the right to data portability; </a:t>
            </a:r>
          </a:p>
          <a:p>
            <a:r>
              <a:rPr lang="en-US" dirty="0"/>
              <a:t>(c) where the processing is based on point (a) of Article 6(1) or point (a) of Article 9(2), the existence of the right to withdraw consent at any time, without affecting the lawfulness of processing based on consent before its withdrawal; </a:t>
            </a:r>
          </a:p>
          <a:p>
            <a:r>
              <a:rPr lang="en-US" dirty="0"/>
              <a:t>(d) the right to lodge a complaint with a supervisory authority; </a:t>
            </a:r>
          </a:p>
          <a:p>
            <a:r>
              <a:rPr lang="en-US" dirty="0"/>
              <a:t>(e) whether the provision of personal data is a statutory or contractual requirement, or a requirement necessary to enter into a contract, as well as whether the data subject is obliged to provide the personal data and of the possible consequences of failure to provide such data; </a:t>
            </a:r>
          </a:p>
          <a:p>
            <a:r>
              <a:rPr lang="en-US" dirty="0"/>
              <a:t>(f) the existence of automated decision-making, including profiling, referred to in Article 22(1) and (4) and, at least in those cases, meaningful information about the logic involved, as well as the significance and the envisaged consequences of such processing for the data subject.</a:t>
            </a:r>
            <a:endParaRPr lang="nl-NL" dirty="0"/>
          </a:p>
        </p:txBody>
      </p:sp>
    </p:spTree>
    <p:extLst>
      <p:ext uri="{BB962C8B-B14F-4D97-AF65-F5344CB8AC3E}">
        <p14:creationId xmlns:p14="http://schemas.microsoft.com/office/powerpoint/2010/main" val="14884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904EB7-6408-4797-AD59-3F14796E7B48}"/>
              </a:ext>
            </a:extLst>
          </p:cNvPr>
          <p:cNvSpPr>
            <a:spLocks noGrp="1"/>
          </p:cNvSpPr>
          <p:nvPr>
            <p:ph type="title"/>
          </p:nvPr>
        </p:nvSpPr>
        <p:spPr/>
        <p:txBody>
          <a:bodyPr/>
          <a:lstStyle/>
          <a:p>
            <a:r>
              <a:rPr lang="nl-NL" sz="4400" dirty="0"/>
              <a:t>(4) Legal, practical </a:t>
            </a:r>
            <a:r>
              <a:rPr lang="nl-NL" sz="4400" dirty="0" err="1"/>
              <a:t>and</a:t>
            </a:r>
            <a:r>
              <a:rPr lang="nl-NL" sz="4400" dirty="0"/>
              <a:t> </a:t>
            </a:r>
            <a:r>
              <a:rPr lang="nl-NL" sz="4400" dirty="0" err="1"/>
              <a:t>moral</a:t>
            </a:r>
            <a:r>
              <a:rPr lang="nl-NL" sz="4400" dirty="0"/>
              <a:t> </a:t>
            </a:r>
            <a:r>
              <a:rPr lang="nl-NL" sz="4400" dirty="0" err="1"/>
              <a:t>questions</a:t>
            </a:r>
            <a:br>
              <a:rPr lang="nl-NL" sz="4400" b="1" dirty="0"/>
            </a:br>
            <a:endParaRPr lang="nl-NL" dirty="0"/>
          </a:p>
        </p:txBody>
      </p:sp>
      <p:sp>
        <p:nvSpPr>
          <p:cNvPr id="3" name="Tijdelijke aanduiding voor inhoud 2">
            <a:extLst>
              <a:ext uri="{FF2B5EF4-FFF2-40B4-BE49-F238E27FC236}">
                <a16:creationId xmlns:a16="http://schemas.microsoft.com/office/drawing/2014/main" id="{CA1C59C7-4932-4E42-A1EE-54EACFAEF712}"/>
              </a:ext>
            </a:extLst>
          </p:cNvPr>
          <p:cNvSpPr>
            <a:spLocks noGrp="1"/>
          </p:cNvSpPr>
          <p:nvPr>
            <p:ph idx="1"/>
          </p:nvPr>
        </p:nvSpPr>
        <p:spPr/>
        <p:txBody>
          <a:bodyPr>
            <a:normAutofit fontScale="92500" lnSpcReduction="20000"/>
          </a:bodyPr>
          <a:lstStyle/>
          <a:p>
            <a:r>
              <a:rPr lang="nl-NL" dirty="0" err="1"/>
              <a:t>From</a:t>
            </a:r>
            <a:r>
              <a:rPr lang="nl-NL" dirty="0"/>
              <a:t> a GDPR </a:t>
            </a:r>
            <a:r>
              <a:rPr lang="nl-NL" dirty="0" err="1"/>
              <a:t>perspective</a:t>
            </a:r>
            <a:r>
              <a:rPr lang="nl-NL" dirty="0"/>
              <a:t>:</a:t>
            </a:r>
          </a:p>
          <a:p>
            <a:pPr lvl="1"/>
            <a:r>
              <a:rPr lang="nl-NL" dirty="0" err="1"/>
              <a:t>Purpose</a:t>
            </a:r>
            <a:r>
              <a:rPr lang="nl-NL" dirty="0"/>
              <a:t> </a:t>
            </a:r>
            <a:r>
              <a:rPr lang="nl-NL" dirty="0" err="1"/>
              <a:t>limitation</a:t>
            </a:r>
            <a:endParaRPr lang="nl-NL" dirty="0"/>
          </a:p>
          <a:p>
            <a:pPr lvl="1"/>
            <a:r>
              <a:rPr lang="nl-NL" dirty="0"/>
              <a:t>Data </a:t>
            </a:r>
            <a:r>
              <a:rPr lang="nl-NL" dirty="0" err="1"/>
              <a:t>quality</a:t>
            </a:r>
            <a:endParaRPr lang="nl-NL" dirty="0"/>
          </a:p>
          <a:p>
            <a:pPr lvl="1"/>
            <a:r>
              <a:rPr lang="nl-NL" dirty="0"/>
              <a:t>Data </a:t>
            </a:r>
            <a:r>
              <a:rPr lang="nl-NL" dirty="0" err="1"/>
              <a:t>minimisation</a:t>
            </a:r>
            <a:endParaRPr lang="nl-NL" dirty="0"/>
          </a:p>
          <a:p>
            <a:pPr lvl="1"/>
            <a:r>
              <a:rPr lang="nl-NL" dirty="0"/>
              <a:t>Data security</a:t>
            </a:r>
          </a:p>
          <a:p>
            <a:pPr lvl="1"/>
            <a:r>
              <a:rPr lang="nl-NL" dirty="0" err="1"/>
              <a:t>Etc</a:t>
            </a:r>
            <a:endParaRPr lang="nl-NL" dirty="0"/>
          </a:p>
          <a:p>
            <a:r>
              <a:rPr lang="nl-NL" dirty="0"/>
              <a:t>“</a:t>
            </a:r>
            <a:r>
              <a:rPr lang="en-US" b="0" i="0" dirty="0">
                <a:effectLst/>
              </a:rPr>
              <a:t>In the light of all the foregoing, the answer to the second question is that the provisions of the GDPR, in particular Article 5(1), Article 6(1)(e) and Article 10 thereof, must be interpreted as precluding national legislation which obliges the public body responsible for the register in which penalty points imposed on drivers of vehicles for road traffic offences are entered to make those data accessible to the public, without the person requesting access having to establish a specific interest in obtaining the data.” </a:t>
            </a:r>
            <a:r>
              <a:rPr lang="nl-NL" b="0" i="0" dirty="0">
                <a:effectLst/>
              </a:rPr>
              <a:t>ECLI:EU:C:2021:504</a:t>
            </a:r>
            <a:endParaRPr lang="nl-NL" dirty="0"/>
          </a:p>
          <a:p>
            <a:pPr marL="0" indent="0">
              <a:buNone/>
            </a:pPr>
            <a:endParaRPr lang="nl-NL" dirty="0"/>
          </a:p>
        </p:txBody>
      </p:sp>
    </p:spTree>
    <p:extLst>
      <p:ext uri="{BB962C8B-B14F-4D97-AF65-F5344CB8AC3E}">
        <p14:creationId xmlns:p14="http://schemas.microsoft.com/office/powerpoint/2010/main" val="2946912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B9FFD-6C24-494E-B6F0-BB2913FFB5AC}"/>
              </a:ext>
            </a:extLst>
          </p:cNvPr>
          <p:cNvSpPr>
            <a:spLocks noGrp="1"/>
          </p:cNvSpPr>
          <p:nvPr>
            <p:ph type="title"/>
          </p:nvPr>
        </p:nvSpPr>
        <p:spPr/>
        <p:txBody>
          <a:bodyPr/>
          <a:lstStyle/>
          <a:p>
            <a:r>
              <a:rPr lang="nl-NL" sz="4400" dirty="0"/>
              <a:t>(4) Legal, practical </a:t>
            </a:r>
            <a:r>
              <a:rPr lang="nl-NL" sz="4400" dirty="0" err="1"/>
              <a:t>and</a:t>
            </a:r>
            <a:r>
              <a:rPr lang="nl-NL" sz="4400" dirty="0"/>
              <a:t> </a:t>
            </a:r>
            <a:r>
              <a:rPr lang="nl-NL" sz="4400" dirty="0" err="1"/>
              <a:t>moral</a:t>
            </a:r>
            <a:r>
              <a:rPr lang="nl-NL" sz="4400" dirty="0"/>
              <a:t> </a:t>
            </a:r>
            <a:r>
              <a:rPr lang="nl-NL" sz="4400" dirty="0" err="1"/>
              <a:t>questions</a:t>
            </a:r>
            <a:br>
              <a:rPr lang="nl-NL" sz="4400" b="1" dirty="0"/>
            </a:br>
            <a:endParaRPr lang="nl-NL" dirty="0"/>
          </a:p>
        </p:txBody>
      </p:sp>
      <p:sp>
        <p:nvSpPr>
          <p:cNvPr id="3" name="Tijdelijke aanduiding voor inhoud 2">
            <a:extLst>
              <a:ext uri="{FF2B5EF4-FFF2-40B4-BE49-F238E27FC236}">
                <a16:creationId xmlns:a16="http://schemas.microsoft.com/office/drawing/2014/main" id="{27120887-7B76-4385-9E95-2602A7ED8DDA}"/>
              </a:ext>
            </a:extLst>
          </p:cNvPr>
          <p:cNvSpPr>
            <a:spLocks noGrp="1"/>
          </p:cNvSpPr>
          <p:nvPr>
            <p:ph idx="1"/>
          </p:nvPr>
        </p:nvSpPr>
        <p:spPr/>
        <p:txBody>
          <a:bodyPr/>
          <a:lstStyle/>
          <a:p>
            <a:r>
              <a:rPr lang="nl-NL" dirty="0"/>
              <a:t>Does </a:t>
            </a:r>
            <a:r>
              <a:rPr lang="nl-NL" dirty="0" err="1"/>
              <a:t>the</a:t>
            </a:r>
            <a:r>
              <a:rPr lang="nl-NL" dirty="0"/>
              <a:t> re-</a:t>
            </a:r>
            <a:r>
              <a:rPr lang="nl-NL" dirty="0" err="1"/>
              <a:t>use</a:t>
            </a:r>
            <a:r>
              <a:rPr lang="nl-NL" dirty="0"/>
              <a:t> of public sector information </a:t>
            </a:r>
            <a:r>
              <a:rPr lang="nl-NL" dirty="0" err="1"/>
              <a:t>undermine</a:t>
            </a:r>
            <a:r>
              <a:rPr lang="nl-NL" dirty="0"/>
              <a:t> </a:t>
            </a:r>
            <a:r>
              <a:rPr lang="nl-NL" dirty="0" err="1"/>
              <a:t>the</a:t>
            </a:r>
            <a:r>
              <a:rPr lang="nl-NL" dirty="0"/>
              <a:t> </a:t>
            </a:r>
            <a:r>
              <a:rPr lang="nl-NL" dirty="0" err="1"/>
              <a:t>legitimacy</a:t>
            </a:r>
            <a:r>
              <a:rPr lang="nl-NL" dirty="0"/>
              <a:t> of public sector </a:t>
            </a:r>
            <a:r>
              <a:rPr lang="nl-NL" dirty="0" err="1"/>
              <a:t>organisations</a:t>
            </a:r>
            <a:r>
              <a:rPr lang="nl-NL" dirty="0"/>
              <a:t> </a:t>
            </a:r>
            <a:r>
              <a:rPr lang="nl-NL" dirty="0" err="1"/>
              <a:t>and</a:t>
            </a:r>
            <a:r>
              <a:rPr lang="nl-NL" dirty="0"/>
              <a:t> public support?</a:t>
            </a:r>
          </a:p>
          <a:p>
            <a:endParaRPr lang="nl-NL" dirty="0"/>
          </a:p>
          <a:p>
            <a:r>
              <a:rPr lang="nl-NL" dirty="0" err="1"/>
              <a:t>Which</a:t>
            </a:r>
            <a:r>
              <a:rPr lang="nl-NL" dirty="0"/>
              <a:t> </a:t>
            </a:r>
            <a:r>
              <a:rPr lang="nl-NL" dirty="0" err="1"/>
              <a:t>parties</a:t>
            </a:r>
            <a:r>
              <a:rPr lang="nl-NL" dirty="0"/>
              <a:t> benefit most </a:t>
            </a:r>
            <a:r>
              <a:rPr lang="nl-NL" dirty="0" err="1"/>
              <a:t>from</a:t>
            </a:r>
            <a:r>
              <a:rPr lang="nl-NL" dirty="0"/>
              <a:t> open data sets?</a:t>
            </a:r>
          </a:p>
          <a:p>
            <a:endParaRPr lang="nl-NL" dirty="0"/>
          </a:p>
          <a:p>
            <a:r>
              <a:rPr lang="nl-NL" dirty="0" err="1"/>
              <a:t>Should</a:t>
            </a:r>
            <a:r>
              <a:rPr lang="nl-NL" dirty="0"/>
              <a:t> </a:t>
            </a:r>
            <a:r>
              <a:rPr lang="nl-NL" dirty="0" err="1"/>
              <a:t>there</a:t>
            </a:r>
            <a:r>
              <a:rPr lang="nl-NL" dirty="0"/>
              <a:t> </a:t>
            </a:r>
            <a:r>
              <a:rPr lang="nl-NL" dirty="0" err="1"/>
              <a:t>be</a:t>
            </a:r>
            <a:r>
              <a:rPr lang="nl-NL" dirty="0"/>
              <a:t> </a:t>
            </a:r>
            <a:r>
              <a:rPr lang="nl-NL" dirty="0" err="1"/>
              <a:t>limits</a:t>
            </a:r>
            <a:r>
              <a:rPr lang="nl-NL" dirty="0"/>
              <a:t> </a:t>
            </a:r>
            <a:r>
              <a:rPr lang="nl-NL" dirty="0" err="1"/>
              <a:t>to</a:t>
            </a:r>
            <a:r>
              <a:rPr lang="nl-NL" dirty="0"/>
              <a:t> </a:t>
            </a:r>
            <a:r>
              <a:rPr lang="nl-NL" dirty="0" err="1"/>
              <a:t>third</a:t>
            </a:r>
            <a:r>
              <a:rPr lang="nl-NL" dirty="0"/>
              <a:t> </a:t>
            </a:r>
            <a:r>
              <a:rPr lang="nl-NL" dirty="0" err="1"/>
              <a:t>parties</a:t>
            </a:r>
            <a:r>
              <a:rPr lang="nl-NL" dirty="0"/>
              <a:t> making </a:t>
            </a:r>
            <a:r>
              <a:rPr lang="nl-NL" dirty="0" err="1"/>
              <a:t>duplicates</a:t>
            </a:r>
            <a:r>
              <a:rPr lang="nl-NL" dirty="0"/>
              <a:t> of public datasets?</a:t>
            </a:r>
          </a:p>
        </p:txBody>
      </p:sp>
    </p:spTree>
    <p:extLst>
      <p:ext uri="{BB962C8B-B14F-4D97-AF65-F5344CB8AC3E}">
        <p14:creationId xmlns:p14="http://schemas.microsoft.com/office/powerpoint/2010/main" val="800757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51EB3A-88CF-415B-AEC4-AF77BF02F062}"/>
              </a:ext>
            </a:extLst>
          </p:cNvPr>
          <p:cNvSpPr>
            <a:spLocks noGrp="1"/>
          </p:cNvSpPr>
          <p:nvPr>
            <p:ph type="title"/>
          </p:nvPr>
        </p:nvSpPr>
        <p:spPr/>
        <p:txBody>
          <a:bodyPr/>
          <a:lstStyle/>
          <a:p>
            <a:r>
              <a:rPr lang="nl-NL" sz="4400" dirty="0"/>
              <a:t>(4) Legal, practical </a:t>
            </a:r>
            <a:r>
              <a:rPr lang="nl-NL" sz="4400" dirty="0" err="1"/>
              <a:t>and</a:t>
            </a:r>
            <a:r>
              <a:rPr lang="nl-NL" sz="4400" dirty="0"/>
              <a:t> </a:t>
            </a:r>
            <a:r>
              <a:rPr lang="nl-NL" sz="4400" dirty="0" err="1"/>
              <a:t>moral</a:t>
            </a:r>
            <a:r>
              <a:rPr lang="nl-NL" sz="4400" dirty="0"/>
              <a:t> </a:t>
            </a:r>
            <a:r>
              <a:rPr lang="nl-NL" sz="4400" dirty="0" err="1"/>
              <a:t>questions</a:t>
            </a:r>
            <a:br>
              <a:rPr lang="nl-NL" sz="4400" b="1" dirty="0"/>
            </a:br>
            <a:endParaRPr lang="nl-NL" dirty="0"/>
          </a:p>
        </p:txBody>
      </p:sp>
      <p:sp>
        <p:nvSpPr>
          <p:cNvPr id="3" name="Tijdelijke aanduiding voor inhoud 2">
            <a:extLst>
              <a:ext uri="{FF2B5EF4-FFF2-40B4-BE49-F238E27FC236}">
                <a16:creationId xmlns:a16="http://schemas.microsoft.com/office/drawing/2014/main" id="{73C6F46B-351B-4B37-B557-9D752D8E2573}"/>
              </a:ext>
            </a:extLst>
          </p:cNvPr>
          <p:cNvSpPr>
            <a:spLocks noGrp="1"/>
          </p:cNvSpPr>
          <p:nvPr>
            <p:ph idx="1"/>
          </p:nvPr>
        </p:nvSpPr>
        <p:spPr/>
        <p:txBody>
          <a:bodyPr>
            <a:normAutofit/>
          </a:bodyPr>
          <a:lstStyle/>
          <a:p>
            <a:r>
              <a:rPr lang="en-US" dirty="0"/>
              <a:t>What is a 'company’? </a:t>
            </a:r>
          </a:p>
          <a:p>
            <a:r>
              <a:rPr lang="en-US" dirty="0"/>
              <a:t>Should directly identifiable data be removed from datasets, e.g. to ensure persons’ safety?</a:t>
            </a:r>
          </a:p>
          <a:p>
            <a:r>
              <a:rPr lang="en-US" dirty="0"/>
              <a:t>Various open data obligations exist, various platforms and formats are propagated; should there be more unity?</a:t>
            </a:r>
          </a:p>
          <a:p>
            <a:r>
              <a:rPr lang="en-US" dirty="0"/>
              <a:t>How to deal with establishments in one Member State of parent companies in another Member State. </a:t>
            </a:r>
          </a:p>
          <a:p>
            <a:r>
              <a:rPr lang="en-US" dirty="0"/>
              <a:t>How to deal with appeal deadlines? If information is to be published without delay, there is still a period within which a person or entity can object to the registration.</a:t>
            </a:r>
            <a:endParaRPr lang="nl-NL" dirty="0"/>
          </a:p>
        </p:txBody>
      </p:sp>
    </p:spTree>
    <p:extLst>
      <p:ext uri="{BB962C8B-B14F-4D97-AF65-F5344CB8AC3E}">
        <p14:creationId xmlns:p14="http://schemas.microsoft.com/office/powerpoint/2010/main" val="1291057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C72DBD-7FC0-42C8-AA56-D5F74A60CE76}"/>
              </a:ext>
            </a:extLst>
          </p:cNvPr>
          <p:cNvSpPr>
            <a:spLocks noGrp="1"/>
          </p:cNvSpPr>
          <p:nvPr>
            <p:ph type="title"/>
          </p:nvPr>
        </p:nvSpPr>
        <p:spPr/>
        <p:txBody>
          <a:bodyPr/>
          <a:lstStyle/>
          <a:p>
            <a:endParaRPr lang="nl-NL"/>
          </a:p>
        </p:txBody>
      </p:sp>
      <p:pic>
        <p:nvPicPr>
          <p:cNvPr id="2050" name="Picture 2" descr="Afbeeldingsresultaat voor question">
            <a:extLst>
              <a:ext uri="{FF2B5EF4-FFF2-40B4-BE49-F238E27FC236}">
                <a16:creationId xmlns:a16="http://schemas.microsoft.com/office/drawing/2014/main" id="{EDDD7249-6FC9-41AC-9138-68BBB588DB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79007" y="2052638"/>
            <a:ext cx="4195762" cy="419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714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normAutofit fontScale="62500" lnSpcReduction="20000"/>
          </a:bodyPr>
          <a:lstStyle/>
          <a:p>
            <a:r>
              <a:rPr lang="en-US" b="1" dirty="0"/>
              <a:t>Article 4- Requirements applicable to the processing of requests for re-use</a:t>
            </a:r>
          </a:p>
          <a:p>
            <a:r>
              <a:rPr lang="en-US" dirty="0"/>
              <a:t>1. Public sector bodies shall, through electronic means where possible and appropriate, process requests for re-use and shall make the document available for re-use to the applicant or, if a </a:t>
            </a:r>
            <a:r>
              <a:rPr lang="en-US" dirty="0" err="1"/>
              <a:t>licence</a:t>
            </a:r>
            <a:r>
              <a:rPr lang="en-US" dirty="0"/>
              <a:t> is needed, </a:t>
            </a:r>
            <a:r>
              <a:rPr lang="en-US" dirty="0" err="1"/>
              <a:t>finalise</a:t>
            </a:r>
            <a:r>
              <a:rPr lang="en-US" dirty="0"/>
              <a:t> the </a:t>
            </a:r>
            <a:r>
              <a:rPr lang="en-US" dirty="0" err="1"/>
              <a:t>licence</a:t>
            </a:r>
            <a:r>
              <a:rPr lang="en-US" dirty="0"/>
              <a:t> offer to the applicant within a reasonable time that is consistent with the time-frames laid down for the processing of requests for access to documents.</a:t>
            </a:r>
          </a:p>
          <a:p>
            <a:r>
              <a:rPr lang="en-US" dirty="0"/>
              <a:t>2. Where no time limits or other rules regulating the timely provision of documents have been established, public sector bodies shall process the request and shall deliver the documents for re-use to the applicant or, if a </a:t>
            </a:r>
            <a:r>
              <a:rPr lang="en-US" dirty="0" err="1"/>
              <a:t>licence</a:t>
            </a:r>
            <a:r>
              <a:rPr lang="en-US" dirty="0"/>
              <a:t> is needed, </a:t>
            </a:r>
            <a:r>
              <a:rPr lang="en-US" dirty="0" err="1"/>
              <a:t>finalise</a:t>
            </a:r>
            <a:r>
              <a:rPr lang="en-US" dirty="0"/>
              <a:t> the </a:t>
            </a:r>
            <a:r>
              <a:rPr lang="en-US" dirty="0" err="1"/>
              <a:t>licence</a:t>
            </a:r>
            <a:r>
              <a:rPr lang="en-US" dirty="0"/>
              <a:t> offer to the applicant within a timeframe of not more than 20 working days after its receipt. This timeframe may be extended by another 20 working days for extensive or complex requests. In such cases the applicant shall be notified within three weeks after the initial request that more time is needed to process it.</a:t>
            </a:r>
          </a:p>
          <a:p>
            <a:r>
              <a:rPr lang="en-US" dirty="0"/>
              <a:t>3. In the event of a negative decision, the public sector bodies shall communicate the grounds for refusal to the applicant on the basis of the relevant provisions of the access regime in that Member State or of the national provisions adopted pursuant to this Directive, in particular Article 1(2)(a), (b) and (c), or Article 3. Where a negative decision is based on Article 1(2)(b), the public sector body shall include a reference to the natural or legal person who is the </a:t>
            </a:r>
            <a:r>
              <a:rPr lang="en-US" dirty="0" err="1"/>
              <a:t>rightholder</a:t>
            </a:r>
            <a:r>
              <a:rPr lang="en-US" dirty="0"/>
              <a:t>, where known, or alternatively to the licensor from which the public sector body has obtained the relevant material.</a:t>
            </a:r>
          </a:p>
          <a:p>
            <a:r>
              <a:rPr lang="en-US" dirty="0"/>
              <a:t>4. Any negative decision shall contain a reference to the means of redress in case the applicant wishes to appeal the decision.</a:t>
            </a:r>
          </a:p>
          <a:p>
            <a:r>
              <a:rPr lang="en-US" dirty="0"/>
              <a:t>5. Public sector bodies covered under Article 1(2)(d), (e) and (f) shall not be required to comply with the requirements of this Article.</a:t>
            </a:r>
          </a:p>
        </p:txBody>
      </p:sp>
    </p:spTree>
    <p:extLst>
      <p:ext uri="{BB962C8B-B14F-4D97-AF65-F5344CB8AC3E}">
        <p14:creationId xmlns:p14="http://schemas.microsoft.com/office/powerpoint/2010/main" val="1585026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CDD84-E75D-4D88-A71D-2D2F43E1732D}"/>
              </a:ext>
            </a:extLst>
          </p:cNvPr>
          <p:cNvSpPr>
            <a:spLocks noGrp="1"/>
          </p:cNvSpPr>
          <p:nvPr>
            <p:ph type="title"/>
          </p:nvPr>
        </p:nvSpPr>
        <p:spPr/>
        <p:txBody>
          <a:bodyPr/>
          <a:lstStyle/>
          <a:p>
            <a:r>
              <a:rPr lang="nl-NL" sz="4000" dirty="0"/>
              <a:t>(1) PSI Directive &amp; Company </a:t>
            </a:r>
            <a:r>
              <a:rPr lang="nl-NL" sz="4000" dirty="0" err="1"/>
              <a:t>Law</a:t>
            </a:r>
            <a:r>
              <a:rPr lang="nl-NL" sz="4000" dirty="0"/>
              <a:t> Directive</a:t>
            </a:r>
            <a:endParaRPr lang="nl-NL" dirty="0"/>
          </a:p>
        </p:txBody>
      </p:sp>
      <p:sp>
        <p:nvSpPr>
          <p:cNvPr id="3" name="Tijdelijke aanduiding voor inhoud 2">
            <a:extLst>
              <a:ext uri="{FF2B5EF4-FFF2-40B4-BE49-F238E27FC236}">
                <a16:creationId xmlns:a16="http://schemas.microsoft.com/office/drawing/2014/main" id="{FF125199-6242-4557-A706-9833C9418923}"/>
              </a:ext>
            </a:extLst>
          </p:cNvPr>
          <p:cNvSpPr>
            <a:spLocks noGrp="1"/>
          </p:cNvSpPr>
          <p:nvPr>
            <p:ph idx="1"/>
          </p:nvPr>
        </p:nvSpPr>
        <p:spPr/>
        <p:txBody>
          <a:bodyPr>
            <a:normAutofit/>
          </a:bodyPr>
          <a:lstStyle/>
          <a:p>
            <a:r>
              <a:rPr lang="en-US" b="1" dirty="0"/>
              <a:t>Article 5 - Available formats</a:t>
            </a:r>
          </a:p>
          <a:p>
            <a:r>
              <a:rPr lang="en-US" dirty="0"/>
              <a:t>1. Public sector bodies shall make their documents available in any pre-existing format or language, through </a:t>
            </a:r>
            <a:r>
              <a:rPr lang="en-US" b="1" dirty="0"/>
              <a:t>electronic means </a:t>
            </a:r>
            <a:r>
              <a:rPr lang="en-US" dirty="0"/>
              <a:t>where possible and appropriate. This shall not imply an obligation for public sector bodies to create or adapt documents in order to comply with the request, nor shall it imply an obligation to provide extracts from documents where this would involve disproportionate effort, going beyond a simple operation.</a:t>
            </a:r>
          </a:p>
          <a:p>
            <a:r>
              <a:rPr lang="en-US" dirty="0"/>
              <a:t>2. On the basis of this Directive, public sector bodies cannot be required to continue the production of a certain type of documents with a view to the re-use of such documents by a private or public sector </a:t>
            </a:r>
            <a:r>
              <a:rPr lang="en-US" dirty="0" err="1"/>
              <a:t>organisation</a:t>
            </a:r>
            <a:r>
              <a:rPr lang="en-US" dirty="0"/>
              <a:t>.</a:t>
            </a:r>
          </a:p>
          <a:p>
            <a:endParaRPr lang="nl-NL" dirty="0"/>
          </a:p>
        </p:txBody>
      </p:sp>
    </p:spTree>
    <p:extLst>
      <p:ext uri="{BB962C8B-B14F-4D97-AF65-F5344CB8AC3E}">
        <p14:creationId xmlns:p14="http://schemas.microsoft.com/office/powerpoint/2010/main" val="310647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0057B-5341-471D-82B4-D7DBBD3844BE}"/>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endParaRPr lang="nl-NL" dirty="0"/>
          </a:p>
        </p:txBody>
      </p:sp>
      <p:sp>
        <p:nvSpPr>
          <p:cNvPr id="3" name="Tijdelijke aanduiding voor inhoud 2">
            <a:extLst>
              <a:ext uri="{FF2B5EF4-FFF2-40B4-BE49-F238E27FC236}">
                <a16:creationId xmlns:a16="http://schemas.microsoft.com/office/drawing/2014/main" id="{68E197FA-10CA-4B4B-9BD9-6610995F2A42}"/>
              </a:ext>
            </a:extLst>
          </p:cNvPr>
          <p:cNvSpPr>
            <a:spLocks noGrp="1"/>
          </p:cNvSpPr>
          <p:nvPr>
            <p:ph idx="1"/>
          </p:nvPr>
        </p:nvSpPr>
        <p:spPr/>
        <p:txBody>
          <a:bodyPr/>
          <a:lstStyle/>
          <a:p>
            <a:r>
              <a:rPr lang="en-US" b="1" dirty="0"/>
              <a:t>Article 6 -Principles governing charging</a:t>
            </a:r>
          </a:p>
          <a:p>
            <a:r>
              <a:rPr lang="en-US" dirty="0"/>
              <a:t>Where charges are made, the total income from supplying and allowing re-use of documents </a:t>
            </a:r>
            <a:r>
              <a:rPr lang="en-US" b="1" dirty="0"/>
              <a:t>shall not exceed the cost </a:t>
            </a:r>
            <a:r>
              <a:rPr lang="en-US" dirty="0"/>
              <a:t>of collection, production, reproduction and dissemination, together with a reasonable return on investment. Charges should be cost-oriented over the appropriate accounting period and calculated in line with the accounting principles applicable to the public sector bodies involved.</a:t>
            </a:r>
          </a:p>
          <a:p>
            <a:endParaRPr lang="nl-NL" dirty="0"/>
          </a:p>
        </p:txBody>
      </p:sp>
    </p:spTree>
    <p:extLst>
      <p:ext uri="{BB962C8B-B14F-4D97-AF65-F5344CB8AC3E}">
        <p14:creationId xmlns:p14="http://schemas.microsoft.com/office/powerpoint/2010/main" val="191712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lstStyle/>
          <a:p>
            <a:r>
              <a:rPr lang="en-US" dirty="0"/>
              <a:t>DIRECTIVE 2013/37/EU OF THE EUROPEAN PARLIAMENT AND OF THE COUNCIL of 26 June 2013 amending Directive 2003/98/EC on the re-use of public sector information</a:t>
            </a:r>
          </a:p>
          <a:p>
            <a:endParaRPr lang="en-US" dirty="0"/>
          </a:p>
          <a:p>
            <a:r>
              <a:rPr lang="en-US" dirty="0"/>
              <a:t>Pushed for active transparency, re-use and machine readability</a:t>
            </a:r>
          </a:p>
          <a:p>
            <a:endParaRPr lang="nl-NL" dirty="0"/>
          </a:p>
        </p:txBody>
      </p:sp>
    </p:spTree>
    <p:extLst>
      <p:ext uri="{BB962C8B-B14F-4D97-AF65-F5344CB8AC3E}">
        <p14:creationId xmlns:p14="http://schemas.microsoft.com/office/powerpoint/2010/main" val="3987616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normAutofit fontScale="92500" lnSpcReduction="20000"/>
          </a:bodyPr>
          <a:lstStyle/>
          <a:p>
            <a:r>
              <a:rPr lang="en-US" b="1" dirty="0"/>
              <a:t>Directive (EU) 2017/1132 of the European Parliament and of the Council of 14 June 2017 relating to certain aspects of company law</a:t>
            </a:r>
          </a:p>
          <a:p>
            <a:r>
              <a:rPr lang="en-US" b="1" dirty="0"/>
              <a:t>Article 14 Documents and particulars to be disclosed by companies </a:t>
            </a:r>
          </a:p>
          <a:p>
            <a:r>
              <a:rPr lang="en-US" dirty="0"/>
              <a:t>Member States shall take the measures required to ensure compulsory disclosure by companies of at least the following documents and particulars:</a:t>
            </a:r>
          </a:p>
          <a:p>
            <a:r>
              <a:rPr lang="en-US" dirty="0"/>
              <a:t>(a) the instrument of constitution, and the statutes</a:t>
            </a:r>
          </a:p>
          <a:p>
            <a:r>
              <a:rPr lang="en-US" dirty="0"/>
              <a:t>d) the appointment, termination of office and particulars of the persons who either as a body constituted pursuant to law or as members of any such body: </a:t>
            </a:r>
          </a:p>
          <a:p>
            <a:r>
              <a:rPr lang="en-US" dirty="0"/>
              <a:t>(e) at least once a year, the amount of the capital subscribed</a:t>
            </a:r>
          </a:p>
          <a:p>
            <a:r>
              <a:rPr lang="en-US" dirty="0"/>
              <a:t>(f) the accounting documents for each financial </a:t>
            </a:r>
          </a:p>
          <a:p>
            <a:r>
              <a:rPr lang="en-US" dirty="0"/>
              <a:t>(</a:t>
            </a:r>
            <a:r>
              <a:rPr lang="en-US" dirty="0" err="1"/>
              <a:t>i</a:t>
            </a:r>
            <a:r>
              <a:rPr lang="en-US" dirty="0"/>
              <a:t>) any declaration of nullity of the company by the courts; </a:t>
            </a:r>
          </a:p>
          <a:p>
            <a:endParaRPr lang="en-US" dirty="0"/>
          </a:p>
          <a:p>
            <a:endParaRPr lang="nl-NL" dirty="0"/>
          </a:p>
        </p:txBody>
      </p:sp>
    </p:spTree>
    <p:extLst>
      <p:ext uri="{BB962C8B-B14F-4D97-AF65-F5344CB8AC3E}">
        <p14:creationId xmlns:p14="http://schemas.microsoft.com/office/powerpoint/2010/main" val="4143481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CAB8-225F-45C6-A85C-5354560B05D7}"/>
              </a:ext>
            </a:extLst>
          </p:cNvPr>
          <p:cNvSpPr>
            <a:spLocks noGrp="1"/>
          </p:cNvSpPr>
          <p:nvPr>
            <p:ph type="title"/>
          </p:nvPr>
        </p:nvSpPr>
        <p:spPr/>
        <p:txBody>
          <a:bodyPr/>
          <a:lstStyle/>
          <a:p>
            <a:r>
              <a:rPr lang="nl-NL" sz="4400" dirty="0"/>
              <a:t>(1) PSI Directive &amp; Company </a:t>
            </a:r>
            <a:r>
              <a:rPr lang="nl-NL" sz="4400" dirty="0" err="1"/>
              <a:t>Law</a:t>
            </a:r>
            <a:r>
              <a:rPr lang="nl-NL" sz="4400" dirty="0"/>
              <a:t> Directive</a:t>
            </a:r>
            <a:br>
              <a:rPr lang="nl-NL" sz="4400" dirty="0"/>
            </a:br>
            <a:endParaRPr lang="nl-NL" dirty="0"/>
          </a:p>
        </p:txBody>
      </p:sp>
      <p:sp>
        <p:nvSpPr>
          <p:cNvPr id="3" name="Tijdelijke aanduiding voor inhoud 2">
            <a:extLst>
              <a:ext uri="{FF2B5EF4-FFF2-40B4-BE49-F238E27FC236}">
                <a16:creationId xmlns:a16="http://schemas.microsoft.com/office/drawing/2014/main" id="{E7DFDF64-5C63-4DBC-AEA4-DA860035F165}"/>
              </a:ext>
            </a:extLst>
          </p:cNvPr>
          <p:cNvSpPr>
            <a:spLocks noGrp="1"/>
          </p:cNvSpPr>
          <p:nvPr>
            <p:ph idx="1"/>
          </p:nvPr>
        </p:nvSpPr>
        <p:spPr/>
        <p:txBody>
          <a:bodyPr>
            <a:normAutofit fontScale="92500" lnSpcReduction="20000"/>
          </a:bodyPr>
          <a:lstStyle/>
          <a:p>
            <a:r>
              <a:rPr lang="en-US" dirty="0"/>
              <a:t>Article 18 Availability of electronic copies of documents and particulars </a:t>
            </a:r>
          </a:p>
          <a:p>
            <a:r>
              <a:rPr lang="en-US" dirty="0"/>
              <a:t>1. Electronic copies of the documents and particulars referred to in Article 14 shall also be </a:t>
            </a:r>
            <a:r>
              <a:rPr lang="en-US" b="1" dirty="0"/>
              <a:t>made publicly available </a:t>
            </a:r>
            <a:r>
              <a:rPr lang="en-US" dirty="0"/>
              <a:t>through the system of interconnection of registers. </a:t>
            </a:r>
          </a:p>
          <a:p>
            <a:r>
              <a:rPr lang="en-US" dirty="0"/>
              <a:t>2. Member States shall ensure that the documents and particulars referred to in Article 14 are available through the system of interconnection of registers in a </a:t>
            </a:r>
            <a:r>
              <a:rPr lang="en-US" b="1" dirty="0"/>
              <a:t>standard message format </a:t>
            </a:r>
            <a:r>
              <a:rPr lang="en-US" dirty="0"/>
              <a:t>and accessible by electronic means. Member States shall also ensure that minimum standards for the security of data transmission are respected. </a:t>
            </a:r>
          </a:p>
          <a:p>
            <a:r>
              <a:rPr lang="en-US" dirty="0"/>
              <a:t>3. The Commission shall provide a </a:t>
            </a:r>
            <a:r>
              <a:rPr lang="en-US" b="1" dirty="0"/>
              <a:t>search service </a:t>
            </a:r>
            <a:r>
              <a:rPr lang="en-US" dirty="0"/>
              <a:t>in all the official languages of the Union in respect of companies registered in the Member States, in order to make available through the portal: (a) the documents and particulars referred to in Article 14; (b) the explanatory labels, available in all the official languages of the Union, listing those particulars and the types of those documents. </a:t>
            </a:r>
            <a:endParaRPr lang="nl-NL" dirty="0"/>
          </a:p>
        </p:txBody>
      </p:sp>
    </p:spTree>
    <p:extLst>
      <p:ext uri="{BB962C8B-B14F-4D97-AF65-F5344CB8AC3E}">
        <p14:creationId xmlns:p14="http://schemas.microsoft.com/office/powerpoint/2010/main" val="40554291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748</TotalTime>
  <Words>4612</Words>
  <Application>Microsoft Office PowerPoint</Application>
  <PresentationFormat>Breedbeeld</PresentationFormat>
  <Paragraphs>176</Paragraphs>
  <Slides>34</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34</vt:i4>
      </vt:variant>
    </vt:vector>
  </HeadingPairs>
  <TitlesOfParts>
    <vt:vector size="41" baseType="lpstr">
      <vt:lpstr>Arial</vt:lpstr>
      <vt:lpstr>Calibri</vt:lpstr>
      <vt:lpstr>Century Gothic</vt:lpstr>
      <vt:lpstr>Roboto</vt:lpstr>
      <vt:lpstr>Times New Roman</vt:lpstr>
      <vt:lpstr>Wingdings 3</vt:lpstr>
      <vt:lpstr>Ion</vt:lpstr>
      <vt:lpstr>Commission Implementing Regulation laying down a list of specific high-value datasets</vt:lpstr>
      <vt:lpstr>Overview</vt:lpstr>
      <vt:lpstr>(1) PSI Directive &amp; Company Law Directive </vt:lpstr>
      <vt:lpstr>(1) PSI Directive &amp; Company Law Directive </vt:lpstr>
      <vt:lpstr>(1) PSI Directive &amp; Company Law Directive</vt:lpstr>
      <vt:lpstr>(1) PSI Directive &amp; Company Law Directive</vt:lpstr>
      <vt:lpstr>(1) PSI Directive &amp; Company Law Directive </vt:lpstr>
      <vt:lpstr>(1) PSI Directive &amp; Company Law Directive </vt:lpstr>
      <vt:lpstr>(1) PSI Directive &amp; Company Law Directive </vt:lpstr>
      <vt:lpstr>(1) PSI Directive &amp; Company Law Directive </vt:lpstr>
      <vt:lpstr>(1) PSI Directive &amp; Company Law Directive </vt:lpstr>
      <vt:lpstr>(1) PSI Directive &amp; Company Law Directive </vt:lpstr>
      <vt:lpstr>(1) PSI Directive &amp; Company Law Directive</vt:lpstr>
      <vt:lpstr>(1) PSI Directive &amp; Company Law</vt:lpstr>
      <vt:lpstr>(1) PSI Directive &amp; Company Law</vt:lpstr>
      <vt:lpstr>(1) PSI Directive &amp; Company Law</vt:lpstr>
      <vt:lpstr>(2) Commission Implementing Regulation</vt:lpstr>
      <vt:lpstr>(2) Commission Implementing Regulation</vt:lpstr>
      <vt:lpstr>PowerPoint-presentatie</vt:lpstr>
      <vt:lpstr>PowerPoint-presentatie</vt:lpstr>
      <vt:lpstr>(3) Larger regulatory landscape</vt:lpstr>
      <vt:lpstr>(3) Larger regulatory landscape</vt:lpstr>
      <vt:lpstr>(3) Larger regulatory landscape</vt:lpstr>
      <vt:lpstr>(3) Larger regulatory landscape</vt:lpstr>
      <vt:lpstr>(3) Larger regulatory landscape</vt:lpstr>
      <vt:lpstr>(3) Larger regulatory landscape</vt:lpstr>
      <vt:lpstr>(3) Larger regulatory landscape</vt:lpstr>
      <vt:lpstr>(3) Larger regulatory landscape</vt:lpstr>
      <vt:lpstr>(3) Larger regulatory landscape</vt:lpstr>
      <vt:lpstr>(3) Larger regulatory landscape</vt:lpstr>
      <vt:lpstr>(4) Legal, practical and moral questions </vt:lpstr>
      <vt:lpstr>(4) Legal, practical and moral questions </vt:lpstr>
      <vt:lpstr>(4) Legal, practical and moral questions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Bart Van der Sloot</cp:lastModifiedBy>
  <cp:revision>156</cp:revision>
  <dcterms:created xsi:type="dcterms:W3CDTF">2018-03-22T19:55:58Z</dcterms:created>
  <dcterms:modified xsi:type="dcterms:W3CDTF">2022-06-16T07:27:23Z</dcterms:modified>
</cp:coreProperties>
</file>