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434" r:id="rId3"/>
    <p:sldId id="435" r:id="rId4"/>
    <p:sldId id="504" r:id="rId5"/>
    <p:sldId id="445" r:id="rId6"/>
    <p:sldId id="446" r:id="rId7"/>
    <p:sldId id="447" r:id="rId8"/>
    <p:sldId id="448" r:id="rId9"/>
    <p:sldId id="449" r:id="rId10"/>
    <p:sldId id="507" r:id="rId11"/>
    <p:sldId id="450" r:id="rId12"/>
    <p:sldId id="451" r:id="rId13"/>
    <p:sldId id="505" r:id="rId14"/>
    <p:sldId id="506" r:id="rId15"/>
    <p:sldId id="508" r:id="rId16"/>
    <p:sldId id="509" r:id="rId17"/>
    <p:sldId id="452" r:id="rId18"/>
    <p:sldId id="453" r:id="rId19"/>
    <p:sldId id="454" r:id="rId20"/>
    <p:sldId id="455" r:id="rId21"/>
    <p:sldId id="456" r:id="rId22"/>
    <p:sldId id="510" r:id="rId23"/>
    <p:sldId id="511" r:id="rId24"/>
    <p:sldId id="457" r:id="rId25"/>
    <p:sldId id="458" r:id="rId26"/>
    <p:sldId id="459" r:id="rId27"/>
    <p:sldId id="460" r:id="rId28"/>
    <p:sldId id="461" r:id="rId29"/>
    <p:sldId id="462" r:id="rId30"/>
    <p:sldId id="463" r:id="rId31"/>
    <p:sldId id="464" r:id="rId32"/>
    <p:sldId id="465" r:id="rId33"/>
    <p:sldId id="466" r:id="rId34"/>
    <p:sldId id="467" r:id="rId35"/>
    <p:sldId id="468" r:id="rId36"/>
    <p:sldId id="469" r:id="rId37"/>
    <p:sldId id="470" r:id="rId38"/>
    <p:sldId id="471" r:id="rId39"/>
    <p:sldId id="472" r:id="rId40"/>
    <p:sldId id="473" r:id="rId41"/>
    <p:sldId id="474" r:id="rId42"/>
    <p:sldId id="475" r:id="rId43"/>
    <p:sldId id="476" r:id="rId44"/>
    <p:sldId id="477" r:id="rId45"/>
    <p:sldId id="478" r:id="rId46"/>
    <p:sldId id="479" r:id="rId47"/>
    <p:sldId id="480" r:id="rId48"/>
    <p:sldId id="481" r:id="rId49"/>
    <p:sldId id="482" r:id="rId50"/>
    <p:sldId id="483" r:id="rId51"/>
    <p:sldId id="484" r:id="rId52"/>
    <p:sldId id="485" r:id="rId53"/>
    <p:sldId id="486" r:id="rId54"/>
    <p:sldId id="487" r:id="rId55"/>
    <p:sldId id="488" r:id="rId56"/>
    <p:sldId id="489" r:id="rId57"/>
    <p:sldId id="490" r:id="rId58"/>
    <p:sldId id="491" r:id="rId59"/>
    <p:sldId id="492" r:id="rId60"/>
    <p:sldId id="493" r:id="rId61"/>
    <p:sldId id="494" r:id="rId62"/>
    <p:sldId id="495" r:id="rId63"/>
    <p:sldId id="496" r:id="rId64"/>
    <p:sldId id="497" r:id="rId65"/>
    <p:sldId id="498" r:id="rId66"/>
    <p:sldId id="499" r:id="rId67"/>
    <p:sldId id="500" r:id="rId68"/>
    <p:sldId id="501" r:id="rId69"/>
    <p:sldId id="502" r:id="rId70"/>
    <p:sldId id="503" r:id="rId71"/>
    <p:sldId id="512" r:id="rId72"/>
    <p:sldId id="513" r:id="rId73"/>
    <p:sldId id="365" r:id="rId74"/>
    <p:sldId id="363" r:id="rId75"/>
    <p:sldId id="364" r:id="rId76"/>
    <p:sldId id="366" r:id="rId77"/>
    <p:sldId id="367" r:id="rId78"/>
    <p:sldId id="368" r:id="rId79"/>
    <p:sldId id="436" r:id="rId80"/>
    <p:sldId id="438" r:id="rId81"/>
    <p:sldId id="437" r:id="rId82"/>
    <p:sldId id="439" r:id="rId83"/>
    <p:sldId id="440" r:id="rId84"/>
    <p:sldId id="369" r:id="rId85"/>
    <p:sldId id="441" r:id="rId86"/>
    <p:sldId id="370" r:id="rId87"/>
    <p:sldId id="371" r:id="rId88"/>
    <p:sldId id="372" r:id="rId89"/>
    <p:sldId id="442" r:id="rId90"/>
    <p:sldId id="443" r:id="rId91"/>
    <p:sldId id="373" r:id="rId92"/>
    <p:sldId id="374" r:id="rId93"/>
    <p:sldId id="375" r:id="rId94"/>
    <p:sldId id="376" r:id="rId95"/>
    <p:sldId id="378" r:id="rId96"/>
    <p:sldId id="379" r:id="rId97"/>
    <p:sldId id="380" r:id="rId98"/>
    <p:sldId id="381" r:id="rId99"/>
    <p:sldId id="382" r:id="rId100"/>
    <p:sldId id="385" r:id="rId101"/>
    <p:sldId id="514" r:id="rId102"/>
    <p:sldId id="515" r:id="rId103"/>
    <p:sldId id="386" r:id="rId104"/>
    <p:sldId id="524" r:id="rId105"/>
    <p:sldId id="383" r:id="rId106"/>
    <p:sldId id="525" r:id="rId107"/>
    <p:sldId id="387" r:id="rId108"/>
    <p:sldId id="388" r:id="rId109"/>
    <p:sldId id="389" r:id="rId110"/>
    <p:sldId id="390" r:id="rId111"/>
    <p:sldId id="391" r:id="rId112"/>
    <p:sldId id="394" r:id="rId113"/>
    <p:sldId id="396" r:id="rId114"/>
    <p:sldId id="397" r:id="rId115"/>
    <p:sldId id="400" r:id="rId116"/>
    <p:sldId id="517" r:id="rId117"/>
    <p:sldId id="518" r:id="rId118"/>
    <p:sldId id="522" r:id="rId119"/>
    <p:sldId id="402" r:id="rId120"/>
    <p:sldId id="519" r:id="rId121"/>
    <p:sldId id="395" r:id="rId122"/>
    <p:sldId id="520" r:id="rId123"/>
    <p:sldId id="521" r:id="rId124"/>
    <p:sldId id="523" r:id="rId125"/>
    <p:sldId id="401" r:id="rId126"/>
    <p:sldId id="532" r:id="rId127"/>
    <p:sldId id="533" r:id="rId128"/>
    <p:sldId id="534" r:id="rId129"/>
    <p:sldId id="409" r:id="rId130"/>
    <p:sldId id="526" r:id="rId131"/>
    <p:sldId id="527" r:id="rId132"/>
    <p:sldId id="528" r:id="rId133"/>
    <p:sldId id="529" r:id="rId134"/>
    <p:sldId id="530" r:id="rId135"/>
    <p:sldId id="410" r:id="rId136"/>
    <p:sldId id="411" r:id="rId137"/>
    <p:sldId id="412" r:id="rId138"/>
    <p:sldId id="413" r:id="rId139"/>
    <p:sldId id="414" r:id="rId140"/>
    <p:sldId id="415" r:id="rId141"/>
    <p:sldId id="417" r:id="rId142"/>
    <p:sldId id="536" r:id="rId143"/>
    <p:sldId id="537" r:id="rId144"/>
    <p:sldId id="535" r:id="rId145"/>
    <p:sldId id="416" r:id="rId146"/>
    <p:sldId id="418" r:id="rId147"/>
    <p:sldId id="419" r:id="rId148"/>
    <p:sldId id="420" r:id="rId149"/>
    <p:sldId id="421" r:id="rId150"/>
    <p:sldId id="538" r:id="rId151"/>
    <p:sldId id="539" r:id="rId152"/>
    <p:sldId id="422" r:id="rId153"/>
    <p:sldId id="540" r:id="rId154"/>
    <p:sldId id="552" r:id="rId155"/>
    <p:sldId id="553" r:id="rId156"/>
    <p:sldId id="554" r:id="rId157"/>
    <p:sldId id="541" r:id="rId158"/>
    <p:sldId id="423" r:id="rId159"/>
    <p:sldId id="424" r:id="rId160"/>
    <p:sldId id="425" r:id="rId161"/>
    <p:sldId id="546" r:id="rId162"/>
    <p:sldId id="544" r:id="rId163"/>
    <p:sldId id="545" r:id="rId164"/>
    <p:sldId id="542" r:id="rId165"/>
    <p:sldId id="543" r:id="rId166"/>
    <p:sldId id="427" r:id="rId167"/>
    <p:sldId id="428" r:id="rId168"/>
    <p:sldId id="548" r:id="rId169"/>
    <p:sldId id="429" r:id="rId170"/>
    <p:sldId id="430" r:id="rId171"/>
    <p:sldId id="431" r:id="rId172"/>
    <p:sldId id="549" r:id="rId173"/>
    <p:sldId id="550" r:id="rId174"/>
    <p:sldId id="432" r:id="rId175"/>
    <p:sldId id="551" r:id="rId176"/>
    <p:sldId id="332" r:id="rId17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2846" autoAdjust="0"/>
  </p:normalViewPr>
  <p:slideViewPr>
    <p:cSldViewPr snapToGrid="0">
      <p:cViewPr varScale="1">
        <p:scale>
          <a:sx n="71" d="100"/>
          <a:sy n="7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80"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EC93879-1153-42D3-8EC7-7A3CC94658D3}" type="datetimeFigureOut">
              <a:rPr lang="en-US" dirty="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382E1496-D8B1-4FDC-98A5-AD2561A2EE12}" type="datetimeFigureOut">
              <a:rPr lang="en-US" dirty="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8AD3855-5B08-4570-810C-DE4498675D2C}" type="datetimeFigureOut">
              <a:rPr lang="en-US" dirty="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5FC1B1A-3400-4A09-B018-5620D6ADA4AF}" type="datetimeFigureOut">
              <a:rPr lang="en-US" dirty="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333EE65E-8B04-4250-B4A9-5C65F355F1A2}" type="datetimeFigureOut">
              <a:rPr lang="en-US" dirty="0"/>
              <a:t>9/24/2018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84F5881F-8E44-4F15-AB98-80B7869E49CA}" type="datetimeFigureOut">
              <a:rPr lang="en-US" dirty="0"/>
              <a:t>9/24/2018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9/24/2018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3B40B886-74BB-4D5E-9EA9-584482FE40E6}" type="datetimeFigureOut">
              <a:rPr lang="en-US" dirty="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9/24/2018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9/24/2018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9/24/2018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B8E44C4-3D72-4D6E-86A4-F5491DC49E6D}" type="datetimeFigureOut">
              <a:rPr lang="en-US" dirty="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6B8EA14-E6AC-4B59-973C-7A06B0EDE3E3}" type="datetimeFigureOut">
              <a:rPr lang="en-US" dirty="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9/24/2018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hyperlink" Target="http://www.bailii.org/ie/cases/IEHC/2017/H545.html"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www.considerati.com/nl/publicaties/blog/saga-schrems-en-facebook-nieuwe-episode/"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1BEB90-95B5-4B2D-BC3B-83E1D1974901}"/>
              </a:ext>
            </a:extLst>
          </p:cNvPr>
          <p:cNvSpPr>
            <a:spLocks noGrp="1"/>
          </p:cNvSpPr>
          <p:nvPr>
            <p:ph type="ctrTitle"/>
          </p:nvPr>
        </p:nvSpPr>
        <p:spPr/>
        <p:txBody>
          <a:bodyPr/>
          <a:lstStyle/>
          <a:p>
            <a:r>
              <a:rPr lang="nl-NL" sz="4000" dirty="0"/>
              <a:t>College 26-09-2018</a:t>
            </a:r>
            <a:br>
              <a:rPr lang="nl-NL" sz="4000" dirty="0"/>
            </a:br>
            <a:r>
              <a:rPr lang="nl-NL" sz="4000" dirty="0"/>
              <a:t>Privacy &amp; Gegevensbescherming</a:t>
            </a:r>
            <a:endParaRPr lang="nl-NL" sz="4400" dirty="0"/>
          </a:p>
        </p:txBody>
      </p:sp>
      <p:sp>
        <p:nvSpPr>
          <p:cNvPr id="3" name="Ondertitel 2">
            <a:extLst>
              <a:ext uri="{FF2B5EF4-FFF2-40B4-BE49-F238E27FC236}">
                <a16:creationId xmlns:a16="http://schemas.microsoft.com/office/drawing/2014/main" id="{44AEFACB-89B2-49C5-A212-7114F73D6622}"/>
              </a:ext>
            </a:extLst>
          </p:cNvPr>
          <p:cNvSpPr>
            <a:spLocks noGrp="1"/>
          </p:cNvSpPr>
          <p:nvPr>
            <p:ph type="subTitle" idx="1"/>
          </p:nvPr>
        </p:nvSpPr>
        <p:spPr/>
        <p:txBody>
          <a:bodyPr>
            <a:normAutofit fontScale="92500" lnSpcReduction="20000"/>
          </a:bodyPr>
          <a:lstStyle/>
          <a:p>
            <a:r>
              <a:rPr lang="nl-NL" dirty="0"/>
              <a:t>Bart van der Sloot</a:t>
            </a:r>
            <a:br>
              <a:rPr lang="nl-NL" dirty="0"/>
            </a:br>
            <a:r>
              <a:rPr lang="nl-NL" dirty="0"/>
              <a:t>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 (TILT)</a:t>
            </a:r>
            <a:br>
              <a:rPr lang="nl-NL" dirty="0"/>
            </a:br>
            <a:r>
              <a:rPr lang="nl-NL" dirty="0"/>
              <a:t>Tilburg University, Netherlands</a:t>
            </a:r>
          </a:p>
          <a:p>
            <a:r>
              <a:rPr lang="nl-NL" dirty="0">
                <a:hlinkClick r:id="rId2"/>
              </a:rPr>
              <a:t>www.bartvandersloot.nl</a:t>
            </a:r>
            <a:r>
              <a:rPr lang="nl-NL" dirty="0"/>
              <a:t> </a:t>
            </a:r>
          </a:p>
        </p:txBody>
      </p:sp>
    </p:spTree>
    <p:extLst>
      <p:ext uri="{BB962C8B-B14F-4D97-AF65-F5344CB8AC3E}">
        <p14:creationId xmlns:p14="http://schemas.microsoft.com/office/powerpoint/2010/main" val="3209863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Wie is de verantwoordelijke?</a:t>
            </a:r>
            <a:endParaRPr lang="en-US" dirty="0"/>
          </a:p>
        </p:txBody>
      </p:sp>
      <p:sp>
        <p:nvSpPr>
          <p:cNvPr id="3" name="Content Placeholder 2"/>
          <p:cNvSpPr>
            <a:spLocks noGrp="1"/>
          </p:cNvSpPr>
          <p:nvPr>
            <p:ph idx="1"/>
          </p:nvPr>
        </p:nvSpPr>
        <p:spPr/>
        <p:txBody>
          <a:bodyPr>
            <a:normAutofit lnSpcReduction="10000"/>
          </a:bodyPr>
          <a:lstStyle/>
          <a:p>
            <a:r>
              <a:rPr lang="nl-NL" dirty="0"/>
              <a:t>Overweging 79: Voor de bescherming van de rechten en vrijheden van betrokkenen en de verantwoordelijkheid en aansprakelijkheid van verwerkingsverantwoordelijken en verwerkers is het noodzakelijk, onder meer wat het toezicht door en de maatregelen van de toezichthoudende autoriteiten betreft, dat de bij deze verordening vastgestelde verantwoordelijkheden op duidelijke wijze worden toegewezen, ook wanneer de verwerkingsverantwoordelijke de doeleinden en de middelen voor de verwerking samen met andere verwerkingsverantwoordelijken vaststelt, of wanneer een verwerking namens een verwerkingsverantwoordelijke wordt uitgevoerd.</a:t>
            </a:r>
          </a:p>
          <a:p>
            <a:endParaRPr lang="en-US" dirty="0"/>
          </a:p>
        </p:txBody>
      </p:sp>
    </p:spTree>
    <p:extLst>
      <p:ext uri="{BB962C8B-B14F-4D97-AF65-F5344CB8AC3E}">
        <p14:creationId xmlns:p14="http://schemas.microsoft.com/office/powerpoint/2010/main" val="188443074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FBAF27-3637-4D12-97E6-F32E76F3A2EC}"/>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E7366D32-6996-4AC8-A0D2-C67160BB86E9}"/>
              </a:ext>
            </a:extLst>
          </p:cNvPr>
          <p:cNvSpPr>
            <a:spLocks noGrp="1"/>
          </p:cNvSpPr>
          <p:nvPr>
            <p:ph idx="1"/>
          </p:nvPr>
        </p:nvSpPr>
        <p:spPr/>
        <p:txBody>
          <a:bodyPr/>
          <a:lstStyle/>
          <a:p>
            <a:r>
              <a:rPr lang="nl-NL" i="1" dirty="0"/>
              <a:t>Artikel 4 </a:t>
            </a:r>
            <a:r>
              <a:rPr lang="nl-NL" b="1" dirty="0"/>
              <a:t>Definities </a:t>
            </a:r>
            <a:r>
              <a:rPr lang="nl-NL" dirty="0"/>
              <a:t>Voor de toepassing van deze verordening wordt verstaan onder: </a:t>
            </a:r>
          </a:p>
          <a:p>
            <a:r>
              <a:rPr lang="nl-NL" dirty="0"/>
              <a:t>11) „toestemming” van de betrokkene: elke vrije, specifieke, geïnformeerde en ondubbelzinnige wilsuiting waarmee de betrokkene door middel van een verklaring of een ondubbelzinnige actieve handeling hem betreffende verwerking van persoonsgegevens aanvaardt; </a:t>
            </a:r>
          </a:p>
        </p:txBody>
      </p:sp>
    </p:spTree>
    <p:extLst>
      <p:ext uri="{BB962C8B-B14F-4D97-AF65-F5344CB8AC3E}">
        <p14:creationId xmlns:p14="http://schemas.microsoft.com/office/powerpoint/2010/main" val="96943552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a:xfrm>
            <a:off x="680321" y="2077376"/>
            <a:ext cx="9613861" cy="4270158"/>
          </a:xfrm>
        </p:spPr>
        <p:txBody>
          <a:bodyPr>
            <a:normAutofit fontScale="70000" lnSpcReduction="20000"/>
          </a:bodyPr>
          <a:lstStyle/>
          <a:p>
            <a:r>
              <a:rPr lang="nl-NL" dirty="0"/>
              <a:t>Overweging 32: Toestemming dient te worden gegeven door middel van een duidelijke actieve handeling, bijvoorbeeld een schriftelijke verklaring, ook met elektronische middelen, of een mondelinge verklaring, waaruit blijkt dat de betrokkene vrijelijk, specifiek, geïnformeerd en ondubbelzinnig met de verwerking van zijn persoonsgegevens instemt. Hiertoe zou kunnen behoren het klikken op een vakje bij een bezoek aan een internetwebsite, het selecteren van technische instellingen voor diensten van de informatiemaatschappij of een andere verklaring of een andere handeling waaruit in dit verband duidelijk blijkt dat de betrokkene instemt met de voorgestelde verwerking van zijn persoonsgegevens. Stilzwijgen, het gebruik van reeds aangekruiste vakjes of inactiviteit mag derhalve niet als toestemming gelden. De toestemming moet gelden voor alle verwerkingsactiviteiten die hetzelfde doel of dezelfde doeleinden dienen. Indien de verwerking meerdere doeleinden heeft, moet toestemming voor elk daarvan worden verleend. Indien de betrokkene zijn toestemming moet geven na een verzoek via elektronische middelen, dient dat verzoek duidelijk en beknopt te zijn en niet onnodig storend voor het gebruik van de dienst in kwestie. </a:t>
            </a:r>
          </a:p>
          <a:p>
            <a:r>
              <a:rPr lang="nl-NL" dirty="0"/>
              <a:t>Overweging 33: Het is vaak niet mogelijk op het ogenblik waarop de persoonsgegevens worden verzameld, het doel van de gegevensverwerking voor wetenschappelijke onderzoeksdoeleinden volledig te omschrijven. Daarom moet de betrokkenen worden toegestaan hun toestemming te geven voor bepaalde terreinen van het wetenschappelijk onderzoek waarbij erkende ethische normen voor wetenschappelijk onderzoek in acht worden genomen. Betrokkenen moeten de gelegenheid krijgen om hun toestemming alleen te geven voor bepaalde onderzoeksterreinen of onderdelen van onderzoeksprojecten, voor zover het voorgenomen doel zulks toelaat. </a:t>
            </a:r>
          </a:p>
          <a:p>
            <a:endParaRPr lang="en-US" dirty="0"/>
          </a:p>
        </p:txBody>
      </p:sp>
    </p:spTree>
    <p:extLst>
      <p:ext uri="{BB962C8B-B14F-4D97-AF65-F5344CB8AC3E}">
        <p14:creationId xmlns:p14="http://schemas.microsoft.com/office/powerpoint/2010/main" val="162025349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p:txBody>
          <a:bodyPr>
            <a:normAutofit/>
          </a:bodyPr>
          <a:lstStyle/>
          <a:p>
            <a:r>
              <a:rPr lang="en-US" b="1" dirty="0"/>
              <a:t>Working Party 29, Opinion 15/2011 on the definition of consent: ‘</a:t>
            </a:r>
            <a:r>
              <a:rPr lang="en-US" dirty="0"/>
              <a:t>Consent is one of several legal grounds to process personal data. It has an important role, but this does not exclude the possibility, depending on the context, of other legal grounds perhaps being more appropriate from both the controller’s and from the data subject’s perspective. If it is correctly used, consent is a tool giving the data subject control over the processing of his data. If incorrectly used, the data subject’s control becomes illusory and consent constitutes an inappropriate basis for processing.’</a:t>
            </a:r>
          </a:p>
        </p:txBody>
      </p:sp>
    </p:spTree>
    <p:extLst>
      <p:ext uri="{BB962C8B-B14F-4D97-AF65-F5344CB8AC3E}">
        <p14:creationId xmlns:p14="http://schemas.microsoft.com/office/powerpoint/2010/main" val="234525096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4EA04E-E8F8-4B7D-AD11-45DCF1DB9E07}"/>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571BCFB6-A287-4648-91CB-3465157A6DCD}"/>
              </a:ext>
            </a:extLst>
          </p:cNvPr>
          <p:cNvSpPr>
            <a:spLocks noGrp="1"/>
          </p:cNvSpPr>
          <p:nvPr>
            <p:ph idx="1"/>
          </p:nvPr>
        </p:nvSpPr>
        <p:spPr>
          <a:xfrm>
            <a:off x="680321" y="2037144"/>
            <a:ext cx="9613861" cy="4340507"/>
          </a:xfrm>
        </p:spPr>
        <p:txBody>
          <a:bodyPr>
            <a:normAutofit fontScale="70000" lnSpcReduction="20000"/>
          </a:bodyPr>
          <a:lstStyle/>
          <a:p>
            <a:r>
              <a:rPr lang="nl-NL" i="1" dirty="0"/>
              <a:t>Artikel 7 </a:t>
            </a:r>
            <a:r>
              <a:rPr lang="nl-NL" b="1" dirty="0"/>
              <a:t>Voorwaarden voor toestemming </a:t>
            </a:r>
          </a:p>
          <a:p>
            <a:r>
              <a:rPr lang="nl-NL" dirty="0"/>
              <a:t>1.Wanneer de verwerking berust op toestemming, moet de verwerkingsverantwoordelijke kunnen aantonen dat de betrokkene toestemming heeft gegeven voor de verwerking van zijn persoonsgegevens. </a:t>
            </a:r>
          </a:p>
          <a:p>
            <a:r>
              <a:rPr lang="nl-NL" dirty="0"/>
              <a:t>2.Indien de betrokkene toestemming geeft in het kader van een schriftelijke verklaring die ook op andere aangelegenheden betrekking heeft, wordt het verzoek om toestemming in een begrijpelijke en gemakkelijk toegankelijke vorm en in duidelijke en eenvoudige taal zodanig gepresenteerd dat een duidelijk onderscheid kan worden gemaakt met de andere aangelegenheden. Wanneer een gedeelte van een dergelijke verklaring een inbreuk vormt op deze verordening, is dit gedeelte niet bindend. </a:t>
            </a:r>
          </a:p>
          <a:p>
            <a:r>
              <a:rPr lang="nl-NL" dirty="0"/>
              <a:t>3.De betrokkene heeft het recht zijn toestemming te allen tijde in te trekken. Het intrekken van de toestemming laat de rechtmatigheid van de verwerking op basis van de toestemming vóór de intrekking daarvan, onverlet. Alvorens de betrokkene zijn toestemming geeft, wordt hij daarvan in kennis gesteld. Het intrekken van de toestemming is even eenvoudig als het geven ervan. </a:t>
            </a:r>
          </a:p>
          <a:p>
            <a:r>
              <a:rPr lang="nl-NL" dirty="0"/>
              <a:t>4.Bij de beoordeling van de vraag of de toestemming vrijelijk kan worden gegeven, wordt onder meer ten sterkste rekening gehouden met de vraag of voor de uitvoering van een overeenkomst, met inbegrip van een dienstenovereenkomst, toestemming vereist is voor een verwerking van persoonsgegevens die niet noodzakelijk is voor de uitvoering van die overeenkomst. </a:t>
            </a:r>
          </a:p>
        </p:txBody>
      </p:sp>
    </p:spTree>
    <p:extLst>
      <p:ext uri="{BB962C8B-B14F-4D97-AF65-F5344CB8AC3E}">
        <p14:creationId xmlns:p14="http://schemas.microsoft.com/office/powerpoint/2010/main" val="245389299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a:xfrm>
            <a:off x="680321" y="2336872"/>
            <a:ext cx="9613861" cy="4117193"/>
          </a:xfrm>
        </p:spPr>
        <p:txBody>
          <a:bodyPr>
            <a:normAutofit fontScale="62500" lnSpcReduction="20000"/>
          </a:bodyPr>
          <a:lstStyle/>
          <a:p>
            <a:r>
              <a:rPr lang="nl-NL" dirty="0"/>
              <a:t>Overweging 42: Indien de verwerking plaatsvindt op grond van toestemming van de betrokkene, moet de verwerkingsverantwoordelijke kunnen aantonen dat de betrokkene toestemming heeft gegeven voor de verwerking. Met name in de context van een schriftelijke verklaring over een andere zaak dient te worden gewaarborgd dat de betrokkene zich ervan bewust is dat hij toestemming geeft en hoever deze toestemming reikt. In overeenstemming met Richtlijn 93/13/EEG van de Raad stelt de verwerkingsverantwoordelijke vooraf een verklaring van toestemming op in een begrijpelijke en gemakkelijk toegankelijke vorm en in duidelijke en eenvoudige taal; deze verklaring mag geen oneerlijke bedingen bevatten. Opdat toestemming met kennis van zaken wordt gegeven, moet de betrokkene ten minste bekend zijn met de identiteit van de verwerkingsverantwoordelijke en de doeleinden van de verwerking van de persoonsgegevens. Toestemming mag niet worden geacht vrijelijk te zijn verleend indien de betrokkene geen echte of vrije keuze heeft of zijn toestemming niet kan weigeren of intrekken zonder nadelige gevolgen. </a:t>
            </a:r>
          </a:p>
          <a:p>
            <a:r>
              <a:rPr lang="nl-NL" dirty="0"/>
              <a:t>Overweging 43: Om ervoor te zorgen dat toestemming vrijelijk wordt verleend, mag toestemming geen geldige rechtsgrond zijn voor de verwerking van persoonsgegevens in een specifiek geval wanneer er sprake is van een duidelijke wanverhouding tussen de betrokkene en de verwerkingsverantwoordelijke, met name wanneer de verwerkingsverantwoordelijke een overheidsinstantie is, en dit het onwaarschijnlijk maakt dat de toestemming in alle omstandigheden van die specifieke situatie vrijelijk is verleend. De toestemming wordt geacht niet vrijelijk te zijn verleend indien geen afzonderlijke toestemming kan worden gegeven voor verschillende persoonsgegevensverwerkingen ondanks het feit dat dit in het individuele geval passend is, of indien de uitvoering van een overeenkomst, daaronder begrepen het verlenen van een dienst, afhankelijk is van de toestemming ondanks het feit dat dergelijke toestemming niet noodzakelijk is voor die uitvoering. </a:t>
            </a:r>
          </a:p>
        </p:txBody>
      </p:sp>
    </p:spTree>
    <p:extLst>
      <p:ext uri="{BB962C8B-B14F-4D97-AF65-F5344CB8AC3E}">
        <p14:creationId xmlns:p14="http://schemas.microsoft.com/office/powerpoint/2010/main" val="370790297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E598BB-AC6A-4E67-8185-B9A823E301B8}"/>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17C5079B-2FB2-425B-8EC6-D44DF265B412}"/>
              </a:ext>
            </a:extLst>
          </p:cNvPr>
          <p:cNvSpPr>
            <a:spLocks noGrp="1"/>
          </p:cNvSpPr>
          <p:nvPr>
            <p:ph idx="1"/>
          </p:nvPr>
        </p:nvSpPr>
        <p:spPr/>
        <p:txBody>
          <a:bodyPr>
            <a:normAutofit fontScale="70000" lnSpcReduction="20000"/>
          </a:bodyPr>
          <a:lstStyle/>
          <a:p>
            <a:r>
              <a:rPr lang="nl-NL" i="1" dirty="0"/>
              <a:t>Artikel 8 </a:t>
            </a:r>
            <a:r>
              <a:rPr lang="nl-NL" b="1" dirty="0"/>
              <a:t>Voorwaarden voor de toestemming van kinderen met betrekking tot diensten van de informatiemaatschappij </a:t>
            </a:r>
          </a:p>
          <a:p>
            <a:r>
              <a:rPr lang="nl-NL" dirty="0"/>
              <a:t>1.Wanneer artikel 6, lid 1, punt a), van toepassing is in verband met een rechtstreeks aanbod van diensten van de informatiemaatschappij aan een kind, is de verwerking van persoonsgegevens van een kind rechtmatig wanneer het kind ten minste 16 jaar is. Wanneer het kind jonger is dan 16 jaar is zulke verwerking slechts rechtmatig indien en voor zover de toestemming of machtiging tot toestemming in dit verband wordt verleend door de persoon die de ouderlijke verantwoordelijkheid voor het kind draagt. De lidstaten kunnen dienaangaande bij wet voorzien in een lagere leeftijd, op voorwaarde dat die leeftijd niet onder 13 jaar ligt. </a:t>
            </a:r>
          </a:p>
          <a:p>
            <a:r>
              <a:rPr lang="nl-NL" dirty="0"/>
              <a:t>2.Met inachtneming van de beschikbare technologie doet de verwerkingsverantwoordelijke redelijke inspanningen om in dergelijke gevallen te controleren of de persoon die de ouderlijke verantwoordelijkheid voor het kind draagt, toestemming heeft gegeven of machtiging tot toestemming heeft verleend. </a:t>
            </a:r>
          </a:p>
          <a:p>
            <a:r>
              <a:rPr lang="nl-NL" dirty="0"/>
              <a:t>3.Lid 1 laat het algemene overeenkomstenrecht van de lidstaten, zoals de regels inzake de geldigheid, de totstandkoming of de gevolgen van overeenkomsten ten opzichte van kinderen, onverlet. </a:t>
            </a:r>
          </a:p>
        </p:txBody>
      </p:sp>
    </p:spTree>
    <p:extLst>
      <p:ext uri="{BB962C8B-B14F-4D97-AF65-F5344CB8AC3E}">
        <p14:creationId xmlns:p14="http://schemas.microsoft.com/office/powerpoint/2010/main" val="130527311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p:txBody>
          <a:bodyPr>
            <a:normAutofit fontScale="92500" lnSpcReduction="10000"/>
          </a:bodyPr>
          <a:lstStyle/>
          <a:p>
            <a:r>
              <a:rPr lang="nl-NL" dirty="0"/>
              <a:t>Overweging 38: Kinderen hebben met betrekking tot hun persoonsgegevens recht op specifieke bescherming, aangezien zij zich allicht minder bewust zijn van de betrokken risico's, gevolgen en waarborgen en van hun rechten in verband met de verwerking van persoonsgegevens. Die specifieke bescherming moet met name gelden voor het gebruik van persoonsgegevens van kinderen voor marketingdoeleinden of voor het opstellen van persoonlijkheids- of gebruikersprofielen en het verzamelen van persoonsgegevens over kinderen bij het gebruik van rechtstreeks aan kinderen verstrekte diensten. In de context van preventieve of adviesdiensten die rechtstreeks aan een kind worden aangeboden, is de toestemming van de persoon die de ouderlijke verantwoordelijkheid draagt, niet vereist.</a:t>
            </a:r>
          </a:p>
          <a:p>
            <a:endParaRPr lang="en-US" dirty="0"/>
          </a:p>
        </p:txBody>
      </p:sp>
    </p:spTree>
    <p:extLst>
      <p:ext uri="{BB962C8B-B14F-4D97-AF65-F5344CB8AC3E}">
        <p14:creationId xmlns:p14="http://schemas.microsoft.com/office/powerpoint/2010/main" val="221330539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5A34BE-DEBB-4B08-B0D9-38ECCF6FD54F}"/>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70AFD407-A1B7-4792-ABB2-62EB1F5D112E}"/>
              </a:ext>
            </a:extLst>
          </p:cNvPr>
          <p:cNvSpPr>
            <a:spLocks noGrp="1"/>
          </p:cNvSpPr>
          <p:nvPr>
            <p:ph idx="1"/>
          </p:nvPr>
        </p:nvSpPr>
        <p:spPr/>
        <p:txBody>
          <a:bodyPr>
            <a:normAutofit fontScale="92500" lnSpcReduction="20000"/>
          </a:bodyPr>
          <a:lstStyle/>
          <a:p>
            <a:r>
              <a:rPr lang="nl-NL" u="sng" dirty="0"/>
              <a:t>Vrij: </a:t>
            </a:r>
            <a:r>
              <a:rPr lang="nl-NL" dirty="0"/>
              <a:t>Ten eerste moet de toestemming ‘vrij’ zijn gegeven door een datasubject. Als een persoon zijn gegevens moet afgeven voor het verkrijgen van een bepaalde dienst, voor toegang tot een website of voor de levering van een product, dan kan dit betekenen dat de toestemming niet vrij is. Dat zal zeker zo zijn als de gegevens niets te maken hebben met de levering van de dienst. Als er voor de levering van een product vereist is dat een persoon zijn naam en adres afgeeft, dan volgt dit logischerwijs uit de door het datasubject gevraagde dienst. Maar als er bijvoorbeeld voor de toegang tot een website wordt vereist dat er persoonsgegevens worden afgestaan die niet voor het functioneren van die website nodig zijn, maar bijvoorbeeld worden doorgegeven aan derde partijen voor advertentiedoeleinden, dan zal de eventuele toestemming van het datasubject hiervoor niet als vrij hebben te gelden.  </a:t>
            </a:r>
          </a:p>
          <a:p>
            <a:endParaRPr lang="nl-NL" dirty="0"/>
          </a:p>
        </p:txBody>
      </p:sp>
    </p:spTree>
    <p:extLst>
      <p:ext uri="{BB962C8B-B14F-4D97-AF65-F5344CB8AC3E}">
        <p14:creationId xmlns:p14="http://schemas.microsoft.com/office/powerpoint/2010/main" val="143972149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E0F24D-4991-42C2-BDFC-EC308B58DDC8}"/>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A8C8E5C1-07C7-44C8-9675-0AE0BA249175}"/>
              </a:ext>
            </a:extLst>
          </p:cNvPr>
          <p:cNvSpPr>
            <a:spLocks noGrp="1"/>
          </p:cNvSpPr>
          <p:nvPr>
            <p:ph idx="1"/>
          </p:nvPr>
        </p:nvSpPr>
        <p:spPr/>
        <p:txBody>
          <a:bodyPr>
            <a:normAutofit fontScale="92500" lnSpcReduction="10000"/>
          </a:bodyPr>
          <a:lstStyle/>
          <a:p>
            <a:r>
              <a:rPr lang="nl-NL" u="sng" dirty="0"/>
              <a:t>Specifiek: </a:t>
            </a:r>
            <a:r>
              <a:rPr lang="nl-NL" dirty="0"/>
              <a:t>Daarnaast moet de toestemming ‘specifiek’ zijn. Soms vragen bedrijven burgers algemene contracten of voorwaarden te ondertekenen waarin zij toestemming geven om ‘alle relevante’ gegevens te verzamelen en te gebruiken voor het ‘leveren van diensten of andere activiteiten’ van het bedrijf. Dat is niet specifiek en dus zal toestemming niet als legitiem worden gezien. Als een organisatie vraagt, ‘mag ik uw naam en adres verwerken voor het leveren van het door u bestelde product en voor algemene statistische analyse van onze klanten en hun koopgedrag’, dan kan dat wel als specifiek worden gezien. Deze voorwaarde voor legitieme toestemming vormt derhalve een uitwerking van één van de eerder besproken </a:t>
            </a:r>
            <a:r>
              <a:rPr lang="nl-NL" dirty="0" err="1"/>
              <a:t>FIPs</a:t>
            </a:r>
            <a:r>
              <a:rPr lang="nl-NL" dirty="0"/>
              <a:t>, namelijk dat er een specifiek doel moet zijn voor de verwerking.</a:t>
            </a:r>
          </a:p>
          <a:p>
            <a:endParaRPr lang="nl-NL" dirty="0"/>
          </a:p>
        </p:txBody>
      </p:sp>
    </p:spTree>
    <p:extLst>
      <p:ext uri="{BB962C8B-B14F-4D97-AF65-F5344CB8AC3E}">
        <p14:creationId xmlns:p14="http://schemas.microsoft.com/office/powerpoint/2010/main" val="407070809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F0996A-7DD2-4823-B241-67896FF386CB}"/>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B032BD82-748D-4F4E-A6F7-800FD3A7D2CD}"/>
              </a:ext>
            </a:extLst>
          </p:cNvPr>
          <p:cNvSpPr>
            <a:spLocks noGrp="1"/>
          </p:cNvSpPr>
          <p:nvPr>
            <p:ph idx="1"/>
          </p:nvPr>
        </p:nvSpPr>
        <p:spPr/>
        <p:txBody>
          <a:bodyPr/>
          <a:lstStyle/>
          <a:p>
            <a:r>
              <a:rPr lang="nl-NL" u="sng" dirty="0"/>
              <a:t>Geïnformeerd: </a:t>
            </a:r>
            <a:r>
              <a:rPr lang="nl-NL" dirty="0"/>
              <a:t>De toestemming moet ‘geïnformeerd’ zijn. Het datasubject moet geïnformeerd worden over welke gegevens er worden verwerkt, voor welke doeleinden en hoe ze worden gebruikt. De organisatie die gegevens verwerkt moet ervoor zorgen dat het datasubject redelijkerwijs kan begrijpen wat er staat. Een 20 pagina tellende verklaring in juridisch jargon is dus niet voldoende. Eerder moet worden gedacht dan een halve pagina aan informatie in simpele taal die een gemiddelde burger begrijpt en die niet veel tijd kost om te lezen. </a:t>
            </a:r>
          </a:p>
          <a:p>
            <a:endParaRPr lang="nl-NL" dirty="0"/>
          </a:p>
        </p:txBody>
      </p:sp>
    </p:spTree>
    <p:extLst>
      <p:ext uri="{BB962C8B-B14F-4D97-AF65-F5344CB8AC3E}">
        <p14:creationId xmlns:p14="http://schemas.microsoft.com/office/powerpoint/2010/main" val="3719308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BFF5E8-AC6B-4574-90D5-9FA9B7062CFE}"/>
              </a:ext>
            </a:extLst>
          </p:cNvPr>
          <p:cNvSpPr>
            <a:spLocks noGrp="1"/>
          </p:cNvSpPr>
          <p:nvPr>
            <p:ph type="title"/>
          </p:nvPr>
        </p:nvSpPr>
        <p:spPr/>
        <p:txBody>
          <a:bodyPr/>
          <a:lstStyle/>
          <a:p>
            <a:r>
              <a:rPr lang="nl-NL" dirty="0"/>
              <a:t>3. Wie is de verantwoordelijke?</a:t>
            </a:r>
          </a:p>
        </p:txBody>
      </p:sp>
      <p:sp>
        <p:nvSpPr>
          <p:cNvPr id="3" name="Tijdelijke aanduiding voor inhoud 2">
            <a:extLst>
              <a:ext uri="{FF2B5EF4-FFF2-40B4-BE49-F238E27FC236}">
                <a16:creationId xmlns:a16="http://schemas.microsoft.com/office/drawing/2014/main" id="{0D0C04ED-396D-4C14-B809-EC092285573A}"/>
              </a:ext>
            </a:extLst>
          </p:cNvPr>
          <p:cNvSpPr>
            <a:spLocks noGrp="1"/>
          </p:cNvSpPr>
          <p:nvPr>
            <p:ph idx="1"/>
          </p:nvPr>
        </p:nvSpPr>
        <p:spPr/>
        <p:txBody>
          <a:bodyPr>
            <a:normAutofit/>
          </a:bodyPr>
          <a:lstStyle/>
          <a:p>
            <a:r>
              <a:rPr lang="nl-NL" dirty="0"/>
              <a:t>Voor de processor/verwerker gelden in de AVG eigenlijk heel veel plichten die voorheen alleen voor de controller/verantwoordelijke golden.</a:t>
            </a:r>
          </a:p>
          <a:p>
            <a:r>
              <a:rPr lang="nl-NL" dirty="0"/>
              <a:t>Toch blijft de verantwoordelijke het eerste aanspreekpunt.</a:t>
            </a:r>
          </a:p>
          <a:p>
            <a:endParaRPr lang="nl-NL" dirty="0"/>
          </a:p>
        </p:txBody>
      </p:sp>
    </p:spTree>
    <p:extLst>
      <p:ext uri="{BB962C8B-B14F-4D97-AF65-F5344CB8AC3E}">
        <p14:creationId xmlns:p14="http://schemas.microsoft.com/office/powerpoint/2010/main" val="358234754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D3A08A-D445-44B8-BF23-DE86DF2DAD38}"/>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68A6C83E-12DC-44F8-94E1-CD992B881911}"/>
              </a:ext>
            </a:extLst>
          </p:cNvPr>
          <p:cNvSpPr>
            <a:spLocks noGrp="1"/>
          </p:cNvSpPr>
          <p:nvPr>
            <p:ph idx="1"/>
          </p:nvPr>
        </p:nvSpPr>
        <p:spPr/>
        <p:txBody>
          <a:bodyPr>
            <a:normAutofit fontScale="85000" lnSpcReduction="20000"/>
          </a:bodyPr>
          <a:lstStyle/>
          <a:p>
            <a:r>
              <a:rPr lang="nl-NL" u="sng" dirty="0"/>
              <a:t>Ondubbelzinnig: </a:t>
            </a:r>
            <a:r>
              <a:rPr lang="nl-NL" dirty="0"/>
              <a:t>De toestemming moet ‘ondubbelzinnig’ zijn. Een handtekening is doorgaans een duidelijke vorm van toestemming en een ‘I </a:t>
            </a:r>
            <a:r>
              <a:rPr lang="nl-NL" dirty="0" err="1"/>
              <a:t>agree</a:t>
            </a:r>
            <a:r>
              <a:rPr lang="nl-NL" dirty="0"/>
              <a:t>’ knop op een website die wordt aangeklikt kan dat ook zijn. Belangrijk is daarbij dat de toestemming expliciet wordt gevraagd voor het verwerken van de persoonsgegevens en dat de verwerking van de persoonsgegevens niet volgt uit de kleine lettertjes van een contract met een ander doel. Als bij de aanschaf van een koelkast in het contract in kleine lettertjes staat dat de leverancier het recht heeft om jouw consumptiepatroon te monitoren en door te verkopen aan nabijgelegen supermarkten is dat niet legitiem. Bij het ondertekenen van zo’n contract is het onduidelijk of de consument zijn toestemming alleen gaf voor het hoofdproduct of -dienst of ook voor het verwerken van de persoonsgegevens. Als de leverancier dat wil zal hij twee verschillende contracten moeten opstellen of twee duidelijk onderscheiden onderdelen in het contract, waarbij het mogelijk is voor de consument om het ene contract wel en het andere contract niet te tekenen. </a:t>
            </a:r>
          </a:p>
          <a:p>
            <a:endParaRPr lang="nl-NL" dirty="0"/>
          </a:p>
        </p:txBody>
      </p:sp>
    </p:spTree>
    <p:extLst>
      <p:ext uri="{BB962C8B-B14F-4D97-AF65-F5344CB8AC3E}">
        <p14:creationId xmlns:p14="http://schemas.microsoft.com/office/powerpoint/2010/main" val="243747800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116040-5FBC-4777-AC37-25F363BF1B5B}"/>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CECD3444-F916-471D-95E8-365BEE82BB63}"/>
              </a:ext>
            </a:extLst>
          </p:cNvPr>
          <p:cNvSpPr>
            <a:spLocks noGrp="1"/>
          </p:cNvSpPr>
          <p:nvPr>
            <p:ph idx="1"/>
          </p:nvPr>
        </p:nvSpPr>
        <p:spPr/>
        <p:txBody>
          <a:bodyPr/>
          <a:lstStyle/>
          <a:p>
            <a:r>
              <a:rPr lang="nl-NL" u="sng" cap="small" dirty="0"/>
              <a:t>Bewijsbaar: </a:t>
            </a:r>
            <a:r>
              <a:rPr lang="nl-NL" cap="small" dirty="0"/>
              <a:t>De toestemming moet bewijsbaar zijn. Het is aan de verantwoordelijke voor de gegevensverwerking om aan te tonen dat het datasubject inderdaad zijn toestemming heeft gegeven en dat dit legitiem is gebeurd. Als er dus een juridisch conflict is, dan is er een omkering van de bewijslast. Niet het datasubject moet aantonen dat hij geen (legitieme) toestemming heeft gegevens, maar het is aan de </a:t>
            </a:r>
            <a:r>
              <a:rPr lang="nl-NL" cap="small" dirty="0" err="1"/>
              <a:t>dataverwerkende</a:t>
            </a:r>
            <a:r>
              <a:rPr lang="nl-NL" cap="small" dirty="0"/>
              <a:t> organisatie om aan te tonen dat dit wel is gebeurd. Dit kan extra documentatie vergen.</a:t>
            </a:r>
            <a:endParaRPr lang="nl-NL" dirty="0"/>
          </a:p>
          <a:p>
            <a:endParaRPr lang="nl-NL" dirty="0"/>
          </a:p>
        </p:txBody>
      </p:sp>
    </p:spTree>
    <p:extLst>
      <p:ext uri="{BB962C8B-B14F-4D97-AF65-F5344CB8AC3E}">
        <p14:creationId xmlns:p14="http://schemas.microsoft.com/office/powerpoint/2010/main" val="326400079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429EE9-C8FC-4083-B0EA-0A94369AB6D8}"/>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B3470CB9-BD9C-4EF5-AC67-81B66FB7FD6B}"/>
              </a:ext>
            </a:extLst>
          </p:cNvPr>
          <p:cNvSpPr>
            <a:spLocks noGrp="1"/>
          </p:cNvSpPr>
          <p:nvPr>
            <p:ph idx="1"/>
          </p:nvPr>
        </p:nvSpPr>
        <p:spPr/>
        <p:txBody>
          <a:bodyPr>
            <a:normAutofit fontScale="92500" lnSpcReduction="20000"/>
          </a:bodyPr>
          <a:lstStyle/>
          <a:p>
            <a:r>
              <a:rPr lang="nl-NL" u="sng" cap="small" dirty="0"/>
              <a:t>Minderjarigen: </a:t>
            </a:r>
            <a:r>
              <a:rPr lang="nl-NL" cap="small" dirty="0"/>
              <a:t>Voor kinderen geldt dat hun toestemming niet rechtsgeldig is, maar dat er toestemming moet zijn van hun ouders of wettelijk vertegenwoordigers. Waar de leeftijdsgrens precies wordt gelegd moet per situatie en land worden gekeken. De AVG spreekt van maximaal 16 en minimaal 13 jaar, in lidstaten kan daar nader invulling aan worden gegeven </a:t>
            </a:r>
          </a:p>
          <a:p>
            <a:r>
              <a:rPr lang="nl-NL" cap="small" dirty="0"/>
              <a:t>Alleen ten aanzien van ‘</a:t>
            </a:r>
            <a:r>
              <a:rPr lang="en-US" dirty="0" err="1"/>
              <a:t>dienst</a:t>
            </a:r>
            <a:r>
              <a:rPr lang="en-US" dirty="0"/>
              <a:t> van de </a:t>
            </a:r>
            <a:r>
              <a:rPr lang="en-US" dirty="0" err="1"/>
              <a:t>informatiemaatschappij</a:t>
            </a:r>
            <a:r>
              <a:rPr lang="en-US" dirty="0"/>
              <a:t>”:</a:t>
            </a:r>
          </a:p>
          <a:p>
            <a:r>
              <a:rPr lang="en-US" dirty="0" err="1"/>
              <a:t>Artikel</a:t>
            </a:r>
            <a:r>
              <a:rPr lang="en-US" dirty="0"/>
              <a:t> 4 </a:t>
            </a:r>
          </a:p>
          <a:p>
            <a:r>
              <a:rPr lang="nl-NL" dirty="0"/>
              <a:t>25) een dienst als gedefinieerd in artikel 1, lid 1, punt b), van Richtlijn (EU) 2015/1535 van het Europees Parlement en de Raad </a:t>
            </a:r>
          </a:p>
          <a:p>
            <a:pPr lvl="1"/>
            <a:r>
              <a:rPr lang="nl-NL" dirty="0"/>
              <a:t>‘elke dienst van de informatiemaatschappij, dat wil zeggen elke dienst die gewoonlijk tegen vergoeding, langs elektronische weg, op afstand en op individueel verzoek van een afnemer van diensten wordt verricht.’</a:t>
            </a:r>
          </a:p>
        </p:txBody>
      </p:sp>
    </p:spTree>
    <p:extLst>
      <p:ext uri="{BB962C8B-B14F-4D97-AF65-F5344CB8AC3E}">
        <p14:creationId xmlns:p14="http://schemas.microsoft.com/office/powerpoint/2010/main" val="77412214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429EE9-C8FC-4083-B0EA-0A94369AB6D8}"/>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B3470CB9-BD9C-4EF5-AC67-81B66FB7FD6B}"/>
              </a:ext>
            </a:extLst>
          </p:cNvPr>
          <p:cNvSpPr>
            <a:spLocks noGrp="1"/>
          </p:cNvSpPr>
          <p:nvPr>
            <p:ph idx="1"/>
          </p:nvPr>
        </p:nvSpPr>
        <p:spPr/>
        <p:txBody>
          <a:bodyPr/>
          <a:lstStyle/>
          <a:p>
            <a:r>
              <a:rPr lang="nl-NL" cap="small" dirty="0"/>
              <a:t>Contract: gelden in wezen dezelfde punten als bij consent, maar in afgeleide vorm</a:t>
            </a:r>
          </a:p>
          <a:p>
            <a:pPr lvl="1"/>
            <a:r>
              <a:rPr lang="nl-NL" cap="small" dirty="0"/>
              <a:t>Heeft de persoon informeerde toestemming gegeven middels contract</a:t>
            </a:r>
          </a:p>
          <a:p>
            <a:pPr lvl="1"/>
            <a:r>
              <a:rPr lang="nl-NL" cap="small" dirty="0"/>
              <a:t>Is het verwerken van persoonsgegevens noodzakelijk voor het naleven van het contract/was dat redelijkerwijs te voorzien van het datasubject</a:t>
            </a:r>
          </a:p>
          <a:p>
            <a:r>
              <a:rPr lang="nl-NL" dirty="0"/>
              <a:t>Overweging 44: Een verwerking die noodzakelijk is in het kader van een overeenkomst of een voorgenomen overeenkomst, dient rechtmatig te zijn. </a:t>
            </a:r>
          </a:p>
        </p:txBody>
      </p:sp>
    </p:spTree>
    <p:extLst>
      <p:ext uri="{BB962C8B-B14F-4D97-AF65-F5344CB8AC3E}">
        <p14:creationId xmlns:p14="http://schemas.microsoft.com/office/powerpoint/2010/main" val="162712110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429EE9-C8FC-4083-B0EA-0A94369AB6D8}"/>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B3470CB9-BD9C-4EF5-AC67-81B66FB7FD6B}"/>
              </a:ext>
            </a:extLst>
          </p:cNvPr>
          <p:cNvSpPr>
            <a:spLocks noGrp="1"/>
          </p:cNvSpPr>
          <p:nvPr>
            <p:ph idx="1"/>
          </p:nvPr>
        </p:nvSpPr>
        <p:spPr>
          <a:xfrm>
            <a:off x="680321" y="2336873"/>
            <a:ext cx="9613861" cy="4046172"/>
          </a:xfrm>
        </p:spPr>
        <p:txBody>
          <a:bodyPr>
            <a:normAutofit/>
          </a:bodyPr>
          <a:lstStyle/>
          <a:p>
            <a:r>
              <a:rPr lang="nl-NL" b="1" dirty="0"/>
              <a:t>(3) Wettelijke grondslag en (4) algemeen belang:</a:t>
            </a:r>
          </a:p>
          <a:p>
            <a:r>
              <a:rPr lang="nl-NL" b="1" dirty="0"/>
              <a:t>In principe voor publieke instellingen en overheidsdiensten</a:t>
            </a:r>
          </a:p>
        </p:txBody>
      </p:sp>
    </p:spTree>
    <p:extLst>
      <p:ext uri="{BB962C8B-B14F-4D97-AF65-F5344CB8AC3E}">
        <p14:creationId xmlns:p14="http://schemas.microsoft.com/office/powerpoint/2010/main" val="395369568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FBAF27-3637-4D12-97E6-F32E76F3A2EC}"/>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E7366D32-6996-4AC8-A0D2-C67160BB86E9}"/>
              </a:ext>
            </a:extLst>
          </p:cNvPr>
          <p:cNvSpPr>
            <a:spLocks noGrp="1"/>
          </p:cNvSpPr>
          <p:nvPr>
            <p:ph idx="1"/>
          </p:nvPr>
        </p:nvSpPr>
        <p:spPr>
          <a:xfrm>
            <a:off x="680321" y="2083443"/>
            <a:ext cx="9613861" cy="4606724"/>
          </a:xfrm>
        </p:spPr>
        <p:txBody>
          <a:bodyPr>
            <a:normAutofit fontScale="62500" lnSpcReduction="20000"/>
          </a:bodyPr>
          <a:lstStyle/>
          <a:p>
            <a:r>
              <a:rPr lang="nl-NL" dirty="0"/>
              <a:t>2.De lidstaten kunnen specifiekere bepalingen handhaven of invoeren ter aanpassing van de manier waarop de regels van deze verordening met betrekking tot de verwerking met het oog op de naleving van lid 1, punten c) en e), worden toegepast; hiertoe kunnen zij een nadere omschrijving geven van specifieke voorschriften voor de verwerking en andere maatregelen om een rechtmatige en behoorlijke verwerking te waarborgen, ook voor andere specifieke verwerkingssituaties als bedoeld in hoofdstuk IX.</a:t>
            </a:r>
          </a:p>
          <a:p>
            <a:r>
              <a:rPr lang="nl-NL" dirty="0"/>
              <a:t> 3.De rechtsgrond voor de in lid 1, punten c) en e), bedoelde verwerking moet worden vastgesteld bij: </a:t>
            </a:r>
          </a:p>
          <a:p>
            <a:r>
              <a:rPr lang="nl-NL" dirty="0"/>
              <a:t>a) Unierecht; </a:t>
            </a:r>
          </a:p>
          <a:p>
            <a:r>
              <a:rPr lang="nl-NL" dirty="0"/>
              <a:t>of b) </a:t>
            </a:r>
            <a:r>
              <a:rPr lang="nl-NL" dirty="0" err="1"/>
              <a:t>lidstatelijk</a:t>
            </a:r>
            <a:r>
              <a:rPr lang="nl-NL" dirty="0"/>
              <a:t> recht dat op de verwerkingsverantwoordelijke van toepassing is. </a:t>
            </a:r>
          </a:p>
          <a:p>
            <a:r>
              <a:rPr lang="nl-NL" dirty="0"/>
              <a:t>Het doel van de verwerking wordt in die rechtsgrond vastgesteld of is met betrekking tot de in lid 1, punt e), bedoelde verwerking noodzakelijk voor de vervulling van een taak van algemeen belang of voor de uitoefening van het openbaar gezag dat aan de verwerkingsverantwoordelijke is verleend. Die rechtsgrond kan specifieke bepalingen bevatten om de toepassing van de regels van deze verordening aan te passen, met inbegrip van de algemene voorwaarden inzake de rechtmatigheid van verwerking door de verwerkingsverantwoordelijke; de types verwerkte gegevens; de betrokkenen; de entiteiten waaraan en de doeleinden waarvoor de persoonsgegevens mogen worden verstrekt; de doelbinding; de opslagperioden; en de verwerkingsactiviteiten en -procedures, waaronder maatregelen om te zorgen voor een rechtmatige en behoorlijke verwerking, zoals die voor andere specifieke verwerkingssituaties als bedoeld in hoofdstuk IX. Het Unierecht of het </a:t>
            </a:r>
            <a:r>
              <a:rPr lang="nl-NL" dirty="0" err="1"/>
              <a:t>lidstatelijke</a:t>
            </a:r>
            <a:r>
              <a:rPr lang="nl-NL" dirty="0"/>
              <a:t> recht moet beantwoorden aan een doelstelling van algemeen belang en moet evenredig zijn met het nagestreefde gerechtvaardigde doel. </a:t>
            </a:r>
          </a:p>
        </p:txBody>
      </p:sp>
    </p:spTree>
    <p:extLst>
      <p:ext uri="{BB962C8B-B14F-4D97-AF65-F5344CB8AC3E}">
        <p14:creationId xmlns:p14="http://schemas.microsoft.com/office/powerpoint/2010/main" val="308527693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p:txBody>
          <a:bodyPr>
            <a:normAutofit lnSpcReduction="10000"/>
          </a:bodyPr>
          <a:lstStyle/>
          <a:p>
            <a:r>
              <a:rPr lang="nl-NL" dirty="0" err="1"/>
              <a:t>Overwerging</a:t>
            </a:r>
            <a:r>
              <a:rPr lang="nl-NL" dirty="0"/>
              <a:t> 41: Wanneer in deze verordening naar een rechtsgrond of een wetgevingsmaatregel wordt verwezen, vereist dit niet noodzakelijkerwijs dat een door een parlement vastgestelde wetgevingshandeling nodig is, onverminderd de vereisten overeenkomstig de grondwettelijke orde van de lidstaat in kwestie. Deze rechtsgrond of wetgevingsmaatregel moet evenwel duidelijk en nauwkeurig zijn, en de toepassing daarvan moet voorspelbaar zijn voor degenen op wie deze van toepassing is, zoals vereist door de rechtspraak van het Hof van Justitie van de Europese Unie („Hof van Justitie”) en het Europees Hof voor de Rechten van de Mens.</a:t>
            </a:r>
            <a:endParaRPr lang="en-US" dirty="0"/>
          </a:p>
        </p:txBody>
      </p:sp>
    </p:spTree>
    <p:extLst>
      <p:ext uri="{BB962C8B-B14F-4D97-AF65-F5344CB8AC3E}">
        <p14:creationId xmlns:p14="http://schemas.microsoft.com/office/powerpoint/2010/main" val="8238824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a:xfrm>
            <a:off x="680321" y="2095130"/>
            <a:ext cx="9613861" cy="4483223"/>
          </a:xfrm>
        </p:spPr>
        <p:txBody>
          <a:bodyPr>
            <a:normAutofit fontScale="70000" lnSpcReduction="20000"/>
          </a:bodyPr>
          <a:lstStyle/>
          <a:p>
            <a:r>
              <a:rPr lang="nl-NL" dirty="0"/>
              <a:t>Overweging 45: Indien de verwerking wordt verricht omdat de verwerkingsverantwoordelijke hiertoe wettelijk is verplicht of indien de verwerking noodzakelijk is voor de vervulling van een taak van algemeen belang dan wel voor een taak in het kader van de uitoefening van het openbaar gezag, dient de verwerking een grondslag te hebben in het Unierecht of het </a:t>
            </a:r>
            <a:r>
              <a:rPr lang="nl-NL" dirty="0" err="1"/>
              <a:t>lidstatelijke</a:t>
            </a:r>
            <a:r>
              <a:rPr lang="nl-NL" dirty="0"/>
              <a:t> recht. Deze verordening schrijft niet voor dat voor elke afzonderlijke verwerking specifieke wetgeving vereist is. Er kan worden volstaan met wetgeving die als basis fungeert voor verscheidene verwerkingen op grond van een wettelijke verplichting die op de verwerkingsverantwoordelijke rust, of voor verwerking die noodzakelijk is voor de vervulling van een taak van algemeen belang dan wel voor een taak in het kader van de uitoefening van het openbaar gezag. Het moet ook het Unierecht of het </a:t>
            </a:r>
            <a:r>
              <a:rPr lang="nl-NL" dirty="0" err="1"/>
              <a:t>lidstatelijke</a:t>
            </a:r>
            <a:r>
              <a:rPr lang="nl-NL" dirty="0"/>
              <a:t> recht zijn die het doel van de verwerking bepaalt. Voorts zou dat recht een nadere omschrijving kunnen geven van de algemene voorwaarden van deze verordening waaraan de persoonsgegevensverwerking moet voldoen om rechtmatig te zijn, en specificaties kunnen vaststellen voor het bepalen van de verwerkingsverantwoordelijke, het type verwerkte persoonsgegevens, de betrokkenen, de entiteiten waaraan de persoonsgegevens mogen worden vrijgegeven, de doelbinding, de opslagperiode en andere maatregelen om te zorgen voor rechtmatige en behoorlijke verwerking. Ook dient in het Unierecht of het </a:t>
            </a:r>
            <a:r>
              <a:rPr lang="nl-NL" dirty="0" err="1"/>
              <a:t>lidstatelijke</a:t>
            </a:r>
            <a:r>
              <a:rPr lang="nl-NL" dirty="0"/>
              <a:t> recht te worden vastgesteld of de verwerkingsverantwoordelijke die is belast met een taak van algemeen belang dan wel met een taak in het kader van de uitoefening van het openbaar gezag, een overheidsinstantie of een andere publiekrechtelijke persoon of, indien zulks is gerechtvaardigd om redenen van algemeen belang, waaronder gezondheidsdoeleinden zoals volksgezondheid, sociale bescherming en het beheer van gezondheidszorgdiensten, een privaatrechtelijke persoon, zoals een beroepsvereniging, moet zijn. </a:t>
            </a:r>
          </a:p>
          <a:p>
            <a:endParaRPr lang="en-US" dirty="0"/>
          </a:p>
        </p:txBody>
      </p:sp>
    </p:spTree>
    <p:extLst>
      <p:ext uri="{BB962C8B-B14F-4D97-AF65-F5344CB8AC3E}">
        <p14:creationId xmlns:p14="http://schemas.microsoft.com/office/powerpoint/2010/main" val="173046245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p:txBody>
          <a:bodyPr/>
          <a:lstStyle/>
          <a:p>
            <a:r>
              <a:rPr lang="en-US" dirty="0"/>
              <a:t>Case C-524/06 Heinz Huber: ‘The storage and processing of personal data containing </a:t>
            </a:r>
            <a:r>
              <a:rPr lang="en-US" dirty="0" err="1"/>
              <a:t>individualised</a:t>
            </a:r>
            <a:r>
              <a:rPr lang="en-US" dirty="0"/>
              <a:t> personal information in a register such as the Central Register of Foreign Nationals for statistical purposes cannot, on any basis, be considered to be necessary within the meaning of Article 7(e) of Directive 95/46.’ </a:t>
            </a:r>
          </a:p>
        </p:txBody>
      </p:sp>
    </p:spTree>
    <p:extLst>
      <p:ext uri="{BB962C8B-B14F-4D97-AF65-F5344CB8AC3E}">
        <p14:creationId xmlns:p14="http://schemas.microsoft.com/office/powerpoint/2010/main" val="108469794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EE7696-E3B0-4AA4-94B3-9BDDF4DEC7DE}"/>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FA9523E9-0D98-4098-987D-873479E7144F}"/>
              </a:ext>
            </a:extLst>
          </p:cNvPr>
          <p:cNvSpPr>
            <a:spLocks noGrp="1"/>
          </p:cNvSpPr>
          <p:nvPr>
            <p:ph idx="1"/>
          </p:nvPr>
        </p:nvSpPr>
        <p:spPr/>
        <p:txBody>
          <a:bodyPr>
            <a:normAutofit fontScale="92500" lnSpcReduction="20000"/>
          </a:bodyPr>
          <a:lstStyle/>
          <a:p>
            <a:r>
              <a:rPr lang="nl-NL" b="1" cap="small" dirty="0"/>
              <a:t>(5) Vitale belangen van het data subject:</a:t>
            </a:r>
          </a:p>
          <a:p>
            <a:pPr lvl="0"/>
            <a:r>
              <a:rPr lang="nl-NL" cap="small" dirty="0"/>
              <a:t>Het is belangrijk dat het hier gaat om werkelijk gewichtige belangen en dus niet bijvoorbeeld gebruikersgemak van websites of producten, advertenties of prijsvoordelen. Het gaat om belangen gerelateerd aan lijf en leden van het data subject. </a:t>
            </a:r>
            <a:endParaRPr lang="nl-NL" dirty="0"/>
          </a:p>
          <a:p>
            <a:pPr lvl="0"/>
            <a:r>
              <a:rPr lang="nl-NL" cap="small" dirty="0"/>
              <a:t>Het gaat primair om situaties waarbij het datasubject zijn eigen belangen niet kan verdedigen. Dit is in ieder geval zo als het gaat om de verwerking van bijzondere persoonsgegevens, maar wordt vaak ook als uitgangspunt genomen voor het verwerken van gewone persoonsgegevens. </a:t>
            </a:r>
            <a:endParaRPr lang="nl-NL" dirty="0"/>
          </a:p>
          <a:p>
            <a:pPr lvl="0"/>
            <a:r>
              <a:rPr lang="nl-NL" cap="small" dirty="0"/>
              <a:t>Op deze grond mag alleen een beroep worden gedaan als geen van de andere legitieme verwerkingsgrondslagen kan worden ingeroepen. Het gaat dan vaak om een noodsituatie. </a:t>
            </a:r>
            <a:endParaRPr lang="nl-NL" dirty="0"/>
          </a:p>
          <a:p>
            <a:endParaRPr lang="nl-NL" dirty="0"/>
          </a:p>
        </p:txBody>
      </p:sp>
    </p:spTree>
    <p:extLst>
      <p:ext uri="{BB962C8B-B14F-4D97-AF65-F5344CB8AC3E}">
        <p14:creationId xmlns:p14="http://schemas.microsoft.com/office/powerpoint/2010/main" val="423571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0F0361-A61C-4596-93B5-31BC03C17537}"/>
              </a:ext>
            </a:extLst>
          </p:cNvPr>
          <p:cNvSpPr>
            <a:spLocks noGrp="1"/>
          </p:cNvSpPr>
          <p:nvPr>
            <p:ph type="title"/>
          </p:nvPr>
        </p:nvSpPr>
        <p:spPr/>
        <p:txBody>
          <a:bodyPr/>
          <a:lstStyle/>
          <a:p>
            <a:r>
              <a:rPr lang="nl-NL" dirty="0"/>
              <a:t>3. Wie is de verantwoordelijke?</a:t>
            </a:r>
          </a:p>
        </p:txBody>
      </p:sp>
      <p:sp>
        <p:nvSpPr>
          <p:cNvPr id="3" name="Tijdelijke aanduiding voor inhoud 2">
            <a:extLst>
              <a:ext uri="{FF2B5EF4-FFF2-40B4-BE49-F238E27FC236}">
                <a16:creationId xmlns:a16="http://schemas.microsoft.com/office/drawing/2014/main" id="{6F0430D9-76E8-4595-8324-8C7FEC4505E2}"/>
              </a:ext>
            </a:extLst>
          </p:cNvPr>
          <p:cNvSpPr>
            <a:spLocks noGrp="1"/>
          </p:cNvSpPr>
          <p:nvPr>
            <p:ph idx="1"/>
          </p:nvPr>
        </p:nvSpPr>
        <p:spPr/>
        <p:txBody>
          <a:bodyPr>
            <a:normAutofit fontScale="85000" lnSpcReduction="10000"/>
          </a:bodyPr>
          <a:lstStyle/>
          <a:p>
            <a:r>
              <a:rPr lang="nl-NL" dirty="0"/>
              <a:t>Google Spain (C-131/12): ‘</a:t>
            </a:r>
            <a:r>
              <a:rPr lang="en-US" dirty="0"/>
              <a:t>the operator of the search engine must be regarded as the ‘controller’ in respect of that processing, within the meaning of Article 2(d).’</a:t>
            </a:r>
          </a:p>
          <a:p>
            <a:r>
              <a:rPr lang="nl-NL" dirty="0" err="1"/>
              <a:t>Working</a:t>
            </a:r>
            <a:r>
              <a:rPr lang="nl-NL" dirty="0"/>
              <a:t> Party 29, </a:t>
            </a:r>
            <a:r>
              <a:rPr lang="en-US" dirty="0"/>
              <a:t>Opinion 1/2010 on the concepts of "controller" and "processor“: ‘The definition in the Directive contains three main building blocks:</a:t>
            </a:r>
          </a:p>
          <a:p>
            <a:r>
              <a:rPr lang="en-US" dirty="0"/>
              <a:t>- the personal aspect ("</a:t>
            </a:r>
            <a:r>
              <a:rPr lang="en-US" i="1" dirty="0"/>
              <a:t>the natural or legal person, public authority, agency or any other body</a:t>
            </a:r>
            <a:r>
              <a:rPr lang="en-US" dirty="0"/>
              <a:t>");</a:t>
            </a:r>
          </a:p>
          <a:p>
            <a:r>
              <a:rPr lang="en-US" dirty="0"/>
              <a:t>- the possibility of pluralistic control ("</a:t>
            </a:r>
            <a:r>
              <a:rPr lang="en-US" i="1" dirty="0"/>
              <a:t>which alone or jointly with others</a:t>
            </a:r>
            <a:r>
              <a:rPr lang="en-US" dirty="0"/>
              <a:t>"); and</a:t>
            </a:r>
          </a:p>
          <a:p>
            <a:r>
              <a:rPr lang="en-US" dirty="0"/>
              <a:t>- the essential elements to distinguish the controller from other actors ("</a:t>
            </a:r>
            <a:r>
              <a:rPr lang="en-US" i="1" dirty="0"/>
              <a:t>determines the purposes and the means of the processing of personal data</a:t>
            </a:r>
            <a:r>
              <a:rPr lang="en-US" dirty="0"/>
              <a:t>").’</a:t>
            </a:r>
          </a:p>
          <a:p>
            <a:endParaRPr lang="nl-NL" dirty="0"/>
          </a:p>
        </p:txBody>
      </p:sp>
    </p:spTree>
    <p:extLst>
      <p:ext uri="{BB962C8B-B14F-4D97-AF65-F5344CB8AC3E}">
        <p14:creationId xmlns:p14="http://schemas.microsoft.com/office/powerpoint/2010/main" val="72813219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p:txBody>
          <a:bodyPr>
            <a:normAutofit fontScale="92500" lnSpcReduction="10000"/>
          </a:bodyPr>
          <a:lstStyle/>
          <a:p>
            <a:r>
              <a:rPr lang="nl-NL" dirty="0"/>
              <a:t>Overweging 46: De verwerking van persoonsgegevens dient ook als rechtmatig te worden beschouwd indien zij noodzakelijk is voor de bescherming van een belang dat voor het leven van de betrokkene of dat van een andere natuurlijke persoon essentieel is. Verwerking van persoonsgegevens op grond van het vitale belang voor een andere natuurlijke persoon is in beginsel alleen toegestaan indien de verwerking kennelijk niet op een andere rechtsgrond kan worden gebaseerd. Sommige typen persoonsgegevensverwerking kunnen zowel gewichtige redenen van algemeen belang als de vitale belangen van de betrokkene dienen, bijvoorbeeld wanneer de verwerking noodzakelijk is voor humanitaire doeleinden, onder meer voor het monitoren van een epidemie en de verspreiding daarvan of in humanitaire noodsituaties, met name bij natuurrampen of door de mens veroorzaakte rampen.</a:t>
            </a:r>
            <a:endParaRPr lang="en-US" dirty="0"/>
          </a:p>
        </p:txBody>
      </p:sp>
    </p:spTree>
    <p:extLst>
      <p:ext uri="{BB962C8B-B14F-4D97-AF65-F5344CB8AC3E}">
        <p14:creationId xmlns:p14="http://schemas.microsoft.com/office/powerpoint/2010/main" val="103078117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8C87D0-3557-442C-8CF2-7441086C5407}"/>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99B26481-F2A3-45E0-8336-48AF7076E79A}"/>
              </a:ext>
            </a:extLst>
          </p:cNvPr>
          <p:cNvSpPr>
            <a:spLocks noGrp="1"/>
          </p:cNvSpPr>
          <p:nvPr>
            <p:ph idx="1"/>
          </p:nvPr>
        </p:nvSpPr>
        <p:spPr/>
        <p:txBody>
          <a:bodyPr>
            <a:normAutofit fontScale="70000" lnSpcReduction="20000"/>
          </a:bodyPr>
          <a:lstStyle/>
          <a:p>
            <a:pPr lvl="0"/>
            <a:r>
              <a:rPr lang="nl-NL" b="1" cap="small" dirty="0"/>
              <a:t>(6) Gerechtvaardigd belang: </a:t>
            </a:r>
          </a:p>
          <a:p>
            <a:pPr lvl="0"/>
            <a:r>
              <a:rPr lang="nl-NL" cap="small" dirty="0"/>
              <a:t>Het moet gaan om de ‘gerechtvaardigde belangen’ van een organisatie. Dit is zeer breed en omvat ook bijvoorbeeld advertising activiteiten, maar bijvoorbeeld geen frauduleuze handelingen.</a:t>
            </a:r>
            <a:endParaRPr lang="nl-NL" dirty="0"/>
          </a:p>
          <a:p>
            <a:pPr lvl="0"/>
            <a:r>
              <a:rPr lang="nl-NL" cap="small" dirty="0"/>
              <a:t>Deze belangen moeten belangrijker zijn dan de belangen van het datasubject. Dit principe wordt extra strikt bekeken als er gegevens worden verwerkt over minderjarigen. Ook als het doel van de gegevensverwerking reeds is bereikt gaan de belangen van het datasubject doorgaans voor. </a:t>
            </a:r>
            <a:endParaRPr lang="nl-NL" dirty="0"/>
          </a:p>
          <a:p>
            <a:pPr lvl="0"/>
            <a:r>
              <a:rPr lang="nl-NL" cap="small" dirty="0"/>
              <a:t>Overheidsinstanties kunnen geen beroep doen op deze grond. Zij moeten zich in principe baseren op een wettelijke plicht of het vervullen van een publieke taak. Deze grond kan dus alleen worden ingeroepen door private ondernemingen. </a:t>
            </a:r>
            <a:endParaRPr lang="nl-NL" dirty="0"/>
          </a:p>
          <a:p>
            <a:r>
              <a:rPr lang="nl-NL" dirty="0"/>
              <a:t>Er moet rekening worden gehouden met de redelijke verwachtingen van het datasubject. Daarbij is het van belang of het datasubject op het tijdstip en in het kader van de verzameling van de persoonsgegevens redelijkerwijs mocht verwachten dat verwerking met dat doel kon plaatsvinden. Het spontaan introduceren van persoonlijke advertenties bij online bankieren kan bijvoorbeeld tegen deze redelijke verwachting ingaan </a:t>
            </a:r>
          </a:p>
        </p:txBody>
      </p:sp>
    </p:spTree>
    <p:extLst>
      <p:ext uri="{BB962C8B-B14F-4D97-AF65-F5344CB8AC3E}">
        <p14:creationId xmlns:p14="http://schemas.microsoft.com/office/powerpoint/2010/main" val="66727887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a:xfrm>
            <a:off x="680321" y="2095130"/>
            <a:ext cx="9613861" cy="4571999"/>
          </a:xfrm>
        </p:spPr>
        <p:txBody>
          <a:bodyPr>
            <a:normAutofit fontScale="62500" lnSpcReduction="20000"/>
          </a:bodyPr>
          <a:lstStyle/>
          <a:p>
            <a:r>
              <a:rPr lang="nl-NL" dirty="0"/>
              <a:t>Overweging 47: De gerechtvaardigde belangen van een verwerkingsverantwoordelijke, waaronder die van een verwerkingsverantwoordelijke aan wie de persoonsgegevens kunnen worden verstrekt, of van een derde, kan een rechtsgrond bieden voor verwerking, mits de belangen of de grondrechten en de fundamentele vrijheden van de betrokkene niet zwaarder wegen, rekening houdend met de redelijke verwachtingen van de betrokkene op basis van zijn verhouding met de verwerkingsverantwoordelijke. Een dergelijk gerechtvaardigd belang kan bijvoorbeeld aanwezig zijn wanneer sprake is van een relevante en passende verhouding tussen de betrokkene en de verwerkingsverantwoordelijke, in situaties waarin de betrokkene een klant is of in dienst is van de verwerkingsverantwoordelijke. In elk geval is een zorgvuldige beoordeling geboden om te bepalen of sprake is van een gerechtvaardigd belang, alsook om te bepalen of een betrokkene op het tijdstip en in het kader van de verzameling van de persoonsgegevens redelijkerwijs mag verwachten dat verwerking met dat doel kan plaatsvinden. De belangen en de grondrechten van de betrokkene kunnen met name zwaarder wegen dan het belang van de verwerkingsverantwoordelijke wanneer persoonsgegevens worden verwerkt in omstandigheden waarin de betrokkenen redelijkerwijs geen verdere verwerking verwachten. Aangezien het aan de wetgever staat om de rechtsgrond voor persoonsgegevensverwerking door overheidsinstanties te creëren, mag die rechtsgrond niet van toepassing zijn op de verwerking door overheidsinstanties in het kader van de uitvoering van hun taken. De verwerking van persoonsgegevens die strikt noodzakelijk is voor fraudevoorkoming is ook een gerechtvaardigd belang van de verwerkingsverantwoordelijke in kwestie. De verwerking van persoonsgegevens ten behoeve van direct marketing kan worden beschouwd als uitgevoerd met het oog op een gerechtvaardigd belang. </a:t>
            </a:r>
          </a:p>
          <a:p>
            <a:r>
              <a:rPr lang="nl-NL" dirty="0"/>
              <a:t>Overweging 48: Verwerkingsverantwoordelijken die deel uitmaken van een concern of een groep van instellingen die aan een centraal lichaam verbonden zijn, kunnen een gerechtvaardigd belang hebben bij de doorzending van persoonsgegevens binnen het concern voor interne administratieve doeleinden, waaronder de verwerking van persoonsgegevens van klanten of werknemers. De algemene beginselen voor de doorgifte van persoonsgegevens, binnen een concern, aan een in een derde land gevestigde onderneming blijven onverlet.</a:t>
            </a:r>
          </a:p>
          <a:p>
            <a:endParaRPr lang="en-US" dirty="0"/>
          </a:p>
        </p:txBody>
      </p:sp>
    </p:spTree>
    <p:extLst>
      <p:ext uri="{BB962C8B-B14F-4D97-AF65-F5344CB8AC3E}">
        <p14:creationId xmlns:p14="http://schemas.microsoft.com/office/powerpoint/2010/main" val="415251403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p:txBody>
          <a:bodyPr>
            <a:normAutofit fontScale="92500" lnSpcReduction="10000"/>
          </a:bodyPr>
          <a:lstStyle/>
          <a:p>
            <a:r>
              <a:rPr lang="en-US" dirty="0"/>
              <a:t>ASNEF ( C-468/10 and C-469/10): Article 7(f) of Directive 95/46/EC of the European Parliament and of the Council of 24 October 1995 on the protection of individuals with regard to the processing of personal data and on the free movement of such data must be interpreted as precluding national rules which, in the absence of the data subject’s consent, and in order to allow such processing of that data subject’s personal data as is necessary to pursue a legitimate interest of the data controller or of the third party or parties to whom those data are disclosed, require not only that the fundamental rights and freedoms of the data subject be respected, but also that the data should appear in public sources, thereby excluding, in a categorical and </a:t>
            </a:r>
            <a:r>
              <a:rPr lang="en-US" dirty="0" err="1"/>
              <a:t>generalised</a:t>
            </a:r>
            <a:r>
              <a:rPr lang="en-US" dirty="0"/>
              <a:t> way, any processing of data not appearing in such sources. </a:t>
            </a:r>
          </a:p>
        </p:txBody>
      </p:sp>
    </p:spTree>
    <p:extLst>
      <p:ext uri="{BB962C8B-B14F-4D97-AF65-F5344CB8AC3E}">
        <p14:creationId xmlns:p14="http://schemas.microsoft.com/office/powerpoint/2010/main" val="100595985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p:txBody>
          <a:bodyPr>
            <a:normAutofit lnSpcReduction="10000"/>
          </a:bodyPr>
          <a:lstStyle/>
          <a:p>
            <a:r>
              <a:rPr lang="en-US" b="1" dirty="0"/>
              <a:t>Working Party 29, ‘Opinion 06/2014 on the notion of legitimate interests of the data controller under Article 7 of Directive 95/46/EC’: ‘</a:t>
            </a:r>
            <a:r>
              <a:rPr lang="en-US" dirty="0"/>
              <a:t>The WP29 </a:t>
            </a:r>
            <a:r>
              <a:rPr lang="en-US" dirty="0" err="1"/>
              <a:t>recognises</a:t>
            </a:r>
            <a:r>
              <a:rPr lang="en-US" dirty="0"/>
              <a:t> the significance and usefulness of the Article 7(f) criterion, which in the right circumstances and subject to adequate safeguards may help prevent over-reliance on other legal grounds. Article 7(f) should not be treated as ‘a last resort’ for rare or unexpected situations where other grounds for legitimate processing are deemed not to apply. However, it should not be automatically chosen, or its use unduly extended on the basis of a perception that it is less constraining than the other grounds.’ </a:t>
            </a:r>
          </a:p>
        </p:txBody>
      </p:sp>
    </p:spTree>
    <p:extLst>
      <p:ext uri="{BB962C8B-B14F-4D97-AF65-F5344CB8AC3E}">
        <p14:creationId xmlns:p14="http://schemas.microsoft.com/office/powerpoint/2010/main" val="157864104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42D5D-102E-40FF-9175-AEAD5E63EB82}"/>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F42FDF46-ACCB-4467-8F8C-359334279F90}"/>
              </a:ext>
            </a:extLst>
          </p:cNvPr>
          <p:cNvSpPr>
            <a:spLocks noGrp="1"/>
          </p:cNvSpPr>
          <p:nvPr>
            <p:ph idx="1"/>
          </p:nvPr>
        </p:nvSpPr>
        <p:spPr/>
        <p:txBody>
          <a:bodyPr/>
          <a:lstStyle/>
          <a:p>
            <a:r>
              <a:rPr lang="nl-NL" i="1" dirty="0"/>
              <a:t>Artikel 9 </a:t>
            </a:r>
            <a:r>
              <a:rPr lang="nl-NL" b="1" dirty="0"/>
              <a:t>Verwerking van bijzondere categorieën van persoonsgegevens </a:t>
            </a:r>
          </a:p>
          <a:p>
            <a:r>
              <a:rPr lang="nl-NL" dirty="0"/>
              <a:t>1.Verwerking van persoonsgegevens waaruit ras of etnische afkomst, politieke opvattingen, religieuze of levensbeschouwelijke overtuigingen, of het lidmaatschap van een vakbond blijken, en verwerking van genetische gegevens, biometrische gegevens met het oog op de unieke identificatie van een persoon, of gegevens over gezondheid, of gegevens met betrekking tot iemands seksueel gedrag of seksuele gerichtheid zijn verboden. </a:t>
            </a:r>
          </a:p>
        </p:txBody>
      </p:sp>
    </p:spTree>
    <p:extLst>
      <p:ext uri="{BB962C8B-B14F-4D97-AF65-F5344CB8AC3E}">
        <p14:creationId xmlns:p14="http://schemas.microsoft.com/office/powerpoint/2010/main" val="136657044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Legitieme verwerkingsgrond bijzondere persoonsgegevens</a:t>
            </a:r>
            <a:endParaRPr lang="en-US" dirty="0"/>
          </a:p>
        </p:txBody>
      </p:sp>
      <p:sp>
        <p:nvSpPr>
          <p:cNvPr id="3" name="Content Placeholder 2"/>
          <p:cNvSpPr>
            <a:spLocks noGrp="1"/>
          </p:cNvSpPr>
          <p:nvPr>
            <p:ph idx="1"/>
          </p:nvPr>
        </p:nvSpPr>
        <p:spPr>
          <a:xfrm>
            <a:off x="680321" y="2336872"/>
            <a:ext cx="9613861" cy="4055049"/>
          </a:xfrm>
        </p:spPr>
        <p:txBody>
          <a:bodyPr>
            <a:normAutofit fontScale="62500" lnSpcReduction="20000"/>
          </a:bodyPr>
          <a:lstStyle/>
          <a:p>
            <a:r>
              <a:rPr lang="nl-NL" dirty="0"/>
              <a:t>2.Lid 1 is niet van toepassing wanneer aan een van de onderstaande voorwaarden is voldaan: </a:t>
            </a:r>
          </a:p>
          <a:p>
            <a:r>
              <a:rPr lang="nl-NL" dirty="0"/>
              <a:t>a) de betrokkene heeft uitdrukkelijke toestemming gegeven voor de verwerking van die persoonsgegevens voor een of meer welbepaalde doeleinden, behalve indien in Unierecht of </a:t>
            </a:r>
            <a:r>
              <a:rPr lang="nl-NL" dirty="0" err="1"/>
              <a:t>lidstatelijk</a:t>
            </a:r>
            <a:r>
              <a:rPr lang="nl-NL" dirty="0"/>
              <a:t> recht is bepaald dat het in lid 1 genoemde verbod niet door de betrokkene kan worden opgeheven; </a:t>
            </a:r>
          </a:p>
          <a:p>
            <a:r>
              <a:rPr lang="nl-NL" dirty="0"/>
              <a:t>b) de verwerking is noodzakelijk met het oog op de uitvoering van verplichtingen en de uitoefening van specifieke rechten van de verwerkingsverantwoordelijke of de betrokkene op het gebied van het arbeidsrecht en het </a:t>
            </a:r>
            <a:r>
              <a:rPr lang="nl-NL" dirty="0" err="1"/>
              <a:t>socialezekerheids</a:t>
            </a:r>
            <a:r>
              <a:rPr lang="nl-NL" dirty="0"/>
              <a:t>- en </a:t>
            </a:r>
            <a:r>
              <a:rPr lang="nl-NL" dirty="0" err="1"/>
              <a:t>socialebeschermingsrecht</a:t>
            </a:r>
            <a:r>
              <a:rPr lang="nl-NL" dirty="0"/>
              <a:t>, voor zover zulks is toegestaan bij Unierecht of </a:t>
            </a:r>
            <a:r>
              <a:rPr lang="nl-NL" dirty="0" err="1"/>
              <a:t>lidstatelijk</a:t>
            </a:r>
            <a:r>
              <a:rPr lang="nl-NL" dirty="0"/>
              <a:t> recht of bij een collectieve overeenkomst op grond van </a:t>
            </a:r>
            <a:r>
              <a:rPr lang="nl-NL" dirty="0" err="1"/>
              <a:t>lidstatelijk</a:t>
            </a:r>
            <a:r>
              <a:rPr lang="nl-NL" dirty="0"/>
              <a:t> recht die passende waarborgen voor de grondrechten en de fundamentele belangen van de betrokkene biedt; </a:t>
            </a:r>
          </a:p>
          <a:p>
            <a:r>
              <a:rPr lang="nl-NL" dirty="0"/>
              <a:t>c) de verwerking is noodzakelijk ter bescherming van de vitale belangen van de betrokkene of van een andere natuurlijke persoon indien de betrokkene fysiek of juridisch niet in staat is zijn toestemming te geven; </a:t>
            </a:r>
          </a:p>
          <a:p>
            <a:r>
              <a:rPr lang="nl-NL" dirty="0"/>
              <a:t>d) de verwerking wordt verricht door een stichting, een vereniging of een andere instantie zonder winstoogmerk die op politiek, levensbeschouwelijk, godsdienstig of vakbondsgebied werkzaam is, in het kader van haar gerechtvaardigde activiteiten en met passende waarborgen, mits de verwerking uitsluitend betrekking heeft op de leden of de voormalige leden van de instantie of op personen die in verband met haar doeleinden regelmatig contact met haar onderhouden, en de persoonsgegevens niet zonder de toestemming van de betrokkenen buiten die instantie worden verstrekt; </a:t>
            </a:r>
          </a:p>
          <a:p>
            <a:r>
              <a:rPr lang="nl-NL" dirty="0"/>
              <a:t>e) de verwerking heeft betrekking op persoonsgegevens die kennelijk door de betrokkene openbaar zijn gemaakt; </a:t>
            </a:r>
          </a:p>
        </p:txBody>
      </p:sp>
    </p:spTree>
    <p:extLst>
      <p:ext uri="{BB962C8B-B14F-4D97-AF65-F5344CB8AC3E}">
        <p14:creationId xmlns:p14="http://schemas.microsoft.com/office/powerpoint/2010/main" val="202149014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Legitieme verwerkingsgrond bijzondere persoonsgegevens</a:t>
            </a:r>
            <a:endParaRPr lang="en-US" dirty="0"/>
          </a:p>
        </p:txBody>
      </p:sp>
      <p:sp>
        <p:nvSpPr>
          <p:cNvPr id="3" name="Content Placeholder 2"/>
          <p:cNvSpPr>
            <a:spLocks noGrp="1"/>
          </p:cNvSpPr>
          <p:nvPr>
            <p:ph idx="1"/>
          </p:nvPr>
        </p:nvSpPr>
        <p:spPr>
          <a:xfrm>
            <a:off x="680321" y="1988598"/>
            <a:ext cx="9613861" cy="4767310"/>
          </a:xfrm>
        </p:spPr>
        <p:txBody>
          <a:bodyPr>
            <a:normAutofit fontScale="55000" lnSpcReduction="20000"/>
          </a:bodyPr>
          <a:lstStyle/>
          <a:p>
            <a:r>
              <a:rPr lang="nl-NL" dirty="0"/>
              <a:t>f) de verwerking is noodzakelijk voor de instelling, uitoefening of onderbouwing van een rechtsvordering of wanneer gerechten handelen in het kader van hun rechtsbevoegdheid; </a:t>
            </a:r>
          </a:p>
          <a:p>
            <a:r>
              <a:rPr lang="nl-NL" dirty="0"/>
              <a:t>g) de verwerking is noodzakelijk om redenen van zwaarwegend algemeen belang, op grond van Unierecht of </a:t>
            </a:r>
            <a:r>
              <a:rPr lang="nl-NL" dirty="0" err="1"/>
              <a:t>lidstatelijk</a:t>
            </a:r>
            <a:r>
              <a:rPr lang="nl-NL" dirty="0"/>
              <a:t> recht, waarbij de evenredigheid met het nagestreefde doel wordt gewaarborgd, de wezenlijke inhoud van het recht op bescherming van persoonsgegevens wordt geëerbiedigd en passende en specifieke maatregelen worden getroffen ter bescherming van de grondrechten en de fundamentele belangen van de betrokkene; </a:t>
            </a:r>
          </a:p>
          <a:p>
            <a:r>
              <a:rPr lang="nl-NL" dirty="0"/>
              <a:t>h) de verwerking is noodzakelijk voor doeleinden van preventieve of arbeidsgeneeskunde, voor de beoordeling van de arbeidsgeschiktheid van de werknemer, medische diagnosen, het verstrekken van gezondheidszorg of sociale diensten of behandelingen dan wel het beheren van gezondheidszorgstelsels en -diensten of sociale stelsels en diensten, op grond van Unierecht of </a:t>
            </a:r>
            <a:r>
              <a:rPr lang="nl-NL" dirty="0" err="1"/>
              <a:t>lidstatelijk</a:t>
            </a:r>
            <a:r>
              <a:rPr lang="nl-NL" dirty="0"/>
              <a:t> recht, of uit hoofde van een overeenkomst met een gezondheidswerker en behoudens de in lid 3 genoemde voorwaarden en waarborgen; </a:t>
            </a:r>
          </a:p>
          <a:p>
            <a:r>
              <a:rPr lang="nl-NL" dirty="0"/>
              <a:t>i) de verwerking is noodzakelijk om redenen van algemeen belang op het gebied van de volksgezondheid, zoals bescherming tegen ernstige grensoverschrijdende gevaren voor de gezondheid of het waarborgen van hoge normen inzake kwaliteit en veiligheid van de gezondheidszorg en van geneesmiddelen of medische hulpmiddelen, op grond van Unierecht of </a:t>
            </a:r>
            <a:r>
              <a:rPr lang="nl-NL" dirty="0" err="1"/>
              <a:t>lidstatelijk</a:t>
            </a:r>
            <a:r>
              <a:rPr lang="nl-NL" dirty="0"/>
              <a:t> recht waarin passende en specifieke maatregelen zijn opgenomen ter bescherming van de rechten en vrijheden van de betrokkene, met name van het beroepsgeheim; </a:t>
            </a:r>
          </a:p>
          <a:p>
            <a:r>
              <a:rPr lang="nl-NL" dirty="0"/>
              <a:t>j) de verwerking is noodzakelijk met het oog op archivering in het algemeen belang, wetenschappelijk of historisch onderzoek of statistische doeleinden overeenkomstig artikel 89, lid 1, op grond van Unierecht of </a:t>
            </a:r>
            <a:r>
              <a:rPr lang="nl-NL" dirty="0" err="1"/>
              <a:t>lidstatelijk</a:t>
            </a:r>
            <a:r>
              <a:rPr lang="nl-NL" dirty="0"/>
              <a:t> recht, waarbij de evenredigheid met het nagestreefde doel wordt gewaarborgd, de wezenlijke inhoud van het recht op bescherming van persoonsgegevens wordt geëerbiedigd en passende en specifieke maatregelen worden getroffen ter bescherming van de grondrechten en de belangen van de betrokkene. </a:t>
            </a:r>
          </a:p>
          <a:p>
            <a:r>
              <a:rPr lang="nl-NL" dirty="0"/>
              <a:t>3.De in lid 1 bedoelde persoonsgegevens mogen worden verwerkt voor de in lid 2, punt h), genoemde doeleinden wanneer die gegevens worden verwerkt door of onder de verantwoordelijkheid van een beroepsbeoefenaar die krachtens Unierecht of </a:t>
            </a:r>
            <a:r>
              <a:rPr lang="nl-NL" dirty="0" err="1"/>
              <a:t>lidstatelijk</a:t>
            </a:r>
            <a:r>
              <a:rPr lang="nl-NL" dirty="0"/>
              <a:t> recht of krachtens door nationale bevoegde instanties vastgestelde regels aan het beroepsgeheim is gebonden, of door een andere persoon die eveneens krachtens Unierecht of </a:t>
            </a:r>
            <a:r>
              <a:rPr lang="nl-NL" dirty="0" err="1"/>
              <a:t>lidstatelijk</a:t>
            </a:r>
            <a:r>
              <a:rPr lang="nl-NL" dirty="0"/>
              <a:t> recht of krachtens door nationale bevoegde instanties vastgestelde regels tot geheimhouding is gehouden. </a:t>
            </a:r>
          </a:p>
          <a:p>
            <a:r>
              <a:rPr lang="nl-NL" dirty="0"/>
              <a:t>4.De lidstaten kunnen bijkomende voorwaarden, waaronder beperkingen, met betrekking tot de verwerking van genetische gegevens, biometrische gegevens of gegevens over gezondheid handhaven of invoeren.</a:t>
            </a:r>
          </a:p>
          <a:p>
            <a:endParaRPr lang="en-US" dirty="0"/>
          </a:p>
          <a:p>
            <a:endParaRPr lang="en-US" dirty="0"/>
          </a:p>
        </p:txBody>
      </p:sp>
    </p:spTree>
    <p:extLst>
      <p:ext uri="{BB962C8B-B14F-4D97-AF65-F5344CB8AC3E}">
        <p14:creationId xmlns:p14="http://schemas.microsoft.com/office/powerpoint/2010/main" val="29261532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Legitieme verwerkingsgrond bijzondere persoonsgegevens</a:t>
            </a:r>
            <a:endParaRPr lang="en-US" dirty="0"/>
          </a:p>
        </p:txBody>
      </p:sp>
      <p:sp>
        <p:nvSpPr>
          <p:cNvPr id="3" name="Content Placeholder 2"/>
          <p:cNvSpPr>
            <a:spLocks noGrp="1"/>
          </p:cNvSpPr>
          <p:nvPr>
            <p:ph idx="1"/>
          </p:nvPr>
        </p:nvSpPr>
        <p:spPr/>
        <p:txBody>
          <a:bodyPr>
            <a:normAutofit fontScale="92500"/>
          </a:bodyPr>
          <a:lstStyle/>
          <a:p>
            <a:r>
              <a:rPr lang="nl-NL" i="1" dirty="0"/>
              <a:t>Artikel 10 </a:t>
            </a:r>
            <a:r>
              <a:rPr lang="nl-NL" b="1" dirty="0"/>
              <a:t>Verwerking van persoonsgegevens betreffende strafrechtelijke veroordelingen en strafbare feiten </a:t>
            </a:r>
            <a:br>
              <a:rPr lang="nl-NL" b="1" dirty="0"/>
            </a:br>
            <a:br>
              <a:rPr lang="nl-NL" b="1" dirty="0"/>
            </a:br>
            <a:r>
              <a:rPr lang="nl-NL" dirty="0"/>
              <a:t>Persoonsgegevens betreffende strafrechtelijke veroordelingen en strafbare feiten of daarmee verband houdende veiligheidsmaatregelen mogen op grond van artikel 6, lid 1, alleen worden verwerkt onder toezicht van de overheid of indien de verwerking is toegestaan bij Unierechtelijke of lidstaatrechtelijke bepalingen die passende waarborgen voor de rechten en vrijheden van de betrokkenen bieden. Omvattende registers van strafrechtelijke veroordelingen mogen alleen worden bijgehouden onder toezicht van de overheid. </a:t>
            </a:r>
            <a:endParaRPr lang="en-US" dirty="0"/>
          </a:p>
        </p:txBody>
      </p:sp>
    </p:spTree>
    <p:extLst>
      <p:ext uri="{BB962C8B-B14F-4D97-AF65-F5344CB8AC3E}">
        <p14:creationId xmlns:p14="http://schemas.microsoft.com/office/powerpoint/2010/main" val="681481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B76968-BE01-4D5D-9D09-6D151FFE2316}"/>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01354468-4721-4346-874E-CA90E82C6DE6}"/>
              </a:ext>
            </a:extLst>
          </p:cNvPr>
          <p:cNvSpPr>
            <a:spLocks noGrp="1"/>
          </p:cNvSpPr>
          <p:nvPr>
            <p:ph idx="1"/>
          </p:nvPr>
        </p:nvSpPr>
        <p:spPr/>
        <p:txBody>
          <a:bodyPr>
            <a:normAutofit fontScale="77500" lnSpcReduction="20000"/>
          </a:bodyPr>
          <a:lstStyle/>
          <a:p>
            <a:r>
              <a:rPr lang="nl-NL" i="1" dirty="0"/>
              <a:t>Artikel 4 </a:t>
            </a:r>
            <a:r>
              <a:rPr lang="nl-NL" b="1" dirty="0"/>
              <a:t>Definities </a:t>
            </a:r>
            <a:r>
              <a:rPr lang="nl-NL" dirty="0"/>
              <a:t>Voor de toepassing van deze verordening wordt verstaan onder: </a:t>
            </a:r>
          </a:p>
          <a:p>
            <a:r>
              <a:rPr lang="nl-NL" dirty="0"/>
              <a:t>13) „genetische </a:t>
            </a:r>
            <a:r>
              <a:rPr lang="nl-NL" dirty="0" err="1"/>
              <a:t>gegevens”:persoonsgegevens</a:t>
            </a:r>
            <a:r>
              <a:rPr lang="nl-NL" dirty="0"/>
              <a:t> die verband houden met de overgeërfde of verworven genetische kenmerken van een natuurlijke persoon die unieke informatie verschaffen over de fysiologie of de gezondheid van die natuurlijke persoon en die met name voortkomen uit een analyse van een biologisch monster van die natuurlijke persoon; </a:t>
            </a:r>
          </a:p>
          <a:p>
            <a:r>
              <a:rPr lang="nl-NL" dirty="0"/>
              <a:t>14) „biometrische </a:t>
            </a:r>
            <a:r>
              <a:rPr lang="nl-NL" dirty="0" err="1"/>
              <a:t>gegevens”:persoonsgegevens</a:t>
            </a:r>
            <a:r>
              <a:rPr lang="nl-NL" dirty="0"/>
              <a:t> die het resultaat zijn van een specifieke technische verwerking met betrekking tot de fysieke, fysiologische of </a:t>
            </a:r>
            <a:r>
              <a:rPr lang="nl-NL" dirty="0" err="1"/>
              <a:t>gedragsgerelateerde</a:t>
            </a:r>
            <a:r>
              <a:rPr lang="nl-NL" dirty="0"/>
              <a:t> kenmerken van een natuurlijke persoon op grond waarvan eenduidige identificatie van die natuurlijke persoon mogelijk is of wordt bevestigd, zoals gezichtsafbeeldingen of vingerafdrukgegevens; </a:t>
            </a:r>
          </a:p>
          <a:p>
            <a:r>
              <a:rPr lang="nl-NL" dirty="0"/>
              <a:t>15) „gegevens over </a:t>
            </a:r>
            <a:r>
              <a:rPr lang="nl-NL" dirty="0" err="1"/>
              <a:t>gezondheid”:persoonsgegevens</a:t>
            </a:r>
            <a:r>
              <a:rPr lang="nl-NL" dirty="0"/>
              <a:t> die verband houden met de fysieke of mentale gezondheid van een natuurlijke persoon, waaronder gegevens over verleende gezondheidsdiensten waarmee informatie over zijn gezondheidstoestand wordt gegeven; </a:t>
            </a:r>
          </a:p>
        </p:txBody>
      </p:sp>
    </p:spTree>
    <p:extLst>
      <p:ext uri="{BB962C8B-B14F-4D97-AF65-F5344CB8AC3E}">
        <p14:creationId xmlns:p14="http://schemas.microsoft.com/office/powerpoint/2010/main" val="2428169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Wie is de verantwoordelijke?</a:t>
            </a:r>
            <a:endParaRPr lang="en-US" dirty="0"/>
          </a:p>
        </p:txBody>
      </p:sp>
      <p:sp>
        <p:nvSpPr>
          <p:cNvPr id="3" name="Content Placeholder 2"/>
          <p:cNvSpPr>
            <a:spLocks noGrp="1"/>
          </p:cNvSpPr>
          <p:nvPr>
            <p:ph idx="1"/>
          </p:nvPr>
        </p:nvSpPr>
        <p:spPr/>
        <p:txBody>
          <a:bodyPr>
            <a:normAutofit fontScale="62500" lnSpcReduction="20000"/>
          </a:bodyPr>
          <a:lstStyle/>
          <a:p>
            <a:r>
              <a:rPr lang="nl-NL" i="1" dirty="0"/>
              <a:t>Artikel 28 </a:t>
            </a:r>
            <a:r>
              <a:rPr lang="nl-NL" b="1" dirty="0"/>
              <a:t>Verwerker </a:t>
            </a:r>
          </a:p>
          <a:p>
            <a:r>
              <a:rPr lang="nl-NL" dirty="0"/>
              <a:t>1.Wanneer een verwerking namens een verwerkingsverantwoordelijke wordt verricht, doet de verwerkingsverantwoordelijke uitsluitend een beroep op verwerkers die afdoende garanties met betrekking tot het toepassen van passende technische en organisatorische maatregelen bieden opdat de verwerking aan de vereisten van deze verordening voldoet en de bescherming van de rechten van de betrokkene is gewaarborgd. </a:t>
            </a:r>
          </a:p>
          <a:p>
            <a:r>
              <a:rPr lang="nl-NL" dirty="0"/>
              <a:t>2.De verwerker neemt geen andere verwerker in dienst zonder voorafgaande specifieke of algemene schriftelijke toestemming van de verwerkingsverantwoordelijke. In het geval van algemene schriftelijke toestemming licht de verwerker de verwerkingsverantwoordelijke in over beoogde veranderingen inzake de toevoeging of vervanging van andere verwerkers, waarbij de verwerkingsverantwoordelijke de mogelijkheid wordt geboden tegen deze veranderingen bezwaar te maken. </a:t>
            </a:r>
          </a:p>
          <a:p>
            <a:r>
              <a:rPr lang="nl-NL" dirty="0"/>
              <a:t>3.De verwerking door een verwerker wordt geregeld in een overeenkomst of andere rechtshandeling krachtens het Unierecht of het </a:t>
            </a:r>
            <a:r>
              <a:rPr lang="nl-NL" dirty="0" err="1"/>
              <a:t>lidstatelijke</a:t>
            </a:r>
            <a:r>
              <a:rPr lang="nl-NL" dirty="0"/>
              <a:t> recht die de verwerker ten aanzien van de verwerkingsverantwoordelijke bindt, en waarin het onderwerp en de duur van de verwerking, de aard en het doel van de verwerking, het soort persoonsgegevens en de categorieën van betrokkenen, en de rechten en verplichtingen van de verwerkingsverantwoordelijke worden omschreven. Die overeenkomst of andere rechtshandeling bepaalt met name dat de verwerker: </a:t>
            </a:r>
            <a:endParaRPr lang="en-US" dirty="0"/>
          </a:p>
        </p:txBody>
      </p:sp>
    </p:spTree>
    <p:extLst>
      <p:ext uri="{BB962C8B-B14F-4D97-AF65-F5344CB8AC3E}">
        <p14:creationId xmlns:p14="http://schemas.microsoft.com/office/powerpoint/2010/main" val="49912689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Legitieme verwerkingsgrond bijzondere persoonsgegevens</a:t>
            </a:r>
            <a:endParaRPr lang="en-US" dirty="0"/>
          </a:p>
        </p:txBody>
      </p:sp>
      <p:sp>
        <p:nvSpPr>
          <p:cNvPr id="3" name="Content Placeholder 2"/>
          <p:cNvSpPr>
            <a:spLocks noGrp="1"/>
          </p:cNvSpPr>
          <p:nvPr>
            <p:ph idx="1"/>
          </p:nvPr>
        </p:nvSpPr>
        <p:spPr>
          <a:xfrm>
            <a:off x="680321" y="2130641"/>
            <a:ext cx="9613861" cy="4651898"/>
          </a:xfrm>
        </p:spPr>
        <p:txBody>
          <a:bodyPr>
            <a:normAutofit fontScale="40000" lnSpcReduction="20000"/>
          </a:bodyPr>
          <a:lstStyle/>
          <a:p>
            <a:r>
              <a:rPr lang="nl-NL" sz="2900" dirty="0"/>
              <a:t>(51) Persoonsgegevens die door hun aard bijzonder gevoelig zijn wat betreft de grondrechten en fundamentele vrijheden, verdienen specifieke bescherming aangezien de context van de verwerking ervan significante risico's kan meebrengen voor de grondrechten en de fundamentele vrijheden. Die persoonsgegevens dienen ook persoonsgegevens te omvatten waaruit ras of etnische afkomst blijkt, waarbij het gebruik van de term „ras” in deze verordening niet impliceert dat de Unie theorieën aanvaardt die erop gericht zijn vast te stellen dat er verschillende menselijke rassen bestaan. De verwerking van foto's mag niet systematisch worden beschouwd als verwerking van bijzondere categorieën van persoonsgegevens, aangezien foto's alleen onder de definitie van biometrische gegevens vallen wanneer zij worden verwerkt met behulp van bepaalde technische middelen die de unieke identificatie of authenticatie van een natuurlijke persoon mogelijk maken. Dergelijke persoonsgegevens mogen niet worden verwerkt, tenzij de verwerking is toegestaan in </a:t>
            </a:r>
            <a:r>
              <a:rPr lang="nl-NL" sz="2900" dirty="0" err="1"/>
              <a:t>in</a:t>
            </a:r>
            <a:r>
              <a:rPr lang="nl-NL" sz="2900" dirty="0"/>
              <a:t> deze verordening vermelde specifieke gevallen, rekening houdend met het feit dat in de wetgeving van de lidstaten specifieke bepalingen inzake gegevensbescherming kunnen worden opgenomen teneinde de toepassing van de regels van deze verordening aan te passen met het oog op de vervulling van een wettelijke verplichting of met het oog op de vervulling van een taak van algemeen belang of van een taak in het kader van de uitoefening van het openbaar gezag dat aan de verwerkingsverantwoordelijke is verleend. Naast de specifieke voorschriften voor die verwerking dienen de algemene beginselen en andere regels van deze verordening te worden toegepast, met name wat betreft de voorwaarden voor rechtmatige verwerking. Er moet onder meer uitdrukkelijk in afwijkingen van het algemene verbod op de verwerking van die bijzondere categorieën persoonsgegevens worden voorzien ingeval de betrokkene zijn uitdrukkelijke toestemming geeft of in geval van specifieke behoeften, met name wanneer de verwerking wordt verricht in het kader van gerechtvaardigde activiteiten door bepaalde verenigingen of stichtingen die ernaar streven de uitoefening van de fundamentele vrijheden mogelijk te maken. </a:t>
            </a:r>
          </a:p>
          <a:p>
            <a:r>
              <a:rPr lang="nl-NL" sz="2900" dirty="0"/>
              <a:t>(52) Van het verbod op de verwerking van bijzondere categorieën van persoonsgegevens moet ook kunnen worden afgeweken, indien Unierecht of </a:t>
            </a:r>
            <a:r>
              <a:rPr lang="nl-NL" sz="2900" dirty="0" err="1"/>
              <a:t>lidstatelijk</a:t>
            </a:r>
            <a:r>
              <a:rPr lang="nl-NL" sz="2900" dirty="0"/>
              <a:t> recht hierin voorziet en er passende waarborgen worden geboden ter bescherming van persoonsgegevens en andere grondrechten, wanneer zulks in het algemeen belang is, in het bijzonder de verwerking van persoonsgegevens op het gebied van het arbeidsrecht en het </a:t>
            </a:r>
            <a:r>
              <a:rPr lang="nl-NL" sz="2900" dirty="0" err="1"/>
              <a:t>socialebeschermingsrecht</a:t>
            </a:r>
            <a:r>
              <a:rPr lang="nl-NL" sz="2900" dirty="0"/>
              <a:t>, met inbegrip van de pensioenen, en voor doeleinden inzake gezondheidsbeveiliging, -bewaking en -waarschuwing, preventie of bestrijding van overdraagbare ziekten en andere ernstige gezondheidsbedreigingen. In een dergelijke afwijking kan worden voorzien voor gezondheidsdoeleinden, zoals de volksgezondheid en het beheer van gezondheidszorgdiensten, met name om de kwaliteit en kostenefficiëntie te waarborgen van de procedures voor de afwikkeling van aanvragen voor uitkeringen en diensten in het kader van de ziektekostenverzekering, met het oog op archivering in het algemeen belang, wetenschappelijk of historisch onderzoek of statistische doeleinden. Een afwijking moet ook voorzien in de mogelijkheid tot verwerking van die persoonsgegevens indien dat noodzakelijk is voor de vaststelling, de uitoefening of de onderbouwing van een rechtsvordering, in een gerechtelijke procedure dan wel in een administratieve of buitengerechtelijke procedure. </a:t>
            </a:r>
          </a:p>
          <a:p>
            <a:endParaRPr lang="en-US" dirty="0"/>
          </a:p>
        </p:txBody>
      </p:sp>
    </p:spTree>
    <p:extLst>
      <p:ext uri="{BB962C8B-B14F-4D97-AF65-F5344CB8AC3E}">
        <p14:creationId xmlns:p14="http://schemas.microsoft.com/office/powerpoint/2010/main" val="133991693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Legitieme verwerkingsgrond bijzondere persoonsgegevens</a:t>
            </a:r>
            <a:endParaRPr lang="en-US" dirty="0"/>
          </a:p>
        </p:txBody>
      </p:sp>
      <p:sp>
        <p:nvSpPr>
          <p:cNvPr id="3" name="Content Placeholder 2"/>
          <p:cNvSpPr>
            <a:spLocks noGrp="1"/>
          </p:cNvSpPr>
          <p:nvPr>
            <p:ph idx="1"/>
          </p:nvPr>
        </p:nvSpPr>
        <p:spPr>
          <a:xfrm>
            <a:off x="680321" y="2015231"/>
            <a:ext cx="9613861" cy="4580878"/>
          </a:xfrm>
        </p:spPr>
        <p:txBody>
          <a:bodyPr>
            <a:normAutofit fontScale="55000" lnSpcReduction="20000"/>
          </a:bodyPr>
          <a:lstStyle/>
          <a:p>
            <a:r>
              <a:rPr lang="nl-NL" dirty="0"/>
              <a:t>(53)Bijzondere categorieën van persoonsgegevens waarvoor betere bescherming is vereist, mogen alleen voor gezondheidsdoeleinden worden verwerkt indien dat nodig is om die doeleinden te verwezenlijken in het belang van natuurlijke personen en de samenleving als geheel, met name bij het beheer van gezondheidszorgdiensten en -stelsels of sociale diensten en stelsels van sociale diensten, met inbegrip van de verwerking door de </a:t>
            </a:r>
            <a:r>
              <a:rPr lang="nl-NL" dirty="0" err="1"/>
              <a:t>beheersautoriteiten</a:t>
            </a:r>
            <a:r>
              <a:rPr lang="nl-NL" dirty="0"/>
              <a:t> en de centrale nationale gezondheidsinstanties van die gegevens met het oog op kwaliteitscontrole, </a:t>
            </a:r>
            <a:r>
              <a:rPr lang="nl-NL" dirty="0" err="1"/>
              <a:t>beheersinformatie</a:t>
            </a:r>
            <a:r>
              <a:rPr lang="nl-NL" dirty="0"/>
              <a:t> en het algemeen nationaal en lokaal toezicht op het gezondheidszorgstelsel of het stelsel van sociale diensten, en bij het waarborgen van de continuïteit van de gezondheidszorg of de sociale diensten en grensoverschrijdende gezondheidszorg of voor doeleinden inzake gezondheidsbeveiliging, -bewaking en -waarschuwing of met het oog op archivering in het algemeen belang, wetenschappelijk of historisch onderzoek of statistische doeleinden op basis van Unierecht of </a:t>
            </a:r>
            <a:r>
              <a:rPr lang="nl-NL" dirty="0" err="1"/>
              <a:t>lidstatelijk</a:t>
            </a:r>
            <a:r>
              <a:rPr lang="nl-NL" dirty="0"/>
              <a:t> recht die aan een doelstelling van algemeen belang moet voldoen, alsook voor studies van algemeen belang op het gebied van de volksgezondheid. Derhalve dient deze verordening te voorzien in geharmoniseerde voorwaarden voor de verwerking van bijzondere categorieën van persoonsgegevens over de gezondheid, in geval van specifieke behoeften, met name indien deze gegevens met het oog op bepaalde gezondheidsdoeleinden worden verwerkt door personen die wettelijk aan het beroepsgeheim gebonden zijn. Het Unierecht of het </a:t>
            </a:r>
            <a:r>
              <a:rPr lang="nl-NL" dirty="0" err="1"/>
              <a:t>lidstatelijke</a:t>
            </a:r>
            <a:r>
              <a:rPr lang="nl-NL" dirty="0"/>
              <a:t> recht moet voorzien in specifieke en passende maatregelen voor de bescherming van de grondrechten en persoonsgegevens van natuurlijke personen. De lidstaten moet worden toegestaan andere voorwaarden, waaronder beperkingen, met betrekking tot de verwerking van genetische gegevens, biometrische gegevens of gegevens over gezondheid te handhaven of in te voeren. Wanneer deze voorwaarden van toepassing zijn op de grensoverschrijdende verwerking van deze persoonsgegevens, mag dit evenwel geen belemmering vormen voor het vrije verkeer van gegevens binnen de Unie. </a:t>
            </a:r>
          </a:p>
          <a:p>
            <a:r>
              <a:rPr lang="nl-NL" dirty="0"/>
              <a:t>(54) Het kan om redenen van algemeen belang op het gebied van de volksgezondheid nodig zijn om bijzondere categorieën van persoonsgegevens zonder toestemming van de betrokkene te verwerken. Die verwerking moet worden onderworpen aan passende en specifieke maatregelen ter bescherming van de rechten en vrijheden van natuurlijke personen. In dit verband dient „volksgezondheid” overeenkomstig de definitie van Verordening (EG) nr. 1338/2008 van het Europees Parlement en de Raad (1) te worden uitgelegd als alle elementen in verband met de gezondheid, namelijk gezondheidstoestand, inclusief morbiditeit en beperkingen, de determinanten die een effect hebben op die gezondheidstoestand, de behoeften aan gezondheidszorg, middelen ten behoeve van de gezondheidszorg, de verstrekking van en de universele toegang tot gezondheidszorg, alsmede de uitgaven voor en de financiering van de gezondheidszorg, en de doodsoorzaken. Dergelijke verwerking van persoonsgegevens over gezondheid om redenen van algemeen belang mag er niet toe te leiden dat persoonsgegevens door derden zoals werkgevers, of verzekeringsmaatschappijen en banken voor andere doeleinden worden verwerkt. </a:t>
            </a:r>
          </a:p>
        </p:txBody>
      </p:sp>
    </p:spTree>
    <p:extLst>
      <p:ext uri="{BB962C8B-B14F-4D97-AF65-F5344CB8AC3E}">
        <p14:creationId xmlns:p14="http://schemas.microsoft.com/office/powerpoint/2010/main" val="121294971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Legitieme verwerkingsgrond bijzondere persoonsgegevens</a:t>
            </a:r>
            <a:endParaRPr lang="en-US" dirty="0"/>
          </a:p>
        </p:txBody>
      </p:sp>
      <p:sp>
        <p:nvSpPr>
          <p:cNvPr id="3" name="Content Placeholder 2"/>
          <p:cNvSpPr>
            <a:spLocks noGrp="1"/>
          </p:cNvSpPr>
          <p:nvPr>
            <p:ph idx="1"/>
          </p:nvPr>
        </p:nvSpPr>
        <p:spPr/>
        <p:txBody>
          <a:bodyPr>
            <a:normAutofit fontScale="70000" lnSpcReduction="20000"/>
          </a:bodyPr>
          <a:lstStyle/>
          <a:p>
            <a:r>
              <a:rPr lang="nl-NL" dirty="0"/>
              <a:t>(55) Bovendien vindt de verwerking van persoonsgegevens door overheidsinstanties ter verwezenlijking van in het constitutionele recht of in het volkenrecht vastgelegde doelstellingen van officieel erkende religieuze verenigingen plaats op grond van een algemeen belang. (56) Als het bij verkiezingsactiviteiten voor de goede werking van de democratie in een lidstaat vereist is dat politieke partijen persoonsgegevens over de politieke opvattingen van personen verzamelen, kan de verwerking van zulke gegevens op grond van een algemeen belang worden toegestaan, mits er passende waarborgen worden vastgesteld.</a:t>
            </a:r>
          </a:p>
          <a:p>
            <a:r>
              <a:rPr lang="nl-NL" dirty="0"/>
              <a:t>(56) Als het bij verkiezingsactiviteiten voor de goede werking van de democratie in een lidstaat vereist is dat politieke partijen persoonsgegevens over de politieke opvattingen van personen verzamelen, kan de verwerking van zulke gegevens op grond van een algemeen belang worden toegestaan, mits er passende waarborgen worden vastgesteld.</a:t>
            </a:r>
          </a:p>
          <a:p>
            <a:r>
              <a:rPr lang="nl-NL" dirty="0"/>
              <a:t>(161) Wat betreft de toestemming voor deelname aan wetenschappelijke onderzoeksactiviteiten in klinische proeven dienen de desbetreffende bepalingen van Verordening (EU) nr. 536/2014 van het Europees Parlement en de Raad (1) van toepassing te zijn.</a:t>
            </a:r>
          </a:p>
          <a:p>
            <a:endParaRPr lang="en-US" dirty="0"/>
          </a:p>
        </p:txBody>
      </p:sp>
    </p:spTree>
    <p:extLst>
      <p:ext uri="{BB962C8B-B14F-4D97-AF65-F5344CB8AC3E}">
        <p14:creationId xmlns:p14="http://schemas.microsoft.com/office/powerpoint/2010/main" val="208772506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Legitieme verwerkingsgrond bijzondere persoonsgegevens</a:t>
            </a:r>
            <a:endParaRPr lang="en-US" dirty="0"/>
          </a:p>
        </p:txBody>
      </p:sp>
      <p:sp>
        <p:nvSpPr>
          <p:cNvPr id="3" name="Content Placeholder 2"/>
          <p:cNvSpPr>
            <a:spLocks noGrp="1"/>
          </p:cNvSpPr>
          <p:nvPr>
            <p:ph idx="1"/>
          </p:nvPr>
        </p:nvSpPr>
        <p:spPr/>
        <p:txBody>
          <a:bodyPr/>
          <a:lstStyle/>
          <a:p>
            <a:r>
              <a:rPr lang="en-US" dirty="0"/>
              <a:t>C-101/01, </a:t>
            </a:r>
            <a:r>
              <a:rPr lang="en-US" b="1" dirty="0" err="1"/>
              <a:t>Lindqvist</a:t>
            </a:r>
            <a:r>
              <a:rPr lang="en-US" b="1" dirty="0"/>
              <a:t>: </a:t>
            </a:r>
            <a:r>
              <a:rPr lang="nl-NL" dirty="0"/>
              <a:t>‘</a:t>
            </a:r>
            <a:r>
              <a:rPr lang="en-US" dirty="0"/>
              <a:t>Reference to the fact that an individual has injured her foot and is on half-time on medical grounds constitutes personal data concerning health within the meaning of Article 8(1) of Directive 95/46.’</a:t>
            </a:r>
          </a:p>
        </p:txBody>
      </p:sp>
    </p:spTree>
    <p:extLst>
      <p:ext uri="{BB962C8B-B14F-4D97-AF65-F5344CB8AC3E}">
        <p14:creationId xmlns:p14="http://schemas.microsoft.com/office/powerpoint/2010/main" val="246393618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Legitieme verwerkingsgrond bijzondere persoonsgegevens</a:t>
            </a:r>
            <a:endParaRPr lang="en-US" dirty="0"/>
          </a:p>
        </p:txBody>
      </p:sp>
      <p:sp>
        <p:nvSpPr>
          <p:cNvPr id="3" name="Content Placeholder 2"/>
          <p:cNvSpPr>
            <a:spLocks noGrp="1"/>
          </p:cNvSpPr>
          <p:nvPr>
            <p:ph idx="1"/>
          </p:nvPr>
        </p:nvSpPr>
        <p:spPr/>
        <p:txBody>
          <a:bodyPr>
            <a:normAutofit lnSpcReduction="10000"/>
          </a:bodyPr>
          <a:lstStyle/>
          <a:p>
            <a:r>
              <a:rPr lang="nl-NL" b="1" dirty="0"/>
              <a:t>Artikel 10 Verwerking van persoonsgegevens betreffende strafrechtelijke veroordelingen en strafbare feiten </a:t>
            </a:r>
            <a:endParaRPr lang="nl-NL" dirty="0"/>
          </a:p>
          <a:p>
            <a:r>
              <a:rPr lang="nl-NL" dirty="0"/>
              <a:t>Persoonsgegevens betreffende strafrechtelijke veroordelingen en strafbare feiten of daarmee verband houdende veiligheidsmaatregelen mogen op grond van artikel 6, lid 1, alleen worden verwerkt onder toezicht van de overheid of indien de verwerking is toegestaan bij Unierechtelijke of lidstaatrechtelijke bepalingen die passende waarborgen voor de rechten en vrijheden van de betrokkenen bieden. Omvattende registers van strafrechtelijke veroordelingen mogen alleen worden bijgehouden onder toezicht van de overheid.</a:t>
            </a:r>
          </a:p>
          <a:p>
            <a:endParaRPr lang="en-US" dirty="0"/>
          </a:p>
        </p:txBody>
      </p:sp>
    </p:spTree>
    <p:extLst>
      <p:ext uri="{BB962C8B-B14F-4D97-AF65-F5344CB8AC3E}">
        <p14:creationId xmlns:p14="http://schemas.microsoft.com/office/powerpoint/2010/main" val="199039282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5495F8-D23D-431D-BD7B-5F83A3013C87}"/>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479D8EA7-E099-481D-86EA-0651B3AAEE81}"/>
              </a:ext>
            </a:extLst>
          </p:cNvPr>
          <p:cNvSpPr>
            <a:spLocks noGrp="1"/>
          </p:cNvSpPr>
          <p:nvPr>
            <p:ph idx="1"/>
          </p:nvPr>
        </p:nvSpPr>
        <p:spPr/>
        <p:txBody>
          <a:bodyPr/>
          <a:lstStyle/>
          <a:p>
            <a:r>
              <a:rPr lang="nl-NL" dirty="0"/>
              <a:t>Uitgangspunt is verbod</a:t>
            </a:r>
          </a:p>
          <a:p>
            <a:r>
              <a:rPr lang="nl-NL" dirty="0"/>
              <a:t>Uitzondering als het direct relateert aan je werkzaamheden als verantwoordelijke</a:t>
            </a:r>
          </a:p>
          <a:p>
            <a:endParaRPr lang="nl-NL" dirty="0"/>
          </a:p>
        </p:txBody>
      </p:sp>
    </p:spTree>
    <p:extLst>
      <p:ext uri="{BB962C8B-B14F-4D97-AF65-F5344CB8AC3E}">
        <p14:creationId xmlns:p14="http://schemas.microsoft.com/office/powerpoint/2010/main" val="417459443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6EF97D-6605-46D6-AB62-94D6124DA187}"/>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A95A785C-BE3E-46D2-BD3F-D980305F4BF6}"/>
              </a:ext>
            </a:extLst>
          </p:cNvPr>
          <p:cNvSpPr>
            <a:spLocks noGrp="1"/>
          </p:cNvSpPr>
          <p:nvPr>
            <p:ph idx="1"/>
          </p:nvPr>
        </p:nvSpPr>
        <p:spPr/>
        <p:txBody>
          <a:bodyPr/>
          <a:lstStyle/>
          <a:p>
            <a:r>
              <a:rPr lang="nl-NL" b="1" dirty="0"/>
              <a:t>(A) Er bestaat een bijzondere relatie tussen het datasubject en de verantwoordelijke:</a:t>
            </a:r>
            <a:endParaRPr lang="nl-NL" dirty="0"/>
          </a:p>
          <a:p>
            <a:r>
              <a:rPr lang="nl-NL" b="1" dirty="0"/>
              <a:t> </a:t>
            </a:r>
            <a:endParaRPr lang="nl-NL" dirty="0"/>
          </a:p>
          <a:p>
            <a:r>
              <a:rPr lang="nl-NL" u="sng" dirty="0"/>
              <a:t>Arbeids-, </a:t>
            </a:r>
            <a:r>
              <a:rPr lang="nl-NL" u="sng" dirty="0" err="1"/>
              <a:t>socialezekerheids</a:t>
            </a:r>
            <a:r>
              <a:rPr lang="nl-NL" u="sng" dirty="0"/>
              <a:t>- en </a:t>
            </a:r>
            <a:r>
              <a:rPr lang="nl-NL" u="sng" dirty="0" err="1"/>
              <a:t>socialebeschermingsrecht</a:t>
            </a:r>
            <a:r>
              <a:rPr lang="nl-NL" u="sng" dirty="0"/>
              <a:t>: </a:t>
            </a:r>
          </a:p>
          <a:p>
            <a:r>
              <a:rPr lang="nl-NL" u="sng" dirty="0"/>
              <a:t>Gezondheid werknemer: </a:t>
            </a:r>
          </a:p>
          <a:p>
            <a:r>
              <a:rPr lang="nl-NL" u="sng" dirty="0"/>
              <a:t>Kerk, politie partij of vakbond: </a:t>
            </a:r>
          </a:p>
          <a:p>
            <a:r>
              <a:rPr lang="nl-NL" u="sng" dirty="0"/>
              <a:t>Vitale belangen van het datasubject: </a:t>
            </a:r>
            <a:endParaRPr lang="nl-NL" dirty="0"/>
          </a:p>
        </p:txBody>
      </p:sp>
    </p:spTree>
    <p:extLst>
      <p:ext uri="{BB962C8B-B14F-4D97-AF65-F5344CB8AC3E}">
        <p14:creationId xmlns:p14="http://schemas.microsoft.com/office/powerpoint/2010/main" val="33369784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C9627D-8DA2-464A-8F99-C41BEB62F39C}"/>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63094AA1-1C44-44FD-AD4B-3E545BCF75E3}"/>
              </a:ext>
            </a:extLst>
          </p:cNvPr>
          <p:cNvSpPr>
            <a:spLocks noGrp="1"/>
          </p:cNvSpPr>
          <p:nvPr>
            <p:ph idx="1"/>
          </p:nvPr>
        </p:nvSpPr>
        <p:spPr/>
        <p:txBody>
          <a:bodyPr/>
          <a:lstStyle/>
          <a:p>
            <a:r>
              <a:rPr lang="nl-NL" b="1" dirty="0"/>
              <a:t>(B) Het datasubject is akkoord:</a:t>
            </a:r>
            <a:endParaRPr lang="nl-NL" dirty="0"/>
          </a:p>
          <a:p>
            <a:r>
              <a:rPr lang="nl-NL" u="sng" dirty="0"/>
              <a:t>Uitdrukkelijke toestemming:</a:t>
            </a:r>
            <a:r>
              <a:rPr lang="nl-NL" dirty="0"/>
              <a:t> </a:t>
            </a:r>
          </a:p>
          <a:p>
            <a:r>
              <a:rPr lang="nl-NL" u="sng" dirty="0"/>
              <a:t>Uitdrukkelijke openbaar gemaakt:</a:t>
            </a:r>
            <a:r>
              <a:rPr lang="nl-NL" dirty="0"/>
              <a:t> </a:t>
            </a:r>
          </a:p>
        </p:txBody>
      </p:sp>
    </p:spTree>
    <p:extLst>
      <p:ext uri="{BB962C8B-B14F-4D97-AF65-F5344CB8AC3E}">
        <p14:creationId xmlns:p14="http://schemas.microsoft.com/office/powerpoint/2010/main" val="298706854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F8FC8A-D9DE-464C-AAB3-0BF16AF2E8C7}"/>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C7E00C73-6C7D-4855-881A-C4F21D8F2837}"/>
              </a:ext>
            </a:extLst>
          </p:cNvPr>
          <p:cNvSpPr>
            <a:spLocks noGrp="1"/>
          </p:cNvSpPr>
          <p:nvPr>
            <p:ph idx="1"/>
          </p:nvPr>
        </p:nvSpPr>
        <p:spPr/>
        <p:txBody>
          <a:bodyPr/>
          <a:lstStyle/>
          <a:p>
            <a:r>
              <a:rPr lang="nl-NL" b="1" dirty="0"/>
              <a:t>(C) Verwerking is nodig voor algemeen belang of publieke taak:</a:t>
            </a:r>
            <a:endParaRPr lang="nl-NL" dirty="0"/>
          </a:p>
          <a:p>
            <a:r>
              <a:rPr lang="nl-NL" u="sng" dirty="0"/>
              <a:t>Zwaarwegend algemeen belang:</a:t>
            </a:r>
            <a:r>
              <a:rPr lang="nl-NL" dirty="0"/>
              <a:t> </a:t>
            </a:r>
          </a:p>
          <a:p>
            <a:r>
              <a:rPr lang="nl-NL" u="sng" dirty="0"/>
              <a:t>Volksgezondheid:</a:t>
            </a:r>
            <a:r>
              <a:rPr lang="nl-NL" dirty="0"/>
              <a:t> </a:t>
            </a:r>
          </a:p>
          <a:p>
            <a:r>
              <a:rPr lang="nl-NL" u="sng" dirty="0"/>
              <a:t>Rechtsvordering of rechtspraak:</a:t>
            </a:r>
            <a:r>
              <a:rPr lang="nl-NL" dirty="0"/>
              <a:t> </a:t>
            </a:r>
          </a:p>
          <a:p>
            <a:r>
              <a:rPr lang="nl-NL" u="sng" dirty="0"/>
              <a:t>Statische analyse en wetenschappelijk onderzoek: </a:t>
            </a:r>
            <a:endParaRPr lang="nl-NL" dirty="0"/>
          </a:p>
        </p:txBody>
      </p:sp>
    </p:spTree>
    <p:extLst>
      <p:ext uri="{BB962C8B-B14F-4D97-AF65-F5344CB8AC3E}">
        <p14:creationId xmlns:p14="http://schemas.microsoft.com/office/powerpoint/2010/main" val="255926935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006600"/>
            <a:ext cx="9613861" cy="4533899"/>
          </a:xfrm>
        </p:spPr>
        <p:txBody>
          <a:bodyPr>
            <a:normAutofit fontScale="85000" lnSpcReduction="20000"/>
          </a:bodyPr>
          <a:lstStyle/>
          <a:p>
            <a:r>
              <a:rPr lang="nl-NL" i="1" dirty="0"/>
              <a:t>Artikel 4 </a:t>
            </a:r>
            <a:r>
              <a:rPr lang="nl-NL" b="1" dirty="0"/>
              <a:t>Definities </a:t>
            </a:r>
            <a:r>
              <a:rPr lang="nl-NL" dirty="0"/>
              <a:t>Voor de toepassing van deze verordening wordt verstaan onder: </a:t>
            </a:r>
          </a:p>
          <a:p>
            <a:r>
              <a:rPr lang="nl-NL" dirty="0"/>
              <a:t>16) „hoofdvestiging”: </a:t>
            </a:r>
          </a:p>
          <a:p>
            <a:r>
              <a:rPr lang="nl-NL" dirty="0"/>
              <a:t>a) met betrekking tot een verwerkingsverantwoordelijke die vestigingen heeft in meer dan één lidstaat, de plaats waar zijn centrale administratie in de Unie is gelegen, tenzij de beslissingen over de doelstellingen van en de middelen voor de verwerking van persoonsgegevens worden genomen in een andere vestiging van de verwerkingsverantwoordelijke die zich eveneens in de Unie bevindt, en die tevens gemachtigd is die beslissingen uit te voeren, in welk geval de vestiging waar die beslissingen worden genomen als de hoofdvestiging wordt beschouwd; </a:t>
            </a:r>
          </a:p>
          <a:p>
            <a:r>
              <a:rPr lang="nl-NL" dirty="0"/>
              <a:t>b) met betrekking tot een verwerker die vestigingen in meer dan één lidstaat heeft, de plaats waar zijn centrale administratie in de Unie is gelegen of, wanneer de verwerker geen centrale administratie in de Unie heeft, de vestiging van de verwerker in de Unie waar de voornaamste verwerkingsactiviteiten in het kader van de activiteiten van een vestiging van de verwerker plaatsvinden, voor zover op de verwerker krachtens deze verordening specifieke verplichtingen rusten; </a:t>
            </a:r>
          </a:p>
        </p:txBody>
      </p:sp>
    </p:spTree>
    <p:extLst>
      <p:ext uri="{BB962C8B-B14F-4D97-AF65-F5344CB8AC3E}">
        <p14:creationId xmlns:p14="http://schemas.microsoft.com/office/powerpoint/2010/main" val="2913696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Wie is de verantwoordelijke?</a:t>
            </a:r>
            <a:endParaRPr lang="en-US" dirty="0"/>
          </a:p>
        </p:txBody>
      </p:sp>
      <p:sp>
        <p:nvSpPr>
          <p:cNvPr id="3" name="Content Placeholder 2"/>
          <p:cNvSpPr>
            <a:spLocks noGrp="1"/>
          </p:cNvSpPr>
          <p:nvPr>
            <p:ph idx="1"/>
          </p:nvPr>
        </p:nvSpPr>
        <p:spPr>
          <a:xfrm>
            <a:off x="680321" y="2336872"/>
            <a:ext cx="9613861" cy="4339135"/>
          </a:xfrm>
        </p:spPr>
        <p:txBody>
          <a:bodyPr>
            <a:normAutofit fontScale="55000" lnSpcReduction="20000"/>
          </a:bodyPr>
          <a:lstStyle/>
          <a:p>
            <a:r>
              <a:rPr lang="nl-NL" dirty="0"/>
              <a:t>a) de persoonsgegevens uitsluitend verwerkt op basis van schriftelijke instructies van de verwerkingsverantwoordelijke, onder meer met betrekking tot doorgiften van persoonsgegevens aan een derde land of een internationale organisatie, tenzij een op de verwerker van toepassing zijnde Unierechtelijke of lidstaatrechtelijke bepaling hem tot verwerking verplicht; in dat geval stelt de verwerker de verwerkingsverantwoordelijke, voorafgaand aan de verwerking, in kennis van dat wettelijk voorschrift, tenzij die wetgeving deze kennisgeving om gewichtige redenen van algemeen belang verbiedt; </a:t>
            </a:r>
          </a:p>
          <a:p>
            <a:r>
              <a:rPr lang="nl-NL" dirty="0"/>
              <a:t>b) waarborgt dat de tot het verwerken van de persoonsgegevens gemachtigde personen zich ertoe hebben verbonden vertrouwelijkheid in acht te nemen of door een passende wettelijke verplichting van vertrouwelijkheid zijn gebonden; </a:t>
            </a:r>
          </a:p>
          <a:p>
            <a:r>
              <a:rPr lang="nl-NL" dirty="0"/>
              <a:t>c) alle overeenkomstig artikel 32 vereiste maatregelen neemt; </a:t>
            </a:r>
          </a:p>
          <a:p>
            <a:r>
              <a:rPr lang="nl-NL" dirty="0"/>
              <a:t>d) aan de in de leden 2 en 4 bedoelde voorwaarden voor het in dienst nemen van een andere verwerker voldoet; </a:t>
            </a:r>
          </a:p>
          <a:p>
            <a:r>
              <a:rPr lang="nl-NL" dirty="0"/>
              <a:t>e) rekening houdend met de aard van de verwerking, de verwerkingsverantwoordelijke door middel van passende technische en organisatorische maatregelen, voor zover mogelijk, bijstand verleent bij het vervullen van diens plicht om verzoeken om uitoefening van de in hoofdstuk III vastgestelde rechten van de betrokkene te beantwoorden; </a:t>
            </a:r>
          </a:p>
          <a:p>
            <a:r>
              <a:rPr lang="nl-NL" dirty="0"/>
              <a:t>f)rekening houdend met de aard van de verwerking en de hem ter beschikking staande informatie de verwerkingsverantwoordelijke bijstand verleent bij het doen nakomen van de verplichtingen uit hoofde van de artikelen 32 tot en met 36; </a:t>
            </a:r>
          </a:p>
          <a:p>
            <a:r>
              <a:rPr lang="nl-NL" dirty="0"/>
              <a:t>g)na afloop van de verwerkingsdiensten, naargelang de keuze van de verwerkingsverantwoordelijke, alle persoonsgegevens wist of deze aan hem terugbezorgt, en bestaande kopieën verwijdert, tenzij opslag van de persoonsgegevens Unierechtelijk of lidstaatrechtelijk is verplicht; </a:t>
            </a:r>
          </a:p>
          <a:p>
            <a:r>
              <a:rPr lang="nl-NL" dirty="0"/>
              <a:t>h) de verwerkingsverantwoordelijke alle informatie ter beschikking stelt die nodig is om de nakoming van de in dit artikel neergelegde verplichtingen aan te tonen en audits, waaronder inspecties, door de verwerkingsverantwoordelijke of een door de verwerkingsverantwoordelijke gemachtigde controleur mogelijk maakt en eraan bijdraagt. </a:t>
            </a:r>
            <a:endParaRPr lang="en-US" dirty="0"/>
          </a:p>
        </p:txBody>
      </p:sp>
    </p:spTree>
    <p:extLst>
      <p:ext uri="{BB962C8B-B14F-4D97-AF65-F5344CB8AC3E}">
        <p14:creationId xmlns:p14="http://schemas.microsoft.com/office/powerpoint/2010/main" val="109067804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77500" lnSpcReduction="20000"/>
          </a:bodyPr>
          <a:lstStyle/>
          <a:p>
            <a:r>
              <a:rPr lang="nl-NL" i="1" dirty="0"/>
              <a:t>Artikel 4 </a:t>
            </a:r>
            <a:r>
              <a:rPr lang="nl-NL" b="1" dirty="0"/>
              <a:t>Definities </a:t>
            </a:r>
            <a:r>
              <a:rPr lang="nl-NL" dirty="0"/>
              <a:t>Voor de toepassing van deze verordening wordt verstaan onder: </a:t>
            </a:r>
          </a:p>
          <a:p>
            <a:r>
              <a:rPr lang="nl-NL" dirty="0"/>
              <a:t>18) „</a:t>
            </a:r>
            <a:r>
              <a:rPr lang="nl-NL" dirty="0" err="1"/>
              <a:t>onderneming”:een</a:t>
            </a:r>
            <a:r>
              <a:rPr lang="nl-NL" dirty="0"/>
              <a:t> natuurlijke persoon of rechtspersoon die een economische activiteit uitoefent, ongeacht de rechtsvorm ervan, met inbegrip van maatschappen en persoonsvennootschappen of verenigingen die regelmatig een economische activiteit uitoefenen; </a:t>
            </a:r>
          </a:p>
          <a:p>
            <a:r>
              <a:rPr lang="nl-NL" dirty="0"/>
              <a:t>19) „</a:t>
            </a:r>
            <a:r>
              <a:rPr lang="nl-NL" dirty="0" err="1"/>
              <a:t>concern”:een</a:t>
            </a:r>
            <a:r>
              <a:rPr lang="nl-NL" dirty="0"/>
              <a:t> onderneming die zeggenschap uitoefent en de ondernemingen waarover die zeggenschap wordt uitgeoefend; </a:t>
            </a:r>
          </a:p>
          <a:p>
            <a:r>
              <a:rPr lang="nl-NL" dirty="0"/>
              <a:t>20) „bindende </a:t>
            </a:r>
            <a:r>
              <a:rPr lang="nl-NL" dirty="0" err="1"/>
              <a:t>bedrijfsvoorschriften”:beleid</a:t>
            </a:r>
            <a:r>
              <a:rPr lang="nl-NL" dirty="0"/>
              <a:t> inzake de bescherming van persoonsgegevens dat een op het grondgebied van een lidstaat gevestigde verwerkingsverantwoordelijke of verwerker voert met betrekking tot de doorgifte of reeksen van doorgiften van persoonsgegevens aan een verwerkingsverantwoordelijke of verwerker in een of meer derde landen binnen een concern of een groepering van ondernemingen die gezamenlijk een economische activiteit uitoefenen; </a:t>
            </a:r>
          </a:p>
          <a:p>
            <a:endParaRPr lang="nl-NL" dirty="0"/>
          </a:p>
        </p:txBody>
      </p:sp>
    </p:spTree>
    <p:extLst>
      <p:ext uri="{BB962C8B-B14F-4D97-AF65-F5344CB8AC3E}">
        <p14:creationId xmlns:p14="http://schemas.microsoft.com/office/powerpoint/2010/main" val="43097275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85000" lnSpcReduction="20000"/>
          </a:bodyPr>
          <a:lstStyle/>
          <a:p>
            <a:r>
              <a:rPr lang="nl-NL" i="1" dirty="0"/>
              <a:t>HOOFDSTUK V </a:t>
            </a:r>
            <a:r>
              <a:rPr lang="nl-NL" b="1" i="1" dirty="0"/>
              <a:t>Doorgiften van persoonsgegevens aan derde landen of internationale organisaties </a:t>
            </a:r>
          </a:p>
          <a:p>
            <a:r>
              <a:rPr lang="nl-NL" i="1" dirty="0"/>
              <a:t>Artikel 44 </a:t>
            </a:r>
            <a:r>
              <a:rPr lang="nl-NL" b="1" dirty="0"/>
              <a:t>Algemeen beginsel inzake doorgiften </a:t>
            </a:r>
          </a:p>
          <a:p>
            <a:r>
              <a:rPr lang="nl-NL" dirty="0"/>
              <a:t>Persoonsgegevens die worden verwerkt of die zijn bestemd om na doorgifte aan een derde land of een internationale organisatie te worden verwerkt, mogen slechts worden doorgegeven indien, onverminderd de overige bepalingen van deze verordening, de verwerkingsverantwoordelijke en de verwerker aan de in dit hoofdstuk neergelegde voorwaarden hebben voldaan; dit geldt ook voor verdere doorgiften van persoonsgegevens vanuit het derde land of een internationale organisatie aan een ander derde land of een andere internationale organisatie. Alle bepalingen van dit hoofdstuk worden toegepast opdat het door deze verordening voor natuurlijke personen gewaarborgde beschermingsniveau niet wordt ondermijnd. 4.5.2016 L 119/60 Publicatieblad van de Europese Unie NL </a:t>
            </a:r>
          </a:p>
        </p:txBody>
      </p:sp>
    </p:spTree>
    <p:extLst>
      <p:ext uri="{BB962C8B-B14F-4D97-AF65-F5344CB8AC3E}">
        <p14:creationId xmlns:p14="http://schemas.microsoft.com/office/powerpoint/2010/main" val="263594254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70000" lnSpcReduction="20000"/>
          </a:bodyPr>
          <a:lstStyle/>
          <a:p>
            <a:r>
              <a:rPr lang="nl-NL" dirty="0"/>
              <a:t>Overweging 101: Verkeer van persoonsgegevens van en naar landen buiten de Unie en internationale organisaties is noodzakelijk voor de ontwikkeling van het internationale handelsverkeer en de internationale samenwerking. De groei van dit verkeer brengt nieuwe uitdagingen en aandachtspunten met zich voor de bescherming van persoonsgegevens. Wanneer persoonsgegevens echter van de Unie aan verwerkingsverantwoordelijken, verwerkers of andere ontvangers in derde landen of internationale organisaties worden doorgegeven, mag dit niet ten koste gaan van het beschermingsniveau waarvan natuurlijke personen in de Unie door deze verordening verzekerd zijn, ook in gevallen van verdere doorgiften van persoonsgegevens van het derde land of de internationale organisatie aan verwerkingsverantwoordelijken, verwerkers in hetzelfde of een ander derde land of in dezelfde of een andere internationale organisatie. Doorgifte aan derde landen en internationale organisaties mag in ieder geval alleen plaatsvinden in volledige overeenstemming met deze verordening. Een doorgifte kan alleen plaatsvinden indien de verwerkingsverantwoordelijke of de verwerker, onder voorbehoud van de andere bepalingen van deze verordening, de bepalingen van deze verordening met betrekking tot de doorgifte van persoonsgegevens aan derde landen of internationale organisaties naleeft. </a:t>
            </a:r>
          </a:p>
          <a:p>
            <a:endParaRPr lang="en-US" dirty="0"/>
          </a:p>
        </p:txBody>
      </p:sp>
    </p:spTree>
    <p:extLst>
      <p:ext uri="{BB962C8B-B14F-4D97-AF65-F5344CB8AC3E}">
        <p14:creationId xmlns:p14="http://schemas.microsoft.com/office/powerpoint/2010/main" val="179718939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77500" lnSpcReduction="20000"/>
          </a:bodyPr>
          <a:lstStyle/>
          <a:p>
            <a:r>
              <a:rPr lang="nl-NL" dirty="0"/>
              <a:t>Overweging 102: Deze verordening doet geen afbreuk aan internationale overeenkomsten die de Unie en derde landen met elkaar hebben gesloten om de doorgifte van persoonsgegevens te regelen en waarin passende waarborgen voor de betrokkenen zijn opgenomen. De lidstaten kunnen internationale overeenkomsten sluiten over de doorgifte van persoonsgegevens naar derde landen of internationale organisaties, op voorwaarde dat dergelijke overeenkomsten deze verordening of andere bepalingen van Unierecht onverlet laten en een adequaat beschermingsniveau bieden voor de grondrechten van de betrokkenen.</a:t>
            </a:r>
          </a:p>
          <a:p>
            <a:r>
              <a:rPr lang="nl-NL" dirty="0"/>
              <a:t> </a:t>
            </a:r>
          </a:p>
          <a:p>
            <a:r>
              <a:rPr lang="nl-NL" dirty="0"/>
              <a:t>Overweging 114: Wanneer de Commissie niet heeft besloten of het niveau van gegevensbescherming in een derde land passend is, dient de verwerkingsverantwoordelijke of de verwerker hoe dan ook gebruik te maken van middelen die de betrokkenen ook na de doorgifte van hun gegevens afdwingbare en bruikbare rechten in de Unie verlenen met betrekking tot de verwerking ervan opdat zij de grondrechten en waarborgen kunnen blijven genieten.</a:t>
            </a:r>
          </a:p>
          <a:p>
            <a:endParaRPr lang="en-US" dirty="0"/>
          </a:p>
        </p:txBody>
      </p:sp>
    </p:spTree>
    <p:extLst>
      <p:ext uri="{BB962C8B-B14F-4D97-AF65-F5344CB8AC3E}">
        <p14:creationId xmlns:p14="http://schemas.microsoft.com/office/powerpoint/2010/main" val="83876440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a:bodyPr>
          <a:lstStyle/>
          <a:p>
            <a:r>
              <a:rPr lang="en-US" dirty="0" err="1"/>
              <a:t>Lindqvist</a:t>
            </a:r>
            <a:r>
              <a:rPr lang="en-US" dirty="0"/>
              <a:t> (C-101/01): </a:t>
            </a:r>
            <a:r>
              <a:rPr lang="nl-NL" dirty="0"/>
              <a:t>‘</a:t>
            </a:r>
            <a:r>
              <a:rPr lang="en-US" dirty="0"/>
              <a:t>There is no 'transfer [of data] to a third country' within the meaning of Article 25 of Directive 95/46 where an individual in a Member State loads personal data onto an internet page which is stored on an internet site on which the page can be consulted and which is hosted by a natural or legal person who is established in that State or in another Member State, thereby making those data accessible to anyone who connects to the internet, including people in a third country.</a:t>
            </a:r>
          </a:p>
        </p:txBody>
      </p:sp>
    </p:spTree>
    <p:extLst>
      <p:ext uri="{BB962C8B-B14F-4D97-AF65-F5344CB8AC3E}">
        <p14:creationId xmlns:p14="http://schemas.microsoft.com/office/powerpoint/2010/main" val="223897420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lstStyle/>
          <a:p>
            <a:r>
              <a:rPr lang="nl-NL" dirty="0"/>
              <a:t>1. Adequaatheidsbesluit</a:t>
            </a:r>
          </a:p>
          <a:p>
            <a:r>
              <a:rPr lang="nl-NL" dirty="0"/>
              <a:t>2. Passende waarborgen</a:t>
            </a:r>
          </a:p>
          <a:p>
            <a:r>
              <a:rPr lang="nl-NL" dirty="0"/>
              <a:t>3. Uitzonderingen</a:t>
            </a:r>
          </a:p>
        </p:txBody>
      </p:sp>
    </p:spTree>
    <p:extLst>
      <p:ext uri="{BB962C8B-B14F-4D97-AF65-F5344CB8AC3E}">
        <p14:creationId xmlns:p14="http://schemas.microsoft.com/office/powerpoint/2010/main" val="140619144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lstStyle/>
          <a:p>
            <a:r>
              <a:rPr lang="nl-NL" i="1" dirty="0"/>
              <a:t>Artikel 45 </a:t>
            </a:r>
            <a:r>
              <a:rPr lang="nl-NL" b="1" dirty="0"/>
              <a:t>Doorgiften op basis van adequaatheidsbesluiten </a:t>
            </a:r>
          </a:p>
          <a:p>
            <a:r>
              <a:rPr lang="nl-NL" dirty="0"/>
              <a:t>1.Een doorgifte van persoonsgegevens aan een derde land of een internationale organisatie kan plaatsvinden wanneer de Commissie heeft besloten dat het derde land, een gebied of één of meerdere nader bepaalde sectoren in dat derde land, of de internationale organisatie in kwestie een passend beschermingsniveau waarborgt. Voor een dergelijke doorgifte is geen specifieke toestemming nodig. </a:t>
            </a:r>
          </a:p>
        </p:txBody>
      </p:sp>
    </p:spTree>
    <p:extLst>
      <p:ext uri="{BB962C8B-B14F-4D97-AF65-F5344CB8AC3E}">
        <p14:creationId xmlns:p14="http://schemas.microsoft.com/office/powerpoint/2010/main" val="397129722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55000" lnSpcReduction="20000"/>
          </a:bodyPr>
          <a:lstStyle/>
          <a:p>
            <a:r>
              <a:rPr lang="nl-NL" dirty="0"/>
              <a:t>2.Bij de beoordeling van de vraag of het beschermingsniveau adequaat is, houdt de Commissie met name rekening met de volgende aspecten: </a:t>
            </a:r>
          </a:p>
          <a:p>
            <a:r>
              <a:rPr lang="nl-NL" dirty="0"/>
              <a:t>a) de rechtsstatelijkheid, de eerbiediging van de mensenrechten en de fundamentele vrijheden, de toepasselijke algemene en sectorale wetgeving, onder meer inzake openbare veiligheid, defensie, nationale veiligheid en strafrecht en de toegang van overheidsinstanties tot persoonsgegevens, evenals de tenuitvoerlegging van die wetgeving, gegevensbeschermingsregels, beroepsregels en veiligheidsmaatregelen, met inbegrip van regels voor de verdere doorgifte van persoonsgegevens aan een ander derde land of een andere internationale organisatie die in dat land of die internationale organisatie worden nageleefd, precedenten in de rechtspraak, alsmede het bestaan van effectieve en afdwingbare rechten van betrokkenen en effectieve mogelijkheden om administratief beroep of beroep in rechte in te stellen voor betrokkenen wier persoonsgegevens worden doorgegeven; </a:t>
            </a:r>
          </a:p>
          <a:p>
            <a:r>
              <a:rPr lang="nl-NL" dirty="0"/>
              <a:t>b) het bestaan en het effectief functioneren van een of meer onafhankelijke toezichthoudende autoriteiten in het derde land of waaraan een internationale organisatie is onderworpen, welke tot taak heeft of hebben de naleving van de gegevensbeschermingsregels te verzekeren en deze onder meer met passende handhavingsbevoegdheden te handhaven, betrokkenen bij de uitoefening van hun rechten bij te staan en te adviseren en met de toezichthoudende autoriteiten van de lidstaten samen te werken; </a:t>
            </a:r>
          </a:p>
          <a:p>
            <a:r>
              <a:rPr lang="nl-NL" dirty="0"/>
              <a:t>en c) de internationale toezeggingen die het derde land of de internationale organisatie in kwestie heeft gedaan, of andere verplichtingen die voortvloeien uit juridisch bindende overeenkomsten of instrumenten, alsmede uit de deelname van dat derde land of die internationale organisatie aan multilaterale of regionale regelingen, in het bijzonder met betrekking tot de bescherming van persoonsgegevens. </a:t>
            </a:r>
          </a:p>
        </p:txBody>
      </p:sp>
    </p:spTree>
    <p:extLst>
      <p:ext uri="{BB962C8B-B14F-4D97-AF65-F5344CB8AC3E}">
        <p14:creationId xmlns:p14="http://schemas.microsoft.com/office/powerpoint/2010/main" val="266771969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336872"/>
            <a:ext cx="9613861" cy="4063927"/>
          </a:xfrm>
        </p:spPr>
        <p:txBody>
          <a:bodyPr>
            <a:normAutofit fontScale="62500" lnSpcReduction="20000"/>
          </a:bodyPr>
          <a:lstStyle/>
          <a:p>
            <a:r>
              <a:rPr lang="nl-NL" dirty="0"/>
              <a:t>3.De Commissie kan, na de beoordeling van de vraag of het beschermingsniveau adequaat is, door middel van een uitvoeringshandeling besluiten dat een derde land, een gebied of één of meerdere nader bepaalde sectoren in een derde land, of een internationale organisatie een passend beschermingsniveau in de zin van lid 2 van dit artikel waarborgt. De uitvoeringshandeling voorziet in een mechanisme voor periodieke toetsing, minstens om de vier jaar, waarbij alle relevante ontwikkelingen in het derde land of de internationale organisatie in aanmerking worden genomen. In de uitvoeringshandeling worden het territoriale en het sectorale toepassingsgebied vermeld, alsmede, in voorkomend geval, de in lid 2, punt b), van dit artikel genoemde toezichthoudende autoriteit(en). De uitvoeringshandeling wordt vastgesteld volgens de in artikel 93, lid 2, bedoelde onderzoeksprocedure. </a:t>
            </a:r>
          </a:p>
          <a:p>
            <a:r>
              <a:rPr lang="nl-NL" dirty="0"/>
              <a:t>4.De Commissie houdt doorlopend toezicht op ontwikkelingen in derde landen en internationale organisaties die mogelijk gevolgen hebben voor het functioneren van krachtens lid 3 van dit artikel vastgestelde besluiten en van op grond van artikel 25, lid 6, van Richtlijn 95/46/EG vastgestelde besluiten. </a:t>
            </a:r>
          </a:p>
          <a:p>
            <a:r>
              <a:rPr lang="nl-NL" dirty="0"/>
              <a:t>5.De Commissie gaat, wanneer uit beschikbare informatie blijkt, in het bijzonder naar aanleiding van de in lid 3 van dit artikel bedoelde toetsing, dat een derde land, een gebied of één of meerdere nader bepaalde sectoren in een derde land, of een internationale organisatie niet langer een passend beschermingsniveau in de zin van lid 2 van dit artikel waarborgt, voor zover nodig, bij uitvoeringshandelingen zonder terugwerkende kracht over tot intrekking, wijziging of schorsing van het in lid 3 van dit artikel bedoelde besluit. Die uitvoeringshandelingen worden vastgesteld volgens de in artikel 93, lid 2, bedoelde onderzoeksprocedure. Om naar behoren gemotiveerde dwingende redenen van urgentie, stelt de Commissie onmiddellijk van toepassing zijnde uitvoeringshandelingen vast volgens de in artikel 93, lid 3, bedoelde procedure. </a:t>
            </a:r>
          </a:p>
        </p:txBody>
      </p:sp>
    </p:spTree>
    <p:extLst>
      <p:ext uri="{BB962C8B-B14F-4D97-AF65-F5344CB8AC3E}">
        <p14:creationId xmlns:p14="http://schemas.microsoft.com/office/powerpoint/2010/main" val="392058929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92500" lnSpcReduction="20000"/>
          </a:bodyPr>
          <a:lstStyle/>
          <a:p>
            <a:r>
              <a:rPr lang="nl-NL" dirty="0"/>
              <a:t>6.De Commissie pleegt overleg met het derde land of de internationale organisatie om de situatie naar aanleiding waarvan het besluit overeenkomstig lid 5 is vastgesteld, te verhelpen. </a:t>
            </a:r>
          </a:p>
          <a:p>
            <a:r>
              <a:rPr lang="nl-NL" dirty="0"/>
              <a:t>7.Een overeenkomstig lid 5 van dit artikel vastgesteld besluit laat de doorgiften van persoonsgegevens aan het derde land, of een gebied of één of meerdere nader bepaalde sectoren in dat derde land, of de internationale organisatie in kwestie overeenkomstig de artikelen 46 tot en met 49 onverlet. </a:t>
            </a:r>
          </a:p>
          <a:p>
            <a:r>
              <a:rPr lang="nl-NL" dirty="0"/>
              <a:t>8.De Commissie maakt in het </a:t>
            </a:r>
            <a:r>
              <a:rPr lang="nl-NL" i="1" dirty="0"/>
              <a:t>Publicatieblad van de Europese Unie </a:t>
            </a:r>
            <a:r>
              <a:rPr lang="nl-NL" dirty="0"/>
              <a:t>en op haar website een lijst bekend van de derde landen, gebieden en nader bepaalde sectoren in derde landen en internationale organisaties waarvoor zij bij besluit heeft vastgesteld dat deze wel of niet langer een passend beschermingsniveau waarborgen. </a:t>
            </a:r>
          </a:p>
        </p:txBody>
      </p:sp>
    </p:spTree>
    <p:extLst>
      <p:ext uri="{BB962C8B-B14F-4D97-AF65-F5344CB8AC3E}">
        <p14:creationId xmlns:p14="http://schemas.microsoft.com/office/powerpoint/2010/main" val="1965715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Wie is de verantwoordelijke?</a:t>
            </a:r>
            <a:endParaRPr lang="en-US" dirty="0"/>
          </a:p>
        </p:txBody>
      </p:sp>
      <p:sp>
        <p:nvSpPr>
          <p:cNvPr id="3" name="Content Placeholder 2"/>
          <p:cNvSpPr>
            <a:spLocks noGrp="1"/>
          </p:cNvSpPr>
          <p:nvPr>
            <p:ph idx="1"/>
          </p:nvPr>
        </p:nvSpPr>
        <p:spPr>
          <a:xfrm>
            <a:off x="680321" y="2336872"/>
            <a:ext cx="9613861" cy="4108315"/>
          </a:xfrm>
        </p:spPr>
        <p:txBody>
          <a:bodyPr>
            <a:normAutofit fontScale="62500" lnSpcReduction="20000"/>
          </a:bodyPr>
          <a:lstStyle/>
          <a:p>
            <a:r>
              <a:rPr lang="nl-NL" dirty="0"/>
              <a:t>Overwerking 81: Teneinde te waarborgen dat met betrekking tot de verwerking die door de verwerker ten behoeve van de verwerkingsverantwoordelijke moet worden verricht, aan de voorschriften van deze verordening wordt voldaan, mag de verwerkingsverantwoordelijke, wanneer hij een verwerker verwerkingsactiviteiten toevertrouwt, alleen een beroep doen op verwerkers die voldoende garanties bieden, met name op het gebied van deskundigheid, betrouwbaarheid en middelen, om ervoor te zorgen dat de technische en organisatorische maatregelen beantwoorden aan de voorschriften van deze verordening, mede wat de beveiliging van de verwerking betreft. Het feit dat de verwerker zich aansluit bij een goedgekeurde gedragscode of bij een goedgekeurde certificeringsregeling kan worden gebruikt als een element om aan te tonen dat aan de verplichtingen van de verwerkingsverantwoordelijke wordt voldaan. De uitvoering van de verwerking door een verwerker dient uit hoofde van het Unierecht of het </a:t>
            </a:r>
            <a:r>
              <a:rPr lang="nl-NL" dirty="0" err="1"/>
              <a:t>lidstatelijke</a:t>
            </a:r>
            <a:r>
              <a:rPr lang="nl-NL" dirty="0"/>
              <a:t> recht te worden geregeld in een overeenkomst of een andere rechtshandeling waardoor de verwerker aan de verwerkingsverantwoordelijke gebonden is, en die een nadere omschrijving omvat van het onderwerp en de duur van de verwerking, de aard en de doeleinden van de verwerking, het soort persoonsgegevens en de categorieën van betrokkenen, en dient rekening te houden met de specifieke taken en verantwoordelijkheden van de verwerker in het kader van de te verrichten verwerking en het risico in verband met de rechten en vrijheden van de betrokkene. De verwerkingsverantwoordelijke en de verwerker kunnen kiezen voor het gebruik van een individuele overeenkomst of standaardcontractbepalingen, die hetzij rechtstreeks door de Commissie, hetzij door een toezichthoudende autoriteit in het kader van het coherentiemechanisme en vervolgens door de Commissie worden vastgesteld. Na de voltooiing van de verwerking ten behoeve van de verwerkingsverantwoordelijke, dient de verwerker, naargelang de wens van de verwerkingsverantwoordelijke, de persoonsgegevens terug te geven of te wissen, tenzij het Unierecht of het </a:t>
            </a:r>
            <a:r>
              <a:rPr lang="nl-NL" dirty="0" err="1"/>
              <a:t>lidstatelijke</a:t>
            </a:r>
            <a:r>
              <a:rPr lang="nl-NL" dirty="0"/>
              <a:t> recht dat op de verwerker van toepassing is de verplichting oplegt de persoonsgegevens op te slaan.</a:t>
            </a:r>
          </a:p>
          <a:p>
            <a:endParaRPr lang="en-US" dirty="0"/>
          </a:p>
        </p:txBody>
      </p:sp>
    </p:spTree>
    <p:extLst>
      <p:ext uri="{BB962C8B-B14F-4D97-AF65-F5344CB8AC3E}">
        <p14:creationId xmlns:p14="http://schemas.microsoft.com/office/powerpoint/2010/main" val="205792395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55000" lnSpcReduction="20000"/>
          </a:bodyPr>
          <a:lstStyle/>
          <a:p>
            <a:r>
              <a:rPr lang="nl-NL" dirty="0"/>
              <a:t>Overweging 103: De Commissie kan besluiten, met rechtskracht voor de gehele Unie, dat een derde land, een gebied of een welbepaalde sector in een derde land, of een internationale organisatie een passend niveau van gegevensbescherming bieden, en daarmee in de gehele Unie rechtszekerheid en eenvormigheid verschaffen ten aanzien van het derde land dat of de internationale organisatie die wordt geacht een dergelijk beschermingsniveau te bieden. In zulke gevallen mogen persoonsgegevens naar dat derde land of die internationale organisatie worden doorgegeven zonder dat verdere toestemming noodzakelijk is. De Commissie kan eveneens besluiten om, nadat zij het derde land of de internationale organisatie daarvan in kennis heeft gesteld en een volledige toelichting van haar beweegredenen heeft gegeven, een dergelijk besluit in te trekken. </a:t>
            </a:r>
          </a:p>
          <a:p>
            <a:r>
              <a:rPr lang="nl-NL" dirty="0"/>
              <a:t>Overweging 104: Overeenkomstig de fundamentele waarden waarop de Unie is gegrondvest, in het bijzonder de bescherming van de mensenrechten, dient de Commissie bij haar beoordeling van het derde land of van een grondgebied of een specifieke verwerkingssector binnen een derde land, in aanmerking te nemen in welke mate de rechtsstatelijkheid, de toegang tot de rechter en de internationale mensenrechtennormen en -regels in het derde land worden geëerbiedigd, en dient zij de algemene en sectorale wetgeving, waaronder de wetgeving betreffende openbare veiligheid, defensie en nationale veiligheid en openbare orde en strafrecht, van het land in aanmerking te nemen. Bij de vaststelling van een adequaatheidsbesluit (besluit waarbij het beschermingsniveau adequaat wordt verklaard) voor een grondgebied of een specifieke sector in een derde land, moeten er duidelijke en objectieve criteria worden vastgesteld, zoals specifieke verwerkingsactiviteiten en het toepassingsgebied van de geldende wettelijke normen en wetgeving in het derde land. Het derde land dient zich ertoe te verbinden een passend beschermingsniveau te waarborgen, in feite overeenkomend met het niveau dat in de Unie wordt verzekerd, vooral wanneer persoonsgegevens in één of meer specifieke sectoren worden verwerkt. Het derde land dient met name te zorgen voor effectief en onafhankelijk toezicht op de gegevensbescherming en voor mechanismen van samenwerking met de autoriteiten op het gebied van gegevensbescherming van de lidstaten. Voorts dienen de betrokkenen te beschikken over daadwerkelijke en afdwingbare rechten en daadwerkelijk administratief beroep en beroep in rechte te kunnen instellen. </a:t>
            </a:r>
          </a:p>
        </p:txBody>
      </p:sp>
    </p:spTree>
    <p:extLst>
      <p:ext uri="{BB962C8B-B14F-4D97-AF65-F5344CB8AC3E}">
        <p14:creationId xmlns:p14="http://schemas.microsoft.com/office/powerpoint/2010/main" val="201048945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a:xfrm>
            <a:off x="680321" y="2336872"/>
            <a:ext cx="9613861" cy="4268113"/>
          </a:xfrm>
        </p:spPr>
        <p:txBody>
          <a:bodyPr>
            <a:normAutofit fontScale="55000" lnSpcReduction="20000"/>
          </a:bodyPr>
          <a:lstStyle/>
          <a:p>
            <a:r>
              <a:rPr lang="nl-NL" dirty="0"/>
              <a:t>Overweging 105: Afgezien van de internationale verplichtingen die het derde land of de internationale organisatie is aangegaan, dient de Commissie rekening te houden met de verplichtingen die voortvloeien uit de deelneming van het derde land of de internationale organisatie aan multilaterale of regionale regelingen, in het bijzonder wat de bescherming van persoonsgegevens betreft, alsook met de uitvoering van deze verplichtingen. Meer bepaald moet rekening worden gehouden met de toetreding van het derde land tot het Verdrag van de Raad van Europa van 28 januari 1981 tot bescherming van personen met betrekking tot de geautomatiseerde verwerking van persoonsgegevens en het bijbehorende Aanvullend Protocol. Bij de beoordeling van het beschermingsniveau in derde landen of internationale organisaties dient de Commissie overleg te plegen met het Comité. </a:t>
            </a:r>
          </a:p>
          <a:p>
            <a:r>
              <a:rPr lang="nl-NL" dirty="0"/>
              <a:t>Overweging 106: De Commissie dient toe te zien op de werking van de besluiten over het beschermingsniveau in een derde land, een gebied of welbepaalde sector in een derde land of in een internationale organisatie, en op de besluiten die zijn genomen op grond van artikel 25, lid 6, of artikel 26, lid 4, van Richtlijn 95/46/EG. De Commissie dient in haar adequaatheidsbesluiten waarbij het beschermingsniveau passend wordt verklaard een periodiek toetsingsmechanisme voor het functioneren ervan op te nemen. Die periodieke toetsing dient in overleg met het derde land of de internationale organisatie in kwestie te worden uitgevoerd en moet rekening houden met alle relevante ontwikkelingen in het derde land of de internationale organisatie. Met het oog op het toezicht en de uitvoering van de periodieke toetsingen, dient de Commissie rekening te houden met de opvattingen en bevindingen van het Europees Parlement en van de Raad, evenals met andere relevante organisaties en bronnen. De Commissie moet binnen een redelijke termijn de werking van laatstgenoemde besluiten evalueren en alle relevante vaststellingen rapporteren aan het comité in de zin van Verordening (EU) nr. 182/2011 van het Europees Parlement en de Raad, als opgericht uit hoofde van de onderhavige verordening, aan het Europees Parlement en aan de Raad. </a:t>
            </a:r>
          </a:p>
          <a:p>
            <a:r>
              <a:rPr lang="nl-NL" dirty="0"/>
              <a:t>Overweging 107: De Commissie kan vaststellen dat een derde land, een gebied of een bepaalde verwerkingssector in een derde land, of een internationale organisatie geen passend beschermingsniveau meer waarborgt. De doorgifte van persoonsgegevens naar dat derde land of die internationale organisatie dient dan te worden verboden, tenzij aan de vereisten van deze verordening met betrekking tot doorgiften die onderworpen zijn aan passende waarborgen, met inbegrip van bindende bedrijfsvoorschriften, en afwijkingen voor specifieke situaties wordt voldaan. Er dient te worden geregeld dat er in die gevallen overleg plaatsvindt tussen de Commissie en de derde landen of internationale organisaties in kwestie. De Commissie moet het derde land of de internationale organisatie tijdig op de hoogte brengen van haar motivering en met de andere partij in overleg treden om de situatie te verhelpen.</a:t>
            </a:r>
          </a:p>
          <a:p>
            <a:endParaRPr lang="en-US" dirty="0"/>
          </a:p>
        </p:txBody>
      </p:sp>
    </p:spTree>
    <p:extLst>
      <p:ext uri="{BB962C8B-B14F-4D97-AF65-F5344CB8AC3E}">
        <p14:creationId xmlns:p14="http://schemas.microsoft.com/office/powerpoint/2010/main" val="298933099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171772"/>
            <a:ext cx="9613861" cy="4356028"/>
          </a:xfrm>
        </p:spPr>
        <p:txBody>
          <a:bodyPr>
            <a:normAutofit fontScale="62500" lnSpcReduction="20000"/>
          </a:bodyPr>
          <a:lstStyle/>
          <a:p>
            <a:pPr lvl="0"/>
            <a:r>
              <a:rPr lang="nl-NL" b="1" dirty="0"/>
              <a:t>Andorra</a:t>
            </a:r>
            <a:endParaRPr lang="nl-NL" dirty="0"/>
          </a:p>
          <a:p>
            <a:pPr lvl="0"/>
            <a:r>
              <a:rPr lang="nl-NL" b="1" dirty="0"/>
              <a:t>Argentinië</a:t>
            </a:r>
            <a:endParaRPr lang="nl-NL" dirty="0"/>
          </a:p>
          <a:p>
            <a:pPr lvl="0"/>
            <a:r>
              <a:rPr lang="nl-NL" b="1" dirty="0"/>
              <a:t>Canada (voor het delen van informatie in de commerciële sector)</a:t>
            </a:r>
            <a:endParaRPr lang="nl-NL" dirty="0"/>
          </a:p>
          <a:p>
            <a:pPr lvl="0"/>
            <a:r>
              <a:rPr lang="nl-NL" b="1" dirty="0"/>
              <a:t>Faeröer Eilanden</a:t>
            </a:r>
            <a:endParaRPr lang="nl-NL" dirty="0"/>
          </a:p>
          <a:p>
            <a:pPr lvl="0"/>
            <a:r>
              <a:rPr lang="nl-NL" b="1" dirty="0"/>
              <a:t>Guernsey</a:t>
            </a:r>
            <a:endParaRPr lang="nl-NL" dirty="0"/>
          </a:p>
          <a:p>
            <a:pPr lvl="0"/>
            <a:r>
              <a:rPr lang="nl-NL" b="1" dirty="0"/>
              <a:t>Israël</a:t>
            </a:r>
            <a:endParaRPr lang="nl-NL" dirty="0"/>
          </a:p>
          <a:p>
            <a:pPr lvl="0"/>
            <a:r>
              <a:rPr lang="nl-NL" b="1" dirty="0" err="1"/>
              <a:t>Isle</a:t>
            </a:r>
            <a:r>
              <a:rPr lang="nl-NL" b="1" dirty="0"/>
              <a:t> of Man</a:t>
            </a:r>
            <a:endParaRPr lang="nl-NL" dirty="0"/>
          </a:p>
          <a:p>
            <a:pPr lvl="0"/>
            <a:r>
              <a:rPr lang="nl-NL" b="1" dirty="0"/>
              <a:t>Jersey</a:t>
            </a:r>
            <a:endParaRPr lang="nl-NL" dirty="0"/>
          </a:p>
          <a:p>
            <a:pPr lvl="0"/>
            <a:r>
              <a:rPr lang="nl-NL" b="1" dirty="0"/>
              <a:t>Nieuw Zeeland</a:t>
            </a:r>
            <a:endParaRPr lang="nl-NL" dirty="0"/>
          </a:p>
          <a:p>
            <a:pPr lvl="0"/>
            <a:r>
              <a:rPr lang="nl-NL" b="1" dirty="0"/>
              <a:t>Zwitserland</a:t>
            </a:r>
            <a:endParaRPr lang="nl-NL" dirty="0"/>
          </a:p>
          <a:p>
            <a:pPr lvl="0"/>
            <a:r>
              <a:rPr lang="nl-NL" b="1" dirty="0"/>
              <a:t>Uruguay</a:t>
            </a:r>
            <a:endParaRPr lang="nl-NL" dirty="0"/>
          </a:p>
          <a:p>
            <a:r>
              <a:rPr lang="nl-NL" dirty="0"/>
              <a:t>Daarnaast zijn er specifieke afspraken over het delen van persoonsgegevens tussen landen in de strijd tegen georganiseerde misdaad en terrorisme. </a:t>
            </a:r>
          </a:p>
          <a:p>
            <a:r>
              <a:rPr lang="nl-NL" dirty="0"/>
              <a:t>Daarbij geldt dat voor Canada gegevens mogen worden doorgevoerd binnen de commerciële sector en is er een speciale regeling voor het delen van persoonsgegevens binnen de private sector met de Verenigde Staten van Amerika. </a:t>
            </a:r>
          </a:p>
        </p:txBody>
      </p:sp>
    </p:spTree>
    <p:extLst>
      <p:ext uri="{BB962C8B-B14F-4D97-AF65-F5344CB8AC3E}">
        <p14:creationId xmlns:p14="http://schemas.microsoft.com/office/powerpoint/2010/main" val="239689963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a:xfrm>
            <a:off x="680321" y="2336872"/>
            <a:ext cx="9613861" cy="4161581"/>
          </a:xfrm>
        </p:spPr>
        <p:txBody>
          <a:bodyPr>
            <a:normAutofit fontScale="85000" lnSpcReduction="20000"/>
          </a:bodyPr>
          <a:lstStyle/>
          <a:p>
            <a:r>
              <a:rPr lang="nl-NL" dirty="0" err="1"/>
              <a:t>Schrems</a:t>
            </a:r>
            <a:r>
              <a:rPr lang="nl-NL" dirty="0"/>
              <a:t> (</a:t>
            </a:r>
            <a:r>
              <a:rPr lang="en-US" dirty="0"/>
              <a:t>Case C-362/14): </a:t>
            </a:r>
            <a:r>
              <a:rPr lang="nl-NL" dirty="0"/>
              <a:t>‘</a:t>
            </a:r>
            <a:r>
              <a:rPr lang="en-US" dirty="0"/>
              <a:t>Article 25(6) of Directive 95/46/EC of the European Parliament and of the Council of 24 October 1995 on the protection of individuals with regard to the processing of personal data and on the free movement of such data as amended by Regulation (EC) No 1882/2003 of the European Parliament and of the Council of 29 September 2003, read in the light of Articles 7, 8 and 47 of the Charter of Fundamental Rights of the European Union, must be interpreted as meaning that a decision adopted pursuant to that provision, such as Commission Decision 2000/520/EC of 26 July 2000 pursuant to Directive 95/46 on the adequacy of the protection provided by the safe </a:t>
            </a:r>
            <a:r>
              <a:rPr lang="en-US" dirty="0" err="1"/>
              <a:t>harbour</a:t>
            </a:r>
            <a:r>
              <a:rPr lang="en-US" dirty="0"/>
              <a:t> privacy principles and related frequently asked questions issued by the US Department of Commerce, by which the European Commission finds that a third country ensures an adequate level of protection, does not prevent a supervisory authority of a Member State, within the meaning of Article 28 of that directive as amended, from examining the claim of a person concerning the protection of his rights and freedoms in regard to the processing of personal data relating to him which has been transferred from a Member State to that third country when that person contends that the law and practices in force in the third country do not ensure an adequate level of protection.’</a:t>
            </a:r>
          </a:p>
        </p:txBody>
      </p:sp>
    </p:spTree>
    <p:extLst>
      <p:ext uri="{BB962C8B-B14F-4D97-AF65-F5344CB8AC3E}">
        <p14:creationId xmlns:p14="http://schemas.microsoft.com/office/powerpoint/2010/main" val="7915141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85000" lnSpcReduction="20000"/>
          </a:bodyPr>
          <a:lstStyle/>
          <a:p>
            <a:r>
              <a:rPr lang="nl-NL" dirty="0" err="1"/>
              <a:t>Schrems</a:t>
            </a:r>
            <a:r>
              <a:rPr lang="nl-NL" dirty="0"/>
              <a:t> 2.0 </a:t>
            </a:r>
            <a:r>
              <a:rPr lang="nl-NL" dirty="0">
                <a:hlinkClick r:id="rId2"/>
              </a:rPr>
              <a:t>http://www.bailii.org/ie/cases/IEHC/2017/H545.html</a:t>
            </a:r>
            <a:r>
              <a:rPr lang="nl-NL" dirty="0"/>
              <a:t> </a:t>
            </a:r>
          </a:p>
          <a:p>
            <a:r>
              <a:rPr lang="en-US" i="1" dirty="0"/>
              <a:t>(1) Commission Decision 2001/497/EC of 15 June 2001 on standard contractual clauses for the transfer of personal data to third countries, under Directive 95/46/EC [2001] OJ L181/19;</a:t>
            </a:r>
            <a:r>
              <a:rPr lang="en-US" dirty="0"/>
              <a:t> </a:t>
            </a:r>
          </a:p>
          <a:p>
            <a:r>
              <a:rPr lang="en-US" i="1" dirty="0"/>
              <a:t>(2) Commission Decision 2004/915/EC of 27 December 2004 amending decision 2001/497/EC as regards the introduction of an alternative set of standard contractual clauses for the transfer of personal data to third countries (notified under document number C(2004)5271) [2004] OJ L385/74; and</a:t>
            </a:r>
            <a:r>
              <a:rPr lang="en-US" dirty="0"/>
              <a:t> </a:t>
            </a:r>
          </a:p>
          <a:p>
            <a:r>
              <a:rPr lang="en-US" i="1" dirty="0"/>
              <a:t>(3) Commission Decision 2010/87/EU of 5 February 2010 on standard contractual clauses for the transfer of personal data to processors established in third countries under Directive 95/46/EC of the European Parliament and of the Council (notified under document C (2010) 593) (Text with EEA relevance) [2010] OJ L39/5 (together the “SCC decisions”)</a:t>
            </a:r>
            <a:endParaRPr lang="en-US" dirty="0"/>
          </a:p>
          <a:p>
            <a:endParaRPr lang="en-US" dirty="0"/>
          </a:p>
        </p:txBody>
      </p:sp>
    </p:spTree>
    <p:extLst>
      <p:ext uri="{BB962C8B-B14F-4D97-AF65-F5344CB8AC3E}">
        <p14:creationId xmlns:p14="http://schemas.microsoft.com/office/powerpoint/2010/main" val="128442644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92500" lnSpcReduction="10000"/>
          </a:bodyPr>
          <a:lstStyle/>
          <a:p>
            <a:r>
              <a:rPr lang="nl-NL" dirty="0" err="1"/>
              <a:t>Schrems</a:t>
            </a:r>
            <a:r>
              <a:rPr lang="nl-NL" dirty="0"/>
              <a:t> 3.0 </a:t>
            </a:r>
          </a:p>
          <a:p>
            <a:r>
              <a:rPr lang="nl-NL" b="1" dirty="0"/>
              <a:t>Conclusie van AG Bobek: </a:t>
            </a:r>
            <a:r>
              <a:rPr lang="nl-NL" b="1" dirty="0" err="1"/>
              <a:t>Schrems</a:t>
            </a:r>
            <a:r>
              <a:rPr lang="nl-NL" b="1" dirty="0"/>
              <a:t> als consument en het ontbreken van een recht op collectieve actie</a:t>
            </a:r>
          </a:p>
          <a:p>
            <a:r>
              <a:rPr lang="nl-NL" dirty="0"/>
              <a:t>De conclusie van de AG in zaak C-498/16 van 14 november betreft een zaak waarin </a:t>
            </a:r>
            <a:r>
              <a:rPr lang="nl-NL" dirty="0" err="1"/>
              <a:t>Schrems</a:t>
            </a:r>
            <a:r>
              <a:rPr lang="nl-NL" dirty="0"/>
              <a:t> zich op zijn status als consument beroept teneinde rechtsvorderingen te kunnen instellen (tegen Facebook natuurlijk), namens zichzelf en namens anderen. Met enige goede wil kunnen we deze zaak (die alleen indirect over gegevensbescherming gaat) </a:t>
            </a:r>
            <a:r>
              <a:rPr lang="nl-NL" dirty="0" err="1"/>
              <a:t>Schrems</a:t>
            </a:r>
            <a:r>
              <a:rPr lang="nl-NL" dirty="0"/>
              <a:t> 3.0 noemen.</a:t>
            </a:r>
          </a:p>
          <a:p>
            <a:r>
              <a:rPr lang="nl-NL" dirty="0">
                <a:hlinkClick r:id="rId2"/>
              </a:rPr>
              <a:t>https://www.considerati.com/nl/publicaties/blog/saga-schrems-en-facebook-nieuwe-episode/</a:t>
            </a:r>
            <a:r>
              <a:rPr lang="nl-NL" dirty="0"/>
              <a:t> </a:t>
            </a:r>
          </a:p>
          <a:p>
            <a:endParaRPr lang="en-US" dirty="0"/>
          </a:p>
        </p:txBody>
      </p:sp>
    </p:spTree>
    <p:extLst>
      <p:ext uri="{BB962C8B-B14F-4D97-AF65-F5344CB8AC3E}">
        <p14:creationId xmlns:p14="http://schemas.microsoft.com/office/powerpoint/2010/main" val="405160227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(5) Legitieme gegevensdoorvoer</a:t>
            </a:r>
            <a:endParaRPr lang="en-US" dirty="0"/>
          </a:p>
        </p:txBody>
      </p:sp>
      <p:sp>
        <p:nvSpPr>
          <p:cNvPr id="3" name="Content Placeholder 2"/>
          <p:cNvSpPr>
            <a:spLocks noGrp="1"/>
          </p:cNvSpPr>
          <p:nvPr>
            <p:ph idx="1"/>
          </p:nvPr>
        </p:nvSpPr>
        <p:spPr/>
        <p:txBody>
          <a:bodyPr/>
          <a:lstStyle/>
          <a:p>
            <a:r>
              <a:rPr lang="nl-NL" dirty="0" err="1"/>
              <a:t>Schrems</a:t>
            </a:r>
            <a:r>
              <a:rPr lang="nl-NL" dirty="0"/>
              <a:t> 4.0? </a:t>
            </a:r>
          </a:p>
          <a:p>
            <a:r>
              <a:rPr lang="nl-NL" dirty="0"/>
              <a:t>Ter discussie stelling van Privacy </a:t>
            </a:r>
            <a:r>
              <a:rPr lang="nl-NL" dirty="0" err="1"/>
              <a:t>Schield</a:t>
            </a:r>
            <a:r>
              <a:rPr lang="nl-NL" dirty="0"/>
              <a:t> </a:t>
            </a:r>
            <a:endParaRPr lang="en-US" dirty="0"/>
          </a:p>
        </p:txBody>
      </p:sp>
    </p:spTree>
    <p:extLst>
      <p:ext uri="{BB962C8B-B14F-4D97-AF65-F5344CB8AC3E}">
        <p14:creationId xmlns:p14="http://schemas.microsoft.com/office/powerpoint/2010/main" val="314758299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lstStyle/>
          <a:p>
            <a:r>
              <a:rPr lang="en-US" dirty="0"/>
              <a:t>Commission Implementing Decision (EU) 2016/1250 of 12 July 2016 pursuant to Directive 95/46/EC of the European Parliament and of the Council on the adequacy of the protection provided by the EU-U.S. Privacy Shield (notified under document C(2016) 4176) (Text with EEA relevance)</a:t>
            </a:r>
          </a:p>
        </p:txBody>
      </p:sp>
    </p:spTree>
    <p:extLst>
      <p:ext uri="{BB962C8B-B14F-4D97-AF65-F5344CB8AC3E}">
        <p14:creationId xmlns:p14="http://schemas.microsoft.com/office/powerpoint/2010/main" val="129783582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095500"/>
            <a:ext cx="9613861" cy="4470399"/>
          </a:xfrm>
        </p:spPr>
        <p:txBody>
          <a:bodyPr>
            <a:normAutofit fontScale="62500" lnSpcReduction="20000"/>
          </a:bodyPr>
          <a:lstStyle/>
          <a:p>
            <a:r>
              <a:rPr lang="nl-NL" i="1" dirty="0"/>
              <a:t>Artikel 46 </a:t>
            </a:r>
            <a:r>
              <a:rPr lang="nl-NL" b="1" dirty="0"/>
              <a:t>Doorgiften op basis van passende waarborgen </a:t>
            </a:r>
          </a:p>
          <a:p>
            <a:r>
              <a:rPr lang="nl-NL" dirty="0"/>
              <a:t>1.Bij ontstentenis van een besluit uit hoofde van artikel 45, lid 3, mag een doorgifte van persoonsgegevens aan een derde land of een internationale organisatie door een verwerkingsverantwoordelijke of een verwerker alleen plaatsvinden mits zij passende waarborgen bieden en betrokkenen over afdwingbare rechten en doeltreffende rechtsmiddelen beschikken. </a:t>
            </a:r>
          </a:p>
          <a:p>
            <a:r>
              <a:rPr lang="nl-NL" dirty="0"/>
              <a:t>2.De in lid 1 bedoelde passende waarborgen kunnen worden geboden door de volgende instrumenten, zonder dat daarvoor specifieke toestemming van een toezichthoudende autoriteit is vereist: </a:t>
            </a:r>
          </a:p>
          <a:p>
            <a:r>
              <a:rPr lang="nl-NL" dirty="0"/>
              <a:t>a) een juridisch bindend en afdwingbaar instrument tussen overheidsinstanties of -organen; </a:t>
            </a:r>
          </a:p>
          <a:p>
            <a:r>
              <a:rPr lang="nl-NL" dirty="0"/>
              <a:t>b) bindende bedrijfsvoorschriften overeenkomstig artikel 47; </a:t>
            </a:r>
          </a:p>
          <a:p>
            <a:r>
              <a:rPr lang="nl-NL" dirty="0"/>
              <a:t>c) standaardbepalingen inzake gegevensbescherming die door de Commissie volgens de in artikel 93, lid 2, bedoelde onderzoeksprocedure zijn vastgesteld; </a:t>
            </a:r>
          </a:p>
          <a:p>
            <a:r>
              <a:rPr lang="nl-NL" dirty="0"/>
              <a:t>d) standaardbepalingen inzake gegevensbescherming die door een toezichthoudende autoriteit zijn vastgesteld en die door de Commissie volgens de in artikel 93, lid 2, bedoelde onderzoeksprocedure zijn goedgekeurd; </a:t>
            </a:r>
          </a:p>
          <a:p>
            <a:r>
              <a:rPr lang="nl-NL" dirty="0"/>
              <a:t>e) een overeenkomstig artikel 40 goedgekeurde gedragscode, samen met bindende en afdwingbare toezeggingen van de verwerkingsverantwoordelijke of de verwerker in het derde land om de passende waarborgen, onder meer voor de rechten van de betrokkenen, toe te passen; </a:t>
            </a:r>
          </a:p>
          <a:p>
            <a:r>
              <a:rPr lang="nl-NL" dirty="0"/>
              <a:t>of f) een overeenkomstig artikel 42 goedgekeurd certificeringsmechanisme, samen met bindende en afdwingbare toezeggingen van de verwerkingsverantwoordelijke of de verwerker in het derde land om de passende waarborgen, onder meer voor de rechten van de betrokkenen, toe te passen. </a:t>
            </a:r>
          </a:p>
        </p:txBody>
      </p:sp>
    </p:spTree>
    <p:extLst>
      <p:ext uri="{BB962C8B-B14F-4D97-AF65-F5344CB8AC3E}">
        <p14:creationId xmlns:p14="http://schemas.microsoft.com/office/powerpoint/2010/main" val="287393423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70000" lnSpcReduction="20000"/>
          </a:bodyPr>
          <a:lstStyle/>
          <a:p>
            <a:r>
              <a:rPr lang="nl-NL" dirty="0"/>
              <a:t>3.Onder voorbehoud van de toestemming van de bevoegde toezichthoudende autoriteit kunnen de in lid 1 bedoelde passende waarborgen ook worden geboden door, met name: </a:t>
            </a:r>
          </a:p>
          <a:p>
            <a:r>
              <a:rPr lang="nl-NL" dirty="0"/>
              <a:t>a) contractbepalingen tussen de verwerkingsverantwoordelijke of de verwerker en de verwerkingsverantwoordelijke, de verwerker of de ontvanger van de persoonsgegevens in het derde land of de internationale organisatie; </a:t>
            </a:r>
          </a:p>
          <a:p>
            <a:r>
              <a:rPr lang="nl-NL" dirty="0"/>
              <a:t>of b) bepalingen die moeten worden opgenomen in administratieve regelingen tussen overheidsinstanties of -organen, waaronder afdwingbare en effectieve rechten van betrokkenen. </a:t>
            </a:r>
          </a:p>
          <a:p>
            <a:r>
              <a:rPr lang="nl-NL" dirty="0"/>
              <a:t>4.De toezichthoudende autoriteit past het in artikel 63 bedoelde coherentiemechanisme toe in de in lid 3 van dit artikel vermelde gevallen. 5.Toestemmingen die een lidstaat of een toezichthoudende autoriteit op grond van artikel 26, lid 2, van Richtlijn 95/46/EG heeft verleend, blijven geldig totdat zij door die toezichthoudende autoriteit, indien nodig, worden gewijzigd, vervangen of ingetrokken. De besluiten die de Commissie op grond van artikel 26, lid 4, van Richtlijn 95/46/EG heeft vastgesteld, blijven van kracht totdat zij bij een overeenkomstig lid 2 van dit artikel vastgesteld besluit van de Commissie, indien nodig, worden gewijzigd, vervangen of ingetrokken. </a:t>
            </a:r>
          </a:p>
        </p:txBody>
      </p:sp>
    </p:spTree>
    <p:extLst>
      <p:ext uri="{BB962C8B-B14F-4D97-AF65-F5344CB8AC3E}">
        <p14:creationId xmlns:p14="http://schemas.microsoft.com/office/powerpoint/2010/main" val="737354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Wie is de verantwoordelijke?</a:t>
            </a:r>
            <a:endParaRPr lang="en-US" dirty="0"/>
          </a:p>
        </p:txBody>
      </p:sp>
      <p:sp>
        <p:nvSpPr>
          <p:cNvPr id="3" name="Content Placeholder 2"/>
          <p:cNvSpPr>
            <a:spLocks noGrp="1"/>
          </p:cNvSpPr>
          <p:nvPr>
            <p:ph idx="1"/>
          </p:nvPr>
        </p:nvSpPr>
        <p:spPr/>
        <p:txBody>
          <a:bodyPr/>
          <a:lstStyle/>
          <a:p>
            <a:r>
              <a:rPr lang="nl-NL" b="1" dirty="0"/>
              <a:t>Artikel 29 Verwerking onder gezag van de verwerkingsverantwoordelijke of de verwerker </a:t>
            </a:r>
            <a:endParaRPr lang="nl-NL" dirty="0"/>
          </a:p>
          <a:p>
            <a:r>
              <a:rPr lang="nl-NL" dirty="0"/>
              <a:t> </a:t>
            </a:r>
          </a:p>
          <a:p>
            <a:r>
              <a:rPr lang="nl-NL" dirty="0"/>
              <a:t>De verwerker en eenieder die onder het gezag van de verwerkingsverantwoordelijke of van de verwerker handelt en toegang heeft tot persoonsgegevens, verwerkt deze uitsluitend in opdracht van de verwerkingsverantwoordelijke, tenzij hij Unierechtelijk of lidstaatrechtelijk tot de verwerking gehouden is.</a:t>
            </a:r>
          </a:p>
          <a:p>
            <a:endParaRPr lang="en-US" dirty="0"/>
          </a:p>
        </p:txBody>
      </p:sp>
    </p:spTree>
    <p:extLst>
      <p:ext uri="{BB962C8B-B14F-4D97-AF65-F5344CB8AC3E}">
        <p14:creationId xmlns:p14="http://schemas.microsoft.com/office/powerpoint/2010/main" val="323352862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92500" lnSpcReduction="10000"/>
          </a:bodyPr>
          <a:lstStyle/>
          <a:p>
            <a:r>
              <a:rPr lang="nl-NL" i="1" dirty="0"/>
              <a:t>Artikel 47 </a:t>
            </a:r>
            <a:r>
              <a:rPr lang="nl-NL" b="1" dirty="0"/>
              <a:t>Bindende bedrijfsvoorschriften </a:t>
            </a:r>
          </a:p>
          <a:p>
            <a:r>
              <a:rPr lang="nl-NL" dirty="0"/>
              <a:t>1.De bevoegde toezichthoudende autoriteit keurt in overeenstemming met het in artikel 63 bedoelde </a:t>
            </a:r>
            <a:r>
              <a:rPr lang="nl-NL" dirty="0" err="1"/>
              <a:t>coherentiemechanism</a:t>
            </a:r>
            <a:r>
              <a:rPr lang="nl-NL" dirty="0"/>
              <a:t> bindende bedrijfsvoorschriften goed, op voorwaarde dat deze: </a:t>
            </a:r>
          </a:p>
          <a:p>
            <a:r>
              <a:rPr lang="nl-NL" dirty="0"/>
              <a:t>a) juridisch bindend zijn voor, van toepassing zijn op en worden gehandhaafd door alle betrokken leden van het concern, of de groepering van ondernemingen die gezamenlijk een economische activiteit uitoefenen, met inbegrip van hun werknemers; </a:t>
            </a:r>
          </a:p>
          <a:p>
            <a:r>
              <a:rPr lang="nl-NL" dirty="0"/>
              <a:t>b)betrokkenen uitdrukkelijk afdwingbare rechten toekennen met betrekking tot de verwerking van hun persoonsgegevens; en </a:t>
            </a:r>
          </a:p>
          <a:p>
            <a:r>
              <a:rPr lang="nl-NL" dirty="0"/>
              <a:t>c) voldoen aan de in lid 2 vastgestelde vereisten. </a:t>
            </a:r>
          </a:p>
        </p:txBody>
      </p:sp>
    </p:spTree>
    <p:extLst>
      <p:ext uri="{BB962C8B-B14F-4D97-AF65-F5344CB8AC3E}">
        <p14:creationId xmlns:p14="http://schemas.microsoft.com/office/powerpoint/2010/main" val="91378718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55000" lnSpcReduction="20000"/>
          </a:bodyPr>
          <a:lstStyle/>
          <a:p>
            <a:r>
              <a:rPr lang="nl-NL" dirty="0"/>
              <a:t>2.In de in lid 1 bedoelde bindende bedrijfsvoorschriften worden minstens de volgende elementen vastgelegd:</a:t>
            </a:r>
          </a:p>
          <a:p>
            <a:r>
              <a:rPr lang="nl-NL" dirty="0"/>
              <a:t> a) de structuur en de contactgegevens van het concern of de groepering van ondernemingen die gezamenlijk een economische activiteit uitoefenen en van elk van haar leden; </a:t>
            </a:r>
          </a:p>
          <a:p>
            <a:r>
              <a:rPr lang="nl-NL" dirty="0"/>
              <a:t>b) de gegevensdoorgiften of reeks van doorgiften, met inbegrip van de categorieën van persoonsgegevens, het soort verwerking en de doeleinden daarvan, het soort betrokkenen in kwestie en de identificatie van het derde land of de derde landen in kwestie; </a:t>
            </a:r>
          </a:p>
          <a:p>
            <a:r>
              <a:rPr lang="nl-NL" dirty="0"/>
              <a:t>c) het intern en extern juridisch bindende karakter; </a:t>
            </a:r>
          </a:p>
          <a:p>
            <a:r>
              <a:rPr lang="nl-NL" dirty="0"/>
              <a:t>d)de toepassing van de algemene beginselen inzake gegevensbescherming, met name doelbinding, minimale gegevensverwerking, beperkte opslagtermijnen, kwaliteit van gegevens, gegevensbescherming door standaardinstellingen en door ontwerp, rechtsgrond voor verwerking, verwerking van bijzondere categorieën van persoonsgegevens, maatregelen om gegevensbeveiliging te waarborgen, en de vereisten inzake verdere doorgiften aan organen die niet door bindende bedrijfsvoorschriften zijn gebonden; </a:t>
            </a:r>
          </a:p>
          <a:p>
            <a:r>
              <a:rPr lang="nl-NL" dirty="0"/>
              <a:t>e) de rechten van betrokkenen in verband met verwerking en de middelen om die rechten uit te oefenen, waaronder het recht om niet te worden onderworpen aan louter op geautomatiseerde verwerking gebaseerde besluiten, met inbegrip van profilering overeenkomstig artikel 22, het recht om een klacht in te dienen bij de bevoegde toezichthoudende autoriteit, om een vordering in te stellen bij de bevoegde gerechten van de lidstaten overeenkomstig artikel 79, en om schadeloosstelling en, in voorkomend geval, een vergoeding te verkrijgen voor een inbreuk op de bindende bedrijfsvoorschriften;</a:t>
            </a:r>
          </a:p>
          <a:p>
            <a:endParaRPr lang="en-US" dirty="0"/>
          </a:p>
        </p:txBody>
      </p:sp>
    </p:spTree>
    <p:extLst>
      <p:ext uri="{BB962C8B-B14F-4D97-AF65-F5344CB8AC3E}">
        <p14:creationId xmlns:p14="http://schemas.microsoft.com/office/powerpoint/2010/main" val="323804087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55000" lnSpcReduction="20000"/>
          </a:bodyPr>
          <a:lstStyle/>
          <a:p>
            <a:r>
              <a:rPr lang="nl-NL" dirty="0"/>
              <a:t> f) de aanvaarding door de op het grondgebied van een lidstaat gevestigde verwerkingsverantwoordelijke of verwerker van aansprakelijkheid voor alle inbreuken op de bindende bedrijfsvoorschriften door een niet in de Unie gevestigd betrokken lid; de verwerkingsverantwoordelijke of de verwerker wordt alleen geheel of gedeeltelijk van deze aansprakelijkheid ontheven, indien hij bewijst dat dat lid niet verantwoordelijk is voor het </a:t>
            </a:r>
            <a:r>
              <a:rPr lang="nl-NL" dirty="0" err="1"/>
              <a:t>schadebrengende</a:t>
            </a:r>
            <a:r>
              <a:rPr lang="nl-NL" dirty="0"/>
              <a:t> feit; </a:t>
            </a:r>
          </a:p>
          <a:p>
            <a:r>
              <a:rPr lang="nl-NL" dirty="0"/>
              <a:t>g) de wijze waarop, in aanvulling op de in de artikelen 13 en 14 bedoelde informatie, aan betrokkenen informatie wordt verschaft over de bindende bedrijfsvoorschriften, met name over de bepalingen in de punten d), e) en f); </a:t>
            </a:r>
          </a:p>
          <a:p>
            <a:r>
              <a:rPr lang="nl-NL" dirty="0"/>
              <a:t>h) de taken van elke overeenkomstig artikel 37 aangewezen functionaris voor gegevensbescherming, of elke andere persoon of entiteit die is belast met het toezicht op de naleving van de bindende bedrijfsvoorschriften binnen het concern of de groepering van ondernemingen die gezamenlijk een economische activiteit uitoefenen, op opleiding en op de behandeling van klachten; </a:t>
            </a:r>
          </a:p>
          <a:p>
            <a:r>
              <a:rPr lang="nl-NL" dirty="0"/>
              <a:t>i) de klachtenprocedures; </a:t>
            </a:r>
          </a:p>
          <a:p>
            <a:r>
              <a:rPr lang="nl-NL" dirty="0"/>
              <a:t>j) de binnen het concern of de groepering van ondernemingen die gezamenlijk een economische activiteit uitoefenen bestaande procedures om te controleren of de bindende bedrijfsvoorschriften zijn nageleefd. Dergelijke procedures omvatten gegevensbeschermingsaudits en -methoden om te zorgen voor corrigerende maatregelen ter bescherming van de rechten van de betrokkene. De resultaten van dergelijke controles dienen te worden meegedeeld aan de in punt h) bedoelde persoon of entiteit en aan de raad van bestuur van de onderneming die zeggenschap uitoefent over een concern, of van de groepering van ondernemingen die gezamenlijk een economische activiteit uitoefenen, en dienen op verzoek ter beschikking van de bevoegde toezichthoudende autoriteit te worden gesteld; </a:t>
            </a:r>
          </a:p>
          <a:p>
            <a:endParaRPr lang="en-US" dirty="0"/>
          </a:p>
        </p:txBody>
      </p:sp>
    </p:spTree>
    <p:extLst>
      <p:ext uri="{BB962C8B-B14F-4D97-AF65-F5344CB8AC3E}">
        <p14:creationId xmlns:p14="http://schemas.microsoft.com/office/powerpoint/2010/main" val="161666872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62500" lnSpcReduction="20000"/>
          </a:bodyPr>
          <a:lstStyle/>
          <a:p>
            <a:r>
              <a:rPr lang="nl-NL" dirty="0"/>
              <a:t>k) de procedures om die veranderingen in de regels te melden, te registreren en aan de toezichthoudende autoriteit te melden; </a:t>
            </a:r>
          </a:p>
          <a:p>
            <a:r>
              <a:rPr lang="nl-NL" dirty="0"/>
              <a:t>l) de procedure voor samenwerking met de toezichthoudende autoriteit om ervoor te zorgen dat alle leden van het concern of de groepering van ondernemingen die gezamenlijk een economische activiteit uitoefenen de bindende bedrijfsvoorschriften naleven, in het bijzonder door de resultaten van de in punt j) bedoelde controles ter beschikking van de toezichthoudende autoriteit te stellen; </a:t>
            </a:r>
          </a:p>
          <a:p>
            <a:r>
              <a:rPr lang="nl-NL" dirty="0"/>
              <a:t>m)de procedures om eventuele wettelijke voorschriften waaraan een lid van het concern of de groepering van ondernemingen die gezamenlijk een economische activiteit uitoefenen in een derde land is onderworpen en die waarschijnlijk een aanzienlijk negatief effect zullen hebben op de door de bindende bedrijfsvoorschriften geboden waarborgen, aan de bevoegde toezichthoudende autoriteit te melden; </a:t>
            </a:r>
          </a:p>
          <a:p>
            <a:r>
              <a:rPr lang="nl-NL" dirty="0"/>
              <a:t>en n) de passende opleiding inzake gegevensbescherming voor personeel dat permanent of op regelmatige basis toegang tot persoonsgegevens heeft. </a:t>
            </a:r>
          </a:p>
          <a:p>
            <a:r>
              <a:rPr lang="nl-NL" dirty="0"/>
              <a:t>3.De Commissie kan het model en de procedures voor de uitwisseling van informatie over bindende bedrijfsvoorschriften in de zin van dit artikel tussen verwerkingsverantwoordelijken, verwerkers en toezichthoudende autoriteiten nader bepalen. Deze uitvoeringshandelingen worden vastgesteld volgens de in artikel 93, lid 2, bedoelde onderzoeksprocedure. </a:t>
            </a:r>
          </a:p>
          <a:p>
            <a:endParaRPr lang="en-US" dirty="0"/>
          </a:p>
        </p:txBody>
      </p:sp>
    </p:spTree>
    <p:extLst>
      <p:ext uri="{BB962C8B-B14F-4D97-AF65-F5344CB8AC3E}">
        <p14:creationId xmlns:p14="http://schemas.microsoft.com/office/powerpoint/2010/main" val="427204192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a:xfrm>
            <a:off x="680321" y="2336872"/>
            <a:ext cx="9613861" cy="4268114"/>
          </a:xfrm>
        </p:spPr>
        <p:txBody>
          <a:bodyPr>
            <a:normAutofit fontScale="70000" lnSpcReduction="20000"/>
          </a:bodyPr>
          <a:lstStyle/>
          <a:p>
            <a:r>
              <a:rPr lang="nl-NL" dirty="0"/>
              <a:t>Overweging 108: Indien er geen adequaatheidsbesluit is genomen, dient de verwerkingsverantwoordelijke of de verwerker maatregelen te nemen om het ontoereikende niveau van gegevensbescherming in een derde land te verhelpen door middel van passende waarborgen voor de betrokkene. Dergelijke passende waarborgen kunnen erin bestaan gebruik te maken van bindende bedrijfsvoorschriften, standaardbepalingen inzake gegevensbescherming die zijn vastgesteld door de Commissie, standaardbepalingen inzake gegevensbescherming die zijn vastgesteld door een toezichthoudende autoriteit of contractbepalingen die zijn toegestaan door een toezichthoudende autoriteit. Die waarborgen moeten de naleving van gegevensbeschermingsvereisten en de geldende rechten van de betrokkenen voor verwerkingen binnen de Unie waarborgen, waaronder de beschikbaarheid van afdwingbare rechten van betrokkenen en van doeltreffende beroepen, zoals het instellen van administratief beroep of beroep in rechte en het eisen van een vergoeding in de Unie of in een derde land. Zij moeten met name betrekking hebben op de naleving van de algemene beginselen inzake de verwerking van persoonsgegevens, de beginselen van gegevensbescherming door ontwerp en gegevensbescherming door standaardinstellingen. Doorgiften kunnen ook worden verricht door overheidsinstanties of -organen met overheidsinstanties of -organen in derde landen of met internationale organisaties met overeenkomstige taken en functies, ook op basis van bepalingen die moeten worden opgenomen in administratieve regelingen, zoals een memorandum van overeenstemming met afdwingbare en bruikbare rechten voor betrokkenen. De toestemming van de bevoegde toezichthoudende autoriteit zou moeten worden verkregen wanneer de waarborgen worden geboden in niet juridisch bindende administratieve regelingen. </a:t>
            </a:r>
          </a:p>
        </p:txBody>
      </p:sp>
    </p:spTree>
    <p:extLst>
      <p:ext uri="{BB962C8B-B14F-4D97-AF65-F5344CB8AC3E}">
        <p14:creationId xmlns:p14="http://schemas.microsoft.com/office/powerpoint/2010/main" val="386928557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70000" lnSpcReduction="20000"/>
          </a:bodyPr>
          <a:lstStyle/>
          <a:p>
            <a:r>
              <a:rPr lang="nl-NL" dirty="0"/>
              <a:t>Overweging 109: Dat de verwerkingsverantwoordelijke of de verwerker gebruik kan maken van standaardbepalingen inzake gegevensbescherming die zijn vastgesteld door de Commissie of een toezichthoudende autoriteit, dient niet in te houden dat hij de standaardbepalingen inzake gegevensbescherming niet in een bredere overeenkomst mag opnemen, zoals een overeenkomst tussen de verwerker en een andere verwerker, of geen andere bepalingen of extra waarborgen mag toevoegen, mits deze niet direct of indirect in tegenspraak zijn met de door de Commissie of een toezichthoudende autoriteit vastgestelde standaardcontractbepalingen en geen afbreuk doen aan de grondrechten of de fundamentele vrijheden van de betrokkenen. Verwerkingsverantwoordelijken en verwerkers moeten worden aangemoedigd om via contractuele verplichtingen meer waarborgen te bieden in aanvulling op de standaardclausules inzake gegevensbescherming.</a:t>
            </a:r>
          </a:p>
          <a:p>
            <a:r>
              <a:rPr lang="nl-NL" dirty="0"/>
              <a:t>Overweging 110: Een concern of een groepering van ondernemingen die een gezamenlijke economische activiteit beoefent, dient voor zijn internationale doorgiften uit de Unie naar organisaties binnen hetzelfde concern of dezelfde groepering van ondernemingen die een gezamenlijke economische activiteit beoefent te kunnen gebruikmaken van goedgekeurde bindende bedrijfsvoorschriften, mits daarin alle essentiële beginselen en afdwingbare rechten zijn vastgelegd die passende waarborgen bieden ten aanzien van de doorgifte of categorieën van doorgiften van persoonsgegevens.</a:t>
            </a:r>
          </a:p>
          <a:p>
            <a:endParaRPr lang="nl-NL" dirty="0"/>
          </a:p>
          <a:p>
            <a:endParaRPr lang="en-US" dirty="0"/>
          </a:p>
        </p:txBody>
      </p:sp>
    </p:spTree>
    <p:extLst>
      <p:ext uri="{BB962C8B-B14F-4D97-AF65-F5344CB8AC3E}">
        <p14:creationId xmlns:p14="http://schemas.microsoft.com/office/powerpoint/2010/main" val="3825715992"/>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336872"/>
            <a:ext cx="9613861" cy="4102027"/>
          </a:xfrm>
        </p:spPr>
        <p:txBody>
          <a:bodyPr>
            <a:normAutofit fontScale="85000" lnSpcReduction="20000"/>
          </a:bodyPr>
          <a:lstStyle/>
          <a:p>
            <a:r>
              <a:rPr lang="nl-NL" dirty="0"/>
              <a:t>Deze passende waarborgen kunnen op twee manieren worden geboden: met of zonder voorafgaande toestemming van de toezichthouder, de Autoriteit Persoonsgegevens.  </a:t>
            </a:r>
            <a:endParaRPr lang="nl-NL" sz="2000" dirty="0"/>
          </a:p>
          <a:p>
            <a:pPr lvl="1"/>
            <a:r>
              <a:rPr lang="nl-NL" dirty="0"/>
              <a:t>Expliciete toestemming van de AP zal soms lastig en tijdrovend zijn, maar biedt wel meer rechtszekerheid. De kans dat er dan achteraf iets misgaat is klein. De AP kan bijvoorbeeld expliciete contractuele overeenkomsten tussen een verantwoordelijke en een verwerker accorderen. De relevante nationale toezichthoudende autoriteit is in principe de toezichthouder van het land waar de verantwoordelijke is gevestigd. </a:t>
            </a:r>
            <a:endParaRPr lang="nl-NL" sz="1600" dirty="0"/>
          </a:p>
          <a:p>
            <a:pPr lvl="1"/>
            <a:r>
              <a:rPr lang="nl-NL" dirty="0"/>
              <a:t>Zonder voorafgaande toestemming van de AP kunnen er ook passende waarborgen worden getroffen. Dat kan wederom op twee manieren. </a:t>
            </a:r>
            <a:endParaRPr lang="nl-NL" sz="1600" dirty="0"/>
          </a:p>
          <a:p>
            <a:pPr lvl="2"/>
            <a:r>
              <a:rPr lang="nl-NL" dirty="0"/>
              <a:t>Ofwel, de passende waarborgen worden getroffen op basis van vooraf vastgestelde bepalingen door de Europese Commissie, de toezichthouder of op basis van een al door de toezichthoudende autoriteit of een andere autoriteit goedgekeurde gedragscode of certificeringsmechanisme. Het algemene kader is hiermee dus al vastgesteld, de specifieke invulling van dat kader en de regels doe je dan zelf voor je organisatie en de specifieke doorvoer van persoonsgegevens. Dit biedt dus iets minder rechtszekerheid dan vooraf geaccordeerde contracten, maar als je redelijk binnen het gestelde kader blijft dan zal dit over het algemeen geen probleem opleveren. </a:t>
            </a:r>
            <a:endParaRPr lang="nl-NL" sz="1600" dirty="0"/>
          </a:p>
          <a:p>
            <a:pPr lvl="2"/>
            <a:r>
              <a:rPr lang="nl-NL" dirty="0"/>
              <a:t>Ofwel, de afspraken worden los van vastgestelde kaders opgesteld voor de specifieke organisaties. In dit geval geeft de AVG wel tal van specifieke punten die in deze zogenoemde bindende bedrijfsvoorschriften (Binding Corporate Rules) moeten worden opgenomen</a:t>
            </a:r>
          </a:p>
        </p:txBody>
      </p:sp>
    </p:spTree>
    <p:extLst>
      <p:ext uri="{BB962C8B-B14F-4D97-AF65-F5344CB8AC3E}">
        <p14:creationId xmlns:p14="http://schemas.microsoft.com/office/powerpoint/2010/main" val="109629129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lnSpcReduction="10000"/>
          </a:bodyPr>
          <a:lstStyle/>
          <a:p>
            <a:r>
              <a:rPr lang="nl-NL" i="1" dirty="0"/>
              <a:t>Artikel 48 </a:t>
            </a:r>
            <a:r>
              <a:rPr lang="nl-NL" b="1" dirty="0"/>
              <a:t>Niet bij Unierecht toegestane doorgiften of verstrekkingen </a:t>
            </a:r>
          </a:p>
          <a:p>
            <a:r>
              <a:rPr lang="nl-NL" dirty="0"/>
              <a:t>Elke rechterlijke uitspraak en elk besluit van een administratieve autoriteit van een derde land op grond waarvan een verwerkingsverantwoordelijke of een verwerker persoonsgegevens moet doorgeven of verstrekken, mag alleen op enigerlei wijze worden erkend of afdwingbaar zijn indien zij gebaseerd zijn op een internationale overeenkomst, zoals een verdrag inzake wederzijdse rechtsbijstand, tussen het verzoekende derde landen en de Unie of een lidstaat, onverminderd andere gronden voor doorgifte uit hoofde van dit hoofdstuk. </a:t>
            </a:r>
          </a:p>
        </p:txBody>
      </p:sp>
    </p:spTree>
    <p:extLst>
      <p:ext uri="{BB962C8B-B14F-4D97-AF65-F5344CB8AC3E}">
        <p14:creationId xmlns:p14="http://schemas.microsoft.com/office/powerpoint/2010/main" val="232719919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70000" lnSpcReduction="20000"/>
          </a:bodyPr>
          <a:lstStyle/>
          <a:p>
            <a:r>
              <a:rPr lang="nl-NL" dirty="0"/>
              <a:t>Overweging 115: Sommige derde landen stellen wetten, bestuursrechtelijke bepalingen en andere rechtshandelingen vast waarmee wordt beoogd de gegevensverwerkingsactiviteiten van natuurlijke personen en rechtspersonen die onder de jurisdictie van de lidstaten vallen, rechtstreeks te regelen. Hierbij kan het onder meer gaan om rechterlijke beslissingen of besluiten van administratieve instanties van derde landen die van de verwerkingsverantwoordelijke of de verwerker verlangen dat hij persoonsgegevens doorgeeft of verstrekt, en die niet zijn gestoeld op een geldende internationale overeenkomst, zoals een verdrag inzake wederzijds rechtshulp, tussen het verzoekende derde land en de Unie of de lidstaat in kwestie. De extraterritoriale toepassing van deze wetten, bestuursrechtelijke bepalingen en andere rechtshandelingen kan in strijd zijn met het internationaal recht en een belemmering vormen voor de bij deze verordening gegarandeerde bescherming van natuurlijke personen in de Unie. Doorgiften mogen alleen kunnen plaatsvinden wanneer is voldaan aan de voorwaarden die in deze verordening worden gesteld aan doorgifte aan derde landen. Dit kan onder meer het geval zijn wanneer openbaarmaking nodig is voor een algemeen belang dat erkend is in het Unierecht of het </a:t>
            </a:r>
            <a:r>
              <a:rPr lang="nl-NL" dirty="0" err="1"/>
              <a:t>lidstatelijke</a:t>
            </a:r>
            <a:r>
              <a:rPr lang="nl-NL" dirty="0"/>
              <a:t> recht waarvan de verwerkingsverantwoordelijke onderdaan is.</a:t>
            </a:r>
          </a:p>
          <a:p>
            <a:endParaRPr lang="en-US" dirty="0"/>
          </a:p>
        </p:txBody>
      </p:sp>
    </p:spTree>
    <p:extLst>
      <p:ext uri="{BB962C8B-B14F-4D97-AF65-F5344CB8AC3E}">
        <p14:creationId xmlns:p14="http://schemas.microsoft.com/office/powerpoint/2010/main" val="397524428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336872"/>
            <a:ext cx="9613861" cy="3873427"/>
          </a:xfrm>
        </p:spPr>
        <p:txBody>
          <a:bodyPr>
            <a:normAutofit fontScale="70000" lnSpcReduction="20000"/>
          </a:bodyPr>
          <a:lstStyle/>
          <a:p>
            <a:r>
              <a:rPr lang="nl-NL" i="1" dirty="0"/>
              <a:t>Artikel 49 </a:t>
            </a:r>
            <a:r>
              <a:rPr lang="nl-NL" b="1" dirty="0"/>
              <a:t>Afwijkingen voor specifieke situaties </a:t>
            </a:r>
          </a:p>
          <a:p>
            <a:r>
              <a:rPr lang="nl-NL" dirty="0"/>
              <a:t>1.Bij ontstentenis van een adequaatheidsbesluit overeenkomstig artikel 45, lid 3, of van passende waarborgen overeenkomstig artikel 46, met inbegrip van bindende bedrijfsvoorschriften, kan een doorgifte of een reeks van doorgiften van persoonsgegevens aan een derde land of een internationale organisatie slechts plaatsvinden mits aan één van de volgende voorwaarden is voldaan: </a:t>
            </a:r>
          </a:p>
          <a:p>
            <a:r>
              <a:rPr lang="nl-NL" dirty="0"/>
              <a:t>a) de betrokkene heeft uitdrukkelijk met de voorgestelde doorgifte ingestemd, na te zijn ingelicht over de risico's die dergelijke doorgiften voor hem kunnen inhouden bij ontstentenis van een adequaatheidsbesluit en van passende waarborgen; </a:t>
            </a:r>
          </a:p>
          <a:p>
            <a:r>
              <a:rPr lang="nl-NL" dirty="0"/>
              <a:t>b)de doorgifte is noodzakelijk voor de uitvoering van een overeenkomst tussen de betrokkene en de verwerkingsverantwoordelijke of voor de uitvoering van op verzoek van de betrokkene genomen precontractuele maatregelen; </a:t>
            </a:r>
          </a:p>
          <a:p>
            <a:r>
              <a:rPr lang="nl-NL" dirty="0"/>
              <a:t>c) de doorgifte is noodzakelijk voor de sluiting of de uitvoering van een in het belang van de betrokkene tussen de verwerkingsverantwoordelijke en een andere natuurlijke persoon of rechtspersoon gesloten overeenkomst; </a:t>
            </a:r>
          </a:p>
          <a:p>
            <a:r>
              <a:rPr lang="nl-NL" dirty="0"/>
              <a:t>d) de doorgifte is noodzakelijk wegens gewichtige redenen van algemeen belang; </a:t>
            </a:r>
          </a:p>
        </p:txBody>
      </p:sp>
    </p:spTree>
    <p:extLst>
      <p:ext uri="{BB962C8B-B14F-4D97-AF65-F5344CB8AC3E}">
        <p14:creationId xmlns:p14="http://schemas.microsoft.com/office/powerpoint/2010/main" val="1163469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9D1C6A-A659-47D3-B98E-8A49126AFC14}"/>
              </a:ext>
            </a:extLst>
          </p:cNvPr>
          <p:cNvSpPr>
            <a:spLocks noGrp="1"/>
          </p:cNvSpPr>
          <p:nvPr>
            <p:ph type="title"/>
          </p:nvPr>
        </p:nvSpPr>
        <p:spPr/>
        <p:txBody>
          <a:bodyPr/>
          <a:lstStyle/>
          <a:p>
            <a:r>
              <a:rPr lang="nl-NL" dirty="0"/>
              <a:t>4. Waar is de AVG van toepassing?</a:t>
            </a:r>
          </a:p>
        </p:txBody>
      </p:sp>
      <p:sp>
        <p:nvSpPr>
          <p:cNvPr id="3" name="Tijdelijke aanduiding voor inhoud 2">
            <a:extLst>
              <a:ext uri="{FF2B5EF4-FFF2-40B4-BE49-F238E27FC236}">
                <a16:creationId xmlns:a16="http://schemas.microsoft.com/office/drawing/2014/main" id="{CB7580B0-6B37-42BE-A209-7C1872E29FAD}"/>
              </a:ext>
            </a:extLst>
          </p:cNvPr>
          <p:cNvSpPr>
            <a:spLocks noGrp="1"/>
          </p:cNvSpPr>
          <p:nvPr>
            <p:ph idx="1"/>
          </p:nvPr>
        </p:nvSpPr>
        <p:spPr/>
        <p:txBody>
          <a:bodyPr>
            <a:normAutofit fontScale="70000" lnSpcReduction="20000"/>
          </a:bodyPr>
          <a:lstStyle/>
          <a:p>
            <a:r>
              <a:rPr lang="nl-NL" i="1" dirty="0"/>
              <a:t>Artikel 3 </a:t>
            </a:r>
            <a:r>
              <a:rPr lang="nl-NL" b="1" dirty="0"/>
              <a:t>Territoriaal toepassingsgebied </a:t>
            </a:r>
          </a:p>
          <a:p>
            <a:r>
              <a:rPr lang="nl-NL" dirty="0"/>
              <a:t>1.Deze verordening is van toepassing op de verwerking van persoonsgegevens in het kader van de activiteiten van een vestiging van een verwerkingsverantwoordelijke of een verwerker in de Unie, ongeacht of de verwerking in de Unie al dan niet plaatsvindt. </a:t>
            </a:r>
          </a:p>
          <a:p>
            <a:r>
              <a:rPr lang="nl-NL" dirty="0"/>
              <a:t>2.Deze verordening is van toepassing op de verwerking van persoonsgegevens van betrokkenen die zich in de Unie bevinden, door een niet in de Unie gevestigde verwerkingsverantwoordelijke of verwerker, wanneer de verwerking verband houdt met: </a:t>
            </a:r>
          </a:p>
          <a:p>
            <a:r>
              <a:rPr lang="nl-NL" dirty="0"/>
              <a:t>a) het aanbieden van goederen of diensten aan deze betrokkenen in de Unie, ongeacht of een betaling door de betrokkenen is vereist; of </a:t>
            </a:r>
          </a:p>
          <a:p>
            <a:r>
              <a:rPr lang="nl-NL" dirty="0"/>
              <a:t>b) het monitoren van hun gedrag, voor zover dit gedrag in de Unie plaatsvindt. </a:t>
            </a:r>
          </a:p>
          <a:p>
            <a:r>
              <a:rPr lang="nl-NL" dirty="0"/>
              <a:t>3.Deze verordening is van toepassing op de verwerking van persoonsgegevens door een verwerkingsverantwoordelijke die niet in de Unie is gevestigd, maar op een plaats waar krachtens het internationaal publiekrecht het </a:t>
            </a:r>
            <a:r>
              <a:rPr lang="nl-NL" dirty="0" err="1"/>
              <a:t>lidstatelijke</a:t>
            </a:r>
            <a:r>
              <a:rPr lang="nl-NL" dirty="0"/>
              <a:t> recht van toepassing is. </a:t>
            </a:r>
          </a:p>
        </p:txBody>
      </p:sp>
    </p:spTree>
    <p:extLst>
      <p:ext uri="{BB962C8B-B14F-4D97-AF65-F5344CB8AC3E}">
        <p14:creationId xmlns:p14="http://schemas.microsoft.com/office/powerpoint/2010/main" val="367902495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336872"/>
            <a:ext cx="9613861" cy="3873427"/>
          </a:xfrm>
        </p:spPr>
        <p:txBody>
          <a:bodyPr>
            <a:normAutofit fontScale="62500" lnSpcReduction="20000"/>
          </a:bodyPr>
          <a:lstStyle/>
          <a:p>
            <a:r>
              <a:rPr lang="nl-NL" dirty="0"/>
              <a:t>e) de doorgifte is noodzakelijk voor de instelling, uitoefening of onderbouwing van een rechtsvordering; </a:t>
            </a:r>
          </a:p>
          <a:p>
            <a:r>
              <a:rPr lang="nl-NL" dirty="0"/>
              <a:t>f) de doorgifte is noodzakelijk voor de bescherming van de vitale belangen van de betrokkene of van andere personen, indien de betrokkene lichamelijk of juridisch niet in staat is zijn toestemming te geven; </a:t>
            </a:r>
          </a:p>
          <a:p>
            <a:r>
              <a:rPr lang="nl-NL" dirty="0"/>
              <a:t>g) de doorgifte is verricht vanuit een register dat volgens het Unierecht of </a:t>
            </a:r>
            <a:r>
              <a:rPr lang="nl-NL" dirty="0" err="1"/>
              <a:t>lidstatelijk</a:t>
            </a:r>
            <a:r>
              <a:rPr lang="nl-NL" dirty="0"/>
              <a:t> recht is bedoeld om het publiek voor te lichten en dat door eenieder dan wel door iedere persoon die zich op een gerechtvaardigd belang kan beroepen, kan worden geraadpleegd, maar alleen voor zover in het geval in kwestie wordt voldaan aan de in Unierecht of </a:t>
            </a:r>
            <a:r>
              <a:rPr lang="nl-NL" dirty="0" err="1"/>
              <a:t>lidstatelijk</a:t>
            </a:r>
            <a:r>
              <a:rPr lang="nl-NL" dirty="0"/>
              <a:t> recht vastgestelde voorwaarden voor raadpleging. </a:t>
            </a:r>
          </a:p>
          <a:p>
            <a:r>
              <a:rPr lang="nl-NL" dirty="0"/>
              <a:t>Wanneer een doorgifte niet op een bepaling van de artikelen 45 of 46, met inbegrip van de bepalingen inzake bindende bedrijfsvoorschriften, kon worden gegrond en geen van de afwijkingen voor een specifieke situatie als bedoeld in de eerste alinea van dit lid van toepassing zijn, is de doorgifte niet repetitief is, een beperkt aantal betrokkenen betreft, noodzakelijk is voor dwingende gerechtvaardigde belangen van de verwerkingsverantwoordelijke die niet ondergeschikt zijn aan de belangen of rechten en vrijheden van de betrokkene, en de verwerkingsverantwoordelijke alle omstandigheden in verband met de gegevensdoorgifte heeft beoordeeld en op basis van die beoordeling passende waarborgen voor de bescherming van persoonsgegevens heeft geboden. De verwerkingsverantwoordelijke informeert de toezichthoudende autoriteit over de doorgifte. De verwerkingsverantwoordelijke informeert de betrokkene, behalve over de in de artikelen 13 en 14 bedoelde informatie, ook over de doorgifte en de door hem nagestreefde dwingende gerechtvaardigde belangen. </a:t>
            </a:r>
          </a:p>
        </p:txBody>
      </p:sp>
    </p:spTree>
    <p:extLst>
      <p:ext uri="{BB962C8B-B14F-4D97-AF65-F5344CB8AC3E}">
        <p14:creationId xmlns:p14="http://schemas.microsoft.com/office/powerpoint/2010/main" val="407156268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336872"/>
            <a:ext cx="9613861" cy="4073453"/>
          </a:xfrm>
        </p:spPr>
        <p:txBody>
          <a:bodyPr>
            <a:normAutofit fontScale="70000" lnSpcReduction="20000"/>
          </a:bodyPr>
          <a:lstStyle/>
          <a:p>
            <a:r>
              <a:rPr lang="nl-NL" dirty="0"/>
              <a:t>2.Een doorgifte overeenkomstig lid 1, eerste alinea, onder g), mag geen betrekking hebben op alle persoonsgegevens of volledige categorieën van persoonsgegevens die in het register zijn opgeslagen. Wanneer een register bedoeld is om door personen met een gerechtvaardigd belang te worden geraadpleegd, kan de doorgifte slechts plaatsvinden op verzoek van die personen of wanneer de gegevens voor hen zijn bestemd. </a:t>
            </a:r>
          </a:p>
          <a:p>
            <a:r>
              <a:rPr lang="nl-NL" dirty="0"/>
              <a:t>3.Lid 1, eerste alinea, onder a), b) en c) en tweede alinea, zijn niet van toepassing op activiteiten die door overheidsinstanties worden verricht bij de uitoefening van hun openbare bevoegdheden. </a:t>
            </a:r>
          </a:p>
          <a:p>
            <a:r>
              <a:rPr lang="nl-NL" dirty="0"/>
              <a:t>4.Het in lid 1, eerste alinea, onder d), bedoelde openbaar belang moet zijn erkend bij een Unierechtelijke of nationaalrechtelijke bepaling die op de verwerkingsverantwoordelijke van toepassing is. </a:t>
            </a:r>
          </a:p>
          <a:p>
            <a:r>
              <a:rPr lang="nl-NL" dirty="0"/>
              <a:t>5.Bij ontstentenis van een adequaatheidsbesluit kunnen in Unierechtelijke of lidstaatrechtelijke bepalingen of bepalingen om gewichtige redenen van openbaar belang uitdrukkelijk grenzen worden gesteld aan de doorgifte van specifieke categorieën van persoonsgegevens aan een derde land of een internationale organisatie. De lidstaten stellen de Commissie in kennis van dergelijke bepalingen. </a:t>
            </a:r>
          </a:p>
          <a:p>
            <a:r>
              <a:rPr lang="nl-NL" dirty="0"/>
              <a:t>6.De verwerkingsverantwoordelijke of de verwerker staaft de beoordeling en de in lid 1, tweede alinea, van dit artikel bedoelde passende waarborgen in het artikel 30 bedoelde register. </a:t>
            </a:r>
          </a:p>
        </p:txBody>
      </p:sp>
    </p:spTree>
    <p:extLst>
      <p:ext uri="{BB962C8B-B14F-4D97-AF65-F5344CB8AC3E}">
        <p14:creationId xmlns:p14="http://schemas.microsoft.com/office/powerpoint/2010/main" val="293996575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a:xfrm>
            <a:off x="680321" y="2336872"/>
            <a:ext cx="9613861" cy="4019539"/>
          </a:xfrm>
        </p:spPr>
        <p:txBody>
          <a:bodyPr>
            <a:normAutofit fontScale="55000" lnSpcReduction="20000"/>
          </a:bodyPr>
          <a:lstStyle/>
          <a:p>
            <a:r>
              <a:rPr lang="nl-NL" dirty="0"/>
              <a:t>Overweging 111: Doorgifte dient mogelijk te zijn in bepaalde gevallen waarin de betrokkene daartoe uitdrukkelijk toestemming heeft gegeven, wanneer de doorgifte incidenteel en noodzakelijk is in het kader van een overeenkomst of van een rechtsvordering, ongeacht of het een gerechtelijke of een administratieve of buitengerechtelijke procedure betreft, waaronder procedures bij regelgevingsinstanties. Doorgifte dient ook mogelijk te zijn wanneer in het Unierecht of het </a:t>
            </a:r>
            <a:r>
              <a:rPr lang="nl-NL" dirty="0" err="1"/>
              <a:t>lidstatelijke</a:t>
            </a:r>
            <a:r>
              <a:rPr lang="nl-NL" dirty="0"/>
              <a:t> recht vastgelegde gewichtige redenen van algemeen belang zulks vereisen, of wanneer het gaat om een doorgifte uit een bij de wet ingesteld register dat bedoeld is voor raadpleging door het publiek of personen met een gerechtvaardigd belang. In laatstgenoemd geval mogen bij een dergelijke doorgifte niet alle van de in dit register opgenomen persoonsgegevens of categorieën van gegevens worden verstrekt; wanneer een register bedoeld is voor raadpleging door personen met een gerechtvaardigd belang, mag de doorgifte slechts plaatsvinden op verzoek van deze personen of wanneer de gegevens voor hen zijn bestemd, waarbij ten volle rekening wordt gehouden met de belangen en de grondrechten van de betrokkene. </a:t>
            </a:r>
          </a:p>
          <a:p>
            <a:r>
              <a:rPr lang="nl-NL" dirty="0"/>
              <a:t>Overweging 112: Die afwijkingen dienen met name te gelden voor gegevensdoorgiften die nodig zijn op grond van gewichtige redenen van algemeen belang, zoals internationale gegevensuitwisselingen tussen mededingingsautoriteiten, belasting- of douanediensten, financiële toezichthoudende autoriteiten, diensten met bevoegdheid op het gebied van de sociale zekerheid of de volksgezondheid, bijvoorbeeld in geval van opsporing van contacten in het kader van de bestrijding van besmettelijke ziekten of met het oog op de terugdringing en/of uitbanning van doping in de sport. Doorgifte van persoonsgegevens dient ook als rechtmatig te worden beschouwd wanneer deze nodig is voor de bescherming van een belang dat essentieel is voor de vitale belangen van de betrokkene of een andere persoon, daaronder begrepen diens fysieke integriteit of leven, indien de betrokkene niet in staat is zijn toestemming te geven. Bij ontstentenis van een adequaatheidsbesluit kan het Unierecht of het </a:t>
            </a:r>
            <a:r>
              <a:rPr lang="nl-NL" dirty="0" err="1"/>
              <a:t>lidstatelijke</a:t>
            </a:r>
            <a:r>
              <a:rPr lang="nl-NL" dirty="0"/>
              <a:t> recht om gewichtige redenen van algemeen belang uitdrukkelijk grenzen stellen aan de doorgifte van specifieke categorieën van gegevens naar een derde land of een internationale organisatie. De lidstaten moeten dergelijke bepalingen aan de Commissie meedelen. Iedere doorgifte aan een internationale humanitaire organisatie van persoonsgegevens van een betrokkene die lichamelijk of juridisch niet in staat is toestemming te geven, kan, indien zij plaatsvindt met het oog op de uitvoering van een opdracht die krachtens de Verdragen van Genève of met het oog op de naleving van het internationaal humanitair recht in gewapende conflicten, worden beschouwd als noodzakelijk in het kader van een gewichtige reden van algemeen belang of omdat het van vitaal belang is voor de betrokkene.</a:t>
            </a:r>
          </a:p>
        </p:txBody>
      </p:sp>
    </p:spTree>
    <p:extLst>
      <p:ext uri="{BB962C8B-B14F-4D97-AF65-F5344CB8AC3E}">
        <p14:creationId xmlns:p14="http://schemas.microsoft.com/office/powerpoint/2010/main" val="54455414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70000" lnSpcReduction="20000"/>
          </a:bodyPr>
          <a:lstStyle/>
          <a:p>
            <a:r>
              <a:rPr lang="nl-NL" dirty="0"/>
              <a:t>Overweging 113: Doorgiften die als niet repetitief kunnen worden omschreven en slechts een klein aantal betrokkenen betreffen, dienen ook mogelijk te zijn voor de behartiging van dwingende gerechtvaardigde belangen van de verwerkingsverantwoordelijke, wanneer de belangen of de rechten en vrijheden van de betrokkene niet zwaarder wegen dan die belangen en wanneer de verwerkingsverantwoordelijke alle omstandigheden in verband met de gegevensdoorgifte heeft beoordeeld. De verwerkingsverantwoordelijke besteedt bijzondere aandacht aan de aard van de persoonsgegevens, het doel en de duur van de voorgestelde verwerking of verwerkingen, alsmede aan de situatie in het land van herkomst, het derde land en het land van de uiteindelijke bestemming en moet voorzien in passende waarborgen ter bescherming van de grondrechten en de fundamentele vrijheden van natuurlijke personen in verband met de verwerking van hun persoonsgegevens. Zulke doorgiften mogen alleen mogelijk zijn in restgevallen waarbij de overige gronden voor doorgifte niet van toepassing zijn. Met het oog op wetenschappelijk of historisch onderzoek of statistische doeleinden dient rekening te worden gehouden met de gerechtvaardigde verwachting van de maatschappij dat er sprake is van kennisvermeerdering. De verwerkingsverantwoordelijke dient de toezichthoudende autoriteit en de betrokkene van de doorgifte op de hoogte te stellen.</a:t>
            </a:r>
          </a:p>
          <a:p>
            <a:endParaRPr lang="en-US" dirty="0"/>
          </a:p>
        </p:txBody>
      </p:sp>
    </p:spTree>
    <p:extLst>
      <p:ext uri="{BB962C8B-B14F-4D97-AF65-F5344CB8AC3E}">
        <p14:creationId xmlns:p14="http://schemas.microsoft.com/office/powerpoint/2010/main" val="1659976766"/>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336872"/>
            <a:ext cx="9613861" cy="4073453"/>
          </a:xfrm>
        </p:spPr>
        <p:txBody>
          <a:bodyPr>
            <a:normAutofit fontScale="70000" lnSpcReduction="20000"/>
          </a:bodyPr>
          <a:lstStyle/>
          <a:p>
            <a:r>
              <a:rPr lang="nl-NL" i="1" dirty="0"/>
              <a:t>Artikel 50 </a:t>
            </a:r>
            <a:r>
              <a:rPr lang="nl-NL" b="1" dirty="0"/>
              <a:t>Internationale samenwerking voor de bescherming van persoonsgegevens </a:t>
            </a:r>
          </a:p>
          <a:p>
            <a:r>
              <a:rPr lang="nl-NL" dirty="0"/>
              <a:t>Ten aanzien van derde landen en internationale organisaties nemen de Commissie en de toezichthoudende autoriteiten de nodige maatregelen om: </a:t>
            </a:r>
          </a:p>
          <a:p>
            <a:r>
              <a:rPr lang="nl-NL" dirty="0"/>
              <a:t>a) procedures voor internationale samenwerking te ontwikkelen, zodat de effectieve handhaving van de wetgeving inzake de bescherming van persoonsgegevens wordt vergemakkelijkt; </a:t>
            </a:r>
          </a:p>
          <a:p>
            <a:r>
              <a:rPr lang="nl-NL" dirty="0"/>
              <a:t>b) internationale wederzijdse bijstand te bieden bij de handhaving van de wetgeving inzake de bescherming van persoonsgegevens, onder meer door kennisgeving, doorverwijzing van klachten, bijstand bij onderzoeken en uitwisseling van informatie, voor zover er passende waarborgen voor de bescherming van persoonsgegevens en andere grondrechten en fundamentele vrijheden bestaan; </a:t>
            </a:r>
          </a:p>
          <a:p>
            <a:r>
              <a:rPr lang="nl-NL" dirty="0"/>
              <a:t>c) belanghebbenden te betrekken bij besprekingen en activiteiten om de internationale samenwerking bij de handhaving van de wetgeving inzake de bescherming van persoonsgegevens te bevorderen; </a:t>
            </a:r>
          </a:p>
          <a:p>
            <a:r>
              <a:rPr lang="nl-NL" dirty="0"/>
              <a:t>en d) de uitwisseling en het documenteren van wetgeving en praktijken inzake de bescherming van persoonsgegevens te bevorderen, onder meer betreffende jurisdictiegeschillen met derde landen. </a:t>
            </a:r>
          </a:p>
        </p:txBody>
      </p:sp>
    </p:spTree>
    <p:extLst>
      <p:ext uri="{BB962C8B-B14F-4D97-AF65-F5344CB8AC3E}">
        <p14:creationId xmlns:p14="http://schemas.microsoft.com/office/powerpoint/2010/main" val="2103759117"/>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70000" lnSpcReduction="20000"/>
          </a:bodyPr>
          <a:lstStyle/>
          <a:p>
            <a:r>
              <a:rPr lang="nl-NL" dirty="0"/>
              <a:t>Overweging 116: Bij grensoverschrijdend verkeer van persoonsgegevens naar landen buiten de Unie kan het voor natuurlijke personen moeilijker worden hun gegevensbeschermingsrechten uit te oefenen, met name teneinde zich te beschermen tegen onrechtmatig gebruik of onrechtmatige openbaarmaking van die informatie. Bovendien kan het voor toezichthoudende autoriteiten onmogelijk worden klachten te behandelen of onderzoek te verrichten met betrekking tot activiteiten in het buitenland. Daarnaast kunnen hun mogelijkheden tot grensoverschrijdende samenwerking worden belemmerd door ontoereikende preventieve of corrigerende bevoegdheden, inconsistente rechtskaders en praktische obstakels, zoals beperkte middelen. Daarom dient nauwere samenwerking tussen de toezichthoudende autoriteiten op het gebied van gegevensbescherming te worden bevorderd met het oog op de uitwisseling van informatie met soortgelijke instanties in het buitenland. Met het oog op de ontwikkeling van internationale samenwerkingsmechanismen om bij de handhaving van de wetgeving inzake de bescherming van persoonsgegevens internationale wederzijdse bijstand te faciliteren en te verlenen, moeten de Commissie en de toezichthoudende autoriteiten bij activiteiten op het gebied van de uitoefening van hun bevoegdheden informatie uitwisselen en samenwerken met bevoegde autoriteiten in derde landen, op basis van wederkerigheid en overeenkomstig deze verordening.</a:t>
            </a:r>
          </a:p>
          <a:p>
            <a:endParaRPr lang="en-US" dirty="0"/>
          </a:p>
        </p:txBody>
      </p:sp>
    </p:spTree>
    <p:extLst>
      <p:ext uri="{BB962C8B-B14F-4D97-AF65-F5344CB8AC3E}">
        <p14:creationId xmlns:p14="http://schemas.microsoft.com/office/powerpoint/2010/main" val="346208517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BBC914-4A00-4B8C-81BE-796E0E0A7BC4}"/>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5CD570AA-5E6C-4DA1-9031-F7EA2D2995CA}"/>
              </a:ext>
            </a:extLst>
          </p:cNvPr>
          <p:cNvSpPr>
            <a:spLocks noGrp="1"/>
          </p:cNvSpPr>
          <p:nvPr>
            <p:ph idx="1"/>
          </p:nvPr>
        </p:nvSpPr>
        <p:spPr/>
        <p:txBody>
          <a:bodyPr/>
          <a:lstStyle/>
          <a:p>
            <a:r>
              <a:rPr lang="en-US" i="1" dirty="0"/>
              <a:t>Article 96 </a:t>
            </a:r>
            <a:r>
              <a:rPr lang="en-US" b="1" dirty="0"/>
              <a:t>Relationship with previously concluded Agreements </a:t>
            </a:r>
          </a:p>
          <a:p>
            <a:r>
              <a:rPr lang="en-US" dirty="0"/>
              <a:t>International agreements involving the transfer of personal data to third countries or international </a:t>
            </a:r>
            <a:r>
              <a:rPr lang="en-US" dirty="0" err="1"/>
              <a:t>organisations</a:t>
            </a:r>
            <a:r>
              <a:rPr lang="en-US" dirty="0"/>
              <a:t> which were concluded by Member States prior to 24 May 2016, and which comply with Union law as applicable prior to that date, shall remain in force until amended, replaced or revoked. </a:t>
            </a:r>
            <a:endParaRPr lang="nl-NL" dirty="0"/>
          </a:p>
        </p:txBody>
      </p:sp>
    </p:spTree>
    <p:extLst>
      <p:ext uri="{BB962C8B-B14F-4D97-AF65-F5344CB8AC3E}">
        <p14:creationId xmlns:p14="http://schemas.microsoft.com/office/powerpoint/2010/main" val="532781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E627C9-5AA6-42BF-92C4-91BE873BBFBE}"/>
              </a:ext>
            </a:extLst>
          </p:cNvPr>
          <p:cNvSpPr>
            <a:spLocks noGrp="1"/>
          </p:cNvSpPr>
          <p:nvPr>
            <p:ph type="title"/>
          </p:nvPr>
        </p:nvSpPr>
        <p:spPr/>
        <p:txBody>
          <a:bodyPr/>
          <a:lstStyle/>
          <a:p>
            <a:r>
              <a:rPr lang="nl-NL" dirty="0"/>
              <a:t>4. Waar is de AVG van toepassing?</a:t>
            </a:r>
          </a:p>
        </p:txBody>
      </p:sp>
      <p:sp>
        <p:nvSpPr>
          <p:cNvPr id="3" name="Tijdelijke aanduiding voor inhoud 2">
            <a:extLst>
              <a:ext uri="{FF2B5EF4-FFF2-40B4-BE49-F238E27FC236}">
                <a16:creationId xmlns:a16="http://schemas.microsoft.com/office/drawing/2014/main" id="{C0354892-0014-48D9-AC9F-2DB41D66D7B3}"/>
              </a:ext>
            </a:extLst>
          </p:cNvPr>
          <p:cNvSpPr>
            <a:spLocks noGrp="1"/>
          </p:cNvSpPr>
          <p:nvPr>
            <p:ph idx="1"/>
          </p:nvPr>
        </p:nvSpPr>
        <p:spPr/>
        <p:txBody>
          <a:bodyPr>
            <a:normAutofit fontScale="70000" lnSpcReduction="20000"/>
          </a:bodyPr>
          <a:lstStyle/>
          <a:p>
            <a:r>
              <a:rPr lang="nl-NL" dirty="0"/>
              <a:t>Overweging 2: De beginselen en regels betreffende de bescherming van natuurlijke personen bij de verwerking van hun persoonsgegevens dienen, ongeacht hun nationaliteit of verblijfplaats, in overeenstemming te zijn met hun grondrechten en fundamentele vrijheden, met name met hun recht op bescherming van persoonsgegevens. Deze verordening beoogt bij te dragen aan de totstandkoming van een ruimte van vrijheid, veiligheid en recht en van een economische unie, alsook tot economische en sociale vooruitgang, de versterking en de convergentie van de economieën binnen de interne markt en het welzijn van natuurlijke personen. </a:t>
            </a:r>
          </a:p>
          <a:p>
            <a:r>
              <a:rPr lang="nl-NL" dirty="0"/>
              <a:t> </a:t>
            </a:r>
          </a:p>
          <a:p>
            <a:r>
              <a:rPr lang="nl-NL" dirty="0"/>
              <a:t>Overweging 22: De verwerking van persoonsgegevens in het kader van de activiteiten van een vestiging van een verwerkingsverantwoordelijke of een verwerker in de Unie dient overeenkomstig deze verordening te worden verricht, ongeacht of de eigenlijke verwerking in de Unie plaatsvindt. Vestiging veronderstelt het effectief en daadwerkelijk uitoefenen van activiteiten via bestendige verhoudingen. De rechtsvorm van dergelijke verhoudingen, of het nu gaat om een bijkantoor of om een dochteronderneming met rechtspersoonlijkheid, is daarbij niet doorslaggevend.</a:t>
            </a:r>
          </a:p>
          <a:p>
            <a:endParaRPr lang="nl-NL" dirty="0"/>
          </a:p>
        </p:txBody>
      </p:sp>
    </p:spTree>
    <p:extLst>
      <p:ext uri="{BB962C8B-B14F-4D97-AF65-F5344CB8AC3E}">
        <p14:creationId xmlns:p14="http://schemas.microsoft.com/office/powerpoint/2010/main" val="1620233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A0665C-8EC7-46E5-B17C-D4D3A87A6EE3}"/>
              </a:ext>
            </a:extLst>
          </p:cNvPr>
          <p:cNvSpPr>
            <a:spLocks noGrp="1"/>
          </p:cNvSpPr>
          <p:nvPr>
            <p:ph type="title"/>
          </p:nvPr>
        </p:nvSpPr>
        <p:spPr/>
        <p:txBody>
          <a:bodyPr/>
          <a:lstStyle/>
          <a:p>
            <a:r>
              <a:rPr lang="nl-NL" dirty="0"/>
              <a:t>4. Waar is de AVG van toepassing?</a:t>
            </a:r>
          </a:p>
        </p:txBody>
      </p:sp>
      <p:sp>
        <p:nvSpPr>
          <p:cNvPr id="3" name="Tijdelijke aanduiding voor inhoud 2">
            <a:extLst>
              <a:ext uri="{FF2B5EF4-FFF2-40B4-BE49-F238E27FC236}">
                <a16:creationId xmlns:a16="http://schemas.microsoft.com/office/drawing/2014/main" id="{5E205AE2-7BC7-45BE-AD51-1A07482C12A9}"/>
              </a:ext>
            </a:extLst>
          </p:cNvPr>
          <p:cNvSpPr>
            <a:spLocks noGrp="1"/>
          </p:cNvSpPr>
          <p:nvPr>
            <p:ph idx="1"/>
          </p:nvPr>
        </p:nvSpPr>
        <p:spPr>
          <a:xfrm>
            <a:off x="680321" y="2064190"/>
            <a:ext cx="9613861" cy="4309449"/>
          </a:xfrm>
        </p:spPr>
        <p:txBody>
          <a:bodyPr>
            <a:normAutofit fontScale="55000" lnSpcReduction="20000"/>
          </a:bodyPr>
          <a:lstStyle/>
          <a:p>
            <a:r>
              <a:rPr lang="nl-NL" dirty="0"/>
              <a:t>Overweging 23: Om te waarborgen dat natuurlijke personen niet de bescherming wordt onthouden waarop zij krachtens deze verordening recht hebben, dient deze verordening van toepassing te zijn op de verwerking van persoonsgegevens van betrokkenen die zich in de Unie bevinden, door een niet in de Unie gevestigde verwerkingsverantwoordelijke of verwerker wanneer de verwerking verband houdt met het aanbieden van goederen of diensten aan deze betrokkenen, ongeacht of dit verband houdt met een betaling. Om te bepalen of een dergelijke verwerkingsverantwoordelijke of verwerker goederen of diensten aan betrokkenen in de Unie aanbiedt, moet worden nagegaan of de verwerkingsverantwoordelijke of verwerker klaarblijkelijk voornemens is diensten aan te bieden aan betrokkenen in één of meer lidstaten in de Unie. De toegankelijkheid van de website van de verwerkingsverantwoordelijke, van de verwerker of van een tussenpersoon in de Unie, van een e-mailadres of van andere contactgegevens of het gebruik van een in het derde land waar de verwerkingsverantwoordelijke is gevestigd, algemeen gebruikte taal is op zich ontoereikend om een dergelijk voornemen vast te stellen, maar ook uit andere factoren zoals het gebruik van een taal of een valuta die in één of meer lidstaten algemeen wordt gebruikt, met de mogelijkheid om in die taal goederen en diensten te bestellen, of de vermelding van klanten of gebruikers in de Unie, kan blijken dat de verwerkingsverantwoordelijke voornemens is goederen en diensten aan betrokkenen in de Unie aan te bieden.  </a:t>
            </a:r>
          </a:p>
          <a:p>
            <a:r>
              <a:rPr lang="nl-NL" dirty="0"/>
              <a:t>Overweging 24: De verwerking van persoonsgegevens van betrokkenen in de Unie door een niet in de Unie gevestigde verwerkingsverantwoordelijke of verwerker moet ook onder deze verordening vallen wanneer dat verband houdt met het controleren van het gedrag van de betrokkenen voor zover zich dat binnen de Unie situeert. Om uit te maken of een verwerking kan worden beschouwd als controle van het gedrag van betrokkenen, dient te worden vastgesteld of natuurlijke personen op het internet worden gevolgd, en onder meer of in dat verband eventueel persoonsgegevensverwerkingstechnieken worden gebruikt waarbij een profiel wordt opgesteld van een natuurlijke persoon, in het bijzonder om besluiten ten aanzien van hem te nemen of om zijn persoonlijke voorkeuren, gedragingen en attitudes te analyseren of te voorspellen. </a:t>
            </a:r>
          </a:p>
          <a:p>
            <a:r>
              <a:rPr lang="nl-NL" dirty="0"/>
              <a:t>Overweging 25: Wanneer uit hoofde van het internationale publiekrecht het </a:t>
            </a:r>
            <a:r>
              <a:rPr lang="nl-NL" dirty="0" err="1"/>
              <a:t>lidstatelijke</a:t>
            </a:r>
            <a:r>
              <a:rPr lang="nl-NL" dirty="0"/>
              <a:t> recht van toepassing is, dient deze verordening ook van toepassing te zijn op een verwerkingsverantwoordelijke die niet in de Unie is gevestigd, maar bijvoorbeeld bij een diplomatieke vertegenwoordiging of een consulaire post actief is.</a:t>
            </a:r>
          </a:p>
          <a:p>
            <a:endParaRPr lang="nl-NL" dirty="0"/>
          </a:p>
        </p:txBody>
      </p:sp>
    </p:spTree>
    <p:extLst>
      <p:ext uri="{BB962C8B-B14F-4D97-AF65-F5344CB8AC3E}">
        <p14:creationId xmlns:p14="http://schemas.microsoft.com/office/powerpoint/2010/main" val="3868543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B55FBC-CD94-45FE-8976-965303202FFA}"/>
              </a:ext>
            </a:extLst>
          </p:cNvPr>
          <p:cNvSpPr>
            <a:spLocks noGrp="1"/>
          </p:cNvSpPr>
          <p:nvPr>
            <p:ph type="title"/>
          </p:nvPr>
        </p:nvSpPr>
        <p:spPr/>
        <p:txBody>
          <a:bodyPr/>
          <a:lstStyle/>
          <a:p>
            <a:r>
              <a:rPr lang="nl-NL" dirty="0"/>
              <a:t>Overzicht blok 2 </a:t>
            </a:r>
            <a:br>
              <a:rPr lang="nl-NL" dirty="0"/>
            </a:br>
            <a:r>
              <a:rPr lang="nl-NL" dirty="0"/>
              <a:t>Privacy &amp; Gegevensbescherming</a:t>
            </a:r>
          </a:p>
        </p:txBody>
      </p:sp>
      <p:sp>
        <p:nvSpPr>
          <p:cNvPr id="3" name="Tijdelijke aanduiding voor inhoud 2">
            <a:extLst>
              <a:ext uri="{FF2B5EF4-FFF2-40B4-BE49-F238E27FC236}">
                <a16:creationId xmlns:a16="http://schemas.microsoft.com/office/drawing/2014/main" id="{92986335-1B6D-471D-B701-E5DFD21D78EB}"/>
              </a:ext>
            </a:extLst>
          </p:cNvPr>
          <p:cNvSpPr>
            <a:spLocks noGrp="1"/>
          </p:cNvSpPr>
          <p:nvPr>
            <p:ph idx="1"/>
          </p:nvPr>
        </p:nvSpPr>
        <p:spPr/>
        <p:txBody>
          <a:bodyPr>
            <a:normAutofit/>
          </a:bodyPr>
          <a:lstStyle/>
          <a:p>
            <a:r>
              <a:rPr lang="nl-NL" sz="2200" dirty="0"/>
              <a:t>21-09-2018  10.45-12.30 </a:t>
            </a:r>
            <a:r>
              <a:rPr lang="nl-NL" sz="2200"/>
              <a:t>	</a:t>
            </a:r>
            <a:r>
              <a:rPr lang="nl-NL"/>
              <a:t>CubeZ218</a:t>
            </a:r>
            <a:r>
              <a:rPr lang="nl-NL" sz="2200" dirty="0"/>
              <a:t>	Achtergrond AVG en 								Toepassing AVG</a:t>
            </a:r>
            <a:br>
              <a:rPr lang="nl-NL" sz="2200" dirty="0"/>
            </a:br>
            <a:endParaRPr lang="nl-NL" sz="2200" dirty="0"/>
          </a:p>
          <a:p>
            <a:r>
              <a:rPr lang="nl-NL" sz="2200" dirty="0"/>
              <a:t>26-09-2018  14.45 – 16.30	CubeZ220   	Algemene beginselen en FIPS</a:t>
            </a:r>
            <a:br>
              <a:rPr lang="nl-NL" sz="2200" dirty="0"/>
            </a:br>
            <a:endParaRPr lang="nl-NL" sz="2200" dirty="0"/>
          </a:p>
          <a:p>
            <a:r>
              <a:rPr lang="nl-NL" sz="2200" dirty="0"/>
              <a:t>03-10-2018	14.45 – 16.30	CubeZ220    	Rechten en plichten in de AVG</a:t>
            </a:r>
            <a:br>
              <a:rPr lang="nl-NL" sz="2200" dirty="0"/>
            </a:br>
            <a:endParaRPr lang="nl-NL" sz="2200" dirty="0"/>
          </a:p>
          <a:p>
            <a:r>
              <a:rPr lang="nl-NL" sz="2200" dirty="0"/>
              <a:t>10-10-2018   14.45 – 16.30 	CubeZ220 	Handhaving van de AVG</a:t>
            </a:r>
          </a:p>
        </p:txBody>
      </p:sp>
    </p:spTree>
    <p:extLst>
      <p:ext uri="{BB962C8B-B14F-4D97-AF65-F5344CB8AC3E}">
        <p14:creationId xmlns:p14="http://schemas.microsoft.com/office/powerpoint/2010/main" val="13438869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191D38-D07E-414A-A618-E6B5E6F36533}"/>
              </a:ext>
            </a:extLst>
          </p:cNvPr>
          <p:cNvSpPr>
            <a:spLocks noGrp="1"/>
          </p:cNvSpPr>
          <p:nvPr>
            <p:ph type="title"/>
          </p:nvPr>
        </p:nvSpPr>
        <p:spPr/>
        <p:txBody>
          <a:bodyPr/>
          <a:lstStyle/>
          <a:p>
            <a:r>
              <a:rPr lang="nl-NL" dirty="0"/>
              <a:t>4. Waar is de AVG van toepassing?</a:t>
            </a:r>
          </a:p>
        </p:txBody>
      </p:sp>
      <p:sp>
        <p:nvSpPr>
          <p:cNvPr id="3" name="Tijdelijke aanduiding voor inhoud 2">
            <a:extLst>
              <a:ext uri="{FF2B5EF4-FFF2-40B4-BE49-F238E27FC236}">
                <a16:creationId xmlns:a16="http://schemas.microsoft.com/office/drawing/2014/main" id="{8435F7BB-43A4-43D2-97A2-B42FD1DC40A3}"/>
              </a:ext>
            </a:extLst>
          </p:cNvPr>
          <p:cNvSpPr>
            <a:spLocks noGrp="1"/>
          </p:cNvSpPr>
          <p:nvPr>
            <p:ph idx="1"/>
          </p:nvPr>
        </p:nvSpPr>
        <p:spPr/>
        <p:txBody>
          <a:bodyPr>
            <a:normAutofit fontScale="92500" lnSpcReduction="10000"/>
          </a:bodyPr>
          <a:lstStyle/>
          <a:p>
            <a:r>
              <a:rPr lang="nl-NL" dirty="0" err="1"/>
              <a:t>Working</a:t>
            </a:r>
            <a:r>
              <a:rPr lang="nl-NL" dirty="0"/>
              <a:t> party 29: ‘</a:t>
            </a:r>
            <a:r>
              <a:rPr lang="en-US" dirty="0"/>
              <a:t>Opinion 8/2010 on applicable law’</a:t>
            </a:r>
          </a:p>
          <a:p>
            <a:r>
              <a:rPr lang="nl-NL" dirty="0"/>
              <a:t>Google Spain (C-131/12): ‘</a:t>
            </a:r>
            <a:r>
              <a:rPr lang="en-US" dirty="0"/>
              <a:t>Article 4(1)(a) of Directive 95/46 is to be interpreted as meaning that processing of personal data is carried out in the context of the activities of an establishment of the controller on the territory of a Member State, within the meaning of that provision, when the operator of a search engine sets up in a Member State a branch or subsidiary which is intended to promote and sell advertising space offered by that engine and which orientates its activity towards the inhabitants of that Member State.’ </a:t>
            </a:r>
          </a:p>
          <a:p>
            <a:r>
              <a:rPr lang="en-US" dirty="0"/>
              <a:t>Working Party 29: Update of Opinion 8/2010 on applicable law in light of the CJEU judgement in Google Spain – ‘</a:t>
            </a:r>
          </a:p>
          <a:p>
            <a:endParaRPr lang="en-US" dirty="0"/>
          </a:p>
          <a:p>
            <a:endParaRPr lang="nl-NL" dirty="0"/>
          </a:p>
        </p:txBody>
      </p:sp>
    </p:spTree>
    <p:extLst>
      <p:ext uri="{BB962C8B-B14F-4D97-AF65-F5344CB8AC3E}">
        <p14:creationId xmlns:p14="http://schemas.microsoft.com/office/powerpoint/2010/main" val="2730254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E2C2DE-BE48-4D98-AB31-BDD6BFA714AB}"/>
              </a:ext>
            </a:extLst>
          </p:cNvPr>
          <p:cNvSpPr>
            <a:spLocks noGrp="1"/>
          </p:cNvSpPr>
          <p:nvPr>
            <p:ph type="title"/>
          </p:nvPr>
        </p:nvSpPr>
        <p:spPr/>
        <p:txBody>
          <a:bodyPr/>
          <a:lstStyle/>
          <a:p>
            <a:r>
              <a:rPr lang="nl-NL" dirty="0"/>
              <a:t>4. Waar is de AVG van toepassing?</a:t>
            </a:r>
          </a:p>
        </p:txBody>
      </p:sp>
      <p:sp>
        <p:nvSpPr>
          <p:cNvPr id="3" name="Tijdelijke aanduiding voor inhoud 2">
            <a:extLst>
              <a:ext uri="{FF2B5EF4-FFF2-40B4-BE49-F238E27FC236}">
                <a16:creationId xmlns:a16="http://schemas.microsoft.com/office/drawing/2014/main" id="{4039FB2C-9086-46FE-AB60-FD547D78C189}"/>
              </a:ext>
            </a:extLst>
          </p:cNvPr>
          <p:cNvSpPr>
            <a:spLocks noGrp="1"/>
          </p:cNvSpPr>
          <p:nvPr>
            <p:ph idx="1"/>
          </p:nvPr>
        </p:nvSpPr>
        <p:spPr/>
        <p:txBody>
          <a:bodyPr/>
          <a:lstStyle/>
          <a:p>
            <a:r>
              <a:rPr lang="nl-NL" dirty="0" err="1"/>
              <a:t>Weltimo</a:t>
            </a:r>
            <a:r>
              <a:rPr lang="nl-NL" dirty="0"/>
              <a:t> (Case C-230/14): ‘</a:t>
            </a:r>
            <a:r>
              <a:rPr lang="en-US" dirty="0"/>
              <a:t>Directive 95/46 must be interpreted as meaning that the term ‘</a:t>
            </a:r>
            <a:r>
              <a:rPr lang="en-US" dirty="0" err="1"/>
              <a:t>adatfeldolgozás</a:t>
            </a:r>
            <a:r>
              <a:rPr lang="en-US" dirty="0"/>
              <a:t>’ (technical manipulation of data), used in the Hungarian version of that directive, in particular in Articles 4(1)(a) and 28(6) thereof, must be understood as having the same meaning as that of the term ‘</a:t>
            </a:r>
            <a:r>
              <a:rPr lang="en-US" dirty="0" err="1"/>
              <a:t>adatkezelés</a:t>
            </a:r>
            <a:r>
              <a:rPr lang="en-US" dirty="0"/>
              <a:t>’ (data processing).’</a:t>
            </a:r>
            <a:endParaRPr lang="nl-NL" dirty="0"/>
          </a:p>
        </p:txBody>
      </p:sp>
    </p:spTree>
    <p:extLst>
      <p:ext uri="{BB962C8B-B14F-4D97-AF65-F5344CB8AC3E}">
        <p14:creationId xmlns:p14="http://schemas.microsoft.com/office/powerpoint/2010/main" val="2599452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Waar is de AVG van toepassing?</a:t>
            </a:r>
            <a:endParaRPr lang="en-US" dirty="0"/>
          </a:p>
        </p:txBody>
      </p:sp>
      <p:sp>
        <p:nvSpPr>
          <p:cNvPr id="3" name="Content Placeholder 2"/>
          <p:cNvSpPr>
            <a:spLocks noGrp="1"/>
          </p:cNvSpPr>
          <p:nvPr>
            <p:ph idx="1"/>
          </p:nvPr>
        </p:nvSpPr>
        <p:spPr/>
        <p:txBody>
          <a:bodyPr/>
          <a:lstStyle/>
          <a:p>
            <a:r>
              <a:rPr lang="nl-NL" b="1" dirty="0"/>
              <a:t>Artikel 4 Definities </a:t>
            </a:r>
            <a:endParaRPr lang="nl-NL" dirty="0"/>
          </a:p>
          <a:p>
            <a:r>
              <a:rPr lang="nl-NL" dirty="0"/>
              <a:t>Voor de toepassing van deze verordening wordt verstaan onder: </a:t>
            </a:r>
          </a:p>
          <a:p>
            <a:r>
              <a:rPr lang="nl-NL" dirty="0"/>
              <a:t>17) „</a:t>
            </a:r>
            <a:r>
              <a:rPr lang="nl-NL" dirty="0" err="1"/>
              <a:t>vertegenwoordiger”:een</a:t>
            </a:r>
            <a:r>
              <a:rPr lang="nl-NL" dirty="0"/>
              <a:t> in de Unie gevestigde natuurlijke persoon of rechtspersoon die uit hoofde van artikel 27 schriftelijk door de verwerkingsverantwoordelijke of de verwerker is aangewezen om de verwerkingsverantwoordelijke of de verwerker te vertegenwoordigen in verband met hun respectieve verplichtingen krachtens deze verordening; </a:t>
            </a:r>
          </a:p>
          <a:p>
            <a:endParaRPr lang="en-US" dirty="0"/>
          </a:p>
        </p:txBody>
      </p:sp>
    </p:spTree>
    <p:extLst>
      <p:ext uri="{BB962C8B-B14F-4D97-AF65-F5344CB8AC3E}">
        <p14:creationId xmlns:p14="http://schemas.microsoft.com/office/powerpoint/2010/main" val="25122845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Waar is de AVG van toepassing?</a:t>
            </a:r>
            <a:endParaRPr lang="en-US" dirty="0"/>
          </a:p>
        </p:txBody>
      </p:sp>
      <p:sp>
        <p:nvSpPr>
          <p:cNvPr id="3" name="Content Placeholder 2"/>
          <p:cNvSpPr>
            <a:spLocks noGrp="1"/>
          </p:cNvSpPr>
          <p:nvPr>
            <p:ph idx="1"/>
          </p:nvPr>
        </p:nvSpPr>
        <p:spPr/>
        <p:txBody>
          <a:bodyPr>
            <a:normAutofit fontScale="85000" lnSpcReduction="20000"/>
          </a:bodyPr>
          <a:lstStyle/>
          <a:p>
            <a:r>
              <a:rPr lang="nl-NL" i="1" dirty="0"/>
              <a:t>Artikel 27 </a:t>
            </a:r>
            <a:r>
              <a:rPr lang="nl-NL" b="1" dirty="0"/>
              <a:t>Vertegenwoordigers van niet in de Unie gevestigde verwerkingsverantwoordelijken of verwerkers </a:t>
            </a:r>
          </a:p>
          <a:p>
            <a:r>
              <a:rPr lang="nl-NL" dirty="0"/>
              <a:t>1.Wanneer artikel 3, lid 2, van toepassing is, wijst de verwerkingsverantwoordelijke of de verwerker schriftelijk een vertegenwoordiger in de Unie aan. </a:t>
            </a:r>
          </a:p>
          <a:p>
            <a:r>
              <a:rPr lang="nl-NL" dirty="0"/>
              <a:t>2.De verplichting vervat in lid 1 van dit artikel geldt niet voor: </a:t>
            </a:r>
          </a:p>
          <a:p>
            <a:r>
              <a:rPr lang="nl-NL" dirty="0"/>
              <a:t>a) incidentele verwerking die geen grootschalige verwerking van bijzondere categorieën van persoonsgegevens als bedoeld in artikel 9, lid 1, betreft noch verwerking van persoonsgegevens die verband houden met strafrechtelijke veroordelingen en strafbare feiten als bedoeld in artikel 10, en waarbij de kans gering is dat zij een risico inhoudt voor de rechten en vrijheden van natuurlijke personen, rekening houdend met de aard, de context, de omvang en de verwerkingsdoeleinden; of </a:t>
            </a:r>
          </a:p>
          <a:p>
            <a:r>
              <a:rPr lang="nl-NL" dirty="0"/>
              <a:t>b) een overheidsinstantie of overheidsorgaan. </a:t>
            </a:r>
            <a:endParaRPr lang="en-US" dirty="0"/>
          </a:p>
        </p:txBody>
      </p:sp>
    </p:spTree>
    <p:extLst>
      <p:ext uri="{BB962C8B-B14F-4D97-AF65-F5344CB8AC3E}">
        <p14:creationId xmlns:p14="http://schemas.microsoft.com/office/powerpoint/2010/main" val="13956504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9D1C6A-A659-47D3-B98E-8A49126AFC14}"/>
              </a:ext>
            </a:extLst>
          </p:cNvPr>
          <p:cNvSpPr>
            <a:spLocks noGrp="1"/>
          </p:cNvSpPr>
          <p:nvPr>
            <p:ph type="title"/>
          </p:nvPr>
        </p:nvSpPr>
        <p:spPr/>
        <p:txBody>
          <a:bodyPr/>
          <a:lstStyle/>
          <a:p>
            <a:r>
              <a:rPr lang="nl-NL" dirty="0"/>
              <a:t>5. Uitzonderingen &amp; beperkingen</a:t>
            </a:r>
          </a:p>
        </p:txBody>
      </p:sp>
      <p:sp>
        <p:nvSpPr>
          <p:cNvPr id="3" name="Tijdelijke aanduiding voor inhoud 2">
            <a:extLst>
              <a:ext uri="{FF2B5EF4-FFF2-40B4-BE49-F238E27FC236}">
                <a16:creationId xmlns:a16="http://schemas.microsoft.com/office/drawing/2014/main" id="{CB7580B0-6B37-42BE-A209-7C1872E29FAD}"/>
              </a:ext>
            </a:extLst>
          </p:cNvPr>
          <p:cNvSpPr>
            <a:spLocks noGrp="1"/>
          </p:cNvSpPr>
          <p:nvPr>
            <p:ph idx="1"/>
          </p:nvPr>
        </p:nvSpPr>
        <p:spPr/>
        <p:txBody>
          <a:bodyPr/>
          <a:lstStyle/>
          <a:p>
            <a:r>
              <a:rPr lang="nl-NL" dirty="0"/>
              <a:t>Er staan uitzonderingen in: </a:t>
            </a:r>
          </a:p>
          <a:p>
            <a:r>
              <a:rPr lang="nl-NL" dirty="0"/>
              <a:t>1. Artikel 2</a:t>
            </a:r>
          </a:p>
          <a:p>
            <a:r>
              <a:rPr lang="nl-NL" dirty="0"/>
              <a:t>2. Artikel 23</a:t>
            </a:r>
          </a:p>
          <a:p>
            <a:r>
              <a:rPr lang="nl-NL" dirty="0"/>
              <a:t>3. Artikelen 85-91 (HOOFDSTUK IX - Bepalingen in verband met specifieke situaties op het gebied van gegevensverwerking) </a:t>
            </a:r>
          </a:p>
          <a:p>
            <a:r>
              <a:rPr lang="nl-NL" dirty="0"/>
              <a:t>4. Artikel 95 </a:t>
            </a:r>
          </a:p>
        </p:txBody>
      </p:sp>
    </p:spTree>
    <p:extLst>
      <p:ext uri="{BB962C8B-B14F-4D97-AF65-F5344CB8AC3E}">
        <p14:creationId xmlns:p14="http://schemas.microsoft.com/office/powerpoint/2010/main" val="8080576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0865CD-A9F1-49B7-BDE0-EEF9D77C5F00}"/>
              </a:ext>
            </a:extLst>
          </p:cNvPr>
          <p:cNvSpPr>
            <a:spLocks noGrp="1"/>
          </p:cNvSpPr>
          <p:nvPr>
            <p:ph type="title"/>
          </p:nvPr>
        </p:nvSpPr>
        <p:spPr/>
        <p:txBody>
          <a:bodyPr/>
          <a:lstStyle/>
          <a:p>
            <a:r>
              <a:rPr lang="nl-NL" dirty="0"/>
              <a:t>5. Uitzonderingen – art 2</a:t>
            </a:r>
          </a:p>
        </p:txBody>
      </p:sp>
      <p:sp>
        <p:nvSpPr>
          <p:cNvPr id="3" name="Tijdelijke aanduiding voor inhoud 2">
            <a:extLst>
              <a:ext uri="{FF2B5EF4-FFF2-40B4-BE49-F238E27FC236}">
                <a16:creationId xmlns:a16="http://schemas.microsoft.com/office/drawing/2014/main" id="{E3CC2A50-E8C0-49FA-8195-D84CCB5434CD}"/>
              </a:ext>
            </a:extLst>
          </p:cNvPr>
          <p:cNvSpPr>
            <a:spLocks noGrp="1"/>
          </p:cNvSpPr>
          <p:nvPr>
            <p:ph idx="1"/>
          </p:nvPr>
        </p:nvSpPr>
        <p:spPr/>
        <p:txBody>
          <a:bodyPr>
            <a:normAutofit fontScale="62500" lnSpcReduction="20000"/>
          </a:bodyPr>
          <a:lstStyle/>
          <a:p>
            <a:r>
              <a:rPr lang="nl-NL" i="1" dirty="0"/>
              <a:t>Artikel 2 </a:t>
            </a:r>
            <a:r>
              <a:rPr lang="nl-NL" b="1" dirty="0"/>
              <a:t>Materieel toepassingsgebied </a:t>
            </a:r>
          </a:p>
          <a:p>
            <a:r>
              <a:rPr lang="nl-NL" dirty="0"/>
              <a:t>2.Deze verordening is niet van toepassing op de verwerking van persoonsgegevens: </a:t>
            </a:r>
          </a:p>
          <a:p>
            <a:r>
              <a:rPr lang="nl-NL" dirty="0"/>
              <a:t>a) in het kader van activiteiten die buiten de werkingssfeer van het Unierecht vallen; </a:t>
            </a:r>
          </a:p>
          <a:p>
            <a:r>
              <a:rPr lang="nl-NL" dirty="0"/>
              <a:t>b) door de lidstaten bij de uitvoering van activiteiten die binnen de werkingssfeer van titel V, hoofdstuk 2, VEU vallen; </a:t>
            </a:r>
          </a:p>
          <a:p>
            <a:r>
              <a:rPr lang="nl-NL" dirty="0"/>
              <a:t>c) door een natuurlijke persoon bij de uitoefening van een zuiver persoonlijke of huishoudelijke activiteit; </a:t>
            </a:r>
          </a:p>
          <a:p>
            <a:r>
              <a:rPr lang="nl-NL" dirty="0"/>
              <a:t>d) door de bevoegde autoriteiten met het oog op de voorkoming, het onderzoek, de opsporing en de vervolging van strafbare feiten of de tenuitvoerlegging van straffen, met inbegrip van de bescherming tegen en de voorkoming van gevaren voor de openbare veiligheid. </a:t>
            </a:r>
          </a:p>
          <a:p>
            <a:r>
              <a:rPr lang="nl-NL" dirty="0"/>
              <a:t>3.Op de verwerking van persoonsgegevens door de instellingen, organen en instanties van de Unie is Verordening (EG) nr. 45/2001 van toepassing. Verordening (EG) nr. 45/2001 en andere rechtshandelingen van de Unie die van toepassing zijn op een dergelijke verwerking van persoonsgegevens worden overeenkomstig artikel 98 aan de beginselen en regels van de onderhavige verordening aangepast. </a:t>
            </a:r>
          </a:p>
          <a:p>
            <a:r>
              <a:rPr lang="nl-NL" dirty="0"/>
              <a:t>4.Deze verordening laat de toepassing van Richtlijn 2000/31/EG, en met name van de regels in de artikelen 12 tot en met 15 van die richtlijn betreffende de aansprakelijkheid van als tussenpersoon optredende dienstverleners onverlet. </a:t>
            </a:r>
          </a:p>
        </p:txBody>
      </p:sp>
    </p:spTree>
    <p:extLst>
      <p:ext uri="{BB962C8B-B14F-4D97-AF65-F5344CB8AC3E}">
        <p14:creationId xmlns:p14="http://schemas.microsoft.com/office/powerpoint/2010/main" val="42718911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44F78C-FD59-475E-81E0-E6C4D4D2123E}"/>
              </a:ext>
            </a:extLst>
          </p:cNvPr>
          <p:cNvSpPr>
            <a:spLocks noGrp="1"/>
          </p:cNvSpPr>
          <p:nvPr>
            <p:ph type="title"/>
          </p:nvPr>
        </p:nvSpPr>
        <p:spPr/>
        <p:txBody>
          <a:bodyPr/>
          <a:lstStyle/>
          <a:p>
            <a:r>
              <a:rPr lang="nl-NL" dirty="0"/>
              <a:t>5. Uitzonderingen – 2.2(a) en 2.2(b)</a:t>
            </a:r>
          </a:p>
        </p:txBody>
      </p:sp>
      <p:sp>
        <p:nvSpPr>
          <p:cNvPr id="3" name="Tijdelijke aanduiding voor inhoud 2">
            <a:extLst>
              <a:ext uri="{FF2B5EF4-FFF2-40B4-BE49-F238E27FC236}">
                <a16:creationId xmlns:a16="http://schemas.microsoft.com/office/drawing/2014/main" id="{C3D81E6C-898D-4737-A539-2F97ABA17AAD}"/>
              </a:ext>
            </a:extLst>
          </p:cNvPr>
          <p:cNvSpPr>
            <a:spLocks noGrp="1"/>
          </p:cNvSpPr>
          <p:nvPr>
            <p:ph idx="1"/>
          </p:nvPr>
        </p:nvSpPr>
        <p:spPr/>
        <p:txBody>
          <a:bodyPr/>
          <a:lstStyle/>
          <a:p>
            <a:r>
              <a:rPr lang="nl-NL" dirty="0"/>
              <a:t>Overweging 16: Deze verordening is niet van toepassing op vraagstukken met betrekking tot de bescherming van de grondrechten en de fundamentele vrijheden of het vrije verkeer van persoonsgegevens in verband met niet onder het Unierecht vallende activiteiten, zoals activiteiten betreffende nationale veiligheid. Deze verordening is niet van toepassing op de verwerking van persoonsgegevens die de lidstaten verrichten bij activiteiten in verband met het gemeenschappelijk buitenlands en veiligheidsbeleid van de Unie. </a:t>
            </a:r>
          </a:p>
        </p:txBody>
      </p:sp>
    </p:spTree>
    <p:extLst>
      <p:ext uri="{BB962C8B-B14F-4D97-AF65-F5344CB8AC3E}">
        <p14:creationId xmlns:p14="http://schemas.microsoft.com/office/powerpoint/2010/main" val="11266143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25AC0B-86E1-434F-AF38-511B452FE48E}"/>
              </a:ext>
            </a:extLst>
          </p:cNvPr>
          <p:cNvSpPr>
            <a:spLocks noGrp="1"/>
          </p:cNvSpPr>
          <p:nvPr>
            <p:ph type="title"/>
          </p:nvPr>
        </p:nvSpPr>
        <p:spPr/>
        <p:txBody>
          <a:bodyPr/>
          <a:lstStyle/>
          <a:p>
            <a:r>
              <a:rPr lang="nl-NL" dirty="0"/>
              <a:t>5. Uitzonderingen – 2.2(a) en 2.2(b)</a:t>
            </a:r>
          </a:p>
        </p:txBody>
      </p:sp>
      <p:sp>
        <p:nvSpPr>
          <p:cNvPr id="3" name="Tijdelijke aanduiding voor inhoud 2">
            <a:extLst>
              <a:ext uri="{FF2B5EF4-FFF2-40B4-BE49-F238E27FC236}">
                <a16:creationId xmlns:a16="http://schemas.microsoft.com/office/drawing/2014/main" id="{7E7DFE03-B425-4003-A354-D0CBE452E929}"/>
              </a:ext>
            </a:extLst>
          </p:cNvPr>
          <p:cNvSpPr>
            <a:spLocks noGrp="1"/>
          </p:cNvSpPr>
          <p:nvPr>
            <p:ph idx="1"/>
          </p:nvPr>
        </p:nvSpPr>
        <p:spPr/>
        <p:txBody>
          <a:bodyPr/>
          <a:lstStyle/>
          <a:p>
            <a:r>
              <a:rPr lang="nl-NL" b="1" dirty="0"/>
              <a:t>VEU - TITEL V. ALGEMENE BEPALINGEN INZAKE HET EXTERN OPTREDEN VAN DE UNIE EN SPECIFIEKE BEPALINGEN BETREFFENDE HET GEMEENSCHAPPELIJK BUITENLANDS EN VEILIGHEIDSBELEID</a:t>
            </a:r>
          </a:p>
          <a:p>
            <a:r>
              <a:rPr lang="nl-NL" b="1" dirty="0"/>
              <a:t>HOOFDSTUK 2. SPECIFIEKE BEPALINGEN BETREFFENDE HET GEMEENSCHAPPELIJK BUITENLANDS EN VEILIGHEIDSBELEID</a:t>
            </a:r>
          </a:p>
          <a:p>
            <a:r>
              <a:rPr lang="nl-NL" b="1" dirty="0"/>
              <a:t>Artikel 23 tot en met 46</a:t>
            </a:r>
          </a:p>
          <a:p>
            <a:endParaRPr lang="nl-NL" b="1" dirty="0"/>
          </a:p>
          <a:p>
            <a:endParaRPr lang="nl-NL" dirty="0"/>
          </a:p>
        </p:txBody>
      </p:sp>
    </p:spTree>
    <p:extLst>
      <p:ext uri="{BB962C8B-B14F-4D97-AF65-F5344CB8AC3E}">
        <p14:creationId xmlns:p14="http://schemas.microsoft.com/office/powerpoint/2010/main" val="1544344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86E142-463B-4118-8E50-B9BC14A778FD}"/>
              </a:ext>
            </a:extLst>
          </p:cNvPr>
          <p:cNvSpPr>
            <a:spLocks noGrp="1"/>
          </p:cNvSpPr>
          <p:nvPr>
            <p:ph type="title"/>
          </p:nvPr>
        </p:nvSpPr>
        <p:spPr/>
        <p:txBody>
          <a:bodyPr/>
          <a:lstStyle/>
          <a:p>
            <a:r>
              <a:rPr lang="nl-NL" dirty="0"/>
              <a:t>5. Uitzonderingen – 2.2(a) en 2.2(b)</a:t>
            </a:r>
          </a:p>
        </p:txBody>
      </p:sp>
      <p:sp>
        <p:nvSpPr>
          <p:cNvPr id="3" name="Tijdelijke aanduiding voor inhoud 2">
            <a:extLst>
              <a:ext uri="{FF2B5EF4-FFF2-40B4-BE49-F238E27FC236}">
                <a16:creationId xmlns:a16="http://schemas.microsoft.com/office/drawing/2014/main" id="{6C96469C-A56C-4DF4-9135-53D49F4FE306}"/>
              </a:ext>
            </a:extLst>
          </p:cNvPr>
          <p:cNvSpPr>
            <a:spLocks noGrp="1"/>
          </p:cNvSpPr>
          <p:nvPr>
            <p:ph idx="1"/>
          </p:nvPr>
        </p:nvSpPr>
        <p:spPr/>
        <p:txBody>
          <a:bodyPr/>
          <a:lstStyle/>
          <a:p>
            <a:r>
              <a:rPr lang="nl-NL" dirty="0"/>
              <a:t>Let wel, artikel 8 van het Europees Verdrag voor de Rechten van de Mens is wel gewoon van toepassing.</a:t>
            </a:r>
          </a:p>
          <a:p>
            <a:r>
              <a:rPr lang="nl-NL" dirty="0"/>
              <a:t>Het Europees Hof voor de Rechten van de Mens erkent niet alle gegevensverwerkingsprincipes die in de Europese Unie worden gehanteerd, maar hanteert wel soortgelijke standaarden</a:t>
            </a:r>
          </a:p>
          <a:p>
            <a:r>
              <a:rPr lang="nl-NL" dirty="0"/>
              <a:t>Daarom zijn veel privacy en gegevensverwerkingsprincipes toch gewoon van toepassing op inlichtingen- en veiligheidsdiensten</a:t>
            </a:r>
          </a:p>
        </p:txBody>
      </p:sp>
    </p:spTree>
    <p:extLst>
      <p:ext uri="{BB962C8B-B14F-4D97-AF65-F5344CB8AC3E}">
        <p14:creationId xmlns:p14="http://schemas.microsoft.com/office/powerpoint/2010/main" val="8292928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BE3CEB-60F8-4616-ACA0-6C0205ABE53A}"/>
              </a:ext>
            </a:extLst>
          </p:cNvPr>
          <p:cNvSpPr>
            <a:spLocks noGrp="1"/>
          </p:cNvSpPr>
          <p:nvPr>
            <p:ph type="title"/>
          </p:nvPr>
        </p:nvSpPr>
        <p:spPr/>
        <p:txBody>
          <a:bodyPr/>
          <a:lstStyle/>
          <a:p>
            <a:r>
              <a:rPr lang="nl-NL" dirty="0"/>
              <a:t>5. Uitzonderingen – 2.2(c)</a:t>
            </a:r>
          </a:p>
        </p:txBody>
      </p:sp>
      <p:sp>
        <p:nvSpPr>
          <p:cNvPr id="3" name="Tijdelijke aanduiding voor inhoud 2">
            <a:extLst>
              <a:ext uri="{FF2B5EF4-FFF2-40B4-BE49-F238E27FC236}">
                <a16:creationId xmlns:a16="http://schemas.microsoft.com/office/drawing/2014/main" id="{D407156D-8356-4075-87CB-4901D127FBF9}"/>
              </a:ext>
            </a:extLst>
          </p:cNvPr>
          <p:cNvSpPr>
            <a:spLocks noGrp="1"/>
          </p:cNvSpPr>
          <p:nvPr>
            <p:ph idx="1"/>
          </p:nvPr>
        </p:nvSpPr>
        <p:spPr/>
        <p:txBody>
          <a:bodyPr>
            <a:normAutofit lnSpcReduction="10000"/>
          </a:bodyPr>
          <a:lstStyle/>
          <a:p>
            <a:r>
              <a:rPr lang="nl-NL" dirty="0"/>
              <a:t>Overweging 18) Deze verordening is niet van toepassing op de verwerking van persoonsgegevens door een natuurlijke persoon in het kader van een louter persoonlijke of huishoudelijke activiteit die als zodanig geen enkel verband houdt met een beroeps- of handelsactiviteit. Tot persoonlijke of huishoudelijke activiteiten kunnen behoren het voeren van correspondentie of het houden van adresbestanden, het sociaal netwerken en online-activiteiten in de context van dergelijke activiteiten. Deze verordening geldt wel voor verwerkingsverantwoordelijken of verwerkers die de middelen verschaffen voor de verwerking van persoonsgegevens voor dergelijke persoonlijke of huishoudelijke activiteiten. </a:t>
            </a:r>
          </a:p>
        </p:txBody>
      </p:sp>
    </p:spTree>
    <p:extLst>
      <p:ext uri="{BB962C8B-B14F-4D97-AF65-F5344CB8AC3E}">
        <p14:creationId xmlns:p14="http://schemas.microsoft.com/office/powerpoint/2010/main" val="3388242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F16644-3768-4468-B2C5-DAAA39F22CD0}"/>
              </a:ext>
            </a:extLst>
          </p:cNvPr>
          <p:cNvSpPr>
            <a:spLocks noGrp="1"/>
          </p:cNvSpPr>
          <p:nvPr>
            <p:ph type="title"/>
          </p:nvPr>
        </p:nvSpPr>
        <p:spPr/>
        <p:txBody>
          <a:bodyPr/>
          <a:lstStyle/>
          <a:p>
            <a:r>
              <a:rPr lang="nl-NL" dirty="0"/>
              <a:t>Overzicht vandaag</a:t>
            </a:r>
          </a:p>
        </p:txBody>
      </p:sp>
      <p:sp>
        <p:nvSpPr>
          <p:cNvPr id="3" name="Tijdelijke aanduiding voor inhoud 2">
            <a:extLst>
              <a:ext uri="{FF2B5EF4-FFF2-40B4-BE49-F238E27FC236}">
                <a16:creationId xmlns:a16="http://schemas.microsoft.com/office/drawing/2014/main" id="{723B3C20-5166-4696-AF35-EB3D6CEA70E4}"/>
              </a:ext>
            </a:extLst>
          </p:cNvPr>
          <p:cNvSpPr>
            <a:spLocks noGrp="1"/>
          </p:cNvSpPr>
          <p:nvPr>
            <p:ph idx="1"/>
          </p:nvPr>
        </p:nvSpPr>
        <p:spPr>
          <a:xfrm>
            <a:off x="680321" y="2336872"/>
            <a:ext cx="9613861" cy="3767899"/>
          </a:xfrm>
        </p:spPr>
        <p:txBody>
          <a:bodyPr>
            <a:normAutofit/>
          </a:bodyPr>
          <a:lstStyle/>
          <a:p>
            <a:r>
              <a:rPr lang="nl-NL" dirty="0"/>
              <a:t>14.45 – 15.30 – Vervolg toepassingsbereik AVG</a:t>
            </a:r>
            <a:br>
              <a:rPr lang="nl-NL" dirty="0"/>
            </a:br>
            <a:r>
              <a:rPr lang="nl-NL" dirty="0"/>
              <a:t> </a:t>
            </a:r>
          </a:p>
          <a:p>
            <a:r>
              <a:rPr lang="nl-NL" dirty="0"/>
              <a:t>15.30 -15.45 - </a:t>
            </a:r>
            <a:r>
              <a:rPr lang="nl-NL" i="1" dirty="0"/>
              <a:t>Pauze</a:t>
            </a:r>
            <a:br>
              <a:rPr lang="nl-NL" dirty="0"/>
            </a:br>
            <a:endParaRPr lang="nl-NL" dirty="0"/>
          </a:p>
          <a:p>
            <a:r>
              <a:rPr lang="nl-NL" dirty="0"/>
              <a:t>15.45 – 16.30 – FIPS &amp; Verwerkingsgronden</a:t>
            </a:r>
            <a:br>
              <a:rPr lang="nl-NL" dirty="0"/>
            </a:br>
            <a:endParaRPr lang="nl-NL" dirty="0"/>
          </a:p>
        </p:txBody>
      </p:sp>
    </p:spTree>
    <p:extLst>
      <p:ext uri="{BB962C8B-B14F-4D97-AF65-F5344CB8AC3E}">
        <p14:creationId xmlns:p14="http://schemas.microsoft.com/office/powerpoint/2010/main" val="25365022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13F40F-B3E3-45E6-A4E5-38A486BC54A8}"/>
              </a:ext>
            </a:extLst>
          </p:cNvPr>
          <p:cNvSpPr>
            <a:spLocks noGrp="1"/>
          </p:cNvSpPr>
          <p:nvPr>
            <p:ph type="title"/>
          </p:nvPr>
        </p:nvSpPr>
        <p:spPr/>
        <p:txBody>
          <a:bodyPr/>
          <a:lstStyle/>
          <a:p>
            <a:r>
              <a:rPr lang="nl-NL" dirty="0"/>
              <a:t>5. Uitzonderingen - 2.2(c)</a:t>
            </a:r>
          </a:p>
        </p:txBody>
      </p:sp>
      <p:sp>
        <p:nvSpPr>
          <p:cNvPr id="3" name="Tijdelijke aanduiding voor inhoud 2">
            <a:extLst>
              <a:ext uri="{FF2B5EF4-FFF2-40B4-BE49-F238E27FC236}">
                <a16:creationId xmlns:a16="http://schemas.microsoft.com/office/drawing/2014/main" id="{F73246EA-12F7-4689-9038-1BBC0DFFE722}"/>
              </a:ext>
            </a:extLst>
          </p:cNvPr>
          <p:cNvSpPr>
            <a:spLocks noGrp="1"/>
          </p:cNvSpPr>
          <p:nvPr>
            <p:ph idx="1"/>
          </p:nvPr>
        </p:nvSpPr>
        <p:spPr/>
        <p:txBody>
          <a:bodyPr>
            <a:normAutofit fontScale="77500" lnSpcReduction="20000"/>
          </a:bodyPr>
          <a:lstStyle/>
          <a:p>
            <a:r>
              <a:rPr lang="en-US" dirty="0"/>
              <a:t>Lindqvist (</a:t>
            </a:r>
            <a:r>
              <a:rPr lang="nl-NL" dirty="0"/>
              <a:t>Case C-101/01)</a:t>
            </a:r>
            <a:r>
              <a:rPr lang="en-US" dirty="0"/>
              <a:t> ‘The act of referring, on an internet page, to various persons and identifying them by name or by other means, for instance by giving their telephone number or information regarding their working conditions and hobbies, constitutes the processing of personal data wholly or partly by automatic means within the meaning of Article 3(1) of Directive 95/46/EC of the European Parliament and of the Council of 24 October 1995 on the protection of individuals with regard to the processing of personal data and on the free movement of such data. Such processing of personal data is not covered by any of the exceptions in Article 3(2) of Directive 95/46.’</a:t>
            </a:r>
          </a:p>
          <a:p>
            <a:r>
              <a:rPr lang="nl-NL" dirty="0" err="1"/>
              <a:t>Ryneš</a:t>
            </a:r>
            <a:r>
              <a:rPr lang="nl-NL" dirty="0"/>
              <a:t> (C-212/13): ‘</a:t>
            </a:r>
            <a:r>
              <a:rPr lang="en-US" dirty="0"/>
              <a:t>must be interpreted as meaning that the operation of a camera system, as a result of which a video recording of people is stored on a continuous recording device such as a hard disk drive, installed by an individual on his family home for the purposes of protecting the property, health and life of the home owners, but which also monitors a public space, does not amount to the processing of data in the course of a purely personal or household activity, for the purposes of that provision.’</a:t>
            </a:r>
          </a:p>
          <a:p>
            <a:endParaRPr lang="nl-NL" dirty="0"/>
          </a:p>
        </p:txBody>
      </p:sp>
    </p:spTree>
    <p:extLst>
      <p:ext uri="{BB962C8B-B14F-4D97-AF65-F5344CB8AC3E}">
        <p14:creationId xmlns:p14="http://schemas.microsoft.com/office/powerpoint/2010/main" val="20203647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24C4CE-534D-400C-BCE5-EA1217612460}"/>
              </a:ext>
            </a:extLst>
          </p:cNvPr>
          <p:cNvSpPr>
            <a:spLocks noGrp="1"/>
          </p:cNvSpPr>
          <p:nvPr>
            <p:ph type="title"/>
          </p:nvPr>
        </p:nvSpPr>
        <p:spPr/>
        <p:txBody>
          <a:bodyPr/>
          <a:lstStyle/>
          <a:p>
            <a:r>
              <a:rPr lang="nl-NL" dirty="0"/>
              <a:t>5. Uitzonderingen - 2.2(c)</a:t>
            </a:r>
          </a:p>
        </p:txBody>
      </p:sp>
      <p:sp>
        <p:nvSpPr>
          <p:cNvPr id="3" name="Tijdelijke aanduiding voor inhoud 2">
            <a:extLst>
              <a:ext uri="{FF2B5EF4-FFF2-40B4-BE49-F238E27FC236}">
                <a16:creationId xmlns:a16="http://schemas.microsoft.com/office/drawing/2014/main" id="{32FDDD2C-DE2C-489C-8815-D1CB26F9191A}"/>
              </a:ext>
            </a:extLst>
          </p:cNvPr>
          <p:cNvSpPr>
            <a:spLocks noGrp="1"/>
          </p:cNvSpPr>
          <p:nvPr>
            <p:ph idx="1"/>
          </p:nvPr>
        </p:nvSpPr>
        <p:spPr/>
        <p:txBody>
          <a:bodyPr/>
          <a:lstStyle/>
          <a:p>
            <a:r>
              <a:rPr lang="nl-NL" dirty="0" err="1"/>
              <a:t>Working</a:t>
            </a:r>
            <a:r>
              <a:rPr lang="nl-NL" dirty="0"/>
              <a:t> Party 29, </a:t>
            </a:r>
            <a:r>
              <a:rPr lang="en-US" dirty="0"/>
              <a:t>Opinion 5/2009 on online social networking: </a:t>
            </a:r>
            <a:r>
              <a:rPr lang="nl-NL" dirty="0"/>
              <a:t>‘</a:t>
            </a:r>
            <a:r>
              <a:rPr lang="en-US" dirty="0"/>
              <a:t>The Opinion outlines how many users operate within a purely personal sphere, contacting people as part of the management of their personal, family or household affairs. In such cases, the Opinion deems that the ‘household exemption’ applies and the regulations governing data controllers do not apply. The Opinion also specifies circumstances whereby the activities of a user of an SNS are not covered by the ‘household exemption’.’’ </a:t>
            </a:r>
            <a:endParaRPr lang="nl-NL" dirty="0"/>
          </a:p>
        </p:txBody>
      </p:sp>
    </p:spTree>
    <p:extLst>
      <p:ext uri="{BB962C8B-B14F-4D97-AF65-F5344CB8AC3E}">
        <p14:creationId xmlns:p14="http://schemas.microsoft.com/office/powerpoint/2010/main" val="13344248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B3326E-2B8E-462F-9943-BE850160892B}"/>
              </a:ext>
            </a:extLst>
          </p:cNvPr>
          <p:cNvSpPr>
            <a:spLocks noGrp="1"/>
          </p:cNvSpPr>
          <p:nvPr>
            <p:ph type="title"/>
          </p:nvPr>
        </p:nvSpPr>
        <p:spPr/>
        <p:txBody>
          <a:bodyPr/>
          <a:lstStyle/>
          <a:p>
            <a:r>
              <a:rPr lang="nl-NL" dirty="0"/>
              <a:t>5. Uitzonderingen – 2.2(d)</a:t>
            </a:r>
          </a:p>
        </p:txBody>
      </p:sp>
      <p:sp>
        <p:nvSpPr>
          <p:cNvPr id="3" name="Tijdelijke aanduiding voor inhoud 2">
            <a:extLst>
              <a:ext uri="{FF2B5EF4-FFF2-40B4-BE49-F238E27FC236}">
                <a16:creationId xmlns:a16="http://schemas.microsoft.com/office/drawing/2014/main" id="{A440EB5C-1ADD-42BE-A61E-E3D71D38E878}"/>
              </a:ext>
            </a:extLst>
          </p:cNvPr>
          <p:cNvSpPr>
            <a:spLocks noGrp="1"/>
          </p:cNvSpPr>
          <p:nvPr>
            <p:ph idx="1"/>
          </p:nvPr>
        </p:nvSpPr>
        <p:spPr/>
        <p:txBody>
          <a:bodyPr>
            <a:normAutofit fontScale="55000" lnSpcReduction="20000"/>
          </a:bodyPr>
          <a:lstStyle/>
          <a:p>
            <a:r>
              <a:rPr lang="nl-NL" dirty="0"/>
              <a:t>(19) De bescherming van natuurlijke personen in verband met de verwerking van persoonsgegevens door bevoegde autoriteiten met het oog op de voorkoming, het onderzoek, de opsporing of de vervolging van strafbare feiten of de tenuitvoerlegging van straffen, met inbegrip van de bescherming tegen en de voorkoming van gevaren voor de openbare veiligheid, en het vrije verkeer van die gegevens wordt geregeld in een specifiek rechtshandeling van de Unie. Deze verordening mag derhalve niet van toepassing zijn op de met die doeleinden verrichte verwerkingsactiviteiten. Overeenkomstig deze verordening door overheidsinstanties verwerkte persoonsgegevens die voor die doeleinden worden gebruikt, moeten vallen onder een meer specifieke rechtshandeling van de Unie, namelijk Richtlijn (EU) 2016/680 van het Europees Parlement en de Raad. De lidstaten kunnen bevoegde autoriteiten in de zin van Richtlijn (EU) 2016/680 taken opdragen die niet noodzakelijk worden verricht met het oog op de voorkoming, het onderzoek, de opsporing of de vervolging van strafbare feiten of de tenuitvoerlegging van straffen, met inbegrip van de bescherming tegen en de voorkoming van gevaren voor de openbare veiligheid, zodat de verwerking van persoonsgegevens voor die andere doeleinden binnen het toepassingsgebied van deze verordening valt, voor zover zij binnen het toepassingsgebied van de Uniewetgeving valt. Aangaande de verwerking van persoonsgegevens door die bevoegde instanties voor doeleinden die binnen het toepassingsgebied van deze verordening vallen, moeten de lidstaten meer specifieke bepalingen kunnen handhaven of invoeren om de toepassing van de regels van deze verordening aan te passen. In die bepalingen kunnen meer bepaald specifieke voorschriften voor de verwerking van persoonsgegevens door die bevoegde instanties voor de genoemde andere doeleinden worden vastgesteld, rekening houdend met de grondwettelijke, organisatorische en bestuurlijke structuur van de lidstaat in kwestie. Wanneer de verwerking van persoonsgegevens door privaatrechtelijke organen onder de onderhavige verordening valt, moet deze verordening voorzien in de mogelijkheid dat de lidstaten onder specifieke voorwaarden bij wet vastgestelde verplichtingen en rechten beperken, indien een dergelijke beperking in een democratische samenleving een noodzakelijke en evenredige maatregel vormt ter bescherming van specifieke belangen van betekenis, waaronder de openbare veiligheid en de voorkoming, het onderzoek, de opsporing en de vervolging van strafbare feiten of de tenuitvoerlegging van straffen, met inbegrip van de bescherming tegen en de voorkoming van gevaren voor de openbare veiligheid. Dit is bijvoorbeeld van belang in het kader van de bestrijding van witwassen of de werkzaamheden van forensische laboratoria. </a:t>
            </a:r>
          </a:p>
        </p:txBody>
      </p:sp>
    </p:spTree>
    <p:extLst>
      <p:ext uri="{BB962C8B-B14F-4D97-AF65-F5344CB8AC3E}">
        <p14:creationId xmlns:p14="http://schemas.microsoft.com/office/powerpoint/2010/main" val="7443392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15BD2F-87D1-4AEA-A04C-2C8D6CF4CCE7}"/>
              </a:ext>
            </a:extLst>
          </p:cNvPr>
          <p:cNvSpPr>
            <a:spLocks noGrp="1"/>
          </p:cNvSpPr>
          <p:nvPr>
            <p:ph type="title"/>
          </p:nvPr>
        </p:nvSpPr>
        <p:spPr/>
        <p:txBody>
          <a:bodyPr/>
          <a:lstStyle/>
          <a:p>
            <a:r>
              <a:rPr lang="nl-NL" dirty="0"/>
              <a:t>5. Uitzonderingen – 2.2(d)</a:t>
            </a:r>
          </a:p>
        </p:txBody>
      </p:sp>
      <p:sp>
        <p:nvSpPr>
          <p:cNvPr id="3" name="Tijdelijke aanduiding voor inhoud 2">
            <a:extLst>
              <a:ext uri="{FF2B5EF4-FFF2-40B4-BE49-F238E27FC236}">
                <a16:creationId xmlns:a16="http://schemas.microsoft.com/office/drawing/2014/main" id="{F77EC666-04F0-4E77-B73F-7A803BC13536}"/>
              </a:ext>
            </a:extLst>
          </p:cNvPr>
          <p:cNvSpPr>
            <a:spLocks noGrp="1"/>
          </p:cNvSpPr>
          <p:nvPr>
            <p:ph idx="1"/>
          </p:nvPr>
        </p:nvSpPr>
        <p:spPr/>
        <p:txBody>
          <a:bodyPr/>
          <a:lstStyle/>
          <a:p>
            <a:r>
              <a:rPr lang="nl-NL" dirty="0"/>
              <a:t>Richtlijn (EU) 2016/680 van het Europees Parlement en de Raad van 27 april 2016 betreffende de bescherming van natuurlijke personen in verband met de verwerking van persoonsgegevens door bevoegde autoriteiten met het oog op de voorkoming, het onderzoek, de opsporing en de vervolging van strafbare feiten of de tenuitvoerlegging van straffen, en betreffende het vrije verkeer van die gegevens en tot intrekking van Kaderbesluit 2008/977/JBZ van de Raad</a:t>
            </a:r>
          </a:p>
        </p:txBody>
      </p:sp>
    </p:spTree>
    <p:extLst>
      <p:ext uri="{BB962C8B-B14F-4D97-AF65-F5344CB8AC3E}">
        <p14:creationId xmlns:p14="http://schemas.microsoft.com/office/powerpoint/2010/main" val="4508187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3F6BA0-0C6C-41ED-A265-64E0DB90B885}"/>
              </a:ext>
            </a:extLst>
          </p:cNvPr>
          <p:cNvSpPr>
            <a:spLocks noGrp="1"/>
          </p:cNvSpPr>
          <p:nvPr>
            <p:ph type="title"/>
          </p:nvPr>
        </p:nvSpPr>
        <p:spPr/>
        <p:txBody>
          <a:bodyPr/>
          <a:lstStyle/>
          <a:p>
            <a:r>
              <a:rPr lang="nl-NL" dirty="0"/>
              <a:t>5. Uitzonderingen – 2.3 </a:t>
            </a:r>
          </a:p>
        </p:txBody>
      </p:sp>
      <p:sp>
        <p:nvSpPr>
          <p:cNvPr id="3" name="Tijdelijke aanduiding voor inhoud 2">
            <a:extLst>
              <a:ext uri="{FF2B5EF4-FFF2-40B4-BE49-F238E27FC236}">
                <a16:creationId xmlns:a16="http://schemas.microsoft.com/office/drawing/2014/main" id="{3CBA3A0C-E81F-4A87-8BE4-981F7AEC28A8}"/>
              </a:ext>
            </a:extLst>
          </p:cNvPr>
          <p:cNvSpPr>
            <a:spLocks noGrp="1"/>
          </p:cNvSpPr>
          <p:nvPr>
            <p:ph idx="1"/>
          </p:nvPr>
        </p:nvSpPr>
        <p:spPr/>
        <p:txBody>
          <a:bodyPr>
            <a:normAutofit fontScale="92500" lnSpcReduction="10000"/>
          </a:bodyPr>
          <a:lstStyle/>
          <a:p>
            <a:r>
              <a:rPr lang="nl-NL" dirty="0"/>
              <a:t>Overweging 17: Verordening (EG) nr. 45/2001 van het Europees Parlement en de Raad (2) is van toepassing op de verwerking van persoonsgegevens door de instellingen, organen en instanties van de Unie. Verordening (EG) nr. 45/2001 en andere rechtshandelingen van de Unie die van toepassing zijn op een dergelijke verwerking van persoonsgegevens, moeten aan de beginselen en regels van de onderhavige verordening worden aangepast en in het licht van de onderhavige verordening worden toegepast. Om de Unie een sterk en coherent kader inzake gegevensbescherming ter beschikking te stellen, moet Verordening (EG) nr. 45/2001 waar nodig worden aangepast zodra de onderhavige verordening is vastgesteld, opdat deze op hetzelfde tijdstip als de onderhavige verordening van toepassing kan worden. </a:t>
            </a:r>
          </a:p>
        </p:txBody>
      </p:sp>
    </p:spTree>
    <p:extLst>
      <p:ext uri="{BB962C8B-B14F-4D97-AF65-F5344CB8AC3E}">
        <p14:creationId xmlns:p14="http://schemas.microsoft.com/office/powerpoint/2010/main" val="14960297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01A5B7-D01D-4170-BCF8-EC07C0D82A0D}"/>
              </a:ext>
            </a:extLst>
          </p:cNvPr>
          <p:cNvSpPr>
            <a:spLocks noGrp="1"/>
          </p:cNvSpPr>
          <p:nvPr>
            <p:ph type="title"/>
          </p:nvPr>
        </p:nvSpPr>
        <p:spPr/>
        <p:txBody>
          <a:bodyPr/>
          <a:lstStyle/>
          <a:p>
            <a:r>
              <a:rPr lang="nl-NL" dirty="0"/>
              <a:t>5. Uitzonderingen - 2.3</a:t>
            </a:r>
          </a:p>
        </p:txBody>
      </p:sp>
      <p:sp>
        <p:nvSpPr>
          <p:cNvPr id="3" name="Tijdelijke aanduiding voor inhoud 2">
            <a:extLst>
              <a:ext uri="{FF2B5EF4-FFF2-40B4-BE49-F238E27FC236}">
                <a16:creationId xmlns:a16="http://schemas.microsoft.com/office/drawing/2014/main" id="{B34B18A7-B15B-4BA0-8584-8056D92791DA}"/>
              </a:ext>
            </a:extLst>
          </p:cNvPr>
          <p:cNvSpPr>
            <a:spLocks noGrp="1"/>
          </p:cNvSpPr>
          <p:nvPr>
            <p:ph idx="1"/>
          </p:nvPr>
        </p:nvSpPr>
        <p:spPr/>
        <p:txBody>
          <a:bodyPr/>
          <a:lstStyle/>
          <a:p>
            <a:r>
              <a:rPr lang="nl-NL" dirty="0"/>
              <a:t>Verordening (EG) nr. 45/2001 van het Europees Parlement en de Raad van 18 december 2000 betreffende de bescherming van </a:t>
            </a:r>
            <a:r>
              <a:rPr lang="nl-NL" dirty="0" err="1"/>
              <a:t>natuurlĳke</a:t>
            </a:r>
            <a:r>
              <a:rPr lang="nl-NL" dirty="0"/>
              <a:t> personen in verband met de verwerking van persoonsgegevens door de communautaire instellingen en organen en betreffende het </a:t>
            </a:r>
            <a:r>
              <a:rPr lang="nl-NL" dirty="0" err="1"/>
              <a:t>vrĳe</a:t>
            </a:r>
            <a:r>
              <a:rPr lang="nl-NL" dirty="0"/>
              <a:t> verkeer van die gegevens</a:t>
            </a:r>
          </a:p>
        </p:txBody>
      </p:sp>
    </p:spTree>
    <p:extLst>
      <p:ext uri="{BB962C8B-B14F-4D97-AF65-F5344CB8AC3E}">
        <p14:creationId xmlns:p14="http://schemas.microsoft.com/office/powerpoint/2010/main" val="41986216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95E43B-A527-42F7-8AD8-95C6F343C454}"/>
              </a:ext>
            </a:extLst>
          </p:cNvPr>
          <p:cNvSpPr>
            <a:spLocks noGrp="1"/>
          </p:cNvSpPr>
          <p:nvPr>
            <p:ph type="title"/>
          </p:nvPr>
        </p:nvSpPr>
        <p:spPr/>
        <p:txBody>
          <a:bodyPr/>
          <a:lstStyle/>
          <a:p>
            <a:r>
              <a:rPr lang="nl-NL" dirty="0"/>
              <a:t>5. Uitzonderingen -2.3</a:t>
            </a:r>
          </a:p>
        </p:txBody>
      </p:sp>
      <p:sp>
        <p:nvSpPr>
          <p:cNvPr id="3" name="Tijdelijke aanduiding voor inhoud 2">
            <a:extLst>
              <a:ext uri="{FF2B5EF4-FFF2-40B4-BE49-F238E27FC236}">
                <a16:creationId xmlns:a16="http://schemas.microsoft.com/office/drawing/2014/main" id="{4F5FAB09-DFB3-4F64-9558-9A00CDC3FA3A}"/>
              </a:ext>
            </a:extLst>
          </p:cNvPr>
          <p:cNvSpPr>
            <a:spLocks noGrp="1"/>
          </p:cNvSpPr>
          <p:nvPr>
            <p:ph idx="1"/>
          </p:nvPr>
        </p:nvSpPr>
        <p:spPr/>
        <p:txBody>
          <a:bodyPr/>
          <a:lstStyle/>
          <a:p>
            <a:r>
              <a:rPr lang="nl-NL" dirty="0"/>
              <a:t>Overweging 21: Deze verordening doet geen afbreuk aan de toepassing van Richtlijn 2000/31/EG van het Europees Parlement en de Raad (2), inzonderheid de regels inzake de aansprakelijkheid van dienstverleners die als tussenpersoon optreden in de artikelen 12 tot en met 15 van die richtlijn. Met die richtlijn wordt beoogd bij te dragen tot het beter functioneren van de interne markt door het vrije verkeer van diensten van de informatiemaatschappij tussen de lidstaten te waarborgen. </a:t>
            </a:r>
          </a:p>
        </p:txBody>
      </p:sp>
    </p:spTree>
    <p:extLst>
      <p:ext uri="{BB962C8B-B14F-4D97-AF65-F5344CB8AC3E}">
        <p14:creationId xmlns:p14="http://schemas.microsoft.com/office/powerpoint/2010/main" val="35289541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A12956-B870-4F7B-B64F-175B96A967E1}"/>
              </a:ext>
            </a:extLst>
          </p:cNvPr>
          <p:cNvSpPr>
            <a:spLocks noGrp="1"/>
          </p:cNvSpPr>
          <p:nvPr>
            <p:ph type="title"/>
          </p:nvPr>
        </p:nvSpPr>
        <p:spPr/>
        <p:txBody>
          <a:bodyPr/>
          <a:lstStyle/>
          <a:p>
            <a:r>
              <a:rPr lang="nl-NL" dirty="0"/>
              <a:t>5. Uitzonderingen -2.3</a:t>
            </a:r>
          </a:p>
        </p:txBody>
      </p:sp>
      <p:sp>
        <p:nvSpPr>
          <p:cNvPr id="3" name="Tijdelijke aanduiding voor inhoud 2">
            <a:extLst>
              <a:ext uri="{FF2B5EF4-FFF2-40B4-BE49-F238E27FC236}">
                <a16:creationId xmlns:a16="http://schemas.microsoft.com/office/drawing/2014/main" id="{794BF6E8-4918-43F9-9737-7DC3EA4916D6}"/>
              </a:ext>
            </a:extLst>
          </p:cNvPr>
          <p:cNvSpPr>
            <a:spLocks noGrp="1"/>
          </p:cNvSpPr>
          <p:nvPr>
            <p:ph idx="1"/>
          </p:nvPr>
        </p:nvSpPr>
        <p:spPr/>
        <p:txBody>
          <a:bodyPr/>
          <a:lstStyle/>
          <a:p>
            <a:r>
              <a:rPr lang="nl-NL" dirty="0"/>
              <a:t>Richtlijn 2000/31/EG van het Europees Parlement en de Raad van 8 juni 2000 betreffende bepaalde juridische aspecten van de diensten van de informatiemaatschappij, met name de elektronische handel, in de interne markt ("Richtlijn inzake elektronische handel")</a:t>
            </a:r>
          </a:p>
        </p:txBody>
      </p:sp>
    </p:spTree>
    <p:extLst>
      <p:ext uri="{BB962C8B-B14F-4D97-AF65-F5344CB8AC3E}">
        <p14:creationId xmlns:p14="http://schemas.microsoft.com/office/powerpoint/2010/main" val="1791084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477EB2-63A5-4280-A3FC-3D219F2AB59C}"/>
              </a:ext>
            </a:extLst>
          </p:cNvPr>
          <p:cNvSpPr>
            <a:spLocks noGrp="1"/>
          </p:cNvSpPr>
          <p:nvPr>
            <p:ph type="title"/>
          </p:nvPr>
        </p:nvSpPr>
        <p:spPr/>
        <p:txBody>
          <a:bodyPr/>
          <a:lstStyle/>
          <a:p>
            <a:r>
              <a:rPr lang="nl-NL" dirty="0"/>
              <a:t>5. Uitzonderingen -2.3</a:t>
            </a:r>
          </a:p>
        </p:txBody>
      </p:sp>
      <p:sp>
        <p:nvSpPr>
          <p:cNvPr id="3" name="Tijdelijke aanduiding voor inhoud 2">
            <a:extLst>
              <a:ext uri="{FF2B5EF4-FFF2-40B4-BE49-F238E27FC236}">
                <a16:creationId xmlns:a16="http://schemas.microsoft.com/office/drawing/2014/main" id="{1E1CE1D6-A745-448E-80D8-513AEAB16E7C}"/>
              </a:ext>
            </a:extLst>
          </p:cNvPr>
          <p:cNvSpPr>
            <a:spLocks noGrp="1"/>
          </p:cNvSpPr>
          <p:nvPr>
            <p:ph idx="1"/>
          </p:nvPr>
        </p:nvSpPr>
        <p:spPr/>
        <p:txBody>
          <a:bodyPr>
            <a:normAutofit fontScale="55000" lnSpcReduction="20000"/>
          </a:bodyPr>
          <a:lstStyle/>
          <a:p>
            <a:r>
              <a:rPr lang="nl-NL" dirty="0"/>
              <a:t>Afdeling 4: Aansprakelijkheid van dienstverleners die als tussenpersoon optreden</a:t>
            </a:r>
          </a:p>
          <a:p>
            <a:r>
              <a:rPr lang="nl-NL" dirty="0"/>
              <a:t>Artikel 12</a:t>
            </a:r>
          </a:p>
          <a:p>
            <a:r>
              <a:rPr lang="nl-NL" dirty="0"/>
              <a:t>"</a:t>
            </a:r>
            <a:r>
              <a:rPr lang="nl-NL" dirty="0" err="1"/>
              <a:t>Mere</a:t>
            </a:r>
            <a:r>
              <a:rPr lang="nl-NL" dirty="0"/>
              <a:t> </a:t>
            </a:r>
            <a:r>
              <a:rPr lang="nl-NL" dirty="0" err="1"/>
              <a:t>conduit</a:t>
            </a:r>
            <a:r>
              <a:rPr lang="nl-NL" dirty="0"/>
              <a:t>" (doorgeefluik)</a:t>
            </a:r>
          </a:p>
          <a:p>
            <a:r>
              <a:rPr lang="nl-NL" dirty="0"/>
              <a:t>1. De lidstaten zorgen ervoor dat, wanneer een dienst van de informatiemaatschappij bestaat in het doorgeven in een communicatienetwerk van door een afnemer van de dienst verstrekte informatie, of in het verschaffen van toegang tot een communicatienetwerk, de dienstverlener niet aansprakelijk is voor de doorgegeven informatie, op voorwaarde dat:</a:t>
            </a:r>
          </a:p>
          <a:p>
            <a:r>
              <a:rPr lang="nl-NL" dirty="0"/>
              <a:t>a) het initiatief tot de doorgifte niet bij de dienstverlener ligt;</a:t>
            </a:r>
          </a:p>
          <a:p>
            <a:r>
              <a:rPr lang="nl-NL" dirty="0"/>
              <a:t>b) de ontvanger van de doorgegeven informatie niet door de dienstverlener wordt geselecteerd, en</a:t>
            </a:r>
          </a:p>
          <a:p>
            <a:r>
              <a:rPr lang="nl-NL" dirty="0"/>
              <a:t>c) de doorgegeven informatie niet door de dienstverlener wordt geselecteerd of gewijzigd.</a:t>
            </a:r>
          </a:p>
          <a:p>
            <a:r>
              <a:rPr lang="nl-NL" dirty="0"/>
              <a:t>2. Het doorgeven van informatie en het verschaffen van toegang in de zin van lid 1 omvatten de automatische, tussentijdse en tijdelijke opslag van de doorgegeven informatie, </a:t>
            </a:r>
            <a:r>
              <a:rPr lang="nl-NL" dirty="0" err="1"/>
              <a:t>voorzover</a:t>
            </a:r>
            <a:r>
              <a:rPr lang="nl-NL" dirty="0"/>
              <a:t> deze opslag uitsluitend dient om de doorgifte in het communicatienetwerk te bewerkstelligen en niet langer duurt dan redelijkerwijs voor het doorgeven nodig is.</a:t>
            </a:r>
          </a:p>
          <a:p>
            <a:r>
              <a:rPr lang="nl-NL" dirty="0"/>
              <a:t>3. Dit artikel doet geen afbreuk aan de mogelijkheid voor een rechtbank of een administratieve autoriteit om in overeenstemming met het rechtsstelsel van de lidstaat te eisen dat de dienstverlener een inbreuk beëindigt of voorkomt.</a:t>
            </a:r>
          </a:p>
          <a:p>
            <a:endParaRPr lang="nl-NL" dirty="0"/>
          </a:p>
        </p:txBody>
      </p:sp>
    </p:spTree>
    <p:extLst>
      <p:ext uri="{BB962C8B-B14F-4D97-AF65-F5344CB8AC3E}">
        <p14:creationId xmlns:p14="http://schemas.microsoft.com/office/powerpoint/2010/main" val="33217537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C8947-D36C-4AE4-AAFF-BDA7540F03F3}"/>
              </a:ext>
            </a:extLst>
          </p:cNvPr>
          <p:cNvSpPr>
            <a:spLocks noGrp="1"/>
          </p:cNvSpPr>
          <p:nvPr>
            <p:ph type="title"/>
          </p:nvPr>
        </p:nvSpPr>
        <p:spPr/>
        <p:txBody>
          <a:bodyPr/>
          <a:lstStyle/>
          <a:p>
            <a:r>
              <a:rPr lang="nl-NL" dirty="0"/>
              <a:t>5. Uitzonderingen -2.3</a:t>
            </a:r>
          </a:p>
        </p:txBody>
      </p:sp>
      <p:sp>
        <p:nvSpPr>
          <p:cNvPr id="3" name="Tijdelijke aanduiding voor inhoud 2">
            <a:extLst>
              <a:ext uri="{FF2B5EF4-FFF2-40B4-BE49-F238E27FC236}">
                <a16:creationId xmlns:a16="http://schemas.microsoft.com/office/drawing/2014/main" id="{1788F42C-FBB4-41E7-859C-FF784FE46624}"/>
              </a:ext>
            </a:extLst>
          </p:cNvPr>
          <p:cNvSpPr>
            <a:spLocks noGrp="1"/>
          </p:cNvSpPr>
          <p:nvPr>
            <p:ph idx="1"/>
          </p:nvPr>
        </p:nvSpPr>
        <p:spPr/>
        <p:txBody>
          <a:bodyPr>
            <a:normAutofit fontScale="47500" lnSpcReduction="20000"/>
          </a:bodyPr>
          <a:lstStyle/>
          <a:p>
            <a:r>
              <a:rPr lang="nl-NL" dirty="0"/>
              <a:t>Artikel 13</a:t>
            </a:r>
          </a:p>
          <a:p>
            <a:r>
              <a:rPr lang="nl-NL" dirty="0"/>
              <a:t>"</a:t>
            </a:r>
            <a:r>
              <a:rPr lang="nl-NL" dirty="0" err="1"/>
              <a:t>Caching</a:t>
            </a:r>
            <a:r>
              <a:rPr lang="nl-NL" dirty="0"/>
              <a:t>" (wijze van opslag)</a:t>
            </a:r>
          </a:p>
          <a:p>
            <a:r>
              <a:rPr lang="nl-NL" dirty="0"/>
              <a:t>1. De lidstaten zorgen ervoor dat, wanneer een dienst van de informatiemaatschappij bestaat in het doorgeven in een communicatienetwerk van door een afnemer van de dienst verstrekte informatie, de dienstverlener niet aansprakelijk is voor de automatische, tussentijdse en tijdelijke opslag van die informatie, wanneer deze opslag enkel geschiedt om latere doorgifte van die informatie aan andere afnemers van de dienst en op hun verzoek doeltreffender te maken, op voorwaarde dat:</a:t>
            </a:r>
          </a:p>
          <a:p>
            <a:r>
              <a:rPr lang="nl-NL" dirty="0"/>
              <a:t>a) de dienstverlener de informatie niet wijzigt;</a:t>
            </a:r>
          </a:p>
          <a:p>
            <a:r>
              <a:rPr lang="nl-NL" dirty="0"/>
              <a:t>b) de dienstverlener de toegangsvoorwaarden voor de informatie in acht neemt;</a:t>
            </a:r>
          </a:p>
          <a:p>
            <a:r>
              <a:rPr lang="nl-NL" dirty="0"/>
              <a:t>c) de dienstverlener de alom erkende en in de bedrijfstak gangbare regels betreffende de bijwerking van de informatie naleeft;</a:t>
            </a:r>
          </a:p>
          <a:p>
            <a:r>
              <a:rPr lang="nl-NL" dirty="0"/>
              <a:t>d) de dienstverlener niets wijzigt aan het alom erkende en in de bedrijfstak gangbare rechtmatige gebruik van technologie voor het verkrijgen van gegevens over het gebruik van de informatie, en</a:t>
            </a:r>
          </a:p>
          <a:p>
            <a:r>
              <a:rPr lang="nl-NL" dirty="0"/>
              <a:t>e) de dienstverlener prompt handelt om de door hem opgeslagen informatie te verwijderen of de toegang ertoe onmogelijk te maken, zodra hij er daadwerkelijk kennis van heeft dat de informatie verwijderd werd van de plaats waar zij zich oorspronkelijk in het net bevond, of dat de toegang ertoe onmogelijk werd gemaakt, of zodra een rechtbank of een administratieve autoriteit heeft bevolen de informatie te verwijderen of de toegang daartoe onmogelijk te maken.</a:t>
            </a:r>
          </a:p>
          <a:p>
            <a:r>
              <a:rPr lang="nl-NL" dirty="0"/>
              <a:t>2. Dit artikel doet geen afbreuk aan de mogelijkheid voor een rechtbank of een administratieve autoriteit om in overeenstemming met het rechtsstelsel van de lidstaat te eisen dat de dienstverlener een inbreuk beëindigt of voorkomt.</a:t>
            </a:r>
          </a:p>
          <a:p>
            <a:endParaRPr lang="nl-NL" dirty="0"/>
          </a:p>
        </p:txBody>
      </p:sp>
    </p:spTree>
    <p:extLst>
      <p:ext uri="{BB962C8B-B14F-4D97-AF65-F5344CB8AC3E}">
        <p14:creationId xmlns:p14="http://schemas.microsoft.com/office/powerpoint/2010/main" val="779737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F9197B-96DC-4BA9-8CE9-223DB51F9650}"/>
              </a:ext>
            </a:extLst>
          </p:cNvPr>
          <p:cNvSpPr>
            <a:spLocks noGrp="1"/>
          </p:cNvSpPr>
          <p:nvPr>
            <p:ph type="title"/>
          </p:nvPr>
        </p:nvSpPr>
        <p:spPr/>
        <p:txBody>
          <a:bodyPr/>
          <a:lstStyle/>
          <a:p>
            <a:r>
              <a:rPr lang="nl-NL" dirty="0"/>
              <a:t>Overzicht vereisten voor toepassingsbereik</a:t>
            </a:r>
          </a:p>
        </p:txBody>
      </p:sp>
      <p:sp>
        <p:nvSpPr>
          <p:cNvPr id="3" name="Tijdelijke aanduiding voor inhoud 2">
            <a:extLst>
              <a:ext uri="{FF2B5EF4-FFF2-40B4-BE49-F238E27FC236}">
                <a16:creationId xmlns:a16="http://schemas.microsoft.com/office/drawing/2014/main" id="{E95E14E9-F424-425C-9DA3-09BAC0924A00}"/>
              </a:ext>
            </a:extLst>
          </p:cNvPr>
          <p:cNvSpPr>
            <a:spLocks noGrp="1"/>
          </p:cNvSpPr>
          <p:nvPr>
            <p:ph idx="1"/>
          </p:nvPr>
        </p:nvSpPr>
        <p:spPr/>
        <p:txBody>
          <a:bodyPr/>
          <a:lstStyle/>
          <a:p>
            <a:r>
              <a:rPr lang="nl-NL" dirty="0"/>
              <a:t>1. Wat zijn persoonsgegevens?</a:t>
            </a:r>
          </a:p>
          <a:p>
            <a:r>
              <a:rPr lang="nl-NL" dirty="0"/>
              <a:t>2. Was is verwerken?</a:t>
            </a:r>
          </a:p>
          <a:p>
            <a:r>
              <a:rPr lang="nl-NL" dirty="0"/>
              <a:t>3. Wat is een verantwoordelijke?</a:t>
            </a:r>
          </a:p>
          <a:p>
            <a:r>
              <a:rPr lang="nl-NL" dirty="0"/>
              <a:t>4. Waar is de AVG van toepassing?</a:t>
            </a:r>
          </a:p>
          <a:p>
            <a:r>
              <a:rPr lang="nl-NL" dirty="0"/>
              <a:t>5. Wat zijn de uitzonderingen?</a:t>
            </a:r>
          </a:p>
        </p:txBody>
      </p:sp>
    </p:spTree>
    <p:extLst>
      <p:ext uri="{BB962C8B-B14F-4D97-AF65-F5344CB8AC3E}">
        <p14:creationId xmlns:p14="http://schemas.microsoft.com/office/powerpoint/2010/main" val="41056259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C49186-5CA9-459E-95B7-084BBA7435A3}"/>
              </a:ext>
            </a:extLst>
          </p:cNvPr>
          <p:cNvSpPr>
            <a:spLocks noGrp="1"/>
          </p:cNvSpPr>
          <p:nvPr>
            <p:ph type="title"/>
          </p:nvPr>
        </p:nvSpPr>
        <p:spPr/>
        <p:txBody>
          <a:bodyPr/>
          <a:lstStyle/>
          <a:p>
            <a:r>
              <a:rPr lang="nl-NL" dirty="0"/>
              <a:t>5. Uitzonderingen -2.3</a:t>
            </a:r>
          </a:p>
        </p:txBody>
      </p:sp>
      <p:sp>
        <p:nvSpPr>
          <p:cNvPr id="3" name="Tijdelijke aanduiding voor inhoud 2">
            <a:extLst>
              <a:ext uri="{FF2B5EF4-FFF2-40B4-BE49-F238E27FC236}">
                <a16:creationId xmlns:a16="http://schemas.microsoft.com/office/drawing/2014/main" id="{4A96B3D3-7C03-4053-8A32-C3EF1299362E}"/>
              </a:ext>
            </a:extLst>
          </p:cNvPr>
          <p:cNvSpPr>
            <a:spLocks noGrp="1"/>
          </p:cNvSpPr>
          <p:nvPr>
            <p:ph idx="1"/>
          </p:nvPr>
        </p:nvSpPr>
        <p:spPr/>
        <p:txBody>
          <a:bodyPr>
            <a:normAutofit fontScale="62500" lnSpcReduction="20000"/>
          </a:bodyPr>
          <a:lstStyle/>
          <a:p>
            <a:r>
              <a:rPr lang="nl-NL" dirty="0"/>
              <a:t>Artikel 14</a:t>
            </a:r>
          </a:p>
          <a:p>
            <a:r>
              <a:rPr lang="nl-NL" dirty="0"/>
              <a:t>"Hosting" ("host"-diensten)</a:t>
            </a:r>
          </a:p>
          <a:p>
            <a:r>
              <a:rPr lang="nl-NL" dirty="0"/>
              <a:t>1. De lidstaten zorgen ervoor dat, wanneer een dienst van de informatiemaatschappij bestaat in de opslag van de door een afnemer van de dienst verstrekte informatie, de dienstverlener niet aansprakelijk is voor de op verzoek van de afnemer van de dienst opgeslagen informatie, op voorwaarde dat:</a:t>
            </a:r>
          </a:p>
          <a:p>
            <a:r>
              <a:rPr lang="nl-NL" dirty="0"/>
              <a:t>a) de dienstverlener niet daadwerkelijk kennis heeft van de onwettige activiteit of informatie en, wanneer het een schadevergoedingsvordering betreft, geen kennis heeft van feiten of omstandigheden waaruit het onwettige karakter van de activiteiten of informatie duidelijk blijkt, of</a:t>
            </a:r>
          </a:p>
          <a:p>
            <a:r>
              <a:rPr lang="nl-NL" dirty="0"/>
              <a:t>b) de dienstverlener, zodra hij van het bovenbedoelde daadwerkelijk kennis heeft of besef krijgt, prompt handelt om de informatie te verwijderen of de toegang daartoe onmogelijk te maken.</a:t>
            </a:r>
          </a:p>
          <a:p>
            <a:r>
              <a:rPr lang="nl-NL" dirty="0"/>
              <a:t>2. Lid 1 is niet van toepassing wanneer de afnemer van de dienst op gezag of onder toezicht van de dienstverlener handelt.</a:t>
            </a:r>
          </a:p>
          <a:p>
            <a:r>
              <a:rPr lang="nl-NL" dirty="0"/>
              <a:t>3. Dit artikel doet geen afbreuk aan de mogelijkheid voor een rechtbank of een administratieve autoriteit om in overeenstemming met het rechtsstelsel van de lidstaat te eisen dat de dienstverlener een inbreuk beëindigt of voorkomt. Het doet evenmin afbreuk aan de mogelijkheid voor lidstaten om procedures vast te stellen om informatie te verwijderen of de toegang daartoe onmogelijk te maken.</a:t>
            </a:r>
          </a:p>
          <a:p>
            <a:endParaRPr lang="nl-NL" dirty="0"/>
          </a:p>
        </p:txBody>
      </p:sp>
    </p:spTree>
    <p:extLst>
      <p:ext uri="{BB962C8B-B14F-4D97-AF65-F5344CB8AC3E}">
        <p14:creationId xmlns:p14="http://schemas.microsoft.com/office/powerpoint/2010/main" val="2329411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324399-AC43-4139-B98C-D2ED97DD24A8}"/>
              </a:ext>
            </a:extLst>
          </p:cNvPr>
          <p:cNvSpPr>
            <a:spLocks noGrp="1"/>
          </p:cNvSpPr>
          <p:nvPr>
            <p:ph type="title"/>
          </p:nvPr>
        </p:nvSpPr>
        <p:spPr/>
        <p:txBody>
          <a:bodyPr/>
          <a:lstStyle/>
          <a:p>
            <a:r>
              <a:rPr lang="nl-NL" dirty="0"/>
              <a:t>5. Uitzonderingen -2.3</a:t>
            </a:r>
          </a:p>
        </p:txBody>
      </p:sp>
      <p:sp>
        <p:nvSpPr>
          <p:cNvPr id="3" name="Tijdelijke aanduiding voor inhoud 2">
            <a:extLst>
              <a:ext uri="{FF2B5EF4-FFF2-40B4-BE49-F238E27FC236}">
                <a16:creationId xmlns:a16="http://schemas.microsoft.com/office/drawing/2014/main" id="{5580E351-F553-4ECA-9C93-1D614179106B}"/>
              </a:ext>
            </a:extLst>
          </p:cNvPr>
          <p:cNvSpPr>
            <a:spLocks noGrp="1"/>
          </p:cNvSpPr>
          <p:nvPr>
            <p:ph idx="1"/>
          </p:nvPr>
        </p:nvSpPr>
        <p:spPr/>
        <p:txBody>
          <a:bodyPr>
            <a:normAutofit fontScale="92500" lnSpcReduction="20000"/>
          </a:bodyPr>
          <a:lstStyle/>
          <a:p>
            <a:r>
              <a:rPr lang="nl-NL" dirty="0"/>
              <a:t>Artikel 15</a:t>
            </a:r>
          </a:p>
          <a:p>
            <a:r>
              <a:rPr lang="nl-NL" dirty="0"/>
              <a:t>Geen algemene toezichtverplichting</a:t>
            </a:r>
          </a:p>
          <a:p>
            <a:r>
              <a:rPr lang="nl-NL" dirty="0"/>
              <a:t>1. Met betrekking tot de levering van de in de artikelen 12, 13 en 14 bedoelde diensten leggen de lidstaten de dienstverleners geen algemene verplichting op om toe te zien op de informatie die zij doorgeven of opslaan, noch om actief te zoeken naar feiten of omstandigheden die op onwettige activiteiten duiden.</a:t>
            </a:r>
          </a:p>
          <a:p>
            <a:r>
              <a:rPr lang="nl-NL" dirty="0"/>
              <a:t>2. De lidstaten kunnen voorschrijven dat dienstverleners de bevoegde autoriteiten onverwijld in kennis dienen te stellen van vermeende onwettige activiteiten of informatie door afnemers van hun dienst, alsook dat zij de bevoegde autoriteiten op hun verzoek informatie dienen te verstrekken waarmee de afnemers van hun dienst met wie zij opslagovereenkomsten hebben gesloten, kunnen worden geïdentificeerd.</a:t>
            </a:r>
          </a:p>
          <a:p>
            <a:endParaRPr lang="nl-NL" dirty="0"/>
          </a:p>
        </p:txBody>
      </p:sp>
    </p:spTree>
    <p:extLst>
      <p:ext uri="{BB962C8B-B14F-4D97-AF65-F5344CB8AC3E}">
        <p14:creationId xmlns:p14="http://schemas.microsoft.com/office/powerpoint/2010/main" val="34568579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16C7F6-5B0A-4D8F-8B53-9671E0C70B5D}"/>
              </a:ext>
            </a:extLst>
          </p:cNvPr>
          <p:cNvSpPr>
            <a:spLocks noGrp="1"/>
          </p:cNvSpPr>
          <p:nvPr>
            <p:ph type="title"/>
          </p:nvPr>
        </p:nvSpPr>
        <p:spPr/>
        <p:txBody>
          <a:bodyPr/>
          <a:lstStyle/>
          <a:p>
            <a:r>
              <a:rPr lang="nl-NL" dirty="0"/>
              <a:t>5. Uitzonderingen -2.3</a:t>
            </a:r>
          </a:p>
        </p:txBody>
      </p:sp>
      <p:sp>
        <p:nvSpPr>
          <p:cNvPr id="3" name="Tijdelijke aanduiding voor inhoud 2">
            <a:extLst>
              <a:ext uri="{FF2B5EF4-FFF2-40B4-BE49-F238E27FC236}">
                <a16:creationId xmlns:a16="http://schemas.microsoft.com/office/drawing/2014/main" id="{BD6EE961-6286-4F0D-AE41-47EE60CB1F23}"/>
              </a:ext>
            </a:extLst>
          </p:cNvPr>
          <p:cNvSpPr>
            <a:spLocks noGrp="1"/>
          </p:cNvSpPr>
          <p:nvPr>
            <p:ph idx="1"/>
          </p:nvPr>
        </p:nvSpPr>
        <p:spPr/>
        <p:txBody>
          <a:bodyPr>
            <a:normAutofit fontScale="55000" lnSpcReduction="20000"/>
          </a:bodyPr>
          <a:lstStyle/>
          <a:p>
            <a:r>
              <a:rPr lang="nl-NL" dirty="0"/>
              <a:t>Artikel 1</a:t>
            </a:r>
          </a:p>
          <a:p>
            <a:r>
              <a:rPr lang="nl-NL" dirty="0"/>
              <a:t>Doel en toepassingsgebied</a:t>
            </a:r>
          </a:p>
          <a:p>
            <a:r>
              <a:rPr lang="nl-NL" dirty="0"/>
              <a:t>5. Deze richtlijn is niet van toepassing op:</a:t>
            </a:r>
          </a:p>
          <a:p>
            <a:r>
              <a:rPr lang="nl-NL" dirty="0"/>
              <a:t>a) belastingen;</a:t>
            </a:r>
          </a:p>
          <a:p>
            <a:r>
              <a:rPr lang="nl-NL" dirty="0"/>
              <a:t>b) kwesties in verband met diensten van de informatiemaatschappij die onder Richtlijn 95/46/EG en Richtlijn 97/66/EG vallen;</a:t>
            </a:r>
          </a:p>
          <a:p>
            <a:r>
              <a:rPr lang="nl-NL" dirty="0"/>
              <a:t>c) kwesties in verband met overeenkomsten of praktijken die onder de mededingingswetgeving vallen;</a:t>
            </a:r>
          </a:p>
          <a:p>
            <a:r>
              <a:rPr lang="nl-NL" dirty="0"/>
              <a:t>d) de volgende activiteiten van diensten van de informatiemaatschappij:</a:t>
            </a:r>
          </a:p>
          <a:p>
            <a:r>
              <a:rPr lang="nl-NL" dirty="0"/>
              <a:t>- de activiteiten van notarissen of vergelijkbare beroepen, </a:t>
            </a:r>
            <a:r>
              <a:rPr lang="nl-NL" dirty="0" err="1"/>
              <a:t>voorzover</a:t>
            </a:r>
            <a:r>
              <a:rPr lang="nl-NL" dirty="0"/>
              <a:t> die een direct specifiek verband met de uitoefening van de publieke taken inhouden,</a:t>
            </a:r>
          </a:p>
          <a:p>
            <a:r>
              <a:rPr lang="nl-NL" dirty="0"/>
              <a:t>- de vertegenwoordiging van een cliënt en de verdediging van zijn belangen voor het gerecht,</a:t>
            </a:r>
          </a:p>
          <a:p>
            <a:r>
              <a:rPr lang="nl-NL" dirty="0"/>
              <a:t>- gokactiviteiten waarbij een geldbedrag wordt ingezet, zoals loterijen en weddenschappen.</a:t>
            </a:r>
          </a:p>
          <a:p>
            <a:r>
              <a:rPr lang="nl-NL" dirty="0"/>
              <a:t>6. Deze richtlijn doet geen afbreuk aan maatregelen die op communautair of nationaal niveau met inachtneming van het Gemeenschapsrecht genomen zijn ter bevordering van de cultuur- en taalverscheidenheid en ter bescherming van het pluralisme.</a:t>
            </a:r>
          </a:p>
          <a:p>
            <a:endParaRPr lang="nl-NL" dirty="0"/>
          </a:p>
        </p:txBody>
      </p:sp>
    </p:spTree>
    <p:extLst>
      <p:ext uri="{BB962C8B-B14F-4D97-AF65-F5344CB8AC3E}">
        <p14:creationId xmlns:p14="http://schemas.microsoft.com/office/powerpoint/2010/main" val="39244486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7A4FC0-D863-42BA-A2AA-198ACDEC9BA8}"/>
              </a:ext>
            </a:extLst>
          </p:cNvPr>
          <p:cNvSpPr>
            <a:spLocks noGrp="1"/>
          </p:cNvSpPr>
          <p:nvPr>
            <p:ph type="title"/>
          </p:nvPr>
        </p:nvSpPr>
        <p:spPr/>
        <p:txBody>
          <a:bodyPr/>
          <a:lstStyle/>
          <a:p>
            <a:r>
              <a:rPr lang="nl-NL" dirty="0"/>
              <a:t>5. Uitzonderingen – art 23</a:t>
            </a:r>
          </a:p>
        </p:txBody>
      </p:sp>
      <p:sp>
        <p:nvSpPr>
          <p:cNvPr id="3" name="Tijdelijke aanduiding voor inhoud 2">
            <a:extLst>
              <a:ext uri="{FF2B5EF4-FFF2-40B4-BE49-F238E27FC236}">
                <a16:creationId xmlns:a16="http://schemas.microsoft.com/office/drawing/2014/main" id="{7DA1A3C3-B049-4674-A75F-D31554C00F1D}"/>
              </a:ext>
            </a:extLst>
          </p:cNvPr>
          <p:cNvSpPr>
            <a:spLocks noGrp="1"/>
          </p:cNvSpPr>
          <p:nvPr>
            <p:ph idx="1"/>
          </p:nvPr>
        </p:nvSpPr>
        <p:spPr/>
        <p:txBody>
          <a:bodyPr>
            <a:normAutofit fontScale="92500" lnSpcReduction="20000"/>
          </a:bodyPr>
          <a:lstStyle/>
          <a:p>
            <a:r>
              <a:rPr lang="nl-NL" i="1" dirty="0"/>
              <a:t>HOOFDSTUK III </a:t>
            </a:r>
            <a:r>
              <a:rPr lang="nl-NL" b="1" i="1" dirty="0"/>
              <a:t>Rechten van de betrokkene </a:t>
            </a:r>
          </a:p>
          <a:p>
            <a:r>
              <a:rPr lang="nl-NL" dirty="0"/>
              <a:t>Afdeling 5 </a:t>
            </a:r>
            <a:r>
              <a:rPr lang="nl-NL" b="1" dirty="0"/>
              <a:t>Beperkingen </a:t>
            </a:r>
          </a:p>
          <a:p>
            <a:r>
              <a:rPr lang="nl-NL" i="1" dirty="0"/>
              <a:t>Artikel 23 </a:t>
            </a:r>
            <a:r>
              <a:rPr lang="nl-NL" b="1" dirty="0"/>
              <a:t>Beperkingen </a:t>
            </a:r>
          </a:p>
          <a:p>
            <a:r>
              <a:rPr lang="nl-NL" dirty="0"/>
              <a:t>1.De reikwijdte van de verplichtingen en rechten als bedoeld in de artikelen 12 tot en met 22 en artikel 34, alsmede in artikel 5 kan, voor zover de bepalingen van die artikelen overeenstemmen met de rechten en verplichtingen als bedoeld in de artikelen 12 tot en met 20, worden beperkt door middel van Unierechtelijke of lidstaatrechtelijke bepalingen die op de verwerkingsverantwoordelijke of de verwerker van toepassing zijn, op voorwaarde dat die beperking de wezenlijke inhoud van de grondrechten en fundamentele vrijheden onverlet laat en in een democratische samenleving een noodzakelijke en evenredige maatregel is ter waarborging van: </a:t>
            </a:r>
          </a:p>
        </p:txBody>
      </p:sp>
    </p:spTree>
    <p:extLst>
      <p:ext uri="{BB962C8B-B14F-4D97-AF65-F5344CB8AC3E}">
        <p14:creationId xmlns:p14="http://schemas.microsoft.com/office/powerpoint/2010/main" val="3545437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6F476A-CDB1-4102-96DA-2DB792685CD7}"/>
              </a:ext>
            </a:extLst>
          </p:cNvPr>
          <p:cNvSpPr>
            <a:spLocks noGrp="1"/>
          </p:cNvSpPr>
          <p:nvPr>
            <p:ph type="title"/>
          </p:nvPr>
        </p:nvSpPr>
        <p:spPr/>
        <p:txBody>
          <a:bodyPr/>
          <a:lstStyle/>
          <a:p>
            <a:r>
              <a:rPr lang="nl-NL" dirty="0"/>
              <a:t>5. Uitzonderingen – art 23</a:t>
            </a:r>
          </a:p>
        </p:txBody>
      </p:sp>
      <p:sp>
        <p:nvSpPr>
          <p:cNvPr id="3" name="Tijdelijke aanduiding voor inhoud 2">
            <a:extLst>
              <a:ext uri="{FF2B5EF4-FFF2-40B4-BE49-F238E27FC236}">
                <a16:creationId xmlns:a16="http://schemas.microsoft.com/office/drawing/2014/main" id="{238A8CBE-07FF-4141-8DE6-5CF1F5C5EE89}"/>
              </a:ext>
            </a:extLst>
          </p:cNvPr>
          <p:cNvSpPr>
            <a:spLocks noGrp="1"/>
          </p:cNvSpPr>
          <p:nvPr>
            <p:ph idx="1"/>
          </p:nvPr>
        </p:nvSpPr>
        <p:spPr/>
        <p:txBody>
          <a:bodyPr>
            <a:normAutofit fontScale="55000" lnSpcReduction="20000"/>
          </a:bodyPr>
          <a:lstStyle/>
          <a:p>
            <a:r>
              <a:rPr lang="nl-NL" dirty="0"/>
              <a:t>a) de nationale veiligheid; </a:t>
            </a:r>
          </a:p>
          <a:p>
            <a:r>
              <a:rPr lang="nl-NL" dirty="0"/>
              <a:t>b) landsverdediging; </a:t>
            </a:r>
          </a:p>
          <a:p>
            <a:r>
              <a:rPr lang="nl-NL" dirty="0"/>
              <a:t>c) de openbare veiligheid; </a:t>
            </a:r>
          </a:p>
          <a:p>
            <a:r>
              <a:rPr lang="nl-NL" dirty="0"/>
              <a:t>d) de voorkoming, het onderzoek, de opsporing en de vervolging van strafbare feiten of de tenuitvoerlegging van straffen, met inbegrip van de bescherming tegen en de voorkoming van gevaren voor de openbare veiligheid; </a:t>
            </a:r>
          </a:p>
          <a:p>
            <a:r>
              <a:rPr lang="nl-NL" dirty="0"/>
              <a:t>e) andere belangrijke doelstellingen van algemeen belang van de Unie of van een lidstaat, met name een belangrijk economisch of financieel belang van de Unie of van een lidstaat, met inbegrip van monetaire, budgettaire en fiscale aangelegenheden, volksgezondheid en sociale zekerheid;</a:t>
            </a:r>
          </a:p>
          <a:p>
            <a:r>
              <a:rPr lang="nl-NL" dirty="0"/>
              <a:t> f) de bescherming van de onafhankelijkheid van de rechter en gerechtelijke procedures; </a:t>
            </a:r>
          </a:p>
          <a:p>
            <a:r>
              <a:rPr lang="nl-NL" dirty="0"/>
              <a:t>g )de voorkoming, het onderzoek, de opsporing en de vervolging van schendingen van de beroepscodes voor gereglementeerde beroepen; </a:t>
            </a:r>
          </a:p>
          <a:p>
            <a:r>
              <a:rPr lang="nl-NL" dirty="0"/>
              <a:t>h) een taak op het gebied van toezicht, inspectie of regelgeving die verband houdt, al is het incidenteel, met de uitoefening van het openbaar gezag in de in de punten a), tot en met e) en punt g) bedoelde gevallen;</a:t>
            </a:r>
          </a:p>
          <a:p>
            <a:r>
              <a:rPr lang="nl-NL" dirty="0"/>
              <a:t> i) de bescherming van de betrokkene of van de rechten en vrijheden van anderen;</a:t>
            </a:r>
          </a:p>
          <a:p>
            <a:r>
              <a:rPr lang="nl-NL" dirty="0"/>
              <a:t> j) de inning van civielrechtelijke vorderingen. </a:t>
            </a:r>
          </a:p>
        </p:txBody>
      </p:sp>
    </p:spTree>
    <p:extLst>
      <p:ext uri="{BB962C8B-B14F-4D97-AF65-F5344CB8AC3E}">
        <p14:creationId xmlns:p14="http://schemas.microsoft.com/office/powerpoint/2010/main" val="30884777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59B337-3889-426F-AC64-43F2A64367A9}"/>
              </a:ext>
            </a:extLst>
          </p:cNvPr>
          <p:cNvSpPr>
            <a:spLocks noGrp="1"/>
          </p:cNvSpPr>
          <p:nvPr>
            <p:ph type="title"/>
          </p:nvPr>
        </p:nvSpPr>
        <p:spPr/>
        <p:txBody>
          <a:bodyPr/>
          <a:lstStyle/>
          <a:p>
            <a:r>
              <a:rPr lang="nl-NL" dirty="0"/>
              <a:t>5. Uitzonderingen – art 23</a:t>
            </a:r>
          </a:p>
        </p:txBody>
      </p:sp>
      <p:sp>
        <p:nvSpPr>
          <p:cNvPr id="3" name="Tijdelijke aanduiding voor inhoud 2">
            <a:extLst>
              <a:ext uri="{FF2B5EF4-FFF2-40B4-BE49-F238E27FC236}">
                <a16:creationId xmlns:a16="http://schemas.microsoft.com/office/drawing/2014/main" id="{E2A318DF-22E5-4593-87EB-6513899176C7}"/>
              </a:ext>
            </a:extLst>
          </p:cNvPr>
          <p:cNvSpPr>
            <a:spLocks noGrp="1"/>
          </p:cNvSpPr>
          <p:nvPr>
            <p:ph idx="1"/>
          </p:nvPr>
        </p:nvSpPr>
        <p:spPr/>
        <p:txBody>
          <a:bodyPr>
            <a:normAutofit fontScale="70000" lnSpcReduction="20000"/>
          </a:bodyPr>
          <a:lstStyle/>
          <a:p>
            <a:r>
              <a:rPr lang="nl-NL" dirty="0"/>
              <a:t>2.De in lid 1 bedoelde wettelijke maatregelen bevatten met name specifieke bepalingen met betrekking tot, in voorkomend geval, ten minste: </a:t>
            </a:r>
          </a:p>
          <a:p>
            <a:r>
              <a:rPr lang="nl-NL" dirty="0"/>
              <a:t>a) de doeleinden van de verwerking of van de categorieën van verwerking, </a:t>
            </a:r>
          </a:p>
          <a:p>
            <a:r>
              <a:rPr lang="nl-NL" dirty="0"/>
              <a:t>b) de categorieën van persoonsgegevens, </a:t>
            </a:r>
          </a:p>
          <a:p>
            <a:r>
              <a:rPr lang="nl-NL" dirty="0"/>
              <a:t>c) het toepassingsgebied van de ingevoerde beperkingen, </a:t>
            </a:r>
          </a:p>
          <a:p>
            <a:r>
              <a:rPr lang="nl-NL" dirty="0"/>
              <a:t>d) de waarborgen ter voorkoming van misbruik of onrechtmatige toegang of doorgifte, </a:t>
            </a:r>
          </a:p>
          <a:p>
            <a:r>
              <a:rPr lang="nl-NL" dirty="0"/>
              <a:t>e) de specificatie van de verwerkingsverantwoordelijke of de categorieën van verwerkingsverantwoordelijken,</a:t>
            </a:r>
          </a:p>
          <a:p>
            <a:r>
              <a:rPr lang="nl-NL" dirty="0"/>
              <a:t> f) de opslagperiodes en de toepasselijke waarborgen, rekening houdend met de aard, de omvang en de doeleinden van de verwerking of van de categorieën van verwerking, </a:t>
            </a:r>
          </a:p>
          <a:p>
            <a:r>
              <a:rPr lang="nl-NL" dirty="0"/>
              <a:t>g) de risico's voor de rechten en vrijheden van de betrokkenen, en </a:t>
            </a:r>
          </a:p>
          <a:p>
            <a:r>
              <a:rPr lang="nl-NL" dirty="0"/>
              <a:t>h) het recht van betrokkenen om van de beperking op de hoogte te worden gesteld, tenzij dit afbreuk kan doen aan het doel van de beperking. </a:t>
            </a:r>
          </a:p>
        </p:txBody>
      </p:sp>
    </p:spTree>
    <p:extLst>
      <p:ext uri="{BB962C8B-B14F-4D97-AF65-F5344CB8AC3E}">
        <p14:creationId xmlns:p14="http://schemas.microsoft.com/office/powerpoint/2010/main" val="21701114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F8E06F-13C5-4568-9C76-ED4F56D17310}"/>
              </a:ext>
            </a:extLst>
          </p:cNvPr>
          <p:cNvSpPr>
            <a:spLocks noGrp="1"/>
          </p:cNvSpPr>
          <p:nvPr>
            <p:ph type="title"/>
          </p:nvPr>
        </p:nvSpPr>
        <p:spPr/>
        <p:txBody>
          <a:bodyPr/>
          <a:lstStyle/>
          <a:p>
            <a:r>
              <a:rPr lang="nl-NL" dirty="0"/>
              <a:t>5. Uitzonderingen – art 23</a:t>
            </a:r>
          </a:p>
        </p:txBody>
      </p:sp>
      <p:sp>
        <p:nvSpPr>
          <p:cNvPr id="3" name="Tijdelijke aanduiding voor inhoud 2">
            <a:extLst>
              <a:ext uri="{FF2B5EF4-FFF2-40B4-BE49-F238E27FC236}">
                <a16:creationId xmlns:a16="http://schemas.microsoft.com/office/drawing/2014/main" id="{4806CA07-3EE5-4CD7-AE76-8266AA1AC014}"/>
              </a:ext>
            </a:extLst>
          </p:cNvPr>
          <p:cNvSpPr>
            <a:spLocks noGrp="1"/>
          </p:cNvSpPr>
          <p:nvPr>
            <p:ph idx="1"/>
          </p:nvPr>
        </p:nvSpPr>
        <p:spPr>
          <a:xfrm>
            <a:off x="680321" y="2336873"/>
            <a:ext cx="9613861" cy="4254050"/>
          </a:xfrm>
        </p:spPr>
        <p:txBody>
          <a:bodyPr>
            <a:normAutofit fontScale="55000" lnSpcReduction="20000"/>
          </a:bodyPr>
          <a:lstStyle/>
          <a:p>
            <a:r>
              <a:rPr lang="nl-NL" dirty="0"/>
              <a:t>(20) Hoewel de onderhavige verordening onder meer van toepassing is op de activiteiten van gerechten en andere rechterlijke autoriteiten, zouden in het Unierecht of het </a:t>
            </a:r>
            <a:r>
              <a:rPr lang="nl-NL" dirty="0" err="1"/>
              <a:t>lidstatelijke</a:t>
            </a:r>
            <a:r>
              <a:rPr lang="nl-NL" dirty="0"/>
              <a:t> recht de verwerkingen en verwerkingsprocedures met betrekking tot het verwerken van persoonsgegevens door gerechten en andere rechterlijke autoriteiten nader kunnen worden gespecificeerd. De competentie van de toezichthoudende autoriteiten mag zich niet uitstrekken tot de verwerking van persoonsgegevens door gerechten in het kader van hun gerechtelijke taken, zulks teneinde de onafhankelijkheid van de rechterlijke macht bij de uitoefening van haar rechterlijke taken, waaronder besluitvorming, te waarborgen. Het toezicht op die gegevensverwerkingen moet kunnen worden toevertrouwd aan specifieke instanties binnen de rechterlijke organisatie van de lidstaat, die met name de naleving van de regels van deze verordening moeten garanderen, leden van de rechterlijke macht van hun verplichtingen krachtens deze verordening sterker bewust moeten maken, en klachten met betrekking tot die gegevensverwerkingen moeten behandelen. </a:t>
            </a:r>
          </a:p>
          <a:p>
            <a:r>
              <a:rPr lang="nl-NL" dirty="0"/>
              <a:t> </a:t>
            </a:r>
          </a:p>
          <a:p>
            <a:r>
              <a:rPr lang="nl-NL" dirty="0"/>
              <a:t>(73) In het Unierecht of het </a:t>
            </a:r>
            <a:r>
              <a:rPr lang="nl-NL" dirty="0" err="1"/>
              <a:t>lidstatelijke</a:t>
            </a:r>
            <a:r>
              <a:rPr lang="nl-NL" dirty="0"/>
              <a:t> recht kunnen beperkingen worden gesteld aan de specifieke beginselen en het recht op informatie, inzage en rectificatie of </a:t>
            </a:r>
            <a:r>
              <a:rPr lang="nl-NL" dirty="0" err="1"/>
              <a:t>wissing</a:t>
            </a:r>
            <a:r>
              <a:rPr lang="nl-NL" dirty="0"/>
              <a:t> van gegevens, het recht op gegevensoverdraagbaarheid, het recht om bezwaar te maken, alsook aan besluiten gebaseerd op profilering, aan de melding aan de betrokkene van een inbreuk op persoonsgegevens en bepaalde daarmee verband houdende verplichtingen van de verwerkingsverantwoordelijken, voor zover dat in een democratische samenleving noodzakelijk en evenredig is voor de bescherming van de openbare veiligheid, waaronder de bescherming van het menselijk leven en met name bij natuurrampen of door de mens veroorzaakte rampen, voor de voorkoming, het onderzoek en de vervolging van strafbare feiten of de tenuitvoerlegging van straffen, met inbegrip van de bescherming tegen en de voorkoming van gevaren voor de openbare veiligheid, of van schendingen van de beroepscodes voor gereglementeerde beroepen, voor de bescherming van andere belangrijke doelstellingen van algemeen en openbaar belang in de Unie of een lidstaat, met name een gewichtig economisch of financieel belang van de Unie of een lidstaat, voor het houden van openbare registers die nodig zijn om redenen van algemeen belang, voor de verdere verwerking van gearchiveerde persoonsgegevens teneinde specifieke informatie over het politieke gedrag onder voormalige totalitaire regimes te verkrijgen of voor de bescherming van de betrokkene of de rechten en vrijheden van anderen, met inbegrip van sociale bescherming, volksgezondheid en humanitaire doeleinden. Deze beperkingen moeten in overeenstemming zijn met de vereisten van het Handvest en het Europees Verdrag tot bescherming van de rechten van de mens en de fundamentele vrijheden.</a:t>
            </a:r>
          </a:p>
        </p:txBody>
      </p:sp>
    </p:spTree>
    <p:extLst>
      <p:ext uri="{BB962C8B-B14F-4D97-AF65-F5344CB8AC3E}">
        <p14:creationId xmlns:p14="http://schemas.microsoft.com/office/powerpoint/2010/main" val="9360057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C1A6C6-48DB-4947-A8C0-04D59059EFC5}"/>
              </a:ext>
            </a:extLst>
          </p:cNvPr>
          <p:cNvSpPr>
            <a:spLocks noGrp="1"/>
          </p:cNvSpPr>
          <p:nvPr>
            <p:ph type="title"/>
          </p:nvPr>
        </p:nvSpPr>
        <p:spPr/>
        <p:txBody>
          <a:bodyPr/>
          <a:lstStyle/>
          <a:p>
            <a:r>
              <a:rPr lang="nl-NL" dirty="0"/>
              <a:t>5. Uitzonderingen – art 23</a:t>
            </a:r>
          </a:p>
        </p:txBody>
      </p:sp>
      <p:sp>
        <p:nvSpPr>
          <p:cNvPr id="3" name="Tijdelijke aanduiding voor inhoud 2">
            <a:extLst>
              <a:ext uri="{FF2B5EF4-FFF2-40B4-BE49-F238E27FC236}">
                <a16:creationId xmlns:a16="http://schemas.microsoft.com/office/drawing/2014/main" id="{E25DD5E4-C052-495C-A22F-E360EE1ED799}"/>
              </a:ext>
            </a:extLst>
          </p:cNvPr>
          <p:cNvSpPr>
            <a:spLocks noGrp="1"/>
          </p:cNvSpPr>
          <p:nvPr>
            <p:ph idx="1"/>
          </p:nvPr>
        </p:nvSpPr>
        <p:spPr/>
        <p:txBody>
          <a:bodyPr>
            <a:normAutofit fontScale="92500" lnSpcReduction="10000"/>
          </a:bodyPr>
          <a:lstStyle/>
          <a:p>
            <a:r>
              <a:rPr lang="nl-NL" dirty="0"/>
              <a:t>C-473/12 (Geoffrey </a:t>
            </a:r>
            <a:r>
              <a:rPr lang="nl-NL" dirty="0" err="1"/>
              <a:t>Englebert</a:t>
            </a:r>
            <a:r>
              <a:rPr lang="nl-NL" dirty="0"/>
              <a:t>): ‘</a:t>
            </a:r>
            <a:r>
              <a:rPr lang="en-US" dirty="0"/>
              <a:t>Article 13(1) of Directive 95/46/EC of the European Parliament and of the Council of 24 October 1995 on the protection of individuals with regard to the processing of personal data and on the free movement of such data must be interpreted as meaning that Member States have no obligation, but have the option, to transpose into their national law one or more of the exceptions which it lays down to the obligation to inform data subjects of the processing of their personal data. </a:t>
            </a:r>
          </a:p>
          <a:p>
            <a:r>
              <a:rPr lang="en-US" dirty="0"/>
              <a:t>The activity of a private detective acting for a professional body in order to investigate breaches of ethics of a regulated profession, in this case that of estate agent, is covered by the exception in Article 13(1)(d) of Directive 95/46’</a:t>
            </a:r>
            <a:endParaRPr lang="nl-NL" dirty="0"/>
          </a:p>
        </p:txBody>
      </p:sp>
    </p:spTree>
    <p:extLst>
      <p:ext uri="{BB962C8B-B14F-4D97-AF65-F5344CB8AC3E}">
        <p14:creationId xmlns:p14="http://schemas.microsoft.com/office/powerpoint/2010/main" val="405248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541D5D-0226-4CC0-B0E1-182F9C335457}"/>
              </a:ext>
            </a:extLst>
          </p:cNvPr>
          <p:cNvSpPr>
            <a:spLocks noGrp="1"/>
          </p:cNvSpPr>
          <p:nvPr>
            <p:ph type="title"/>
          </p:nvPr>
        </p:nvSpPr>
        <p:spPr/>
        <p:txBody>
          <a:bodyPr/>
          <a:lstStyle/>
          <a:p>
            <a:r>
              <a:rPr lang="nl-NL" dirty="0"/>
              <a:t>5. Uitzonderingen – art 85</a:t>
            </a:r>
          </a:p>
        </p:txBody>
      </p:sp>
      <p:sp>
        <p:nvSpPr>
          <p:cNvPr id="3" name="Tijdelijke aanduiding voor inhoud 2">
            <a:extLst>
              <a:ext uri="{FF2B5EF4-FFF2-40B4-BE49-F238E27FC236}">
                <a16:creationId xmlns:a16="http://schemas.microsoft.com/office/drawing/2014/main" id="{A6BF0011-C52D-4654-B2C4-7773DD7D3E1E}"/>
              </a:ext>
            </a:extLst>
          </p:cNvPr>
          <p:cNvSpPr>
            <a:spLocks noGrp="1"/>
          </p:cNvSpPr>
          <p:nvPr>
            <p:ph idx="1"/>
          </p:nvPr>
        </p:nvSpPr>
        <p:spPr>
          <a:xfrm>
            <a:off x="680321" y="2336873"/>
            <a:ext cx="9613861" cy="3971330"/>
          </a:xfrm>
        </p:spPr>
        <p:txBody>
          <a:bodyPr>
            <a:normAutofit fontScale="70000" lnSpcReduction="20000"/>
          </a:bodyPr>
          <a:lstStyle/>
          <a:p>
            <a:r>
              <a:rPr lang="nl-NL" i="1" dirty="0"/>
              <a:t>HOOFDSTUK IX </a:t>
            </a:r>
            <a:r>
              <a:rPr lang="nl-NL" b="1" i="1" dirty="0"/>
              <a:t>Bepalingen in verband met specifieke situaties op het gebied van gegevensverwerking </a:t>
            </a:r>
          </a:p>
          <a:p>
            <a:r>
              <a:rPr lang="nl-NL" i="1" dirty="0"/>
              <a:t>Artikel 85 </a:t>
            </a:r>
            <a:r>
              <a:rPr lang="nl-NL" b="1" dirty="0"/>
              <a:t>Verwerking en vrijheid van meningsuiting en van informatie </a:t>
            </a:r>
            <a:br>
              <a:rPr lang="nl-NL" b="1" dirty="0"/>
            </a:br>
            <a:r>
              <a:rPr lang="nl-NL" dirty="0"/>
              <a:t>1.De lidstaten brengen het recht op bescherming van persoonsgegevens overeenkomstig deze verordening wettelijk in overeenstemming met het recht op vrijheid van meningsuiting en van informatie, daaronder begrepen de verwerking voor journalistieke doeleinden en ten behoeve van academische, artistieke of literaire uitdrukkingsvormen. </a:t>
            </a:r>
          </a:p>
          <a:p>
            <a:r>
              <a:rPr lang="nl-NL" dirty="0"/>
              <a:t>2.Voor verwerking voor journalistieke doeleinden of ten behoeve van academische, artistieke of literaire uitdrukkingsvormen stellen de lidstaten uitzonderingen of afwijkingen vast van hoofdstuk II (beginselen), hoofdstuk III (rechten van de betrokkene), hoofdstuk IV (de verwerkingsverantwoordelijke en de verwerker), hoofdstuk V (doorgifte van persoonsgegevens naar derde landen of internationale organisaties), hoofdstuk VI (onafhankelijke toezichthoudende autoriteiten), hoofdstuk VII (samenwerking en coherentie) en hoofdstuk IX (specifieke gegevensverwerkingssituaties) indien deze noodzakelijk zijn om het recht op bescherming van persoonsgegevens in overeenstemming te brengen met de vrijheid van meningsuiting en van informatie. </a:t>
            </a:r>
          </a:p>
          <a:p>
            <a:r>
              <a:rPr lang="nl-NL" dirty="0"/>
              <a:t>3.Elke lidstaat deelt de Commissie de overeenkomstig lid 2 vastgestelde wetgevingsbepalingen mee, alsook onverwijld alle latere wijzigingen daarvan. </a:t>
            </a:r>
          </a:p>
        </p:txBody>
      </p:sp>
    </p:spTree>
    <p:extLst>
      <p:ext uri="{BB962C8B-B14F-4D97-AF65-F5344CB8AC3E}">
        <p14:creationId xmlns:p14="http://schemas.microsoft.com/office/powerpoint/2010/main" val="36959463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BA4607-E2A4-444F-96F2-05C370D9125E}"/>
              </a:ext>
            </a:extLst>
          </p:cNvPr>
          <p:cNvSpPr>
            <a:spLocks noGrp="1"/>
          </p:cNvSpPr>
          <p:nvPr>
            <p:ph type="title"/>
          </p:nvPr>
        </p:nvSpPr>
        <p:spPr/>
        <p:txBody>
          <a:bodyPr/>
          <a:lstStyle/>
          <a:p>
            <a:r>
              <a:rPr lang="nl-NL" dirty="0"/>
              <a:t>5. Uitzonderingen – art 85</a:t>
            </a:r>
          </a:p>
        </p:txBody>
      </p:sp>
      <p:sp>
        <p:nvSpPr>
          <p:cNvPr id="3" name="Tijdelijke aanduiding voor inhoud 2">
            <a:extLst>
              <a:ext uri="{FF2B5EF4-FFF2-40B4-BE49-F238E27FC236}">
                <a16:creationId xmlns:a16="http://schemas.microsoft.com/office/drawing/2014/main" id="{951D397E-4A4F-44C0-99F5-34C9FC7F3921}"/>
              </a:ext>
            </a:extLst>
          </p:cNvPr>
          <p:cNvSpPr>
            <a:spLocks noGrp="1"/>
          </p:cNvSpPr>
          <p:nvPr>
            <p:ph idx="1"/>
          </p:nvPr>
        </p:nvSpPr>
        <p:spPr>
          <a:xfrm>
            <a:off x="680321" y="2163778"/>
            <a:ext cx="9613861" cy="4119327"/>
          </a:xfrm>
        </p:spPr>
        <p:txBody>
          <a:bodyPr>
            <a:normAutofit fontScale="70000" lnSpcReduction="20000"/>
          </a:bodyPr>
          <a:lstStyle/>
          <a:p>
            <a:r>
              <a:rPr lang="nl-NL" dirty="0"/>
              <a:t>(153) In de wetgeving van de lidstaten moeten de regels betreffende de vrijheid van meningsuiting en van informatie, met inbegrip van journalistieke, academische, artistieke en/of literaire uitdrukkingsvormen in overeenstemming worden gebracht met het recht op bescherming van persoonsgegevens uit hoofde van deze verordening. Voor de verwerking van persoonsgegevens enkel voor journalistieke doeleinden of ten behoeve van academische, artistieke en literaire uitdrukkingsvormen moeten afwijkingen van of uitzonderingen op een aantal bepalingen van deze verordening worden ingesteld, teneinde indien nodig het recht op bescherming van persoonsgegevens te verzoenen met het recht op de vrijheid van meningsuiting en van informatie, zoals dat in artikel 11 van het Handvest is vastgelegd. Dit dient met name te gelden voor de verwerking van persoonsgegevens voor audiovisuele doeleinden en in nieuws- en persarchieven. De lidstaten moeten derhalve wettelijke maatregelen treffen om de uitzonderingen en afwijkingen vast te stellen die nodig zijn om een evenwicht tussen die grondrechten tot stand te brengen. De lidstaten dienen dergelijke uitzonderingen en afwijkingen vast te stellen met betrekking tot de algemene beginselen, de rechten van betrokkenen, de verwerkingsverantwoordelijke en de verwerker, de doorgifte van persoonsgegevens naar derde landen of internationale organisaties, de onafhankelijke toezichthoudende autoriteiten, samenwerking en coherentie, en betreffende specifieke situaties op het gebied van gegevensverwerking. Indien die uitzonderingen of afwijkingen per lidstaat verschillen, is het recht van de lidstaat waaraan de verwerkingsverantwoordelijke is onderworpen, van toepassing. Gelet op het belang van het recht van vrijheid van meningsuiting in elke democratische samenleving, dienen begrippen die betrekking hebben op die vrijheid, zoals journalistiek, ruim te worden uitgelegd.</a:t>
            </a:r>
          </a:p>
        </p:txBody>
      </p:sp>
    </p:spTree>
    <p:extLst>
      <p:ext uri="{BB962C8B-B14F-4D97-AF65-F5344CB8AC3E}">
        <p14:creationId xmlns:p14="http://schemas.microsoft.com/office/powerpoint/2010/main" val="1638822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Wie is de verantwoordelijke?</a:t>
            </a:r>
            <a:endParaRPr lang="en-US" dirty="0"/>
          </a:p>
        </p:txBody>
      </p:sp>
      <p:sp>
        <p:nvSpPr>
          <p:cNvPr id="3" name="Content Placeholder 2"/>
          <p:cNvSpPr>
            <a:spLocks noGrp="1"/>
          </p:cNvSpPr>
          <p:nvPr>
            <p:ph idx="1"/>
          </p:nvPr>
        </p:nvSpPr>
        <p:spPr/>
        <p:txBody>
          <a:bodyPr>
            <a:normAutofit lnSpcReduction="10000"/>
          </a:bodyPr>
          <a:lstStyle/>
          <a:p>
            <a:r>
              <a:rPr lang="nl-NL" i="1" dirty="0"/>
              <a:t>Artikel 4 </a:t>
            </a:r>
            <a:r>
              <a:rPr lang="nl-NL" b="1" dirty="0"/>
              <a:t>Definities </a:t>
            </a:r>
            <a:r>
              <a:rPr lang="nl-NL" dirty="0"/>
              <a:t>Voor de toepassing van deze verordening wordt verstaan onder: </a:t>
            </a:r>
          </a:p>
          <a:p>
            <a:r>
              <a:rPr lang="nl-NL" dirty="0"/>
              <a:t>7) „verwerkingsverantwoordelijke”: een natuurlijke persoon of rechtspersoon, een overheidsinstantie, een dienst of een ander orgaan die/dat, alleen of samen met anderen, het doel van en de middelen voor de verwerking van persoonsgegevens vaststelt; wanneer de doelstellingen van en de middelen voor deze verwerking in het Unierecht of het </a:t>
            </a:r>
            <a:r>
              <a:rPr lang="nl-NL" dirty="0" err="1"/>
              <a:t>lidstatelijke</a:t>
            </a:r>
            <a:r>
              <a:rPr lang="nl-NL" dirty="0"/>
              <a:t> recht worden vastgesteld, kan daarin worden bepaald wie de verwerkingsverantwoordelijke is of volgens welke criteria deze wordt aangewezen;</a:t>
            </a:r>
            <a:endParaRPr lang="en-US" dirty="0"/>
          </a:p>
        </p:txBody>
      </p:sp>
    </p:spTree>
    <p:extLst>
      <p:ext uri="{BB962C8B-B14F-4D97-AF65-F5344CB8AC3E}">
        <p14:creationId xmlns:p14="http://schemas.microsoft.com/office/powerpoint/2010/main" val="33389559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DD2506-16AC-4C53-8E71-1389B3D208A1}"/>
              </a:ext>
            </a:extLst>
          </p:cNvPr>
          <p:cNvSpPr>
            <a:spLocks noGrp="1"/>
          </p:cNvSpPr>
          <p:nvPr>
            <p:ph type="title"/>
          </p:nvPr>
        </p:nvSpPr>
        <p:spPr/>
        <p:txBody>
          <a:bodyPr/>
          <a:lstStyle/>
          <a:p>
            <a:r>
              <a:rPr lang="nl-NL" dirty="0"/>
              <a:t>5. Uitzonderingen – art 85</a:t>
            </a:r>
          </a:p>
        </p:txBody>
      </p:sp>
      <p:sp>
        <p:nvSpPr>
          <p:cNvPr id="3" name="Tijdelijke aanduiding voor inhoud 2">
            <a:extLst>
              <a:ext uri="{FF2B5EF4-FFF2-40B4-BE49-F238E27FC236}">
                <a16:creationId xmlns:a16="http://schemas.microsoft.com/office/drawing/2014/main" id="{30BDF987-EB6B-4026-85BC-0FD3E807B70A}"/>
              </a:ext>
            </a:extLst>
          </p:cNvPr>
          <p:cNvSpPr>
            <a:spLocks noGrp="1"/>
          </p:cNvSpPr>
          <p:nvPr>
            <p:ph idx="1"/>
          </p:nvPr>
        </p:nvSpPr>
        <p:spPr/>
        <p:txBody>
          <a:bodyPr>
            <a:normAutofit fontScale="92500" lnSpcReduction="20000"/>
          </a:bodyPr>
          <a:lstStyle/>
          <a:p>
            <a:r>
              <a:rPr lang="nl-NL" dirty="0" err="1"/>
              <a:t>Tietosuojavaltuutettu</a:t>
            </a:r>
            <a:r>
              <a:rPr lang="nl-NL" dirty="0"/>
              <a:t> (Case C-73/07): ‘</a:t>
            </a:r>
            <a:r>
              <a:rPr lang="en-US" dirty="0"/>
              <a:t>2. Article 9 of Directive 95/46 is to be interpreted as meaning that the activities referred to at points (a) to (d) of the first question, relating to data from documents which are in the public domain under national legislation, must be considered as activities involving the processing of personal data carried out ‘solely for journalistic purposes’, within the meaning of that provision, if the sole object of those activities is the disclosure to the public of information, opinions or ideas. Whether that is the case is a matter for the national court to determine. </a:t>
            </a:r>
          </a:p>
          <a:p>
            <a:r>
              <a:rPr lang="en-US" dirty="0"/>
              <a:t>3. Activities involving the processing of personal data such as those referred to at points (c) and (d) of the first question and relating to personal data files which contain solely, and in unaltered form, material that has already been published in the media, fall within the scope of application of Directive 95/46.’ </a:t>
            </a:r>
            <a:endParaRPr lang="nl-NL" dirty="0"/>
          </a:p>
        </p:txBody>
      </p:sp>
    </p:spTree>
    <p:extLst>
      <p:ext uri="{BB962C8B-B14F-4D97-AF65-F5344CB8AC3E}">
        <p14:creationId xmlns:p14="http://schemas.microsoft.com/office/powerpoint/2010/main" val="7543282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6F27FC-97A0-4AFF-A2EF-4F8CBCE29DF8}"/>
              </a:ext>
            </a:extLst>
          </p:cNvPr>
          <p:cNvSpPr>
            <a:spLocks noGrp="1"/>
          </p:cNvSpPr>
          <p:nvPr>
            <p:ph type="title"/>
          </p:nvPr>
        </p:nvSpPr>
        <p:spPr/>
        <p:txBody>
          <a:bodyPr/>
          <a:lstStyle/>
          <a:p>
            <a:r>
              <a:rPr lang="nl-NL" dirty="0"/>
              <a:t>5. Uitzonderingen – art 86</a:t>
            </a:r>
          </a:p>
        </p:txBody>
      </p:sp>
      <p:sp>
        <p:nvSpPr>
          <p:cNvPr id="3" name="Tijdelijke aanduiding voor inhoud 2">
            <a:extLst>
              <a:ext uri="{FF2B5EF4-FFF2-40B4-BE49-F238E27FC236}">
                <a16:creationId xmlns:a16="http://schemas.microsoft.com/office/drawing/2014/main" id="{4197D56C-6053-4057-8606-5B551F0F292E}"/>
              </a:ext>
            </a:extLst>
          </p:cNvPr>
          <p:cNvSpPr>
            <a:spLocks noGrp="1"/>
          </p:cNvSpPr>
          <p:nvPr>
            <p:ph idx="1"/>
          </p:nvPr>
        </p:nvSpPr>
        <p:spPr/>
        <p:txBody>
          <a:bodyPr>
            <a:normAutofit fontScale="92500"/>
          </a:bodyPr>
          <a:lstStyle/>
          <a:p>
            <a:r>
              <a:rPr lang="nl-NL" i="1" dirty="0"/>
              <a:t>Artikel 86 </a:t>
            </a:r>
            <a:r>
              <a:rPr lang="nl-NL" b="1" dirty="0"/>
              <a:t>Verwerking en recht van toegang van het publiek tot officiële documenten </a:t>
            </a:r>
          </a:p>
          <a:p>
            <a:r>
              <a:rPr lang="nl-NL" dirty="0"/>
              <a:t>Persoonsgegevens in officiële documenten die voor de uitvoering van een taak van algemeen belang in het bezit zijn van een overheidsinstantie, een overheidsorgaan of een particulier orgaan, mogen door de instantie of het orgaan in kwestie worden bekendgemaakt in overeenstemming met het Unierecht of het </a:t>
            </a:r>
            <a:r>
              <a:rPr lang="nl-NL" dirty="0" err="1"/>
              <a:t>lidstatelijke</a:t>
            </a:r>
            <a:r>
              <a:rPr lang="nl-NL" dirty="0"/>
              <a:t> recht dat op de overheidsinstantie of het orgaan van toepassing is, teneinde het recht van toegang van het publiek tot officiële documenten in overeenstemming te brengen met het recht op bescherming van persoonsgegevens uit hoofde van deze verordening. </a:t>
            </a:r>
          </a:p>
        </p:txBody>
      </p:sp>
    </p:spTree>
    <p:extLst>
      <p:ext uri="{BB962C8B-B14F-4D97-AF65-F5344CB8AC3E}">
        <p14:creationId xmlns:p14="http://schemas.microsoft.com/office/powerpoint/2010/main" val="38321883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0A5732-79D6-48EF-B23D-A778CAB94277}"/>
              </a:ext>
            </a:extLst>
          </p:cNvPr>
          <p:cNvSpPr>
            <a:spLocks noGrp="1"/>
          </p:cNvSpPr>
          <p:nvPr>
            <p:ph type="title"/>
          </p:nvPr>
        </p:nvSpPr>
        <p:spPr/>
        <p:txBody>
          <a:bodyPr/>
          <a:lstStyle/>
          <a:p>
            <a:r>
              <a:rPr lang="nl-NL" dirty="0"/>
              <a:t>5. Uitzonderingen – art 86</a:t>
            </a:r>
          </a:p>
        </p:txBody>
      </p:sp>
      <p:sp>
        <p:nvSpPr>
          <p:cNvPr id="3" name="Tijdelijke aanduiding voor inhoud 2">
            <a:extLst>
              <a:ext uri="{FF2B5EF4-FFF2-40B4-BE49-F238E27FC236}">
                <a16:creationId xmlns:a16="http://schemas.microsoft.com/office/drawing/2014/main" id="{97533BC0-311D-47B4-A145-BF32AF5BD3A7}"/>
              </a:ext>
            </a:extLst>
          </p:cNvPr>
          <p:cNvSpPr>
            <a:spLocks noGrp="1"/>
          </p:cNvSpPr>
          <p:nvPr>
            <p:ph idx="1"/>
          </p:nvPr>
        </p:nvSpPr>
        <p:spPr/>
        <p:txBody>
          <a:bodyPr>
            <a:normAutofit fontScale="62500" lnSpcReduction="20000"/>
          </a:bodyPr>
          <a:lstStyle/>
          <a:p>
            <a:r>
              <a:rPr lang="nl-NL" dirty="0"/>
              <a:t>Overweging 154: Deze verordening biedt de mogelijkheid om bij de toepassing daarvan rekening te houden met het beginsel recht van toegang van het publiek tot officiële documenten. De toegang van het publiek tot officiële documenten kan als een algemeen belang worden beschouwd. Persoonsgegevens in documenten die in het bezit zijn van een overheidsinstantie of overheidsorgaan, moeten door die instantie of dat orgaan kunnen worden vrijgegeven, indien in het Unierecht of het </a:t>
            </a:r>
            <a:r>
              <a:rPr lang="nl-NL" dirty="0" err="1"/>
              <a:t>lidstatelijke</a:t>
            </a:r>
            <a:r>
              <a:rPr lang="nl-NL" dirty="0"/>
              <a:t> recht dat op de overheidsinstantie of het overheidsorgaan van toepassing is, in de vrijgave van die gegevens wordt voorzien. Die wetgeving moet de toegang van het publiek tot officiële documenten en het hergebruik van overheidsinformatie verzoenen met het recht op bescherming van persoonsgegevens, en mag derhalve voorzien in de noodzakelijke afstemming op het recht op de bescherming van persoonsgegevens krachtens deze verordening. De verwijzing naar overheidsinstanties en -organen in die context moet alle autoriteiten en andere organen die onder het </a:t>
            </a:r>
            <a:r>
              <a:rPr lang="nl-NL" dirty="0" err="1"/>
              <a:t>lidstatelijke</a:t>
            </a:r>
            <a:r>
              <a:rPr lang="nl-NL" dirty="0"/>
              <a:t> recht inzake de toegang van het publiek tot documenten vallen, omvatten. Richtlijn 2003/98/EG van het Europees Parlement en de Raad doet geen afbreuk aan en heeft geen gevolgen voor het niveau van bescherming van natuurlijke personen in verband met de verwerking van persoonsgegevens uit hoofde van het Unierecht en het </a:t>
            </a:r>
            <a:r>
              <a:rPr lang="nl-NL" dirty="0" err="1"/>
              <a:t>lidstatelijke</a:t>
            </a:r>
            <a:r>
              <a:rPr lang="nl-NL" dirty="0"/>
              <a:t> recht, en houdt met name geen wijziging in van de in deze verordening vastgestelde verplichtingen en rechten. Meer bepaald mag die richtlijn niet gelden voor documenten die krachtens de toegangsregelingen niet of in beperkte mate mogen worden ingezien omwille van de bescherming van persoonsgegevens, en voor delen van documenten die krachtens die regelingen mogen worden ingezien, maar die persoonsgegevens bevatten waarvan het hergebruik bij wet onverenigbaar is verklaard met het recht inzake bescherming van natuurlijke personen in verband met de verwerking van persoonsgegevens.</a:t>
            </a:r>
          </a:p>
        </p:txBody>
      </p:sp>
    </p:spTree>
    <p:extLst>
      <p:ext uri="{BB962C8B-B14F-4D97-AF65-F5344CB8AC3E}">
        <p14:creationId xmlns:p14="http://schemas.microsoft.com/office/powerpoint/2010/main" val="39903287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2F6C8B-EBC0-48DE-AB4D-1B0B76C9322C}"/>
              </a:ext>
            </a:extLst>
          </p:cNvPr>
          <p:cNvSpPr>
            <a:spLocks noGrp="1"/>
          </p:cNvSpPr>
          <p:nvPr>
            <p:ph type="title"/>
          </p:nvPr>
        </p:nvSpPr>
        <p:spPr/>
        <p:txBody>
          <a:bodyPr/>
          <a:lstStyle/>
          <a:p>
            <a:r>
              <a:rPr lang="nl-NL" dirty="0"/>
              <a:t>5. Uitzonderingen – art 86</a:t>
            </a:r>
          </a:p>
        </p:txBody>
      </p:sp>
      <p:sp>
        <p:nvSpPr>
          <p:cNvPr id="3" name="Tijdelijke aanduiding voor inhoud 2">
            <a:extLst>
              <a:ext uri="{FF2B5EF4-FFF2-40B4-BE49-F238E27FC236}">
                <a16:creationId xmlns:a16="http://schemas.microsoft.com/office/drawing/2014/main" id="{61A05EEF-D3F5-4C6E-9838-CEE449D70543}"/>
              </a:ext>
            </a:extLst>
          </p:cNvPr>
          <p:cNvSpPr>
            <a:spLocks noGrp="1"/>
          </p:cNvSpPr>
          <p:nvPr>
            <p:ph idx="1"/>
          </p:nvPr>
        </p:nvSpPr>
        <p:spPr/>
        <p:txBody>
          <a:bodyPr/>
          <a:lstStyle/>
          <a:p>
            <a:r>
              <a:rPr lang="nl-NL" dirty="0"/>
              <a:t>RICHTLIJN 2003/98/EG VAN HET EUROPEES PARLEMENT EN DE RAAD van 17 november 2003 inzake het hergebruik van overheidsinformatie</a:t>
            </a:r>
          </a:p>
          <a:p>
            <a:r>
              <a:rPr lang="nl-NL" dirty="0"/>
              <a:t>RICHTLIJN 2013/37/EU VAN HET EUROPEES PARLEMENT EN DE RAAD van 26 juni 2013 tot wijziging van Richtlijn 2003/98/EG inzake het hergebruik van overheidsinformatie</a:t>
            </a:r>
          </a:p>
          <a:p>
            <a:r>
              <a:rPr lang="nl-NL" dirty="0"/>
              <a:t>Wet hergebruik overheidsinformatie</a:t>
            </a:r>
          </a:p>
        </p:txBody>
      </p:sp>
    </p:spTree>
    <p:extLst>
      <p:ext uri="{BB962C8B-B14F-4D97-AF65-F5344CB8AC3E}">
        <p14:creationId xmlns:p14="http://schemas.microsoft.com/office/powerpoint/2010/main" val="27714946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548683-1B30-4BCA-8B45-B1C729909FCF}"/>
              </a:ext>
            </a:extLst>
          </p:cNvPr>
          <p:cNvSpPr>
            <a:spLocks noGrp="1"/>
          </p:cNvSpPr>
          <p:nvPr>
            <p:ph type="title"/>
          </p:nvPr>
        </p:nvSpPr>
        <p:spPr/>
        <p:txBody>
          <a:bodyPr/>
          <a:lstStyle/>
          <a:p>
            <a:r>
              <a:rPr lang="nl-NL" dirty="0"/>
              <a:t>5. Uitzonderingen – art 86</a:t>
            </a:r>
          </a:p>
        </p:txBody>
      </p:sp>
      <p:sp>
        <p:nvSpPr>
          <p:cNvPr id="3" name="Tijdelijke aanduiding voor inhoud 2">
            <a:extLst>
              <a:ext uri="{FF2B5EF4-FFF2-40B4-BE49-F238E27FC236}">
                <a16:creationId xmlns:a16="http://schemas.microsoft.com/office/drawing/2014/main" id="{44023D49-CC69-4DB7-B469-F994507B3244}"/>
              </a:ext>
            </a:extLst>
          </p:cNvPr>
          <p:cNvSpPr>
            <a:spLocks noGrp="1"/>
          </p:cNvSpPr>
          <p:nvPr>
            <p:ph idx="1"/>
          </p:nvPr>
        </p:nvSpPr>
        <p:spPr/>
        <p:txBody>
          <a:bodyPr/>
          <a:lstStyle/>
          <a:p>
            <a:r>
              <a:rPr lang="nl-NL" dirty="0"/>
              <a:t>Artikel 1 Voorwerp en toepassingsgebied (2003/98/EG)</a:t>
            </a:r>
          </a:p>
          <a:p>
            <a:r>
              <a:rPr lang="nl-NL" dirty="0"/>
              <a:t>4. Deze richtlijn laat het niveau van de bescherming van individuen met betrekking tot het verwerken van persoonsgegevens krachtens de bepalingen van het Gemeenschapsrecht en de nationale wetgeving intact en heeft daar geen enkele invloed op, en houdt met name geen wijziging in van de verplichtingen en rechten in Richtlijn 95/46/EG.</a:t>
            </a:r>
          </a:p>
          <a:p>
            <a:endParaRPr lang="nl-NL" dirty="0"/>
          </a:p>
        </p:txBody>
      </p:sp>
    </p:spTree>
    <p:extLst>
      <p:ext uri="{BB962C8B-B14F-4D97-AF65-F5344CB8AC3E}">
        <p14:creationId xmlns:p14="http://schemas.microsoft.com/office/powerpoint/2010/main" val="16455955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300769-6DF0-4CCF-916A-0AE2B19FD855}"/>
              </a:ext>
            </a:extLst>
          </p:cNvPr>
          <p:cNvSpPr>
            <a:spLocks noGrp="1"/>
          </p:cNvSpPr>
          <p:nvPr>
            <p:ph type="title"/>
          </p:nvPr>
        </p:nvSpPr>
        <p:spPr/>
        <p:txBody>
          <a:bodyPr/>
          <a:lstStyle/>
          <a:p>
            <a:r>
              <a:rPr lang="nl-NL" dirty="0"/>
              <a:t>5. Uitzonderingen – art 86</a:t>
            </a:r>
          </a:p>
        </p:txBody>
      </p:sp>
      <p:sp>
        <p:nvSpPr>
          <p:cNvPr id="3" name="Tijdelijke aanduiding voor inhoud 2">
            <a:extLst>
              <a:ext uri="{FF2B5EF4-FFF2-40B4-BE49-F238E27FC236}">
                <a16:creationId xmlns:a16="http://schemas.microsoft.com/office/drawing/2014/main" id="{8AB35995-3814-40F5-8294-D009C7B4A366}"/>
              </a:ext>
            </a:extLst>
          </p:cNvPr>
          <p:cNvSpPr>
            <a:spLocks noGrp="1"/>
          </p:cNvSpPr>
          <p:nvPr>
            <p:ph idx="1"/>
          </p:nvPr>
        </p:nvSpPr>
        <p:spPr/>
        <p:txBody>
          <a:bodyPr>
            <a:normAutofit/>
          </a:bodyPr>
          <a:lstStyle/>
          <a:p>
            <a:r>
              <a:rPr lang="nl-NL" dirty="0"/>
              <a:t>Opinion 02/2016 on </a:t>
            </a:r>
            <a:r>
              <a:rPr lang="nl-NL" dirty="0" err="1"/>
              <a:t>the</a:t>
            </a:r>
            <a:r>
              <a:rPr lang="nl-NL" dirty="0"/>
              <a:t> </a:t>
            </a:r>
            <a:r>
              <a:rPr lang="nl-NL" dirty="0" err="1"/>
              <a:t>publication</a:t>
            </a:r>
            <a:r>
              <a:rPr lang="nl-NL" dirty="0"/>
              <a:t> of Personal Data </a:t>
            </a:r>
            <a:r>
              <a:rPr lang="nl-NL" dirty="0" err="1"/>
              <a:t>for</a:t>
            </a:r>
            <a:r>
              <a:rPr lang="nl-NL" dirty="0"/>
              <a:t> </a:t>
            </a:r>
            <a:r>
              <a:rPr lang="nl-NL" dirty="0" err="1"/>
              <a:t>Transparency</a:t>
            </a:r>
            <a:r>
              <a:rPr lang="nl-NL" dirty="0"/>
              <a:t> </a:t>
            </a:r>
            <a:r>
              <a:rPr lang="nl-NL" dirty="0" err="1"/>
              <a:t>purposes</a:t>
            </a:r>
            <a:r>
              <a:rPr lang="nl-NL" dirty="0"/>
              <a:t> in </a:t>
            </a:r>
            <a:r>
              <a:rPr lang="nl-NL" dirty="0" err="1"/>
              <a:t>the</a:t>
            </a:r>
            <a:r>
              <a:rPr lang="nl-NL" dirty="0"/>
              <a:t> Public Sector</a:t>
            </a:r>
          </a:p>
          <a:p>
            <a:r>
              <a:rPr lang="nl-NL" dirty="0"/>
              <a:t>Opinion 06/2013 on open data </a:t>
            </a:r>
            <a:r>
              <a:rPr lang="nl-NL" dirty="0" err="1"/>
              <a:t>and</a:t>
            </a:r>
            <a:r>
              <a:rPr lang="nl-NL" dirty="0"/>
              <a:t> public sector information ('PSI') </a:t>
            </a:r>
            <a:r>
              <a:rPr lang="nl-NL" dirty="0" err="1"/>
              <a:t>reuse</a:t>
            </a:r>
            <a:endParaRPr lang="nl-NL" dirty="0"/>
          </a:p>
          <a:p>
            <a:r>
              <a:rPr lang="nl-NL" dirty="0"/>
              <a:t>Opinion 7/2003 on </a:t>
            </a:r>
            <a:r>
              <a:rPr lang="nl-NL" dirty="0" err="1"/>
              <a:t>the</a:t>
            </a:r>
            <a:r>
              <a:rPr lang="nl-NL" dirty="0"/>
              <a:t> re-</a:t>
            </a:r>
            <a:r>
              <a:rPr lang="nl-NL" dirty="0" err="1"/>
              <a:t>use</a:t>
            </a:r>
            <a:r>
              <a:rPr lang="nl-NL" dirty="0"/>
              <a:t> of public sector information </a:t>
            </a:r>
            <a:r>
              <a:rPr lang="nl-NL" dirty="0" err="1"/>
              <a:t>and</a:t>
            </a:r>
            <a:r>
              <a:rPr lang="nl-NL" dirty="0"/>
              <a:t> </a:t>
            </a:r>
            <a:r>
              <a:rPr lang="nl-NL" dirty="0" err="1"/>
              <a:t>the</a:t>
            </a:r>
            <a:r>
              <a:rPr lang="nl-NL" dirty="0"/>
              <a:t> </a:t>
            </a:r>
            <a:r>
              <a:rPr lang="nl-NL" dirty="0" err="1"/>
              <a:t>protection</a:t>
            </a:r>
            <a:r>
              <a:rPr lang="nl-NL" dirty="0"/>
              <a:t> of personal data (68 kB) - WP 83 (12.12.2003)</a:t>
            </a:r>
          </a:p>
          <a:p>
            <a:r>
              <a:rPr lang="nl-NL" dirty="0"/>
              <a:t>Opinion 3/99 (438 kB) on public sector information </a:t>
            </a:r>
            <a:r>
              <a:rPr lang="nl-NL" dirty="0" err="1"/>
              <a:t>and</a:t>
            </a:r>
            <a:r>
              <a:rPr lang="nl-NL" dirty="0"/>
              <a:t> </a:t>
            </a:r>
            <a:r>
              <a:rPr lang="nl-NL" dirty="0" err="1"/>
              <a:t>the</a:t>
            </a:r>
            <a:r>
              <a:rPr lang="nl-NL" dirty="0"/>
              <a:t> </a:t>
            </a:r>
            <a:r>
              <a:rPr lang="nl-NL" dirty="0" err="1"/>
              <a:t>protection</a:t>
            </a:r>
            <a:r>
              <a:rPr lang="nl-NL" dirty="0"/>
              <a:t> of personal data - WP 20 (3.051999)</a:t>
            </a:r>
          </a:p>
          <a:p>
            <a:pPr marL="0" indent="0">
              <a:buNone/>
            </a:pPr>
            <a:endParaRPr lang="nl-NL" dirty="0"/>
          </a:p>
          <a:p>
            <a:endParaRPr lang="en-US" dirty="0"/>
          </a:p>
        </p:txBody>
      </p:sp>
    </p:spTree>
    <p:extLst>
      <p:ext uri="{BB962C8B-B14F-4D97-AF65-F5344CB8AC3E}">
        <p14:creationId xmlns:p14="http://schemas.microsoft.com/office/powerpoint/2010/main" val="23001316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53C3C-E8E5-41C5-B9FF-7BCD97A40BE7}"/>
              </a:ext>
            </a:extLst>
          </p:cNvPr>
          <p:cNvSpPr>
            <a:spLocks noGrp="1"/>
          </p:cNvSpPr>
          <p:nvPr>
            <p:ph type="title"/>
          </p:nvPr>
        </p:nvSpPr>
        <p:spPr/>
        <p:txBody>
          <a:bodyPr/>
          <a:lstStyle/>
          <a:p>
            <a:r>
              <a:rPr lang="nl-NL" dirty="0"/>
              <a:t>5. Uitzonderingen – art 87</a:t>
            </a:r>
          </a:p>
        </p:txBody>
      </p:sp>
      <p:sp>
        <p:nvSpPr>
          <p:cNvPr id="3" name="Tijdelijke aanduiding voor inhoud 2">
            <a:extLst>
              <a:ext uri="{FF2B5EF4-FFF2-40B4-BE49-F238E27FC236}">
                <a16:creationId xmlns:a16="http://schemas.microsoft.com/office/drawing/2014/main" id="{01ED5278-625B-4470-AFEC-B266675C13D8}"/>
              </a:ext>
            </a:extLst>
          </p:cNvPr>
          <p:cNvSpPr>
            <a:spLocks noGrp="1"/>
          </p:cNvSpPr>
          <p:nvPr>
            <p:ph idx="1"/>
          </p:nvPr>
        </p:nvSpPr>
        <p:spPr/>
        <p:txBody>
          <a:bodyPr/>
          <a:lstStyle/>
          <a:p>
            <a:r>
              <a:rPr lang="nl-NL" i="1" dirty="0"/>
              <a:t>Artikel 87 </a:t>
            </a:r>
            <a:r>
              <a:rPr lang="nl-NL" b="1" dirty="0"/>
              <a:t>Verwerking van het nationaal identificatienummer </a:t>
            </a:r>
          </a:p>
          <a:p>
            <a:r>
              <a:rPr lang="nl-NL" dirty="0"/>
              <a:t>De lidstaten kunnen de specifieke voorwaarden voor de verwerking van een nationaal identificatienummer of enige andere </a:t>
            </a:r>
            <a:r>
              <a:rPr lang="nl-NL" dirty="0" err="1"/>
              <a:t>identificator</a:t>
            </a:r>
            <a:r>
              <a:rPr lang="nl-NL" dirty="0"/>
              <a:t> van algemene aard nader vaststellen. In dat geval wordt het nationale identificatienummer of enige andere </a:t>
            </a:r>
            <a:r>
              <a:rPr lang="nl-NL" dirty="0" err="1"/>
              <a:t>identificator</a:t>
            </a:r>
            <a:r>
              <a:rPr lang="nl-NL" dirty="0"/>
              <a:t> van algemene aard alleen gebruikt met passende waarborgen voor de rechten en vrijheden van de betrokkene uit hoofde van deze verordening. </a:t>
            </a:r>
          </a:p>
        </p:txBody>
      </p:sp>
    </p:spTree>
    <p:extLst>
      <p:ext uri="{BB962C8B-B14F-4D97-AF65-F5344CB8AC3E}">
        <p14:creationId xmlns:p14="http://schemas.microsoft.com/office/powerpoint/2010/main" val="30817814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53C3C-E8E5-41C5-B9FF-7BCD97A40BE7}"/>
              </a:ext>
            </a:extLst>
          </p:cNvPr>
          <p:cNvSpPr>
            <a:spLocks noGrp="1"/>
          </p:cNvSpPr>
          <p:nvPr>
            <p:ph type="title"/>
          </p:nvPr>
        </p:nvSpPr>
        <p:spPr/>
        <p:txBody>
          <a:bodyPr/>
          <a:lstStyle/>
          <a:p>
            <a:r>
              <a:rPr lang="nl-NL" dirty="0"/>
              <a:t>5. Uitzonderingen – art 88</a:t>
            </a:r>
          </a:p>
        </p:txBody>
      </p:sp>
      <p:sp>
        <p:nvSpPr>
          <p:cNvPr id="3" name="Tijdelijke aanduiding voor inhoud 2">
            <a:extLst>
              <a:ext uri="{FF2B5EF4-FFF2-40B4-BE49-F238E27FC236}">
                <a16:creationId xmlns:a16="http://schemas.microsoft.com/office/drawing/2014/main" id="{01ED5278-625B-4470-AFEC-B266675C13D8}"/>
              </a:ext>
            </a:extLst>
          </p:cNvPr>
          <p:cNvSpPr>
            <a:spLocks noGrp="1"/>
          </p:cNvSpPr>
          <p:nvPr>
            <p:ph idx="1"/>
          </p:nvPr>
        </p:nvSpPr>
        <p:spPr>
          <a:xfrm>
            <a:off x="680321" y="2336872"/>
            <a:ext cx="9613861" cy="4133375"/>
          </a:xfrm>
        </p:spPr>
        <p:txBody>
          <a:bodyPr>
            <a:normAutofit fontScale="70000" lnSpcReduction="20000"/>
          </a:bodyPr>
          <a:lstStyle/>
          <a:p>
            <a:r>
              <a:rPr lang="nl-NL" i="1" dirty="0"/>
              <a:t>Artikel 88 </a:t>
            </a:r>
            <a:r>
              <a:rPr lang="nl-NL" b="1" dirty="0"/>
              <a:t>Verwerking in het kader van de arbeidsverhouding </a:t>
            </a:r>
          </a:p>
          <a:p>
            <a:r>
              <a:rPr lang="nl-NL" dirty="0"/>
              <a:t>1.Bij wet of bij collectieve overeenkomst kunnen de lidstaten nadere regels vaststellen ter bescherming van de rechten en vrijheden met betrekking tot de verwerking van de persoonsgegevens van werknemers in het kader van de arbeidsverhouding, in het bijzonder met het oog op aanwerving, de uitvoering van de arbeidsovereenkomst, met inbegrip van de naleving van wettelijke of uit collectieve overeenkomsten voortvloeiende verplichtingen, het beheer, de planning en de organisatie van de arbeid, gelijkheid en diversiteit op het werk, gezondheid en veiligheid op het werk, bescherming van de eigendom van de werkgever of de klant dan wel met het oog op de uitoefening en het genot van de met de arbeidsverhouding samenhangende individuele of collectieve rechten en voordelen, en met het oog op de beëindiging van de arbeidsverhouding. </a:t>
            </a:r>
          </a:p>
          <a:p>
            <a:r>
              <a:rPr lang="nl-NL" dirty="0"/>
              <a:t>2.Die regels omvatten passende en specifieke maatregelen ter waarborging van de menselijke waardigheid, de gerechtvaardigde belangen en de grondrechten van de betrokkene, met name wat betreft de transparantie van de verwerking, de doorgifte van persoonsgegevens binnen een concern of een groepering van ondernemingen die gezamenlijk een economische activiteit uitoefenen en toezichtsystemen op het werk. </a:t>
            </a:r>
          </a:p>
          <a:p>
            <a:r>
              <a:rPr lang="nl-NL" dirty="0"/>
              <a:t>3.Elke lidstaat deelt de Commissie uiterlijk op 25 mei 2018 de overeenkomstig lid 1 vastgestelde wetgevingsbepalingen mee, alsook onverwijld alle latere wijzigingen daarvan. </a:t>
            </a:r>
          </a:p>
        </p:txBody>
      </p:sp>
    </p:spTree>
    <p:extLst>
      <p:ext uri="{BB962C8B-B14F-4D97-AF65-F5344CB8AC3E}">
        <p14:creationId xmlns:p14="http://schemas.microsoft.com/office/powerpoint/2010/main" val="21590487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FDC7DB-AEC3-4622-8AEC-631CB96DD6C0}"/>
              </a:ext>
            </a:extLst>
          </p:cNvPr>
          <p:cNvSpPr>
            <a:spLocks noGrp="1"/>
          </p:cNvSpPr>
          <p:nvPr>
            <p:ph type="title"/>
          </p:nvPr>
        </p:nvSpPr>
        <p:spPr/>
        <p:txBody>
          <a:bodyPr/>
          <a:lstStyle/>
          <a:p>
            <a:r>
              <a:rPr lang="nl-NL" dirty="0"/>
              <a:t>5. Uitzonderingen – art 88</a:t>
            </a:r>
          </a:p>
        </p:txBody>
      </p:sp>
      <p:sp>
        <p:nvSpPr>
          <p:cNvPr id="3" name="Tijdelijke aanduiding voor inhoud 2">
            <a:extLst>
              <a:ext uri="{FF2B5EF4-FFF2-40B4-BE49-F238E27FC236}">
                <a16:creationId xmlns:a16="http://schemas.microsoft.com/office/drawing/2014/main" id="{AAF00E75-1EB7-42DB-9B41-F6B003E05BD9}"/>
              </a:ext>
            </a:extLst>
          </p:cNvPr>
          <p:cNvSpPr>
            <a:spLocks noGrp="1"/>
          </p:cNvSpPr>
          <p:nvPr>
            <p:ph idx="1"/>
          </p:nvPr>
        </p:nvSpPr>
        <p:spPr/>
        <p:txBody>
          <a:bodyPr>
            <a:normAutofit fontScale="92500" lnSpcReduction="20000"/>
          </a:bodyPr>
          <a:lstStyle/>
          <a:p>
            <a:r>
              <a:rPr lang="nl-NL" dirty="0"/>
              <a:t>(155) In het </a:t>
            </a:r>
            <a:r>
              <a:rPr lang="nl-NL" dirty="0" err="1"/>
              <a:t>lidstatelijke</a:t>
            </a:r>
            <a:r>
              <a:rPr lang="nl-NL" dirty="0"/>
              <a:t> recht of in collectieve overeenkomsten, met inbegrip van „bedrijfsovereenkomsten”, kunnen specifieke regels worden vastgesteld voor de verwerking van de persoonsgegevens van werknemers in het kader van de arbeidsverhouding, met name voor de voorwaarden waaronder persoonsgegevens in de arbeidsverhouding op basis van de toestemming van de werknemer mogen worden verwerkt, voor de aanwerving, voor de uitvoering van de arbeidsovereenkomst, met inbegrip van de naleving van wettelijke of uit collectieve overeenkomsten voortvloeiende verplichtingen, voor het beheer, de planning en de organisatie van de arbeid, voor gelijkheid, diversiteit, gezondheid en veiligheid op het werk, voor de uitoefening en het genot van de met de arbeidsverhouding samenhangende individuele of collectieve rechten en voordelen, en voor de beëindiging van de arbeidsverhouding.</a:t>
            </a:r>
          </a:p>
        </p:txBody>
      </p:sp>
    </p:spTree>
    <p:extLst>
      <p:ext uri="{BB962C8B-B14F-4D97-AF65-F5344CB8AC3E}">
        <p14:creationId xmlns:p14="http://schemas.microsoft.com/office/powerpoint/2010/main" val="36303792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53C3C-E8E5-41C5-B9FF-7BCD97A40BE7}"/>
              </a:ext>
            </a:extLst>
          </p:cNvPr>
          <p:cNvSpPr>
            <a:spLocks noGrp="1"/>
          </p:cNvSpPr>
          <p:nvPr>
            <p:ph type="title"/>
          </p:nvPr>
        </p:nvSpPr>
        <p:spPr/>
        <p:txBody>
          <a:bodyPr/>
          <a:lstStyle/>
          <a:p>
            <a:r>
              <a:rPr lang="nl-NL" dirty="0"/>
              <a:t>5. Uitzonderingen – art 89</a:t>
            </a:r>
          </a:p>
        </p:txBody>
      </p:sp>
      <p:sp>
        <p:nvSpPr>
          <p:cNvPr id="3" name="Tijdelijke aanduiding voor inhoud 2">
            <a:extLst>
              <a:ext uri="{FF2B5EF4-FFF2-40B4-BE49-F238E27FC236}">
                <a16:creationId xmlns:a16="http://schemas.microsoft.com/office/drawing/2014/main" id="{01ED5278-625B-4470-AFEC-B266675C13D8}"/>
              </a:ext>
            </a:extLst>
          </p:cNvPr>
          <p:cNvSpPr>
            <a:spLocks noGrp="1"/>
          </p:cNvSpPr>
          <p:nvPr>
            <p:ph idx="1"/>
          </p:nvPr>
        </p:nvSpPr>
        <p:spPr>
          <a:xfrm>
            <a:off x="680321" y="2118510"/>
            <a:ext cx="9613861" cy="4454305"/>
          </a:xfrm>
        </p:spPr>
        <p:txBody>
          <a:bodyPr>
            <a:normAutofit fontScale="62500" lnSpcReduction="20000"/>
          </a:bodyPr>
          <a:lstStyle/>
          <a:p>
            <a:r>
              <a:rPr lang="nl-NL" i="1" dirty="0"/>
              <a:t>Artikel 89 </a:t>
            </a:r>
            <a:r>
              <a:rPr lang="nl-NL" b="1" dirty="0"/>
              <a:t>Waarborgen en afwijkingen in verband met verwerking met het oog op archivering in het algemeen belang, wetenschappelijk of historisch onderzoek of statistische doeleinden </a:t>
            </a:r>
          </a:p>
          <a:p>
            <a:r>
              <a:rPr lang="nl-NL" dirty="0"/>
              <a:t>1.De verwerking met het oog op archivering in het algemeen belang, wetenschappelijk of historisch onderzoek of statistische doeleinden is onderworpen aan passende waarborgen in overeenstemming met deze verordening voor de rechten en vrijheden van de betrokkene. Die waarborgen zorgen ervoor dat er technische en organisatorische maatregelen zijn getroffen om de inachtneming van het beginsel van minimale gegevensverwerking te garanderen. Deze maatregelen kunnen </a:t>
            </a:r>
            <a:r>
              <a:rPr lang="nl-NL" dirty="0" err="1"/>
              <a:t>pseudonimisering</a:t>
            </a:r>
            <a:r>
              <a:rPr lang="nl-NL" dirty="0"/>
              <a:t> omvatten, mits aldus die doeleinden in kwestie kunnen worden verwezenlijkt. Wanneer die doeleinden kunnen worden verwezenlijkt door verdere verwerking die de identificatie van betrokkenen niet of niet langer toelaat, moeten zij aldus worden verwezenlijkt. </a:t>
            </a:r>
          </a:p>
          <a:p>
            <a:r>
              <a:rPr lang="nl-NL" dirty="0"/>
              <a:t>2.Wanneer persoonsgegevens met het oog op wetenschappelijk of historisch onderzoek of statistische doeleinden worden verwerkt, kan in het Unierecht of het </a:t>
            </a:r>
            <a:r>
              <a:rPr lang="nl-NL" dirty="0" err="1"/>
              <a:t>lidstatelijke</a:t>
            </a:r>
            <a:r>
              <a:rPr lang="nl-NL" dirty="0"/>
              <a:t> recht worden voorzien in afwijkingen van de in de artikelen 15, 16, 18 en 21 genoemde rechten, behoudens de in lid 1 van dit artikel bedoelde voorwaarden en waarborgen, voor zover die rechten de verwezenlijking van de specifieke doeleinden onmogelijk dreigen te maken of ernstig dreigen te belemmeren, en dergelijke afwijkingen noodzakelijk zijn om die doeleinden te bereiken. </a:t>
            </a:r>
          </a:p>
          <a:p>
            <a:r>
              <a:rPr lang="nl-NL" dirty="0"/>
              <a:t>3.Wanneer persoonsgegevens met het oog op archivering in het algemeen belang worden verwerkt, kan in het Unierecht of het </a:t>
            </a:r>
            <a:r>
              <a:rPr lang="nl-NL" dirty="0" err="1"/>
              <a:t>lidstatelijke</a:t>
            </a:r>
            <a:r>
              <a:rPr lang="nl-NL" dirty="0"/>
              <a:t> recht worden voorzien in afwijkingen van de in de artikelen 15, 16, 18, 19, 20 en 21 genoemde rechten, behoudens de in lid 1 van dit artikel bedoelde voorwaarden en waarborgen, voor zover die rechten het verwezenlijken van de specifieke doeleinden onmogelijk dreigen te maken of ernstig dreigen te belemmeren, en dergelijke afwijkingen noodzakelijk zijn om die doeleinden te bereiken. </a:t>
            </a:r>
          </a:p>
          <a:p>
            <a:r>
              <a:rPr lang="nl-NL" dirty="0"/>
              <a:t>4.Wanneer verwerking als bedoeld in de leden 2 en 3 tegelijkertijd ook een ander doel dient, zijn de afwijkingen uitsluitend van toepassing op verwerking voor de in die leden bedoelde doeleinden. </a:t>
            </a:r>
          </a:p>
        </p:txBody>
      </p:sp>
    </p:spTree>
    <p:extLst>
      <p:ext uri="{BB962C8B-B14F-4D97-AF65-F5344CB8AC3E}">
        <p14:creationId xmlns:p14="http://schemas.microsoft.com/office/powerpoint/2010/main" val="3231745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Wie is de verantwoordelijke?</a:t>
            </a:r>
            <a:endParaRPr lang="en-US" dirty="0"/>
          </a:p>
        </p:txBody>
      </p:sp>
      <p:sp>
        <p:nvSpPr>
          <p:cNvPr id="3" name="Content Placeholder 2"/>
          <p:cNvSpPr>
            <a:spLocks noGrp="1"/>
          </p:cNvSpPr>
          <p:nvPr>
            <p:ph idx="1"/>
          </p:nvPr>
        </p:nvSpPr>
        <p:spPr/>
        <p:txBody>
          <a:bodyPr>
            <a:normAutofit/>
          </a:bodyPr>
          <a:lstStyle/>
          <a:p>
            <a:r>
              <a:rPr lang="nl-NL" i="1" dirty="0"/>
              <a:t>Artikel 4 </a:t>
            </a:r>
            <a:r>
              <a:rPr lang="nl-NL" b="1" dirty="0"/>
              <a:t>Definities </a:t>
            </a:r>
            <a:r>
              <a:rPr lang="nl-NL" dirty="0"/>
              <a:t>Voor de toepassing van deze verordening wordt verstaan onder: </a:t>
            </a:r>
          </a:p>
          <a:p>
            <a:r>
              <a:rPr lang="nl-NL" dirty="0"/>
              <a:t>8) „verwerker”: een natuurlijke persoon of rechtspersoon, een overheidsinstantie, een dienst of een ander orgaan die/ dat ten behoeve van de verwerkingsverantwoordelijke persoonsgegevens verwerkt; ;</a:t>
            </a:r>
            <a:endParaRPr lang="en-US" dirty="0"/>
          </a:p>
        </p:txBody>
      </p:sp>
    </p:spTree>
    <p:extLst>
      <p:ext uri="{BB962C8B-B14F-4D97-AF65-F5344CB8AC3E}">
        <p14:creationId xmlns:p14="http://schemas.microsoft.com/office/powerpoint/2010/main" val="16755753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54AA2F-8919-4E60-AD26-AFA2CA82A683}"/>
              </a:ext>
            </a:extLst>
          </p:cNvPr>
          <p:cNvSpPr>
            <a:spLocks noGrp="1"/>
          </p:cNvSpPr>
          <p:nvPr>
            <p:ph type="title"/>
          </p:nvPr>
        </p:nvSpPr>
        <p:spPr/>
        <p:txBody>
          <a:bodyPr/>
          <a:lstStyle/>
          <a:p>
            <a:r>
              <a:rPr lang="nl-NL" dirty="0"/>
              <a:t>5. Uitzonderingen – art 89</a:t>
            </a:r>
          </a:p>
        </p:txBody>
      </p:sp>
      <p:sp>
        <p:nvSpPr>
          <p:cNvPr id="3" name="Tijdelijke aanduiding voor inhoud 2">
            <a:extLst>
              <a:ext uri="{FF2B5EF4-FFF2-40B4-BE49-F238E27FC236}">
                <a16:creationId xmlns:a16="http://schemas.microsoft.com/office/drawing/2014/main" id="{737B81C9-35DE-4CA7-8AEC-A3B1C5339CEA}"/>
              </a:ext>
            </a:extLst>
          </p:cNvPr>
          <p:cNvSpPr>
            <a:spLocks noGrp="1"/>
          </p:cNvSpPr>
          <p:nvPr>
            <p:ph idx="1"/>
          </p:nvPr>
        </p:nvSpPr>
        <p:spPr>
          <a:xfrm>
            <a:off x="680321" y="2145671"/>
            <a:ext cx="9767378" cy="4581053"/>
          </a:xfrm>
        </p:spPr>
        <p:txBody>
          <a:bodyPr>
            <a:normAutofit lnSpcReduction="10000"/>
          </a:bodyPr>
          <a:lstStyle/>
          <a:p>
            <a:r>
              <a:rPr lang="nl-NL" sz="1200" dirty="0"/>
              <a:t>(156) De verwerking van persoonsgegevens met het oog op archivering in het algemeen belang, wetenschappelijk of historisch onderzoek of statistische doeleinden, dient onderworpen te zijn aan passende waarborgen voor de rechten en vrijheden van de betrokkenen overeenkomstig deze verordening. Die waarborgen dienen ervoor te zorgen dat technische en organisatorische maatregelen worden getroffen om met name de inachtneming van het beginsel gegevensminimalisering te verzekeren. De verdere verwerking van persoonsgegevens met het oog op archivering in het algemeen belang, wetenschappelijk of historisch onderzoek, of statistische doeleinden dient te worden uitgevoerd wanneer de verwerkingsverantwoordelijke heeft beoordeeld of deze doeleinden te verwezenlijken zijn door persoonsgegevens te verwerken op basis waarvan de betrokkenen niet of niet meer geïdentificeerd kunnen worden, op voorwaarde dat passende waarborgen </a:t>
            </a:r>
            <a:r>
              <a:rPr lang="nl-NL" sz="1200" dirty="0" err="1"/>
              <a:t>bestaan,zoals</a:t>
            </a:r>
            <a:r>
              <a:rPr lang="nl-NL" sz="1200" dirty="0"/>
              <a:t> de </a:t>
            </a:r>
            <a:r>
              <a:rPr lang="nl-NL" sz="1200" dirty="0" err="1"/>
              <a:t>pseudonimisering</a:t>
            </a:r>
            <a:r>
              <a:rPr lang="nl-NL" sz="1200" dirty="0"/>
              <a:t> van de persoonsgegevens. De lidstaten dienen passende waarborgen te bieden voor de verwerking van persoonsgegevens met het oog op archivering in het algemeen belang, wetenschappelijk of historisch onderzoek of statistische doeleinden. De lidstaten dienen te worden gemachtigd om, onder specifieke voorwaarden en met passende waarborgen voor de betrokkenen, nader te bepalen welke specificaties en afwijkingen gelden voor de informatievoorschriften, en te voorzien in het recht op rectificatie, het recht op </a:t>
            </a:r>
            <a:r>
              <a:rPr lang="nl-NL" sz="1200" dirty="0" err="1"/>
              <a:t>wissing</a:t>
            </a:r>
            <a:r>
              <a:rPr lang="nl-NL" sz="1200" dirty="0"/>
              <a:t>, het recht op vergetelheid, het recht op beperking van de verwerking en het recht van gegevensoverdraagbaarheid en het recht van bezwaar tegen verwerking van persoonsgegevens met het oog op archivering in het algemeen belang, wetenschappelijk of historisch onderzoek of statistische doeleinden. Indien dit tegen de achtergrond van de met de specifieke verwerking beoogde doeleinden passend is, kunnen in de genoemde voorwaarden en waarborgen specifieke procedures voor de uitoefening van deze rechten door betrokkenen worden opgenomen, in combinatie met technische en organisatorische maatregelen om, in het licht van de evenredigheids- en noodzaakbeginselen, het verwerken van persoonsgegevens tot een minimum te beperken. De verwerking van persoonsgegevens voor wetenschappelijke doeleinden dient ook te voldoen aan andere toepasselijke wetgeving, zoals die over klinische proeven. </a:t>
            </a:r>
          </a:p>
          <a:p>
            <a:r>
              <a:rPr lang="nl-NL" sz="1200" dirty="0"/>
              <a:t>(157) Door gegevens uit verschillende registers te koppelen, kunnen onderzoekers nieuwe en zeer waardevolle kennis verwerven over veel voorkomende medische aandoeningen zoals hart- en vaatziekten, kanker en depressie. Omdat zij op een groter deel van de bevolking zijn gebaseerd, kunnen onderzoeksresultaten met behulp van registers worden verbeterd. In de sociale wetenschappen kunnen wetenschappers dankzij registeronderzoek essentiële kennis verwerven over de wisselwerking op lange termijn van een aantal sociale factoren, zoals werkloosheid en onderwijs met andere levensomstandigheden. Onderzoeksresultaten die door middel van registers worden verkregen, leveren solide kennis van hoge kwaliteit op, die kan worden gebruikt om een op kennis gebaseerd beleid te ontwikkelen en te implementeren, de levenskwaliteit van een deel van de bevolking te verbeteren, en sociale diensten efficiënter te maken. Daarom moet, teneinde wetenschappelijk onderzoek te faciliteren, worden bepaald dat persoonsgegevens, met inachtneming van de passende voorwaarden en waarborgen die in het Unierecht of het </a:t>
            </a:r>
            <a:r>
              <a:rPr lang="nl-NL" sz="1200" dirty="0" err="1"/>
              <a:t>lidstatelijke</a:t>
            </a:r>
            <a:r>
              <a:rPr lang="nl-NL" sz="1200" dirty="0"/>
              <a:t> recht zijn vastgesteld, met het oog op wetenschappelijk onderzoek mogen worden verwerkt. </a:t>
            </a:r>
          </a:p>
        </p:txBody>
      </p:sp>
    </p:spTree>
    <p:extLst>
      <p:ext uri="{BB962C8B-B14F-4D97-AF65-F5344CB8AC3E}">
        <p14:creationId xmlns:p14="http://schemas.microsoft.com/office/powerpoint/2010/main" val="27429693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3A9E0-650E-4E59-A8E7-241B805A5300}"/>
              </a:ext>
            </a:extLst>
          </p:cNvPr>
          <p:cNvSpPr>
            <a:spLocks noGrp="1"/>
          </p:cNvSpPr>
          <p:nvPr>
            <p:ph type="title"/>
          </p:nvPr>
        </p:nvSpPr>
        <p:spPr/>
        <p:txBody>
          <a:bodyPr/>
          <a:lstStyle/>
          <a:p>
            <a:r>
              <a:rPr lang="nl-NL" dirty="0"/>
              <a:t>5. Uitzonderingen – art 89</a:t>
            </a:r>
          </a:p>
        </p:txBody>
      </p:sp>
      <p:sp>
        <p:nvSpPr>
          <p:cNvPr id="3" name="Tijdelijke aanduiding voor inhoud 2">
            <a:extLst>
              <a:ext uri="{FF2B5EF4-FFF2-40B4-BE49-F238E27FC236}">
                <a16:creationId xmlns:a16="http://schemas.microsoft.com/office/drawing/2014/main" id="{9CD3F1DF-D54E-4957-B109-472094CCDBD3}"/>
              </a:ext>
            </a:extLst>
          </p:cNvPr>
          <p:cNvSpPr>
            <a:spLocks noGrp="1"/>
          </p:cNvSpPr>
          <p:nvPr>
            <p:ph idx="1"/>
          </p:nvPr>
        </p:nvSpPr>
        <p:spPr>
          <a:xfrm>
            <a:off x="680321" y="2190939"/>
            <a:ext cx="9613861" cy="4427144"/>
          </a:xfrm>
        </p:spPr>
        <p:txBody>
          <a:bodyPr>
            <a:normAutofit fontScale="62500" lnSpcReduction="20000"/>
          </a:bodyPr>
          <a:lstStyle/>
          <a:p>
            <a:r>
              <a:rPr lang="nl-NL" dirty="0"/>
              <a:t>(158) Wanneer persoonsgegevens voor archiveringsdoeleinden worden verwerkt, dient deze verordening ook voor verwerking met dit doel te gelden, met dien verstande dat deze verordening niet van toepassing mag zijn op persoonsgegevens van overleden personen. Overheidsinstanties of openbare of particuliere organen die in het bezit zijn van gegevens van algemeen belang moeten diensten zijn die, conform het Unierecht of het </a:t>
            </a:r>
            <a:r>
              <a:rPr lang="nl-NL" dirty="0" err="1"/>
              <a:t>lidstatelijke</a:t>
            </a:r>
            <a:r>
              <a:rPr lang="nl-NL" dirty="0"/>
              <a:t> recht, wettelijk verplicht zijn gegevens van blijvende waarde voor het algemeen belang te verwerven, te bewaren, te beoordelen, te ordenen, te beschrijven, mee te delen, onder de aandacht te brengen, te verspreiden en toegankelijk te maken. De lidstaten moeten tevens worden gemachtigd om te bepalen dat persoonsgegevens voor archiveringsdoeleinden verder mogen worden verwerkt, bijvoorbeeld met het oog op het verstrekken van specifieke informatie over het politiek gedrag onder voormalige totalitaire regimes, over genocide, misdaden tegen de menselijkheid, met name de Holocaust, of over oorlogsmisdaden.</a:t>
            </a:r>
          </a:p>
          <a:p>
            <a:r>
              <a:rPr lang="nl-NL" dirty="0"/>
              <a:t>(159) Wanneer persoonsgegevens met het oog op wetenschappelijk onderzoek worden verwerkt, moet deze verordening ook op verwerking met dat doel van toepassing zijn. Voor de toepassing van deze verordening moet de verwerking van persoonsgegevens met het oog op wetenschappelijk onderzoek ruim worden opgevat en bijvoorbeeld technologische ontwikkeling en demonstratie, fundamenteel onderzoek, toegepast onderzoek en uit particuliere middelen gefinancierd onderzoek omvatten. Bovendien dient de doelstelling van de Unie uit hoofde van artikel 179, lid 1, VWEU, te weten de totstandbrenging van een Europese onderzoeksruimte, in acht te worden genomen. Wetenschappelijke onderzoeksdoeleinden omvatten ook studies op het gebied van de volksgezondheid die in het algemeen belang worden gedaan. Om als verwerking van persoonsgegevens et het oog op wetenschappelijk onderzoek te worden aangemerkt, moet de verwerking aan specifieke voorwaarden voldoen, met name wat betreft het publiceren of anderszins openbaar maken van persoonsgegevens voor wetenschappelijke onderzoeksdoeleinden. Indien de resultaten van wetenschappelijk onderzoek, met name op het gebied van gezondheid, aanleiding geven tot verdere maatregelen in het belang van de betrokkene, zijn met het oog op deze maatregelen de algemene regels van deze verordening van toepassing. </a:t>
            </a:r>
          </a:p>
          <a:p>
            <a:pPr marL="0" indent="0">
              <a:buNone/>
            </a:pPr>
            <a:endParaRPr lang="nl-NL" dirty="0"/>
          </a:p>
        </p:txBody>
      </p:sp>
    </p:spTree>
    <p:extLst>
      <p:ext uri="{BB962C8B-B14F-4D97-AF65-F5344CB8AC3E}">
        <p14:creationId xmlns:p14="http://schemas.microsoft.com/office/powerpoint/2010/main" val="2521849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844E27-E468-48B5-B794-D02815821941}"/>
              </a:ext>
            </a:extLst>
          </p:cNvPr>
          <p:cNvSpPr>
            <a:spLocks noGrp="1"/>
          </p:cNvSpPr>
          <p:nvPr>
            <p:ph type="title"/>
          </p:nvPr>
        </p:nvSpPr>
        <p:spPr/>
        <p:txBody>
          <a:bodyPr/>
          <a:lstStyle/>
          <a:p>
            <a:r>
              <a:rPr lang="nl-NL" dirty="0"/>
              <a:t>5. Uitzonderingen – art 89</a:t>
            </a:r>
          </a:p>
        </p:txBody>
      </p:sp>
      <p:sp>
        <p:nvSpPr>
          <p:cNvPr id="3" name="Tijdelijke aanduiding voor inhoud 2">
            <a:extLst>
              <a:ext uri="{FF2B5EF4-FFF2-40B4-BE49-F238E27FC236}">
                <a16:creationId xmlns:a16="http://schemas.microsoft.com/office/drawing/2014/main" id="{E32F0B20-194C-4041-B823-5FB29EA50704}"/>
              </a:ext>
            </a:extLst>
          </p:cNvPr>
          <p:cNvSpPr>
            <a:spLocks noGrp="1"/>
          </p:cNvSpPr>
          <p:nvPr>
            <p:ph idx="1"/>
          </p:nvPr>
        </p:nvSpPr>
        <p:spPr/>
        <p:txBody>
          <a:bodyPr>
            <a:normAutofit fontScale="62500" lnSpcReduction="20000"/>
          </a:bodyPr>
          <a:lstStyle/>
          <a:p>
            <a:r>
              <a:rPr lang="nl-NL" dirty="0"/>
              <a:t>(160) Wanneer persoonsgegevens met het oog op historisch onderzoek worden verwerkt, dient deze verordening ook voor verwerking met dat doel te gelden. Dit dient ook historisch onderzoek en onderzoek voor genealogische doeleinden te omvatten, met dien verstande dat deze verordening niet van toepassing mag zijn op overleden personen. </a:t>
            </a:r>
          </a:p>
          <a:p>
            <a:r>
              <a:rPr lang="nl-NL" dirty="0"/>
              <a:t>(161) Wat betreft de toestemming voor deelname aan wetenschappelijke onderzoeksactiviteiten in klinische proeven dienen de desbetreffende bepalingen van Verordening (EU) nr. 536/2014 van het Europees Parlement en de Raad van toepassing te zijn. </a:t>
            </a:r>
          </a:p>
          <a:p>
            <a:r>
              <a:rPr lang="nl-NL" dirty="0"/>
              <a:t>(162) Wanneer persoonsgegevens voor statistische doeleinden worden verwerkt, dient deze verordening voor verwerking met dat doel te gelden. Bepalingen betreffende statistische inhoud, toegangscontrole, specificaties voor het verwerken van persoonsgegevens voor statistische doeleinden en passende maatregelen ter bescherming van de rechten en vrijheden van de betrokkene en ter verzekering van statistische geheimhouding dienen, binnen de grenzen van deze verordening, in het Unierecht of het </a:t>
            </a:r>
            <a:r>
              <a:rPr lang="nl-NL" dirty="0" err="1"/>
              <a:t>lidstatelijke</a:t>
            </a:r>
            <a:r>
              <a:rPr lang="nl-NL" dirty="0"/>
              <a:t> recht te worden vastgesteld. Onder statistische doeleinden wordt verstaan het verzamelen en verwerken van persoonsgegevens die nodig zijn voor statistische onderzoeken en voor het produceren van statistische resultaten. Die statistische resultaten kunnen ook voor andere doeleinden worden gebruikt, onder meer voor wetenschappelijke onderzoeksdoeleinden. </a:t>
            </a:r>
            <a:r>
              <a:rPr lang="nl-NL" dirty="0" err="1"/>
              <a:t>doeleindenHet</a:t>
            </a:r>
            <a:r>
              <a:rPr lang="nl-NL" dirty="0"/>
              <a:t> statistische oogmerk betekent dat het resultaat van de verwerking voor statistische doeleinden niet uit persoonsgegevens, maar uit geaggregeerde gegevens bestaat, en dat dit resultaat en de persoonsgegevens niet worden gebruikt als ondersteunend materiaal voor maatregelen of beslissingen die een bepaalde natuurlijke persoon betreffen.</a:t>
            </a:r>
          </a:p>
          <a:p>
            <a:endParaRPr lang="nl-NL" dirty="0"/>
          </a:p>
        </p:txBody>
      </p:sp>
    </p:spTree>
    <p:extLst>
      <p:ext uri="{BB962C8B-B14F-4D97-AF65-F5344CB8AC3E}">
        <p14:creationId xmlns:p14="http://schemas.microsoft.com/office/powerpoint/2010/main" val="3504755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53C3C-E8E5-41C5-B9FF-7BCD97A40BE7}"/>
              </a:ext>
            </a:extLst>
          </p:cNvPr>
          <p:cNvSpPr>
            <a:spLocks noGrp="1"/>
          </p:cNvSpPr>
          <p:nvPr>
            <p:ph type="title"/>
          </p:nvPr>
        </p:nvSpPr>
        <p:spPr/>
        <p:txBody>
          <a:bodyPr/>
          <a:lstStyle/>
          <a:p>
            <a:r>
              <a:rPr lang="nl-NL" dirty="0"/>
              <a:t>5. Uitzonderingen – art. 90</a:t>
            </a:r>
          </a:p>
        </p:txBody>
      </p:sp>
      <p:sp>
        <p:nvSpPr>
          <p:cNvPr id="3" name="Tijdelijke aanduiding voor inhoud 2">
            <a:extLst>
              <a:ext uri="{FF2B5EF4-FFF2-40B4-BE49-F238E27FC236}">
                <a16:creationId xmlns:a16="http://schemas.microsoft.com/office/drawing/2014/main" id="{01ED5278-625B-4470-AFEC-B266675C13D8}"/>
              </a:ext>
            </a:extLst>
          </p:cNvPr>
          <p:cNvSpPr>
            <a:spLocks noGrp="1"/>
          </p:cNvSpPr>
          <p:nvPr>
            <p:ph idx="1"/>
          </p:nvPr>
        </p:nvSpPr>
        <p:spPr/>
        <p:txBody>
          <a:bodyPr>
            <a:normAutofit fontScale="85000" lnSpcReduction="20000"/>
          </a:bodyPr>
          <a:lstStyle/>
          <a:p>
            <a:r>
              <a:rPr lang="nl-NL" i="1" dirty="0"/>
              <a:t>Artikel 90 </a:t>
            </a:r>
            <a:r>
              <a:rPr lang="nl-NL" b="1" dirty="0"/>
              <a:t>Geheimhoudingsplicht </a:t>
            </a:r>
            <a:br>
              <a:rPr lang="nl-NL" b="1" dirty="0"/>
            </a:br>
            <a:r>
              <a:rPr lang="nl-NL" dirty="0"/>
              <a:t>1.Wanneer dit noodzakelijk en evenredig is om het recht op bescherming van persoonsgegevens in overeenstemming te brengen met de geheimhoudingsplicht kunnen de lidstaten specifieke regels vaststellen voor de in artikel 58, lid 1, punten e) en f), bedoelde bevoegdheden van de toezichthoudende autoriteiten in verband met de verwerkingsverantwoordelijken of verwerkers die krachtens het Unierecht, het </a:t>
            </a:r>
            <a:r>
              <a:rPr lang="nl-NL" dirty="0" err="1"/>
              <a:t>lidstatelijke</a:t>
            </a:r>
            <a:r>
              <a:rPr lang="nl-NL" dirty="0"/>
              <a:t> recht of door nationale bevoegde instanties vastgestelde regelgeving, aan het beroepsgeheim of aan een andere gelijkwaardige geheimhoudingsplicht onderworpen zijn. Die regels gelden uitsluitend met betrekking tot persoonsgegevens die de verwerkingsverantwoordelijke of de verwerker in het kader van een onder die geheimhoudingsplicht vallende activiteit heeft ontvangen of verkregen. </a:t>
            </a:r>
            <a:br>
              <a:rPr lang="nl-NL" dirty="0"/>
            </a:br>
            <a:r>
              <a:rPr lang="nl-NL" dirty="0"/>
              <a:t>2.Elke lidstaat deelt de Commissie uiterlijk op 25 mei 2018 de regels mee die hij heeft vastgesteld overeenkomstig lid 1, alsmede onverwijld alle wijzigingen daarvan. </a:t>
            </a:r>
          </a:p>
        </p:txBody>
      </p:sp>
    </p:spTree>
    <p:extLst>
      <p:ext uri="{BB962C8B-B14F-4D97-AF65-F5344CB8AC3E}">
        <p14:creationId xmlns:p14="http://schemas.microsoft.com/office/powerpoint/2010/main" val="20562636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96A9AA-C430-47D8-9F5D-D3AD6652F211}"/>
              </a:ext>
            </a:extLst>
          </p:cNvPr>
          <p:cNvSpPr>
            <a:spLocks noGrp="1"/>
          </p:cNvSpPr>
          <p:nvPr>
            <p:ph type="title"/>
          </p:nvPr>
        </p:nvSpPr>
        <p:spPr/>
        <p:txBody>
          <a:bodyPr/>
          <a:lstStyle/>
          <a:p>
            <a:r>
              <a:rPr lang="nl-NL" dirty="0"/>
              <a:t>5. Uitzonderingen – art. 90</a:t>
            </a:r>
          </a:p>
        </p:txBody>
      </p:sp>
      <p:sp>
        <p:nvSpPr>
          <p:cNvPr id="3" name="Tijdelijke aanduiding voor inhoud 2">
            <a:extLst>
              <a:ext uri="{FF2B5EF4-FFF2-40B4-BE49-F238E27FC236}">
                <a16:creationId xmlns:a16="http://schemas.microsoft.com/office/drawing/2014/main" id="{3457569B-C1CD-4E12-ACDD-7C5FF5FB17AE}"/>
              </a:ext>
            </a:extLst>
          </p:cNvPr>
          <p:cNvSpPr>
            <a:spLocks noGrp="1"/>
          </p:cNvSpPr>
          <p:nvPr>
            <p:ph idx="1"/>
          </p:nvPr>
        </p:nvSpPr>
        <p:spPr/>
        <p:txBody>
          <a:bodyPr>
            <a:normAutofit fontScale="70000" lnSpcReduction="20000"/>
          </a:bodyPr>
          <a:lstStyle/>
          <a:p>
            <a:r>
              <a:rPr lang="nl-NL" dirty="0"/>
              <a:t>(163) De vertrouwelijke gegevens die statistische autoriteiten van de Unie en de lidstaten voor de productie van officiële Europese en officiële nationale statistieken verzamelen, moeten worden beschermd. Europese statistieken moeten worden ontwikkeld, geproduceerd en verspreid overeenkomstig de statistische beginselen van artikel 338, lid 2, VWEU; nationale statistieken moeten ook aan het </a:t>
            </a:r>
            <a:r>
              <a:rPr lang="nl-NL" dirty="0" err="1"/>
              <a:t>lidstatelijke</a:t>
            </a:r>
            <a:r>
              <a:rPr lang="nl-NL" dirty="0"/>
              <a:t> recht voldoen. Verordening (EG) nr. 223/2009 van het Europees Parlement en de Raad, bevatten nadere specificaties betreffende de statistische geheimhoudingsplicht voor Europese statistieken. </a:t>
            </a:r>
          </a:p>
          <a:p>
            <a:r>
              <a:rPr lang="nl-NL" dirty="0"/>
              <a:t> </a:t>
            </a:r>
          </a:p>
          <a:p>
            <a:r>
              <a:rPr lang="nl-NL" dirty="0"/>
              <a:t>(164) Met betrekking tot de bevoegdheden van de toezichthoudende autoriteiten om van de verwerkingsverantwoordelijke of de verwerker toegang tot persoonsgegevens en tot zijn bedrijfsruimten te verkrijgen, kunnen de lidstaten binnen de grenzen van deze verordening bij wet specifieke regels vaststellen om het beroepsgeheim of andere gelijkwaardige geheimhoudingsplichten te waarborgen, voor zover dit nodig is om het recht op bescherming van persoonsgegevens met het beroepsgeheim te verzoenen. Daarbij worden de in de lidstaten geldende verplichtingen om de regels van het beroepsgeheim na te leven wanneer het Unierecht zulks vereist, onverlet gelaten.</a:t>
            </a:r>
          </a:p>
        </p:txBody>
      </p:sp>
    </p:spTree>
    <p:extLst>
      <p:ext uri="{BB962C8B-B14F-4D97-AF65-F5344CB8AC3E}">
        <p14:creationId xmlns:p14="http://schemas.microsoft.com/office/powerpoint/2010/main" val="38160037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53C3C-E8E5-41C5-B9FF-7BCD97A40BE7}"/>
              </a:ext>
            </a:extLst>
          </p:cNvPr>
          <p:cNvSpPr>
            <a:spLocks noGrp="1"/>
          </p:cNvSpPr>
          <p:nvPr>
            <p:ph type="title"/>
          </p:nvPr>
        </p:nvSpPr>
        <p:spPr/>
        <p:txBody>
          <a:bodyPr/>
          <a:lstStyle/>
          <a:p>
            <a:r>
              <a:rPr lang="nl-NL" dirty="0"/>
              <a:t>5. Uitzonderingen – art. 91</a:t>
            </a:r>
          </a:p>
        </p:txBody>
      </p:sp>
      <p:sp>
        <p:nvSpPr>
          <p:cNvPr id="3" name="Tijdelijke aanduiding voor inhoud 2">
            <a:extLst>
              <a:ext uri="{FF2B5EF4-FFF2-40B4-BE49-F238E27FC236}">
                <a16:creationId xmlns:a16="http://schemas.microsoft.com/office/drawing/2014/main" id="{01ED5278-625B-4470-AFEC-B266675C13D8}"/>
              </a:ext>
            </a:extLst>
          </p:cNvPr>
          <p:cNvSpPr>
            <a:spLocks noGrp="1"/>
          </p:cNvSpPr>
          <p:nvPr>
            <p:ph idx="1"/>
          </p:nvPr>
        </p:nvSpPr>
        <p:spPr/>
        <p:txBody>
          <a:bodyPr>
            <a:normAutofit fontScale="92500" lnSpcReduction="10000"/>
          </a:bodyPr>
          <a:lstStyle/>
          <a:p>
            <a:r>
              <a:rPr lang="nl-NL" i="1" dirty="0"/>
              <a:t>Artikel 91 </a:t>
            </a:r>
            <a:r>
              <a:rPr lang="nl-NL" b="1" dirty="0"/>
              <a:t>Bestaande gegevensbeschermingsregels van kerken en religieuze verenigingen </a:t>
            </a:r>
            <a:br>
              <a:rPr lang="nl-NL" b="1" dirty="0"/>
            </a:br>
            <a:r>
              <a:rPr lang="nl-NL" dirty="0"/>
              <a:t>1.Wanneer kerken en religieuze verenigingen of gemeenschappen in een lidstaat op het tijdstip van de inwerkingtreding van deze verordening uitgebreide regels betreffende de bescherming van natuurlijke personen in verband met verwerking toepassen, kunnen die regels van toepassing blijven, mits zij in overeenstemming worden gebracht met deze verordening. </a:t>
            </a:r>
            <a:br>
              <a:rPr lang="nl-NL" dirty="0"/>
            </a:br>
            <a:r>
              <a:rPr lang="nl-NL" dirty="0"/>
              <a:t>2.Kerken en religieuze verenigingen die overeenkomstig lid 1 van dit artikel uitgebreide regels hanteren, zijn onderworpen aan toezicht door een onafhankelijke toezichthoudende autoriteit, die specifiek kan zijn, op voorwaarde dat de autoriteit voldoet aan de voorwaarden die zijn vastgesteld in hoofdstuk VI van deze verordening. </a:t>
            </a:r>
          </a:p>
        </p:txBody>
      </p:sp>
    </p:spTree>
    <p:extLst>
      <p:ext uri="{BB962C8B-B14F-4D97-AF65-F5344CB8AC3E}">
        <p14:creationId xmlns:p14="http://schemas.microsoft.com/office/powerpoint/2010/main" val="30502319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DDF0D7-0C79-4E09-844D-707A4B0465A3}"/>
              </a:ext>
            </a:extLst>
          </p:cNvPr>
          <p:cNvSpPr>
            <a:spLocks noGrp="1"/>
          </p:cNvSpPr>
          <p:nvPr>
            <p:ph type="title"/>
          </p:nvPr>
        </p:nvSpPr>
        <p:spPr/>
        <p:txBody>
          <a:bodyPr/>
          <a:lstStyle/>
          <a:p>
            <a:r>
              <a:rPr lang="nl-NL" dirty="0"/>
              <a:t>5. Uitzonderingen – art. 91</a:t>
            </a:r>
          </a:p>
        </p:txBody>
      </p:sp>
      <p:sp>
        <p:nvSpPr>
          <p:cNvPr id="3" name="Tijdelijke aanduiding voor inhoud 2">
            <a:extLst>
              <a:ext uri="{FF2B5EF4-FFF2-40B4-BE49-F238E27FC236}">
                <a16:creationId xmlns:a16="http://schemas.microsoft.com/office/drawing/2014/main" id="{CCD187F2-48A7-422F-8688-033A0A4C9D52}"/>
              </a:ext>
            </a:extLst>
          </p:cNvPr>
          <p:cNvSpPr>
            <a:spLocks noGrp="1"/>
          </p:cNvSpPr>
          <p:nvPr>
            <p:ph idx="1"/>
          </p:nvPr>
        </p:nvSpPr>
        <p:spPr/>
        <p:txBody>
          <a:bodyPr/>
          <a:lstStyle/>
          <a:p>
            <a:r>
              <a:rPr lang="nl-NL" dirty="0"/>
              <a:t>(165) Overeenkomstig artikel 17 VWEU eerbiedigt deze verordening de status die kerken en religieuze verenigingen en gemeenschappen volgens het vigerende constitutioneel recht in de lidstaten hebben, en doet zij daaraan geen afbreuk.</a:t>
            </a:r>
          </a:p>
        </p:txBody>
      </p:sp>
    </p:spTree>
    <p:extLst>
      <p:ext uri="{BB962C8B-B14F-4D97-AF65-F5344CB8AC3E}">
        <p14:creationId xmlns:p14="http://schemas.microsoft.com/office/powerpoint/2010/main" val="9282126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9C70A6-8610-4F73-B712-F4BCD1E108B0}"/>
              </a:ext>
            </a:extLst>
          </p:cNvPr>
          <p:cNvSpPr>
            <a:spLocks noGrp="1"/>
          </p:cNvSpPr>
          <p:nvPr>
            <p:ph type="title"/>
          </p:nvPr>
        </p:nvSpPr>
        <p:spPr/>
        <p:txBody>
          <a:bodyPr/>
          <a:lstStyle/>
          <a:p>
            <a:r>
              <a:rPr lang="nl-NL" dirty="0"/>
              <a:t>5. Uitzonderingen – art. 95</a:t>
            </a:r>
          </a:p>
        </p:txBody>
      </p:sp>
      <p:sp>
        <p:nvSpPr>
          <p:cNvPr id="3" name="Tijdelijke aanduiding voor inhoud 2">
            <a:extLst>
              <a:ext uri="{FF2B5EF4-FFF2-40B4-BE49-F238E27FC236}">
                <a16:creationId xmlns:a16="http://schemas.microsoft.com/office/drawing/2014/main" id="{22760852-E532-4DDA-A41C-ED20CD77EA67}"/>
              </a:ext>
            </a:extLst>
          </p:cNvPr>
          <p:cNvSpPr>
            <a:spLocks noGrp="1"/>
          </p:cNvSpPr>
          <p:nvPr>
            <p:ph idx="1"/>
          </p:nvPr>
        </p:nvSpPr>
        <p:spPr/>
        <p:txBody>
          <a:bodyPr/>
          <a:lstStyle/>
          <a:p>
            <a:r>
              <a:rPr lang="nl-NL" i="1" dirty="0"/>
              <a:t>Artikel 95 </a:t>
            </a:r>
            <a:r>
              <a:rPr lang="nl-NL" b="1" dirty="0"/>
              <a:t>Verhouding tot Richtlijn 2002/58/EG </a:t>
            </a:r>
          </a:p>
          <a:p>
            <a:r>
              <a:rPr lang="nl-NL" dirty="0"/>
              <a:t>Deze verordening legt natuurlijke personen of rechtspersonen geen aanvullende verplichtingen op met betrekking tot verwerking in verband met het verstrekken van openbare elektronische-communicatiediensten in openbare communicatienetwerken in de Unie, voor zover zij op grond van Richtlijn 2002/58/EG onderworpen zijn aan specifieke verplichtingen met dezelfde doelstelling. </a:t>
            </a:r>
          </a:p>
        </p:txBody>
      </p:sp>
    </p:spTree>
    <p:extLst>
      <p:ext uri="{BB962C8B-B14F-4D97-AF65-F5344CB8AC3E}">
        <p14:creationId xmlns:p14="http://schemas.microsoft.com/office/powerpoint/2010/main" val="21543349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71C1C6-9795-444D-9BCC-6044A847EECF}"/>
              </a:ext>
            </a:extLst>
          </p:cNvPr>
          <p:cNvSpPr>
            <a:spLocks noGrp="1"/>
          </p:cNvSpPr>
          <p:nvPr>
            <p:ph type="title"/>
          </p:nvPr>
        </p:nvSpPr>
        <p:spPr/>
        <p:txBody>
          <a:bodyPr/>
          <a:lstStyle/>
          <a:p>
            <a:r>
              <a:rPr lang="nl-NL" dirty="0"/>
              <a:t>5. Uitzonderingen – art. 95</a:t>
            </a:r>
          </a:p>
        </p:txBody>
      </p:sp>
      <p:sp>
        <p:nvSpPr>
          <p:cNvPr id="3" name="Tijdelijke aanduiding voor inhoud 2">
            <a:extLst>
              <a:ext uri="{FF2B5EF4-FFF2-40B4-BE49-F238E27FC236}">
                <a16:creationId xmlns:a16="http://schemas.microsoft.com/office/drawing/2014/main" id="{E181E326-7084-4854-B929-11F97F77042F}"/>
              </a:ext>
            </a:extLst>
          </p:cNvPr>
          <p:cNvSpPr>
            <a:spLocks noGrp="1"/>
          </p:cNvSpPr>
          <p:nvPr>
            <p:ph idx="1"/>
          </p:nvPr>
        </p:nvSpPr>
        <p:spPr/>
        <p:txBody>
          <a:bodyPr/>
          <a:lstStyle/>
          <a:p>
            <a:r>
              <a:rPr lang="nl-NL" dirty="0" err="1"/>
              <a:t>Richtlĳn</a:t>
            </a:r>
            <a:r>
              <a:rPr lang="nl-NL" dirty="0"/>
              <a:t> 2002/58/EG van het Europees Parlement en de Raad van 12 juli 2002 betreffende de verwerking van persoonsgegevens en de bescherming van de </a:t>
            </a:r>
            <a:r>
              <a:rPr lang="nl-NL" dirty="0" err="1"/>
              <a:t>persoonlĳke</a:t>
            </a:r>
            <a:r>
              <a:rPr lang="nl-NL" dirty="0"/>
              <a:t> levenssfeer in de sector elektronische communicatie (</a:t>
            </a:r>
            <a:r>
              <a:rPr lang="nl-NL" dirty="0" err="1"/>
              <a:t>richtlĳn</a:t>
            </a:r>
            <a:r>
              <a:rPr lang="nl-NL" dirty="0"/>
              <a:t> betreffende privacy en elektronische communicatie)</a:t>
            </a:r>
          </a:p>
        </p:txBody>
      </p:sp>
    </p:spTree>
    <p:extLst>
      <p:ext uri="{BB962C8B-B14F-4D97-AF65-F5344CB8AC3E}">
        <p14:creationId xmlns:p14="http://schemas.microsoft.com/office/powerpoint/2010/main" val="29067408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1A1739-CD32-42AD-BCD4-10D1C7446EBF}"/>
              </a:ext>
            </a:extLst>
          </p:cNvPr>
          <p:cNvSpPr>
            <a:spLocks noGrp="1"/>
          </p:cNvSpPr>
          <p:nvPr>
            <p:ph type="title"/>
          </p:nvPr>
        </p:nvSpPr>
        <p:spPr/>
        <p:txBody>
          <a:bodyPr/>
          <a:lstStyle/>
          <a:p>
            <a:r>
              <a:rPr lang="nl-NL" dirty="0"/>
              <a:t>5. Uitzonderingen – art. 95</a:t>
            </a:r>
          </a:p>
        </p:txBody>
      </p:sp>
      <p:sp>
        <p:nvSpPr>
          <p:cNvPr id="3" name="Tijdelijke aanduiding voor inhoud 2">
            <a:extLst>
              <a:ext uri="{FF2B5EF4-FFF2-40B4-BE49-F238E27FC236}">
                <a16:creationId xmlns:a16="http://schemas.microsoft.com/office/drawing/2014/main" id="{178C7586-F96A-4A54-8BCC-05AE42A64AA4}"/>
              </a:ext>
            </a:extLst>
          </p:cNvPr>
          <p:cNvSpPr>
            <a:spLocks noGrp="1"/>
          </p:cNvSpPr>
          <p:nvPr>
            <p:ph idx="1"/>
          </p:nvPr>
        </p:nvSpPr>
        <p:spPr/>
        <p:txBody>
          <a:bodyPr>
            <a:normAutofit fontScale="92500" lnSpcReduction="10000"/>
          </a:bodyPr>
          <a:lstStyle/>
          <a:p>
            <a:r>
              <a:rPr lang="nl-NL" dirty="0"/>
              <a:t>(173) Deze verordening dient van toepassing te zijn op alle aangelegenheden die betrekking hebben op de bescherming van grondrechten en fundamentele vrijheden in het kader van de verwerking van persoonsgegevens waarvoor de in Richtlijn 2002/58/EG van het Europees Parlement en de Raad (2) opgenomen specifieke verplichtingen met dezelfde doelstelling niet gelden, met inbegrip van de verplichtingen van de verwerkingsverantwoordelijke en de rechten van natuurlijke personen. Om de verhouding tussen deze verordening en Richtlijn 2002/58/EG te verduidelijken, dient die richtlijn dienovereenkomstig te worden gewijzigd. Zodra deze verordening is vastgesteld, dient Richtlijn 2002/58/EG te worden geëvalueerd, met name om te zorgen voor samenhang met deze verordening,</a:t>
            </a:r>
          </a:p>
        </p:txBody>
      </p:sp>
    </p:spTree>
    <p:extLst>
      <p:ext uri="{BB962C8B-B14F-4D97-AF65-F5344CB8AC3E}">
        <p14:creationId xmlns:p14="http://schemas.microsoft.com/office/powerpoint/2010/main" val="2552132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Wie is de verantwoordelijke?</a:t>
            </a:r>
            <a:endParaRPr lang="en-US" dirty="0"/>
          </a:p>
        </p:txBody>
      </p:sp>
      <p:sp>
        <p:nvSpPr>
          <p:cNvPr id="3" name="Content Placeholder 2"/>
          <p:cNvSpPr>
            <a:spLocks noGrp="1"/>
          </p:cNvSpPr>
          <p:nvPr>
            <p:ph idx="1"/>
          </p:nvPr>
        </p:nvSpPr>
        <p:spPr/>
        <p:txBody>
          <a:bodyPr>
            <a:normAutofit fontScale="77500" lnSpcReduction="20000"/>
          </a:bodyPr>
          <a:lstStyle/>
          <a:p>
            <a:r>
              <a:rPr lang="nl-NL" i="1" dirty="0"/>
              <a:t>Artikel 4 </a:t>
            </a:r>
            <a:r>
              <a:rPr lang="nl-NL" b="1" dirty="0"/>
              <a:t>Definities </a:t>
            </a:r>
            <a:r>
              <a:rPr lang="nl-NL" dirty="0"/>
              <a:t>Voor de toepassing van deze verordening wordt verstaan onder: </a:t>
            </a:r>
          </a:p>
          <a:p>
            <a:r>
              <a:rPr lang="nl-NL" dirty="0"/>
              <a:t>9) „ontvanger”: een natuurlijke persoon of rechtspersoon, een overheidsinstantie, een dienst of een ander orgaan, al dan niet een derde, aan wie/waaraan de persoonsgegevens worden verstrekt. Overheidsinstanties die mogelijk persoonsgegevens ontvangen in het kader van een bijzonder onderzoek overeenkomstig het Unierecht of het </a:t>
            </a:r>
            <a:r>
              <a:rPr lang="nl-NL" dirty="0" err="1"/>
              <a:t>lidstatelijke</a:t>
            </a:r>
            <a:r>
              <a:rPr lang="nl-NL" dirty="0"/>
              <a:t> recht gelden echter niet als ontvangers; de verwerking van die gegevens door die overheidsinstanties strookt met de gegevensbeschermingsregels die op het betreffende verwerkingsdoel van toepassing zijn; </a:t>
            </a:r>
          </a:p>
          <a:p>
            <a:endParaRPr lang="nl-NL" dirty="0"/>
          </a:p>
          <a:p>
            <a:r>
              <a:rPr lang="nl-NL" dirty="0"/>
              <a:t>10) „derde”: een natuurlijke persoon of rechtspersoon, een overheidsinstantie, een dienst of een ander orgaan, niet zijnde de betrokkene, noch de verwerkingsverantwoordelijke, noch de verwerker, noch de personen die onder rechtstreeks gezag van de verwerkingsverantwoordelijke of de verwerker gemachtigd zijn om de persoonsgegevens te verwerken; </a:t>
            </a:r>
            <a:endParaRPr lang="en-US" dirty="0"/>
          </a:p>
        </p:txBody>
      </p:sp>
    </p:spTree>
    <p:extLst>
      <p:ext uri="{BB962C8B-B14F-4D97-AF65-F5344CB8AC3E}">
        <p14:creationId xmlns:p14="http://schemas.microsoft.com/office/powerpoint/2010/main" val="187964382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F6368E-D68A-46F5-BC3B-A85FD7FAF633}"/>
              </a:ext>
            </a:extLst>
          </p:cNvPr>
          <p:cNvSpPr>
            <a:spLocks noGrp="1"/>
          </p:cNvSpPr>
          <p:nvPr>
            <p:ph type="title"/>
          </p:nvPr>
        </p:nvSpPr>
        <p:spPr/>
        <p:txBody>
          <a:bodyPr/>
          <a:lstStyle/>
          <a:p>
            <a:r>
              <a:rPr lang="nl-NL" dirty="0"/>
              <a:t>5. Uitzonderingen – art. 95</a:t>
            </a:r>
          </a:p>
        </p:txBody>
      </p:sp>
      <p:sp>
        <p:nvSpPr>
          <p:cNvPr id="3" name="Tijdelijke aanduiding voor inhoud 2">
            <a:extLst>
              <a:ext uri="{FF2B5EF4-FFF2-40B4-BE49-F238E27FC236}">
                <a16:creationId xmlns:a16="http://schemas.microsoft.com/office/drawing/2014/main" id="{E6AE67C1-06B6-4168-8753-DDF746A0102E}"/>
              </a:ext>
            </a:extLst>
          </p:cNvPr>
          <p:cNvSpPr>
            <a:spLocks noGrp="1"/>
          </p:cNvSpPr>
          <p:nvPr>
            <p:ph idx="1"/>
          </p:nvPr>
        </p:nvSpPr>
        <p:spPr>
          <a:xfrm>
            <a:off x="680321" y="2336872"/>
            <a:ext cx="9613861" cy="4063927"/>
          </a:xfrm>
        </p:spPr>
        <p:txBody>
          <a:bodyPr>
            <a:normAutofit fontScale="77500" lnSpcReduction="20000"/>
          </a:bodyPr>
          <a:lstStyle/>
          <a:p>
            <a:r>
              <a:rPr lang="nl-NL" dirty="0" err="1"/>
              <a:t>Richtlĳn</a:t>
            </a:r>
            <a:r>
              <a:rPr lang="nl-NL" dirty="0"/>
              <a:t> 2002/58/EG van het Europees Parlement en de Raad van 12 juli 2002 betreffende de verwerking van persoonsgegevens en de bescherming van de </a:t>
            </a:r>
            <a:r>
              <a:rPr lang="nl-NL" dirty="0" err="1"/>
              <a:t>persoonlĳke</a:t>
            </a:r>
            <a:r>
              <a:rPr lang="nl-NL" dirty="0"/>
              <a:t> levenssfeer in de sector elektronische communicatie (</a:t>
            </a:r>
            <a:r>
              <a:rPr lang="nl-NL" dirty="0" err="1"/>
              <a:t>richtlĳn</a:t>
            </a:r>
            <a:r>
              <a:rPr lang="nl-NL" dirty="0"/>
              <a:t> betreffende privacy en elektronische communicatie)</a:t>
            </a:r>
          </a:p>
          <a:p>
            <a:r>
              <a:rPr lang="nl-NL" dirty="0"/>
              <a:t>Richtlijn 2009/136/EG van het Europees Parlement en de Raad van 25 november 2009 tot wijziging van Richtlijn 2002/22/EG inzake de universele dienst en gebruikersrechten met betrekking tot </a:t>
            </a:r>
            <a:r>
              <a:rPr lang="nl-NL" dirty="0" err="1"/>
              <a:t>elektronischecommunicatienetwerken</a:t>
            </a:r>
            <a:r>
              <a:rPr lang="nl-NL" dirty="0"/>
              <a:t> en -diensten, </a:t>
            </a:r>
            <a:r>
              <a:rPr lang="nl-NL" dirty="0" err="1"/>
              <a:t>Richtlĳn</a:t>
            </a:r>
            <a:r>
              <a:rPr lang="nl-NL" dirty="0"/>
              <a:t> 2002/58/EG betreffende de verwerking van persoonsgegevens en de bescherming van de </a:t>
            </a:r>
            <a:r>
              <a:rPr lang="nl-NL" dirty="0" err="1"/>
              <a:t>persoonlĳke</a:t>
            </a:r>
            <a:r>
              <a:rPr lang="nl-NL" dirty="0"/>
              <a:t> levenssfeer in de sector elektronische communicatie en Verordening (EG) nr. 2006/2004 betreffende samenwerking tussen de nationale instanties die verantwoordelijk zijn voor handhaving van de wetgeving inzake consumentenbescherming (Voor de EER relevante tekst)</a:t>
            </a:r>
          </a:p>
          <a:p>
            <a:r>
              <a:rPr lang="nl-NL" dirty="0"/>
              <a:t>Telecommunicatiewet</a:t>
            </a:r>
          </a:p>
          <a:p>
            <a:r>
              <a:rPr lang="en-US" dirty="0"/>
              <a:t> Proposal for a REGULATION OF THE EUROPEAN PARLIAMENT AND OF THE COUNCIL concerning the respect for private life and the protection of personal data in electronic communications and repealing Directive 2002/58/EC (Regulation on Privacy and Electronic Communications)</a:t>
            </a:r>
            <a:endParaRPr lang="nl-NL" dirty="0"/>
          </a:p>
        </p:txBody>
      </p:sp>
    </p:spTree>
    <p:extLst>
      <p:ext uri="{BB962C8B-B14F-4D97-AF65-F5344CB8AC3E}">
        <p14:creationId xmlns:p14="http://schemas.microsoft.com/office/powerpoint/2010/main" val="22422715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575918-41F4-4E3B-B6CD-801AC4E4A3FB}"/>
              </a:ext>
            </a:extLst>
          </p:cNvPr>
          <p:cNvSpPr>
            <a:spLocks noGrp="1"/>
          </p:cNvSpPr>
          <p:nvPr>
            <p:ph type="title"/>
          </p:nvPr>
        </p:nvSpPr>
        <p:spPr/>
        <p:txBody>
          <a:bodyPr/>
          <a:lstStyle/>
          <a:p>
            <a:r>
              <a:rPr lang="nl-NL" dirty="0"/>
              <a:t>Pauze</a:t>
            </a:r>
          </a:p>
        </p:txBody>
      </p:sp>
      <p:pic>
        <p:nvPicPr>
          <p:cNvPr id="5" name="Tijdelijke aanduiding voor inhoud 4">
            <a:extLst>
              <a:ext uri="{FF2B5EF4-FFF2-40B4-BE49-F238E27FC236}">
                <a16:creationId xmlns:a16="http://schemas.microsoft.com/office/drawing/2014/main" id="{192F5636-1370-41FE-A335-8BF5C5B16EE0}"/>
              </a:ext>
            </a:extLst>
          </p:cNvPr>
          <p:cNvPicPr>
            <a:picLocks noGrp="1" noChangeAspect="1"/>
          </p:cNvPicPr>
          <p:nvPr>
            <p:ph idx="1"/>
          </p:nvPr>
        </p:nvPicPr>
        <p:blipFill>
          <a:blip r:embed="rId2"/>
          <a:stretch>
            <a:fillRect/>
          </a:stretch>
        </p:blipFill>
        <p:spPr>
          <a:xfrm>
            <a:off x="3088746" y="2336800"/>
            <a:ext cx="4798484" cy="3598863"/>
          </a:xfrm>
        </p:spPr>
      </p:pic>
    </p:spTree>
    <p:extLst>
      <p:ext uri="{BB962C8B-B14F-4D97-AF65-F5344CB8AC3E}">
        <p14:creationId xmlns:p14="http://schemas.microsoft.com/office/powerpoint/2010/main" val="3050401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Tweede helft college</a:t>
            </a:r>
            <a:endParaRPr lang="en-US" dirty="0"/>
          </a:p>
        </p:txBody>
      </p:sp>
      <p:sp>
        <p:nvSpPr>
          <p:cNvPr id="3" name="Content Placeholder 2"/>
          <p:cNvSpPr>
            <a:spLocks noGrp="1"/>
          </p:cNvSpPr>
          <p:nvPr>
            <p:ph idx="1"/>
          </p:nvPr>
        </p:nvSpPr>
        <p:spPr/>
        <p:txBody>
          <a:bodyPr/>
          <a:lstStyle/>
          <a:p>
            <a:r>
              <a:rPr lang="nl-NL" dirty="0"/>
              <a:t>(1) Algemene beginselen</a:t>
            </a:r>
          </a:p>
          <a:p>
            <a:r>
              <a:rPr lang="nl-NL" dirty="0"/>
              <a:t>(2) Fair Information </a:t>
            </a:r>
            <a:r>
              <a:rPr lang="nl-NL" dirty="0" err="1"/>
              <a:t>Principles</a:t>
            </a:r>
            <a:endParaRPr lang="nl-NL" dirty="0"/>
          </a:p>
          <a:p>
            <a:r>
              <a:rPr lang="nl-NL" dirty="0"/>
              <a:t>Rechtmatigheid</a:t>
            </a:r>
          </a:p>
          <a:p>
            <a:pPr lvl="1"/>
            <a:r>
              <a:rPr lang="nl-NL" dirty="0"/>
              <a:t>(3) Verwerken gewone persoonsgegevens</a:t>
            </a:r>
          </a:p>
          <a:p>
            <a:pPr lvl="1"/>
            <a:r>
              <a:rPr lang="nl-NL" dirty="0"/>
              <a:t>(4) Verwerken van bijzondere persoonsgegevens</a:t>
            </a:r>
          </a:p>
          <a:p>
            <a:pPr lvl="1"/>
            <a:r>
              <a:rPr lang="nl-NL" dirty="0"/>
              <a:t>(5) Doorvoeren van persoonsgegevens naar buiten de EU</a:t>
            </a:r>
            <a:endParaRPr lang="en-US" dirty="0"/>
          </a:p>
        </p:txBody>
      </p:sp>
    </p:spTree>
    <p:extLst>
      <p:ext uri="{BB962C8B-B14F-4D97-AF65-F5344CB8AC3E}">
        <p14:creationId xmlns:p14="http://schemas.microsoft.com/office/powerpoint/2010/main" val="291437065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F99CB2-48B2-4C04-8F5F-19AFD3126049}"/>
              </a:ext>
            </a:extLst>
          </p:cNvPr>
          <p:cNvSpPr>
            <a:spLocks noGrp="1"/>
          </p:cNvSpPr>
          <p:nvPr>
            <p:ph type="title"/>
          </p:nvPr>
        </p:nvSpPr>
        <p:spPr/>
        <p:txBody>
          <a:bodyPr/>
          <a:lstStyle/>
          <a:p>
            <a:r>
              <a:rPr lang="nl-NL" dirty="0"/>
              <a:t>(1) Algemene beginselen</a:t>
            </a:r>
          </a:p>
        </p:txBody>
      </p:sp>
      <p:sp>
        <p:nvSpPr>
          <p:cNvPr id="3" name="Tijdelijke aanduiding voor inhoud 2">
            <a:extLst>
              <a:ext uri="{FF2B5EF4-FFF2-40B4-BE49-F238E27FC236}">
                <a16:creationId xmlns:a16="http://schemas.microsoft.com/office/drawing/2014/main" id="{1A6D8607-60DF-438E-9E9E-9E48F3366329}"/>
              </a:ext>
            </a:extLst>
          </p:cNvPr>
          <p:cNvSpPr>
            <a:spLocks noGrp="1"/>
          </p:cNvSpPr>
          <p:nvPr>
            <p:ph idx="1"/>
          </p:nvPr>
        </p:nvSpPr>
        <p:spPr/>
        <p:txBody>
          <a:bodyPr>
            <a:normAutofit fontScale="92500" lnSpcReduction="10000"/>
          </a:bodyPr>
          <a:lstStyle/>
          <a:p>
            <a:r>
              <a:rPr lang="nl-NL" dirty="0"/>
              <a:t>Europees Verdrag voor de Rechten van de Mens</a:t>
            </a:r>
          </a:p>
          <a:p>
            <a:r>
              <a:rPr lang="nl-NL" dirty="0"/>
              <a:t>Artikel 8 – </a:t>
            </a:r>
            <a:r>
              <a:rPr lang="nl-NL" i="1" dirty="0"/>
              <a:t>Recht op eerbiediging van privé familie- en gezinsleven</a:t>
            </a:r>
            <a:endParaRPr lang="nl-NL" dirty="0"/>
          </a:p>
          <a:p>
            <a:r>
              <a:rPr lang="nl-NL" dirty="0"/>
              <a:t>1. Een ieder heeft het recht op respect voor zijn privé leven, zijn familie- en gezinsleven, zijn woning en zijn correspondentie.</a:t>
            </a:r>
          </a:p>
          <a:p>
            <a:r>
              <a:rPr lang="nl-NL" dirty="0"/>
              <a:t>2. Geen inmenging van enig openbaar gezag is toegestaan in de uitoefening van dit recht, dan voor zover bij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p>
          <a:p>
            <a:endParaRPr lang="nl-NL" dirty="0"/>
          </a:p>
        </p:txBody>
      </p:sp>
    </p:spTree>
    <p:extLst>
      <p:ext uri="{BB962C8B-B14F-4D97-AF65-F5344CB8AC3E}">
        <p14:creationId xmlns:p14="http://schemas.microsoft.com/office/powerpoint/2010/main" val="1574597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F99CB2-48B2-4C04-8F5F-19AFD3126049}"/>
              </a:ext>
            </a:extLst>
          </p:cNvPr>
          <p:cNvSpPr>
            <a:spLocks noGrp="1"/>
          </p:cNvSpPr>
          <p:nvPr>
            <p:ph type="title"/>
          </p:nvPr>
        </p:nvSpPr>
        <p:spPr/>
        <p:txBody>
          <a:bodyPr/>
          <a:lstStyle/>
          <a:p>
            <a:r>
              <a:rPr lang="nl-NL" dirty="0"/>
              <a:t>(1) Algemene beginselen</a:t>
            </a:r>
          </a:p>
        </p:txBody>
      </p:sp>
      <p:sp>
        <p:nvSpPr>
          <p:cNvPr id="3" name="Tijdelijke aanduiding voor inhoud 2">
            <a:extLst>
              <a:ext uri="{FF2B5EF4-FFF2-40B4-BE49-F238E27FC236}">
                <a16:creationId xmlns:a16="http://schemas.microsoft.com/office/drawing/2014/main" id="{1A6D8607-60DF-438E-9E9E-9E48F3366329}"/>
              </a:ext>
            </a:extLst>
          </p:cNvPr>
          <p:cNvSpPr>
            <a:spLocks noGrp="1"/>
          </p:cNvSpPr>
          <p:nvPr>
            <p:ph idx="1"/>
          </p:nvPr>
        </p:nvSpPr>
        <p:spPr/>
        <p:txBody>
          <a:bodyPr>
            <a:normAutofit fontScale="70000" lnSpcReduction="20000"/>
          </a:bodyPr>
          <a:lstStyle/>
          <a:p>
            <a:r>
              <a:rPr lang="nl-NL" dirty="0"/>
              <a:t>EU handvest voor de grondrechten</a:t>
            </a:r>
          </a:p>
          <a:p>
            <a:r>
              <a:rPr lang="nl-NL" dirty="0"/>
              <a:t>Artikel 7</a:t>
            </a:r>
          </a:p>
          <a:p>
            <a:r>
              <a:rPr lang="nl-NL" dirty="0"/>
              <a:t>Eerbiediging van het </a:t>
            </a:r>
            <a:r>
              <a:rPr lang="nl-NL" dirty="0" err="1"/>
              <a:t>privé-leven</a:t>
            </a:r>
            <a:r>
              <a:rPr lang="nl-NL" dirty="0"/>
              <a:t> en het familie- en gezinsleven</a:t>
            </a:r>
          </a:p>
          <a:p>
            <a:r>
              <a:rPr lang="nl-NL" dirty="0"/>
              <a:t>Eenieder heeft recht op eerbiediging van zijn </a:t>
            </a:r>
            <a:r>
              <a:rPr lang="nl-NL" dirty="0" err="1"/>
              <a:t>privé-leven</a:t>
            </a:r>
            <a:r>
              <a:rPr lang="nl-NL" dirty="0"/>
              <a:t>, zijn familie- en gezinsleven, zijn woning en zijn communicatie.</a:t>
            </a:r>
          </a:p>
          <a:p>
            <a:r>
              <a:rPr lang="nl-NL" dirty="0"/>
              <a:t>Artikel 8</a:t>
            </a:r>
          </a:p>
          <a:p>
            <a:r>
              <a:rPr lang="nl-NL" dirty="0"/>
              <a:t>Bescherming van persoonsgegevens</a:t>
            </a:r>
          </a:p>
          <a:p>
            <a:r>
              <a:rPr lang="nl-NL" dirty="0"/>
              <a:t>1. Eenieder heeft recht op bescherming van de hem betreffende persoonsgegevens.</a:t>
            </a:r>
          </a:p>
          <a:p>
            <a:r>
              <a:rPr lang="nl-NL" dirty="0"/>
              <a:t>2. Deze gegevens moeten eerlijk worden verwerkt, voor bepaalde doeleinden en met toestemming van de betrokkene of op basis van een andere gerechtvaardigde grondslag waarin de wet voorziet. Eenieder heeft recht op toegang tot de over hem verzamelde gegevens en op rectificatie daarvan.</a:t>
            </a:r>
          </a:p>
          <a:p>
            <a:r>
              <a:rPr lang="nl-NL" dirty="0"/>
              <a:t>3. Een onafhankelijke autoriteit ziet toe op de naleving van deze regels.</a:t>
            </a:r>
          </a:p>
          <a:p>
            <a:endParaRPr lang="nl-NL" dirty="0"/>
          </a:p>
        </p:txBody>
      </p:sp>
    </p:spTree>
    <p:extLst>
      <p:ext uri="{BB962C8B-B14F-4D97-AF65-F5344CB8AC3E}">
        <p14:creationId xmlns:p14="http://schemas.microsoft.com/office/powerpoint/2010/main" val="197233643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F99CB2-48B2-4C04-8F5F-19AFD3126049}"/>
              </a:ext>
            </a:extLst>
          </p:cNvPr>
          <p:cNvSpPr>
            <a:spLocks noGrp="1"/>
          </p:cNvSpPr>
          <p:nvPr>
            <p:ph type="title"/>
          </p:nvPr>
        </p:nvSpPr>
        <p:spPr/>
        <p:txBody>
          <a:bodyPr/>
          <a:lstStyle/>
          <a:p>
            <a:r>
              <a:rPr lang="nl-NL" dirty="0"/>
              <a:t>(1) Algemene beginselen</a:t>
            </a:r>
          </a:p>
        </p:txBody>
      </p:sp>
      <p:sp>
        <p:nvSpPr>
          <p:cNvPr id="3" name="Tijdelijke aanduiding voor inhoud 2">
            <a:extLst>
              <a:ext uri="{FF2B5EF4-FFF2-40B4-BE49-F238E27FC236}">
                <a16:creationId xmlns:a16="http://schemas.microsoft.com/office/drawing/2014/main" id="{1A6D8607-60DF-438E-9E9E-9E48F3366329}"/>
              </a:ext>
            </a:extLst>
          </p:cNvPr>
          <p:cNvSpPr>
            <a:spLocks noGrp="1"/>
          </p:cNvSpPr>
          <p:nvPr>
            <p:ph idx="1"/>
          </p:nvPr>
        </p:nvSpPr>
        <p:spPr/>
        <p:txBody>
          <a:bodyPr>
            <a:normAutofit fontScale="62500" lnSpcReduction="20000"/>
          </a:bodyPr>
          <a:lstStyle/>
          <a:p>
            <a:r>
              <a:rPr lang="nl-NL" dirty="0"/>
              <a:t>EU handvest voor de grondrechten</a:t>
            </a:r>
          </a:p>
          <a:p>
            <a:r>
              <a:rPr lang="nl-NL" dirty="0"/>
              <a:t>Artikel 52</a:t>
            </a:r>
          </a:p>
          <a:p>
            <a:r>
              <a:rPr lang="nl-NL" dirty="0"/>
              <a:t>Reikwijdte van de gewaarborgde rechten</a:t>
            </a:r>
          </a:p>
          <a:p>
            <a:r>
              <a:rPr lang="nl-NL" dirty="0"/>
              <a:t>1. Beperkingen op de uitoefening van de in dit handvest erkende rechten en vrijheden moeten bij wet worden gesteld en de wezenlijke inhoud van die rechten en vrijheden eerbiedigen. Met inachtneming van het evenredigheidsbeginsel kunnen alleen beperkingen worden gesteld indien zij noodzakelijk zijn en daadwerkelijk aan door de Unie erkende doelstellingen van algemeen belang of aan de eisen van de bescherming van de rechten en vrijheden van anderen beantwoorden.</a:t>
            </a:r>
          </a:p>
          <a:p>
            <a:r>
              <a:rPr lang="nl-NL" dirty="0"/>
              <a:t>2. De door dit handvest erkende rechten waaraan de communautaire verdragen of het Verdrag betreffende de Europese Unie ten grondslag liggen, worden uitgeoefend onder de voorwaarden en binnen de grenzen welke bij die verdragen zijn gesteld.</a:t>
            </a:r>
          </a:p>
          <a:p>
            <a:r>
              <a:rPr lang="nl-NL" dirty="0"/>
              <a:t>3. </a:t>
            </a:r>
            <a:r>
              <a:rPr lang="nl-NL" dirty="0" err="1"/>
              <a:t>Voorzover</a:t>
            </a:r>
            <a:r>
              <a:rPr lang="nl-NL" dirty="0"/>
              <a:t> dit handvest rechten bevat die corresponderen met rechten die zijn gegarandeerd door het Europees Verdrag tot bescherming van de rechten van de mens en de fundamentele vrijheden, zijn de inhoud en reikwijdte ervan dezelfde als die welke er door genoemd verdrag aan worden toegekend. Deze bepaling verhindert niet dat het recht van de Unie een ruimere bescherming biedt.</a:t>
            </a:r>
          </a:p>
          <a:p>
            <a:endParaRPr lang="nl-NL" dirty="0"/>
          </a:p>
        </p:txBody>
      </p:sp>
    </p:spTree>
    <p:extLst>
      <p:ext uri="{BB962C8B-B14F-4D97-AF65-F5344CB8AC3E}">
        <p14:creationId xmlns:p14="http://schemas.microsoft.com/office/powerpoint/2010/main" val="61015983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F99CB2-48B2-4C04-8F5F-19AFD3126049}"/>
              </a:ext>
            </a:extLst>
          </p:cNvPr>
          <p:cNvSpPr>
            <a:spLocks noGrp="1"/>
          </p:cNvSpPr>
          <p:nvPr>
            <p:ph type="title"/>
          </p:nvPr>
        </p:nvSpPr>
        <p:spPr/>
        <p:txBody>
          <a:bodyPr/>
          <a:lstStyle/>
          <a:p>
            <a:r>
              <a:rPr lang="nl-NL" dirty="0"/>
              <a:t>(1) Algemene beginselen</a:t>
            </a:r>
          </a:p>
        </p:txBody>
      </p:sp>
      <p:sp>
        <p:nvSpPr>
          <p:cNvPr id="3" name="Tijdelijke aanduiding voor inhoud 2">
            <a:extLst>
              <a:ext uri="{FF2B5EF4-FFF2-40B4-BE49-F238E27FC236}">
                <a16:creationId xmlns:a16="http://schemas.microsoft.com/office/drawing/2014/main" id="{1A6D8607-60DF-438E-9E9E-9E48F3366329}"/>
              </a:ext>
            </a:extLst>
          </p:cNvPr>
          <p:cNvSpPr>
            <a:spLocks noGrp="1"/>
          </p:cNvSpPr>
          <p:nvPr>
            <p:ph idx="1"/>
          </p:nvPr>
        </p:nvSpPr>
        <p:spPr>
          <a:xfrm>
            <a:off x="680321" y="2336873"/>
            <a:ext cx="9613861" cy="3975150"/>
          </a:xfrm>
        </p:spPr>
        <p:txBody>
          <a:bodyPr>
            <a:normAutofit fontScale="85000" lnSpcReduction="20000"/>
          </a:bodyPr>
          <a:lstStyle/>
          <a:p>
            <a:r>
              <a:rPr lang="nl-NL" dirty="0"/>
              <a:t>De AVG wordt veelal gezien als invulling van art 8 Handvest. Uiteindelijk is dat het kader dat boven de AVG uitgaat.</a:t>
            </a:r>
          </a:p>
          <a:p>
            <a:r>
              <a:rPr lang="nl-NL" dirty="0"/>
              <a:t>Bij gegevensverwerking moet dus in ieder geval worden voldaan aan het mensenrechten/fundamentele rechten kader:</a:t>
            </a:r>
          </a:p>
          <a:p>
            <a:r>
              <a:rPr lang="nl-NL" dirty="0"/>
              <a:t>1. Noodzakelijk</a:t>
            </a:r>
          </a:p>
          <a:p>
            <a:r>
              <a:rPr lang="nl-NL" dirty="0"/>
              <a:t>2. Proportionaliteit</a:t>
            </a:r>
          </a:p>
          <a:p>
            <a:r>
              <a:rPr lang="nl-NL" dirty="0"/>
              <a:t>3. Subsidiariteit</a:t>
            </a:r>
          </a:p>
          <a:p>
            <a:r>
              <a:rPr lang="nl-NL" dirty="0"/>
              <a:t>4. Effectiviteit</a:t>
            </a:r>
          </a:p>
          <a:p>
            <a:endParaRPr lang="nl-NL" dirty="0"/>
          </a:p>
          <a:p>
            <a:r>
              <a:rPr lang="nl-NL" dirty="0"/>
              <a:t>Onder het EVRM geldt nog het vereiste van</a:t>
            </a:r>
          </a:p>
          <a:p>
            <a:r>
              <a:rPr lang="nl-NL" dirty="0"/>
              <a:t>5. Wettelijke basis</a:t>
            </a:r>
          </a:p>
          <a:p>
            <a:r>
              <a:rPr lang="nl-NL" dirty="0"/>
              <a:t>6. Algemeen belang</a:t>
            </a:r>
          </a:p>
        </p:txBody>
      </p:sp>
    </p:spTree>
    <p:extLst>
      <p:ext uri="{BB962C8B-B14F-4D97-AF65-F5344CB8AC3E}">
        <p14:creationId xmlns:p14="http://schemas.microsoft.com/office/powerpoint/2010/main" val="26461561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fontScale="70000" lnSpcReduction="20000"/>
          </a:bodyPr>
          <a:lstStyle/>
          <a:p>
            <a:r>
              <a:rPr lang="nl-NL" i="1" dirty="0"/>
              <a:t>Artikel 5 </a:t>
            </a:r>
            <a:r>
              <a:rPr lang="nl-NL" b="1" dirty="0"/>
              <a:t>Beginselen inzake verwerking van persoonsgegevens </a:t>
            </a:r>
            <a:br>
              <a:rPr lang="nl-NL" b="1" dirty="0"/>
            </a:br>
            <a:br>
              <a:rPr lang="nl-NL" b="1" dirty="0"/>
            </a:br>
            <a:r>
              <a:rPr lang="nl-NL" dirty="0"/>
              <a:t>1.Persoonsgegevens moeten: </a:t>
            </a:r>
          </a:p>
          <a:p>
            <a:r>
              <a:rPr lang="nl-NL" dirty="0"/>
              <a:t>a)worden verwerkt op een wijze die ten aanzien van de betrokkene rechtmatig, behoorlijk en transparant is („rechtmatigheid, behoorlijkheid en transparantie”); </a:t>
            </a:r>
          </a:p>
          <a:p>
            <a:r>
              <a:rPr lang="nl-NL" dirty="0"/>
              <a:t>b) voor welbepaalde, uitdrukkelijk omschreven en gerechtvaardigde doeleinden worden verzameld en mogen vervolgens niet verder op een met die doeleinden onverenigbare wijze worden verwerkt; de verdere verwerking met het oog op archivering in het algemeen belang, wetenschappelijk of historisch onderzoek of statistische doeleinden wordt overeenkomstig artikel 89, lid 1, niet als onverenigbaar met de oorspronkelijke doeleinden beschouwd („doelbinding”); </a:t>
            </a:r>
          </a:p>
          <a:p>
            <a:r>
              <a:rPr lang="nl-NL" dirty="0"/>
              <a:t>c) toereikend zijn, ter zake dienend en beperkt tot wat noodzakelijk is voor de doeleinden waarvoor zij worden verwerkt („minimale gegevensverwerking”); </a:t>
            </a:r>
          </a:p>
          <a:p>
            <a:r>
              <a:rPr lang="nl-NL" dirty="0"/>
              <a:t>d)juist zijn en zo nodig worden geactualiseerd; alle redelijke maatregelen moeten worden genomen om de persoonsgegevens die, gelet op de doeleinden waarvoor zij worden verwerkt, onjuist zijn, onverwijld te wissen of te rectificeren („juistheid”); </a:t>
            </a:r>
          </a:p>
        </p:txBody>
      </p:sp>
    </p:spTree>
    <p:extLst>
      <p:ext uri="{BB962C8B-B14F-4D97-AF65-F5344CB8AC3E}">
        <p14:creationId xmlns:p14="http://schemas.microsoft.com/office/powerpoint/2010/main" val="75111320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fontScale="77500" lnSpcReduction="20000"/>
          </a:bodyPr>
          <a:lstStyle/>
          <a:p>
            <a:r>
              <a:rPr lang="nl-NL" dirty="0"/>
              <a:t>e) worden bewaard in een vorm die het mogelijk maakt de betrokkenen niet langer te identificeren dan voor de doeleinden waarvoor de persoonsgegevens worden verwerkt noodzakelijk is; persoonsgegevens mogen voor langere perioden worden opgeslagen voor zover de persoonsgegevens louter met het oog op archivering in het algemeen belang, wetenschappelijk of historisch onderzoek of statistische doeleinden worden verwerkt overeenkomstig artikel 89, lid 1, mits de bij deze verordening vereiste passende technische en organisatorische maatregelen worden getroffen om de rechten en vrijheden van de betrokkene te beschermen („opslagbeperking”); </a:t>
            </a:r>
          </a:p>
          <a:p>
            <a:r>
              <a:rPr lang="nl-NL" dirty="0"/>
              <a:t>f) door het nemen van passende technische of organisatorische maatregelen op een dusdanige manier worden verwerkt dat een passende beveiliging ervan gewaarborgd is, en dat zij onder meer beschermd zijn tegen ongeoorloofde of onrechtmatige verwerking en tegen onopzettelijk verlies, vernietiging of beschadiging („integriteit en vertrouwelijkheid”). </a:t>
            </a:r>
          </a:p>
          <a:p>
            <a:r>
              <a:rPr lang="nl-NL" dirty="0"/>
              <a:t>2.De verwerkingsverantwoordelijke is verantwoordelijk voor de naleving van lid 1 en kan deze aantonen („verantwoordingsplicht”). </a:t>
            </a:r>
          </a:p>
        </p:txBody>
      </p:sp>
    </p:spTree>
    <p:extLst>
      <p:ext uri="{BB962C8B-B14F-4D97-AF65-F5344CB8AC3E}">
        <p14:creationId xmlns:p14="http://schemas.microsoft.com/office/powerpoint/2010/main" val="141142588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EFE34F-872C-42A5-B351-3C9E3D43BD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FB8C97A1-A33E-4CC6-9D59-5D26A093E1D7}"/>
              </a:ext>
            </a:extLst>
          </p:cNvPr>
          <p:cNvSpPr>
            <a:spLocks noGrp="1"/>
          </p:cNvSpPr>
          <p:nvPr>
            <p:ph idx="1"/>
          </p:nvPr>
        </p:nvSpPr>
        <p:spPr/>
        <p:txBody>
          <a:bodyPr>
            <a:normAutofit fontScale="92500" lnSpcReduction="20000"/>
          </a:bodyPr>
          <a:lstStyle/>
          <a:p>
            <a:r>
              <a:rPr lang="nl-NL" dirty="0"/>
              <a:t>(4) De verwerking van persoonsgegevens moet ten dienste van de mens staan. Het recht op bescherming van persoonsgegevens heeft geen absolute gelding, maar moet worden beschouwd in relatie tot de functie ervan in de samenleving en moet conform het evenredigheidsbeginsel tegen andere grondrechten worden afgewogen. Deze verordening eerbiedigt alle grondrechten alsook de vrijheden en beginselen die zijn erkend in het Handvest zoals dat in de Verdragen is verankerd, met name de eerbiediging van het privéleven en het familie- en gezinsleven, woning en communicatie, de bescherming van persoonsgegevens, de vrijheid van gedachte, geweten en godsdienst, de vrijheid van meningsuiting en van informatie, de vrijheid van ondernemerschap, het recht op een doeltreffende voorziening in rechte en op een onpartijdig gerecht, en het recht op culturele, godsdienstige en taalkundige verscheidenheid. </a:t>
            </a:r>
          </a:p>
        </p:txBody>
      </p:sp>
    </p:spTree>
    <p:extLst>
      <p:ext uri="{BB962C8B-B14F-4D97-AF65-F5344CB8AC3E}">
        <p14:creationId xmlns:p14="http://schemas.microsoft.com/office/powerpoint/2010/main" val="1171458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BC292A-5A14-4DB2-9166-8AFD2BE875CF}"/>
              </a:ext>
            </a:extLst>
          </p:cNvPr>
          <p:cNvSpPr>
            <a:spLocks noGrp="1"/>
          </p:cNvSpPr>
          <p:nvPr>
            <p:ph type="title"/>
          </p:nvPr>
        </p:nvSpPr>
        <p:spPr/>
        <p:txBody>
          <a:bodyPr/>
          <a:lstStyle/>
          <a:p>
            <a:r>
              <a:rPr lang="nl-NL" dirty="0"/>
              <a:t>3. Wie is de verantwoordelijke?</a:t>
            </a:r>
          </a:p>
        </p:txBody>
      </p:sp>
      <p:sp>
        <p:nvSpPr>
          <p:cNvPr id="3" name="Tijdelijke aanduiding voor inhoud 2">
            <a:extLst>
              <a:ext uri="{FF2B5EF4-FFF2-40B4-BE49-F238E27FC236}">
                <a16:creationId xmlns:a16="http://schemas.microsoft.com/office/drawing/2014/main" id="{F6CBFA49-0D9C-4F9A-AFB5-C1732AC2DC6E}"/>
              </a:ext>
            </a:extLst>
          </p:cNvPr>
          <p:cNvSpPr>
            <a:spLocks noGrp="1"/>
          </p:cNvSpPr>
          <p:nvPr>
            <p:ph idx="1"/>
          </p:nvPr>
        </p:nvSpPr>
        <p:spPr/>
        <p:txBody>
          <a:bodyPr/>
          <a:lstStyle/>
          <a:p>
            <a:r>
              <a:rPr lang="nl-NL" dirty="0"/>
              <a:t>Verantwoordelijke</a:t>
            </a:r>
          </a:p>
          <a:p>
            <a:pPr lvl="1"/>
            <a:r>
              <a:rPr lang="nl-NL" dirty="0"/>
              <a:t>Doel</a:t>
            </a:r>
          </a:p>
          <a:p>
            <a:pPr lvl="1"/>
            <a:r>
              <a:rPr lang="nl-NL" dirty="0"/>
              <a:t>Middelen</a:t>
            </a:r>
          </a:p>
          <a:p>
            <a:pPr lvl="1"/>
            <a:r>
              <a:rPr lang="nl-NL" dirty="0"/>
              <a:t>Alleen of gezamenlijk</a:t>
            </a:r>
            <a:br>
              <a:rPr lang="nl-NL" dirty="0"/>
            </a:br>
            <a:endParaRPr lang="nl-NL" dirty="0"/>
          </a:p>
          <a:p>
            <a:r>
              <a:rPr lang="nl-NL" dirty="0"/>
              <a:t>Verwerker</a:t>
            </a:r>
          </a:p>
          <a:p>
            <a:pPr lvl="1"/>
            <a:r>
              <a:rPr lang="nl-NL" dirty="0"/>
              <a:t>Graudeel &gt; mate van zelfstandigheid &amp; mate van eigen belang bij het verwerken van persoonsgegevens</a:t>
            </a:r>
          </a:p>
          <a:p>
            <a:pPr lvl="1"/>
            <a:r>
              <a:rPr lang="nl-NL" dirty="0"/>
              <a:t>Diffuus &gt; kan voor het ene proces de verwerker zijn en voor de andere de verantwoordelijke</a:t>
            </a:r>
          </a:p>
        </p:txBody>
      </p:sp>
    </p:spTree>
    <p:extLst>
      <p:ext uri="{BB962C8B-B14F-4D97-AF65-F5344CB8AC3E}">
        <p14:creationId xmlns:p14="http://schemas.microsoft.com/office/powerpoint/2010/main" val="5328671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8530C2-B2B4-4C14-B329-22BF5DECEEAC}"/>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9AA48CBC-AA4A-442D-831F-78B6DE6EB1C8}"/>
              </a:ext>
            </a:extLst>
          </p:cNvPr>
          <p:cNvSpPr>
            <a:spLocks noGrp="1"/>
          </p:cNvSpPr>
          <p:nvPr>
            <p:ph idx="1"/>
          </p:nvPr>
        </p:nvSpPr>
        <p:spPr>
          <a:xfrm>
            <a:off x="680321" y="2055137"/>
            <a:ext cx="9613861" cy="4327556"/>
          </a:xfrm>
        </p:spPr>
        <p:txBody>
          <a:bodyPr>
            <a:normAutofit fontScale="62500" lnSpcReduction="20000"/>
          </a:bodyPr>
          <a:lstStyle/>
          <a:p>
            <a:r>
              <a:rPr lang="nl-NL" dirty="0"/>
              <a:t>(39) Elke verwerking van persoonsgegevens dient behoorlijk en rechtmatig te geschieden. Voor natuurlijke personen dient het transparant te zijn dat hen betreffende persoonsgegevens worden verzameld, gebruikt, geraadpleegd of anderszins verwerkt en in hoeverre de persoonsgegevens worden verwerkt of zullen worden verwerkt. Overeenkomstig het transparantiebeginsel moeten informatie en communicatie in verband met de verwerking van die persoonsgegevens eenvoudig toegankelijk en begrijpelijk zijn, en moet duidelijke en eenvoudige taal worden gebruikt. Dat beginsel betreft met name het informeren van de betrokkenen over de identiteit van de verwerkingsverantwoordelijke en de doeleinden van de verwerking, alsook verdere informatie om te zorgen voor behoorlijke en transparante verwerking met betrekking tot de natuurlijke personen in kwestie en hun recht om bevestiging en mededeling te krijgen van hun persoonsgegevens die worden verwerkt. Natuurlijke personen moeten bewust worden gemaakt van de risico's, regels, waarborgen en rechten in verband met de verwerking van persoonsgegevens, alsook van de wijze waarop zij hun rechten met betrekking tot deze verwerking kunnen uitoefenen. Meer bepaald dienen de specifieke doeleinden waarvoor de persoonsgegevens worden verwerkt, expliciet en gerechtvaardigd te zijn en te zijn vastgesteld wanneer de persoonsgegevens worden verzameld. De persoonsgegevens dienen toereikend en ter zake dienend te zijn en beperkt te blijven tot wat noodzakelijk is voor de doeleinden waarvoor zij worden verwerkt. Dit vereist met name dat ervoor wordt gezorgd dat de opslagperiode van de persoonsgegevens tot een strikt minimum wordt beperkt. Persoonsgegevens mogen alleen worden verwerkt indien het doel van de verwerking niet redelijkerwijs op een andere wijze kan worden verwezenlijkt. Om ervoor te zorgen dat persoonsgegevens niet langer worden bewaard dan noodzakelijk is, dient de verwerkingsverantwoordelijke termijnen vast te stellen voor het wissen van gegevens of voor een periodieke toetsing ervan. Alle redelijke maatregelen moeten worden genomen om ervoor te zorgen dat onjuiste persoonsgegevens worden gerectificeerd of gewist. Persoonsgegevens moeten worden verwerkt op een manier die een passende beveiliging en vertrouwelijkheid van die gegevens waarborgt, ook ter voorkoming van ongeoorloofde toegang tot of het ongeoorloofde gebruik van persoonsgegevens en de apparatuur die voor de verwerking wordt gebruikt.</a:t>
            </a:r>
          </a:p>
        </p:txBody>
      </p:sp>
    </p:spTree>
    <p:extLst>
      <p:ext uri="{BB962C8B-B14F-4D97-AF65-F5344CB8AC3E}">
        <p14:creationId xmlns:p14="http://schemas.microsoft.com/office/powerpoint/2010/main" val="216878742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0D7372-6C53-4B66-9F35-D3844B44C20F}"/>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07E0DE26-A071-43E6-81D3-D2B75062650B}"/>
              </a:ext>
            </a:extLst>
          </p:cNvPr>
          <p:cNvSpPr>
            <a:spLocks noGrp="1"/>
          </p:cNvSpPr>
          <p:nvPr>
            <p:ph idx="1"/>
          </p:nvPr>
        </p:nvSpPr>
        <p:spPr>
          <a:xfrm>
            <a:off x="680321" y="2091350"/>
            <a:ext cx="9613861" cy="4472411"/>
          </a:xfrm>
        </p:spPr>
        <p:txBody>
          <a:bodyPr>
            <a:normAutofit fontScale="55000" lnSpcReduction="20000"/>
          </a:bodyPr>
          <a:lstStyle/>
          <a:p>
            <a:r>
              <a:rPr lang="nl-NL" dirty="0"/>
              <a:t>(50) De verwerking van persoonsgegevens voor andere doeleinden dan die waarvoor de persoonsgegevens aanvankelijk zijn verzameld, mag enkel worden toegestaan indien de verwerking verenigbaar is met de doeleinden waarvoor de persoonsgegevens aanvankelijk zijn verzameld. In dat geval is er geen andere afzonderlijke rechtsgrond vereist dan die op grond waarvan de verzameling van persoonsgegevens werd toegestaan. Indien de verwerking noodzakelijk is voor de vervulling van een taak van algemeen belang of van een taak in het kader van de uitoefening van het openbaar gezag dat aan de verwerkingsverantwoordelijke is verleend, kan in het Unierecht of het </a:t>
            </a:r>
            <a:r>
              <a:rPr lang="nl-NL" dirty="0" err="1"/>
              <a:t>lidstatelijke</a:t>
            </a:r>
            <a:r>
              <a:rPr lang="nl-NL" dirty="0"/>
              <a:t> recht worden vastgesteld en gespecificeerd voor welke taken en doeleinden de verdere verwerking als rechtmatig en verenigbaar met de aanvankelijke doeleinden moet worden beschouwd. De verdere verwerking met het oog op archivering in het algemeen belang, wetenschappelijk of historisch onderzoek of statistische doeleinden, moet als een met de aanvankelijke doeleinden verenigbare rechtmatige verwerking worden beschouwd. De Unierechtelijke of lidstaatrechtelijke bepaling die als rechtsgrond voor de verwerking van persoonsgegevens dient, kan ook als rechtsgrond voor verdere verwerking dienen. Om na te gaan of een doel van verdere verwerking verenigbaar is met het doel waarvoor de persoonsgegevens aanvankelijk zijn verzameld, moet de verwerkingsverantwoordelijke, nadat hij aan alle voorschriften inzake rechtmatigheid van de oorspronkelijke verwerking heeft voldaan, onder meer rekening houden met: een eventuele koppeling tussen die doeleinden en de doeleinden van de voorgenomen verdere verwerking; het kader waarin de gegevens zijn verzameld; met name de redelijke verwachtingen van de betrokkenen op basis van hun verhouding met de verwerkingsverantwoordelijke betreffende het verdere gebruik ervan; de aard van de persoonsgegevens; de gevolgen van de voorgenomen verdere verwerking voor de betrokkenen; en passende waarborgen bij zowel de oorspronkelijke als de voorgenomen verdere verwerkingen. Wanneer de betrokkene zijn toestemming heeft gegeven of wanneer de verwerking gebaseerd is op Unierecht of </a:t>
            </a:r>
            <a:r>
              <a:rPr lang="nl-NL" dirty="0" err="1"/>
              <a:t>lidstatelijk</a:t>
            </a:r>
            <a:r>
              <a:rPr lang="nl-NL" dirty="0"/>
              <a:t> recht dat in een democratische samenleving een noodzakelijke en evenredige maatregel vormt voor met name het waarborgen van belangrijke doelstellingen van algemeen belang, moet de verwerkingsverantwoordelijke de mogelijkheid hebben de persoonsgegevens verder te verwerken, ongeacht of dat verenigbaar is met de doeleinden. In ieder geval dient ervoor te worden gezorgd dat de in deze verordening vervatte beginselen worden toegepast en dat de betrokkene met name wordt geïnformeerd over dergelijke andere doeleinden en over zijn rechten, waaronder het recht om bezwaar te maken. Het aanwijzen van mogelijke strafbare feiten of gevaren voor de openbare veiligheid door de verwerkingsverantwoordelijke en de doorzending van de desbetreffende persoonsgegevens in individuele zaken of in verschillende zaken die met hetzelfde strafbare feit of dezelfde gevaren voor de openbare veiligheid te maken hebben, aan een bevoegde instantie moeten worden beschouwd als zijnde in het gerechtvaardigde belang van de verwerkingsverantwoordelijke. De doorgifte in het gerechtvaardigde belang van de verwerkingsverantwoordelijke of de verdere verwerking van persoonsgegevens moeten evenwel worden verboden wanneer de verwerking niet verenigbaar is met een wettelijke, beroepsmatige of anderszins bindende geheimhoudingsplicht.</a:t>
            </a:r>
          </a:p>
        </p:txBody>
      </p:sp>
    </p:spTree>
    <p:extLst>
      <p:ext uri="{BB962C8B-B14F-4D97-AF65-F5344CB8AC3E}">
        <p14:creationId xmlns:p14="http://schemas.microsoft.com/office/powerpoint/2010/main" val="310580812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5D044C-8589-4C1D-B814-EB0B351D73A5}"/>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BA4A5BDA-8B6A-4DE6-9F45-C89C4FAE83B0}"/>
              </a:ext>
            </a:extLst>
          </p:cNvPr>
          <p:cNvSpPr>
            <a:spLocks noGrp="1"/>
          </p:cNvSpPr>
          <p:nvPr>
            <p:ph idx="1"/>
          </p:nvPr>
        </p:nvSpPr>
        <p:spPr/>
        <p:txBody>
          <a:bodyPr/>
          <a:lstStyle/>
          <a:p>
            <a:r>
              <a:rPr lang="nl-NL" dirty="0" err="1"/>
              <a:t>Worten</a:t>
            </a:r>
            <a:r>
              <a:rPr lang="nl-NL" dirty="0"/>
              <a:t> (Case C-342/12): ‘</a:t>
            </a:r>
            <a:r>
              <a:rPr lang="en-US" dirty="0"/>
              <a:t>Article 6(1)(b) and (c) and Article 7(c) and (e) of Directive 95/46 do not preclude national legislation, such as that at issue in the main proceedings, which requires an employer to make the record of working time available to the national authority responsible for monitoring working conditions so as to allow its immediate consultation, provided that this obligation is necessary for the purposes of the performance by that authority of its task of monitoring the application of the legislation relating to working conditions, in particular as regards working time.’</a:t>
            </a:r>
            <a:endParaRPr lang="nl-NL" dirty="0"/>
          </a:p>
        </p:txBody>
      </p:sp>
    </p:spTree>
    <p:extLst>
      <p:ext uri="{BB962C8B-B14F-4D97-AF65-F5344CB8AC3E}">
        <p14:creationId xmlns:p14="http://schemas.microsoft.com/office/powerpoint/2010/main" val="1463414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17A1-4E7D-4758-AFC6-2709950CE665}"/>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176F8A-1589-455E-9C3D-B023ABA76CA7}"/>
              </a:ext>
            </a:extLst>
          </p:cNvPr>
          <p:cNvSpPr>
            <a:spLocks noGrp="1"/>
          </p:cNvSpPr>
          <p:nvPr>
            <p:ph idx="1"/>
          </p:nvPr>
        </p:nvSpPr>
        <p:spPr/>
        <p:txBody>
          <a:bodyPr>
            <a:normAutofit fontScale="62500" lnSpcReduction="20000"/>
          </a:bodyPr>
          <a:lstStyle/>
          <a:p>
            <a:r>
              <a:rPr lang="nl-NL" u="sng" dirty="0"/>
              <a:t>1. Rechtmatig:</a:t>
            </a:r>
            <a:r>
              <a:rPr lang="nl-NL" dirty="0"/>
              <a:t>  </a:t>
            </a:r>
          </a:p>
          <a:p>
            <a:r>
              <a:rPr lang="nl-NL" u="sng" dirty="0"/>
              <a:t>2. </a:t>
            </a:r>
            <a:r>
              <a:rPr lang="nl-NL" u="sng" dirty="0" err="1"/>
              <a:t>Verantwoordelĳk</a:t>
            </a:r>
            <a:r>
              <a:rPr lang="nl-NL" u="sng" dirty="0"/>
              <a:t>:</a:t>
            </a:r>
            <a:endParaRPr lang="nl-NL" dirty="0"/>
          </a:p>
          <a:p>
            <a:r>
              <a:rPr lang="nl-NL" u="sng" dirty="0"/>
              <a:t>3. </a:t>
            </a:r>
            <a:r>
              <a:rPr lang="nl-NL" u="sng" dirty="0" err="1"/>
              <a:t>Behoorlĳk</a:t>
            </a:r>
            <a:r>
              <a:rPr lang="nl-NL" u="sng" dirty="0"/>
              <a:t>:</a:t>
            </a:r>
            <a:r>
              <a:rPr lang="nl-NL" dirty="0"/>
              <a:t> </a:t>
            </a:r>
          </a:p>
          <a:p>
            <a:r>
              <a:rPr lang="nl-NL" u="sng" dirty="0"/>
              <a:t>4. Doelspecificatie: </a:t>
            </a:r>
          </a:p>
          <a:p>
            <a:r>
              <a:rPr lang="nl-NL" u="sng" dirty="0"/>
              <a:t>5. Doelbinding: </a:t>
            </a:r>
            <a:r>
              <a:rPr lang="nl-NL" dirty="0"/>
              <a:t> </a:t>
            </a:r>
          </a:p>
          <a:p>
            <a:r>
              <a:rPr lang="nl-NL" u="sng" dirty="0"/>
              <a:t>6. Dataminimalisatie:</a:t>
            </a:r>
            <a:r>
              <a:rPr lang="nl-NL" dirty="0"/>
              <a:t>  </a:t>
            </a:r>
          </a:p>
          <a:p>
            <a:r>
              <a:rPr lang="nl-NL" u="sng" dirty="0"/>
              <a:t>7. Correctheid:</a:t>
            </a:r>
            <a:endParaRPr lang="nl-NL" dirty="0"/>
          </a:p>
          <a:p>
            <a:r>
              <a:rPr lang="nl-NL" u="sng" dirty="0"/>
              <a:t>8. Up-to-date:</a:t>
            </a:r>
            <a:r>
              <a:rPr lang="nl-NL" dirty="0"/>
              <a:t> </a:t>
            </a:r>
          </a:p>
          <a:p>
            <a:r>
              <a:rPr lang="nl-NL" u="sng" dirty="0"/>
              <a:t>9. Opslagbeperking:</a:t>
            </a:r>
            <a:r>
              <a:rPr lang="nl-NL" dirty="0"/>
              <a:t>  </a:t>
            </a:r>
          </a:p>
          <a:p>
            <a:r>
              <a:rPr lang="nl-NL" u="sng" dirty="0"/>
              <a:t>10. Technologische veiligheid: </a:t>
            </a:r>
            <a:r>
              <a:rPr lang="nl-NL" dirty="0"/>
              <a:t> </a:t>
            </a:r>
          </a:p>
          <a:p>
            <a:r>
              <a:rPr lang="nl-NL" u="sng" dirty="0"/>
              <a:t>11. Organisatorische veiligheid:</a:t>
            </a:r>
            <a:endParaRPr lang="nl-NL" dirty="0"/>
          </a:p>
          <a:p>
            <a:r>
              <a:rPr lang="nl-NL" u="sng" dirty="0"/>
              <a:t>12. Transparantie:</a:t>
            </a:r>
            <a:endParaRPr lang="nl-NL" dirty="0"/>
          </a:p>
        </p:txBody>
      </p:sp>
    </p:spTree>
    <p:extLst>
      <p:ext uri="{BB962C8B-B14F-4D97-AF65-F5344CB8AC3E}">
        <p14:creationId xmlns:p14="http://schemas.microsoft.com/office/powerpoint/2010/main" val="40979451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lstStyle/>
          <a:p>
            <a:r>
              <a:rPr lang="nl-NL" b="1" dirty="0"/>
              <a:t>Rechtmatig</a:t>
            </a:r>
            <a:r>
              <a:rPr lang="nl-NL" dirty="0"/>
              <a:t>: De gegevensverwerking moet rechtmatig zijn. Dat houdt twee dingen in. </a:t>
            </a:r>
          </a:p>
          <a:p>
            <a:r>
              <a:rPr lang="nl-NL" dirty="0"/>
              <a:t>Ten eerste moet de gegevensverwerking stoelen op één van de gronden die in de Algemene Verordening Gegevensbescherming zijn genoemd. </a:t>
            </a:r>
          </a:p>
          <a:p>
            <a:r>
              <a:rPr lang="nl-NL" dirty="0"/>
              <a:t>Ten tweede moet de gegevensverwerking uiteraard ook aan andere wetgeving voldoen, zoals de Grondwet, de Wet ongelijke behandeling en het Wetboek van Strafrecht</a:t>
            </a:r>
          </a:p>
          <a:p>
            <a:endParaRPr lang="nl-NL" dirty="0"/>
          </a:p>
        </p:txBody>
      </p:sp>
    </p:spTree>
    <p:extLst>
      <p:ext uri="{BB962C8B-B14F-4D97-AF65-F5344CB8AC3E}">
        <p14:creationId xmlns:p14="http://schemas.microsoft.com/office/powerpoint/2010/main" val="12483799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91A650-29D5-451B-BF8A-1E9CE15206B2}"/>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9C1E339B-3B76-42EF-B263-B087B5546A73}"/>
              </a:ext>
            </a:extLst>
          </p:cNvPr>
          <p:cNvSpPr>
            <a:spLocks noGrp="1"/>
          </p:cNvSpPr>
          <p:nvPr>
            <p:ph idx="1"/>
          </p:nvPr>
        </p:nvSpPr>
        <p:spPr/>
        <p:txBody>
          <a:bodyPr/>
          <a:lstStyle/>
          <a:p>
            <a:r>
              <a:rPr lang="nl-NL" b="1" dirty="0"/>
              <a:t>Verantwoordelijkheid: </a:t>
            </a:r>
            <a:r>
              <a:rPr lang="nl-NL" dirty="0"/>
              <a:t>De verantwoordelijke is de eindverantwoordelijke en doorgaans ook aansprakelijk voor fouten, ook door verwerkers</a:t>
            </a:r>
          </a:p>
        </p:txBody>
      </p:sp>
    </p:spTree>
    <p:extLst>
      <p:ext uri="{BB962C8B-B14F-4D97-AF65-F5344CB8AC3E}">
        <p14:creationId xmlns:p14="http://schemas.microsoft.com/office/powerpoint/2010/main" val="345243718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a:bodyPr>
          <a:lstStyle/>
          <a:p>
            <a:r>
              <a:rPr lang="nl-NL" b="1" dirty="0"/>
              <a:t>Behoorlijk:</a:t>
            </a:r>
            <a:r>
              <a:rPr lang="nl-NL" dirty="0"/>
              <a:t> De gegevensverwerking moet behoorlijk zijn. Behoorlijk is een wat gekunstelde vertaling van het Engels ‘fair’, wat ook als ‘eerlijk’ kan worden begrepen. </a:t>
            </a:r>
          </a:p>
          <a:p>
            <a:endParaRPr lang="nl-NL" dirty="0"/>
          </a:p>
        </p:txBody>
      </p:sp>
    </p:spTree>
    <p:extLst>
      <p:ext uri="{BB962C8B-B14F-4D97-AF65-F5344CB8AC3E}">
        <p14:creationId xmlns:p14="http://schemas.microsoft.com/office/powerpoint/2010/main" val="55411818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a:bodyPr>
          <a:lstStyle/>
          <a:p>
            <a:pPr lvl="0"/>
            <a:r>
              <a:rPr lang="nl-NL" b="1" dirty="0"/>
              <a:t>Doelspecificatie: </a:t>
            </a:r>
            <a:r>
              <a:rPr lang="nl-NL" dirty="0"/>
              <a:t>De gegevensverwerking moet een specifiek doel dienen.</a:t>
            </a:r>
            <a:endParaRPr lang="nl-NL" sz="2000" dirty="0"/>
          </a:p>
          <a:p>
            <a:pPr lvl="1"/>
            <a:r>
              <a:rPr lang="nl-NL" dirty="0"/>
              <a:t>Ten eerste betekent dit dat nog voordat er wordt aangevangen met het verwerken van persoonsgegevens er een doel moet worden afgesproken. </a:t>
            </a:r>
          </a:p>
          <a:p>
            <a:pPr lvl="1"/>
            <a:r>
              <a:rPr lang="nl-NL" dirty="0"/>
              <a:t>Ten tweede moet dat doel uitdrukkelijk zijn vastgelegd, zodat achteraf eenvoudig kan worden gecontroleerd of het oorspronkelijke doel inderdaad gerespecteerd is. </a:t>
            </a:r>
            <a:endParaRPr lang="nl-NL" sz="1800" dirty="0"/>
          </a:p>
          <a:p>
            <a:pPr lvl="1"/>
            <a:r>
              <a:rPr lang="nl-NL" dirty="0"/>
              <a:t>Tot slot moet het doel specifiek zijn. </a:t>
            </a:r>
          </a:p>
        </p:txBody>
      </p:sp>
    </p:spTree>
    <p:extLst>
      <p:ext uri="{BB962C8B-B14F-4D97-AF65-F5344CB8AC3E}">
        <p14:creationId xmlns:p14="http://schemas.microsoft.com/office/powerpoint/2010/main" val="152095424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a:bodyPr>
          <a:lstStyle/>
          <a:p>
            <a:pPr lvl="0"/>
            <a:r>
              <a:rPr lang="nl-NL" b="1" dirty="0"/>
              <a:t>Doelbinding: </a:t>
            </a:r>
            <a:r>
              <a:rPr lang="nl-NL" dirty="0"/>
              <a:t>De gegevens mogen vervolgens in principe alleen voor het vastgelegde doel worden verwerkt. Over wat als ‘verenigbaar’ of ‘onverenigbaar’ doel moet worden gezien bestaat een rijke en complexe discussie. </a:t>
            </a:r>
          </a:p>
          <a:p>
            <a:pPr lvl="1"/>
            <a:r>
              <a:rPr lang="nl-NL" dirty="0"/>
              <a:t>Uitzondering: ‘de verdere verwerking met het oog op archivering in het algemeen belang, wetenschappelijk of historisch onderzoek of statistische doeleinden wordt overeenkomstig artikel 89, lid 1, niet als onverenigbaar met de oorspronkelijke doeleinden beschouwd („doelbinding”);’’ </a:t>
            </a:r>
          </a:p>
        </p:txBody>
      </p:sp>
    </p:spTree>
    <p:extLst>
      <p:ext uri="{BB962C8B-B14F-4D97-AF65-F5344CB8AC3E}">
        <p14:creationId xmlns:p14="http://schemas.microsoft.com/office/powerpoint/2010/main" val="408770096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5ED089-DE08-4BE2-82A7-371580100D16}"/>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01A9E8C2-2531-45B5-8A72-D805963D0996}"/>
              </a:ext>
            </a:extLst>
          </p:cNvPr>
          <p:cNvSpPr>
            <a:spLocks noGrp="1"/>
          </p:cNvSpPr>
          <p:nvPr>
            <p:ph idx="1"/>
          </p:nvPr>
        </p:nvSpPr>
        <p:spPr/>
        <p:txBody>
          <a:bodyPr>
            <a:normAutofit fontScale="85000" lnSpcReduction="20000"/>
          </a:bodyPr>
          <a:lstStyle/>
          <a:p>
            <a:r>
              <a:rPr lang="nl-NL" dirty="0" err="1"/>
              <a:t>Working</a:t>
            </a:r>
            <a:r>
              <a:rPr lang="nl-NL" dirty="0"/>
              <a:t> Party 29: ‘Opinion 03/2013 on </a:t>
            </a:r>
            <a:r>
              <a:rPr lang="nl-NL" dirty="0" err="1"/>
              <a:t>purpose</a:t>
            </a:r>
            <a:r>
              <a:rPr lang="nl-NL" dirty="0"/>
              <a:t> </a:t>
            </a:r>
            <a:r>
              <a:rPr lang="nl-NL" dirty="0" err="1"/>
              <a:t>limitation</a:t>
            </a:r>
            <a:r>
              <a:rPr lang="nl-NL" dirty="0"/>
              <a:t>: </a:t>
            </a:r>
            <a:r>
              <a:rPr lang="en-US" dirty="0"/>
              <a:t>‘Further processing for a different purpose does not necessarily mean that it is incompatible: compatibility needs to be assessed on a case-by-case basis. A substantive compatibility assessment requires an assessment of all relevant circumstances. In particular, account should be taken of the following key factors: </a:t>
            </a:r>
          </a:p>
          <a:p>
            <a:r>
              <a:rPr lang="en-US" dirty="0"/>
              <a:t>- the relationship between the purposes for which the personal data have been collected and the purposes of further processing; </a:t>
            </a:r>
          </a:p>
          <a:p>
            <a:r>
              <a:rPr lang="en-US" dirty="0"/>
              <a:t>- the context in which the personal data have been collected and the reasonable expectations of the data subjects as to their further use; </a:t>
            </a:r>
          </a:p>
          <a:p>
            <a:r>
              <a:rPr lang="en-US" dirty="0"/>
              <a:t>- the nature of the personal data and the impact of the further processing on the data subjects; </a:t>
            </a:r>
          </a:p>
          <a:p>
            <a:r>
              <a:rPr lang="en-US" dirty="0"/>
              <a:t>- the safeguards adopted by the controller to ensure fair processing and to prevent any undue impact on the data subjects.’ </a:t>
            </a:r>
            <a:endParaRPr lang="nl-NL" dirty="0"/>
          </a:p>
        </p:txBody>
      </p:sp>
    </p:spTree>
    <p:extLst>
      <p:ext uri="{BB962C8B-B14F-4D97-AF65-F5344CB8AC3E}">
        <p14:creationId xmlns:p14="http://schemas.microsoft.com/office/powerpoint/2010/main" val="2718171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158AE0-2B5F-4E43-9E18-AF7C3B9C1EBC}"/>
              </a:ext>
            </a:extLst>
          </p:cNvPr>
          <p:cNvSpPr>
            <a:spLocks noGrp="1"/>
          </p:cNvSpPr>
          <p:nvPr>
            <p:ph type="title"/>
          </p:nvPr>
        </p:nvSpPr>
        <p:spPr/>
        <p:txBody>
          <a:bodyPr/>
          <a:lstStyle/>
          <a:p>
            <a:r>
              <a:rPr lang="nl-NL" dirty="0"/>
              <a:t>3. Wie is de verantwoordelijke?</a:t>
            </a:r>
          </a:p>
        </p:txBody>
      </p:sp>
      <p:sp>
        <p:nvSpPr>
          <p:cNvPr id="3" name="Tijdelijke aanduiding voor inhoud 2">
            <a:extLst>
              <a:ext uri="{FF2B5EF4-FFF2-40B4-BE49-F238E27FC236}">
                <a16:creationId xmlns:a16="http://schemas.microsoft.com/office/drawing/2014/main" id="{C0521B71-39AE-4B00-83FD-B7017BB7ED08}"/>
              </a:ext>
            </a:extLst>
          </p:cNvPr>
          <p:cNvSpPr>
            <a:spLocks noGrp="1"/>
          </p:cNvSpPr>
          <p:nvPr>
            <p:ph idx="1"/>
          </p:nvPr>
        </p:nvSpPr>
        <p:spPr>
          <a:xfrm>
            <a:off x="680321" y="2336873"/>
            <a:ext cx="9613861" cy="3878732"/>
          </a:xfrm>
        </p:spPr>
        <p:txBody>
          <a:bodyPr>
            <a:normAutofit fontScale="70000" lnSpcReduction="20000"/>
          </a:bodyPr>
          <a:lstStyle/>
          <a:p>
            <a:r>
              <a:rPr lang="nl-NL" i="1" dirty="0"/>
              <a:t>Artikel 26 </a:t>
            </a:r>
            <a:r>
              <a:rPr lang="nl-NL" b="1" dirty="0"/>
              <a:t>Gezamenlijke verwerkingsverantwoordelijken </a:t>
            </a:r>
          </a:p>
          <a:p>
            <a:r>
              <a:rPr lang="nl-NL" dirty="0"/>
              <a:t>1.Wanneer twee of meer verwerkingsverantwoordelijken gezamenlijk de doeleinden en middelen van de verwerking bepalen, zijn zij gezamenlijke verwerkingsverantwoordelijken. Zij stellen op transparante wijze hun respectieve verantwoordelijkheden voor de nakoming van de verplichtingen uit hoofde van deze verordening vast, met name met betrekking tot de uitoefening van de rechten van de betrokkene en hun respectieve verplichtingen om de in de artikelen 13 en 14 bedoelde informatie te verstrekken, door middel van een onderlinge regeling, tenzij en voor zover de respectieve verantwoordelijkheden van de verwerkingsverantwoordelijken zijn vastgesteld bij een Unierechtelijke of lidstaatrechtelijke bepaling die op de verwerkingsverantwoordelijken van toepassing is. In de regeling kan een contactpunt voor betrokkenen worden aangewezen. </a:t>
            </a:r>
          </a:p>
          <a:p>
            <a:r>
              <a:rPr lang="nl-NL" dirty="0"/>
              <a:t>2.Uit de in lid 1 bedoelde regeling blijkt duidelijk welke rol de gezamenlijke verwerkingsverantwoordelijken respectievelijk vervullen, en wat hun respectieve verhouding met de betrokkenen is. De wezenlijke inhoud van de regeling wordt aan de betrokkene beschikbaar gesteld. </a:t>
            </a:r>
          </a:p>
          <a:p>
            <a:r>
              <a:rPr lang="nl-NL" dirty="0"/>
              <a:t>3.Ongeacht de voorwaarden van de in lid 1 bedoelde regeling, kan de betrokkene zijn rechten uit hoofde van deze verordening met betrekking tot en jegens iedere verwerkingsverantwoordelijke uitoefenen. </a:t>
            </a:r>
          </a:p>
        </p:txBody>
      </p:sp>
    </p:spTree>
    <p:extLst>
      <p:ext uri="{BB962C8B-B14F-4D97-AF65-F5344CB8AC3E}">
        <p14:creationId xmlns:p14="http://schemas.microsoft.com/office/powerpoint/2010/main" val="408027957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4F6476-382E-491C-907F-23202E1CD05D}"/>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85386CFA-4BB4-4B5E-A6C8-E5469905A651}"/>
              </a:ext>
            </a:extLst>
          </p:cNvPr>
          <p:cNvSpPr>
            <a:spLocks noGrp="1"/>
          </p:cNvSpPr>
          <p:nvPr>
            <p:ph idx="1"/>
          </p:nvPr>
        </p:nvSpPr>
        <p:spPr>
          <a:xfrm>
            <a:off x="680321" y="2336873"/>
            <a:ext cx="9613861" cy="4045820"/>
          </a:xfrm>
        </p:spPr>
        <p:txBody>
          <a:bodyPr>
            <a:normAutofit fontScale="70000" lnSpcReduction="20000"/>
          </a:bodyPr>
          <a:lstStyle/>
          <a:p>
            <a:r>
              <a:rPr lang="nl-NL" dirty="0"/>
              <a:t>Artikel 6 lid 4. Wanneer de verwerking voor een ander doel dan dat waarvoor de persoonsgegevens zijn verzameld niet berust op toestemming van de betrokkene of op een Unierechtelijke bepaling of een lidstaatrechtelijke bepaling die in een democratische samenleving een noodzakelijke en evenredige maatregel vormt ter waarborging van de in artikel 23, lid 1, bedoelde doelstellingen houdt de verwerkingsverantwoordelijke bij de beoordeling van de vraag of de verwerking voor een ander doel verenigbaar is met het doel waarvoor de persoonsgegevens aanvankelijk zijn verzameld onder meer rekening met: </a:t>
            </a:r>
          </a:p>
          <a:p>
            <a:r>
              <a:rPr lang="nl-NL" dirty="0"/>
              <a:t>a) ieder verband tussen de doeleinden waarvoor de persoonsgegevens zijn verzameld, en de doeleinden van de voorgenomen verdere verwerking; </a:t>
            </a:r>
          </a:p>
          <a:p>
            <a:r>
              <a:rPr lang="nl-NL" dirty="0"/>
              <a:t>b) het kader waarin de persoonsgegevens zijn verzameld, met name wat de verhouding tussen de betrokkenen en de verwerkingsverantwoordelijke betreft; </a:t>
            </a:r>
          </a:p>
          <a:p>
            <a:r>
              <a:rPr lang="nl-NL" dirty="0"/>
              <a:t>c) de aard van de persoonsgegevens, met name of bijzondere categorieën van persoonsgegevens worden verwerkt, overeenkomstig artikel 9, en of persoonsgegevens over strafrechtelijke veroordelingen en strafbare feiten worden verwerkt, overeenkomstig artikel 10; </a:t>
            </a:r>
          </a:p>
          <a:p>
            <a:r>
              <a:rPr lang="nl-NL" dirty="0"/>
              <a:t>d) de mogelijke gevolgen van de voorgenomen verdere verwerking voor de betrokkenen; </a:t>
            </a:r>
          </a:p>
          <a:p>
            <a:r>
              <a:rPr lang="nl-NL" dirty="0"/>
              <a:t>e) het bestaan van passende waarborgen, waaronder eventueel versleuteling of </a:t>
            </a:r>
            <a:r>
              <a:rPr lang="nl-NL" dirty="0" err="1"/>
              <a:t>pseudonimisering</a:t>
            </a:r>
            <a:r>
              <a:rPr lang="nl-NL" dirty="0"/>
              <a:t>. </a:t>
            </a:r>
          </a:p>
        </p:txBody>
      </p:sp>
    </p:spTree>
    <p:extLst>
      <p:ext uri="{BB962C8B-B14F-4D97-AF65-F5344CB8AC3E}">
        <p14:creationId xmlns:p14="http://schemas.microsoft.com/office/powerpoint/2010/main" val="111705040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lstStyle/>
          <a:p>
            <a:r>
              <a:rPr lang="nl-NL" b="1" dirty="0"/>
              <a:t>Dataminimalisatie:</a:t>
            </a:r>
            <a:r>
              <a:rPr lang="nl-NL" dirty="0"/>
              <a:t> Het uitgangspunt is dat er in principe zo min mogelijk persoonsgegevens worden verzameld. Het </a:t>
            </a:r>
            <a:r>
              <a:rPr lang="nl-NL" dirty="0" err="1"/>
              <a:t>dataminimalisatieprincipe</a:t>
            </a:r>
            <a:r>
              <a:rPr lang="nl-NL" dirty="0"/>
              <a:t> uit de AVG is in wezen een uitwerking van het algemene noodzakelijkheidsvereiste en subsidiariteitsprincipe. </a:t>
            </a:r>
          </a:p>
        </p:txBody>
      </p:sp>
    </p:spTree>
    <p:extLst>
      <p:ext uri="{BB962C8B-B14F-4D97-AF65-F5344CB8AC3E}">
        <p14:creationId xmlns:p14="http://schemas.microsoft.com/office/powerpoint/2010/main" val="3916260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a:bodyPr>
          <a:lstStyle/>
          <a:p>
            <a:r>
              <a:rPr lang="nl-NL" b="1" dirty="0"/>
              <a:t>Correctheid: </a:t>
            </a:r>
            <a:r>
              <a:rPr lang="nl-NL" dirty="0"/>
              <a:t>De gegevens die je verzamelt en opslaat moeten correct zijn. </a:t>
            </a:r>
          </a:p>
        </p:txBody>
      </p:sp>
    </p:spTree>
    <p:extLst>
      <p:ext uri="{BB962C8B-B14F-4D97-AF65-F5344CB8AC3E}">
        <p14:creationId xmlns:p14="http://schemas.microsoft.com/office/powerpoint/2010/main" val="17805797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a:bodyPr>
          <a:lstStyle/>
          <a:p>
            <a:r>
              <a:rPr lang="nl-NL" b="1" dirty="0"/>
              <a:t>Up </a:t>
            </a:r>
            <a:r>
              <a:rPr lang="nl-NL" b="1" dirty="0" err="1"/>
              <a:t>to</a:t>
            </a:r>
            <a:r>
              <a:rPr lang="nl-NL" b="1" dirty="0"/>
              <a:t> date: </a:t>
            </a:r>
            <a:r>
              <a:rPr lang="nl-NL" dirty="0"/>
              <a:t>Als de persoonsgegevens voor een langere tijd worden bewaard, dan heb je de plicht om er voor te zorgen dat de gegevens up </a:t>
            </a:r>
            <a:r>
              <a:rPr lang="nl-NL" dirty="0" err="1"/>
              <a:t>to</a:t>
            </a:r>
            <a:r>
              <a:rPr lang="nl-NL" dirty="0"/>
              <a:t> date blijven</a:t>
            </a:r>
          </a:p>
          <a:p>
            <a:endParaRPr lang="nl-NL" dirty="0"/>
          </a:p>
        </p:txBody>
      </p:sp>
    </p:spTree>
    <p:extLst>
      <p:ext uri="{BB962C8B-B14F-4D97-AF65-F5344CB8AC3E}">
        <p14:creationId xmlns:p14="http://schemas.microsoft.com/office/powerpoint/2010/main" val="107910243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a:bodyPr>
          <a:lstStyle/>
          <a:p>
            <a:r>
              <a:rPr lang="nl-NL" b="1" dirty="0"/>
              <a:t>Opslagbeperking: </a:t>
            </a:r>
            <a:r>
              <a:rPr lang="nl-NL" dirty="0"/>
              <a:t>Als je de persoonsgegevens die je hebt verzameld niet langer nodig hebt, bijvoorbeeld omdat je het doel waarvoor je ze hebt verzameld hebt bereikt, dan moet je ze in principe verwijderen of volledig anonimiseren. </a:t>
            </a:r>
          </a:p>
          <a:p>
            <a:pPr lvl="1"/>
            <a:r>
              <a:rPr lang="nl-NL" b="1" dirty="0"/>
              <a:t>Bewaar alleen voor archivering of onderzoek: </a:t>
            </a:r>
            <a:r>
              <a:rPr lang="nl-NL" dirty="0"/>
              <a:t>Je mag persoonsgegevens alleen bewaren als ze niet meer noodzakelijk zijn voor het doel waarvoor je ze hebt verzameld als je ze nog nodig hebt voor het voldoen aan een wettelijke plicht, bijvoorbeeld de plicht om de belastingdienst inzage te geven in je administratie, of omdat je betrokken bent bij historisch of wetenschappelijk onderzoek, statistisch onderzoek of omdat je onder een archiveringsplicht valt. </a:t>
            </a:r>
          </a:p>
          <a:p>
            <a:endParaRPr lang="nl-NL" dirty="0"/>
          </a:p>
        </p:txBody>
      </p:sp>
    </p:spTree>
    <p:extLst>
      <p:ext uri="{BB962C8B-B14F-4D97-AF65-F5344CB8AC3E}">
        <p14:creationId xmlns:p14="http://schemas.microsoft.com/office/powerpoint/2010/main" val="386315064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lstStyle/>
          <a:p>
            <a:r>
              <a:rPr lang="nl-NL" b="1" dirty="0"/>
              <a:t>Technologische veiligheid:</a:t>
            </a:r>
            <a:r>
              <a:rPr lang="nl-NL" dirty="0"/>
              <a:t> Als de gegevens worden opgeslagen, bijvoorbeeld in een database, register of bestand, dan </a:t>
            </a:r>
            <a:r>
              <a:rPr lang="nl-NL" dirty="0" err="1"/>
              <a:t>zul</a:t>
            </a:r>
            <a:r>
              <a:rPr lang="nl-NL" dirty="0"/>
              <a:t> je technische veiligheidsmaatregelen moeten treffen</a:t>
            </a:r>
          </a:p>
        </p:txBody>
      </p:sp>
    </p:spTree>
    <p:extLst>
      <p:ext uri="{BB962C8B-B14F-4D97-AF65-F5344CB8AC3E}">
        <p14:creationId xmlns:p14="http://schemas.microsoft.com/office/powerpoint/2010/main" val="39744413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lstStyle/>
          <a:p>
            <a:r>
              <a:rPr lang="nl-NL" b="1" dirty="0"/>
              <a:t>Organisatorische veiligheid:</a:t>
            </a:r>
            <a:r>
              <a:rPr lang="nl-NL" dirty="0"/>
              <a:t> Als de gegevens worden opgeslagen, bijvoorbeeld in een database, register of bestand, dan </a:t>
            </a:r>
            <a:r>
              <a:rPr lang="nl-NL" dirty="0" err="1"/>
              <a:t>zul</a:t>
            </a:r>
            <a:r>
              <a:rPr lang="nl-NL" dirty="0"/>
              <a:t> je organisatorische veiligheidsmaatregelen moeten treffen</a:t>
            </a:r>
          </a:p>
        </p:txBody>
      </p:sp>
    </p:spTree>
    <p:extLst>
      <p:ext uri="{BB962C8B-B14F-4D97-AF65-F5344CB8AC3E}">
        <p14:creationId xmlns:p14="http://schemas.microsoft.com/office/powerpoint/2010/main" val="154764870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lstStyle/>
          <a:p>
            <a:r>
              <a:rPr lang="nl-NL" b="1" dirty="0"/>
              <a:t>Transparantie:</a:t>
            </a:r>
            <a:r>
              <a:rPr lang="nl-NL" dirty="0"/>
              <a:t> De gegevensverwerkingsprocessen moeten transparant zijn</a:t>
            </a:r>
          </a:p>
        </p:txBody>
      </p:sp>
    </p:spTree>
    <p:extLst>
      <p:ext uri="{BB962C8B-B14F-4D97-AF65-F5344CB8AC3E}">
        <p14:creationId xmlns:p14="http://schemas.microsoft.com/office/powerpoint/2010/main" val="25100944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090BF5-EABE-4804-9B90-DAB047F2A945}"/>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5B6DC0B7-470C-4BEF-946C-73E9A65EFC2B}"/>
              </a:ext>
            </a:extLst>
          </p:cNvPr>
          <p:cNvSpPr>
            <a:spLocks noGrp="1"/>
          </p:cNvSpPr>
          <p:nvPr>
            <p:ph idx="1"/>
          </p:nvPr>
        </p:nvSpPr>
        <p:spPr>
          <a:xfrm>
            <a:off x="680321" y="2336872"/>
            <a:ext cx="9613861" cy="4098651"/>
          </a:xfrm>
        </p:spPr>
        <p:txBody>
          <a:bodyPr>
            <a:normAutofit fontScale="55000" lnSpcReduction="20000"/>
          </a:bodyPr>
          <a:lstStyle/>
          <a:p>
            <a:r>
              <a:rPr lang="nl-NL" i="1" dirty="0"/>
              <a:t>Artikel 6 </a:t>
            </a:r>
            <a:r>
              <a:rPr lang="nl-NL" b="1" dirty="0"/>
              <a:t>Rechtmatigheid van de verwerking </a:t>
            </a:r>
          </a:p>
          <a:p>
            <a:r>
              <a:rPr lang="nl-NL" dirty="0"/>
              <a:t>1.De verwerking is alleen rechtmatig indien en voor zover aan ten minste een van de onderstaande voorwaarden is voldaan: </a:t>
            </a:r>
          </a:p>
          <a:p>
            <a:r>
              <a:rPr lang="nl-NL" dirty="0"/>
              <a:t>a) de betrokkene heeft toestemming gegeven voor de verwerking van zijn persoonsgegevens voor een of meer specifieke doeleinden; </a:t>
            </a:r>
          </a:p>
          <a:p>
            <a:r>
              <a:rPr lang="nl-NL" dirty="0"/>
              <a:t>b) de verwerking is noodzakelijk voor de uitvoering van een overeenkomst waarbij de betrokkene partij is, of om op verzoek van de betrokkene vóór de sluiting van een overeenkomst maatregelen te nemen; </a:t>
            </a:r>
          </a:p>
          <a:p>
            <a:r>
              <a:rPr lang="nl-NL" dirty="0"/>
              <a:t>c) de verwerking is noodzakelijk om te voldoen aan een wettelijke verplichting die op de verwerkingsverantwoordelijke rust; </a:t>
            </a:r>
          </a:p>
          <a:p>
            <a:r>
              <a:rPr lang="nl-NL" dirty="0"/>
              <a:t>d) de verwerking is noodzakelijk om de vitale belangen van de betrokkene of van een andere natuurlijke persoon te beschermen; </a:t>
            </a:r>
          </a:p>
          <a:p>
            <a:r>
              <a:rPr lang="nl-NL" dirty="0"/>
              <a:t>e) de verwerking is noodzakelijk voor de vervulling van een taak van algemeen belang of van een taak in het kader van de uitoefening van het openbaar gezag dat aan de verwerkingsverantwoordelijke is opgedragen; </a:t>
            </a:r>
          </a:p>
          <a:p>
            <a:r>
              <a:rPr lang="nl-NL" dirty="0"/>
              <a:t>f) de verwerking is noodzakelijk voor de behartiging van de gerechtvaardigde belangen van de verwerkingsverantwoordelijke of van een derde, behalve wanneer de belangen of de grondrechten en de fundamentele vrijheden van de betrokkene die tot bescherming van persoonsgegevens nopen, zwaarder wegen dan die belangen, met name wanneer de betrokkene een kind is. </a:t>
            </a:r>
            <a:br>
              <a:rPr lang="nl-NL" dirty="0"/>
            </a:br>
            <a:br>
              <a:rPr lang="nl-NL" dirty="0"/>
            </a:br>
            <a:r>
              <a:rPr lang="nl-NL" dirty="0"/>
              <a:t>De eerste alinea, punt f), geldt niet voor de verwerking door overheidsinstanties in het kader van de uitoefening van hun taken. </a:t>
            </a:r>
          </a:p>
        </p:txBody>
      </p:sp>
    </p:spTree>
    <p:extLst>
      <p:ext uri="{BB962C8B-B14F-4D97-AF65-F5344CB8AC3E}">
        <p14:creationId xmlns:p14="http://schemas.microsoft.com/office/powerpoint/2010/main" val="40886028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FBAF27-3637-4D12-97E6-F32E76F3A2EC}"/>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E7366D32-6996-4AC8-A0D2-C67160BB86E9}"/>
              </a:ext>
            </a:extLst>
          </p:cNvPr>
          <p:cNvSpPr>
            <a:spLocks noGrp="1"/>
          </p:cNvSpPr>
          <p:nvPr>
            <p:ph idx="1"/>
          </p:nvPr>
        </p:nvSpPr>
        <p:spPr>
          <a:xfrm>
            <a:off x="415620" y="2056108"/>
            <a:ext cx="10143262" cy="4540001"/>
          </a:xfrm>
        </p:spPr>
        <p:txBody>
          <a:bodyPr>
            <a:noAutofit/>
          </a:bodyPr>
          <a:lstStyle/>
          <a:p>
            <a:r>
              <a:rPr lang="nl-NL" sz="1600" dirty="0"/>
              <a:t>2.De lidstaten kunnen specifiekere bepalingen handhaven of invoeren ter aanpassing van de manier waarop de regels van deze verordening met betrekking tot de verwerking met het oog op de naleving van lid 1, punten c) en e), worden toegepast; hiertoe kunnen zij een nadere omschrijving geven van specifieke voorschriften voor de verwerking en andere maatregelen om een rechtmatige en behoorlijke verwerking te waarborgen, ook voor andere specifieke verwerkingssituaties als bedoeld in hoofdstuk IX.</a:t>
            </a:r>
          </a:p>
          <a:p>
            <a:r>
              <a:rPr lang="nl-NL" sz="1600" dirty="0"/>
              <a:t> 3.De rechtsgrond voor de in lid 1, punten c) en e), bedoelde verwerking moet worden vastgesteld bij: </a:t>
            </a:r>
          </a:p>
          <a:p>
            <a:r>
              <a:rPr lang="nl-NL" sz="1600" dirty="0"/>
              <a:t>a) Unierecht; of </a:t>
            </a:r>
          </a:p>
          <a:p>
            <a:r>
              <a:rPr lang="nl-NL" sz="1600" dirty="0"/>
              <a:t>b) </a:t>
            </a:r>
            <a:r>
              <a:rPr lang="nl-NL" sz="1600" dirty="0" err="1"/>
              <a:t>lidstatelijk</a:t>
            </a:r>
            <a:r>
              <a:rPr lang="nl-NL" sz="1600" dirty="0"/>
              <a:t> recht dat op de verwerkingsverantwoordelijke van toepassing is. Het doel van de verwerking wordt in die rechtsgrond vastgesteld of is met betrekking tot de in lid 1, punt e), bedoelde verwerking noodzakelijk voor de vervulling van een taak van algemeen belang of voor de uitoefening van het openbaar gezag dat aan de verwerkingsverantwoordelijke is verleend. Die rechtsgrond kan specifieke bepalingen bevatten om de toepassing van de regels van deze verordening aan te passen, met inbegrip van de algemene voorwaarden inzake de rechtmatigheid van verwerking door de verwerkingsverantwoordelijke; de types verwerkte gegevens; de betrokkenen; de entiteiten waaraan en de doeleinden waarvoor de persoonsgegevens mogen worden verstrekt; de doelbinding; de opslagperioden; en de verwerkingsactiviteiten en -procedures, waaronder maatregelen om te zorgen voor een rechtmatige en behoorlijke verwerking, zoals die voor andere specifieke verwerkingssituaties als bedoeld in hoofdstuk IX. Het Unierecht of het </a:t>
            </a:r>
            <a:r>
              <a:rPr lang="nl-NL" sz="1600" dirty="0" err="1"/>
              <a:t>lidstatelijke</a:t>
            </a:r>
            <a:r>
              <a:rPr lang="nl-NL" sz="1600" dirty="0"/>
              <a:t> recht moet beantwoorden aan een doelstelling van algemeen belang en moet evenredig zijn met het nagestreefde gerechtvaardigde doel. </a:t>
            </a:r>
          </a:p>
        </p:txBody>
      </p:sp>
    </p:spTree>
    <p:extLst>
      <p:ext uri="{BB962C8B-B14F-4D97-AF65-F5344CB8AC3E}">
        <p14:creationId xmlns:p14="http://schemas.microsoft.com/office/powerpoint/2010/main" val="3023640555"/>
      </p:ext>
    </p:extLst>
  </p:cSld>
  <p:clrMapOvr>
    <a:masterClrMapping/>
  </p:clrMapOvr>
</p:sld>
</file>

<file path=ppt/theme/theme1.xml><?xml version="1.0" encoding="utf-8"?>
<a:theme xmlns:a="http://schemas.openxmlformats.org/drawingml/2006/main" name="Berlij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TM04033917[[fn=Berlijn]]</Template>
  <TotalTime>1217</TotalTime>
  <Words>26845</Words>
  <Application>Microsoft Office PowerPoint</Application>
  <PresentationFormat>Breedbeeld</PresentationFormat>
  <Paragraphs>742</Paragraphs>
  <Slides>176</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176</vt:i4>
      </vt:variant>
    </vt:vector>
  </HeadingPairs>
  <TitlesOfParts>
    <vt:vector size="179" baseType="lpstr">
      <vt:lpstr>Arial</vt:lpstr>
      <vt:lpstr>Trebuchet MS</vt:lpstr>
      <vt:lpstr>Berlijn</vt:lpstr>
      <vt:lpstr>College 26-09-2018 Privacy &amp; Gegevensbescherming</vt:lpstr>
      <vt:lpstr>Overzicht blok 2  Privacy &amp; Gegevensbescherming</vt:lpstr>
      <vt:lpstr>Overzicht vandaag</vt:lpstr>
      <vt:lpstr>Overzicht vereisten voor toepassingsbereik</vt:lpstr>
      <vt:lpstr>3. Wie is de verantwoordelijke?</vt:lpstr>
      <vt:lpstr>3. Wie is de verantwoordelijke?</vt:lpstr>
      <vt:lpstr>3. Wie is de verantwoordelijke?</vt:lpstr>
      <vt:lpstr>3. Wie is de verantwoordelijke?</vt:lpstr>
      <vt:lpstr>3. Wie is de verantwoordelijke?</vt:lpstr>
      <vt:lpstr>3. Wie is de verantwoordelijke?</vt:lpstr>
      <vt:lpstr>3. Wie is de verantwoordelijke?</vt:lpstr>
      <vt:lpstr>3. Wie is de verantwoordelijke?</vt:lpstr>
      <vt:lpstr>3. Wie is de verantwoordelijke?</vt:lpstr>
      <vt:lpstr>3. Wie is de verantwoordelijke?</vt:lpstr>
      <vt:lpstr>3. Wie is de verantwoordelijke?</vt:lpstr>
      <vt:lpstr>3. Wie is de verantwoordelijke?</vt:lpstr>
      <vt:lpstr>4. Waar is de AVG van toepassing?</vt:lpstr>
      <vt:lpstr>4. Waar is de AVG van toepassing?</vt:lpstr>
      <vt:lpstr>4. Waar is de AVG van toepassing?</vt:lpstr>
      <vt:lpstr>4. Waar is de AVG van toepassing?</vt:lpstr>
      <vt:lpstr>4. Waar is de AVG van toepassing?</vt:lpstr>
      <vt:lpstr>4. Waar is de AVG van toepassing?</vt:lpstr>
      <vt:lpstr>4. Waar is de AVG van toepassing?</vt:lpstr>
      <vt:lpstr>5. Uitzonderingen &amp; beperkingen</vt:lpstr>
      <vt:lpstr>5. Uitzonderingen – art 2</vt:lpstr>
      <vt:lpstr>5. Uitzonderingen – 2.2(a) en 2.2(b)</vt:lpstr>
      <vt:lpstr>5. Uitzonderingen – 2.2(a) en 2.2(b)</vt:lpstr>
      <vt:lpstr>5. Uitzonderingen – 2.2(a) en 2.2(b)</vt:lpstr>
      <vt:lpstr>5. Uitzonderingen – 2.2(c)</vt:lpstr>
      <vt:lpstr>5. Uitzonderingen - 2.2(c)</vt:lpstr>
      <vt:lpstr>5. Uitzonderingen - 2.2(c)</vt:lpstr>
      <vt:lpstr>5. Uitzonderingen – 2.2(d)</vt:lpstr>
      <vt:lpstr>5. Uitzonderingen – 2.2(d)</vt:lpstr>
      <vt:lpstr>5. Uitzonderingen – 2.3 </vt:lpstr>
      <vt:lpstr>5. Uitzonderingen - 2.3</vt:lpstr>
      <vt:lpstr>5. Uitzonderingen -2.3</vt:lpstr>
      <vt:lpstr>5. Uitzonderingen -2.3</vt:lpstr>
      <vt:lpstr>5. Uitzonderingen -2.3</vt:lpstr>
      <vt:lpstr>5. Uitzonderingen -2.3</vt:lpstr>
      <vt:lpstr>5. Uitzonderingen -2.3</vt:lpstr>
      <vt:lpstr>5. Uitzonderingen -2.3</vt:lpstr>
      <vt:lpstr>5. Uitzonderingen -2.3</vt:lpstr>
      <vt:lpstr>5. Uitzonderingen – art 23</vt:lpstr>
      <vt:lpstr>5. Uitzonderingen – art 23</vt:lpstr>
      <vt:lpstr>5. Uitzonderingen – art 23</vt:lpstr>
      <vt:lpstr>5. Uitzonderingen – art 23</vt:lpstr>
      <vt:lpstr>5. Uitzonderingen – art 23</vt:lpstr>
      <vt:lpstr>5. Uitzonderingen – art 85</vt:lpstr>
      <vt:lpstr>5. Uitzonderingen – art 85</vt:lpstr>
      <vt:lpstr>5. Uitzonderingen – art 85</vt:lpstr>
      <vt:lpstr>5. Uitzonderingen – art 86</vt:lpstr>
      <vt:lpstr>5. Uitzonderingen – art 86</vt:lpstr>
      <vt:lpstr>5. Uitzonderingen – art 86</vt:lpstr>
      <vt:lpstr>5. Uitzonderingen – art 86</vt:lpstr>
      <vt:lpstr>5. Uitzonderingen – art 86</vt:lpstr>
      <vt:lpstr>5. Uitzonderingen – art 87</vt:lpstr>
      <vt:lpstr>5. Uitzonderingen – art 88</vt:lpstr>
      <vt:lpstr>5. Uitzonderingen – art 88</vt:lpstr>
      <vt:lpstr>5. Uitzonderingen – art 89</vt:lpstr>
      <vt:lpstr>5. Uitzonderingen – art 89</vt:lpstr>
      <vt:lpstr>5. Uitzonderingen – art 89</vt:lpstr>
      <vt:lpstr>5. Uitzonderingen – art 89</vt:lpstr>
      <vt:lpstr>5. Uitzonderingen – art. 90</vt:lpstr>
      <vt:lpstr>5. Uitzonderingen – art. 90</vt:lpstr>
      <vt:lpstr>5. Uitzonderingen – art. 91</vt:lpstr>
      <vt:lpstr>5. Uitzonderingen – art. 91</vt:lpstr>
      <vt:lpstr>5. Uitzonderingen – art. 95</vt:lpstr>
      <vt:lpstr>5. Uitzonderingen – art. 95</vt:lpstr>
      <vt:lpstr>5. Uitzonderingen – art. 95</vt:lpstr>
      <vt:lpstr>5. Uitzonderingen – art. 95</vt:lpstr>
      <vt:lpstr>Pauze</vt:lpstr>
      <vt:lpstr>Tweede helft college</vt:lpstr>
      <vt:lpstr>(1) Algemene beginselen</vt:lpstr>
      <vt:lpstr>(1) Algemene beginselen</vt:lpstr>
      <vt:lpstr>(1) Algemene beginselen</vt:lpstr>
      <vt:lpstr>(1) Algemene beginselen</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Achtergrond AVG en aanpalende wetgeving</dc:title>
  <dc:creator>Computer</dc:creator>
  <cp:lastModifiedBy>Bart Van der Sloot</cp:lastModifiedBy>
  <cp:revision>133</cp:revision>
  <dcterms:created xsi:type="dcterms:W3CDTF">2018-01-07T16:09:04Z</dcterms:created>
  <dcterms:modified xsi:type="dcterms:W3CDTF">2018-09-24T19:05:12Z</dcterms:modified>
</cp:coreProperties>
</file>