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5" r:id="rId6"/>
    <p:sldId id="266" r:id="rId7"/>
    <p:sldId id="259" r:id="rId8"/>
    <p:sldId id="267" r:id="rId9"/>
    <p:sldId id="268" r:id="rId10"/>
    <p:sldId id="272" r:id="rId11"/>
    <p:sldId id="273" r:id="rId12"/>
    <p:sldId id="269" r:id="rId13"/>
    <p:sldId id="274" r:id="rId14"/>
    <p:sldId id="275" r:id="rId15"/>
    <p:sldId id="276" r:id="rId16"/>
    <p:sldId id="277" r:id="rId17"/>
    <p:sldId id="278" r:id="rId18"/>
    <p:sldId id="279" r:id="rId19"/>
    <p:sldId id="280" r:id="rId20"/>
    <p:sldId id="281" r:id="rId21"/>
    <p:sldId id="282" r:id="rId22"/>
    <p:sldId id="283" r:id="rId23"/>
    <p:sldId id="285" r:id="rId24"/>
    <p:sldId id="284" r:id="rId25"/>
    <p:sldId id="286" r:id="rId26"/>
    <p:sldId id="262" r:id="rId27"/>
    <p:sldId id="287" r:id="rId28"/>
    <p:sldId id="288" r:id="rId29"/>
    <p:sldId id="263" r:id="rId3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5DA3A3D-9086-4627-98AC-1C5E0B9A7F59}" type="datetimeFigureOut">
              <a:rPr lang="en-US" smtClean="0"/>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63D0E-97E3-4808-B499-BF7849F22CC6}" type="slidenum">
              <a:rPr lang="en-US" smtClean="0"/>
              <a:t>‹nr.›</a:t>
            </a:fld>
            <a:endParaRPr lang="en-US"/>
          </a:p>
        </p:txBody>
      </p:sp>
    </p:spTree>
    <p:extLst>
      <p:ext uri="{BB962C8B-B14F-4D97-AF65-F5344CB8AC3E}">
        <p14:creationId xmlns:p14="http://schemas.microsoft.com/office/powerpoint/2010/main" val="37530626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DA3A3D-9086-4627-98AC-1C5E0B9A7F59}" type="datetimeFigureOut">
              <a:rPr lang="en-US" smtClean="0"/>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63D0E-97E3-4808-B499-BF7849F22CC6}" type="slidenum">
              <a:rPr lang="en-US" smtClean="0"/>
              <a:t>‹nr.›</a:t>
            </a:fld>
            <a:endParaRPr lang="en-US"/>
          </a:p>
        </p:txBody>
      </p:sp>
    </p:spTree>
    <p:extLst>
      <p:ext uri="{BB962C8B-B14F-4D97-AF65-F5344CB8AC3E}">
        <p14:creationId xmlns:p14="http://schemas.microsoft.com/office/powerpoint/2010/main" val="3158354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DA3A3D-9086-4627-98AC-1C5E0B9A7F59}" type="datetimeFigureOut">
              <a:rPr lang="en-US" smtClean="0"/>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63D0E-97E3-4808-B499-BF7849F22CC6}" type="slidenum">
              <a:rPr lang="en-US" smtClean="0"/>
              <a:t>‹nr.›</a:t>
            </a:fld>
            <a:endParaRPr lang="en-US"/>
          </a:p>
        </p:txBody>
      </p:sp>
    </p:spTree>
    <p:extLst>
      <p:ext uri="{BB962C8B-B14F-4D97-AF65-F5344CB8AC3E}">
        <p14:creationId xmlns:p14="http://schemas.microsoft.com/office/powerpoint/2010/main" val="418453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5DA3A3D-9086-4627-98AC-1C5E0B9A7F59}" type="datetimeFigureOut">
              <a:rPr lang="en-US" smtClean="0"/>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63D0E-97E3-4808-B499-BF7849F22CC6}" type="slidenum">
              <a:rPr lang="en-US" smtClean="0"/>
              <a:t>‹nr.›</a:t>
            </a:fld>
            <a:endParaRPr lang="en-US"/>
          </a:p>
        </p:txBody>
      </p:sp>
    </p:spTree>
    <p:extLst>
      <p:ext uri="{BB962C8B-B14F-4D97-AF65-F5344CB8AC3E}">
        <p14:creationId xmlns:p14="http://schemas.microsoft.com/office/powerpoint/2010/main" val="4109713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DA3A3D-9086-4627-98AC-1C5E0B9A7F59}" type="datetimeFigureOut">
              <a:rPr lang="en-US" smtClean="0"/>
              <a:t>6/16/2016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663D0E-97E3-4808-B499-BF7849F22CC6}" type="slidenum">
              <a:rPr lang="en-US" smtClean="0"/>
              <a:t>‹nr.›</a:t>
            </a:fld>
            <a:endParaRPr lang="en-US"/>
          </a:p>
        </p:txBody>
      </p:sp>
    </p:spTree>
    <p:extLst>
      <p:ext uri="{BB962C8B-B14F-4D97-AF65-F5344CB8AC3E}">
        <p14:creationId xmlns:p14="http://schemas.microsoft.com/office/powerpoint/2010/main" val="269847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5DA3A3D-9086-4627-98AC-1C5E0B9A7F59}" type="datetimeFigureOut">
              <a:rPr lang="en-US" smtClean="0"/>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663D0E-97E3-4808-B499-BF7849F22CC6}" type="slidenum">
              <a:rPr lang="en-US" smtClean="0"/>
              <a:t>‹nr.›</a:t>
            </a:fld>
            <a:endParaRPr lang="en-US"/>
          </a:p>
        </p:txBody>
      </p:sp>
    </p:spTree>
    <p:extLst>
      <p:ext uri="{BB962C8B-B14F-4D97-AF65-F5344CB8AC3E}">
        <p14:creationId xmlns:p14="http://schemas.microsoft.com/office/powerpoint/2010/main" val="98996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5DA3A3D-9086-4627-98AC-1C5E0B9A7F59}" type="datetimeFigureOut">
              <a:rPr lang="en-US" smtClean="0"/>
              <a:t>6/16/2016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663D0E-97E3-4808-B499-BF7849F22CC6}" type="slidenum">
              <a:rPr lang="en-US" smtClean="0"/>
              <a:t>‹nr.›</a:t>
            </a:fld>
            <a:endParaRPr lang="en-US"/>
          </a:p>
        </p:txBody>
      </p:sp>
    </p:spTree>
    <p:extLst>
      <p:ext uri="{BB962C8B-B14F-4D97-AF65-F5344CB8AC3E}">
        <p14:creationId xmlns:p14="http://schemas.microsoft.com/office/powerpoint/2010/main" val="1267454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5DA3A3D-9086-4627-98AC-1C5E0B9A7F59}" type="datetimeFigureOut">
              <a:rPr lang="en-US" smtClean="0"/>
              <a:t>6/16/2016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663D0E-97E3-4808-B499-BF7849F22CC6}" type="slidenum">
              <a:rPr lang="en-US" smtClean="0"/>
              <a:t>‹nr.›</a:t>
            </a:fld>
            <a:endParaRPr lang="en-US"/>
          </a:p>
        </p:txBody>
      </p:sp>
    </p:spTree>
    <p:extLst>
      <p:ext uri="{BB962C8B-B14F-4D97-AF65-F5344CB8AC3E}">
        <p14:creationId xmlns:p14="http://schemas.microsoft.com/office/powerpoint/2010/main" val="3506378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DA3A3D-9086-4627-98AC-1C5E0B9A7F59}" type="datetimeFigureOut">
              <a:rPr lang="en-US" smtClean="0"/>
              <a:t>6/16/2016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663D0E-97E3-4808-B499-BF7849F22CC6}" type="slidenum">
              <a:rPr lang="en-US" smtClean="0"/>
              <a:t>‹nr.›</a:t>
            </a:fld>
            <a:endParaRPr lang="en-US"/>
          </a:p>
        </p:txBody>
      </p:sp>
    </p:spTree>
    <p:extLst>
      <p:ext uri="{BB962C8B-B14F-4D97-AF65-F5344CB8AC3E}">
        <p14:creationId xmlns:p14="http://schemas.microsoft.com/office/powerpoint/2010/main" val="1557934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5DA3A3D-9086-4627-98AC-1C5E0B9A7F59}" type="datetimeFigureOut">
              <a:rPr lang="en-US" smtClean="0"/>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663D0E-97E3-4808-B499-BF7849F22CC6}" type="slidenum">
              <a:rPr lang="en-US" smtClean="0"/>
              <a:t>‹nr.›</a:t>
            </a:fld>
            <a:endParaRPr lang="en-US"/>
          </a:p>
        </p:txBody>
      </p:sp>
    </p:spTree>
    <p:extLst>
      <p:ext uri="{BB962C8B-B14F-4D97-AF65-F5344CB8AC3E}">
        <p14:creationId xmlns:p14="http://schemas.microsoft.com/office/powerpoint/2010/main" val="1765768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5DA3A3D-9086-4627-98AC-1C5E0B9A7F59}" type="datetimeFigureOut">
              <a:rPr lang="en-US" smtClean="0"/>
              <a:t>6/16/2016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663D0E-97E3-4808-B499-BF7849F22CC6}" type="slidenum">
              <a:rPr lang="en-US" smtClean="0"/>
              <a:t>‹nr.›</a:t>
            </a:fld>
            <a:endParaRPr lang="en-US"/>
          </a:p>
        </p:txBody>
      </p:sp>
    </p:spTree>
    <p:extLst>
      <p:ext uri="{BB962C8B-B14F-4D97-AF65-F5344CB8AC3E}">
        <p14:creationId xmlns:p14="http://schemas.microsoft.com/office/powerpoint/2010/main" val="3102029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DA3A3D-9086-4627-98AC-1C5E0B9A7F59}" type="datetimeFigureOut">
              <a:rPr lang="en-US" smtClean="0"/>
              <a:t>6/16/2016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663D0E-97E3-4808-B499-BF7849F22CC6}" type="slidenum">
              <a:rPr lang="en-US" smtClean="0"/>
              <a:t>‹nr.›</a:t>
            </a:fld>
            <a:endParaRPr lang="en-US"/>
          </a:p>
        </p:txBody>
      </p:sp>
    </p:spTree>
    <p:extLst>
      <p:ext uri="{BB962C8B-B14F-4D97-AF65-F5344CB8AC3E}">
        <p14:creationId xmlns:p14="http://schemas.microsoft.com/office/powerpoint/2010/main" val="2933496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Big data-</a:t>
            </a:r>
            <a:r>
              <a:rPr lang="en-US" dirty="0" err="1"/>
              <a:t>advies</a:t>
            </a:r>
            <a:r>
              <a:rPr lang="en-US" dirty="0"/>
              <a:t> WRR</a:t>
            </a:r>
          </a:p>
        </p:txBody>
      </p:sp>
      <p:sp>
        <p:nvSpPr>
          <p:cNvPr id="3" name="Subtitle 2"/>
          <p:cNvSpPr>
            <a:spLocks noGrp="1"/>
          </p:cNvSpPr>
          <p:nvPr>
            <p:ph type="subTitle" idx="1"/>
          </p:nvPr>
        </p:nvSpPr>
        <p:spPr/>
        <p:txBody>
          <a:bodyPr/>
          <a:lstStyle/>
          <a:p>
            <a:r>
              <a:rPr lang="nl-NL" dirty="0"/>
              <a:t>Bart van der Sloot</a:t>
            </a:r>
            <a:endParaRPr lang="en-US" dirty="0"/>
          </a:p>
        </p:txBody>
      </p:sp>
    </p:spTree>
    <p:extLst>
      <p:ext uri="{BB962C8B-B14F-4D97-AF65-F5344CB8AC3E}">
        <p14:creationId xmlns:p14="http://schemas.microsoft.com/office/powerpoint/2010/main" val="3368489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Overzicht van output</a:t>
            </a:r>
            <a:endParaRPr lang="en-US" dirty="0"/>
          </a:p>
        </p:txBody>
      </p:sp>
      <p:sp>
        <p:nvSpPr>
          <p:cNvPr id="3" name="Content Placeholder 2"/>
          <p:cNvSpPr>
            <a:spLocks noGrp="1"/>
          </p:cNvSpPr>
          <p:nvPr>
            <p:ph idx="1"/>
          </p:nvPr>
        </p:nvSpPr>
        <p:spPr/>
        <p:txBody>
          <a:bodyPr>
            <a:normAutofit fontScale="92500" lnSpcReduction="10000"/>
          </a:bodyPr>
          <a:lstStyle/>
          <a:p>
            <a:pPr marL="914400" lvl="2" indent="0">
              <a:buNone/>
            </a:pPr>
            <a:r>
              <a:rPr lang="en-US" i="1" dirty="0"/>
              <a:t>Part II – Empirical perspectives on Big Data</a:t>
            </a:r>
            <a:br>
              <a:rPr lang="en-US" i="1" dirty="0"/>
            </a:br>
            <a:endParaRPr lang="en-US" i="1" dirty="0"/>
          </a:p>
          <a:p>
            <a:pPr lvl="1"/>
            <a:r>
              <a:rPr lang="en-US" dirty="0"/>
              <a:t>(4) Gemma </a:t>
            </a:r>
            <a:r>
              <a:rPr lang="en-US" dirty="0" err="1"/>
              <a:t>Galdon</a:t>
            </a:r>
            <a:r>
              <a:rPr lang="en-US" dirty="0"/>
              <a:t> </a:t>
            </a:r>
            <a:r>
              <a:rPr lang="en-US" dirty="0" err="1"/>
              <a:t>Clavell</a:t>
            </a:r>
            <a:r>
              <a:rPr lang="en-US" dirty="0"/>
              <a:t>: Policing, Big Data and the commodification of security </a:t>
            </a:r>
          </a:p>
          <a:p>
            <a:pPr lvl="1"/>
            <a:r>
              <a:rPr lang="en-US" dirty="0"/>
              <a:t>(5) Rosamunde van </a:t>
            </a:r>
            <a:r>
              <a:rPr lang="en-US" dirty="0" err="1"/>
              <a:t>Brakel</a:t>
            </a:r>
            <a:r>
              <a:rPr lang="en-US" dirty="0"/>
              <a:t>: The ambiguous power of Big Data</a:t>
            </a:r>
            <a:br>
              <a:rPr lang="en-US" dirty="0"/>
            </a:br>
            <a:br>
              <a:rPr lang="en-US" dirty="0"/>
            </a:br>
            <a:r>
              <a:rPr lang="en-US" sz="2200" dirty="0"/>
              <a:t>	</a:t>
            </a:r>
            <a:r>
              <a:rPr lang="en-US" sz="2200" i="1" dirty="0"/>
              <a:t>Part III – Juridical perspectives on Big Data</a:t>
            </a:r>
            <a:br>
              <a:rPr lang="en-US" i="1" dirty="0"/>
            </a:br>
            <a:endParaRPr lang="en-US" i="1" dirty="0"/>
          </a:p>
          <a:p>
            <a:pPr lvl="1"/>
            <a:r>
              <a:rPr lang="en-US" dirty="0"/>
              <a:t>(6) Paul de </a:t>
            </a:r>
            <a:r>
              <a:rPr lang="en-US" dirty="0" err="1"/>
              <a:t>Hert</a:t>
            </a:r>
            <a:r>
              <a:rPr lang="en-US" dirty="0"/>
              <a:t> and Hans </a:t>
            </a:r>
            <a:r>
              <a:rPr lang="en-US" dirty="0" err="1"/>
              <a:t>Lammerant</a:t>
            </a:r>
            <a:r>
              <a:rPr lang="en-US" dirty="0"/>
              <a:t>: Predictive profiling and its legal limits: effectiveness gone forever?</a:t>
            </a:r>
          </a:p>
          <a:p>
            <a:pPr lvl="1"/>
            <a:endParaRPr lang="en-US" dirty="0"/>
          </a:p>
        </p:txBody>
      </p:sp>
    </p:spTree>
    <p:extLst>
      <p:ext uri="{BB962C8B-B14F-4D97-AF65-F5344CB8AC3E}">
        <p14:creationId xmlns:p14="http://schemas.microsoft.com/office/powerpoint/2010/main" val="2243976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Overzicht van output</a:t>
            </a:r>
            <a:endParaRPr lang="en-US" dirty="0"/>
          </a:p>
        </p:txBody>
      </p:sp>
      <p:sp>
        <p:nvSpPr>
          <p:cNvPr id="3" name="Content Placeholder 2"/>
          <p:cNvSpPr>
            <a:spLocks noGrp="1"/>
          </p:cNvSpPr>
          <p:nvPr>
            <p:ph idx="1"/>
          </p:nvPr>
        </p:nvSpPr>
        <p:spPr/>
        <p:txBody>
          <a:bodyPr>
            <a:normAutofit fontScale="77500" lnSpcReduction="20000"/>
          </a:bodyPr>
          <a:lstStyle/>
          <a:p>
            <a:pPr marL="914400" lvl="2" indent="0">
              <a:buNone/>
            </a:pPr>
            <a:r>
              <a:rPr lang="en-US" i="1" dirty="0"/>
              <a:t>Part IV – Regulatory perspectives on Big Data</a:t>
            </a:r>
            <a:br>
              <a:rPr lang="en-US" i="1" dirty="0"/>
            </a:br>
            <a:endParaRPr lang="en-US" i="1" dirty="0"/>
          </a:p>
          <a:p>
            <a:pPr lvl="1"/>
            <a:r>
              <a:rPr lang="en-US" dirty="0"/>
              <a:t>(7) Bart van der Sloot: The individual in the Big Data era: Moving towards an agent-based privacy paradigm</a:t>
            </a:r>
          </a:p>
          <a:p>
            <a:pPr lvl="1"/>
            <a:r>
              <a:rPr lang="en-US" dirty="0"/>
              <a:t>(8) Colin Bennett and Robin Bayley: Privacy Protection in the Era of Big Data: Regulatory Challenges and Social Assessments</a:t>
            </a:r>
            <a:br>
              <a:rPr lang="en-US" dirty="0"/>
            </a:br>
            <a:br>
              <a:rPr lang="en-US" dirty="0"/>
            </a:br>
            <a:r>
              <a:rPr lang="en-US" sz="2200" dirty="0"/>
              <a:t>	</a:t>
            </a:r>
            <a:r>
              <a:rPr lang="en-US" sz="2200" i="1" dirty="0"/>
              <a:t>Part V – International perspectives on Big Data</a:t>
            </a:r>
            <a:br>
              <a:rPr lang="en-US" i="1" dirty="0"/>
            </a:br>
            <a:endParaRPr lang="en-US" i="1" dirty="0"/>
          </a:p>
          <a:p>
            <a:pPr lvl="1"/>
            <a:r>
              <a:rPr lang="en-US" dirty="0"/>
              <a:t>(9) </a:t>
            </a:r>
            <a:r>
              <a:rPr lang="en-US" dirty="0" err="1"/>
              <a:t>Joris</a:t>
            </a:r>
            <a:r>
              <a:rPr lang="en-US" dirty="0"/>
              <a:t> van Hoboken: From Collection to Use in Privacy Regulation? A forward Looking Comparison of European and U.S. Frameworks for Personal Data Processing </a:t>
            </a:r>
          </a:p>
          <a:p>
            <a:pPr lvl="1"/>
            <a:r>
              <a:rPr lang="nl-NL" dirty="0"/>
              <a:t>(10) Alexander Rossnagel &amp; Phillip Richter: Big Data </a:t>
            </a:r>
            <a:r>
              <a:rPr lang="nl-NL" dirty="0" err="1"/>
              <a:t>and</a:t>
            </a:r>
            <a:r>
              <a:rPr lang="nl-NL" dirty="0"/>
              <a:t> </a:t>
            </a:r>
            <a:r>
              <a:rPr lang="nl-NL" dirty="0" err="1"/>
              <a:t>Informational</a:t>
            </a:r>
            <a:r>
              <a:rPr lang="nl-NL" dirty="0"/>
              <a:t> </a:t>
            </a:r>
            <a:r>
              <a:rPr lang="nl-NL" dirty="0" err="1"/>
              <a:t>Self-Determination</a:t>
            </a:r>
            <a:r>
              <a:rPr lang="nl-NL" dirty="0"/>
              <a:t>: </a:t>
            </a:r>
            <a:r>
              <a:rPr lang="nl-NL" dirty="0" err="1"/>
              <a:t>Regulative</a:t>
            </a:r>
            <a:r>
              <a:rPr lang="nl-NL" dirty="0"/>
              <a:t> Approaches in Germany </a:t>
            </a:r>
            <a:r>
              <a:rPr lang="nl-NL" dirty="0" err="1"/>
              <a:t>using</a:t>
            </a:r>
            <a:r>
              <a:rPr lang="nl-NL" dirty="0"/>
              <a:t> </a:t>
            </a:r>
            <a:r>
              <a:rPr lang="nl-NL" dirty="0" err="1"/>
              <a:t>the</a:t>
            </a:r>
            <a:r>
              <a:rPr lang="nl-NL" dirty="0"/>
              <a:t> </a:t>
            </a:r>
            <a:r>
              <a:rPr lang="nl-NL" dirty="0" err="1"/>
              <a:t>example</a:t>
            </a:r>
            <a:r>
              <a:rPr lang="nl-NL" dirty="0"/>
              <a:t> of </a:t>
            </a:r>
            <a:r>
              <a:rPr lang="nl-NL" dirty="0" err="1"/>
              <a:t>police</a:t>
            </a:r>
            <a:r>
              <a:rPr lang="nl-NL" dirty="0"/>
              <a:t> </a:t>
            </a:r>
            <a:r>
              <a:rPr lang="nl-NL" dirty="0" err="1"/>
              <a:t>and</a:t>
            </a:r>
            <a:r>
              <a:rPr lang="nl-NL" dirty="0"/>
              <a:t> intelligence </a:t>
            </a:r>
            <a:r>
              <a:rPr lang="nl-NL" dirty="0" err="1"/>
              <a:t>agencies</a:t>
            </a:r>
            <a:endParaRPr lang="en-US" dirty="0"/>
          </a:p>
        </p:txBody>
      </p:sp>
    </p:spTree>
    <p:extLst>
      <p:ext uri="{BB962C8B-B14F-4D97-AF65-F5344CB8AC3E}">
        <p14:creationId xmlns:p14="http://schemas.microsoft.com/office/powerpoint/2010/main" val="224397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Overzicht van output</a:t>
            </a:r>
            <a:endParaRPr lang="en-US" dirty="0"/>
          </a:p>
        </p:txBody>
      </p:sp>
      <p:sp>
        <p:nvSpPr>
          <p:cNvPr id="3" name="Content Placeholder 2"/>
          <p:cNvSpPr>
            <a:spLocks noGrp="1"/>
          </p:cNvSpPr>
          <p:nvPr>
            <p:ph idx="1"/>
          </p:nvPr>
        </p:nvSpPr>
        <p:spPr/>
        <p:txBody>
          <a:bodyPr>
            <a:normAutofit lnSpcReduction="10000"/>
          </a:bodyPr>
          <a:lstStyle/>
          <a:p>
            <a:r>
              <a:rPr lang="nl-NL" dirty="0"/>
              <a:t>(3) Internetpublicaties</a:t>
            </a:r>
          </a:p>
          <a:p>
            <a:pPr lvl="1"/>
            <a:r>
              <a:rPr lang="nl-NL" dirty="0"/>
              <a:t>Sascha van Schendel: Analyse van het gebruik van Big Data door de MIVD en AIVD 2015</a:t>
            </a:r>
          </a:p>
          <a:p>
            <a:pPr lvl="1"/>
            <a:r>
              <a:rPr lang="nl-NL" dirty="0" err="1"/>
              <a:t>Rosamunde</a:t>
            </a:r>
            <a:r>
              <a:rPr lang="nl-NL" dirty="0"/>
              <a:t> van Brakel: Case </a:t>
            </a:r>
            <a:r>
              <a:rPr lang="nl-NL" dirty="0" err="1"/>
              <a:t>Study</a:t>
            </a:r>
            <a:r>
              <a:rPr lang="nl-NL" dirty="0"/>
              <a:t> gebruik Big Data door de politie in Nederland</a:t>
            </a:r>
          </a:p>
          <a:p>
            <a:pPr lvl="1"/>
            <a:r>
              <a:rPr lang="nl-NL" dirty="0"/>
              <a:t>Peter </a:t>
            </a:r>
            <a:r>
              <a:rPr lang="nl-NL" dirty="0" err="1"/>
              <a:t>Olsthorn</a:t>
            </a:r>
            <a:r>
              <a:rPr lang="nl-NL" dirty="0"/>
              <a:t>: Big Data bij de belastingdienst</a:t>
            </a:r>
          </a:p>
          <a:p>
            <a:pPr lvl="1"/>
            <a:r>
              <a:rPr lang="nl-NL" dirty="0"/>
              <a:t>Leo Ottes: Big Data in de zorg</a:t>
            </a:r>
          </a:p>
          <a:p>
            <a:pPr lvl="1"/>
            <a:r>
              <a:rPr lang="nl-NL" dirty="0"/>
              <a:t>Bart van der Sloot &amp; Sascha van Schendel: International </a:t>
            </a:r>
            <a:r>
              <a:rPr lang="nl-NL" dirty="0" err="1"/>
              <a:t>and</a:t>
            </a:r>
            <a:r>
              <a:rPr lang="nl-NL" dirty="0"/>
              <a:t> </a:t>
            </a:r>
            <a:r>
              <a:rPr lang="nl-NL" dirty="0" err="1"/>
              <a:t>comparative</a:t>
            </a:r>
            <a:r>
              <a:rPr lang="nl-NL" dirty="0"/>
              <a:t> </a:t>
            </a:r>
            <a:r>
              <a:rPr lang="nl-NL" dirty="0" err="1"/>
              <a:t>legal</a:t>
            </a:r>
            <a:r>
              <a:rPr lang="nl-NL" dirty="0"/>
              <a:t> </a:t>
            </a:r>
            <a:r>
              <a:rPr lang="nl-NL" dirty="0" err="1"/>
              <a:t>study</a:t>
            </a:r>
            <a:r>
              <a:rPr lang="nl-NL" dirty="0"/>
              <a:t> on Big Data</a:t>
            </a:r>
            <a:endParaRPr lang="en-US" dirty="0"/>
          </a:p>
        </p:txBody>
      </p:sp>
    </p:spTree>
    <p:extLst>
      <p:ext uri="{BB962C8B-B14F-4D97-AF65-F5344CB8AC3E}">
        <p14:creationId xmlns:p14="http://schemas.microsoft.com/office/powerpoint/2010/main" val="2916741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Definitie en afbakening</a:t>
            </a:r>
          </a:p>
        </p:txBody>
      </p:sp>
      <p:sp>
        <p:nvSpPr>
          <p:cNvPr id="3" name="Tijdelijke aanduiding voor inhoud 2"/>
          <p:cNvSpPr>
            <a:spLocks noGrp="1"/>
          </p:cNvSpPr>
          <p:nvPr>
            <p:ph idx="1"/>
          </p:nvPr>
        </p:nvSpPr>
        <p:spPr/>
        <p:txBody>
          <a:bodyPr>
            <a:normAutofit fontScale="77500" lnSpcReduction="20000"/>
          </a:bodyPr>
          <a:lstStyle/>
          <a:p>
            <a:r>
              <a:rPr lang="nl-NL" dirty="0"/>
              <a:t>Wat is Big Data?</a:t>
            </a:r>
          </a:p>
          <a:p>
            <a:r>
              <a:rPr lang="nl-NL" i="1" dirty="0"/>
              <a:t>Bekendste </a:t>
            </a:r>
            <a:r>
              <a:rPr lang="nl-NL" i="1" dirty="0" err="1"/>
              <a:t>defintie</a:t>
            </a:r>
            <a:r>
              <a:rPr lang="nl-NL" i="1" dirty="0"/>
              <a:t> is de drie V’s: </a:t>
            </a:r>
          </a:p>
          <a:p>
            <a:pPr lvl="1"/>
            <a:r>
              <a:rPr lang="nl-NL" i="1" dirty="0"/>
              <a:t>Volume,  </a:t>
            </a:r>
            <a:r>
              <a:rPr lang="nl-NL" dirty="0"/>
              <a:t>het gebruik van grote hoeveelheden data. </a:t>
            </a:r>
          </a:p>
          <a:p>
            <a:pPr lvl="1"/>
            <a:r>
              <a:rPr lang="nl-NL" i="1" dirty="0" err="1"/>
              <a:t>Variety</a:t>
            </a:r>
            <a:r>
              <a:rPr lang="nl-NL" i="1" dirty="0"/>
              <a:t>, </a:t>
            </a:r>
            <a:r>
              <a:rPr lang="nl-NL" dirty="0"/>
              <a:t>het gebruik van verschillende databronnen die in verschillende structuren of zelfs ongestructureerd (zoals beeld en geluid of grote tekstbestanden) zijn opgeslagen. </a:t>
            </a:r>
          </a:p>
          <a:p>
            <a:pPr lvl="1"/>
            <a:r>
              <a:rPr lang="nl-NL" i="1" dirty="0" err="1"/>
              <a:t>Velocity</a:t>
            </a:r>
            <a:r>
              <a:rPr lang="nl-NL" i="1" dirty="0"/>
              <a:t>, </a:t>
            </a:r>
            <a:r>
              <a:rPr lang="nl-NL" dirty="0"/>
              <a:t>de snelheid, er worden continu in real-time gegevensstromen geanalyseerd. </a:t>
            </a:r>
          </a:p>
          <a:p>
            <a:r>
              <a:rPr lang="nl-NL" dirty="0"/>
              <a:t>Door een aantal auteurs zijn er nog V’s aan toegevoegd zoals </a:t>
            </a:r>
            <a:r>
              <a:rPr lang="nl-NL" i="1" dirty="0"/>
              <a:t>Value</a:t>
            </a:r>
            <a:r>
              <a:rPr lang="nl-NL" dirty="0"/>
              <a:t> (Dijcks, 2012; </a:t>
            </a:r>
            <a:r>
              <a:rPr lang="nl-NL" dirty="0" err="1"/>
              <a:t>Dumbill</a:t>
            </a:r>
            <a:r>
              <a:rPr lang="nl-NL" dirty="0"/>
              <a:t>, 2013), </a:t>
            </a:r>
            <a:r>
              <a:rPr lang="nl-NL" i="1" dirty="0" err="1"/>
              <a:t>Variability</a:t>
            </a:r>
            <a:r>
              <a:rPr lang="nl-NL" dirty="0"/>
              <a:t> (Hopkins &amp; </a:t>
            </a:r>
            <a:r>
              <a:rPr lang="nl-NL" dirty="0" err="1"/>
              <a:t>Evelson</a:t>
            </a:r>
            <a:r>
              <a:rPr lang="nl-NL" dirty="0"/>
              <a:t>, 2011; Tech America Foundation, 2012), </a:t>
            </a:r>
            <a:r>
              <a:rPr lang="nl-NL" i="1" dirty="0" err="1"/>
              <a:t>Veracity</a:t>
            </a:r>
            <a:r>
              <a:rPr lang="nl-NL" dirty="0"/>
              <a:t> (IBM, 2015) en </a:t>
            </a:r>
            <a:r>
              <a:rPr lang="nl-NL" i="1" dirty="0"/>
              <a:t>Virtual</a:t>
            </a:r>
            <a:r>
              <a:rPr lang="nl-NL" dirty="0"/>
              <a:t> (</a:t>
            </a:r>
            <a:r>
              <a:rPr lang="nl-NL" dirty="0" err="1"/>
              <a:t>Zikopoulos</a:t>
            </a:r>
            <a:r>
              <a:rPr lang="nl-NL" dirty="0"/>
              <a:t> et al 11; </a:t>
            </a:r>
            <a:r>
              <a:rPr lang="nl-NL" dirty="0" err="1"/>
              <a:t>Akerkar</a:t>
            </a:r>
            <a:r>
              <a:rPr lang="nl-NL" dirty="0"/>
              <a:t> et al 2015).</a:t>
            </a:r>
          </a:p>
          <a:p>
            <a:endParaRPr lang="nl-NL" dirty="0"/>
          </a:p>
        </p:txBody>
      </p:sp>
    </p:spTree>
    <p:extLst>
      <p:ext uri="{BB962C8B-B14F-4D97-AF65-F5344CB8AC3E}">
        <p14:creationId xmlns:p14="http://schemas.microsoft.com/office/powerpoint/2010/main" val="3882355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Definitie en afbakening</a:t>
            </a:r>
          </a:p>
        </p:txBody>
      </p:sp>
      <p:sp>
        <p:nvSpPr>
          <p:cNvPr id="3" name="Tijdelijke aanduiding voor inhoud 2"/>
          <p:cNvSpPr>
            <a:spLocks noGrp="1"/>
          </p:cNvSpPr>
          <p:nvPr>
            <p:ph idx="1"/>
          </p:nvPr>
        </p:nvSpPr>
        <p:spPr/>
        <p:txBody>
          <a:bodyPr>
            <a:normAutofit fontScale="62500" lnSpcReduction="20000"/>
          </a:bodyPr>
          <a:lstStyle/>
          <a:p>
            <a:pPr lvl="0"/>
            <a:r>
              <a:rPr lang="nl-NL" dirty="0"/>
              <a:t>De </a:t>
            </a:r>
            <a:r>
              <a:rPr lang="nl-NL" i="1" dirty="0"/>
              <a:t>Artikel 29 Werkgroep</a:t>
            </a:r>
            <a:r>
              <a:rPr lang="nl-NL" dirty="0"/>
              <a:t> (Werkgroep 29) heeft een beschrijving gegeven in een rapport uit 2013. </a:t>
            </a:r>
            <a:r>
              <a:rPr lang="en-US" dirty="0"/>
              <a:t>‘Big Data is a term which refers to the enormous increase in access to and automated use of information. It refers to the gigantic amounts of digital data controlled by companies, authorities and other large organizations which are subjected to extensive analysis based on the use of algorithms.</a:t>
            </a:r>
            <a:r>
              <a:rPr lang="en-US" i="1" dirty="0"/>
              <a:t> Big Data may be used to identify general trends and correlations, but it can also be used such that it affects individuals directly.’</a:t>
            </a:r>
            <a:endParaRPr lang="nl-NL" dirty="0"/>
          </a:p>
          <a:p>
            <a:pPr lvl="0"/>
            <a:r>
              <a:rPr lang="en-US" dirty="0"/>
              <a:t>De </a:t>
            </a:r>
            <a:r>
              <a:rPr lang="en-US" i="1" dirty="0"/>
              <a:t>European Data Protection Supervisor</a:t>
            </a:r>
            <a:r>
              <a:rPr lang="en-US" dirty="0"/>
              <a:t> (EDPS) </a:t>
            </a:r>
            <a:r>
              <a:rPr lang="en-US" dirty="0" err="1"/>
              <a:t>stelt</a:t>
            </a:r>
            <a:r>
              <a:rPr lang="en-US" dirty="0"/>
              <a:t> op </a:t>
            </a:r>
            <a:r>
              <a:rPr lang="en-US" dirty="0" err="1"/>
              <a:t>zijn</a:t>
            </a:r>
            <a:r>
              <a:rPr lang="en-US" dirty="0"/>
              <a:t> website: ‘Big data means large amounts of different types of data produced at high speed from multiple sources, whose handling and analysis require new and more powerful processors and algorithms. Not all of these data are personal, but many players in the digital economy increasingly rely on the large scale collection of and trade in personal information. As well as benefits, these growing markets pose specific risks to individual's rights to privacy and to data protection.’</a:t>
            </a:r>
            <a:endParaRPr lang="nl-NL" dirty="0"/>
          </a:p>
        </p:txBody>
      </p:sp>
    </p:spTree>
    <p:extLst>
      <p:ext uri="{BB962C8B-B14F-4D97-AF65-F5344CB8AC3E}">
        <p14:creationId xmlns:p14="http://schemas.microsoft.com/office/powerpoint/2010/main" val="31371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Definitie en afbakening</a:t>
            </a:r>
          </a:p>
        </p:txBody>
      </p:sp>
      <p:sp>
        <p:nvSpPr>
          <p:cNvPr id="3" name="Tijdelijke aanduiding voor inhoud 2"/>
          <p:cNvSpPr>
            <a:spLocks noGrp="1"/>
          </p:cNvSpPr>
          <p:nvPr>
            <p:ph idx="1"/>
          </p:nvPr>
        </p:nvSpPr>
        <p:spPr/>
        <p:txBody>
          <a:bodyPr>
            <a:normAutofit fontScale="47500" lnSpcReduction="20000"/>
          </a:bodyPr>
          <a:lstStyle/>
          <a:p>
            <a:pPr lvl="0"/>
            <a:r>
              <a:rPr lang="en-US" dirty="0"/>
              <a:t>De </a:t>
            </a:r>
            <a:r>
              <a:rPr lang="en-US" dirty="0" err="1"/>
              <a:t>Estse</a:t>
            </a:r>
            <a:r>
              <a:rPr lang="en-US" dirty="0"/>
              <a:t> DPA </a:t>
            </a:r>
            <a:r>
              <a:rPr lang="en-US" dirty="0" err="1"/>
              <a:t>beschrijft</a:t>
            </a:r>
            <a:r>
              <a:rPr lang="en-US" dirty="0"/>
              <a:t> Big Data </a:t>
            </a:r>
            <a:r>
              <a:rPr lang="en-US" dirty="0" err="1"/>
              <a:t>als</a:t>
            </a:r>
            <a:r>
              <a:rPr lang="en-US" dirty="0"/>
              <a:t> ‘collected and processed open datasets, which are defined by quantity, plurality of data formats and data origination and processing speed.’</a:t>
            </a:r>
            <a:endParaRPr lang="nl-NL" dirty="0"/>
          </a:p>
          <a:p>
            <a:pPr lvl="0"/>
            <a:r>
              <a:rPr lang="en-US" dirty="0"/>
              <a:t>De </a:t>
            </a:r>
            <a:r>
              <a:rPr lang="en-US" dirty="0" err="1"/>
              <a:t>Luxemburgse</a:t>
            </a:r>
            <a:r>
              <a:rPr lang="en-US" dirty="0"/>
              <a:t> DPA </a:t>
            </a:r>
            <a:r>
              <a:rPr lang="en-US" dirty="0" err="1"/>
              <a:t>geeft</a:t>
            </a:r>
            <a:r>
              <a:rPr lang="en-US" dirty="0"/>
              <a:t> de </a:t>
            </a:r>
            <a:r>
              <a:rPr lang="en-US" dirty="0" err="1"/>
              <a:t>volgende</a:t>
            </a:r>
            <a:r>
              <a:rPr lang="en-US" dirty="0"/>
              <a:t> </a:t>
            </a:r>
            <a:r>
              <a:rPr lang="en-US" dirty="0" err="1"/>
              <a:t>definitie</a:t>
            </a:r>
            <a:r>
              <a:rPr lang="en-US" dirty="0"/>
              <a:t>: ‘</a:t>
            </a:r>
            <a:r>
              <a:rPr lang="en-GB" dirty="0"/>
              <a:t>Big Data stems from the collection of large structured or unstructured datasets, the possible merger of such datasets as well as the analysis of these data through computer algorithms. It usually refers to datasets which cannot be stored, managed and analysed with average technical means due to their size. Personal data can also be a part of Big Data but Big Data usually extends beyond that, containing aggregated and anonymous data.’</a:t>
            </a:r>
            <a:endParaRPr lang="nl-NL" dirty="0"/>
          </a:p>
          <a:p>
            <a:pPr lvl="0"/>
            <a:r>
              <a:rPr lang="en-US" dirty="0"/>
              <a:t>Het CBP </a:t>
            </a:r>
            <a:r>
              <a:rPr lang="en-US" dirty="0" err="1"/>
              <a:t>uit</a:t>
            </a:r>
            <a:r>
              <a:rPr lang="en-US" dirty="0"/>
              <a:t> Nederland </a:t>
            </a:r>
            <a:r>
              <a:rPr lang="en-US" dirty="0" err="1"/>
              <a:t>stelt</a:t>
            </a:r>
            <a:r>
              <a:rPr lang="en-US" dirty="0"/>
              <a:t>: ‘Big Data is all about collecting as much information as possible ; storing it in ever larger databases ; combining data that is collected for different purposes ; and applying algorithms to find correlations and unexpected new information.’ </a:t>
            </a:r>
            <a:endParaRPr lang="nl-NL" dirty="0"/>
          </a:p>
          <a:p>
            <a:pPr lvl="0"/>
            <a:r>
              <a:rPr lang="en-GB" dirty="0"/>
              <a:t>De DPA </a:t>
            </a:r>
            <a:r>
              <a:rPr lang="en-GB" dirty="0" err="1"/>
              <a:t>uit</a:t>
            </a:r>
            <a:r>
              <a:rPr lang="en-GB" dirty="0"/>
              <a:t> </a:t>
            </a:r>
            <a:r>
              <a:rPr lang="en-GB" dirty="0" err="1"/>
              <a:t>Slovenië</a:t>
            </a:r>
            <a:r>
              <a:rPr lang="en-GB" dirty="0"/>
              <a:t>: ‘Big Data is a broad term for processing of large amounts of different types of data, including personal data, acquired from multiple sources in various formats. Big Data revolves around predictive analytics – acquiring new knowledge from large data sets which requires new and more powerful processing applications.’</a:t>
            </a:r>
            <a:endParaRPr lang="nl-NL" dirty="0"/>
          </a:p>
          <a:p>
            <a:pPr lvl="0"/>
            <a:r>
              <a:rPr lang="en-GB" dirty="0"/>
              <a:t>De DPA </a:t>
            </a:r>
            <a:r>
              <a:rPr lang="en-GB" dirty="0" err="1"/>
              <a:t>uit</a:t>
            </a:r>
            <a:r>
              <a:rPr lang="en-GB" dirty="0"/>
              <a:t> het </a:t>
            </a:r>
            <a:r>
              <a:rPr lang="en-GB" dirty="0" err="1"/>
              <a:t>Verenigd</a:t>
            </a:r>
            <a:r>
              <a:rPr lang="en-GB" dirty="0"/>
              <a:t> </a:t>
            </a:r>
            <a:r>
              <a:rPr lang="en-GB" dirty="0" err="1"/>
              <a:t>Koninkrijk</a:t>
            </a:r>
            <a:r>
              <a:rPr lang="en-GB" dirty="0"/>
              <a:t> </a:t>
            </a:r>
            <a:r>
              <a:rPr lang="en-GB" dirty="0" err="1"/>
              <a:t>bouwt</a:t>
            </a:r>
            <a:r>
              <a:rPr lang="en-GB" dirty="0"/>
              <a:t> </a:t>
            </a:r>
            <a:r>
              <a:rPr lang="en-GB" dirty="0" err="1"/>
              <a:t>voor</a:t>
            </a:r>
            <a:r>
              <a:rPr lang="en-GB" dirty="0"/>
              <a:t> op de 3 vs </a:t>
            </a:r>
            <a:r>
              <a:rPr lang="en-GB" dirty="0" err="1"/>
              <a:t>en</a:t>
            </a:r>
            <a:r>
              <a:rPr lang="en-GB" dirty="0"/>
              <a:t> </a:t>
            </a:r>
            <a:r>
              <a:rPr lang="en-GB" dirty="0" err="1"/>
              <a:t>stelt</a:t>
            </a:r>
            <a:r>
              <a:rPr lang="en-GB" dirty="0"/>
              <a:t> </a:t>
            </a:r>
            <a:r>
              <a:rPr lang="en-GB" dirty="0" err="1"/>
              <a:t>dat</a:t>
            </a:r>
            <a:r>
              <a:rPr lang="en-GB" dirty="0"/>
              <a:t> </a:t>
            </a:r>
            <a:r>
              <a:rPr lang="en-GB" dirty="0" err="1"/>
              <a:t>daarnaast</a:t>
            </a:r>
            <a:r>
              <a:rPr lang="en-GB" dirty="0"/>
              <a:t> </a:t>
            </a:r>
            <a:r>
              <a:rPr lang="en-GB" dirty="0" err="1"/>
              <a:t>essentieel</a:t>
            </a:r>
            <a:r>
              <a:rPr lang="en-GB" dirty="0"/>
              <a:t> is: </a:t>
            </a:r>
            <a:r>
              <a:rPr lang="en-US" dirty="0"/>
              <a:t>‘ repurposing data; using algorithms to find correlations in datasets rather than constructing traditional queries; and bringing together data from a variety of sources, including structured and unstructured data.’ </a:t>
            </a:r>
            <a:endParaRPr lang="nl-NL" dirty="0"/>
          </a:p>
          <a:p>
            <a:pPr lvl="0"/>
            <a:r>
              <a:rPr lang="en-GB" dirty="0"/>
              <a:t>Tot slot </a:t>
            </a:r>
            <a:r>
              <a:rPr lang="en-GB" dirty="0" err="1"/>
              <a:t>stelt</a:t>
            </a:r>
            <a:r>
              <a:rPr lang="en-GB" dirty="0"/>
              <a:t> de DPA van </a:t>
            </a:r>
            <a:r>
              <a:rPr lang="en-US" dirty="0"/>
              <a:t>Sweden over Big Data </a:t>
            </a:r>
            <a:r>
              <a:rPr lang="en-US" dirty="0" err="1"/>
              <a:t>dat</a:t>
            </a:r>
            <a:r>
              <a:rPr lang="en-US" dirty="0"/>
              <a:t> ‘the concept is used for situations where large amounts of data are gathered in order to be made available for different purposes, not always precisely determined in advance.’</a:t>
            </a:r>
            <a:endParaRPr lang="nl-NL" dirty="0"/>
          </a:p>
        </p:txBody>
      </p:sp>
    </p:spTree>
    <p:extLst>
      <p:ext uri="{BB962C8B-B14F-4D97-AF65-F5344CB8AC3E}">
        <p14:creationId xmlns:p14="http://schemas.microsoft.com/office/powerpoint/2010/main" val="1812812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(3) Definitie en afbakening</a:t>
            </a:r>
          </a:p>
        </p:txBody>
      </p:sp>
      <p:sp>
        <p:nvSpPr>
          <p:cNvPr id="3" name="Tijdelijke aanduiding voor inhoud 2"/>
          <p:cNvSpPr>
            <a:spLocks noGrp="1"/>
          </p:cNvSpPr>
          <p:nvPr>
            <p:ph idx="1"/>
          </p:nvPr>
        </p:nvSpPr>
        <p:spPr/>
        <p:txBody>
          <a:bodyPr>
            <a:normAutofit fontScale="77500" lnSpcReduction="20000"/>
          </a:bodyPr>
          <a:lstStyle/>
          <a:p>
            <a:r>
              <a:rPr lang="nl-NL" dirty="0"/>
              <a:t>Het gaat bij Big Data dus om het om het verzamelen, het analyseren en het gebruik van data. </a:t>
            </a:r>
          </a:p>
          <a:p>
            <a:r>
              <a:rPr lang="nl-NL" dirty="0"/>
              <a:t>Bij het verzamelen gaat het om grote hoeveelheden data (volume), uit gevarieerde (</a:t>
            </a:r>
            <a:r>
              <a:rPr lang="nl-NL" dirty="0" err="1"/>
              <a:t>variaty</a:t>
            </a:r>
            <a:r>
              <a:rPr lang="nl-NL" dirty="0"/>
              <a:t>) en vaak ongestructureerde databronnen.</a:t>
            </a:r>
          </a:p>
          <a:p>
            <a:r>
              <a:rPr lang="nl-NL" dirty="0"/>
              <a:t>Bij het analyseren van de verzamelde data gaat het om de snelheid (</a:t>
            </a:r>
            <a:r>
              <a:rPr lang="nl-NL" dirty="0" err="1"/>
              <a:t>velocity</a:t>
            </a:r>
            <a:r>
              <a:rPr lang="nl-NL" dirty="0"/>
              <a:t>) van de analyses, die gebruik maken van </a:t>
            </a:r>
            <a:r>
              <a:rPr lang="nl-NL" dirty="0" err="1"/>
              <a:t>algortimes</a:t>
            </a:r>
            <a:r>
              <a:rPr lang="nl-NL" dirty="0"/>
              <a:t>, machine </a:t>
            </a:r>
            <a:r>
              <a:rPr lang="nl-NL" dirty="0" err="1"/>
              <a:t>learning</a:t>
            </a:r>
            <a:r>
              <a:rPr lang="nl-NL" dirty="0"/>
              <a:t> en statische correlaties.</a:t>
            </a:r>
          </a:p>
          <a:p>
            <a:r>
              <a:rPr lang="nl-NL" dirty="0"/>
              <a:t>De uitkomsten zijn vaak voorspellend van aard (</a:t>
            </a:r>
            <a:r>
              <a:rPr lang="nl-NL" dirty="0" err="1"/>
              <a:t>predictive</a:t>
            </a:r>
            <a:r>
              <a:rPr lang="nl-NL" dirty="0"/>
              <a:t> </a:t>
            </a:r>
            <a:r>
              <a:rPr lang="nl-NL" dirty="0" err="1"/>
              <a:t>analytics</a:t>
            </a:r>
            <a:r>
              <a:rPr lang="nl-NL" dirty="0"/>
              <a:t>) en worden op algemeen of groepsniveau geformuleerd. Het gebruik van de uitkomsten geschiedt meestal door </a:t>
            </a:r>
            <a:r>
              <a:rPr lang="nl-NL" dirty="0" err="1"/>
              <a:t>profiling</a:t>
            </a:r>
            <a:r>
              <a:rPr lang="nl-NL" dirty="0"/>
              <a:t>. </a:t>
            </a:r>
          </a:p>
        </p:txBody>
      </p:sp>
    </p:spTree>
    <p:extLst>
      <p:ext uri="{BB962C8B-B14F-4D97-AF65-F5344CB8AC3E}">
        <p14:creationId xmlns:p14="http://schemas.microsoft.com/office/powerpoint/2010/main" val="15757701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(3) Definitie en afbakening</a:t>
            </a:r>
          </a:p>
        </p:txBody>
      </p:sp>
      <p:sp>
        <p:nvSpPr>
          <p:cNvPr id="3" name="Tijdelijke aanduiding voor inhoud 2"/>
          <p:cNvSpPr>
            <a:spLocks noGrp="1"/>
          </p:cNvSpPr>
          <p:nvPr>
            <p:ph idx="1"/>
          </p:nvPr>
        </p:nvSpPr>
        <p:spPr/>
        <p:txBody>
          <a:bodyPr>
            <a:normAutofit fontScale="70000" lnSpcReduction="20000"/>
          </a:bodyPr>
          <a:lstStyle/>
          <a:p>
            <a:pPr lvl="0"/>
            <a:r>
              <a:rPr lang="nl-NL" dirty="0"/>
              <a:t>Een overkoepelend begrip</a:t>
            </a:r>
          </a:p>
          <a:p>
            <a:pPr lvl="0"/>
            <a:r>
              <a:rPr lang="nl-NL" i="1" dirty="0"/>
              <a:t>Open Data: </a:t>
            </a:r>
            <a:r>
              <a:rPr lang="nl-NL" dirty="0"/>
              <a:t>Veel Big Data initiatieven zijn gekoppeld aan Open Data. Open Data is het idee, zoals de naam reeds doet vermoeden, dat (</a:t>
            </a:r>
            <a:r>
              <a:rPr lang="nl-NL" dirty="0" err="1"/>
              <a:t>overheids</a:t>
            </a:r>
            <a:r>
              <a:rPr lang="nl-NL" dirty="0"/>
              <a:t>)data openbaar moeten zijn. Traditioneel is dit gekoppeld aan het idee van transparantie in de overheidssector en het faciliteren van de controle op de macht. Met name de Estse DPA is zeer expliciet over de relatie tussen Open Data en Big Data. </a:t>
            </a:r>
            <a:r>
              <a:rPr lang="en-US" dirty="0"/>
              <a:t>Big Data </a:t>
            </a:r>
            <a:r>
              <a:rPr lang="en-US" dirty="0" err="1"/>
              <a:t>wordt</a:t>
            </a:r>
            <a:r>
              <a:rPr lang="en-US" dirty="0"/>
              <a:t> </a:t>
            </a:r>
            <a:r>
              <a:rPr lang="en-US" dirty="0" err="1"/>
              <a:t>gedefinieerd</a:t>
            </a:r>
            <a:r>
              <a:rPr lang="en-US" dirty="0"/>
              <a:t> </a:t>
            </a:r>
            <a:r>
              <a:rPr lang="en-US" dirty="0" err="1"/>
              <a:t>als</a:t>
            </a:r>
            <a:r>
              <a:rPr lang="en-US" dirty="0"/>
              <a:t> </a:t>
            </a:r>
            <a:r>
              <a:rPr lang="en-US" b="1" dirty="0"/>
              <a:t>‘</a:t>
            </a:r>
            <a:r>
              <a:rPr lang="en-US" dirty="0"/>
              <a:t>collected and processed open datasets, which are defined by quantity, plurality of data formats and data origination and processing speed’. </a:t>
            </a:r>
            <a:r>
              <a:rPr lang="nl-NL" dirty="0"/>
              <a:t>Ook uit het deskresearch blijk dat in een aantal landen een duidelijk koppeling wordt gemaakt tussen de twee begrippen, zoals in Australië, Frankrijk, Japan en het Verenigd Koninkrijk. </a:t>
            </a:r>
          </a:p>
        </p:txBody>
      </p:sp>
    </p:spTree>
    <p:extLst>
      <p:ext uri="{BB962C8B-B14F-4D97-AF65-F5344CB8AC3E}">
        <p14:creationId xmlns:p14="http://schemas.microsoft.com/office/powerpoint/2010/main" val="1040182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(3) Definitie en afbakening</a:t>
            </a:r>
          </a:p>
        </p:txBody>
      </p:sp>
      <p:sp>
        <p:nvSpPr>
          <p:cNvPr id="3" name="Tijdelijke aanduiding voor inhoud 2"/>
          <p:cNvSpPr>
            <a:spLocks noGrp="1"/>
          </p:cNvSpPr>
          <p:nvPr>
            <p:ph idx="1"/>
          </p:nvPr>
        </p:nvSpPr>
        <p:spPr/>
        <p:txBody>
          <a:bodyPr>
            <a:normAutofit fontScale="70000" lnSpcReduction="20000"/>
          </a:bodyPr>
          <a:lstStyle/>
          <a:p>
            <a:pPr lvl="0"/>
            <a:r>
              <a:rPr lang="nl-NL" i="1" dirty="0"/>
              <a:t>Internet of </a:t>
            </a:r>
            <a:r>
              <a:rPr lang="nl-NL" i="1" dirty="0" err="1"/>
              <a:t>things</a:t>
            </a:r>
            <a:r>
              <a:rPr lang="nl-NL" i="1" dirty="0"/>
              <a:t>: </a:t>
            </a:r>
            <a:r>
              <a:rPr lang="nl-NL" dirty="0"/>
              <a:t>De term </a:t>
            </a:r>
            <a:r>
              <a:rPr lang="nl-NL" dirty="0" err="1"/>
              <a:t>the</a:t>
            </a:r>
            <a:r>
              <a:rPr lang="nl-NL" dirty="0"/>
              <a:t> Internet of </a:t>
            </a:r>
            <a:r>
              <a:rPr lang="nl-NL" dirty="0" err="1"/>
              <a:t>things</a:t>
            </a:r>
            <a:r>
              <a:rPr lang="nl-NL" dirty="0"/>
              <a:t> refereert aan het idee dat steeds meer dingen verbonden zijn aan het internet. Dit kunnen auto’s zijn, lantaarnpalen, koelkasten, broeken, of welk object dan ook. Hierdoor kunnen smart-</a:t>
            </a:r>
            <a:r>
              <a:rPr lang="nl-NL" dirty="0" err="1"/>
              <a:t>devices</a:t>
            </a:r>
            <a:r>
              <a:rPr lang="nl-NL" dirty="0"/>
              <a:t> ontstaan – bijvoorbeeld een koelkast die registreert dat de melk op is en automatisch nieuwe bestelt. Door alle objecten van een sensor te voorzien kunnen grote hoeveelheden data worden verzameld. Daarom worden Big Data en </a:t>
            </a:r>
            <a:r>
              <a:rPr lang="nl-NL" dirty="0" err="1"/>
              <a:t>the</a:t>
            </a:r>
            <a:r>
              <a:rPr lang="nl-NL" dirty="0"/>
              <a:t> </a:t>
            </a:r>
            <a:r>
              <a:rPr lang="nl-NL" dirty="0" err="1"/>
              <a:t>Intenet</a:t>
            </a:r>
            <a:r>
              <a:rPr lang="nl-NL" dirty="0"/>
              <a:t> of </a:t>
            </a:r>
            <a:r>
              <a:rPr lang="nl-NL" dirty="0" err="1"/>
              <a:t>Things</a:t>
            </a:r>
            <a:r>
              <a:rPr lang="nl-NL" dirty="0"/>
              <a:t> dan ook vaak in één adem genoemd. </a:t>
            </a:r>
            <a:r>
              <a:rPr lang="en-US" dirty="0" err="1"/>
              <a:t>Als</a:t>
            </a:r>
            <a:r>
              <a:rPr lang="en-US" dirty="0"/>
              <a:t> </a:t>
            </a:r>
            <a:r>
              <a:rPr lang="en-US" dirty="0" err="1"/>
              <a:t>voorbeeld</a:t>
            </a:r>
            <a:r>
              <a:rPr lang="en-US" dirty="0"/>
              <a:t> </a:t>
            </a:r>
            <a:r>
              <a:rPr lang="en-US" dirty="0" err="1"/>
              <a:t>kan</a:t>
            </a:r>
            <a:r>
              <a:rPr lang="en-US" dirty="0"/>
              <a:t> </a:t>
            </a:r>
            <a:r>
              <a:rPr lang="en-US" dirty="0" err="1"/>
              <a:t>dienen</a:t>
            </a:r>
            <a:r>
              <a:rPr lang="en-US" dirty="0"/>
              <a:t> de DPA van het </a:t>
            </a:r>
            <a:r>
              <a:rPr lang="en-US" dirty="0" err="1"/>
              <a:t>Verenigd</a:t>
            </a:r>
            <a:r>
              <a:rPr lang="en-US" dirty="0"/>
              <a:t> </a:t>
            </a:r>
            <a:r>
              <a:rPr lang="en-US" dirty="0" err="1"/>
              <a:t>Konkrijk</a:t>
            </a:r>
            <a:r>
              <a:rPr lang="en-US" dirty="0"/>
              <a:t>: ‘we note that big data may involve not only data that has been consciously provided by data subjects, but also personal data that has been observed (</a:t>
            </a:r>
            <a:r>
              <a:rPr lang="en-US" dirty="0" err="1"/>
              <a:t>eg</a:t>
            </a:r>
            <a:r>
              <a:rPr lang="en-US" dirty="0"/>
              <a:t> from Internet of Things devices), derived from other data or inferred through analytics and profiling.’ </a:t>
            </a:r>
            <a:endParaRPr lang="nl-NL" dirty="0"/>
          </a:p>
        </p:txBody>
      </p:sp>
    </p:spTree>
    <p:extLst>
      <p:ext uri="{BB962C8B-B14F-4D97-AF65-F5344CB8AC3E}">
        <p14:creationId xmlns:p14="http://schemas.microsoft.com/office/powerpoint/2010/main" val="34231924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(3) Definitie en afbakening</a:t>
            </a:r>
          </a:p>
        </p:txBody>
      </p:sp>
      <p:sp>
        <p:nvSpPr>
          <p:cNvPr id="3" name="Tijdelijke aanduiding voor inhoud 2"/>
          <p:cNvSpPr>
            <a:spLocks noGrp="1"/>
          </p:cNvSpPr>
          <p:nvPr>
            <p:ph idx="1"/>
          </p:nvPr>
        </p:nvSpPr>
        <p:spPr/>
        <p:txBody>
          <a:bodyPr>
            <a:normAutofit fontScale="62500" lnSpcReduction="20000"/>
          </a:bodyPr>
          <a:lstStyle/>
          <a:p>
            <a:pPr lvl="0"/>
            <a:r>
              <a:rPr lang="nl-NL" i="1" dirty="0"/>
              <a:t>Smart: </a:t>
            </a:r>
            <a:r>
              <a:rPr lang="nl-NL" dirty="0"/>
              <a:t>Door de toepassingen van </a:t>
            </a:r>
            <a:r>
              <a:rPr lang="nl-NL" dirty="0" err="1"/>
              <a:t>the</a:t>
            </a:r>
            <a:r>
              <a:rPr lang="nl-NL" dirty="0"/>
              <a:t> internet of </a:t>
            </a:r>
            <a:r>
              <a:rPr lang="nl-NL" dirty="0" err="1"/>
              <a:t>things</a:t>
            </a:r>
            <a:r>
              <a:rPr lang="nl-NL" dirty="0"/>
              <a:t> en het constant in verbinding staan van apparaten en computers is er steeds meer sprake van ontwikkeling van smart producten en diensten. Daarbij kan gedacht worden aan smart </a:t>
            </a:r>
            <a:r>
              <a:rPr lang="nl-NL" dirty="0" err="1"/>
              <a:t>cities</a:t>
            </a:r>
            <a:r>
              <a:rPr lang="nl-NL" dirty="0"/>
              <a:t>, smart </a:t>
            </a:r>
            <a:r>
              <a:rPr lang="nl-NL" dirty="0" err="1"/>
              <a:t>devices</a:t>
            </a:r>
            <a:r>
              <a:rPr lang="nl-NL" dirty="0"/>
              <a:t> en smart robots. Uit het deskresearch blijkt dat in een aantal landen de link tussen smart systemen en Big Data wordt gemaakt, zoals de Verenigde Staten en het Verenigd Koninkrijk.  Ook de Luxemburgse DPA benadrukt ook de relatie tot smart-systems, zoals smart metering.  </a:t>
            </a:r>
            <a:r>
              <a:rPr lang="en-US" dirty="0"/>
              <a:t>‘</a:t>
            </a:r>
            <a:r>
              <a:rPr lang="en-GB" dirty="0"/>
              <a:t>At a national level, a system of smart metering for electricity and gas has been launched. The project is however still in a testing phase. - The CNPD has not issued any decisions, reports or opinions that are directly dealing with Big Data. The Commission has however issued an opinion in a related matter, namely with regard to the problematic raised by smart metering.  In 2013, the CNPD issued an opinion on smart metering. The main argument of the opinion highlights the necessity to clearly define the purposes of the data processing as well as the retention periods of the data related to smart metering.’</a:t>
            </a:r>
            <a:endParaRPr lang="nl-NL" dirty="0"/>
          </a:p>
        </p:txBody>
      </p:sp>
    </p:spTree>
    <p:extLst>
      <p:ext uri="{BB962C8B-B14F-4D97-AF65-F5344CB8AC3E}">
        <p14:creationId xmlns:p14="http://schemas.microsoft.com/office/powerpoint/2010/main" val="192347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Overzicht</a:t>
            </a:r>
            <a:endParaRPr lang="en-US" dirty="0"/>
          </a:p>
        </p:txBody>
      </p:sp>
      <p:sp>
        <p:nvSpPr>
          <p:cNvPr id="3" name="Content Placeholder 2"/>
          <p:cNvSpPr>
            <a:spLocks noGrp="1"/>
          </p:cNvSpPr>
          <p:nvPr>
            <p:ph idx="1"/>
          </p:nvPr>
        </p:nvSpPr>
        <p:spPr/>
        <p:txBody>
          <a:bodyPr/>
          <a:lstStyle/>
          <a:p>
            <a:r>
              <a:rPr lang="nl-NL" dirty="0"/>
              <a:t>(1) Adviesaanvraag</a:t>
            </a:r>
          </a:p>
          <a:p>
            <a:r>
              <a:rPr lang="nl-NL" dirty="0"/>
              <a:t>(2) Overzicht van output</a:t>
            </a:r>
          </a:p>
          <a:p>
            <a:r>
              <a:rPr lang="nl-NL" dirty="0"/>
              <a:t>(3) Definitie en afbakening</a:t>
            </a:r>
          </a:p>
          <a:p>
            <a:r>
              <a:rPr lang="nl-NL" dirty="0"/>
              <a:t>(4) Praktijk en gebruik</a:t>
            </a:r>
          </a:p>
          <a:p>
            <a:r>
              <a:rPr lang="nl-NL" dirty="0"/>
              <a:t>(5) Sociale, ethische en juridische vragen</a:t>
            </a:r>
          </a:p>
          <a:p>
            <a:r>
              <a:rPr lang="nl-NL" dirty="0"/>
              <a:t>(6) Aanbevelingen</a:t>
            </a:r>
            <a:endParaRPr lang="en-US" dirty="0"/>
          </a:p>
        </p:txBody>
      </p:sp>
    </p:spTree>
    <p:extLst>
      <p:ext uri="{BB962C8B-B14F-4D97-AF65-F5344CB8AC3E}">
        <p14:creationId xmlns:p14="http://schemas.microsoft.com/office/powerpoint/2010/main" val="23719972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(3) Definitie en afbakening</a:t>
            </a:r>
          </a:p>
        </p:txBody>
      </p:sp>
      <p:sp>
        <p:nvSpPr>
          <p:cNvPr id="3" name="Tijdelijke aanduiding voor inhoud 2"/>
          <p:cNvSpPr>
            <a:spLocks noGrp="1"/>
          </p:cNvSpPr>
          <p:nvPr>
            <p:ph idx="1"/>
          </p:nvPr>
        </p:nvSpPr>
        <p:spPr/>
        <p:txBody>
          <a:bodyPr>
            <a:normAutofit fontScale="70000" lnSpcReduction="20000"/>
          </a:bodyPr>
          <a:lstStyle/>
          <a:p>
            <a:pPr lvl="0"/>
            <a:r>
              <a:rPr lang="nl-NL" i="1" dirty="0" err="1"/>
              <a:t>Profiling</a:t>
            </a:r>
            <a:r>
              <a:rPr lang="nl-NL" i="1" dirty="0"/>
              <a:t>: </a:t>
            </a:r>
            <a:r>
              <a:rPr lang="nl-NL" dirty="0"/>
              <a:t>Een term die vaak in verband met Big Data wordt gebracht en soms zelfs als onderdeel van de definitie van Big Data wordt gezien is </a:t>
            </a:r>
            <a:r>
              <a:rPr lang="nl-NL" dirty="0" err="1"/>
              <a:t>profiling</a:t>
            </a:r>
            <a:r>
              <a:rPr lang="nl-NL" dirty="0"/>
              <a:t>. Doordat er met steeds grotere datasets wordt gewerkt zijn de conclusies en lessen die kunnen worden getrokken uit de grote datasets voornamelijk op algemeen of groepsniveau geformuleerd. Daarbij gaat het voornamelijk om statistische correlaties, waaraan een voorspellende waarde wordt toegedicht. In Duitsland komt er dan ook nieuwe regelgeving over </a:t>
            </a:r>
            <a:r>
              <a:rPr lang="nl-NL" dirty="0" err="1"/>
              <a:t>profiling</a:t>
            </a:r>
            <a:r>
              <a:rPr lang="nl-NL" dirty="0"/>
              <a:t> en ook een aantal </a:t>
            </a:r>
            <a:r>
              <a:rPr lang="nl-NL" dirty="0" err="1"/>
              <a:t>DPA’s</a:t>
            </a:r>
            <a:r>
              <a:rPr lang="nl-NL" dirty="0"/>
              <a:t> benadrukt de relatie van Big Dat met </a:t>
            </a:r>
            <a:r>
              <a:rPr lang="nl-NL" dirty="0" err="1"/>
              <a:t>profiling</a:t>
            </a:r>
            <a:r>
              <a:rPr lang="nl-NL" dirty="0"/>
              <a:t>, zoals die van Nederland, Slovenië, het Verenigd Koninkrijk en België. </a:t>
            </a:r>
            <a:r>
              <a:rPr lang="en-US" dirty="0"/>
              <a:t>Die </a:t>
            </a:r>
            <a:r>
              <a:rPr lang="en-US" dirty="0" err="1"/>
              <a:t>laatste</a:t>
            </a:r>
            <a:r>
              <a:rPr lang="en-US" dirty="0"/>
              <a:t> </a:t>
            </a:r>
            <a:r>
              <a:rPr lang="en-US" dirty="0" err="1"/>
              <a:t>stelt</a:t>
            </a:r>
            <a:r>
              <a:rPr lang="en-US" dirty="0"/>
              <a:t>: ‘The general data protection law applies, and we expect that de new data protection regulation will be able to provide a partial answer (profiling) to big data issues (legal interpretation of the EU legal framework).’  </a:t>
            </a:r>
            <a:endParaRPr lang="nl-NL" dirty="0"/>
          </a:p>
        </p:txBody>
      </p:sp>
    </p:spTree>
    <p:extLst>
      <p:ext uri="{BB962C8B-B14F-4D97-AF65-F5344CB8AC3E}">
        <p14:creationId xmlns:p14="http://schemas.microsoft.com/office/powerpoint/2010/main" val="28045935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(3) Definitie en afbakening</a:t>
            </a:r>
          </a:p>
        </p:txBody>
      </p:sp>
      <p:sp>
        <p:nvSpPr>
          <p:cNvPr id="3" name="Tijdelijke aanduiding voor inhoud 2"/>
          <p:cNvSpPr>
            <a:spLocks noGrp="1"/>
          </p:cNvSpPr>
          <p:nvPr>
            <p:ph idx="1"/>
          </p:nvPr>
        </p:nvSpPr>
        <p:spPr/>
        <p:txBody>
          <a:bodyPr>
            <a:normAutofit fontScale="85000" lnSpcReduction="20000"/>
          </a:bodyPr>
          <a:lstStyle/>
          <a:p>
            <a:pPr lvl="0"/>
            <a:r>
              <a:rPr lang="nl-NL" i="1" dirty="0"/>
              <a:t>Algoritmes:</a:t>
            </a:r>
            <a:r>
              <a:rPr lang="nl-NL" dirty="0"/>
              <a:t> Een term die in zeer veel definities van Big Data terugkomt is algoritme. Dit geldt zowel voor de definitie van de Werkgroep 29, de EDPS, als die van een aantal </a:t>
            </a:r>
            <a:r>
              <a:rPr lang="nl-NL" dirty="0" err="1"/>
              <a:t>DPAs</a:t>
            </a:r>
            <a:r>
              <a:rPr lang="nl-NL" dirty="0"/>
              <a:t> zoals Luxemburg, Nederland en het VK. Een aantal landen heeft dan ook speciale aandacht voor algoritmes. Zo kent de Australische context voor enkele gevallen een ‘Program Protocol’ en kan er een rapport worden uitgebracht waarin de volgende elementen beschreven staan: een omschrijving van de data, een specificatie van ieder </a:t>
            </a:r>
            <a:r>
              <a:rPr lang="nl-NL" dirty="0" err="1"/>
              <a:t>matchings</a:t>
            </a:r>
            <a:r>
              <a:rPr lang="nl-NL" dirty="0"/>
              <a:t> </a:t>
            </a:r>
            <a:r>
              <a:rPr lang="nl-NL" dirty="0" err="1"/>
              <a:t>algortime</a:t>
            </a:r>
            <a:r>
              <a:rPr lang="nl-NL" dirty="0"/>
              <a:t>, de verwachte risico’s en hoe deze aangepakt zullen worden, de middelen ter controle van de integriteit en de te gebruiken beveiligingsmaatregelen.</a:t>
            </a:r>
          </a:p>
          <a:p>
            <a:endParaRPr lang="nl-NL" dirty="0"/>
          </a:p>
        </p:txBody>
      </p:sp>
    </p:spTree>
    <p:extLst>
      <p:ext uri="{BB962C8B-B14F-4D97-AF65-F5344CB8AC3E}">
        <p14:creationId xmlns:p14="http://schemas.microsoft.com/office/powerpoint/2010/main" val="593491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(3) Definitie en afbakening</a:t>
            </a:r>
          </a:p>
        </p:txBody>
      </p:sp>
      <p:sp>
        <p:nvSpPr>
          <p:cNvPr id="3" name="Tijdelijke aanduiding voor inhoud 2"/>
          <p:cNvSpPr>
            <a:spLocks noGrp="1"/>
          </p:cNvSpPr>
          <p:nvPr>
            <p:ph idx="1"/>
          </p:nvPr>
        </p:nvSpPr>
        <p:spPr/>
        <p:txBody>
          <a:bodyPr>
            <a:normAutofit fontScale="62500" lnSpcReduction="20000"/>
          </a:bodyPr>
          <a:lstStyle/>
          <a:p>
            <a:pPr lvl="0"/>
            <a:r>
              <a:rPr lang="nl-NL" i="1" dirty="0"/>
              <a:t>Cloud Computing: </a:t>
            </a:r>
            <a:r>
              <a:rPr lang="nl-NL" dirty="0"/>
              <a:t>Cloud computing wordt ook vaak gelieerd aan Big Data processen.</a:t>
            </a:r>
            <a:r>
              <a:rPr lang="nl-NL" i="1" dirty="0"/>
              <a:t> </a:t>
            </a:r>
            <a:r>
              <a:rPr lang="nl-NL" dirty="0"/>
              <a:t>Met name in China en Israël blijken de twee termen vaak aan elkaar te worden verbonden. Zo benadrukte de Chinese vicepremier dat de regering beter gebruik wil maken van technologieën als big data en </a:t>
            </a:r>
            <a:r>
              <a:rPr lang="nl-NL" dirty="0" err="1"/>
              <a:t>cloud</a:t>
            </a:r>
            <a:r>
              <a:rPr lang="nl-NL" dirty="0"/>
              <a:t> computing, ter ondersteuning van innovatie; volgens de premier worden mobiel internet, </a:t>
            </a:r>
            <a:r>
              <a:rPr lang="nl-NL" dirty="0" err="1"/>
              <a:t>cloud</a:t>
            </a:r>
            <a:r>
              <a:rPr lang="nl-NL" dirty="0"/>
              <a:t> computing, big data en het Internet der Dingen geïntegreerd met productieprocessen, en zullen daarmee een belangrijke motor </a:t>
            </a:r>
            <a:r>
              <a:rPr lang="nl-NL" dirty="0" err="1"/>
              <a:t>vormenen</a:t>
            </a:r>
            <a:r>
              <a:rPr lang="nl-NL" dirty="0"/>
              <a:t> voor economische groei. In </a:t>
            </a:r>
            <a:r>
              <a:rPr lang="nl-NL" dirty="0" err="1"/>
              <a:t>Israel</a:t>
            </a:r>
            <a:r>
              <a:rPr lang="nl-NL" dirty="0"/>
              <a:t> is het de bedoeling dat het leger in 2015 een </a:t>
            </a:r>
            <a:r>
              <a:rPr lang="nl-NL" dirty="0" err="1"/>
              <a:t>cloud</a:t>
            </a:r>
            <a:r>
              <a:rPr lang="nl-NL" dirty="0"/>
              <a:t> heeft waar alle data is opgeslagen - er wordt zelfs gesproken over een “</a:t>
            </a:r>
            <a:r>
              <a:rPr lang="nl-NL" dirty="0" err="1"/>
              <a:t>combat</a:t>
            </a:r>
            <a:r>
              <a:rPr lang="nl-NL" dirty="0"/>
              <a:t> computing </a:t>
            </a:r>
            <a:r>
              <a:rPr lang="nl-NL" dirty="0" err="1"/>
              <a:t>cloud</a:t>
            </a:r>
            <a:r>
              <a:rPr lang="nl-NL" dirty="0"/>
              <a:t>”, een data centrum dat verschillende tools beschikbaar zal maken voor strijdkrachten in het veld. </a:t>
            </a:r>
            <a:r>
              <a:rPr lang="en-US" dirty="0" err="1"/>
              <a:t>Ook</a:t>
            </a:r>
            <a:r>
              <a:rPr lang="en-US" dirty="0"/>
              <a:t> </a:t>
            </a:r>
            <a:r>
              <a:rPr lang="en-US" dirty="0" err="1"/>
              <a:t>sommige</a:t>
            </a:r>
            <a:r>
              <a:rPr lang="en-US" dirty="0"/>
              <a:t> DPA’s </a:t>
            </a:r>
            <a:r>
              <a:rPr lang="en-US" dirty="0" err="1"/>
              <a:t>leggen</a:t>
            </a:r>
            <a:r>
              <a:rPr lang="en-US" dirty="0"/>
              <a:t> het </a:t>
            </a:r>
            <a:r>
              <a:rPr lang="en-US" dirty="0" err="1"/>
              <a:t>verband</a:t>
            </a:r>
            <a:r>
              <a:rPr lang="en-US" dirty="0"/>
              <a:t> </a:t>
            </a:r>
            <a:r>
              <a:rPr lang="en-US" dirty="0" err="1"/>
              <a:t>tussen</a:t>
            </a:r>
            <a:r>
              <a:rPr lang="en-US" dirty="0"/>
              <a:t> cloud computing </a:t>
            </a:r>
            <a:r>
              <a:rPr lang="en-US" dirty="0" err="1"/>
              <a:t>en</a:t>
            </a:r>
            <a:r>
              <a:rPr lang="en-US" dirty="0"/>
              <a:t> Big Data; de </a:t>
            </a:r>
            <a:r>
              <a:rPr lang="en-US" dirty="0" err="1"/>
              <a:t>Sloveeense</a:t>
            </a:r>
            <a:r>
              <a:rPr lang="en-US" dirty="0"/>
              <a:t> DPA </a:t>
            </a:r>
            <a:r>
              <a:rPr lang="en-US" dirty="0" err="1"/>
              <a:t>stelt</a:t>
            </a:r>
            <a:r>
              <a:rPr lang="en-US" dirty="0"/>
              <a:t> </a:t>
            </a:r>
            <a:r>
              <a:rPr lang="en-US" dirty="0" err="1"/>
              <a:t>bijvoorbeeld</a:t>
            </a:r>
            <a:r>
              <a:rPr lang="en-US" dirty="0"/>
              <a:t> </a:t>
            </a:r>
            <a:r>
              <a:rPr lang="en-US" dirty="0" err="1"/>
              <a:t>dat</a:t>
            </a:r>
            <a:r>
              <a:rPr lang="en-US" dirty="0"/>
              <a:t> ‘</a:t>
            </a:r>
            <a:r>
              <a:rPr lang="en-GB" dirty="0"/>
              <a:t>new concepts and paradigms, such as cloud computing or big data should not lower or undermine the current levels of data protection as a fundamental human right.’ </a:t>
            </a:r>
            <a:endParaRPr lang="nl-NL" dirty="0"/>
          </a:p>
        </p:txBody>
      </p:sp>
    </p:spTree>
    <p:extLst>
      <p:ext uri="{BB962C8B-B14F-4D97-AF65-F5344CB8AC3E}">
        <p14:creationId xmlns:p14="http://schemas.microsoft.com/office/powerpoint/2010/main" val="854465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(3) Definitie en afbakening</a:t>
            </a:r>
            <a:endParaRPr lang="en-US" dirty="0"/>
          </a:p>
        </p:txBody>
      </p:sp>
      <p:sp>
        <p:nvSpPr>
          <p:cNvPr id="3" name="Content Placeholder 2"/>
          <p:cNvSpPr>
            <a:spLocks noGrp="1"/>
          </p:cNvSpPr>
          <p:nvPr>
            <p:ph idx="1"/>
          </p:nvPr>
        </p:nvSpPr>
        <p:spPr/>
        <p:txBody>
          <a:bodyPr/>
          <a:lstStyle/>
          <a:p>
            <a:r>
              <a:rPr lang="nl-NL" dirty="0"/>
              <a:t>De WRR kiest voor een driedeling:</a:t>
            </a:r>
          </a:p>
          <a:p>
            <a:r>
              <a:rPr lang="nl-NL" dirty="0"/>
              <a:t>(1) Verzamelen: omvang van de data, structuur van de data en variëteit aan data</a:t>
            </a:r>
          </a:p>
          <a:p>
            <a:r>
              <a:rPr lang="nl-NL" dirty="0"/>
              <a:t>(2) Verwerken: data </a:t>
            </a:r>
            <a:r>
              <a:rPr lang="nl-NL" dirty="0" err="1"/>
              <a:t>driven</a:t>
            </a:r>
            <a:r>
              <a:rPr lang="nl-NL" dirty="0"/>
              <a:t>, </a:t>
            </a:r>
            <a:r>
              <a:rPr lang="nl-NL" dirty="0" err="1"/>
              <a:t>nowcasting</a:t>
            </a:r>
            <a:r>
              <a:rPr lang="nl-NL" dirty="0"/>
              <a:t>, </a:t>
            </a:r>
            <a:r>
              <a:rPr lang="nl-NL" dirty="0" err="1"/>
              <a:t>forecasting</a:t>
            </a:r>
            <a:r>
              <a:rPr lang="nl-NL" dirty="0"/>
              <a:t>/</a:t>
            </a:r>
            <a:r>
              <a:rPr lang="nl-NL" dirty="0" err="1"/>
              <a:t>predicitve</a:t>
            </a:r>
            <a:r>
              <a:rPr lang="nl-NL" dirty="0"/>
              <a:t> analyses</a:t>
            </a:r>
          </a:p>
          <a:p>
            <a:r>
              <a:rPr lang="nl-NL" dirty="0"/>
              <a:t>(3) Gebruik: ontschotting van domeinen en </a:t>
            </a:r>
            <a:r>
              <a:rPr lang="nl-NL" dirty="0" err="1"/>
              <a:t>actionable</a:t>
            </a:r>
            <a:r>
              <a:rPr lang="nl-NL" dirty="0"/>
              <a:t> </a:t>
            </a:r>
            <a:r>
              <a:rPr lang="nl-NL" dirty="0" err="1"/>
              <a:t>knowledge</a:t>
            </a:r>
            <a:endParaRPr lang="en-US" dirty="0"/>
          </a:p>
        </p:txBody>
      </p:sp>
    </p:spTree>
    <p:extLst>
      <p:ext uri="{BB962C8B-B14F-4D97-AF65-F5344CB8AC3E}">
        <p14:creationId xmlns:p14="http://schemas.microsoft.com/office/powerpoint/2010/main" val="35576108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(4) Praktijk en gebruik</a:t>
            </a:r>
          </a:p>
        </p:txBody>
      </p:sp>
      <p:sp>
        <p:nvSpPr>
          <p:cNvPr id="3" name="Tijdelijke aanduiding voor inhoud 2"/>
          <p:cNvSpPr>
            <a:spLocks noGrp="1"/>
          </p:cNvSpPr>
          <p:nvPr>
            <p:ph idx="1"/>
          </p:nvPr>
        </p:nvSpPr>
        <p:spPr/>
        <p:txBody>
          <a:bodyPr>
            <a:normAutofit fontScale="47500" lnSpcReduction="20000"/>
          </a:bodyPr>
          <a:lstStyle/>
          <a:p>
            <a:pPr lvl="0"/>
            <a:r>
              <a:rPr lang="nl-NL" dirty="0"/>
              <a:t>In de Verenigde Staten werd meer dan $200 miljoen voor een onderzoeks- en ontwikkelingsinitiatief voor big data uitgetrokken, te spenderen door 6 federale overheidsafdelingen, defensie investeert daar het meest in Big Data, jaarlijks zou dit $250 miljoen zijn, en $160 miljoen aan investeringen worden gedaan binnen een initiatief voor smart </a:t>
            </a:r>
            <a:r>
              <a:rPr lang="nl-NL" dirty="0" err="1"/>
              <a:t>cities</a:t>
            </a:r>
            <a:r>
              <a:rPr lang="nl-NL" dirty="0"/>
              <a:t>, te investeren in 25 samenwerkingen gericht op data.</a:t>
            </a:r>
            <a:r>
              <a:rPr lang="en-US" dirty="0"/>
              <a:t> </a:t>
            </a:r>
            <a:endParaRPr lang="nl-NL" dirty="0"/>
          </a:p>
          <a:p>
            <a:pPr lvl="0"/>
            <a:r>
              <a:rPr lang="nl-NL" dirty="0"/>
              <a:t>In het Verenigd Koninkrijk gaat £159 miljoen naar hoogwaardige computer- en netwerkinfrastructuur, worden er £189 miljoen aan investeringen gedaan om Big Data te ondersteunen en de data infrastructuur van het Verenigd Koninkrijk verder te ontwikkelen, £10.7 miljoen wordt besteed aan een centrum voor Big Data en ruimte technologieën.</a:t>
            </a:r>
            <a:r>
              <a:rPr lang="en-US" dirty="0"/>
              <a:t> </a:t>
            </a:r>
            <a:r>
              <a:rPr lang="nl-NL" dirty="0"/>
              <a:t>Daarnaast is £42 miljoen uitgetrokken voor een Alan Turing </a:t>
            </a:r>
            <a:r>
              <a:rPr lang="nl-NL" dirty="0" err="1"/>
              <a:t>Institute</a:t>
            </a:r>
            <a:r>
              <a:rPr lang="nl-NL" dirty="0"/>
              <a:t>, voor analyse en toepassing van big data, £50 miljoen voor ‘The Digital </a:t>
            </a:r>
            <a:r>
              <a:rPr lang="nl-NL" dirty="0" err="1"/>
              <a:t>Catapult</a:t>
            </a:r>
            <a:r>
              <a:rPr lang="nl-NL" dirty="0"/>
              <a:t>’, waar onderzoekers en het bedrijfsleven worden samenbracht om met innovatieve producten te komen en tot slot kondigde de Minister van Universiteiten en Wetenschap in februari 2014 een nieuwe investering van £73 miljoen in big data aan. Deze wordt ingezet voor bio informatica, open data projecten, onderzoekscentra en het gebruik van milieu data.</a:t>
            </a:r>
            <a:r>
              <a:rPr lang="en-US" dirty="0"/>
              <a:t> </a:t>
            </a:r>
            <a:endParaRPr lang="nl-NL" dirty="0"/>
          </a:p>
          <a:p>
            <a:pPr lvl="0"/>
            <a:r>
              <a:rPr lang="nl-NL" dirty="0"/>
              <a:t>In Zuid-Afrika investeerde de overheid 2 biljoen Zuid-Afrikaanse Rand, ongeveer €126,8 miljoen, in het Square </a:t>
            </a:r>
            <a:r>
              <a:rPr lang="nl-NL" dirty="0" err="1"/>
              <a:t>Kilometre</a:t>
            </a:r>
            <a:r>
              <a:rPr lang="nl-NL" dirty="0"/>
              <a:t> Array (SKA) project.</a:t>
            </a:r>
            <a:r>
              <a:rPr lang="en-US" dirty="0"/>
              <a:t> </a:t>
            </a:r>
            <a:endParaRPr lang="nl-NL" dirty="0"/>
          </a:p>
          <a:p>
            <a:pPr lvl="0"/>
            <a:r>
              <a:rPr lang="nl-NL" dirty="0"/>
              <a:t>In Frankrijk, krijgen zeven onderzoeksprojecten met betrekking tot Big Data gezamenlijk €11,5 miljoen.</a:t>
            </a:r>
            <a:r>
              <a:rPr lang="en-US" dirty="0"/>
              <a:t> </a:t>
            </a:r>
            <a:endParaRPr lang="nl-NL" dirty="0"/>
          </a:p>
          <a:p>
            <a:pPr lvl="0"/>
            <a:r>
              <a:rPr lang="nl-NL" dirty="0"/>
              <a:t>In Duitsland investeert het Ministerie van Onderwijs en Onderzoek €10 miljoen in Big Data onderzoekscentra en €20 miljoen in Big Data onderzoeksprojecten en het Ministerie van Onderwijs en Onderzoek investeert ongeveer €6,4 miljoen in het ABIDA project, een vier jaar durend interdisciplinair onderzoek naar sociale en economische gevolgen van grote datasets.</a:t>
            </a:r>
          </a:p>
          <a:p>
            <a:endParaRPr lang="nl-NL" dirty="0"/>
          </a:p>
        </p:txBody>
      </p:sp>
    </p:spTree>
    <p:extLst>
      <p:ext uri="{BB962C8B-B14F-4D97-AF65-F5344CB8AC3E}">
        <p14:creationId xmlns:p14="http://schemas.microsoft.com/office/powerpoint/2010/main" val="26233277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Praktijk en gebruik</a:t>
            </a:r>
            <a:endParaRPr lang="en-US" dirty="0"/>
          </a:p>
        </p:txBody>
      </p:sp>
      <p:sp>
        <p:nvSpPr>
          <p:cNvPr id="3" name="Content Placeholder 2"/>
          <p:cNvSpPr>
            <a:spLocks noGrp="1"/>
          </p:cNvSpPr>
          <p:nvPr>
            <p:ph idx="1"/>
          </p:nvPr>
        </p:nvSpPr>
        <p:spPr/>
        <p:txBody>
          <a:bodyPr/>
          <a:lstStyle/>
          <a:p>
            <a:r>
              <a:rPr lang="nl-NL" dirty="0"/>
              <a:t>Wat zijn gebieden waar Big Data (waarschijnlijk) worden gebruikt?</a:t>
            </a:r>
          </a:p>
          <a:p>
            <a:pPr lvl="1"/>
            <a:r>
              <a:rPr lang="nl-NL" dirty="0"/>
              <a:t>Internetbedrijven: advertentiemarkt </a:t>
            </a:r>
          </a:p>
          <a:p>
            <a:pPr lvl="1"/>
            <a:r>
              <a:rPr lang="nl-NL" dirty="0"/>
              <a:t>Gezondheidszorg: </a:t>
            </a:r>
            <a:r>
              <a:rPr lang="nl-NL" dirty="0" err="1"/>
              <a:t>total</a:t>
            </a:r>
            <a:r>
              <a:rPr lang="nl-NL" dirty="0"/>
              <a:t> </a:t>
            </a:r>
            <a:r>
              <a:rPr lang="nl-NL" dirty="0" err="1"/>
              <a:t>genome</a:t>
            </a:r>
            <a:r>
              <a:rPr lang="nl-NL" dirty="0"/>
              <a:t> analysis</a:t>
            </a:r>
          </a:p>
          <a:p>
            <a:pPr lvl="1"/>
            <a:r>
              <a:rPr lang="nl-NL" dirty="0"/>
              <a:t>Belastingdienst: risicoanalyses</a:t>
            </a:r>
          </a:p>
          <a:p>
            <a:pPr lvl="1"/>
            <a:r>
              <a:rPr lang="nl-NL" dirty="0"/>
              <a:t>Politie: </a:t>
            </a:r>
            <a:r>
              <a:rPr lang="nl-NL" dirty="0" err="1"/>
              <a:t>predictive</a:t>
            </a:r>
            <a:r>
              <a:rPr lang="nl-NL" dirty="0"/>
              <a:t> </a:t>
            </a:r>
            <a:r>
              <a:rPr lang="nl-NL" dirty="0" err="1"/>
              <a:t>policing</a:t>
            </a:r>
            <a:endParaRPr lang="nl-NL" dirty="0"/>
          </a:p>
          <a:p>
            <a:pPr lvl="1"/>
            <a:r>
              <a:rPr lang="nl-NL" dirty="0"/>
              <a:t>Inlichtingendiensten: terreurpreventie </a:t>
            </a:r>
          </a:p>
          <a:p>
            <a:pPr lvl="1"/>
            <a:endParaRPr lang="en-US" dirty="0"/>
          </a:p>
        </p:txBody>
      </p:sp>
    </p:spTree>
    <p:extLst>
      <p:ext uri="{BB962C8B-B14F-4D97-AF65-F5344CB8AC3E}">
        <p14:creationId xmlns:p14="http://schemas.microsoft.com/office/powerpoint/2010/main" val="19370473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(5) Sociale, ethische en juridische vragen</a:t>
            </a:r>
            <a:endParaRPr lang="en-US" dirty="0"/>
          </a:p>
        </p:txBody>
      </p:sp>
      <p:sp>
        <p:nvSpPr>
          <p:cNvPr id="3" name="Content Placeholder 2"/>
          <p:cNvSpPr>
            <a:spLocks noGrp="1"/>
          </p:cNvSpPr>
          <p:nvPr>
            <p:ph idx="1"/>
          </p:nvPr>
        </p:nvSpPr>
        <p:spPr/>
        <p:txBody>
          <a:bodyPr/>
          <a:lstStyle/>
          <a:p>
            <a:r>
              <a:rPr lang="nl-NL" dirty="0"/>
              <a:t>Discriminatie</a:t>
            </a:r>
          </a:p>
          <a:p>
            <a:r>
              <a:rPr lang="nl-NL" dirty="0" err="1"/>
              <a:t>Chilling</a:t>
            </a:r>
            <a:r>
              <a:rPr lang="nl-NL" dirty="0"/>
              <a:t> effect</a:t>
            </a:r>
          </a:p>
          <a:p>
            <a:r>
              <a:rPr lang="nl-NL" dirty="0"/>
              <a:t>Filter </a:t>
            </a:r>
            <a:r>
              <a:rPr lang="nl-NL" dirty="0" err="1"/>
              <a:t>Bubble</a:t>
            </a:r>
            <a:endParaRPr lang="nl-NL" dirty="0"/>
          </a:p>
          <a:p>
            <a:r>
              <a:rPr lang="nl-NL" dirty="0"/>
              <a:t>Mattheus Effect</a:t>
            </a:r>
          </a:p>
          <a:p>
            <a:r>
              <a:rPr lang="nl-NL" dirty="0" err="1"/>
              <a:t>Transparantieparadox</a:t>
            </a:r>
            <a:endParaRPr lang="en-US" dirty="0"/>
          </a:p>
        </p:txBody>
      </p:sp>
    </p:spTree>
    <p:extLst>
      <p:ext uri="{BB962C8B-B14F-4D97-AF65-F5344CB8AC3E}">
        <p14:creationId xmlns:p14="http://schemas.microsoft.com/office/powerpoint/2010/main" val="38639192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(5) Sociale, ethische en juridische vragen</a:t>
            </a:r>
            <a:endParaRPr lang="en-US" dirty="0"/>
          </a:p>
        </p:txBody>
      </p:sp>
      <p:sp>
        <p:nvSpPr>
          <p:cNvPr id="3" name="Content Placeholder 2"/>
          <p:cNvSpPr>
            <a:spLocks noGrp="1"/>
          </p:cNvSpPr>
          <p:nvPr>
            <p:ph idx="1"/>
          </p:nvPr>
        </p:nvSpPr>
        <p:spPr/>
        <p:txBody>
          <a:bodyPr/>
          <a:lstStyle/>
          <a:p>
            <a:r>
              <a:rPr lang="nl-NL" dirty="0"/>
              <a:t>Dataminimalisatie</a:t>
            </a:r>
          </a:p>
          <a:p>
            <a:r>
              <a:rPr lang="nl-NL" dirty="0"/>
              <a:t>Doel en doelbinding</a:t>
            </a:r>
          </a:p>
          <a:p>
            <a:r>
              <a:rPr lang="nl-NL" dirty="0"/>
              <a:t>Technische en organisatorische beveiliging</a:t>
            </a:r>
          </a:p>
          <a:p>
            <a:r>
              <a:rPr lang="nl-NL" dirty="0"/>
              <a:t>Data kwaliteit</a:t>
            </a:r>
          </a:p>
          <a:p>
            <a:r>
              <a:rPr lang="nl-NL" dirty="0"/>
              <a:t>Transparantie</a:t>
            </a:r>
          </a:p>
          <a:p>
            <a:r>
              <a:rPr lang="nl-NL" dirty="0"/>
              <a:t>Individuele rechten</a:t>
            </a:r>
          </a:p>
          <a:p>
            <a:r>
              <a:rPr lang="nl-NL" dirty="0"/>
              <a:t>Nadruk op juridische regulering</a:t>
            </a:r>
            <a:endParaRPr lang="en-US" dirty="0"/>
          </a:p>
        </p:txBody>
      </p:sp>
    </p:spTree>
    <p:extLst>
      <p:ext uri="{BB962C8B-B14F-4D97-AF65-F5344CB8AC3E}">
        <p14:creationId xmlns:p14="http://schemas.microsoft.com/office/powerpoint/2010/main" val="29774354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(5) Sociale, ethische en juridische vragen</a:t>
            </a:r>
            <a:endParaRPr lang="en-US" dirty="0"/>
          </a:p>
        </p:txBody>
      </p:sp>
      <p:sp>
        <p:nvSpPr>
          <p:cNvPr id="3" name="Content Placeholder 2"/>
          <p:cNvSpPr>
            <a:spLocks noGrp="1"/>
          </p:cNvSpPr>
          <p:nvPr>
            <p:ph idx="1"/>
          </p:nvPr>
        </p:nvSpPr>
        <p:spPr/>
        <p:txBody>
          <a:bodyPr/>
          <a:lstStyle/>
          <a:p>
            <a:r>
              <a:rPr lang="nl-NL" dirty="0"/>
              <a:t>Personal data &gt; data?</a:t>
            </a:r>
          </a:p>
          <a:p>
            <a:r>
              <a:rPr lang="nl-NL" dirty="0"/>
              <a:t>Verschil tussen verschillende type data</a:t>
            </a:r>
          </a:p>
          <a:p>
            <a:r>
              <a:rPr lang="nl-NL" dirty="0"/>
              <a:t>Verschil tussen verschillende type actoren/doeleinden</a:t>
            </a:r>
          </a:p>
          <a:p>
            <a:r>
              <a:rPr lang="nl-NL" dirty="0"/>
              <a:t>Verschil tussen verschillende jurisdicties</a:t>
            </a:r>
            <a:endParaRPr lang="en-US" dirty="0"/>
          </a:p>
        </p:txBody>
      </p:sp>
    </p:spTree>
    <p:extLst>
      <p:ext uri="{BB962C8B-B14F-4D97-AF65-F5344CB8AC3E}">
        <p14:creationId xmlns:p14="http://schemas.microsoft.com/office/powerpoint/2010/main" val="6000265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(6) Aanbevelingen</a:t>
            </a:r>
            <a:endParaRPr lang="en-US" dirty="0"/>
          </a:p>
        </p:txBody>
      </p:sp>
      <p:sp>
        <p:nvSpPr>
          <p:cNvPr id="3" name="Content Placeholder 2"/>
          <p:cNvSpPr>
            <a:spLocks noGrp="1"/>
          </p:cNvSpPr>
          <p:nvPr>
            <p:ph idx="1"/>
          </p:nvPr>
        </p:nvSpPr>
        <p:spPr/>
        <p:txBody>
          <a:bodyPr>
            <a:normAutofit fontScale="77500" lnSpcReduction="20000"/>
          </a:bodyPr>
          <a:lstStyle/>
          <a:p>
            <a:r>
              <a:rPr lang="nl-NL" dirty="0"/>
              <a:t>Verzamelen van gegevens: komt onder druk te staan, maar voorlopig zo laten &gt; politie en inlichtingendiensten moeten wel een extra zorgplicht in acht nemen</a:t>
            </a:r>
          </a:p>
          <a:p>
            <a:r>
              <a:rPr lang="nl-NL" dirty="0"/>
              <a:t>Analyse van gegevens: </a:t>
            </a:r>
          </a:p>
          <a:p>
            <a:pPr lvl="1"/>
            <a:r>
              <a:rPr lang="nl-NL" dirty="0"/>
              <a:t>plicht om gegevens te toetsen op kwaliteit, te zorgen dat datasets niet </a:t>
            </a:r>
            <a:r>
              <a:rPr lang="nl-NL" dirty="0" err="1"/>
              <a:t>gebiased</a:t>
            </a:r>
            <a:r>
              <a:rPr lang="nl-NL" dirty="0"/>
              <a:t> zijn, dat onderzoeksmethodes deugdelijk zijn, dat algoritmes deugdelijk zijn, dat categorisering helder en transparant is, etc.</a:t>
            </a:r>
          </a:p>
          <a:p>
            <a:pPr lvl="1"/>
            <a:r>
              <a:rPr lang="nl-NL" dirty="0"/>
              <a:t>Externe review + horizonbepaling van 3 tot 5 jaar voor grote overheidsprojecten</a:t>
            </a:r>
          </a:p>
          <a:p>
            <a:r>
              <a:rPr lang="nl-NL" dirty="0"/>
              <a:t>Gebruik van gegevens: Nadere regels ten aanzien van </a:t>
            </a:r>
            <a:r>
              <a:rPr lang="nl-NL" dirty="0" err="1"/>
              <a:t>profiling</a:t>
            </a:r>
            <a:r>
              <a:rPr lang="nl-NL" dirty="0"/>
              <a:t> en geautomatiseerde besluitvorming + verantwoordelijkheid ligt bij </a:t>
            </a:r>
          </a:p>
          <a:p>
            <a:pPr lvl="1"/>
            <a:endParaRPr lang="en-US" dirty="0"/>
          </a:p>
        </p:txBody>
      </p:sp>
    </p:spTree>
    <p:extLst>
      <p:ext uri="{BB962C8B-B14F-4D97-AF65-F5344CB8AC3E}">
        <p14:creationId xmlns:p14="http://schemas.microsoft.com/office/powerpoint/2010/main" val="1809086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Adviesaanvraag</a:t>
            </a:r>
            <a:endParaRPr lang="en-US" dirty="0"/>
          </a:p>
        </p:txBody>
      </p:sp>
      <p:sp>
        <p:nvSpPr>
          <p:cNvPr id="3" name="Content Placeholder 2"/>
          <p:cNvSpPr>
            <a:spLocks noGrp="1"/>
          </p:cNvSpPr>
          <p:nvPr>
            <p:ph idx="1"/>
          </p:nvPr>
        </p:nvSpPr>
        <p:spPr/>
        <p:txBody>
          <a:bodyPr>
            <a:normAutofit fontScale="92500" lnSpcReduction="20000"/>
          </a:bodyPr>
          <a:lstStyle/>
          <a:p>
            <a:r>
              <a:rPr lang="nl-NL" dirty="0"/>
              <a:t>Ziet op Big Data, privacy en veiligheid</a:t>
            </a:r>
          </a:p>
          <a:p>
            <a:r>
              <a:rPr lang="nl-NL" dirty="0"/>
              <a:t>Vier vragen:</a:t>
            </a:r>
          </a:p>
          <a:p>
            <a:r>
              <a:rPr lang="nl-NL" dirty="0"/>
              <a:t>(1) Moet er een sterker onderscheid worden gemaakt tussen toegang tot en gebruik van gegevens?</a:t>
            </a:r>
          </a:p>
          <a:p>
            <a:pPr lvl="1"/>
            <a:r>
              <a:rPr lang="nl-NL" dirty="0"/>
              <a:t>Gegevensbescherming ziet vooral op toegang, terwijl dit bij Big Data lastig kan zijn</a:t>
            </a:r>
          </a:p>
          <a:p>
            <a:pPr lvl="1"/>
            <a:r>
              <a:rPr lang="nl-NL" dirty="0"/>
              <a:t>Denk daarbij ook aan transnationale gegevensstromen</a:t>
            </a:r>
          </a:p>
          <a:p>
            <a:pPr lvl="1"/>
            <a:r>
              <a:rPr lang="nl-NL" dirty="0"/>
              <a:t>Moet niet liever gebruik worden gereguleerd?</a:t>
            </a:r>
          </a:p>
          <a:p>
            <a:pPr lvl="1"/>
            <a:r>
              <a:rPr lang="nl-NL" dirty="0"/>
              <a:t>Hoe kunnen doelbinding en dataminimalisatie worden behouden?</a:t>
            </a:r>
          </a:p>
        </p:txBody>
      </p:sp>
    </p:spTree>
    <p:extLst>
      <p:ext uri="{BB962C8B-B14F-4D97-AF65-F5344CB8AC3E}">
        <p14:creationId xmlns:p14="http://schemas.microsoft.com/office/powerpoint/2010/main" val="2230237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Adviesaanvraag</a:t>
            </a:r>
            <a:endParaRPr lang="en-US" dirty="0"/>
          </a:p>
        </p:txBody>
      </p:sp>
      <p:sp>
        <p:nvSpPr>
          <p:cNvPr id="3" name="Content Placeholder 2"/>
          <p:cNvSpPr>
            <a:spLocks noGrp="1"/>
          </p:cNvSpPr>
          <p:nvPr>
            <p:ph idx="1"/>
          </p:nvPr>
        </p:nvSpPr>
        <p:spPr/>
        <p:txBody>
          <a:bodyPr/>
          <a:lstStyle/>
          <a:p>
            <a:r>
              <a:rPr lang="nl-NL" dirty="0"/>
              <a:t>(2) Hoe moet worden aangekeken tegen </a:t>
            </a:r>
            <a:r>
              <a:rPr lang="nl-NL" dirty="0" err="1"/>
              <a:t>profiling</a:t>
            </a:r>
            <a:r>
              <a:rPr lang="nl-NL" dirty="0"/>
              <a:t>, datamining en Big Data door de overheid?</a:t>
            </a:r>
          </a:p>
          <a:p>
            <a:pPr lvl="1"/>
            <a:r>
              <a:rPr lang="nl-NL" dirty="0"/>
              <a:t>Denk daarbij aan het gebruik van patronen en profielen &gt; gebruik van open source software</a:t>
            </a:r>
          </a:p>
          <a:p>
            <a:pPr lvl="1"/>
            <a:r>
              <a:rPr lang="nl-NL" dirty="0"/>
              <a:t>Hoe kunnen deze processen transparant worden gemaakt?</a:t>
            </a:r>
          </a:p>
          <a:p>
            <a:pPr lvl="1"/>
            <a:r>
              <a:rPr lang="nl-NL" dirty="0"/>
              <a:t>Hoe effectief zijn dergelijke processen?</a:t>
            </a:r>
          </a:p>
          <a:p>
            <a:pPr lvl="1"/>
            <a:endParaRPr lang="nl-NL" dirty="0"/>
          </a:p>
        </p:txBody>
      </p:sp>
    </p:spTree>
    <p:extLst>
      <p:ext uri="{BB962C8B-B14F-4D97-AF65-F5344CB8AC3E}">
        <p14:creationId xmlns:p14="http://schemas.microsoft.com/office/powerpoint/2010/main" val="3466940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Adviesaanvraag</a:t>
            </a:r>
            <a:endParaRPr lang="en-US" dirty="0"/>
          </a:p>
        </p:txBody>
      </p:sp>
      <p:sp>
        <p:nvSpPr>
          <p:cNvPr id="3" name="Content Placeholder 2"/>
          <p:cNvSpPr>
            <a:spLocks noGrp="1"/>
          </p:cNvSpPr>
          <p:nvPr>
            <p:ph idx="1"/>
          </p:nvPr>
        </p:nvSpPr>
        <p:spPr/>
        <p:txBody>
          <a:bodyPr/>
          <a:lstStyle/>
          <a:p>
            <a:r>
              <a:rPr lang="nl-NL" dirty="0"/>
              <a:t>(3) Hoe moet worden aangekeken tegen </a:t>
            </a:r>
            <a:r>
              <a:rPr lang="nl-NL" dirty="0" err="1"/>
              <a:t>quantum</a:t>
            </a:r>
            <a:r>
              <a:rPr lang="nl-NL" dirty="0"/>
              <a:t> computing?</a:t>
            </a:r>
          </a:p>
          <a:p>
            <a:pPr lvl="1"/>
            <a:r>
              <a:rPr lang="nl-NL" dirty="0"/>
              <a:t>Hoe staat het met deze ontwikkeling</a:t>
            </a:r>
          </a:p>
          <a:p>
            <a:pPr lvl="1"/>
            <a:r>
              <a:rPr lang="nl-NL" dirty="0"/>
              <a:t>Is encryptie nog mogelijk in de toekomst?</a:t>
            </a:r>
          </a:p>
          <a:p>
            <a:pPr lvl="1"/>
            <a:r>
              <a:rPr lang="nl-NL" dirty="0"/>
              <a:t>Is een adequaat gegevensbeschermingsniveau nog mogelijk in de toekomst?</a:t>
            </a:r>
            <a:endParaRPr lang="en-US" dirty="0"/>
          </a:p>
        </p:txBody>
      </p:sp>
    </p:spTree>
    <p:extLst>
      <p:ext uri="{BB962C8B-B14F-4D97-AF65-F5344CB8AC3E}">
        <p14:creationId xmlns:p14="http://schemas.microsoft.com/office/powerpoint/2010/main" val="871128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(1) Adviesaanvraag</a:t>
            </a:r>
            <a:endParaRPr lang="en-US" dirty="0"/>
          </a:p>
        </p:txBody>
      </p:sp>
      <p:sp>
        <p:nvSpPr>
          <p:cNvPr id="3" name="Content Placeholder 2"/>
          <p:cNvSpPr>
            <a:spLocks noGrp="1"/>
          </p:cNvSpPr>
          <p:nvPr>
            <p:ph idx="1"/>
          </p:nvPr>
        </p:nvSpPr>
        <p:spPr/>
        <p:txBody>
          <a:bodyPr/>
          <a:lstStyle/>
          <a:p>
            <a:r>
              <a:rPr lang="nl-NL" dirty="0"/>
              <a:t>(4) Hoe kunnen de rechten van individuen worden gewaarborgd?</a:t>
            </a:r>
          </a:p>
          <a:p>
            <a:pPr lvl="1"/>
            <a:r>
              <a:rPr lang="nl-NL" dirty="0"/>
              <a:t>Kwaliteit van informatie</a:t>
            </a:r>
          </a:p>
          <a:p>
            <a:pPr lvl="1"/>
            <a:r>
              <a:rPr lang="nl-NL" dirty="0" err="1"/>
              <a:t>Informed</a:t>
            </a:r>
            <a:r>
              <a:rPr lang="nl-NL" dirty="0"/>
              <a:t> consent</a:t>
            </a:r>
          </a:p>
          <a:p>
            <a:pPr lvl="1"/>
            <a:r>
              <a:rPr lang="nl-NL" dirty="0"/>
              <a:t>Effectieve controle</a:t>
            </a:r>
          </a:p>
          <a:p>
            <a:pPr lvl="1"/>
            <a:r>
              <a:rPr lang="nl-NL" dirty="0"/>
              <a:t>Verantwoordelijkheidsverdeling</a:t>
            </a:r>
            <a:endParaRPr lang="en-US" dirty="0"/>
          </a:p>
        </p:txBody>
      </p:sp>
    </p:spTree>
    <p:extLst>
      <p:ext uri="{BB962C8B-B14F-4D97-AF65-F5344CB8AC3E}">
        <p14:creationId xmlns:p14="http://schemas.microsoft.com/office/powerpoint/2010/main" val="24309684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(2) Overzicht van output</a:t>
            </a:r>
            <a:endParaRPr lang="en-US" dirty="0"/>
          </a:p>
        </p:txBody>
      </p:sp>
      <p:sp>
        <p:nvSpPr>
          <p:cNvPr id="3" name="Content Placeholder 2"/>
          <p:cNvSpPr>
            <a:spLocks noGrp="1"/>
          </p:cNvSpPr>
          <p:nvPr>
            <p:ph idx="1"/>
          </p:nvPr>
        </p:nvSpPr>
        <p:spPr/>
        <p:txBody>
          <a:bodyPr/>
          <a:lstStyle/>
          <a:p>
            <a:r>
              <a:rPr lang="nl-NL" dirty="0"/>
              <a:t>(1) Rapport</a:t>
            </a:r>
          </a:p>
          <a:p>
            <a:r>
              <a:rPr lang="nl-NL" dirty="0"/>
              <a:t>(2) Boek</a:t>
            </a:r>
          </a:p>
          <a:p>
            <a:r>
              <a:rPr lang="nl-NL" dirty="0"/>
              <a:t>(3) Internetpublicaties</a:t>
            </a:r>
            <a:endParaRPr lang="en-US" dirty="0"/>
          </a:p>
        </p:txBody>
      </p:sp>
    </p:spTree>
    <p:extLst>
      <p:ext uri="{BB962C8B-B14F-4D97-AF65-F5344CB8AC3E}">
        <p14:creationId xmlns:p14="http://schemas.microsoft.com/office/powerpoint/2010/main" val="3998994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Overzicht van output</a:t>
            </a:r>
            <a:endParaRPr lang="en-US" dirty="0"/>
          </a:p>
        </p:txBody>
      </p:sp>
      <p:sp>
        <p:nvSpPr>
          <p:cNvPr id="3" name="Content Placeholder 2"/>
          <p:cNvSpPr>
            <a:spLocks noGrp="1"/>
          </p:cNvSpPr>
          <p:nvPr>
            <p:ph idx="1"/>
          </p:nvPr>
        </p:nvSpPr>
        <p:spPr/>
        <p:txBody>
          <a:bodyPr/>
          <a:lstStyle/>
          <a:p>
            <a:r>
              <a:rPr lang="nl-NL" dirty="0"/>
              <a:t>(1) Rapport/Advies</a:t>
            </a:r>
          </a:p>
          <a:p>
            <a:pPr lvl="1"/>
            <a:r>
              <a:rPr lang="nl-NL" dirty="0"/>
              <a:t>(1) Inleiding: Big Data in een vrije samenleving</a:t>
            </a:r>
          </a:p>
          <a:p>
            <a:pPr lvl="1"/>
            <a:r>
              <a:rPr lang="nl-NL" dirty="0"/>
              <a:t>(2) De ontwikkeling van Big Data</a:t>
            </a:r>
          </a:p>
          <a:p>
            <a:pPr lvl="1"/>
            <a:r>
              <a:rPr lang="nl-NL" dirty="0"/>
              <a:t>(3) Big Data in het veiligheidsdomein</a:t>
            </a:r>
          </a:p>
          <a:p>
            <a:pPr lvl="1"/>
            <a:r>
              <a:rPr lang="nl-NL" dirty="0"/>
              <a:t>(4) Belofte, voorwaarden en risico’s van het gebruik van Big Data in het veiligheidsdomein</a:t>
            </a:r>
          </a:p>
          <a:p>
            <a:pPr lvl="1"/>
            <a:r>
              <a:rPr lang="nl-NL" dirty="0"/>
              <a:t>(5) Big Data en de bestaande juridische kaders</a:t>
            </a:r>
          </a:p>
          <a:p>
            <a:pPr lvl="1"/>
            <a:r>
              <a:rPr lang="nl-NL" dirty="0"/>
              <a:t>(6) Conclusie: Een kader voor Big Data in het veiligheidsdomein</a:t>
            </a:r>
          </a:p>
          <a:p>
            <a:endParaRPr lang="en-US" dirty="0"/>
          </a:p>
        </p:txBody>
      </p:sp>
    </p:spTree>
    <p:extLst>
      <p:ext uri="{BB962C8B-B14F-4D97-AF65-F5344CB8AC3E}">
        <p14:creationId xmlns:p14="http://schemas.microsoft.com/office/powerpoint/2010/main" val="4124102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Overzicht van output</a:t>
            </a:r>
            <a:endParaRPr lang="en-US" dirty="0"/>
          </a:p>
        </p:txBody>
      </p:sp>
      <p:sp>
        <p:nvSpPr>
          <p:cNvPr id="3" name="Content Placeholder 2"/>
          <p:cNvSpPr>
            <a:spLocks noGrp="1"/>
          </p:cNvSpPr>
          <p:nvPr>
            <p:ph idx="1"/>
          </p:nvPr>
        </p:nvSpPr>
        <p:spPr/>
        <p:txBody>
          <a:bodyPr>
            <a:normAutofit/>
          </a:bodyPr>
          <a:lstStyle/>
          <a:p>
            <a:r>
              <a:rPr lang="nl-NL" dirty="0"/>
              <a:t>(2) Boek</a:t>
            </a:r>
          </a:p>
          <a:p>
            <a:pPr lvl="1"/>
            <a:r>
              <a:rPr lang="nl-NL" dirty="0"/>
              <a:t>(1) </a:t>
            </a:r>
            <a:r>
              <a:rPr lang="nl-NL" dirty="0" err="1"/>
              <a:t>Introduction</a:t>
            </a:r>
            <a:br>
              <a:rPr lang="nl-NL" dirty="0"/>
            </a:br>
            <a:endParaRPr lang="nl-NL" dirty="0"/>
          </a:p>
          <a:p>
            <a:pPr marL="914400" lvl="2" indent="0">
              <a:buNone/>
            </a:pPr>
            <a:r>
              <a:rPr lang="nl-NL" i="1" dirty="0"/>
              <a:t>Part I – </a:t>
            </a:r>
            <a:r>
              <a:rPr lang="nl-NL" i="1" dirty="0" err="1"/>
              <a:t>Technological</a:t>
            </a:r>
            <a:r>
              <a:rPr lang="nl-NL" i="1" dirty="0"/>
              <a:t> </a:t>
            </a:r>
            <a:r>
              <a:rPr lang="nl-NL" i="1" dirty="0" err="1"/>
              <a:t>perspectives</a:t>
            </a:r>
            <a:r>
              <a:rPr lang="nl-NL" i="1" dirty="0"/>
              <a:t> on Big Data</a:t>
            </a:r>
            <a:br>
              <a:rPr lang="nl-NL" i="1" dirty="0"/>
            </a:br>
            <a:endParaRPr lang="nl-NL" i="1" dirty="0"/>
          </a:p>
          <a:p>
            <a:pPr lvl="1"/>
            <a:r>
              <a:rPr lang="nl-NL" dirty="0"/>
              <a:t>(2) Sand </a:t>
            </a:r>
            <a:r>
              <a:rPr lang="nl-NL" dirty="0" err="1"/>
              <a:t>Klous</a:t>
            </a:r>
            <a:r>
              <a:rPr lang="nl-NL" dirty="0"/>
              <a:t>: </a:t>
            </a:r>
            <a:r>
              <a:rPr lang="nl-NL" dirty="0" err="1"/>
              <a:t>Sustainable</a:t>
            </a:r>
            <a:r>
              <a:rPr lang="nl-NL" dirty="0"/>
              <a:t> </a:t>
            </a:r>
            <a:r>
              <a:rPr lang="nl-NL" dirty="0" err="1"/>
              <a:t>havesting</a:t>
            </a:r>
            <a:r>
              <a:rPr lang="nl-NL" dirty="0"/>
              <a:t> of </a:t>
            </a:r>
            <a:r>
              <a:rPr lang="nl-NL" dirty="0" err="1"/>
              <a:t>the</a:t>
            </a:r>
            <a:r>
              <a:rPr lang="nl-NL" dirty="0"/>
              <a:t> Big Data </a:t>
            </a:r>
            <a:r>
              <a:rPr lang="nl-NL" dirty="0" err="1"/>
              <a:t>potential</a:t>
            </a:r>
            <a:endParaRPr lang="nl-NL" dirty="0"/>
          </a:p>
          <a:p>
            <a:pPr lvl="1"/>
            <a:r>
              <a:rPr lang="nl-NL" dirty="0"/>
              <a:t>(3) </a:t>
            </a:r>
            <a:r>
              <a:rPr lang="nl-NL" dirty="0" err="1"/>
              <a:t>Seda</a:t>
            </a:r>
            <a:r>
              <a:rPr lang="nl-NL" dirty="0"/>
              <a:t> </a:t>
            </a:r>
            <a:r>
              <a:rPr lang="nl-NL" dirty="0" err="1"/>
              <a:t>Gürses</a:t>
            </a:r>
            <a:r>
              <a:rPr lang="nl-NL" dirty="0"/>
              <a:t> &amp; Bart </a:t>
            </a:r>
            <a:r>
              <a:rPr lang="nl-NL" dirty="0" err="1"/>
              <a:t>Preneel</a:t>
            </a:r>
            <a:r>
              <a:rPr lang="nl-NL" dirty="0"/>
              <a:t>: </a:t>
            </a:r>
            <a:r>
              <a:rPr lang="nl-NL" dirty="0" err="1"/>
              <a:t>Cryptology</a:t>
            </a:r>
            <a:r>
              <a:rPr lang="nl-NL" dirty="0"/>
              <a:t> </a:t>
            </a:r>
            <a:r>
              <a:rPr lang="nl-NL" dirty="0" err="1"/>
              <a:t>and</a:t>
            </a:r>
            <a:r>
              <a:rPr lang="nl-NL" dirty="0"/>
              <a:t> Privacy in </a:t>
            </a:r>
            <a:r>
              <a:rPr lang="nl-NL" dirty="0" err="1"/>
              <a:t>the</a:t>
            </a:r>
            <a:r>
              <a:rPr lang="nl-NL" dirty="0"/>
              <a:t> context of Big Data</a:t>
            </a:r>
          </a:p>
        </p:txBody>
      </p:sp>
    </p:spTree>
    <p:extLst>
      <p:ext uri="{BB962C8B-B14F-4D97-AF65-F5344CB8AC3E}">
        <p14:creationId xmlns:p14="http://schemas.microsoft.com/office/powerpoint/2010/main" val="10489656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TotalTime>
  <Words>2738</Words>
  <Application>Microsoft Office PowerPoint</Application>
  <PresentationFormat>Diavoorstelling (4:3)</PresentationFormat>
  <Paragraphs>147</Paragraphs>
  <Slides>29</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29</vt:i4>
      </vt:variant>
    </vt:vector>
  </HeadingPairs>
  <TitlesOfParts>
    <vt:vector size="32" baseType="lpstr">
      <vt:lpstr>Arial</vt:lpstr>
      <vt:lpstr>Calibri</vt:lpstr>
      <vt:lpstr>Office Theme</vt:lpstr>
      <vt:lpstr>Big data-advies WRR</vt:lpstr>
      <vt:lpstr>Overzicht</vt:lpstr>
      <vt:lpstr>(1) Adviesaanvraag</vt:lpstr>
      <vt:lpstr>(1) Adviesaanvraag</vt:lpstr>
      <vt:lpstr>(1) Adviesaanvraag</vt:lpstr>
      <vt:lpstr>(1) Adviesaanvraag</vt:lpstr>
      <vt:lpstr>(2) Overzicht van output</vt:lpstr>
      <vt:lpstr>(2) Overzicht van output</vt:lpstr>
      <vt:lpstr>(2) Overzicht van output</vt:lpstr>
      <vt:lpstr>(2) Overzicht van output</vt:lpstr>
      <vt:lpstr>(2) Overzicht van output</vt:lpstr>
      <vt:lpstr>(2) Overzicht van output</vt:lpstr>
      <vt:lpstr>(3) Definitie en afbakening</vt:lpstr>
      <vt:lpstr>(3) Definitie en afbakening</vt:lpstr>
      <vt:lpstr>(3) Definitie en afbakening</vt:lpstr>
      <vt:lpstr>(3) Definitie en afbakening</vt:lpstr>
      <vt:lpstr>(3) Definitie en afbakening</vt:lpstr>
      <vt:lpstr>(3) Definitie en afbakening</vt:lpstr>
      <vt:lpstr>(3) Definitie en afbakening</vt:lpstr>
      <vt:lpstr>(3) Definitie en afbakening</vt:lpstr>
      <vt:lpstr>(3) Definitie en afbakening</vt:lpstr>
      <vt:lpstr>(3) Definitie en afbakening</vt:lpstr>
      <vt:lpstr>(3) Definitie en afbakening</vt:lpstr>
      <vt:lpstr>(4) Praktijk en gebruik</vt:lpstr>
      <vt:lpstr>(4) Praktijk en gebruik</vt:lpstr>
      <vt:lpstr>(5) Sociale, ethische en juridische vragen</vt:lpstr>
      <vt:lpstr>(5) Sociale, ethische en juridische vragen</vt:lpstr>
      <vt:lpstr>(5) Sociale, ethische en juridische vragen</vt:lpstr>
      <vt:lpstr>(6) Aanbevelingen</vt:lpstr>
    </vt:vector>
  </TitlesOfParts>
  <Company>Universiteit van Amsterdam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data-advies WRR</dc:title>
  <dc:creator>Sloot, Bart van der</dc:creator>
  <cp:lastModifiedBy>HP</cp:lastModifiedBy>
  <cp:revision>16</cp:revision>
  <cp:lastPrinted>2016-02-03T10:48:11Z</cp:lastPrinted>
  <dcterms:created xsi:type="dcterms:W3CDTF">2016-02-02T20:12:25Z</dcterms:created>
  <dcterms:modified xsi:type="dcterms:W3CDTF">2016-06-16T10:46:56Z</dcterms:modified>
</cp:coreProperties>
</file>