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8" r:id="rId4"/>
    <p:sldId id="289" r:id="rId5"/>
    <p:sldId id="290" r:id="rId6"/>
    <p:sldId id="265" r:id="rId7"/>
    <p:sldId id="268" r:id="rId8"/>
    <p:sldId id="275" r:id="rId9"/>
    <p:sldId id="276" r:id="rId10"/>
    <p:sldId id="269" r:id="rId11"/>
    <p:sldId id="270" r:id="rId12"/>
    <p:sldId id="271" r:id="rId13"/>
    <p:sldId id="272" r:id="rId14"/>
    <p:sldId id="274" r:id="rId15"/>
    <p:sldId id="278" r:id="rId16"/>
    <p:sldId id="277" r:id="rId17"/>
    <p:sldId id="280" r:id="rId18"/>
    <p:sldId id="266" r:id="rId19"/>
    <p:sldId id="281" r:id="rId20"/>
    <p:sldId id="282" r:id="rId21"/>
    <p:sldId id="283" r:id="rId22"/>
    <p:sldId id="284" r:id="rId23"/>
    <p:sldId id="291" r:id="rId24"/>
    <p:sldId id="285" r:id="rId25"/>
    <p:sldId id="286" r:id="rId26"/>
    <p:sldId id="287" r:id="rId27"/>
    <p:sldId id="292" r:id="rId28"/>
    <p:sldId id="267" r:id="rId29"/>
  </p:sldIdLst>
  <p:sldSz cx="9144000" cy="6858000" type="screen4x3"/>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4D4056D5-EDBE-4C97-AE5F-F9F350FB3AF5}" type="datetimeFigureOut">
              <a:rPr lang="nl-NL" smtClean="0"/>
              <a:t>23-9-2015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5104933-2322-4105-ADDB-6EBBF265C023}" type="slidenum">
              <a:rPr lang="nl-NL" smtClean="0"/>
              <a:t>‹#›</a:t>
            </a:fld>
            <a:endParaRPr lang="nl-NL"/>
          </a:p>
        </p:txBody>
      </p:sp>
    </p:spTree>
    <p:extLst>
      <p:ext uri="{BB962C8B-B14F-4D97-AF65-F5344CB8AC3E}">
        <p14:creationId xmlns:p14="http://schemas.microsoft.com/office/powerpoint/2010/main" val="1537491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D4056D5-EDBE-4C97-AE5F-F9F350FB3AF5}" type="datetimeFigureOut">
              <a:rPr lang="nl-NL" smtClean="0"/>
              <a:t>23-9-2015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5104933-2322-4105-ADDB-6EBBF265C023}" type="slidenum">
              <a:rPr lang="nl-NL" smtClean="0"/>
              <a:t>‹#›</a:t>
            </a:fld>
            <a:endParaRPr lang="nl-NL"/>
          </a:p>
        </p:txBody>
      </p:sp>
    </p:spTree>
    <p:extLst>
      <p:ext uri="{BB962C8B-B14F-4D97-AF65-F5344CB8AC3E}">
        <p14:creationId xmlns:p14="http://schemas.microsoft.com/office/powerpoint/2010/main" val="1228105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D4056D5-EDBE-4C97-AE5F-F9F350FB3AF5}" type="datetimeFigureOut">
              <a:rPr lang="nl-NL" smtClean="0"/>
              <a:t>23-9-2015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5104933-2322-4105-ADDB-6EBBF265C023}" type="slidenum">
              <a:rPr lang="nl-NL" smtClean="0"/>
              <a:t>‹#›</a:t>
            </a:fld>
            <a:endParaRPr lang="nl-NL"/>
          </a:p>
        </p:txBody>
      </p:sp>
    </p:spTree>
    <p:extLst>
      <p:ext uri="{BB962C8B-B14F-4D97-AF65-F5344CB8AC3E}">
        <p14:creationId xmlns:p14="http://schemas.microsoft.com/office/powerpoint/2010/main" val="4076313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D4056D5-EDBE-4C97-AE5F-F9F350FB3AF5}" type="datetimeFigureOut">
              <a:rPr lang="nl-NL" smtClean="0"/>
              <a:t>23-9-2015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5104933-2322-4105-ADDB-6EBBF265C023}" type="slidenum">
              <a:rPr lang="nl-NL" smtClean="0"/>
              <a:t>‹#›</a:t>
            </a:fld>
            <a:endParaRPr lang="nl-NL"/>
          </a:p>
        </p:txBody>
      </p:sp>
    </p:spTree>
    <p:extLst>
      <p:ext uri="{BB962C8B-B14F-4D97-AF65-F5344CB8AC3E}">
        <p14:creationId xmlns:p14="http://schemas.microsoft.com/office/powerpoint/2010/main" val="989122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4D4056D5-EDBE-4C97-AE5F-F9F350FB3AF5}" type="datetimeFigureOut">
              <a:rPr lang="nl-NL" smtClean="0"/>
              <a:t>23-9-2015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5104933-2322-4105-ADDB-6EBBF265C023}" type="slidenum">
              <a:rPr lang="nl-NL" smtClean="0"/>
              <a:t>‹#›</a:t>
            </a:fld>
            <a:endParaRPr lang="nl-NL"/>
          </a:p>
        </p:txBody>
      </p:sp>
    </p:spTree>
    <p:extLst>
      <p:ext uri="{BB962C8B-B14F-4D97-AF65-F5344CB8AC3E}">
        <p14:creationId xmlns:p14="http://schemas.microsoft.com/office/powerpoint/2010/main" val="2426664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4D4056D5-EDBE-4C97-AE5F-F9F350FB3AF5}" type="datetimeFigureOut">
              <a:rPr lang="nl-NL" smtClean="0"/>
              <a:t>23-9-2015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5104933-2322-4105-ADDB-6EBBF265C023}" type="slidenum">
              <a:rPr lang="nl-NL" smtClean="0"/>
              <a:t>‹#›</a:t>
            </a:fld>
            <a:endParaRPr lang="nl-NL"/>
          </a:p>
        </p:txBody>
      </p:sp>
    </p:spTree>
    <p:extLst>
      <p:ext uri="{BB962C8B-B14F-4D97-AF65-F5344CB8AC3E}">
        <p14:creationId xmlns:p14="http://schemas.microsoft.com/office/powerpoint/2010/main" val="2664019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4D4056D5-EDBE-4C97-AE5F-F9F350FB3AF5}" type="datetimeFigureOut">
              <a:rPr lang="nl-NL" smtClean="0"/>
              <a:t>23-9-2015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D5104933-2322-4105-ADDB-6EBBF265C023}" type="slidenum">
              <a:rPr lang="nl-NL" smtClean="0"/>
              <a:t>‹#›</a:t>
            </a:fld>
            <a:endParaRPr lang="nl-NL"/>
          </a:p>
        </p:txBody>
      </p:sp>
    </p:spTree>
    <p:extLst>
      <p:ext uri="{BB962C8B-B14F-4D97-AF65-F5344CB8AC3E}">
        <p14:creationId xmlns:p14="http://schemas.microsoft.com/office/powerpoint/2010/main" val="261875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4D4056D5-EDBE-4C97-AE5F-F9F350FB3AF5}" type="datetimeFigureOut">
              <a:rPr lang="nl-NL" smtClean="0"/>
              <a:t>23-9-2015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D5104933-2322-4105-ADDB-6EBBF265C023}" type="slidenum">
              <a:rPr lang="nl-NL" smtClean="0"/>
              <a:t>‹#›</a:t>
            </a:fld>
            <a:endParaRPr lang="nl-NL"/>
          </a:p>
        </p:txBody>
      </p:sp>
    </p:spTree>
    <p:extLst>
      <p:ext uri="{BB962C8B-B14F-4D97-AF65-F5344CB8AC3E}">
        <p14:creationId xmlns:p14="http://schemas.microsoft.com/office/powerpoint/2010/main" val="144559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D4056D5-EDBE-4C97-AE5F-F9F350FB3AF5}" type="datetimeFigureOut">
              <a:rPr lang="nl-NL" smtClean="0"/>
              <a:t>23-9-2015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D5104933-2322-4105-ADDB-6EBBF265C023}" type="slidenum">
              <a:rPr lang="nl-NL" smtClean="0"/>
              <a:t>‹#›</a:t>
            </a:fld>
            <a:endParaRPr lang="nl-NL"/>
          </a:p>
        </p:txBody>
      </p:sp>
    </p:spTree>
    <p:extLst>
      <p:ext uri="{BB962C8B-B14F-4D97-AF65-F5344CB8AC3E}">
        <p14:creationId xmlns:p14="http://schemas.microsoft.com/office/powerpoint/2010/main" val="2935108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D4056D5-EDBE-4C97-AE5F-F9F350FB3AF5}" type="datetimeFigureOut">
              <a:rPr lang="nl-NL" smtClean="0"/>
              <a:t>23-9-2015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5104933-2322-4105-ADDB-6EBBF265C023}" type="slidenum">
              <a:rPr lang="nl-NL" smtClean="0"/>
              <a:t>‹#›</a:t>
            </a:fld>
            <a:endParaRPr lang="nl-NL"/>
          </a:p>
        </p:txBody>
      </p:sp>
    </p:spTree>
    <p:extLst>
      <p:ext uri="{BB962C8B-B14F-4D97-AF65-F5344CB8AC3E}">
        <p14:creationId xmlns:p14="http://schemas.microsoft.com/office/powerpoint/2010/main" val="2625514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D4056D5-EDBE-4C97-AE5F-F9F350FB3AF5}" type="datetimeFigureOut">
              <a:rPr lang="nl-NL" smtClean="0"/>
              <a:t>23-9-2015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5104933-2322-4105-ADDB-6EBBF265C023}" type="slidenum">
              <a:rPr lang="nl-NL" smtClean="0"/>
              <a:t>‹#›</a:t>
            </a:fld>
            <a:endParaRPr lang="nl-NL"/>
          </a:p>
        </p:txBody>
      </p:sp>
    </p:spTree>
    <p:extLst>
      <p:ext uri="{BB962C8B-B14F-4D97-AF65-F5344CB8AC3E}">
        <p14:creationId xmlns:p14="http://schemas.microsoft.com/office/powerpoint/2010/main" val="3089125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4056D5-EDBE-4C97-AE5F-F9F350FB3AF5}" type="datetimeFigureOut">
              <a:rPr lang="nl-NL" smtClean="0"/>
              <a:t>23-9-2015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104933-2322-4105-ADDB-6EBBF265C023}" type="slidenum">
              <a:rPr lang="nl-NL" smtClean="0"/>
              <a:t>‹#›</a:t>
            </a:fld>
            <a:endParaRPr lang="nl-NL"/>
          </a:p>
        </p:txBody>
      </p:sp>
    </p:spTree>
    <p:extLst>
      <p:ext uri="{BB962C8B-B14F-4D97-AF65-F5344CB8AC3E}">
        <p14:creationId xmlns:p14="http://schemas.microsoft.com/office/powerpoint/2010/main" val="3864288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Big Data, </a:t>
            </a:r>
            <a:r>
              <a:rPr lang="nl-NL" dirty="0" err="1" smtClean="0"/>
              <a:t>mass</a:t>
            </a:r>
            <a:r>
              <a:rPr lang="nl-NL" dirty="0" smtClean="0"/>
              <a:t> surveillance en privacy</a:t>
            </a:r>
            <a:endParaRPr lang="nl-NL" dirty="0"/>
          </a:p>
        </p:txBody>
      </p:sp>
      <p:sp>
        <p:nvSpPr>
          <p:cNvPr id="3" name="Ondertitel 2"/>
          <p:cNvSpPr>
            <a:spLocks noGrp="1"/>
          </p:cNvSpPr>
          <p:nvPr>
            <p:ph type="subTitle" idx="1"/>
          </p:nvPr>
        </p:nvSpPr>
        <p:spPr>
          <a:xfrm>
            <a:off x="1371600" y="3886200"/>
            <a:ext cx="6400800" cy="2207096"/>
          </a:xfrm>
        </p:spPr>
        <p:txBody>
          <a:bodyPr>
            <a:normAutofit fontScale="85000" lnSpcReduction="10000"/>
          </a:bodyPr>
          <a:lstStyle/>
          <a:p>
            <a:r>
              <a:rPr lang="nl-NL" dirty="0" smtClean="0"/>
              <a:t>Bart van der Sloot</a:t>
            </a:r>
          </a:p>
          <a:p>
            <a:r>
              <a:rPr lang="nl-NL" dirty="0" smtClean="0"/>
              <a:t>Instituut voor Informatierecht, UvA</a:t>
            </a:r>
          </a:p>
          <a:p>
            <a:r>
              <a:rPr lang="nl-NL" dirty="0" smtClean="0"/>
              <a:t>Wetenschappelijke Raad voor Regeringsbeleid (WRR)</a:t>
            </a:r>
          </a:p>
          <a:p>
            <a:r>
              <a:rPr lang="nl-NL" dirty="0" smtClean="0"/>
              <a:t>Amsterdam Platform </a:t>
            </a:r>
            <a:r>
              <a:rPr lang="nl-NL" dirty="0" err="1" smtClean="0"/>
              <a:t>for</a:t>
            </a:r>
            <a:r>
              <a:rPr lang="nl-NL" dirty="0" smtClean="0"/>
              <a:t> Privacy Research</a:t>
            </a:r>
          </a:p>
        </p:txBody>
      </p:sp>
    </p:spTree>
    <p:extLst>
      <p:ext uri="{BB962C8B-B14F-4D97-AF65-F5344CB8AC3E}">
        <p14:creationId xmlns:p14="http://schemas.microsoft.com/office/powerpoint/2010/main" val="3703125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Doelbinding</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nl-NL" dirty="0"/>
              <a:t>Artikel 6 </a:t>
            </a:r>
          </a:p>
          <a:p>
            <a:pPr marL="0" indent="0">
              <a:buNone/>
            </a:pPr>
            <a:r>
              <a:rPr lang="nl-NL" dirty="0"/>
              <a:t>1. De </a:t>
            </a:r>
            <a:r>
              <a:rPr lang="nl-NL" dirty="0" err="1"/>
              <a:t>Lid-Staten</a:t>
            </a:r>
            <a:r>
              <a:rPr lang="nl-NL" dirty="0"/>
              <a:t> bepalen dat de persoonsgegevens:</a:t>
            </a:r>
          </a:p>
          <a:p>
            <a:pPr marL="0" indent="0">
              <a:buNone/>
            </a:pPr>
            <a:r>
              <a:rPr lang="nl-NL" dirty="0" smtClean="0"/>
              <a:t>b</a:t>
            </a:r>
            <a:r>
              <a:rPr lang="nl-NL" dirty="0"/>
              <a:t>) voor welbepaalde, uitdrukkelijk omschreven en gerechtvaardigde doeleinden moeten worden verkregen en vervolgens niet worden verwerkt op een wijze de onverenigbaar is met die doeleinden. Verdere verwerking van de gegevens voor historische, statistische of wetenschappelijke doeleinden wordt niet als onverenigbaar beschouwd, mits de </a:t>
            </a:r>
            <a:r>
              <a:rPr lang="nl-NL" dirty="0" err="1"/>
              <a:t>Lid-Staten</a:t>
            </a:r>
            <a:r>
              <a:rPr lang="nl-NL" dirty="0"/>
              <a:t> passende garanties bieden;</a:t>
            </a:r>
          </a:p>
          <a:p>
            <a:endParaRPr lang="en-US" dirty="0"/>
          </a:p>
        </p:txBody>
      </p:sp>
    </p:spTree>
    <p:extLst>
      <p:ext uri="{BB962C8B-B14F-4D97-AF65-F5344CB8AC3E}">
        <p14:creationId xmlns:p14="http://schemas.microsoft.com/office/powerpoint/2010/main" val="5438815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Data </a:t>
            </a:r>
            <a:r>
              <a:rPr lang="nl-NL" dirty="0" smtClean="0"/>
              <a:t>minimalisatie</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nl-NL" dirty="0"/>
              <a:t>Artikel 6 </a:t>
            </a:r>
          </a:p>
          <a:p>
            <a:pPr marL="0" indent="0">
              <a:buNone/>
            </a:pPr>
            <a:endParaRPr lang="nl-NL" dirty="0" smtClean="0"/>
          </a:p>
          <a:p>
            <a:pPr marL="514350" indent="-514350">
              <a:buAutoNum type="arabicPeriod"/>
            </a:pPr>
            <a:r>
              <a:rPr lang="nl-NL" dirty="0" smtClean="0"/>
              <a:t>De </a:t>
            </a:r>
            <a:r>
              <a:rPr lang="nl-NL" dirty="0" err="1"/>
              <a:t>Lid-Staten</a:t>
            </a:r>
            <a:r>
              <a:rPr lang="nl-NL" dirty="0"/>
              <a:t> bepalen dat de persoonsgegevens</a:t>
            </a:r>
            <a:r>
              <a:rPr lang="nl-NL" dirty="0" smtClean="0"/>
              <a:t>:</a:t>
            </a:r>
          </a:p>
          <a:p>
            <a:pPr marL="0" indent="0">
              <a:buNone/>
            </a:pPr>
            <a:endParaRPr lang="nl-NL" dirty="0" smtClean="0"/>
          </a:p>
          <a:p>
            <a:pPr marL="0" indent="0">
              <a:buNone/>
            </a:pPr>
            <a:r>
              <a:rPr lang="nl-NL" dirty="0" smtClean="0"/>
              <a:t>c</a:t>
            </a:r>
            <a:r>
              <a:rPr lang="nl-NL" dirty="0"/>
              <a:t>) toereikend, ter zake dienend en niet bovenmatig moeten zijn, uitgaande van de doeleinden waarvoor zij worden verzameld of waarvoor zij vervolgens worden verwerkt;</a:t>
            </a:r>
          </a:p>
          <a:p>
            <a:pPr marL="0" indent="0">
              <a:buNone/>
            </a:pPr>
            <a:endParaRPr lang="nl-NL" dirty="0" smtClean="0"/>
          </a:p>
          <a:p>
            <a:pPr marL="0" indent="0">
              <a:buNone/>
            </a:pPr>
            <a:r>
              <a:rPr lang="nl-NL" dirty="0" smtClean="0"/>
              <a:t>e</a:t>
            </a:r>
            <a:r>
              <a:rPr lang="nl-NL" dirty="0"/>
              <a:t>) in een vorm die het mogelijk maakt de betrokkenen te identificeren, niet langer mogen worden bewaard dan voor de verwezenlijking van de doeleinden waarvoor zij worden verzameld of vervolgens worden verwerkt, noodzakelijk is. De </a:t>
            </a:r>
            <a:r>
              <a:rPr lang="nl-NL" dirty="0" err="1"/>
              <a:t>Lid-Staten</a:t>
            </a:r>
            <a:r>
              <a:rPr lang="nl-NL" dirty="0"/>
              <a:t> voorzien in passende waarborgen voor persoonsgegevens die langer dan hierboven bepaald voor historische, statistische of wetenschappelijke doeleinden worden bewaard.</a:t>
            </a:r>
          </a:p>
          <a:p>
            <a:endParaRPr lang="en-US" dirty="0"/>
          </a:p>
        </p:txBody>
      </p:sp>
    </p:spTree>
    <p:extLst>
      <p:ext uri="{BB962C8B-B14F-4D97-AF65-F5344CB8AC3E}">
        <p14:creationId xmlns:p14="http://schemas.microsoft.com/office/powerpoint/2010/main" val="21143354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Correctheid van </a:t>
            </a:r>
            <a:r>
              <a:rPr lang="nl-NL" dirty="0" smtClean="0"/>
              <a:t>gegevens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nl-NL" dirty="0"/>
              <a:t>Artikel 6 </a:t>
            </a:r>
            <a:r>
              <a:rPr lang="nl-NL" dirty="0" smtClean="0"/>
              <a:t> 1</a:t>
            </a:r>
            <a:r>
              <a:rPr lang="nl-NL" dirty="0"/>
              <a:t>. De </a:t>
            </a:r>
            <a:r>
              <a:rPr lang="nl-NL" dirty="0" err="1"/>
              <a:t>Lid-Staten</a:t>
            </a:r>
            <a:r>
              <a:rPr lang="nl-NL" dirty="0"/>
              <a:t> bepalen dat de persoonsgegevens:</a:t>
            </a:r>
          </a:p>
          <a:p>
            <a:pPr marL="0" indent="0">
              <a:buNone/>
            </a:pPr>
            <a:endParaRPr lang="nl-NL" dirty="0" smtClean="0"/>
          </a:p>
          <a:p>
            <a:pPr marL="0" indent="0">
              <a:buNone/>
            </a:pPr>
            <a:r>
              <a:rPr lang="nl-NL" dirty="0" smtClean="0"/>
              <a:t>d</a:t>
            </a:r>
            <a:r>
              <a:rPr lang="nl-NL" dirty="0"/>
              <a:t>) nauwkeurig dienen te zijn en, zo nodig, dienen te worden bijgewerkt; alle redelijke maatregelen dienen te worden getroffen om de gegevens die, uitgaande van de doeleinden waarvoor zij worden verzameld of waarvoor zij vervolgens worden verwerkt, onnauwkeurig of onvolledig zijn, uit te wissen of te corrigeren;</a:t>
            </a:r>
          </a:p>
          <a:p>
            <a:endParaRPr lang="en-US" dirty="0"/>
          </a:p>
        </p:txBody>
      </p:sp>
    </p:spTree>
    <p:extLst>
      <p:ext uri="{BB962C8B-B14F-4D97-AF65-F5344CB8AC3E}">
        <p14:creationId xmlns:p14="http://schemas.microsoft.com/office/powerpoint/2010/main" val="3064942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Veiligheid en </a:t>
            </a:r>
            <a:r>
              <a:rPr lang="nl-NL" dirty="0" smtClean="0"/>
              <a:t>vertrouwelijkheid</a:t>
            </a:r>
            <a:endParaRPr lang="en-US" dirty="0"/>
          </a:p>
        </p:txBody>
      </p:sp>
      <p:sp>
        <p:nvSpPr>
          <p:cNvPr id="3" name="Content Placeholder 2"/>
          <p:cNvSpPr>
            <a:spLocks noGrp="1"/>
          </p:cNvSpPr>
          <p:nvPr>
            <p:ph idx="1"/>
          </p:nvPr>
        </p:nvSpPr>
        <p:spPr>
          <a:xfrm>
            <a:off x="457200" y="1600200"/>
            <a:ext cx="8229600" cy="4925144"/>
          </a:xfrm>
        </p:spPr>
        <p:txBody>
          <a:bodyPr>
            <a:normAutofit fontScale="40000" lnSpcReduction="20000"/>
          </a:bodyPr>
          <a:lstStyle/>
          <a:p>
            <a:pPr marL="0" indent="0">
              <a:buNone/>
            </a:pPr>
            <a:r>
              <a:rPr lang="nl-NL" dirty="0"/>
              <a:t>Artikel 16 </a:t>
            </a:r>
            <a:r>
              <a:rPr lang="nl-NL" dirty="0" smtClean="0"/>
              <a:t> Vertrouwelijkheid </a:t>
            </a:r>
            <a:r>
              <a:rPr lang="nl-NL" dirty="0"/>
              <a:t>van de verwerking</a:t>
            </a:r>
          </a:p>
          <a:p>
            <a:pPr marL="0" indent="0">
              <a:buNone/>
            </a:pPr>
            <a:r>
              <a:rPr lang="nl-NL" dirty="0"/>
              <a:t>Een ieder die handelt onder het gezag van de voor de verwerking verantwoordelijke of van de verwerker alsmede de verwerker zelf, die toegang heeft tot persoonsgegevens, mag deze slechts in opdracht van de voor de verwerking verantwoordelijke verwerken, behoudens op grond van wettelijke verplichtingen.</a:t>
            </a:r>
          </a:p>
          <a:p>
            <a:pPr marL="0" indent="0">
              <a:buNone/>
            </a:pPr>
            <a:endParaRPr lang="nl-NL" dirty="0" smtClean="0"/>
          </a:p>
          <a:p>
            <a:pPr marL="0" indent="0">
              <a:buNone/>
            </a:pPr>
            <a:r>
              <a:rPr lang="nl-NL" dirty="0" smtClean="0"/>
              <a:t>Artikel </a:t>
            </a:r>
            <a:r>
              <a:rPr lang="nl-NL" dirty="0"/>
              <a:t>17 </a:t>
            </a:r>
            <a:r>
              <a:rPr lang="nl-NL" dirty="0" smtClean="0"/>
              <a:t> Beveiliging </a:t>
            </a:r>
            <a:r>
              <a:rPr lang="nl-NL" dirty="0"/>
              <a:t>van de verwerking</a:t>
            </a:r>
          </a:p>
          <a:p>
            <a:pPr marL="0" indent="0">
              <a:buNone/>
            </a:pPr>
            <a:endParaRPr lang="nl-NL" dirty="0" smtClean="0"/>
          </a:p>
          <a:p>
            <a:pPr marL="0" indent="0">
              <a:buNone/>
            </a:pPr>
            <a:r>
              <a:rPr lang="nl-NL" dirty="0" smtClean="0"/>
              <a:t>1</a:t>
            </a:r>
            <a:r>
              <a:rPr lang="nl-NL" dirty="0"/>
              <a:t>. De </a:t>
            </a:r>
            <a:r>
              <a:rPr lang="nl-NL" dirty="0" err="1"/>
              <a:t>Lid-Staten</a:t>
            </a:r>
            <a:r>
              <a:rPr lang="nl-NL" dirty="0"/>
              <a:t> bepalen dat de voor de verwerking verantwoordelijke passende technische en organisatorische maatregelen ten uitvoer dient te leggen om persoonsgegevens te beveiligen tegen vernietiging, hetzij per ongeluk, hetzij onrechtmatig, tegen verlies, vervalsing, niet-toegelaten verspreiding of toegang, met name wanneer de verwerking doorzending van gegevens in een netwerk omvat, dan wel tegen enige andere vorm van onwettige </a:t>
            </a:r>
            <a:r>
              <a:rPr lang="nl-NL" dirty="0" smtClean="0"/>
              <a:t>verwerking. Deze </a:t>
            </a:r>
            <a:r>
              <a:rPr lang="nl-NL" dirty="0"/>
              <a:t>maatregelen moeten, rekening houdend met de stand van de techniek en de kosten van de tenuitvoerlegging, een passend beveiligingsniveau garanderen gelet op de risico's die de verwerking en de aard van te beschermen gegevens met zich brengen.</a:t>
            </a:r>
          </a:p>
          <a:p>
            <a:pPr marL="0" indent="0">
              <a:buNone/>
            </a:pPr>
            <a:r>
              <a:rPr lang="nl-NL" dirty="0"/>
              <a:t>2. De </a:t>
            </a:r>
            <a:r>
              <a:rPr lang="nl-NL" dirty="0" err="1"/>
              <a:t>Lid-Staten</a:t>
            </a:r>
            <a:r>
              <a:rPr lang="nl-NL" dirty="0"/>
              <a:t> bepalen dat de voor de verwerking verantwoordelijke, in geval van verwerking te zijnen behoeve, een verwerker moet kiezen die voldoende waarborgen biedt ten aanzien van de technische en organisatorische beveiligingsmaatregelen met betrekking tot de te verrichten verwerking en moet toezien op de naleving van die maatregelen.</a:t>
            </a:r>
          </a:p>
          <a:p>
            <a:pPr marL="0" indent="0">
              <a:buNone/>
            </a:pPr>
            <a:r>
              <a:rPr lang="nl-NL" dirty="0"/>
              <a:t>3. De uitvoering van verwerkingen door een verwerker moet worden geregeld in een overeenkomst of een rechtsakte die de verwerker bindt jegens de voor de verwerker verantwoordelijke en waarin met name wordt bepaald dat</a:t>
            </a:r>
          </a:p>
          <a:p>
            <a:pPr marL="0" indent="0">
              <a:buNone/>
            </a:pPr>
            <a:r>
              <a:rPr lang="nl-NL" dirty="0"/>
              <a:t>- de verwerker slechts handelt in opdracht van de voor de verwerking verantwoordelijke,</a:t>
            </a:r>
          </a:p>
          <a:p>
            <a:pPr marL="0" indent="0">
              <a:buNone/>
            </a:pPr>
            <a:r>
              <a:rPr lang="nl-NL" dirty="0"/>
              <a:t>- de in lid 1 bedoelde verplichtingen, zoals gedefinieerd door de wetgeving van de </a:t>
            </a:r>
            <a:r>
              <a:rPr lang="nl-NL" dirty="0" err="1"/>
              <a:t>Lid-Staat</a:t>
            </a:r>
            <a:r>
              <a:rPr lang="nl-NL" dirty="0"/>
              <a:t> waarin de verwerker is gevestigd, eveneens op deze persoon rusten.</a:t>
            </a:r>
          </a:p>
          <a:p>
            <a:pPr marL="0" indent="0">
              <a:buNone/>
            </a:pPr>
            <a:r>
              <a:rPr lang="nl-NL" dirty="0"/>
              <a:t>4. Met het oog op de bewaring van de bewijzen, worden de elementen van de overeenkomst of rechtsakte betreffende de bescherming van de gegevens en de vereisten inzake de in lid 1 bedoelde maatregelen schriftelijk of in een gelijkwaardige vorm vastgelegd.</a:t>
            </a:r>
          </a:p>
          <a:p>
            <a:endParaRPr lang="en-US" dirty="0"/>
          </a:p>
        </p:txBody>
      </p:sp>
    </p:spTree>
    <p:extLst>
      <p:ext uri="{BB962C8B-B14F-4D97-AF65-F5344CB8AC3E}">
        <p14:creationId xmlns:p14="http://schemas.microsoft.com/office/powerpoint/2010/main" val="30348663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Transparantie</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nl-NL" dirty="0"/>
              <a:t>INFORMATIEVERSTREKKING AAN DE BETROKKENE</a:t>
            </a:r>
          </a:p>
          <a:p>
            <a:pPr marL="0" indent="0">
              <a:buNone/>
            </a:pPr>
            <a:r>
              <a:rPr lang="nl-NL" dirty="0"/>
              <a:t>Artikel 10 </a:t>
            </a:r>
          </a:p>
          <a:p>
            <a:pPr marL="0" indent="0">
              <a:buNone/>
            </a:pPr>
            <a:r>
              <a:rPr lang="nl-NL" dirty="0"/>
              <a:t>Informatieverstrekking in geval van verkrijging van gegevens bij de betrokkene</a:t>
            </a:r>
          </a:p>
          <a:p>
            <a:pPr marL="0" indent="0">
              <a:buNone/>
            </a:pPr>
            <a:r>
              <a:rPr lang="nl-NL" dirty="0"/>
              <a:t>De </a:t>
            </a:r>
            <a:r>
              <a:rPr lang="nl-NL" dirty="0" err="1"/>
              <a:t>Lid-Staten</a:t>
            </a:r>
            <a:r>
              <a:rPr lang="nl-NL" dirty="0"/>
              <a:t> bepalen dat de voor de verwerking verantwoordelijke of diens vertegenwoordiger aan de betrokkene, bij wie de betrokkene zelf betreffende gegevens worden verkregen, ten minste de hierna volgende informatie moet verstrekken, behalve indien de betrokkene daarvan reeds op de hoogte is:</a:t>
            </a:r>
          </a:p>
          <a:p>
            <a:pPr marL="0" indent="0">
              <a:buNone/>
            </a:pPr>
            <a:r>
              <a:rPr lang="nl-NL" dirty="0"/>
              <a:t>a) de identiteit van de voor de verwerking verantwoordelijke en, in voorkomend geval, van diens vertegenwoordiger,</a:t>
            </a:r>
          </a:p>
          <a:p>
            <a:pPr marL="0" indent="0">
              <a:buNone/>
            </a:pPr>
            <a:r>
              <a:rPr lang="nl-NL" dirty="0"/>
              <a:t>b) de doeleinden van de verwerking waarvoor de gegevens zijn bestemd,</a:t>
            </a:r>
          </a:p>
          <a:p>
            <a:pPr marL="0" indent="0">
              <a:buNone/>
            </a:pPr>
            <a:r>
              <a:rPr lang="nl-NL" dirty="0"/>
              <a:t>c) verdere informatie zoals</a:t>
            </a:r>
          </a:p>
          <a:p>
            <a:pPr marL="0" indent="0">
              <a:buNone/>
            </a:pPr>
            <a:r>
              <a:rPr lang="nl-NL" dirty="0"/>
              <a:t>- de ontvangers of de categorieën ontvangers van de gegevens;</a:t>
            </a:r>
          </a:p>
          <a:p>
            <a:pPr marL="0" indent="0">
              <a:buNone/>
            </a:pPr>
            <a:r>
              <a:rPr lang="nl-NL" dirty="0"/>
              <a:t>- antwoord op de vraag of men al dan niet verplicht is om te antwoorden en de eventuele gevolgen van niet-beantwoording,</a:t>
            </a:r>
          </a:p>
          <a:p>
            <a:pPr marL="0" indent="0">
              <a:buNone/>
            </a:pPr>
            <a:r>
              <a:rPr lang="nl-NL" dirty="0"/>
              <a:t>- het bestaan van een recht op toegang tot zijn eigen persoonsgegevens en op rectificatie van deze </a:t>
            </a:r>
            <a:r>
              <a:rPr lang="nl-NL" dirty="0" smtClean="0"/>
              <a:t>gegevens, voor </a:t>
            </a:r>
            <a:r>
              <a:rPr lang="nl-NL" dirty="0"/>
              <a:t>zover die, met inachtneming van de specifieke omstandigheden waaronder de verdere informatie verkregen wordt, nodig is om tegenover de betrokkene een eerlijke verwerking te waarborgen.</a:t>
            </a:r>
          </a:p>
          <a:p>
            <a:endParaRPr lang="en-US" dirty="0"/>
          </a:p>
        </p:txBody>
      </p:sp>
    </p:spTree>
    <p:extLst>
      <p:ext uri="{BB962C8B-B14F-4D97-AF65-F5344CB8AC3E}">
        <p14:creationId xmlns:p14="http://schemas.microsoft.com/office/powerpoint/2010/main" val="31247754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Transparantie</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nl-NL" dirty="0"/>
              <a:t>RECHT VAN DE BETROKKENE OP TOEGANG TOT DE GEGEVENS</a:t>
            </a:r>
          </a:p>
          <a:p>
            <a:pPr marL="0" indent="0">
              <a:buNone/>
            </a:pPr>
            <a:r>
              <a:rPr lang="nl-NL" dirty="0"/>
              <a:t>Artikel 12 </a:t>
            </a:r>
            <a:r>
              <a:rPr lang="nl-NL" dirty="0" smtClean="0"/>
              <a:t> Recht </a:t>
            </a:r>
            <a:r>
              <a:rPr lang="nl-NL" dirty="0"/>
              <a:t>van toegang</a:t>
            </a:r>
          </a:p>
          <a:p>
            <a:pPr marL="0" indent="0">
              <a:buNone/>
            </a:pPr>
            <a:r>
              <a:rPr lang="nl-NL" dirty="0"/>
              <a:t>De </a:t>
            </a:r>
            <a:r>
              <a:rPr lang="nl-NL" dirty="0" err="1"/>
              <a:t>Lid-Staten</a:t>
            </a:r>
            <a:r>
              <a:rPr lang="nl-NL" dirty="0"/>
              <a:t> waarborgen elke betrokkene het recht van de voor de verwerking verantwoordelijke te verkrijgen:</a:t>
            </a:r>
          </a:p>
          <a:p>
            <a:pPr marL="0" indent="0">
              <a:buNone/>
            </a:pPr>
            <a:r>
              <a:rPr lang="nl-NL" dirty="0"/>
              <a:t>a) vrijelijk en zonder beperking, met redelijke tussenpozen en zonder bovenmatige vertraging of kosten:</a:t>
            </a:r>
          </a:p>
          <a:p>
            <a:pPr marL="0" indent="0">
              <a:buNone/>
            </a:pPr>
            <a:r>
              <a:rPr lang="nl-NL" dirty="0"/>
              <a:t>- uitsluitsel omtrent het al dan niet bestaan van verwerkingen van hem betreffende gegevens, alsmede ten minste informatie over de doeleinden van deze verwerkingen, de categorieën gegevens waarop deze verwerkingen betrekking hebben en de ontvangers of categorieën ontvangers aan wie de gegevens worden verstrekt;</a:t>
            </a:r>
          </a:p>
          <a:p>
            <a:pPr marL="0" indent="0">
              <a:buNone/>
            </a:pPr>
            <a:r>
              <a:rPr lang="nl-NL" dirty="0"/>
              <a:t>- verstrekking, in begrijpelijke vorm, van de gegevens die zijn verwerkt, alsmede de beschikbare informatie over de oorsprong van de gegevens;</a:t>
            </a:r>
          </a:p>
          <a:p>
            <a:pPr marL="0" indent="0">
              <a:buNone/>
            </a:pPr>
            <a:r>
              <a:rPr lang="nl-NL" dirty="0"/>
              <a:t>- mededeling van de logica die ten grondslag ligt aan de automatische verwerking van hem betreffende gegevens, in elk geval als het gaat om de geautomatiseerde besluiten als bedoeld in artikel 15, lid 1;</a:t>
            </a:r>
          </a:p>
          <a:p>
            <a:pPr marL="0" indent="0">
              <a:buNone/>
            </a:pPr>
            <a:r>
              <a:rPr lang="nl-NL" dirty="0"/>
              <a:t>b) naar gelang van het geval, de rectificatie, de uitwissing of de afscherming van de gegevens waarvan de verwerking niet overeenstemt met de bepalingen van deze richtlijn, met name op grond van het onvolledige of onjuiste karakter van de gegevens;</a:t>
            </a:r>
          </a:p>
          <a:p>
            <a:pPr marL="0" indent="0">
              <a:buNone/>
            </a:pPr>
            <a:r>
              <a:rPr lang="nl-NL" dirty="0"/>
              <a:t>c) kennisgeving aan derden aan wie de gegevens zijn verstrekt, van elke rectificatie, uitwissing of afscherming, uitgevoerd overeenkomstig punt b), tenzij zulks onmogelijk blijkt of onevenredig veel moeite kost.</a:t>
            </a:r>
          </a:p>
          <a:p>
            <a:endParaRPr lang="en-US" dirty="0"/>
          </a:p>
        </p:txBody>
      </p:sp>
    </p:spTree>
    <p:extLst>
      <p:ext uri="{BB962C8B-B14F-4D97-AF65-F5344CB8AC3E}">
        <p14:creationId xmlns:p14="http://schemas.microsoft.com/office/powerpoint/2010/main" val="22978378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Territorialiteit</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nl-NL" dirty="0"/>
              <a:t>HOOFDSTUK IV DOORGIFTE VAN PERSOONSGEGEVENS NAAR DERDE LANDEN </a:t>
            </a:r>
          </a:p>
          <a:p>
            <a:pPr marL="0" indent="0">
              <a:buNone/>
            </a:pPr>
            <a:r>
              <a:rPr lang="nl-NL" dirty="0"/>
              <a:t>Artikel 25 </a:t>
            </a:r>
            <a:r>
              <a:rPr lang="nl-NL" dirty="0" smtClean="0"/>
              <a:t> Beginselen</a:t>
            </a:r>
            <a:endParaRPr lang="nl-NL" dirty="0"/>
          </a:p>
          <a:p>
            <a:pPr marL="0" indent="0">
              <a:buNone/>
            </a:pPr>
            <a:r>
              <a:rPr lang="nl-NL" dirty="0"/>
              <a:t>1. De </a:t>
            </a:r>
            <a:r>
              <a:rPr lang="nl-NL" dirty="0" err="1"/>
              <a:t>Lid-Staten</a:t>
            </a:r>
            <a:r>
              <a:rPr lang="nl-NL" dirty="0"/>
              <a:t> bepalen dat persoonsgegevens die aan een verwerking worden onderworpen of die bestemd zijn om na doorgifte te worden verwerkt, slechts naar een derde land mogen worden doorgegeven indien, onverminderd de naleving van de nationale bepalingen die zijn vastgesteld ter uitvoering van de andere bepalingen van deze richtlijn, dat land een passend beschermingsniveau waarborgt.</a:t>
            </a:r>
          </a:p>
          <a:p>
            <a:pPr marL="0" indent="0">
              <a:buNone/>
            </a:pPr>
            <a:r>
              <a:rPr lang="nl-NL" dirty="0"/>
              <a:t>2. Het passend karakter van het door een derde land geboden beschermingsniveau wordt beoordeeld met inachtneming van alle omstandigheden die op de doorgifte van gegevens of op een categorie gegevensdoorgiften van invloed zijn; in het bijzonder wordt rekening gehouden met de aard van de gegevens, met het doeleinde en met de duur van de voorgenomen verwerking of verwerkingen, het land van herkomst en het land van eindbestemming, de algemene en </a:t>
            </a:r>
            <a:r>
              <a:rPr lang="nl-NL" dirty="0" err="1"/>
              <a:t>sectoriële</a:t>
            </a:r>
            <a:r>
              <a:rPr lang="nl-NL" dirty="0"/>
              <a:t> rechtsregels die in het betrokken derde land gelden, alsmede de beroepscodes en de veiligheidsmaatregelen die in die landen worden nageleefd.</a:t>
            </a:r>
          </a:p>
          <a:p>
            <a:pPr marL="0" indent="0">
              <a:buNone/>
            </a:pPr>
            <a:r>
              <a:rPr lang="nl-NL" dirty="0"/>
              <a:t>3. De </a:t>
            </a:r>
            <a:r>
              <a:rPr lang="nl-NL" dirty="0" err="1"/>
              <a:t>Lid-Staten</a:t>
            </a:r>
            <a:r>
              <a:rPr lang="nl-NL" dirty="0"/>
              <a:t> en de Commissie brengen elkaar op de hoogte van de gevallen waarin, naar hun oordeel, een derde land geen waarborgen voor een passend beschermingsniveau in de zin van lid 2 biedt.</a:t>
            </a:r>
          </a:p>
          <a:p>
            <a:pPr marL="0" indent="0">
              <a:buNone/>
            </a:pPr>
            <a:r>
              <a:rPr lang="nl-NL" dirty="0"/>
              <a:t>4. Wanneer de Commissie volgens de procedure van artikel 31, lid 2, constateert dat een derde land geen waarborgen voor een passend beschermingsniveau in de zin van lid 2 biedt, nemen de </a:t>
            </a:r>
            <a:r>
              <a:rPr lang="nl-NL" dirty="0" err="1"/>
              <a:t>Lid-Staten</a:t>
            </a:r>
            <a:r>
              <a:rPr lang="nl-NL" dirty="0"/>
              <a:t> de nodige maatregelen om doorgifte van gegevens van dezelfde aard naar het betrokken land te voorkomen.</a:t>
            </a:r>
          </a:p>
          <a:p>
            <a:pPr marL="0" indent="0">
              <a:buNone/>
            </a:pPr>
            <a:r>
              <a:rPr lang="nl-NL" dirty="0"/>
              <a:t>5. De Commissie opent op het gepaste ogenblik onderhandelingen ter </a:t>
            </a:r>
            <a:r>
              <a:rPr lang="nl-NL" dirty="0" err="1"/>
              <a:t>verhelping</a:t>
            </a:r>
            <a:r>
              <a:rPr lang="nl-NL" dirty="0"/>
              <a:t> van de situatie die voortvloeit uit de in lid 4 bedoelde constatering.</a:t>
            </a:r>
          </a:p>
          <a:p>
            <a:pPr marL="0" indent="0">
              <a:buNone/>
            </a:pPr>
            <a:r>
              <a:rPr lang="nl-NL" dirty="0"/>
              <a:t>6. De Commissie kan volgens de procedure van artikel 31, lid 2, constateren dat een derde land, op grond van zijn nationale wetgeving of zijn internationale verbintenissen, die het met name na de in lid 5 bedoelde onderhandelingen is aangegaan, waarborgen voor een passend beschermingsniveau in de zin van lid 2 biedt met het oog op de bescherming van de persoonlijke levenssfeer en de fundamentele vrijheden en rechten van </a:t>
            </a:r>
            <a:r>
              <a:rPr lang="nl-NL" dirty="0" smtClean="0"/>
              <a:t>personen. De </a:t>
            </a:r>
            <a:r>
              <a:rPr lang="nl-NL" dirty="0" err="1"/>
              <a:t>Lid-Staten</a:t>
            </a:r>
            <a:r>
              <a:rPr lang="nl-NL" dirty="0"/>
              <a:t> nemen de nodige maatregelen om zich naar het besluit van de Commissie te voegen.</a:t>
            </a:r>
          </a:p>
          <a:p>
            <a:endParaRPr lang="en-US" dirty="0"/>
          </a:p>
        </p:txBody>
      </p:sp>
    </p:spTree>
    <p:extLst>
      <p:ext uri="{BB962C8B-B14F-4D97-AF65-F5344CB8AC3E}">
        <p14:creationId xmlns:p14="http://schemas.microsoft.com/office/powerpoint/2010/main" val="23344340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3200" dirty="0" smtClean="0"/>
              <a:t>(1) Big Data en </a:t>
            </a:r>
            <a:r>
              <a:rPr lang="nl-NL" sz="3200" dirty="0" err="1" smtClean="0"/>
              <a:t>mass</a:t>
            </a:r>
            <a:r>
              <a:rPr lang="nl-NL" sz="3200" dirty="0" smtClean="0"/>
              <a:t> surveillance voldoen </a:t>
            </a:r>
            <a:r>
              <a:rPr lang="nl-NL" sz="3200" dirty="0"/>
              <a:t>niet aan het huidige juridische en ethische kader</a:t>
            </a:r>
            <a:endParaRPr lang="en-US" sz="3200" dirty="0"/>
          </a:p>
        </p:txBody>
      </p:sp>
      <p:sp>
        <p:nvSpPr>
          <p:cNvPr id="3" name="Content Placeholder 2"/>
          <p:cNvSpPr>
            <a:spLocks noGrp="1"/>
          </p:cNvSpPr>
          <p:nvPr>
            <p:ph idx="1"/>
          </p:nvPr>
        </p:nvSpPr>
        <p:spPr/>
        <p:txBody>
          <a:bodyPr>
            <a:normAutofit fontScale="92500" lnSpcReduction="20000"/>
          </a:bodyPr>
          <a:lstStyle/>
          <a:p>
            <a:pPr marL="0" indent="0">
              <a:buNone/>
            </a:pPr>
            <a:r>
              <a:rPr lang="nl-NL" dirty="0" smtClean="0"/>
              <a:t>Voldoen Big Data en Mass Surveillance aan deze principes?</a:t>
            </a:r>
          </a:p>
          <a:p>
            <a:pPr marL="0" indent="0">
              <a:buNone/>
            </a:pPr>
            <a:endParaRPr lang="nl-NL" dirty="0" smtClean="0"/>
          </a:p>
          <a:p>
            <a:r>
              <a:rPr lang="nl-NL" dirty="0" smtClean="0"/>
              <a:t>Legitiem doel</a:t>
            </a:r>
          </a:p>
          <a:p>
            <a:r>
              <a:rPr lang="nl-NL" dirty="0" smtClean="0"/>
              <a:t>Doelbinding</a:t>
            </a:r>
          </a:p>
          <a:p>
            <a:r>
              <a:rPr lang="nl-NL" dirty="0" smtClean="0"/>
              <a:t>Data minimalisatie</a:t>
            </a:r>
          </a:p>
          <a:p>
            <a:r>
              <a:rPr lang="nl-NL" dirty="0" smtClean="0"/>
              <a:t>Correctheid van gegevens</a:t>
            </a:r>
          </a:p>
          <a:p>
            <a:r>
              <a:rPr lang="nl-NL" dirty="0" smtClean="0"/>
              <a:t>Veiligheid en vertrouwelijkheid</a:t>
            </a:r>
          </a:p>
          <a:p>
            <a:r>
              <a:rPr lang="nl-NL" dirty="0" smtClean="0"/>
              <a:t>Transparantie</a:t>
            </a:r>
          </a:p>
          <a:p>
            <a:r>
              <a:rPr lang="nl-NL" dirty="0" smtClean="0"/>
              <a:t>Verantwoordelijkheid</a:t>
            </a:r>
            <a:endParaRPr lang="nl-NL" dirty="0"/>
          </a:p>
        </p:txBody>
      </p:sp>
    </p:spTree>
    <p:extLst>
      <p:ext uri="{BB962C8B-B14F-4D97-AF65-F5344CB8AC3E}">
        <p14:creationId xmlns:p14="http://schemas.microsoft.com/office/powerpoint/2010/main" val="27264180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2800" dirty="0" smtClean="0"/>
              <a:t>(2) Het </a:t>
            </a:r>
            <a:r>
              <a:rPr lang="nl-NL" sz="2800" dirty="0"/>
              <a:t>huidige juridische en ethische kader is eigenlijk niet meer geschikt voor het ‘Big Data tijdperk</a:t>
            </a:r>
            <a:r>
              <a:rPr lang="nl-NL" sz="2800" dirty="0" smtClean="0"/>
              <a:t>’</a:t>
            </a:r>
            <a:endParaRPr lang="en-US" sz="2800" dirty="0"/>
          </a:p>
        </p:txBody>
      </p:sp>
      <p:sp>
        <p:nvSpPr>
          <p:cNvPr id="3" name="Content Placeholder 2"/>
          <p:cNvSpPr>
            <a:spLocks noGrp="1"/>
          </p:cNvSpPr>
          <p:nvPr>
            <p:ph idx="1"/>
          </p:nvPr>
        </p:nvSpPr>
        <p:spPr/>
        <p:txBody>
          <a:bodyPr/>
          <a:lstStyle/>
          <a:p>
            <a:r>
              <a:rPr lang="nl-NL" dirty="0" smtClean="0"/>
              <a:t>Focus op verzamelen</a:t>
            </a:r>
          </a:p>
          <a:p>
            <a:r>
              <a:rPr lang="nl-NL" dirty="0" smtClean="0"/>
              <a:t>Focus op persoonsgegevens</a:t>
            </a:r>
          </a:p>
          <a:p>
            <a:r>
              <a:rPr lang="nl-NL" dirty="0" smtClean="0"/>
              <a:t>Focus op verantwoordelijken</a:t>
            </a:r>
          </a:p>
          <a:p>
            <a:r>
              <a:rPr lang="nl-NL" dirty="0" smtClean="0"/>
              <a:t>Focus op individuele rechten</a:t>
            </a:r>
          </a:p>
          <a:p>
            <a:r>
              <a:rPr lang="nl-NL" dirty="0" smtClean="0"/>
              <a:t>Focus op individuele belangen</a:t>
            </a:r>
          </a:p>
          <a:p>
            <a:r>
              <a:rPr lang="nl-NL" dirty="0" smtClean="0"/>
              <a:t>Focus op belangenafweging</a:t>
            </a:r>
          </a:p>
          <a:p>
            <a:r>
              <a:rPr lang="nl-NL" dirty="0" smtClean="0"/>
              <a:t>Focus op juridische regulering</a:t>
            </a:r>
            <a:endParaRPr lang="en-US" dirty="0"/>
          </a:p>
        </p:txBody>
      </p:sp>
    </p:spTree>
    <p:extLst>
      <p:ext uri="{BB962C8B-B14F-4D97-AF65-F5344CB8AC3E}">
        <p14:creationId xmlns:p14="http://schemas.microsoft.com/office/powerpoint/2010/main" val="42673229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Focus op </a:t>
            </a:r>
            <a:r>
              <a:rPr lang="nl-NL" dirty="0" smtClean="0"/>
              <a:t>verzamelen</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nl-NL" dirty="0"/>
              <a:t>Artikel 15 </a:t>
            </a:r>
            <a:r>
              <a:rPr lang="nl-NL" dirty="0" smtClean="0"/>
              <a:t> Geautomatiseerde </a:t>
            </a:r>
            <a:r>
              <a:rPr lang="nl-NL" dirty="0"/>
              <a:t>individuele besluiten</a:t>
            </a:r>
          </a:p>
          <a:p>
            <a:pPr marL="0" indent="0">
              <a:buNone/>
            </a:pPr>
            <a:r>
              <a:rPr lang="nl-NL" dirty="0"/>
              <a:t>1. De </a:t>
            </a:r>
            <a:r>
              <a:rPr lang="nl-NL" dirty="0" err="1"/>
              <a:t>Lid-Staten</a:t>
            </a:r>
            <a:r>
              <a:rPr lang="nl-NL" dirty="0"/>
              <a:t> kennen een ieder het recht toe niet te worden onderworpen aan een besluit waaraan voor hem rechtsgevolgen zijn verbonden of dat hem in aanmerkelijke mate treft en dat louter wordt genomen op grond van een geautomatiseerde gegevensverwerking die bestemd is om bepaalde aspecten van zijn persoonlijkheid, zoals beroepsprestatie, kredietwaardigheid, betrouwbaarheid, gedrag, enz. te evalueren.</a:t>
            </a:r>
          </a:p>
          <a:p>
            <a:pPr marL="0" indent="0">
              <a:buNone/>
            </a:pPr>
            <a:r>
              <a:rPr lang="nl-NL" dirty="0"/>
              <a:t>2. Onverminderd het bepaalde in de overige artikelen van deze richtlijn bepalen de </a:t>
            </a:r>
            <a:r>
              <a:rPr lang="nl-NL" dirty="0" err="1"/>
              <a:t>Lid-Staten</a:t>
            </a:r>
            <a:r>
              <a:rPr lang="nl-NL" dirty="0"/>
              <a:t> dat een persoon aan een besluit als bedoeld in lid 1 kan worden onderworpen, indien dat besluit:</a:t>
            </a:r>
          </a:p>
          <a:p>
            <a:pPr marL="0" indent="0">
              <a:buNone/>
            </a:pPr>
            <a:r>
              <a:rPr lang="nl-NL" dirty="0"/>
              <a:t>a) wordt genomen in het kader van het sluiten of uitvoeren van een overeenkomst, mits aan het verzoek van de betrokkene is voldaan of passende maatregelen, zoals de mogelijkheid zijn standpunt te doen gelden, zijn genomen ter bescherming van zijn gerechtvaardigde belang; of</a:t>
            </a:r>
          </a:p>
          <a:p>
            <a:pPr marL="0" indent="0">
              <a:buNone/>
            </a:pPr>
            <a:r>
              <a:rPr lang="nl-NL" dirty="0"/>
              <a:t>b) zijn grondslag vindt in een wet waarin de maatregelen zijn omschreven die strekken tot bescherming van het gerechtvaardigde belang van de betrokkene</a:t>
            </a:r>
            <a:r>
              <a:rPr lang="nl-NL" dirty="0" smtClean="0"/>
              <a:t>.</a:t>
            </a:r>
            <a:endParaRPr lang="nl-NL" dirty="0"/>
          </a:p>
        </p:txBody>
      </p:sp>
    </p:spTree>
    <p:extLst>
      <p:ext uri="{BB962C8B-B14F-4D97-AF65-F5344CB8AC3E}">
        <p14:creationId xmlns:p14="http://schemas.microsoft.com/office/powerpoint/2010/main" val="19055804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Overzicht</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Twee problemen:</a:t>
            </a:r>
          </a:p>
          <a:p>
            <a:endParaRPr lang="nl-NL" dirty="0" smtClean="0"/>
          </a:p>
          <a:p>
            <a:pPr marL="514350" indent="-514350">
              <a:buAutoNum type="arabicParenBoth"/>
            </a:pPr>
            <a:r>
              <a:rPr lang="nl-NL" dirty="0" smtClean="0"/>
              <a:t>Big Data en </a:t>
            </a:r>
            <a:r>
              <a:rPr lang="nl-NL" dirty="0" err="1" smtClean="0"/>
              <a:t>mass</a:t>
            </a:r>
            <a:r>
              <a:rPr lang="nl-NL" dirty="0" smtClean="0"/>
              <a:t> </a:t>
            </a:r>
            <a:r>
              <a:rPr lang="nl-NL" dirty="0"/>
              <a:t>surveillance </a:t>
            </a:r>
            <a:r>
              <a:rPr lang="nl-NL" dirty="0" smtClean="0"/>
              <a:t>voldoen </a:t>
            </a:r>
            <a:r>
              <a:rPr lang="nl-NL" dirty="0"/>
              <a:t>niet aan het huidige juridische en ethische kader</a:t>
            </a:r>
            <a:br>
              <a:rPr lang="nl-NL" dirty="0"/>
            </a:br>
            <a:endParaRPr lang="nl-NL" dirty="0"/>
          </a:p>
          <a:p>
            <a:pPr marL="514350" indent="-514350">
              <a:buAutoNum type="arabicParenBoth"/>
            </a:pPr>
            <a:r>
              <a:rPr lang="nl-NL" dirty="0"/>
              <a:t>Het huidige juridische en ethische kader is eigenlijk niet meer geschikt voor het ‘Big Data tijdperk</a:t>
            </a:r>
            <a:r>
              <a:rPr lang="nl-NL" dirty="0" smtClean="0"/>
              <a:t>’</a:t>
            </a:r>
            <a:br>
              <a:rPr lang="nl-NL" dirty="0" smtClean="0"/>
            </a:br>
            <a:endParaRPr lang="nl-NL" dirty="0" smtClean="0"/>
          </a:p>
          <a:p>
            <a:r>
              <a:rPr lang="nl-NL" dirty="0" smtClean="0"/>
              <a:t>(3) En een oplossing?</a:t>
            </a:r>
          </a:p>
          <a:p>
            <a:pPr marL="0" indent="0">
              <a:buNone/>
            </a:pPr>
            <a:endParaRPr lang="nl-NL" dirty="0" smtClean="0"/>
          </a:p>
        </p:txBody>
      </p:sp>
    </p:spTree>
    <p:extLst>
      <p:ext uri="{BB962C8B-B14F-4D97-AF65-F5344CB8AC3E}">
        <p14:creationId xmlns:p14="http://schemas.microsoft.com/office/powerpoint/2010/main" val="26916508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Focus op </a:t>
            </a:r>
            <a:r>
              <a:rPr lang="nl-NL" dirty="0" smtClean="0"/>
              <a:t>persoonsgegevens</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nl-NL" dirty="0"/>
              <a:t>Artikel 2 </a:t>
            </a:r>
          </a:p>
          <a:p>
            <a:pPr marL="0" indent="0">
              <a:buNone/>
            </a:pPr>
            <a:r>
              <a:rPr lang="nl-NL" dirty="0" smtClean="0"/>
              <a:t>Definities In </a:t>
            </a:r>
            <a:r>
              <a:rPr lang="nl-NL" dirty="0"/>
              <a:t>de zin van deze richtlijn wordt verstaan onder:</a:t>
            </a:r>
          </a:p>
          <a:p>
            <a:pPr marL="514350" indent="-514350">
              <a:buAutoNum type="alphaLcParenR"/>
            </a:pPr>
            <a:r>
              <a:rPr lang="nl-NL" dirty="0" smtClean="0"/>
              <a:t>"</a:t>
            </a:r>
            <a:r>
              <a:rPr lang="nl-NL" dirty="0"/>
              <a:t>persoonsgegevens", iedere informatie betreffende een geïdentificeerde of identificeerbare natuurlijke persoon, hierna "betrokkene" te noemen; als identificeerbaar wordt beschouwd een persoon die direct of indirect kan worden geïdentificeerd, met name aan de hand van een identificatienummer of van een of meer specifieke elementen die kenmerkend zijn voor zijn of haar fysieke, fysiologische, psychische, economische, culturele of sociale identiteit</a:t>
            </a:r>
            <a:r>
              <a:rPr lang="nl-NL" dirty="0" smtClean="0"/>
              <a:t>;</a:t>
            </a:r>
          </a:p>
          <a:p>
            <a:pPr marL="514350" indent="-514350">
              <a:buAutoNum type="alphaLcParenR"/>
            </a:pPr>
            <a:endParaRPr lang="nl-NL" dirty="0"/>
          </a:p>
          <a:p>
            <a:pPr marL="0" indent="0">
              <a:buNone/>
            </a:pPr>
            <a:r>
              <a:rPr lang="nl-NL" dirty="0"/>
              <a:t>Artikel 8 Verwerkingen die bijzondere categorieën gegevens betreffen</a:t>
            </a:r>
          </a:p>
          <a:p>
            <a:pPr marL="0" indent="0">
              <a:buNone/>
            </a:pPr>
            <a:r>
              <a:rPr lang="nl-NL" dirty="0"/>
              <a:t>1. De </a:t>
            </a:r>
            <a:r>
              <a:rPr lang="nl-NL" dirty="0" err="1"/>
              <a:t>Lid-Staten</a:t>
            </a:r>
            <a:r>
              <a:rPr lang="nl-NL" dirty="0"/>
              <a:t> verbieden de verwerking van persoonlijke gegevens waaruit de raciale of etnische afkomst, de politieke opvattingen, de godsdienstige of levensbeschouwelijke overtuiging, of het lidmaatschap van een vakvereniging blijkt, alsook de verwerking van gegevens die de gezondheid of het seksuele leven betreffen.</a:t>
            </a:r>
          </a:p>
          <a:p>
            <a:pPr marL="0" indent="0">
              <a:buNone/>
            </a:pPr>
            <a:endParaRPr lang="nl-NL" dirty="0"/>
          </a:p>
          <a:p>
            <a:endParaRPr lang="en-US" dirty="0"/>
          </a:p>
        </p:txBody>
      </p:sp>
    </p:spTree>
    <p:extLst>
      <p:ext uri="{BB962C8B-B14F-4D97-AF65-F5344CB8AC3E}">
        <p14:creationId xmlns:p14="http://schemas.microsoft.com/office/powerpoint/2010/main" val="6320063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Focus op verantwoordelijken</a:t>
            </a:r>
          </a:p>
        </p:txBody>
      </p:sp>
      <p:sp>
        <p:nvSpPr>
          <p:cNvPr id="3" name="Content Placeholder 2"/>
          <p:cNvSpPr>
            <a:spLocks noGrp="1"/>
          </p:cNvSpPr>
          <p:nvPr>
            <p:ph idx="1"/>
          </p:nvPr>
        </p:nvSpPr>
        <p:spPr/>
        <p:txBody>
          <a:bodyPr>
            <a:normAutofit fontScale="47500" lnSpcReduction="20000"/>
          </a:bodyPr>
          <a:lstStyle/>
          <a:p>
            <a:pPr marL="0" indent="0">
              <a:buNone/>
            </a:pPr>
            <a:r>
              <a:rPr lang="nl-NL" dirty="0"/>
              <a:t>Artikel 2 Definities</a:t>
            </a:r>
          </a:p>
          <a:p>
            <a:pPr marL="0" indent="0">
              <a:buNone/>
            </a:pPr>
            <a:endParaRPr lang="nl-NL" dirty="0"/>
          </a:p>
          <a:p>
            <a:pPr marL="0" indent="0">
              <a:buNone/>
            </a:pPr>
            <a:r>
              <a:rPr lang="nl-NL" dirty="0"/>
              <a:t>In de zin van deze richtlijn wordt verstaan onder:</a:t>
            </a:r>
          </a:p>
          <a:p>
            <a:pPr marL="0" indent="0">
              <a:buNone/>
            </a:pPr>
            <a:endParaRPr lang="nl-NL" dirty="0"/>
          </a:p>
          <a:p>
            <a:pPr marL="0" indent="0">
              <a:buNone/>
            </a:pPr>
            <a:r>
              <a:rPr lang="nl-NL" dirty="0"/>
              <a:t>d) "voor de verwerking verantwoordelijke", de natuurlijke of rechtspersoon, de overheidsinstantie, de dienst of enig ander lichaam die, respectievelijk dat, alleen of te </a:t>
            </a:r>
            <a:r>
              <a:rPr lang="nl-NL" dirty="0" err="1"/>
              <a:t>zamen</a:t>
            </a:r>
            <a:r>
              <a:rPr lang="nl-NL" dirty="0"/>
              <a:t> met anderen, het doel van en de middelen voor de verwerking van persoonsgegevens vaststelt; wanneer het doel van en de middelen voor de verwerking worden vastgesteld bij nationale of communautaire wettelijke of bestuursrechtelijke bepalingen, kan in het nationale of communautaire recht worden bepaald wie de voor de verwerking verantwoordelijke is of volgens welke criteria deze wordt aangewezen</a:t>
            </a:r>
            <a:r>
              <a:rPr lang="nl-NL" dirty="0" smtClean="0"/>
              <a:t>;</a:t>
            </a:r>
          </a:p>
          <a:p>
            <a:pPr marL="0" indent="0">
              <a:buNone/>
            </a:pPr>
            <a:r>
              <a:rPr lang="nl-NL" dirty="0"/>
              <a:t>e) "verwerker", de natuurlijke of rechtspersoon, de overheidsinstantie, de dienst of enig ander lichaam die, respectievelijk dat ten behoeve van de voor de verwerking verantwoordelijke persoonsgegevens verwerkt;</a:t>
            </a:r>
          </a:p>
          <a:p>
            <a:pPr marL="0" indent="0">
              <a:buNone/>
            </a:pPr>
            <a:r>
              <a:rPr lang="nl-NL" dirty="0"/>
              <a:t>f) "derde", de natuurlijke of rechtspersoon, de overheidsinstantie, de dienst of enig ander lichaam, niet zijnde de betrokkene, noch de voor de verwerking verantwoordelijke, noch de verwerker, noch de personen die onder rechtstreeks gezag van de voor de verwerking verantwoordelijke of de verwerker gemachtigd zijn om de gegevens te verwerken;</a:t>
            </a:r>
          </a:p>
          <a:p>
            <a:pPr marL="0" indent="0">
              <a:buNone/>
            </a:pPr>
            <a:r>
              <a:rPr lang="nl-NL" dirty="0"/>
              <a:t>g) "ontvanger", de natuurlijke of rechtspersoon, de overheidsinstantie, de dienst of enig ander lichaam aan wie, respectievelijk waaraan de gegevens worden meegedeeld, ongeacht of het al dan niet een derde betreft; instanties waaraan gegevens kunnen worden meegedeeld in het kader van een bijzondere onderzoeksopdracht worden evenwel niet beschouwd als ontvangers;</a:t>
            </a:r>
          </a:p>
          <a:p>
            <a:pPr marL="0" indent="0">
              <a:buNone/>
            </a:pPr>
            <a:endParaRPr lang="nl-NL" dirty="0"/>
          </a:p>
          <a:p>
            <a:endParaRPr lang="en-US" dirty="0"/>
          </a:p>
        </p:txBody>
      </p:sp>
    </p:spTree>
    <p:extLst>
      <p:ext uri="{BB962C8B-B14F-4D97-AF65-F5344CB8AC3E}">
        <p14:creationId xmlns:p14="http://schemas.microsoft.com/office/powerpoint/2010/main" val="14415684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Focus op individuele </a:t>
            </a:r>
            <a:r>
              <a:rPr lang="nl-NL" dirty="0" smtClean="0"/>
              <a:t>rechten</a:t>
            </a:r>
            <a:endParaRPr lang="en-US" dirty="0"/>
          </a:p>
        </p:txBody>
      </p:sp>
      <p:sp>
        <p:nvSpPr>
          <p:cNvPr id="3" name="Content Placeholder 2"/>
          <p:cNvSpPr>
            <a:spLocks noGrp="1"/>
          </p:cNvSpPr>
          <p:nvPr>
            <p:ph idx="1"/>
          </p:nvPr>
        </p:nvSpPr>
        <p:spPr>
          <a:xfrm>
            <a:off x="457200" y="1600200"/>
            <a:ext cx="8229600" cy="4781128"/>
          </a:xfrm>
        </p:spPr>
        <p:txBody>
          <a:bodyPr>
            <a:normAutofit fontScale="62500" lnSpcReduction="20000"/>
          </a:bodyPr>
          <a:lstStyle/>
          <a:p>
            <a:pPr marL="0" indent="0">
              <a:buNone/>
            </a:pPr>
            <a:r>
              <a:rPr lang="en-US" b="1" dirty="0" err="1" smtClean="0"/>
              <a:t>Europees</a:t>
            </a:r>
            <a:r>
              <a:rPr lang="en-US" b="1" dirty="0" smtClean="0"/>
              <a:t> </a:t>
            </a:r>
            <a:r>
              <a:rPr lang="en-US" b="1" dirty="0" err="1" smtClean="0"/>
              <a:t>Verdrag</a:t>
            </a:r>
            <a:r>
              <a:rPr lang="en-US" b="1" dirty="0" smtClean="0"/>
              <a:t> </a:t>
            </a:r>
            <a:r>
              <a:rPr lang="en-US" b="1" dirty="0" err="1" smtClean="0"/>
              <a:t>voor</a:t>
            </a:r>
            <a:r>
              <a:rPr lang="en-US" b="1" dirty="0" smtClean="0"/>
              <a:t> de </a:t>
            </a:r>
            <a:r>
              <a:rPr lang="en-US" b="1" dirty="0" err="1" smtClean="0"/>
              <a:t>Rechten</a:t>
            </a:r>
            <a:r>
              <a:rPr lang="en-US" b="1" dirty="0" smtClean="0"/>
              <a:t> van de </a:t>
            </a:r>
            <a:r>
              <a:rPr lang="en-US" b="1" dirty="0" err="1" smtClean="0"/>
              <a:t>Mens</a:t>
            </a:r>
            <a:endParaRPr lang="en-US" b="1" dirty="0" smtClean="0"/>
          </a:p>
          <a:p>
            <a:pPr marL="0" indent="0">
              <a:buNone/>
            </a:pPr>
            <a:endParaRPr lang="en-US" b="1" dirty="0"/>
          </a:p>
          <a:p>
            <a:pPr marL="0" indent="0">
              <a:buNone/>
            </a:pPr>
            <a:r>
              <a:rPr lang="en-US" dirty="0" err="1" smtClean="0"/>
              <a:t>Artikel</a:t>
            </a:r>
            <a:r>
              <a:rPr lang="en-US" dirty="0" smtClean="0"/>
              <a:t> </a:t>
            </a:r>
            <a:r>
              <a:rPr lang="en-US" dirty="0"/>
              <a:t>33  </a:t>
            </a:r>
            <a:r>
              <a:rPr lang="en-US" dirty="0" err="1" smtClean="0"/>
              <a:t>Interstatelijke</a:t>
            </a:r>
            <a:r>
              <a:rPr lang="en-US" dirty="0" smtClean="0"/>
              <a:t> </a:t>
            </a:r>
            <a:r>
              <a:rPr lang="en-US" dirty="0" err="1"/>
              <a:t>zaken</a:t>
            </a:r>
            <a:r>
              <a:rPr lang="en-US" dirty="0"/>
              <a:t> </a:t>
            </a:r>
          </a:p>
          <a:p>
            <a:pPr marL="0" indent="0">
              <a:buNone/>
            </a:pPr>
            <a:endParaRPr lang="nl-NL" dirty="0" smtClean="0"/>
          </a:p>
          <a:p>
            <a:pPr marL="0" indent="0">
              <a:buNone/>
            </a:pPr>
            <a:r>
              <a:rPr lang="nl-NL" dirty="0" smtClean="0"/>
              <a:t>Elke </a:t>
            </a:r>
            <a:r>
              <a:rPr lang="nl-NL" dirty="0"/>
              <a:t>Hoge Verdragsluitende Partij kan elke vermeende niet-nakoming van de bepalingen van het Verdrag en de Protocollen daarbij door een andere Hoge Verdragsluitende Partij bij het Hof aanhangig maken. </a:t>
            </a:r>
          </a:p>
          <a:p>
            <a:pPr marL="0" indent="0">
              <a:buNone/>
            </a:pPr>
            <a:endParaRPr lang="en-US" b="1" dirty="0" smtClean="0"/>
          </a:p>
          <a:p>
            <a:pPr marL="0" indent="0">
              <a:buNone/>
            </a:pPr>
            <a:r>
              <a:rPr lang="en-US" dirty="0" err="1" smtClean="0"/>
              <a:t>Artikel</a:t>
            </a:r>
            <a:r>
              <a:rPr lang="en-US" dirty="0" smtClean="0"/>
              <a:t> </a:t>
            </a:r>
            <a:r>
              <a:rPr lang="en-US" dirty="0"/>
              <a:t>34  </a:t>
            </a:r>
            <a:r>
              <a:rPr lang="en-US" dirty="0" err="1" smtClean="0"/>
              <a:t>Individuele</a:t>
            </a:r>
            <a:r>
              <a:rPr lang="en-US" dirty="0" smtClean="0"/>
              <a:t> </a:t>
            </a:r>
            <a:r>
              <a:rPr lang="en-US" dirty="0" err="1"/>
              <a:t>verzoekschriften</a:t>
            </a:r>
            <a:r>
              <a:rPr lang="en-US" dirty="0"/>
              <a:t> </a:t>
            </a:r>
          </a:p>
          <a:p>
            <a:pPr marL="0" indent="0">
              <a:buNone/>
            </a:pPr>
            <a:endParaRPr lang="nl-NL" dirty="0" smtClean="0"/>
          </a:p>
          <a:p>
            <a:pPr marL="0" indent="0">
              <a:buNone/>
            </a:pPr>
            <a:r>
              <a:rPr lang="nl-NL" dirty="0" smtClean="0"/>
              <a:t>Het </a:t>
            </a:r>
            <a:r>
              <a:rPr lang="nl-NL" dirty="0"/>
              <a:t>Hof kan verzoekschriften ontvangen van ieder natuurlijk persoon, iedere niet-gouvernementele organisatie of iedere groep personen die beweert slachtoffer te zijn van een schending door een van de Hoge Verdragsluitende Partijen van de rechten die in het Verdrag of de Protocollen daarbij zijn vervat. De Hoge Verdragsluitende Partijen verplichten zich ertoe de doeltreffende uitoefening van dit recht op generlei wijze te belemmeren. </a:t>
            </a:r>
            <a:endParaRPr lang="en-US" dirty="0"/>
          </a:p>
        </p:txBody>
      </p:sp>
    </p:spTree>
    <p:extLst>
      <p:ext uri="{BB962C8B-B14F-4D97-AF65-F5344CB8AC3E}">
        <p14:creationId xmlns:p14="http://schemas.microsoft.com/office/powerpoint/2010/main" val="31327473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Focus op individuele rechten</a:t>
            </a:r>
            <a:endParaRPr lang="en-US" dirty="0"/>
          </a:p>
        </p:txBody>
      </p:sp>
      <p:sp>
        <p:nvSpPr>
          <p:cNvPr id="3" name="Content Placeholder 2"/>
          <p:cNvSpPr>
            <a:spLocks noGrp="1"/>
          </p:cNvSpPr>
          <p:nvPr>
            <p:ph idx="1"/>
          </p:nvPr>
        </p:nvSpPr>
        <p:spPr/>
        <p:txBody>
          <a:bodyPr>
            <a:normAutofit lnSpcReduction="10000"/>
          </a:bodyPr>
          <a:lstStyle/>
          <a:p>
            <a:r>
              <a:rPr lang="nl-NL" dirty="0" smtClean="0"/>
              <a:t>EHRM wijst af:</a:t>
            </a:r>
          </a:p>
          <a:p>
            <a:r>
              <a:rPr lang="nl-NL" dirty="0" smtClean="0"/>
              <a:t>Groepsklachten</a:t>
            </a:r>
          </a:p>
          <a:p>
            <a:r>
              <a:rPr lang="nl-NL" dirty="0" smtClean="0"/>
              <a:t>Rechtspersonen</a:t>
            </a:r>
          </a:p>
          <a:p>
            <a:r>
              <a:rPr lang="nl-NL" dirty="0" smtClean="0"/>
              <a:t>In abstracto</a:t>
            </a:r>
          </a:p>
          <a:p>
            <a:r>
              <a:rPr lang="nl-NL" dirty="0" err="1" smtClean="0"/>
              <a:t>Actio</a:t>
            </a:r>
            <a:r>
              <a:rPr lang="nl-NL" dirty="0" smtClean="0"/>
              <a:t> </a:t>
            </a:r>
            <a:r>
              <a:rPr lang="nl-NL" dirty="0" err="1" smtClean="0"/>
              <a:t>popularis</a:t>
            </a:r>
            <a:r>
              <a:rPr lang="nl-NL" dirty="0" smtClean="0"/>
              <a:t>/class actions</a:t>
            </a:r>
          </a:p>
          <a:p>
            <a:r>
              <a:rPr lang="nl-NL" dirty="0" smtClean="0"/>
              <a:t>Hypothetische klachten</a:t>
            </a:r>
          </a:p>
          <a:p>
            <a:r>
              <a:rPr lang="nl-NL" dirty="0" smtClean="0"/>
              <a:t>De </a:t>
            </a:r>
            <a:r>
              <a:rPr lang="nl-NL" dirty="0" err="1" smtClean="0"/>
              <a:t>minimis</a:t>
            </a:r>
            <a:endParaRPr lang="nl-NL" dirty="0" smtClean="0"/>
          </a:p>
          <a:p>
            <a:r>
              <a:rPr lang="nl-NL" dirty="0" smtClean="0"/>
              <a:t>Toekomstige schade</a:t>
            </a:r>
          </a:p>
          <a:p>
            <a:endParaRPr lang="en-US" dirty="0"/>
          </a:p>
        </p:txBody>
      </p:sp>
    </p:spTree>
    <p:extLst>
      <p:ext uri="{BB962C8B-B14F-4D97-AF65-F5344CB8AC3E}">
        <p14:creationId xmlns:p14="http://schemas.microsoft.com/office/powerpoint/2010/main" val="4494931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Focus op individuele </a:t>
            </a:r>
            <a:r>
              <a:rPr lang="nl-NL" dirty="0" smtClean="0"/>
              <a:t>belangen</a:t>
            </a:r>
            <a:endParaRPr lang="en-US" dirty="0"/>
          </a:p>
        </p:txBody>
      </p:sp>
      <p:sp>
        <p:nvSpPr>
          <p:cNvPr id="3" name="Content Placeholder 2"/>
          <p:cNvSpPr>
            <a:spLocks noGrp="1"/>
          </p:cNvSpPr>
          <p:nvPr>
            <p:ph idx="1"/>
          </p:nvPr>
        </p:nvSpPr>
        <p:spPr/>
        <p:txBody>
          <a:bodyPr>
            <a:normAutofit fontScale="77500" lnSpcReduction="20000"/>
          </a:bodyPr>
          <a:lstStyle/>
          <a:p>
            <a:r>
              <a:rPr lang="nl-NL" dirty="0" smtClean="0"/>
              <a:t>Privacy was a</a:t>
            </a:r>
            <a:r>
              <a:rPr lang="nl-NL" dirty="0" smtClean="0"/>
              <a:t>anvankelijk </a:t>
            </a:r>
            <a:r>
              <a:rPr lang="nl-NL" dirty="0" smtClean="0"/>
              <a:t>een negatief recht en een negatieve plicht van de staat</a:t>
            </a:r>
          </a:p>
          <a:p>
            <a:r>
              <a:rPr lang="nl-NL" dirty="0" smtClean="0"/>
              <a:t>X/ICELAND</a:t>
            </a:r>
            <a:r>
              <a:rPr lang="nl-NL" dirty="0"/>
              <a:t>: T</a:t>
            </a:r>
            <a:r>
              <a:rPr lang="en-US" dirty="0"/>
              <a:t>he right to respect for private life does not end there. It comprises also, to a certain degree, the </a:t>
            </a:r>
            <a:r>
              <a:rPr lang="en-US" b="1" dirty="0"/>
              <a:t>right to establish and to develop relationships with other human beings</a:t>
            </a:r>
            <a:r>
              <a:rPr lang="en-US" dirty="0"/>
              <a:t>, especially in the emotional field for the development and fulfillment of one's own personality. </a:t>
            </a:r>
          </a:p>
          <a:p>
            <a:r>
              <a:rPr lang="nl-NL" dirty="0" smtClean="0"/>
              <a:t>Positieve verplichtingen</a:t>
            </a:r>
          </a:p>
          <a:p>
            <a:r>
              <a:rPr lang="nl-NL" dirty="0" smtClean="0"/>
              <a:t>Verruiming materiele reikwijdte: recht op reputatie, recht op schone leefomgeving, recht op persoonlijke ontwikkeling, recht op werk, recht op groepsidentiteit, etc.  </a:t>
            </a:r>
            <a:endParaRPr lang="en-US" dirty="0"/>
          </a:p>
        </p:txBody>
      </p:sp>
    </p:spTree>
    <p:extLst>
      <p:ext uri="{BB962C8B-B14F-4D97-AF65-F5344CB8AC3E}">
        <p14:creationId xmlns:p14="http://schemas.microsoft.com/office/powerpoint/2010/main" val="9095247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Focus op belangenafweging</a:t>
            </a:r>
            <a:endParaRPr lang="en-US" dirty="0"/>
          </a:p>
        </p:txBody>
      </p:sp>
      <p:sp>
        <p:nvSpPr>
          <p:cNvPr id="3" name="Content Placeholder 2"/>
          <p:cNvSpPr>
            <a:spLocks noGrp="1"/>
          </p:cNvSpPr>
          <p:nvPr>
            <p:ph idx="1"/>
          </p:nvPr>
        </p:nvSpPr>
        <p:spPr/>
        <p:txBody>
          <a:bodyPr>
            <a:normAutofit fontScale="77500" lnSpcReduction="20000"/>
          </a:bodyPr>
          <a:lstStyle/>
          <a:p>
            <a:r>
              <a:rPr lang="nl-NL" dirty="0" smtClean="0"/>
              <a:t>Aanvankelijk een </a:t>
            </a:r>
            <a:r>
              <a:rPr lang="nl-NL" dirty="0" smtClean="0"/>
              <a:t>noodzakelijkheidstoets: Artikel </a:t>
            </a:r>
            <a:r>
              <a:rPr lang="nl-NL" dirty="0" smtClean="0"/>
              <a:t>8 lid 2 </a:t>
            </a:r>
            <a:r>
              <a:rPr lang="nl-NL" dirty="0" smtClean="0"/>
              <a:t>EVRM: Geen inmenging van enig openbaar gezag is toegestaan in de uitoefening van dit recht, dan voor zover bij de wet is voorzien en in een democratische samenleving noodzakelijk is in het belang van de nationale veiligheid, de openbare veiligheid of het economisch welzijn van het land, het voorkomen van wanordelijkheden en strafbare feiten, de bescherming van de gezondheid of de goede zeden of voor de bescherming van de rechten en vrijheden van anderen.</a:t>
            </a:r>
          </a:p>
          <a:p>
            <a:r>
              <a:rPr lang="nl-NL" dirty="0" smtClean="0"/>
              <a:t>Verschoven naar belangenafwegingstest: </a:t>
            </a:r>
            <a:r>
              <a:rPr lang="en-US" dirty="0" smtClean="0"/>
              <a:t>‘</a:t>
            </a:r>
            <a:r>
              <a:rPr lang="en-US" dirty="0"/>
              <a:t>This </a:t>
            </a:r>
            <a:r>
              <a:rPr lang="en-US" dirty="0" smtClean="0"/>
              <a:t>test requires </a:t>
            </a:r>
            <a:r>
              <a:rPr lang="en-US" dirty="0"/>
              <a:t>the Court to balance the severity of the </a:t>
            </a:r>
            <a:r>
              <a:rPr lang="en-US" dirty="0" smtClean="0"/>
              <a:t>restriction placed </a:t>
            </a:r>
            <a:r>
              <a:rPr lang="en-US" dirty="0"/>
              <a:t>on the individual against the importance </a:t>
            </a:r>
            <a:r>
              <a:rPr lang="en-US" dirty="0" smtClean="0"/>
              <a:t>of the </a:t>
            </a:r>
            <a:r>
              <a:rPr lang="en-US" dirty="0"/>
              <a:t>public interest.’</a:t>
            </a:r>
            <a:endParaRPr lang="en-US" dirty="0"/>
          </a:p>
        </p:txBody>
      </p:sp>
    </p:spTree>
    <p:extLst>
      <p:ext uri="{BB962C8B-B14F-4D97-AF65-F5344CB8AC3E}">
        <p14:creationId xmlns:p14="http://schemas.microsoft.com/office/powerpoint/2010/main" val="14969805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Focus op juridische regulering</a:t>
            </a:r>
            <a:endParaRPr lang="en-US" dirty="0"/>
          </a:p>
        </p:txBody>
      </p:sp>
      <p:sp>
        <p:nvSpPr>
          <p:cNvPr id="3" name="Content Placeholder 2"/>
          <p:cNvSpPr>
            <a:spLocks noGrp="1"/>
          </p:cNvSpPr>
          <p:nvPr>
            <p:ph idx="1"/>
          </p:nvPr>
        </p:nvSpPr>
        <p:spPr/>
        <p:txBody>
          <a:bodyPr/>
          <a:lstStyle/>
          <a:p>
            <a:r>
              <a:rPr lang="nl-NL" dirty="0" smtClean="0"/>
              <a:t>Aanvankelijk veel meer op reputatie, zelfregulering, codes of </a:t>
            </a:r>
            <a:r>
              <a:rPr lang="nl-NL" dirty="0" err="1" smtClean="0"/>
              <a:t>conduct</a:t>
            </a:r>
            <a:r>
              <a:rPr lang="nl-NL" dirty="0" smtClean="0"/>
              <a:t>, etc.</a:t>
            </a:r>
          </a:p>
          <a:p>
            <a:r>
              <a:rPr lang="nl-NL" dirty="0" smtClean="0"/>
              <a:t>Nu steeds meer op juridische regels en juridische handhaving.</a:t>
            </a:r>
            <a:endParaRPr lang="en-US" dirty="0"/>
          </a:p>
        </p:txBody>
      </p:sp>
    </p:spTree>
    <p:extLst>
      <p:ext uri="{BB962C8B-B14F-4D97-AF65-F5344CB8AC3E}">
        <p14:creationId xmlns:p14="http://schemas.microsoft.com/office/powerpoint/2010/main" val="16449617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2800" dirty="0"/>
              <a:t>(2) Het huidige juridische en ethische kader is eigenlijk niet meer geschikt voor het ‘Big Data tijdperk’</a:t>
            </a:r>
            <a:endParaRPr lang="en-US" sz="2800" dirty="0"/>
          </a:p>
        </p:txBody>
      </p:sp>
      <p:sp>
        <p:nvSpPr>
          <p:cNvPr id="3" name="Content Placeholder 2"/>
          <p:cNvSpPr>
            <a:spLocks noGrp="1"/>
          </p:cNvSpPr>
          <p:nvPr>
            <p:ph idx="1"/>
          </p:nvPr>
        </p:nvSpPr>
        <p:spPr/>
        <p:txBody>
          <a:bodyPr>
            <a:normAutofit fontScale="92500" lnSpcReduction="10000"/>
          </a:bodyPr>
          <a:lstStyle/>
          <a:p>
            <a:r>
              <a:rPr lang="nl-NL" dirty="0" smtClean="0"/>
              <a:t>Voldoet het huidige kader aan de </a:t>
            </a:r>
            <a:r>
              <a:rPr lang="nl-NL" smtClean="0"/>
              <a:t>huidige praktijk?</a:t>
            </a:r>
          </a:p>
          <a:p>
            <a:r>
              <a:rPr lang="nl-NL" dirty="0" smtClean="0"/>
              <a:t>Focus </a:t>
            </a:r>
            <a:r>
              <a:rPr lang="nl-NL" dirty="0"/>
              <a:t>op verzamelen</a:t>
            </a:r>
          </a:p>
          <a:p>
            <a:r>
              <a:rPr lang="nl-NL" dirty="0"/>
              <a:t>Focus op persoonsgegevens</a:t>
            </a:r>
          </a:p>
          <a:p>
            <a:r>
              <a:rPr lang="nl-NL" dirty="0"/>
              <a:t>Focus op verantwoordelijken</a:t>
            </a:r>
          </a:p>
          <a:p>
            <a:r>
              <a:rPr lang="nl-NL" dirty="0"/>
              <a:t>Focus op individuele rechten</a:t>
            </a:r>
          </a:p>
          <a:p>
            <a:r>
              <a:rPr lang="nl-NL" dirty="0"/>
              <a:t>Focus op individuele belangen</a:t>
            </a:r>
          </a:p>
          <a:p>
            <a:r>
              <a:rPr lang="nl-NL" dirty="0"/>
              <a:t>Focus op belangenafweging</a:t>
            </a:r>
          </a:p>
          <a:p>
            <a:r>
              <a:rPr lang="nl-NL" dirty="0"/>
              <a:t>Focus op juridische regulering</a:t>
            </a:r>
            <a:endParaRPr lang="en-US" dirty="0"/>
          </a:p>
          <a:p>
            <a:pPr marL="0" indent="0">
              <a:buNone/>
            </a:pPr>
            <a:endParaRPr lang="en-US" dirty="0"/>
          </a:p>
        </p:txBody>
      </p:sp>
    </p:spTree>
    <p:extLst>
      <p:ext uri="{BB962C8B-B14F-4D97-AF65-F5344CB8AC3E}">
        <p14:creationId xmlns:p14="http://schemas.microsoft.com/office/powerpoint/2010/main" val="2814520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 Oplossing</a:t>
            </a:r>
            <a:endParaRPr lang="en-US" dirty="0"/>
          </a:p>
        </p:txBody>
      </p:sp>
      <p:sp>
        <p:nvSpPr>
          <p:cNvPr id="3" name="Content Placeholder 2"/>
          <p:cNvSpPr>
            <a:spLocks noGrp="1"/>
          </p:cNvSpPr>
          <p:nvPr>
            <p:ph idx="1"/>
          </p:nvPr>
        </p:nvSpPr>
        <p:spPr/>
        <p:txBody>
          <a:bodyPr/>
          <a:lstStyle/>
          <a:p>
            <a:r>
              <a:rPr lang="nl-NL" dirty="0" smtClean="0"/>
              <a:t>(1) Van individuele rechten, naar class actions</a:t>
            </a:r>
          </a:p>
          <a:p>
            <a:r>
              <a:rPr lang="nl-NL" dirty="0" smtClean="0"/>
              <a:t>(2) Van individuele belangen, naar algemene belangen</a:t>
            </a:r>
          </a:p>
          <a:p>
            <a:r>
              <a:rPr lang="nl-NL" dirty="0" smtClean="0"/>
              <a:t>(3) Van een belangenafweging, naar een abstracte toets</a:t>
            </a:r>
          </a:p>
          <a:p>
            <a:r>
              <a:rPr lang="nl-NL" dirty="0" smtClean="0"/>
              <a:t>(4) Van juridische regulering, naar een ethisch model</a:t>
            </a:r>
            <a:endParaRPr lang="en-US" dirty="0"/>
          </a:p>
        </p:txBody>
      </p:sp>
    </p:spTree>
    <p:extLst>
      <p:ext uri="{BB962C8B-B14F-4D97-AF65-F5344CB8AC3E}">
        <p14:creationId xmlns:p14="http://schemas.microsoft.com/office/powerpoint/2010/main" val="119321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Bronnen</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nl-NL" dirty="0" smtClean="0"/>
              <a:t>Europees Verdrag voor de Rechten van de Mens (Raad van Europa)</a:t>
            </a:r>
            <a:endParaRPr lang="en-US" dirty="0"/>
          </a:p>
          <a:p>
            <a:pPr marL="0" indent="0">
              <a:buNone/>
            </a:pPr>
            <a:endParaRPr lang="en-US" b="1" dirty="0" smtClean="0"/>
          </a:p>
          <a:p>
            <a:pPr marL="0" indent="0">
              <a:buNone/>
            </a:pPr>
            <a:r>
              <a:rPr lang="en-US" b="1" dirty="0" smtClean="0"/>
              <a:t>ARTIKEL </a:t>
            </a:r>
            <a:r>
              <a:rPr lang="en-US" b="1" dirty="0"/>
              <a:t>8 </a:t>
            </a:r>
            <a:r>
              <a:rPr lang="nl-NL" b="1" dirty="0" smtClean="0"/>
              <a:t>Recht </a:t>
            </a:r>
            <a:r>
              <a:rPr lang="nl-NL" b="1" dirty="0"/>
              <a:t>op eerbiediging van privé-, familie- en gezinsleven </a:t>
            </a:r>
            <a:endParaRPr lang="nl-NL" dirty="0"/>
          </a:p>
          <a:p>
            <a:pPr marL="0" indent="0">
              <a:buNone/>
            </a:pPr>
            <a:endParaRPr lang="nl-NL" dirty="0" smtClean="0"/>
          </a:p>
          <a:p>
            <a:pPr marL="0" indent="0">
              <a:buNone/>
            </a:pPr>
            <a:r>
              <a:rPr lang="nl-NL" dirty="0" smtClean="0"/>
              <a:t>1</a:t>
            </a:r>
            <a:r>
              <a:rPr lang="nl-NL" dirty="0"/>
              <a:t>. Een ieder heeft recht op respect voor zijn privé leven, zijn familie- en gezinsleven, zijn woning en zijn correspondentie. </a:t>
            </a:r>
          </a:p>
          <a:p>
            <a:pPr marL="0" indent="0">
              <a:buNone/>
            </a:pPr>
            <a:endParaRPr lang="nl-NL" dirty="0" smtClean="0"/>
          </a:p>
          <a:p>
            <a:pPr marL="0" indent="0">
              <a:buNone/>
            </a:pPr>
            <a:r>
              <a:rPr lang="nl-NL" dirty="0" smtClean="0"/>
              <a:t>2</a:t>
            </a:r>
            <a:r>
              <a:rPr lang="nl-NL" dirty="0"/>
              <a:t>. Geen inmenging van enig openbaar gezag is toegestaan in de uitoefening van dit recht, dan voor zover bij de wet is voorzien en in een democratische samenleving noodzakelijk is in het belang van de nationale veiligheid, de openbare veiligheid of het economisch welzijn van het land, het voorkomen van wanordelijkheden en strafbare feiten, de bescherming van de gezondheid of de goede zeden of voor de bescherming van de rechten en vrijheden van anderen.</a:t>
            </a:r>
            <a:endParaRPr lang="en-US" dirty="0"/>
          </a:p>
        </p:txBody>
      </p:sp>
    </p:spTree>
    <p:extLst>
      <p:ext uri="{BB962C8B-B14F-4D97-AF65-F5344CB8AC3E}">
        <p14:creationId xmlns:p14="http://schemas.microsoft.com/office/powerpoint/2010/main" val="36487831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B</a:t>
            </a:r>
            <a:r>
              <a:rPr lang="nl-NL" dirty="0" smtClean="0"/>
              <a:t>ronnen</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err="1" smtClean="0"/>
              <a:t>Handvest</a:t>
            </a:r>
            <a:r>
              <a:rPr lang="en-US" dirty="0" smtClean="0"/>
              <a:t> van de </a:t>
            </a:r>
            <a:r>
              <a:rPr lang="en-US" dirty="0" err="1" smtClean="0"/>
              <a:t>Grondrecht</a:t>
            </a:r>
            <a:r>
              <a:rPr lang="en-US" dirty="0" smtClean="0"/>
              <a:t> van de </a:t>
            </a:r>
            <a:r>
              <a:rPr lang="en-US" dirty="0" err="1" smtClean="0"/>
              <a:t>Europese</a:t>
            </a:r>
            <a:r>
              <a:rPr lang="en-US" dirty="0" smtClean="0"/>
              <a:t> </a:t>
            </a:r>
            <a:r>
              <a:rPr lang="en-US" dirty="0" err="1" smtClean="0"/>
              <a:t>Unie</a:t>
            </a:r>
            <a:r>
              <a:rPr lang="en-US" dirty="0" smtClean="0"/>
              <a:t> (2000)</a:t>
            </a:r>
          </a:p>
          <a:p>
            <a:pPr marL="0" indent="0">
              <a:buNone/>
            </a:pPr>
            <a:endParaRPr lang="nl-NL" dirty="0"/>
          </a:p>
          <a:p>
            <a:pPr marL="0" indent="0">
              <a:buNone/>
            </a:pPr>
            <a:r>
              <a:rPr lang="en-US" dirty="0" err="1"/>
              <a:t>Artikel</a:t>
            </a:r>
            <a:r>
              <a:rPr lang="en-US" dirty="0"/>
              <a:t> </a:t>
            </a:r>
            <a:r>
              <a:rPr lang="en-US" dirty="0" smtClean="0"/>
              <a:t>7 </a:t>
            </a:r>
            <a:r>
              <a:rPr lang="nl-NL" dirty="0" smtClean="0"/>
              <a:t>Eerbiediging </a:t>
            </a:r>
            <a:r>
              <a:rPr lang="nl-NL" dirty="0"/>
              <a:t>van het </a:t>
            </a:r>
            <a:r>
              <a:rPr lang="nl-NL" dirty="0" err="1"/>
              <a:t>privé-leven</a:t>
            </a:r>
            <a:r>
              <a:rPr lang="nl-NL" dirty="0"/>
              <a:t> en het familie- en gezinsleven</a:t>
            </a:r>
          </a:p>
          <a:p>
            <a:pPr marL="0" indent="0">
              <a:buNone/>
            </a:pPr>
            <a:endParaRPr lang="nl-NL" dirty="0" smtClean="0"/>
          </a:p>
          <a:p>
            <a:pPr marL="0" indent="0">
              <a:buNone/>
            </a:pPr>
            <a:r>
              <a:rPr lang="nl-NL" dirty="0" smtClean="0"/>
              <a:t>Eenieder </a:t>
            </a:r>
            <a:r>
              <a:rPr lang="nl-NL" dirty="0"/>
              <a:t>heeft recht op eerbiediging van zijn </a:t>
            </a:r>
            <a:r>
              <a:rPr lang="nl-NL" dirty="0" err="1"/>
              <a:t>privé-leven</a:t>
            </a:r>
            <a:r>
              <a:rPr lang="nl-NL" dirty="0"/>
              <a:t>, zijn familie- en gezinsleven, zijn woning </a:t>
            </a:r>
            <a:r>
              <a:rPr lang="nl-NL" dirty="0" smtClean="0"/>
              <a:t>en </a:t>
            </a:r>
            <a:r>
              <a:rPr lang="en-US" dirty="0" err="1" smtClean="0"/>
              <a:t>zijn</a:t>
            </a:r>
            <a:r>
              <a:rPr lang="en-US" dirty="0" smtClean="0"/>
              <a:t> </a:t>
            </a:r>
            <a:r>
              <a:rPr lang="en-US" dirty="0" err="1"/>
              <a:t>communicatie</a:t>
            </a:r>
            <a:r>
              <a:rPr lang="en-US" dirty="0"/>
              <a:t>.</a:t>
            </a:r>
          </a:p>
          <a:p>
            <a:pPr marL="0" indent="0">
              <a:buNone/>
            </a:pPr>
            <a:endParaRPr lang="en-US" dirty="0" smtClean="0"/>
          </a:p>
          <a:p>
            <a:pPr marL="0" indent="0">
              <a:buNone/>
            </a:pPr>
            <a:r>
              <a:rPr lang="en-US" dirty="0" err="1" smtClean="0"/>
              <a:t>Artikel</a:t>
            </a:r>
            <a:r>
              <a:rPr lang="en-US" dirty="0" smtClean="0"/>
              <a:t> 8 </a:t>
            </a:r>
            <a:r>
              <a:rPr lang="en-US" dirty="0" err="1" smtClean="0"/>
              <a:t>Bescherming</a:t>
            </a:r>
            <a:r>
              <a:rPr lang="en-US" dirty="0" smtClean="0"/>
              <a:t> </a:t>
            </a:r>
            <a:r>
              <a:rPr lang="en-US" dirty="0"/>
              <a:t>van </a:t>
            </a:r>
            <a:r>
              <a:rPr lang="en-US" dirty="0" err="1"/>
              <a:t>persoonsgegevens</a:t>
            </a:r>
            <a:endParaRPr lang="en-US" dirty="0"/>
          </a:p>
          <a:p>
            <a:pPr marL="0" indent="0">
              <a:buNone/>
            </a:pPr>
            <a:r>
              <a:rPr lang="nl-NL" dirty="0"/>
              <a:t>1. Eenieder heeft recht op bescherming van de hem betreffende persoonsgegevens.</a:t>
            </a:r>
          </a:p>
          <a:p>
            <a:pPr marL="0" indent="0">
              <a:buNone/>
            </a:pPr>
            <a:r>
              <a:rPr lang="nl-NL" dirty="0"/>
              <a:t>2. Deze gegevens moeten eerlijk worden verwerkt, voor bepaalde doeleinden en met </a:t>
            </a:r>
            <a:r>
              <a:rPr lang="nl-NL" dirty="0" smtClean="0"/>
              <a:t>toestemming van </a:t>
            </a:r>
            <a:r>
              <a:rPr lang="nl-NL" dirty="0"/>
              <a:t>de betrokkene of op basis van een andere gerechtvaardigde grondslag waarin de wet </a:t>
            </a:r>
            <a:r>
              <a:rPr lang="nl-NL" dirty="0" smtClean="0"/>
              <a:t>voorziet. Eenieder </a:t>
            </a:r>
            <a:r>
              <a:rPr lang="nl-NL" dirty="0"/>
              <a:t>heeft recht op toegang tot de over hem verzamelde gegevens en op rectificatie daarvan.</a:t>
            </a:r>
          </a:p>
          <a:p>
            <a:pPr marL="0" indent="0">
              <a:buNone/>
            </a:pPr>
            <a:r>
              <a:rPr lang="nl-NL" dirty="0"/>
              <a:t>3. Een onafhankelijke autoriteit ziet toe op de naleving van deze regels.</a:t>
            </a:r>
            <a:endParaRPr lang="en-US" dirty="0"/>
          </a:p>
        </p:txBody>
      </p:sp>
    </p:spTree>
    <p:extLst>
      <p:ext uri="{BB962C8B-B14F-4D97-AF65-F5344CB8AC3E}">
        <p14:creationId xmlns:p14="http://schemas.microsoft.com/office/powerpoint/2010/main" val="4187359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Bronnen</a:t>
            </a:r>
            <a:endParaRPr lang="en-US" dirty="0"/>
          </a:p>
        </p:txBody>
      </p:sp>
      <p:sp>
        <p:nvSpPr>
          <p:cNvPr id="3" name="Content Placeholder 2"/>
          <p:cNvSpPr>
            <a:spLocks noGrp="1"/>
          </p:cNvSpPr>
          <p:nvPr>
            <p:ph idx="1"/>
          </p:nvPr>
        </p:nvSpPr>
        <p:spPr/>
        <p:txBody>
          <a:bodyPr/>
          <a:lstStyle/>
          <a:p>
            <a:pPr marL="0" indent="0">
              <a:buNone/>
            </a:pPr>
            <a:r>
              <a:rPr lang="nl-NL" dirty="0" smtClean="0"/>
              <a:t>Lagere regelgeving:</a:t>
            </a:r>
          </a:p>
          <a:p>
            <a:pPr marL="0" indent="0">
              <a:buNone/>
            </a:pPr>
            <a:r>
              <a:rPr lang="nl-NL" dirty="0" smtClean="0"/>
              <a:t>Richtlijn bescherming persoonsgegevens</a:t>
            </a:r>
          </a:p>
          <a:p>
            <a:pPr marL="0" indent="0">
              <a:buNone/>
            </a:pPr>
            <a:r>
              <a:rPr lang="nl-NL" dirty="0" smtClean="0"/>
              <a:t>E-Privacy Richtlijn</a:t>
            </a:r>
          </a:p>
          <a:p>
            <a:pPr marL="0" indent="0">
              <a:buNone/>
            </a:pPr>
            <a:endParaRPr lang="nl-NL" dirty="0"/>
          </a:p>
          <a:p>
            <a:pPr marL="0" indent="0">
              <a:buNone/>
            </a:pPr>
            <a:r>
              <a:rPr lang="nl-NL" dirty="0" smtClean="0"/>
              <a:t>Jurisprudentie:</a:t>
            </a:r>
          </a:p>
          <a:p>
            <a:pPr marL="0" indent="0">
              <a:buNone/>
            </a:pPr>
            <a:r>
              <a:rPr lang="nl-NL" dirty="0" smtClean="0"/>
              <a:t>Europees Hof voor de Rechten van de Mens</a:t>
            </a:r>
          </a:p>
          <a:p>
            <a:pPr marL="0" indent="0">
              <a:buNone/>
            </a:pPr>
            <a:r>
              <a:rPr lang="nl-NL" dirty="0" smtClean="0"/>
              <a:t>Hof van Justitie</a:t>
            </a:r>
            <a:endParaRPr lang="en-US" dirty="0"/>
          </a:p>
        </p:txBody>
      </p:sp>
    </p:spTree>
    <p:extLst>
      <p:ext uri="{BB962C8B-B14F-4D97-AF65-F5344CB8AC3E}">
        <p14:creationId xmlns:p14="http://schemas.microsoft.com/office/powerpoint/2010/main" val="17088950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3200" dirty="0" smtClean="0"/>
              <a:t>(1) Big Data en </a:t>
            </a:r>
            <a:r>
              <a:rPr lang="nl-NL" sz="3200" dirty="0" err="1" smtClean="0"/>
              <a:t>mass</a:t>
            </a:r>
            <a:r>
              <a:rPr lang="nl-NL" sz="3200" dirty="0" smtClean="0"/>
              <a:t> surveillance voldoen </a:t>
            </a:r>
            <a:r>
              <a:rPr lang="nl-NL" sz="3200" dirty="0"/>
              <a:t>niet aan het huidige juridische en ethische kader</a:t>
            </a:r>
            <a:endParaRPr lang="en-US" sz="3200" dirty="0"/>
          </a:p>
        </p:txBody>
      </p:sp>
      <p:sp>
        <p:nvSpPr>
          <p:cNvPr id="3" name="Content Placeholder 2"/>
          <p:cNvSpPr>
            <a:spLocks noGrp="1"/>
          </p:cNvSpPr>
          <p:nvPr>
            <p:ph idx="1"/>
          </p:nvPr>
        </p:nvSpPr>
        <p:spPr/>
        <p:txBody>
          <a:bodyPr>
            <a:normAutofit/>
          </a:bodyPr>
          <a:lstStyle/>
          <a:p>
            <a:r>
              <a:rPr lang="nl-NL" dirty="0" smtClean="0"/>
              <a:t>Legitiem doel</a:t>
            </a:r>
          </a:p>
          <a:p>
            <a:r>
              <a:rPr lang="nl-NL" dirty="0" smtClean="0"/>
              <a:t>Doelbinding</a:t>
            </a:r>
          </a:p>
          <a:p>
            <a:r>
              <a:rPr lang="nl-NL" dirty="0" smtClean="0"/>
              <a:t>Data minimalisatie</a:t>
            </a:r>
          </a:p>
          <a:p>
            <a:r>
              <a:rPr lang="nl-NL" dirty="0" smtClean="0"/>
              <a:t>Correctheid van gegevens</a:t>
            </a:r>
          </a:p>
          <a:p>
            <a:r>
              <a:rPr lang="nl-NL" dirty="0" smtClean="0"/>
              <a:t>Veiligheid en vertrouwelijkheid</a:t>
            </a:r>
          </a:p>
          <a:p>
            <a:r>
              <a:rPr lang="nl-NL" dirty="0" smtClean="0"/>
              <a:t>Transparantie</a:t>
            </a:r>
          </a:p>
          <a:p>
            <a:r>
              <a:rPr lang="nl-NL" dirty="0" smtClean="0"/>
              <a:t>Territorialiteit</a:t>
            </a:r>
          </a:p>
        </p:txBody>
      </p:sp>
    </p:spTree>
    <p:extLst>
      <p:ext uri="{BB962C8B-B14F-4D97-AF65-F5344CB8AC3E}">
        <p14:creationId xmlns:p14="http://schemas.microsoft.com/office/powerpoint/2010/main" val="1143150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Legitiem </a:t>
            </a:r>
            <a:r>
              <a:rPr lang="nl-NL" dirty="0" smtClean="0"/>
              <a:t>doel</a:t>
            </a:r>
            <a:endParaRPr lang="en-US" dirty="0"/>
          </a:p>
        </p:txBody>
      </p:sp>
      <p:sp>
        <p:nvSpPr>
          <p:cNvPr id="3" name="Content Placeholder 2"/>
          <p:cNvSpPr>
            <a:spLocks noGrp="1"/>
          </p:cNvSpPr>
          <p:nvPr>
            <p:ph idx="1"/>
          </p:nvPr>
        </p:nvSpPr>
        <p:spPr/>
        <p:txBody>
          <a:bodyPr/>
          <a:lstStyle/>
          <a:p>
            <a:r>
              <a:rPr lang="nl-NL" dirty="0"/>
              <a:t>Artikel 6 </a:t>
            </a:r>
          </a:p>
          <a:p>
            <a:r>
              <a:rPr lang="nl-NL" dirty="0"/>
              <a:t>1. De </a:t>
            </a:r>
            <a:r>
              <a:rPr lang="nl-NL" dirty="0" err="1"/>
              <a:t>Lid-Staten</a:t>
            </a:r>
            <a:r>
              <a:rPr lang="nl-NL" dirty="0"/>
              <a:t> bepalen dat de persoonsgegevens:</a:t>
            </a:r>
          </a:p>
          <a:p>
            <a:r>
              <a:rPr lang="nl-NL" dirty="0"/>
              <a:t>a) eerlijk en rechtmatig moeten worden verwerkt;</a:t>
            </a:r>
          </a:p>
          <a:p>
            <a:r>
              <a:rPr lang="nl-NL" dirty="0"/>
              <a:t>b) voor welbepaalde, uitdrukkelijk omschreven en gerechtvaardigde doeleinden moeten worden verkregen </a:t>
            </a:r>
          </a:p>
        </p:txBody>
      </p:sp>
    </p:spTree>
    <p:extLst>
      <p:ext uri="{BB962C8B-B14F-4D97-AF65-F5344CB8AC3E}">
        <p14:creationId xmlns:p14="http://schemas.microsoft.com/office/powerpoint/2010/main" val="3464259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Legitiem doel</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nl-NL" dirty="0"/>
              <a:t>Artikel 7 </a:t>
            </a:r>
            <a:r>
              <a:rPr lang="nl-NL" dirty="0" smtClean="0"/>
              <a:t>De </a:t>
            </a:r>
            <a:r>
              <a:rPr lang="nl-NL" dirty="0" err="1"/>
              <a:t>Lid-Staten</a:t>
            </a:r>
            <a:r>
              <a:rPr lang="nl-NL" dirty="0"/>
              <a:t> bepalen dat de verwerking van persoonsgegevens slechts mag geschieden indien</a:t>
            </a:r>
            <a:r>
              <a:rPr lang="nl-NL" dirty="0" smtClean="0"/>
              <a:t>:</a:t>
            </a:r>
          </a:p>
          <a:p>
            <a:pPr marL="0" indent="0">
              <a:buNone/>
            </a:pPr>
            <a:endParaRPr lang="nl-NL" dirty="0"/>
          </a:p>
          <a:p>
            <a:pPr marL="514350" indent="-514350">
              <a:buAutoNum type="alphaLcParenR"/>
            </a:pPr>
            <a:r>
              <a:rPr lang="nl-NL" dirty="0" smtClean="0"/>
              <a:t>de </a:t>
            </a:r>
            <a:r>
              <a:rPr lang="nl-NL" dirty="0"/>
              <a:t>betrokkene daarvoor zijn ondubbelzinnige toestemming heeft verleend, </a:t>
            </a:r>
            <a:r>
              <a:rPr lang="nl-NL" dirty="0" smtClean="0"/>
              <a:t>of</a:t>
            </a:r>
          </a:p>
          <a:p>
            <a:pPr marL="0" indent="0">
              <a:buNone/>
            </a:pPr>
            <a:endParaRPr lang="nl-NL" dirty="0"/>
          </a:p>
          <a:p>
            <a:pPr marL="0" indent="0">
              <a:buNone/>
            </a:pPr>
            <a:r>
              <a:rPr lang="nl-NL" dirty="0"/>
              <a:t>b) de verwerking noodzakelijk is voor de uitvoering van een overeenkomst waarbij de betrokkene partij is of voor het nemen van precontractuele maatregelen naar aanleiding van een verzoek van de betrokkene, </a:t>
            </a:r>
            <a:r>
              <a:rPr lang="nl-NL" dirty="0" smtClean="0"/>
              <a:t>of</a:t>
            </a:r>
          </a:p>
          <a:p>
            <a:pPr marL="0" indent="0">
              <a:buNone/>
            </a:pPr>
            <a:endParaRPr lang="nl-NL" dirty="0"/>
          </a:p>
          <a:p>
            <a:pPr marL="0" indent="0">
              <a:buNone/>
            </a:pPr>
            <a:r>
              <a:rPr lang="nl-NL" dirty="0"/>
              <a:t>c) de verwerking noodzakelijk is om een wettelijke verplichting na te komen waaraan de voor de verwerking verantwoordelijke onderworpen is, </a:t>
            </a:r>
            <a:r>
              <a:rPr lang="nl-NL" dirty="0" smtClean="0"/>
              <a:t>of</a:t>
            </a:r>
          </a:p>
          <a:p>
            <a:pPr marL="0" indent="0">
              <a:buNone/>
            </a:pPr>
            <a:endParaRPr lang="nl-NL" dirty="0"/>
          </a:p>
          <a:p>
            <a:pPr marL="0" indent="0">
              <a:buNone/>
            </a:pPr>
            <a:r>
              <a:rPr lang="nl-NL" dirty="0"/>
              <a:t>d) de verwerking noodzakelijk is ter vrijwaring van een vitaal belang van de betrokkene, of</a:t>
            </a:r>
          </a:p>
          <a:p>
            <a:pPr marL="0" indent="0">
              <a:buNone/>
            </a:pPr>
            <a:r>
              <a:rPr lang="nl-NL" dirty="0"/>
              <a:t>e) de verwerking noodzakelijk is voor de vervulling van een taak van algemeen belang of die deel uitmaakt van de uitoefening van het openbaar gezag die aan de voor de verwerking verantwoordelijke of de derde aan wie de gegevens worden verstrekt, drager is opgedragen, </a:t>
            </a:r>
            <a:r>
              <a:rPr lang="nl-NL" dirty="0" smtClean="0"/>
              <a:t>of</a:t>
            </a:r>
          </a:p>
          <a:p>
            <a:pPr marL="0" indent="0">
              <a:buNone/>
            </a:pPr>
            <a:endParaRPr lang="nl-NL" dirty="0" smtClean="0"/>
          </a:p>
          <a:p>
            <a:pPr marL="0" indent="0">
              <a:buNone/>
            </a:pPr>
            <a:r>
              <a:rPr lang="nl-NL" dirty="0" smtClean="0"/>
              <a:t>f</a:t>
            </a:r>
            <a:r>
              <a:rPr lang="nl-NL" dirty="0"/>
              <a:t>) de verwerking noodzakelijk is voor de behartiging van het gerechtvaardigde belang van de voor de verwerking verantwoordelijke of van de derde(n) aan wie de gegevens worden verstrekt, mits het belang of de fundamentele rechten en vrijheden van de betrokkene die aanspraak maakt op bescherming uit hoofde van artikel 1, lid 1, van deze richtlijn, niet prevaleren.</a:t>
            </a:r>
          </a:p>
          <a:p>
            <a:pPr marL="0" indent="0">
              <a:buNone/>
            </a:pPr>
            <a:endParaRPr lang="en-US" dirty="0"/>
          </a:p>
        </p:txBody>
      </p:sp>
    </p:spTree>
    <p:extLst>
      <p:ext uri="{BB962C8B-B14F-4D97-AF65-F5344CB8AC3E}">
        <p14:creationId xmlns:p14="http://schemas.microsoft.com/office/powerpoint/2010/main" val="124410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Legitiem doel</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nl-NL" dirty="0"/>
              <a:t>Artikel 8 </a:t>
            </a:r>
            <a:r>
              <a:rPr lang="nl-NL" dirty="0" smtClean="0"/>
              <a:t>Verwerkingen </a:t>
            </a:r>
            <a:r>
              <a:rPr lang="nl-NL" dirty="0"/>
              <a:t>die bijzondere categorieën gegevens betreffen</a:t>
            </a:r>
          </a:p>
          <a:p>
            <a:pPr marL="0" indent="0">
              <a:buNone/>
            </a:pPr>
            <a:r>
              <a:rPr lang="nl-NL" dirty="0"/>
              <a:t>1. De </a:t>
            </a:r>
            <a:r>
              <a:rPr lang="nl-NL" dirty="0" err="1"/>
              <a:t>Lid-Staten</a:t>
            </a:r>
            <a:r>
              <a:rPr lang="nl-NL" dirty="0"/>
              <a:t> verbieden de verwerking van persoonlijke gegevens waaruit de raciale of etnische afkomst, de politieke opvattingen, de godsdienstige of levensbeschouwelijke overtuiging, of het lidmaatschap van een vakvereniging blijkt, alsook de verwerking van gegevens die de gezondheid of het seksuele leven betreffen.</a:t>
            </a:r>
          </a:p>
          <a:p>
            <a:pPr marL="0" indent="0">
              <a:buNone/>
            </a:pPr>
            <a:r>
              <a:rPr lang="nl-NL" dirty="0"/>
              <a:t>2. Lid 1 is niet van toepassing wanneer:</a:t>
            </a:r>
          </a:p>
          <a:p>
            <a:pPr marL="0" indent="0">
              <a:buNone/>
            </a:pPr>
            <a:r>
              <a:rPr lang="nl-NL" dirty="0"/>
              <a:t>a) de betrokkene uitdrukkelijk heeft toegestemd in een dergelijke verwerking, tenzij in de wetgeving van de </a:t>
            </a:r>
            <a:r>
              <a:rPr lang="nl-NL" dirty="0" err="1"/>
              <a:t>Lid-Staat</a:t>
            </a:r>
            <a:r>
              <a:rPr lang="nl-NL" dirty="0"/>
              <a:t> is bepaald dat het in lid 1 bedoelde verbod niet door toestemming van de betrokkene ongedaan kan worden gemaakt; of</a:t>
            </a:r>
          </a:p>
          <a:p>
            <a:pPr marL="0" indent="0">
              <a:buNone/>
            </a:pPr>
            <a:r>
              <a:rPr lang="nl-NL" dirty="0"/>
              <a:t>b) de verwerking noodzakelijk is met het oog op de uitvoering van de verplichtingen en de rechten van de voor de verwerking verantwoordelijke inzake arbeidsrecht, voor zover zulks is toegestaan bij de nationale wetgeving en deze adequate garanties biedt; of</a:t>
            </a:r>
          </a:p>
          <a:p>
            <a:pPr marL="0" indent="0">
              <a:buNone/>
            </a:pPr>
            <a:r>
              <a:rPr lang="nl-NL" dirty="0"/>
              <a:t>c) de verwerking noodzakelijk is ter verdediging van de vitale belangen van de betrokkene of van een andere persoon indien deze lichamelijk of juridisch niet in staat is van zijn instemming te getuigen; of</a:t>
            </a:r>
          </a:p>
          <a:p>
            <a:pPr marL="0" indent="0">
              <a:buNone/>
            </a:pPr>
            <a:r>
              <a:rPr lang="nl-NL" dirty="0"/>
              <a:t>d) de verwerking wordt verricht door een stichting, een vereniging, of enige andere instantie zonder winstoogmerk die op politiek, levensbeschouwelijk, godsdienstig of vakbondsgebied werkzaam is, in het kader van hun gerechtvaardigde activiteiten en met de nodige garanties, mits de verwerking uitsluitend betrekking heeft op de leden van de stichting, de vereniging of de instantie of op de personen die in verband met haar streefdoelen regelmatige contacten met haar onderhouden, en de gegevens niet zonder de toestemming van de betrokkenen aan derden worden doorgegeven; of</a:t>
            </a:r>
          </a:p>
          <a:p>
            <a:pPr marL="0" indent="0">
              <a:buNone/>
            </a:pPr>
            <a:r>
              <a:rPr lang="nl-NL" dirty="0"/>
              <a:t>e) de verwerking betrekking heeft op gegevens die duidelijk door de betrokkene openbaar zijn gemaakt of noodzakelijk is voor de vaststelling, de uitoefening of de verdediging van een recht in rechte</a:t>
            </a:r>
            <a:r>
              <a:rPr lang="nl-NL" dirty="0" smtClean="0"/>
              <a:t>.</a:t>
            </a:r>
            <a:endParaRPr lang="nl-NL" dirty="0"/>
          </a:p>
        </p:txBody>
      </p:sp>
    </p:spTree>
    <p:extLst>
      <p:ext uri="{BB962C8B-B14F-4D97-AF65-F5344CB8AC3E}">
        <p14:creationId xmlns:p14="http://schemas.microsoft.com/office/powerpoint/2010/main" val="2626040149"/>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TotalTime>
  <Words>3445</Words>
  <Application>Microsoft Office PowerPoint</Application>
  <PresentationFormat>On-screen Show (4:3)</PresentationFormat>
  <Paragraphs>215</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Kantoorthema</vt:lpstr>
      <vt:lpstr>Big Data, mass surveillance en privacy</vt:lpstr>
      <vt:lpstr>Overzicht</vt:lpstr>
      <vt:lpstr>Bronnen</vt:lpstr>
      <vt:lpstr>Bronnen</vt:lpstr>
      <vt:lpstr>Bronnen</vt:lpstr>
      <vt:lpstr>(1) Big Data en mass surveillance voldoen niet aan het huidige juridische en ethische kader</vt:lpstr>
      <vt:lpstr>Legitiem doel</vt:lpstr>
      <vt:lpstr>Legitiem doel</vt:lpstr>
      <vt:lpstr>Legitiem doel</vt:lpstr>
      <vt:lpstr>Doelbinding</vt:lpstr>
      <vt:lpstr>Data minimalisatie</vt:lpstr>
      <vt:lpstr>Correctheid van gegevens</vt:lpstr>
      <vt:lpstr>Veiligheid en vertrouwelijkheid</vt:lpstr>
      <vt:lpstr>Transparantie</vt:lpstr>
      <vt:lpstr>Transparantie</vt:lpstr>
      <vt:lpstr>Territorialiteit</vt:lpstr>
      <vt:lpstr>(1) Big Data en mass surveillance voldoen niet aan het huidige juridische en ethische kader</vt:lpstr>
      <vt:lpstr>(2) Het huidige juridische en ethische kader is eigenlijk niet meer geschikt voor het ‘Big Data tijdperk’</vt:lpstr>
      <vt:lpstr>Focus op verzamelen</vt:lpstr>
      <vt:lpstr>Focus op persoonsgegevens</vt:lpstr>
      <vt:lpstr>Focus op verantwoordelijken</vt:lpstr>
      <vt:lpstr>Focus op individuele rechten</vt:lpstr>
      <vt:lpstr>Focus op individuele rechten</vt:lpstr>
      <vt:lpstr>Focus op individuele belangen</vt:lpstr>
      <vt:lpstr>Focus op belangenafweging</vt:lpstr>
      <vt:lpstr>Focus op juridische regulering</vt:lpstr>
      <vt:lpstr>(2) Het huidige juridische en ethische kader is eigenlijk niet meer geschikt voor het ‘Big Data tijdperk’</vt:lpstr>
      <vt:lpstr>(3) Oplossing</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 surveillance and privacy</dc:title>
  <dc:creator>HP</dc:creator>
  <cp:lastModifiedBy>Sloot, Bart van der</cp:lastModifiedBy>
  <cp:revision>38</cp:revision>
  <cp:lastPrinted>2015-09-23T14:06:50Z</cp:lastPrinted>
  <dcterms:created xsi:type="dcterms:W3CDTF">2015-09-20T11:52:20Z</dcterms:created>
  <dcterms:modified xsi:type="dcterms:W3CDTF">2015-09-23T14:36:27Z</dcterms:modified>
</cp:coreProperties>
</file>