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4" r:id="rId4"/>
    <p:sldId id="258" r:id="rId5"/>
    <p:sldId id="285" r:id="rId6"/>
    <p:sldId id="286" r:id="rId7"/>
    <p:sldId id="287"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3" r:id="rId22"/>
    <p:sldId id="274" r:id="rId23"/>
    <p:sldId id="275" r:id="rId24"/>
    <p:sldId id="276" r:id="rId25"/>
    <p:sldId id="277" r:id="rId26"/>
    <p:sldId id="278" r:id="rId27"/>
    <p:sldId id="279" r:id="rId28"/>
    <p:sldId id="280" r:id="rId29"/>
    <p:sldId id="281" r:id="rId30"/>
    <p:sldId id="282" r:id="rId31"/>
    <p:sldId id="290" r:id="rId32"/>
    <p:sldId id="283" r:id="rId33"/>
    <p:sldId id="289" r:id="rId34"/>
    <p:sldId id="288" r:id="rId35"/>
    <p:sldId id="291" r:id="rId36"/>
    <p:sldId id="292" r:id="rId3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90" d="100"/>
          <a:sy n="90" d="100"/>
        </p:scale>
        <p:origin x="5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1521F-7E8B-43EC-8FC0-341CEB12E42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a:extLst>
              <a:ext uri="{FF2B5EF4-FFF2-40B4-BE49-F238E27FC236}">
                <a16:creationId xmlns:a16="http://schemas.microsoft.com/office/drawing/2014/main" id="{DE48C40B-47E9-4124-920E-9C6CE3A17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6AAA7A53-D6F7-41DC-9C3D-332A59DBCA6F}"/>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5" name="Tijdelijke aanduiding voor voettekst 4">
            <a:extLst>
              <a:ext uri="{FF2B5EF4-FFF2-40B4-BE49-F238E27FC236}">
                <a16:creationId xmlns:a16="http://schemas.microsoft.com/office/drawing/2014/main" id="{D40E4A35-2D7D-4B0B-845A-E718FD782F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46B725C-C073-47B8-9F31-7CBF2E63B483}"/>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822113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8BC18B-3224-4770-B6F9-DCCF33F42288}"/>
              </a:ext>
            </a:extLst>
          </p:cNvPr>
          <p:cNvSpPr>
            <a:spLocks noGrp="1"/>
          </p:cNvSpPr>
          <p:nvPr>
            <p:ph type="title"/>
          </p:nvPr>
        </p:nvSpPr>
        <p:spPr/>
        <p:txBody>
          <a:bodyPr/>
          <a:lstStyle/>
          <a:p>
            <a:r>
              <a:rPr lang="nl-NL"/>
              <a:t>Klik om de stijl te bewerken</a:t>
            </a:r>
          </a:p>
        </p:txBody>
      </p:sp>
      <p:sp>
        <p:nvSpPr>
          <p:cNvPr id="3" name="Tijdelijke aanduiding voor verticale tekst 2">
            <a:extLst>
              <a:ext uri="{FF2B5EF4-FFF2-40B4-BE49-F238E27FC236}">
                <a16:creationId xmlns:a16="http://schemas.microsoft.com/office/drawing/2014/main" id="{8819D9CF-D554-4E57-84DA-12CC3A55D5E4}"/>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2CA3D71-9F15-44CC-BD13-CD0BEB1EEC98}"/>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5" name="Tijdelijke aanduiding voor voettekst 4">
            <a:extLst>
              <a:ext uri="{FF2B5EF4-FFF2-40B4-BE49-F238E27FC236}">
                <a16:creationId xmlns:a16="http://schemas.microsoft.com/office/drawing/2014/main" id="{B63B7BA5-8052-4F51-9FA1-BAFA0A23D2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8A8360E-6965-49D5-951B-CF72B90499F8}"/>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2816393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7644D91-3F06-415B-B523-5E48100AE99F}"/>
              </a:ext>
            </a:extLst>
          </p:cNvPr>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a:extLst>
              <a:ext uri="{FF2B5EF4-FFF2-40B4-BE49-F238E27FC236}">
                <a16:creationId xmlns:a16="http://schemas.microsoft.com/office/drawing/2014/main" id="{F75DA141-1CD4-42F8-91FE-1855FFC4AC90}"/>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C91CC19-28EC-492F-8FD9-0CC98E7BE6A0}"/>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5" name="Tijdelijke aanduiding voor voettekst 4">
            <a:extLst>
              <a:ext uri="{FF2B5EF4-FFF2-40B4-BE49-F238E27FC236}">
                <a16:creationId xmlns:a16="http://schemas.microsoft.com/office/drawing/2014/main" id="{DEFF0598-58EF-4B90-8790-49AF7912B6E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7E2CB21-13F6-4179-B9F9-403D5DCFD00D}"/>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373968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7A726-E382-4585-9F04-E8C638D7CC85}"/>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26EF9259-59DE-4779-AFC7-464E60988D30}"/>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C433709-E4F4-4070-9E80-FDF7F1A5033A}"/>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5" name="Tijdelijke aanduiding voor voettekst 4">
            <a:extLst>
              <a:ext uri="{FF2B5EF4-FFF2-40B4-BE49-F238E27FC236}">
                <a16:creationId xmlns:a16="http://schemas.microsoft.com/office/drawing/2014/main" id="{574C5B25-204F-47CA-9523-C5B50A65FF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3340FC3-9967-46D6-BFD4-0841509D20A9}"/>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272171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9502F1-80DD-4908-83D2-6E30FBCBFE2D}"/>
              </a:ext>
            </a:extLst>
          </p:cNvPr>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a:extLst>
              <a:ext uri="{FF2B5EF4-FFF2-40B4-BE49-F238E27FC236}">
                <a16:creationId xmlns:a16="http://schemas.microsoft.com/office/drawing/2014/main" id="{88D0E69E-E512-4933-B421-F531C99A43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5C79B9D2-3390-4513-A183-F95BDC2389CA}"/>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5" name="Tijdelijke aanduiding voor voettekst 4">
            <a:extLst>
              <a:ext uri="{FF2B5EF4-FFF2-40B4-BE49-F238E27FC236}">
                <a16:creationId xmlns:a16="http://schemas.microsoft.com/office/drawing/2014/main" id="{4BD7C769-BF08-4E0F-8A55-B8CE0E3338F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917151-9EA8-4EC9-837C-4B6860A691EE}"/>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64938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A970E-C79C-4329-B92B-9101745E60C3}"/>
              </a:ext>
            </a:extLst>
          </p:cNvPr>
          <p:cNvSpPr>
            <a:spLocks noGrp="1"/>
          </p:cNvSpPr>
          <p:nvPr>
            <p:ph type="title"/>
          </p:nvPr>
        </p:nvSpPr>
        <p:spPr/>
        <p:txBody>
          <a:bodyPr/>
          <a:lstStyle/>
          <a:p>
            <a:r>
              <a:rPr lang="nl-NL"/>
              <a:t>Klik om de stijl te bewerken</a:t>
            </a:r>
          </a:p>
        </p:txBody>
      </p:sp>
      <p:sp>
        <p:nvSpPr>
          <p:cNvPr id="3" name="Tijdelijke aanduiding voor inhoud 2">
            <a:extLst>
              <a:ext uri="{FF2B5EF4-FFF2-40B4-BE49-F238E27FC236}">
                <a16:creationId xmlns:a16="http://schemas.microsoft.com/office/drawing/2014/main" id="{2728E765-61EF-4E25-914C-90302D4A177A}"/>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A3BFE13-6008-4AF9-AFCC-ADF3CA026527}"/>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93CCD39-7A40-439E-B5F4-EA250E01D085}"/>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6" name="Tijdelijke aanduiding voor voettekst 5">
            <a:extLst>
              <a:ext uri="{FF2B5EF4-FFF2-40B4-BE49-F238E27FC236}">
                <a16:creationId xmlns:a16="http://schemas.microsoft.com/office/drawing/2014/main" id="{5E9EB1B8-4339-48E2-9EAE-A9ED388983B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F4D9329-6BA1-4EE0-A88A-519DAED5BBD3}"/>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3669563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2A55BD-2508-4C3F-A79A-BBE25C1E8CDF}"/>
              </a:ext>
            </a:extLst>
          </p:cNvPr>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a:extLst>
              <a:ext uri="{FF2B5EF4-FFF2-40B4-BE49-F238E27FC236}">
                <a16:creationId xmlns:a16="http://schemas.microsoft.com/office/drawing/2014/main" id="{A97C4651-FAEE-46AC-948D-FBDE71EA0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828316F1-D6FE-42AD-8FA4-2B16585A8F56}"/>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DC8CA61-96A6-4925-BB71-173651AFF0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182E88EA-69FB-4A40-A63A-2EF827FDFCE3}"/>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2BF7559-F402-4CE7-8FC2-6B50B6EAF8D1}"/>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8" name="Tijdelijke aanduiding voor voettekst 7">
            <a:extLst>
              <a:ext uri="{FF2B5EF4-FFF2-40B4-BE49-F238E27FC236}">
                <a16:creationId xmlns:a16="http://schemas.microsoft.com/office/drawing/2014/main" id="{CFD5E3D8-C245-4CBE-952B-58152C55F07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6D09976-3452-437C-B2CC-E5D82DC55813}"/>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162115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2F20B1-5EFC-4151-89C3-0446E08BD22D}"/>
              </a:ext>
            </a:extLst>
          </p:cNvPr>
          <p:cNvSpPr>
            <a:spLocks noGrp="1"/>
          </p:cNvSpPr>
          <p:nvPr>
            <p:ph type="title"/>
          </p:nvPr>
        </p:nvSpPr>
        <p:spPr/>
        <p:txBody>
          <a:bodyPr/>
          <a:lstStyle/>
          <a:p>
            <a:r>
              <a:rPr lang="nl-NL"/>
              <a:t>Klik om de stijl te bewerken</a:t>
            </a:r>
          </a:p>
        </p:txBody>
      </p:sp>
      <p:sp>
        <p:nvSpPr>
          <p:cNvPr id="3" name="Tijdelijke aanduiding voor datum 2">
            <a:extLst>
              <a:ext uri="{FF2B5EF4-FFF2-40B4-BE49-F238E27FC236}">
                <a16:creationId xmlns:a16="http://schemas.microsoft.com/office/drawing/2014/main" id="{065CBAD0-ACD1-473D-98DE-8DA6337AB286}"/>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4" name="Tijdelijke aanduiding voor voettekst 3">
            <a:extLst>
              <a:ext uri="{FF2B5EF4-FFF2-40B4-BE49-F238E27FC236}">
                <a16:creationId xmlns:a16="http://schemas.microsoft.com/office/drawing/2014/main" id="{EB3F07B2-52BC-4652-B753-FDA32FB6DDD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D306EF8-0874-4E85-8E11-9EBC181680B8}"/>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302794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798EF58-5A72-4DA3-AB60-BDB496B00606}"/>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3" name="Tijdelijke aanduiding voor voettekst 2">
            <a:extLst>
              <a:ext uri="{FF2B5EF4-FFF2-40B4-BE49-F238E27FC236}">
                <a16:creationId xmlns:a16="http://schemas.microsoft.com/office/drawing/2014/main" id="{8022486E-D2D0-4435-8B62-ECAEA9A4508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C6C0433-68B7-43AD-B073-6EF983A50902}"/>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103429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B9C582-3891-4D56-91B5-9D3E2ED92CBB}"/>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a:extLst>
              <a:ext uri="{FF2B5EF4-FFF2-40B4-BE49-F238E27FC236}">
                <a16:creationId xmlns:a16="http://schemas.microsoft.com/office/drawing/2014/main" id="{F029AA48-73AE-4357-ACDE-DF03397C51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320DA28-802C-4EAD-BAA6-B015F1AFF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A694D2C7-5B42-4A09-80B1-419915F45EA2}"/>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6" name="Tijdelijke aanduiding voor voettekst 5">
            <a:extLst>
              <a:ext uri="{FF2B5EF4-FFF2-40B4-BE49-F238E27FC236}">
                <a16:creationId xmlns:a16="http://schemas.microsoft.com/office/drawing/2014/main" id="{AE407365-32F5-4D8B-B142-CE3D838DA5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0DD0B8D-5BB3-4AD0-9B67-A310DE7CB03E}"/>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3485204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32329C-9F48-469F-8053-57F9ECABF4B7}"/>
              </a:ext>
            </a:extLst>
          </p:cNvPr>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a:extLst>
              <a:ext uri="{FF2B5EF4-FFF2-40B4-BE49-F238E27FC236}">
                <a16:creationId xmlns:a16="http://schemas.microsoft.com/office/drawing/2014/main" id="{0D528442-0FF4-4317-8250-C207D8B4E5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A8A8791-A811-49D7-B899-CEE7376BF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51BF236C-61FB-432C-A186-39730950DD20}"/>
              </a:ext>
            </a:extLst>
          </p:cNvPr>
          <p:cNvSpPr>
            <a:spLocks noGrp="1"/>
          </p:cNvSpPr>
          <p:nvPr>
            <p:ph type="dt" sz="half" idx="10"/>
          </p:nvPr>
        </p:nvSpPr>
        <p:spPr/>
        <p:txBody>
          <a:bodyPr/>
          <a:lstStyle/>
          <a:p>
            <a:fld id="{4AD02EB8-A2A6-4142-9931-E6A8B4E18127}" type="datetimeFigureOut">
              <a:rPr lang="nl-NL" smtClean="0"/>
              <a:t>7-7-2017</a:t>
            </a:fld>
            <a:endParaRPr lang="nl-NL"/>
          </a:p>
        </p:txBody>
      </p:sp>
      <p:sp>
        <p:nvSpPr>
          <p:cNvPr id="6" name="Tijdelijke aanduiding voor voettekst 5">
            <a:extLst>
              <a:ext uri="{FF2B5EF4-FFF2-40B4-BE49-F238E27FC236}">
                <a16:creationId xmlns:a16="http://schemas.microsoft.com/office/drawing/2014/main" id="{B739ECA8-4F2B-4177-A435-24B051C7DCA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4AA4A00-DF07-49C9-829C-94C646B1FF21}"/>
              </a:ext>
            </a:extLst>
          </p:cNvPr>
          <p:cNvSpPr>
            <a:spLocks noGrp="1"/>
          </p:cNvSpPr>
          <p:nvPr>
            <p:ph type="sldNum" sz="quarter" idx="12"/>
          </p:nvPr>
        </p:nvSpPr>
        <p:spPr/>
        <p:txBody>
          <a:bodyPr/>
          <a:lstStyle/>
          <a:p>
            <a:fld id="{E1AE7B8E-8AD5-42B7-91A6-96E422358B5C}" type="slidenum">
              <a:rPr lang="nl-NL" smtClean="0"/>
              <a:t>‹nr.›</a:t>
            </a:fld>
            <a:endParaRPr lang="nl-NL"/>
          </a:p>
        </p:txBody>
      </p:sp>
    </p:spTree>
    <p:extLst>
      <p:ext uri="{BB962C8B-B14F-4D97-AF65-F5344CB8AC3E}">
        <p14:creationId xmlns:p14="http://schemas.microsoft.com/office/powerpoint/2010/main" val="7877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65DD6F2-1BC2-46A4-ACB0-BB61CD7FB7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a:extLst>
              <a:ext uri="{FF2B5EF4-FFF2-40B4-BE49-F238E27FC236}">
                <a16:creationId xmlns:a16="http://schemas.microsoft.com/office/drawing/2014/main" id="{81C275C6-F0F1-4CA1-9743-E4C8BA87B3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2C9F99B-1E4C-4D02-8776-D031B8D3E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02EB8-A2A6-4142-9931-E6A8B4E18127}" type="datetimeFigureOut">
              <a:rPr lang="nl-NL" smtClean="0"/>
              <a:t>7-7-2017</a:t>
            </a:fld>
            <a:endParaRPr lang="nl-NL"/>
          </a:p>
        </p:txBody>
      </p:sp>
      <p:sp>
        <p:nvSpPr>
          <p:cNvPr id="5" name="Tijdelijke aanduiding voor voettekst 4">
            <a:extLst>
              <a:ext uri="{FF2B5EF4-FFF2-40B4-BE49-F238E27FC236}">
                <a16:creationId xmlns:a16="http://schemas.microsoft.com/office/drawing/2014/main" id="{B23D97EE-2ACA-45D5-A9CE-B640BD19BA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47554B3-0EB0-4C70-BBDE-2C97848FF7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E7B8E-8AD5-42B7-91A6-96E422358B5C}" type="slidenum">
              <a:rPr lang="nl-NL" smtClean="0"/>
              <a:t>‹nr.›</a:t>
            </a:fld>
            <a:endParaRPr lang="nl-NL"/>
          </a:p>
        </p:txBody>
      </p:sp>
    </p:spTree>
    <p:extLst>
      <p:ext uri="{BB962C8B-B14F-4D97-AF65-F5344CB8AC3E}">
        <p14:creationId xmlns:p14="http://schemas.microsoft.com/office/powerpoint/2010/main" val="2446190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6C759-EC54-4BAB-B1A3-4EBE413D89F4}"/>
              </a:ext>
            </a:extLst>
          </p:cNvPr>
          <p:cNvSpPr>
            <a:spLocks noGrp="1"/>
          </p:cNvSpPr>
          <p:nvPr>
            <p:ph type="ctrTitle"/>
          </p:nvPr>
        </p:nvSpPr>
        <p:spPr/>
        <p:txBody>
          <a:bodyPr/>
          <a:lstStyle/>
          <a:p>
            <a:r>
              <a:rPr lang="nl-NL" dirty="0"/>
              <a:t>Big Data en Privacy</a:t>
            </a:r>
          </a:p>
        </p:txBody>
      </p:sp>
      <p:sp>
        <p:nvSpPr>
          <p:cNvPr id="3" name="Ondertitel 2">
            <a:extLst>
              <a:ext uri="{FF2B5EF4-FFF2-40B4-BE49-F238E27FC236}">
                <a16:creationId xmlns:a16="http://schemas.microsoft.com/office/drawing/2014/main" id="{558479AF-4562-4291-8444-7DCCC0D531BB}"/>
              </a:ext>
            </a:extLst>
          </p:cNvPr>
          <p:cNvSpPr>
            <a:spLocks noGrp="1"/>
          </p:cNvSpPr>
          <p:nvPr>
            <p:ph type="subTitle" idx="1"/>
          </p:nvPr>
        </p:nvSpPr>
        <p:spPr/>
        <p:txBody>
          <a:bodyPr>
            <a:normAutofit fontScale="92500" lnSpcReduction="20000"/>
          </a:bodyPr>
          <a:lstStyle/>
          <a:p>
            <a:r>
              <a:rPr lang="nl-NL" dirty="0"/>
              <a:t>Bart van der Sloot</a:t>
            </a:r>
          </a:p>
          <a:p>
            <a:r>
              <a:rPr lang="nl-NL" dirty="0"/>
              <a:t>Senior Researcher </a:t>
            </a:r>
          </a:p>
          <a:p>
            <a:r>
              <a:rPr lang="en-US" dirty="0"/>
              <a:t>Tilburg Institute for Law, Technology, and Society (TILT)</a:t>
            </a:r>
            <a:br>
              <a:rPr lang="en-US" dirty="0"/>
            </a:br>
            <a:r>
              <a:rPr lang="en-US" dirty="0"/>
              <a:t>Tilburg University, Nederland</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109874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a:t>(1) Wat is Big Data en hoe werkt het?</a:t>
            </a:r>
            <a:endParaRPr lang="nl-NL" dirty="0"/>
          </a:p>
        </p:txBody>
      </p:sp>
      <p:sp>
        <p:nvSpPr>
          <p:cNvPr id="3" name="Tijdelijke aanduiding voor inhoud 2"/>
          <p:cNvSpPr>
            <a:spLocks noGrp="1"/>
          </p:cNvSpPr>
          <p:nvPr>
            <p:ph idx="1"/>
          </p:nvPr>
        </p:nvSpPr>
        <p:spPr>
          <a:xfrm>
            <a:off x="1981200" y="1600200"/>
            <a:ext cx="8229600" cy="4277072"/>
          </a:xfrm>
        </p:spPr>
        <p:txBody>
          <a:bodyPr>
            <a:normAutofit fontScale="550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411450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lnSpcReduction="10000"/>
          </a:bodyPr>
          <a:lstStyle/>
          <a:p>
            <a:pPr lvl="0"/>
            <a:r>
              <a:rPr lang="nl-NL" dirty="0"/>
              <a:t>Koepelterm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74644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Wat is Big Data en hoe werkt het?</a:t>
            </a:r>
            <a:endParaRPr lang="en-US" dirty="0"/>
          </a:p>
        </p:txBody>
      </p:sp>
      <p:sp>
        <p:nvSpPr>
          <p:cNvPr id="3" name="Content Placeholder 2"/>
          <p:cNvSpPr>
            <a:spLocks noGrp="1"/>
          </p:cNvSpPr>
          <p:nvPr>
            <p:ph idx="1"/>
          </p:nvPr>
        </p:nvSpPr>
        <p:spPr/>
        <p:txBody>
          <a:bodyPr>
            <a:normAutofit fontScale="70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49583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fontScale="92500" lnSpcReduction="1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262759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fontScale="850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76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lnSpcReduction="1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649529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3711050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fontScale="925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811376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Wat is Big Data en hoe werkt het?</a:t>
            </a:r>
            <a:endParaRPr lang="en-US" dirty="0"/>
          </a:p>
        </p:txBody>
      </p:sp>
      <p:sp>
        <p:nvSpPr>
          <p:cNvPr id="3" name="Content Placeholder 2"/>
          <p:cNvSpPr>
            <a:spLocks noGrp="1"/>
          </p:cNvSpPr>
          <p:nvPr>
            <p:ph idx="1"/>
          </p:nvPr>
        </p:nvSpPr>
        <p:spPr>
          <a:xfrm>
            <a:off x="1981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565335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Wat is Big Data en hoe werkt het?</a:t>
            </a:r>
            <a:endParaRPr lang="en-US" dirty="0"/>
          </a:p>
        </p:txBody>
      </p:sp>
      <p:sp>
        <p:nvSpPr>
          <p:cNvPr id="3" name="Content Placeholder 2"/>
          <p:cNvSpPr>
            <a:spLocks noGrp="1"/>
          </p:cNvSpPr>
          <p:nvPr>
            <p:ph idx="1"/>
          </p:nvPr>
        </p:nvSpPr>
        <p:spPr/>
        <p:txBody>
          <a:bodyPr/>
          <a:lstStyle/>
          <a:p>
            <a:r>
              <a:rPr lang="nl-NL" dirty="0"/>
              <a:t>Waar wordt Big Data toegepast?</a:t>
            </a:r>
          </a:p>
          <a:p>
            <a:pPr lvl="1"/>
            <a:r>
              <a:rPr lang="nl-NL" dirty="0"/>
              <a:t>Internet bedrijven: advertenties</a:t>
            </a:r>
          </a:p>
          <a:p>
            <a:pPr lvl="1"/>
            <a:r>
              <a:rPr lang="nl-NL" dirty="0"/>
              <a:t>Medische sector: </a:t>
            </a:r>
            <a:r>
              <a:rPr lang="nl-NL" dirty="0" err="1"/>
              <a:t>whole</a:t>
            </a:r>
            <a:r>
              <a:rPr lang="nl-NL" dirty="0"/>
              <a:t> </a:t>
            </a:r>
            <a:r>
              <a:rPr lang="nl-NL" dirty="0" err="1"/>
              <a:t>genome</a:t>
            </a:r>
            <a:r>
              <a:rPr lang="nl-NL" dirty="0"/>
              <a:t> analysis</a:t>
            </a:r>
          </a:p>
          <a:p>
            <a:pPr lvl="1"/>
            <a:r>
              <a:rPr lang="nl-NL" dirty="0"/>
              <a:t>Belastingdienst: risicoprofielen</a:t>
            </a:r>
          </a:p>
          <a:p>
            <a:pPr lvl="1"/>
            <a:r>
              <a:rPr lang="nl-NL" dirty="0"/>
              <a:t>Politie: </a:t>
            </a:r>
            <a:r>
              <a:rPr lang="nl-NL" dirty="0" err="1"/>
              <a:t>predictive</a:t>
            </a:r>
            <a:r>
              <a:rPr lang="nl-NL" dirty="0"/>
              <a:t> </a:t>
            </a:r>
            <a:r>
              <a:rPr lang="nl-NL" dirty="0" err="1"/>
              <a:t>policing</a:t>
            </a:r>
            <a:endParaRPr lang="nl-NL" dirty="0"/>
          </a:p>
          <a:p>
            <a:pPr lvl="1"/>
            <a:r>
              <a:rPr lang="nl-NL" dirty="0"/>
              <a:t>Inlichtingendiensten: terreurbestrijding</a:t>
            </a:r>
          </a:p>
        </p:txBody>
      </p:sp>
    </p:spTree>
    <p:extLst>
      <p:ext uri="{BB962C8B-B14F-4D97-AF65-F5344CB8AC3E}">
        <p14:creationId xmlns:p14="http://schemas.microsoft.com/office/powerpoint/2010/main" val="3455025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340D0-B778-484E-A41A-3C0E7DADDBFC}"/>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7C662D14-F4F6-4926-9CE0-D1945E46D854}"/>
              </a:ext>
            </a:extLst>
          </p:cNvPr>
          <p:cNvSpPr>
            <a:spLocks noGrp="1"/>
          </p:cNvSpPr>
          <p:nvPr>
            <p:ph idx="1"/>
          </p:nvPr>
        </p:nvSpPr>
        <p:spPr/>
        <p:txBody>
          <a:bodyPr/>
          <a:lstStyle/>
          <a:p>
            <a:r>
              <a:rPr lang="nl-NL" dirty="0"/>
              <a:t>(1) Wat is Big Data en hoe werkt het?</a:t>
            </a:r>
            <a:br>
              <a:rPr lang="nl-NL" dirty="0"/>
            </a:br>
            <a:endParaRPr lang="nl-NL" dirty="0"/>
          </a:p>
          <a:p>
            <a:endParaRPr lang="nl-NL" dirty="0"/>
          </a:p>
          <a:p>
            <a:r>
              <a:rPr lang="nl-NL" dirty="0"/>
              <a:t>(2) Hoe verhoudt Big Data zicht tot het recht op privacy?</a:t>
            </a:r>
          </a:p>
          <a:p>
            <a:endParaRPr lang="nl-NL" dirty="0"/>
          </a:p>
          <a:p>
            <a:endParaRPr lang="nl-NL" dirty="0"/>
          </a:p>
          <a:p>
            <a:r>
              <a:rPr lang="nl-NL" dirty="0"/>
              <a:t>(3) Wat zijn de maatschappelijke gevolgen van Big Data?</a:t>
            </a:r>
          </a:p>
        </p:txBody>
      </p:sp>
    </p:spTree>
    <p:extLst>
      <p:ext uri="{BB962C8B-B14F-4D97-AF65-F5344CB8AC3E}">
        <p14:creationId xmlns:p14="http://schemas.microsoft.com/office/powerpoint/2010/main" val="95679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DE39AC-4D61-4FCC-BC63-8ACE70CC2A8E}"/>
              </a:ext>
            </a:extLst>
          </p:cNvPr>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a:extLst>
              <a:ext uri="{FF2B5EF4-FFF2-40B4-BE49-F238E27FC236}">
                <a16:creationId xmlns:a16="http://schemas.microsoft.com/office/drawing/2014/main" id="{B7D158C9-AE79-4E3A-A201-2B54834F4434}"/>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674469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p:txBody>
          <a:bodyPr>
            <a:normAutofit/>
          </a:bodyPr>
          <a:lstStyle/>
          <a:p>
            <a:r>
              <a:rPr lang="nl-NL" dirty="0"/>
              <a:t>(1) Vereiste van een helder en concreet doel</a:t>
            </a:r>
          </a:p>
          <a:p>
            <a:pPr lvl="1"/>
            <a:r>
              <a:rPr lang="nl-NL" dirty="0"/>
              <a:t>Artikel 6 (b) </a:t>
            </a:r>
            <a:r>
              <a:rPr lang="nl-NL" dirty="0" err="1"/>
              <a:t>Rbp</a:t>
            </a:r>
            <a:r>
              <a:rPr lang="nl-NL" dirty="0"/>
              <a:t> - voor welbepaalde, uitdrukkelijk omschreven en gerechtvaardigde doeleinden moeten worden verkregen</a:t>
            </a:r>
          </a:p>
        </p:txBody>
      </p:sp>
    </p:spTree>
    <p:extLst>
      <p:ext uri="{BB962C8B-B14F-4D97-AF65-F5344CB8AC3E}">
        <p14:creationId xmlns:p14="http://schemas.microsoft.com/office/powerpoint/2010/main" val="842607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a:xfrm>
            <a:off x="1981200" y="1600200"/>
            <a:ext cx="8229600" cy="5257800"/>
          </a:xfrm>
        </p:spPr>
        <p:txBody>
          <a:bodyPr>
            <a:normAutofit fontScale="62500" lnSpcReduction="20000"/>
          </a:bodyPr>
          <a:lstStyle/>
          <a:p>
            <a:pPr marL="0" indent="0">
              <a:buNone/>
            </a:pPr>
            <a:r>
              <a:rPr lang="nl-NL" dirty="0"/>
              <a:t>(2) Vereiste van een legitiem doel</a:t>
            </a:r>
          </a:p>
          <a:p>
            <a:pPr marL="0" indent="0">
              <a:buNone/>
            </a:pPr>
            <a:r>
              <a:rPr lang="nl-NL" dirty="0"/>
              <a:t>Artikel 7  </a:t>
            </a:r>
          </a:p>
          <a:p>
            <a:pPr marL="0" indent="0">
              <a:buNone/>
            </a:pPr>
            <a:r>
              <a:rPr lang="nl-NL" dirty="0"/>
              <a:t>De </a:t>
            </a:r>
            <a:r>
              <a:rPr lang="nl-NL" dirty="0" err="1"/>
              <a:t>Lid-Staten</a:t>
            </a:r>
            <a:r>
              <a:rPr lang="nl-NL" dirty="0"/>
              <a:t> bepalen dat de verwerking van persoonsgegevens slechts mag geschieden indien:</a:t>
            </a:r>
          </a:p>
          <a:p>
            <a:pPr marL="0" indent="0">
              <a:buNone/>
            </a:pPr>
            <a:r>
              <a:rPr lang="nl-NL" dirty="0"/>
              <a:t>a) de betrokkene daarvoor zijn ondubbelzinnige toestemming heeft verleend, of</a:t>
            </a:r>
          </a:p>
          <a:p>
            <a:pPr marL="0" indent="0">
              <a:buNone/>
            </a:pPr>
            <a:r>
              <a:rPr lang="nl-NL" dirty="0"/>
              <a:t>b) de verwerking noodzakelijk is voor de uitvoering van een overeenkomst waarbij de betrokkene partij is of voor het nemen van precontractuele maatregelen naar aanleiding van een verzoek van de betrokkene, of</a:t>
            </a:r>
          </a:p>
          <a:p>
            <a:pPr marL="0" indent="0">
              <a:buNone/>
            </a:pPr>
            <a:r>
              <a:rPr lang="nl-NL" dirty="0"/>
              <a:t>c) de verwerking noodzakelijk is om een wettelijke verplichting na te komen waaraan de voor de verwerking verantwoordelijke onderworpen is, of</a:t>
            </a:r>
          </a:p>
          <a:p>
            <a:pPr marL="0" indent="0">
              <a:buNone/>
            </a:pPr>
            <a:r>
              <a:rPr lang="nl-NL" dirty="0"/>
              <a:t>d) de verwerking noodzakelijk is ter vrijwaring van een vitaal belang van de betrokkene, of</a:t>
            </a:r>
          </a:p>
          <a:p>
            <a:pPr marL="0" indent="0">
              <a:buNone/>
            </a:pPr>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of</a:t>
            </a:r>
          </a:p>
          <a:p>
            <a:pPr marL="0" indent="0">
              <a:buNone/>
            </a:pPr>
            <a:r>
              <a:rPr lang="nl-NL" dirty="0"/>
              <a:t>f)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p>
          <a:p>
            <a:pPr marL="0" indent="0">
              <a:buNone/>
            </a:pPr>
            <a:endParaRPr lang="nl-NL" dirty="0"/>
          </a:p>
        </p:txBody>
      </p:sp>
    </p:spTree>
    <p:extLst>
      <p:ext uri="{BB962C8B-B14F-4D97-AF65-F5344CB8AC3E}">
        <p14:creationId xmlns:p14="http://schemas.microsoft.com/office/powerpoint/2010/main" val="3089148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p:txBody>
          <a:bodyPr/>
          <a:lstStyle/>
          <a:p>
            <a:pPr marL="0" indent="0">
              <a:buNone/>
            </a:pPr>
            <a:r>
              <a:rPr lang="nl-NL" dirty="0"/>
              <a:t>(3) Vereiste van doelbinding</a:t>
            </a:r>
          </a:p>
          <a:p>
            <a:r>
              <a:rPr lang="nl-NL" dirty="0"/>
              <a:t>Artikel 6 (b) - en vervolgens niet worden verwerkt op een wijze de onverenigbaar is met die doeleinden. </a:t>
            </a:r>
          </a:p>
        </p:txBody>
      </p:sp>
    </p:spTree>
    <p:extLst>
      <p:ext uri="{BB962C8B-B14F-4D97-AF65-F5344CB8AC3E}">
        <p14:creationId xmlns:p14="http://schemas.microsoft.com/office/powerpoint/2010/main" val="297589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a:xfrm>
            <a:off x="1981200" y="1600200"/>
            <a:ext cx="8229600" cy="5141168"/>
          </a:xfrm>
        </p:spPr>
        <p:txBody>
          <a:bodyPr>
            <a:normAutofit lnSpcReduction="10000"/>
          </a:bodyPr>
          <a:lstStyle/>
          <a:p>
            <a:pPr marL="0" indent="0">
              <a:buNone/>
            </a:pPr>
            <a:r>
              <a:rPr lang="nl-NL" dirty="0"/>
              <a:t>(4) Vereiste van dataminimalisatie</a:t>
            </a:r>
          </a:p>
          <a:p>
            <a:pPr marL="0" indent="0">
              <a:buNone/>
            </a:pPr>
            <a:endParaRPr lang="nl-NL" dirty="0"/>
          </a:p>
          <a:p>
            <a:pPr marL="0" indent="0">
              <a:buNone/>
            </a:pPr>
            <a:r>
              <a:rPr lang="nl-NL" dirty="0" err="1"/>
              <a:t>Rbp</a:t>
            </a:r>
            <a:r>
              <a:rPr lang="nl-NL" dirty="0"/>
              <a:t> 6 (c) toereikend, ter zake dienend en niet bovenmatig moeten zijn, uitgaande van de doeleinden waarvoor zij worden verzameld of waarvoor zij vervolgens worden verwerkt;</a:t>
            </a:r>
          </a:p>
          <a:p>
            <a:pPr marL="0" indent="0">
              <a:buNone/>
            </a:pPr>
            <a:endParaRPr lang="nl-NL" dirty="0"/>
          </a:p>
          <a:p>
            <a:pPr marL="0" indent="0">
              <a:buNone/>
            </a:pPr>
            <a:r>
              <a:rPr lang="nl-NL" dirty="0" err="1"/>
              <a:t>Rbp</a:t>
            </a:r>
            <a:r>
              <a:rPr lang="nl-NL" dirty="0"/>
              <a:t> (e) in een vorm die het mogelijk maakt de betrokkenen te identificeren, niet langer mogen worden bewaard dan voor de verwezenlijking van de doeleinden waarvoor zij worden verzameld of vervolgens worden verwerkt, noodzakelijk is. </a:t>
            </a:r>
          </a:p>
          <a:p>
            <a:endParaRPr lang="nl-NL" dirty="0"/>
          </a:p>
        </p:txBody>
      </p:sp>
    </p:spTree>
    <p:extLst>
      <p:ext uri="{BB962C8B-B14F-4D97-AF65-F5344CB8AC3E}">
        <p14:creationId xmlns:p14="http://schemas.microsoft.com/office/powerpoint/2010/main" val="2846262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p:txBody>
          <a:bodyPr>
            <a:normAutofit/>
          </a:bodyPr>
          <a:lstStyle/>
          <a:p>
            <a:pPr marL="0" indent="0">
              <a:buNone/>
            </a:pPr>
            <a:r>
              <a:rPr lang="nl-NL" dirty="0"/>
              <a:t>(5) Vereiste van kwaliteit van data</a:t>
            </a:r>
          </a:p>
          <a:p>
            <a:pPr marL="0" indent="0">
              <a:buNone/>
            </a:pPr>
            <a:endParaRPr lang="nl-NL" dirty="0"/>
          </a:p>
          <a:p>
            <a:pPr marL="0" indent="0">
              <a:buNone/>
            </a:pPr>
            <a:r>
              <a:rPr lang="nl-NL" dirty="0" err="1"/>
              <a:t>Rbp</a:t>
            </a:r>
            <a:r>
              <a:rPr lang="nl-NL" dirty="0"/>
              <a:t> 6 (d) 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a:p>
            <a:pPr marL="0" indent="0">
              <a:buNone/>
            </a:pPr>
            <a:endParaRPr lang="nl-NL" dirty="0"/>
          </a:p>
          <a:p>
            <a:endParaRPr lang="nl-NL" dirty="0"/>
          </a:p>
        </p:txBody>
      </p:sp>
    </p:spTree>
    <p:extLst>
      <p:ext uri="{BB962C8B-B14F-4D97-AF65-F5344CB8AC3E}">
        <p14:creationId xmlns:p14="http://schemas.microsoft.com/office/powerpoint/2010/main" val="972647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a:xfrm>
            <a:off x="1981200" y="1556792"/>
            <a:ext cx="8229600" cy="4680520"/>
          </a:xfrm>
        </p:spPr>
        <p:txBody>
          <a:bodyPr>
            <a:normAutofit fontScale="62500" lnSpcReduction="20000"/>
          </a:bodyPr>
          <a:lstStyle/>
          <a:p>
            <a:pPr marL="0" indent="0">
              <a:buNone/>
            </a:pPr>
            <a:r>
              <a:rPr lang="nl-NL" dirty="0"/>
              <a:t>(6) Vereiste van vertrouwelijkheid en veiligheid</a:t>
            </a:r>
          </a:p>
          <a:p>
            <a:pPr marL="0" indent="0">
              <a:buNone/>
            </a:pPr>
            <a:endParaRPr lang="nl-NL" dirty="0"/>
          </a:p>
          <a:p>
            <a:pPr marL="0" indent="0">
              <a:buNone/>
            </a:pPr>
            <a:r>
              <a:rPr lang="nl-NL" dirty="0"/>
              <a:t>Artikel 16  Vertrouwelijkheid van de verwerking</a:t>
            </a:r>
          </a:p>
          <a:p>
            <a:pPr marL="0" indent="0">
              <a:buNone/>
            </a:pPr>
            <a:r>
              <a:rPr lang="nl-NL" dirty="0"/>
              <a:t>Een 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pPr marL="0" indent="0">
              <a:buNone/>
            </a:pPr>
            <a:endParaRPr lang="nl-NL" dirty="0"/>
          </a:p>
          <a:p>
            <a:pPr marL="0" indent="0">
              <a:buNone/>
            </a:pPr>
            <a:r>
              <a:rPr lang="nl-NL" dirty="0"/>
              <a:t>Artikel 17  Beveiliging van de verwerking</a:t>
            </a:r>
          </a:p>
          <a:p>
            <a:pPr marL="0" indent="0">
              <a:buNone/>
            </a:pPr>
            <a:r>
              <a:rPr lang="nl-NL" dirty="0"/>
              <a:t>1.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verwerking.</a:t>
            </a:r>
          </a:p>
          <a:p>
            <a:pPr marL="0" indent="0">
              <a:buNone/>
            </a:pPr>
            <a:r>
              <a:rPr lang="nl-NL" dirty="0"/>
              <a:t>Deze maatregelen moeten, rekening houdend met de stand van de techniek en de kosten van de tenuitvoerlegging, een passend beveiligingsniveau garanderen gelet op de risico's die de verwerking en de aard van te beschermen gegevens met zich brengen.</a:t>
            </a:r>
          </a:p>
          <a:p>
            <a:endParaRPr lang="nl-NL" dirty="0"/>
          </a:p>
        </p:txBody>
      </p:sp>
    </p:spTree>
    <p:extLst>
      <p:ext uri="{BB962C8B-B14F-4D97-AF65-F5344CB8AC3E}">
        <p14:creationId xmlns:p14="http://schemas.microsoft.com/office/powerpoint/2010/main" val="2860999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 Hoe verhoudt Big Data zicht tot het recht op privacy?</a:t>
            </a:r>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Weinig regels aangaande het gebruik</a:t>
            </a:r>
          </a:p>
          <a:p>
            <a:pPr marL="0" indent="0">
              <a:buNone/>
            </a:pPr>
            <a:endParaRPr lang="nl-NL" dirty="0"/>
          </a:p>
          <a:p>
            <a:pPr marL="0" indent="0">
              <a:buNone/>
            </a:pPr>
            <a:r>
              <a:rPr lang="nl-NL" dirty="0"/>
              <a:t>Artikel 15  Geautomatiseerde individuele besluiten</a:t>
            </a:r>
          </a:p>
          <a:p>
            <a:pPr marL="0" indent="0">
              <a:buNone/>
            </a:pPr>
            <a:r>
              <a:rPr lang="nl-NL" dirty="0"/>
              <a:t>1.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a:t>
            </a:r>
          </a:p>
          <a:p>
            <a:pPr marL="0" indent="0">
              <a:buNone/>
            </a:pPr>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a:t>
            </a:r>
          </a:p>
          <a:p>
            <a:pPr marL="0" indent="0">
              <a:buNone/>
            </a:pPr>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a:t>
            </a:r>
          </a:p>
          <a:p>
            <a:pPr marL="0" indent="0">
              <a:buNone/>
            </a:pPr>
            <a:r>
              <a:rPr lang="nl-NL" dirty="0"/>
              <a:t>b) zijn grondslag vindt in een wet waarin de maatregelen zijn omschreven die strekken tot bescherming van het gerechtvaardigde belang van de betrokkene.</a:t>
            </a:r>
          </a:p>
          <a:p>
            <a:endParaRPr lang="nl-NL" dirty="0"/>
          </a:p>
        </p:txBody>
      </p:sp>
    </p:spTree>
    <p:extLst>
      <p:ext uri="{BB962C8B-B14F-4D97-AF65-F5344CB8AC3E}">
        <p14:creationId xmlns:p14="http://schemas.microsoft.com/office/powerpoint/2010/main" val="421919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Hoe verhoudt Big Data zicht tot het recht op privacy?</a:t>
            </a:r>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a:t>"persoonsgegevens",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p>
          <a:p>
            <a:pPr marL="0" indent="0">
              <a:buNone/>
            </a:pPr>
            <a:r>
              <a:rPr lang="nl-NL" dirty="0"/>
              <a:t>Artikel 8: Verwerkingen die bijzondere categorieën gegevens betreffen</a:t>
            </a:r>
          </a:p>
          <a:p>
            <a:pPr marL="0" indent="0">
              <a:buNone/>
            </a:pPr>
            <a:r>
              <a:rPr lang="nl-NL" dirty="0"/>
              <a:t>1. De </a:t>
            </a:r>
            <a:r>
              <a:rPr lang="nl-NL" dirty="0" err="1"/>
              <a:t>Lid-Staten</a:t>
            </a:r>
            <a:r>
              <a:rPr lang="nl-NL" dirty="0"/>
              <a:t> verbieden de verwerking van persoonlijke gegevens waaruit de raciale of etnische afkomst, de politieke opvattingen, de godsdienstige of levensbeschouwelijke overtuiging, of het lidmaatschap van een vakvereniging blijkt, alsook de verwerking van gegevens die de gezondheid of het seksuele leven betreffen.</a:t>
            </a:r>
          </a:p>
          <a:p>
            <a:endParaRPr lang="nl-NL" dirty="0"/>
          </a:p>
        </p:txBody>
      </p:sp>
    </p:spTree>
    <p:extLst>
      <p:ext uri="{BB962C8B-B14F-4D97-AF65-F5344CB8AC3E}">
        <p14:creationId xmlns:p14="http://schemas.microsoft.com/office/powerpoint/2010/main" val="1708299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3E6732-EFB7-42B8-8538-EE4913F5EB21}"/>
              </a:ext>
            </a:extLst>
          </p:cNvPr>
          <p:cNvSpPr>
            <a:spLocks noGrp="1"/>
          </p:cNvSpPr>
          <p:nvPr>
            <p:ph type="title"/>
          </p:nvPr>
        </p:nvSpPr>
        <p:spPr/>
        <p:txBody>
          <a:bodyPr>
            <a:normAutofit/>
          </a:bodyPr>
          <a:lstStyle/>
          <a:p>
            <a:r>
              <a:rPr lang="nl-NL" dirty="0"/>
              <a:t>(3) Wat zijn de maatschappelijke gevolgen van Big Data?</a:t>
            </a:r>
          </a:p>
        </p:txBody>
      </p:sp>
      <p:sp>
        <p:nvSpPr>
          <p:cNvPr id="3" name="Tijdelijke aanduiding voor inhoud 2">
            <a:extLst>
              <a:ext uri="{FF2B5EF4-FFF2-40B4-BE49-F238E27FC236}">
                <a16:creationId xmlns:a16="http://schemas.microsoft.com/office/drawing/2014/main" id="{2AE2FF93-E018-47F4-AE9B-47DF41ED26DD}"/>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129629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8583EB-00C0-4E5F-AE83-60A861F8403C}"/>
              </a:ext>
            </a:extLst>
          </p:cNvPr>
          <p:cNvSpPr>
            <a:spLocks noGrp="1"/>
          </p:cNvSpPr>
          <p:nvPr>
            <p:ph type="title"/>
          </p:nvPr>
        </p:nvSpPr>
        <p:spPr/>
        <p:txBody>
          <a:bodyPr/>
          <a:lstStyle/>
          <a:p>
            <a:r>
              <a:rPr lang="nl-NL" dirty="0"/>
              <a:t>Overzicht</a:t>
            </a:r>
          </a:p>
        </p:txBody>
      </p:sp>
      <p:pic>
        <p:nvPicPr>
          <p:cNvPr id="5" name="Tijdelijke aanduiding voor inhoud 4">
            <a:extLst>
              <a:ext uri="{FF2B5EF4-FFF2-40B4-BE49-F238E27FC236}">
                <a16:creationId xmlns:a16="http://schemas.microsoft.com/office/drawing/2014/main" id="{00BB49E4-AC42-4381-97C2-BED6488E89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119740"/>
            <a:ext cx="2857500" cy="3810000"/>
          </a:xfrm>
        </p:spPr>
      </p:pic>
      <p:pic>
        <p:nvPicPr>
          <p:cNvPr id="7" name="Afbeelding 6">
            <a:extLst>
              <a:ext uri="{FF2B5EF4-FFF2-40B4-BE49-F238E27FC236}">
                <a16:creationId xmlns:a16="http://schemas.microsoft.com/office/drawing/2014/main" id="{0151928A-660A-4DEA-BE56-27D77DC224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7250" y="2119740"/>
            <a:ext cx="2857500" cy="3810000"/>
          </a:xfrm>
          <a:prstGeom prst="rect">
            <a:avLst/>
          </a:prstGeom>
        </p:spPr>
      </p:pic>
      <p:pic>
        <p:nvPicPr>
          <p:cNvPr id="9" name="Afbeelding 8">
            <a:extLst>
              <a:ext uri="{FF2B5EF4-FFF2-40B4-BE49-F238E27FC236}">
                <a16:creationId xmlns:a16="http://schemas.microsoft.com/office/drawing/2014/main" id="{E8182638-B054-43FC-A884-63DCB44D56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6300" y="2119740"/>
            <a:ext cx="2857500" cy="3810000"/>
          </a:xfrm>
          <a:prstGeom prst="rect">
            <a:avLst/>
          </a:prstGeom>
        </p:spPr>
      </p:pic>
    </p:spTree>
    <p:extLst>
      <p:ext uri="{BB962C8B-B14F-4D97-AF65-F5344CB8AC3E}">
        <p14:creationId xmlns:p14="http://schemas.microsoft.com/office/powerpoint/2010/main" val="2389727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0A6D2F-0ABF-4D7F-9E6A-6B9DCF5F03EE}"/>
              </a:ext>
            </a:extLst>
          </p:cNvPr>
          <p:cNvSpPr>
            <a:spLocks noGrp="1"/>
          </p:cNvSpPr>
          <p:nvPr>
            <p:ph type="title"/>
          </p:nvPr>
        </p:nvSpPr>
        <p:spPr/>
        <p:txBody>
          <a:bodyPr>
            <a:normAutofit/>
          </a:bodyPr>
          <a:lstStyle/>
          <a:p>
            <a:r>
              <a:rPr lang="nl-NL" dirty="0"/>
              <a:t>(3) Wat zijn de maatschappelijke gevolgen van Big Data?</a:t>
            </a:r>
          </a:p>
        </p:txBody>
      </p:sp>
      <p:sp>
        <p:nvSpPr>
          <p:cNvPr id="3" name="Tijdelijke aanduiding voor inhoud 2">
            <a:extLst>
              <a:ext uri="{FF2B5EF4-FFF2-40B4-BE49-F238E27FC236}">
                <a16:creationId xmlns:a16="http://schemas.microsoft.com/office/drawing/2014/main" id="{6606875B-2FC5-4915-9012-6B827AEAD0A1}"/>
              </a:ext>
            </a:extLst>
          </p:cNvPr>
          <p:cNvSpPr>
            <a:spLocks noGrp="1"/>
          </p:cNvSpPr>
          <p:nvPr>
            <p:ph idx="1"/>
          </p:nvPr>
        </p:nvSpPr>
        <p:spPr/>
        <p:txBody>
          <a:bodyPr/>
          <a:lstStyle/>
          <a:p>
            <a:r>
              <a:rPr lang="nl-NL" dirty="0"/>
              <a:t>Optie 1: Big Data toepassingen zijn over het algemeen verboden</a:t>
            </a:r>
          </a:p>
          <a:p>
            <a:endParaRPr lang="nl-NL" dirty="0"/>
          </a:p>
          <a:p>
            <a:endParaRPr lang="nl-NL" dirty="0"/>
          </a:p>
          <a:p>
            <a:r>
              <a:rPr lang="nl-NL" dirty="0"/>
              <a:t>Optie 2: Privacy is verouderd en moet op de schop</a:t>
            </a:r>
          </a:p>
          <a:p>
            <a:endParaRPr lang="nl-NL" dirty="0"/>
          </a:p>
          <a:p>
            <a:endParaRPr lang="nl-NL" dirty="0"/>
          </a:p>
          <a:p>
            <a:r>
              <a:rPr lang="nl-NL" dirty="0"/>
              <a:t>Optie 3: Stel strenge voorwaarden waaronder Big Data toepassingen mogen worden ingezet</a:t>
            </a:r>
          </a:p>
        </p:txBody>
      </p:sp>
    </p:spTree>
    <p:extLst>
      <p:ext uri="{BB962C8B-B14F-4D97-AF65-F5344CB8AC3E}">
        <p14:creationId xmlns:p14="http://schemas.microsoft.com/office/powerpoint/2010/main" val="1395230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490F78-03AC-456C-B91D-0342E8BC4256}"/>
              </a:ext>
            </a:extLst>
          </p:cNvPr>
          <p:cNvSpPr>
            <a:spLocks noGrp="1"/>
          </p:cNvSpPr>
          <p:nvPr>
            <p:ph type="title"/>
          </p:nvPr>
        </p:nvSpPr>
        <p:spPr/>
        <p:txBody>
          <a:bodyPr/>
          <a:lstStyle/>
          <a:p>
            <a:r>
              <a:rPr lang="nl-NL" dirty="0"/>
              <a:t>Voordelen van Big Data</a:t>
            </a:r>
          </a:p>
        </p:txBody>
      </p:sp>
      <p:sp>
        <p:nvSpPr>
          <p:cNvPr id="3" name="Tijdelijke aanduiding voor inhoud 2">
            <a:extLst>
              <a:ext uri="{FF2B5EF4-FFF2-40B4-BE49-F238E27FC236}">
                <a16:creationId xmlns:a16="http://schemas.microsoft.com/office/drawing/2014/main" id="{186FB871-8A99-45EC-A9E9-DB92ED8032B0}"/>
              </a:ext>
            </a:extLst>
          </p:cNvPr>
          <p:cNvSpPr>
            <a:spLocks noGrp="1"/>
          </p:cNvSpPr>
          <p:nvPr>
            <p:ph idx="1"/>
          </p:nvPr>
        </p:nvSpPr>
        <p:spPr/>
        <p:txBody>
          <a:bodyPr/>
          <a:lstStyle/>
          <a:p>
            <a:r>
              <a:rPr lang="nl-NL" dirty="0"/>
              <a:t>Efficiëntie van bedrijfsvoering</a:t>
            </a:r>
          </a:p>
          <a:p>
            <a:r>
              <a:rPr lang="nl-NL" dirty="0"/>
              <a:t>Kostenreductie - winstmaximalisatie</a:t>
            </a:r>
          </a:p>
          <a:p>
            <a:r>
              <a:rPr lang="nl-NL" dirty="0"/>
              <a:t>Transparantie naar de burger</a:t>
            </a:r>
          </a:p>
          <a:p>
            <a:r>
              <a:rPr lang="nl-NL" dirty="0"/>
              <a:t>Verkrijgen van nieuwe inzichten</a:t>
            </a:r>
          </a:p>
          <a:p>
            <a:r>
              <a:rPr lang="nl-NL" dirty="0"/>
              <a:t>Het creëren van nieuwe toepassingsmogelijkheden</a:t>
            </a:r>
          </a:p>
        </p:txBody>
      </p:sp>
    </p:spTree>
    <p:extLst>
      <p:ext uri="{BB962C8B-B14F-4D97-AF65-F5344CB8AC3E}">
        <p14:creationId xmlns:p14="http://schemas.microsoft.com/office/powerpoint/2010/main" val="2187594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2D8E79-0AF9-4BA6-B804-B2B6B7E15632}"/>
              </a:ext>
            </a:extLst>
          </p:cNvPr>
          <p:cNvSpPr>
            <a:spLocks noGrp="1"/>
          </p:cNvSpPr>
          <p:nvPr>
            <p:ph type="title"/>
          </p:nvPr>
        </p:nvSpPr>
        <p:spPr/>
        <p:txBody>
          <a:bodyPr/>
          <a:lstStyle/>
          <a:p>
            <a:r>
              <a:rPr lang="nl-NL" dirty="0"/>
              <a:t>Mogelijke maatschappelijke nadelen</a:t>
            </a:r>
          </a:p>
        </p:txBody>
      </p:sp>
      <p:sp>
        <p:nvSpPr>
          <p:cNvPr id="3" name="Tijdelijke aanduiding voor inhoud 2">
            <a:extLst>
              <a:ext uri="{FF2B5EF4-FFF2-40B4-BE49-F238E27FC236}">
                <a16:creationId xmlns:a16="http://schemas.microsoft.com/office/drawing/2014/main" id="{CDE13B4A-B4B5-4E9B-9108-F8ACBFC05234}"/>
              </a:ext>
            </a:extLst>
          </p:cNvPr>
          <p:cNvSpPr>
            <a:spLocks noGrp="1"/>
          </p:cNvSpPr>
          <p:nvPr>
            <p:ph idx="1"/>
          </p:nvPr>
        </p:nvSpPr>
        <p:spPr/>
        <p:txBody>
          <a:bodyPr>
            <a:normAutofit fontScale="62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data-mindset”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nl-NL" dirty="0"/>
          </a:p>
        </p:txBody>
      </p:sp>
    </p:spTree>
    <p:extLst>
      <p:ext uri="{BB962C8B-B14F-4D97-AF65-F5344CB8AC3E}">
        <p14:creationId xmlns:p14="http://schemas.microsoft.com/office/powerpoint/2010/main" val="1902229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Mogelijke maatschappelijke nadelen</a:t>
            </a:r>
            <a:endParaRPr lang="en-US" dirty="0"/>
          </a:p>
        </p:txBody>
      </p:sp>
      <p:sp>
        <p:nvSpPr>
          <p:cNvPr id="3" name="Content Placeholder 2"/>
          <p:cNvSpPr>
            <a:spLocks noGrp="1"/>
          </p:cNvSpPr>
          <p:nvPr>
            <p:ph idx="1"/>
          </p:nvPr>
        </p:nvSpPr>
        <p:spPr>
          <a:xfrm>
            <a:off x="1981200" y="1600200"/>
            <a:ext cx="8229600" cy="4781128"/>
          </a:xfrm>
        </p:spPr>
        <p:txBody>
          <a:bodyPr>
            <a:normAutofit fontScale="550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714243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31874-1987-4096-B785-228E524610C0}"/>
              </a:ext>
            </a:extLst>
          </p:cNvPr>
          <p:cNvSpPr>
            <a:spLocks noGrp="1"/>
          </p:cNvSpPr>
          <p:nvPr>
            <p:ph type="title"/>
          </p:nvPr>
        </p:nvSpPr>
        <p:spPr/>
        <p:txBody>
          <a:bodyPr/>
          <a:lstStyle/>
          <a:p>
            <a:r>
              <a:rPr lang="nl-NL" dirty="0"/>
              <a:t>Mogelijke problemen bij gebruik van Big Data</a:t>
            </a:r>
          </a:p>
        </p:txBody>
      </p:sp>
      <p:sp>
        <p:nvSpPr>
          <p:cNvPr id="3" name="Tijdelijke aanduiding voor inhoud 2">
            <a:extLst>
              <a:ext uri="{FF2B5EF4-FFF2-40B4-BE49-F238E27FC236}">
                <a16:creationId xmlns:a16="http://schemas.microsoft.com/office/drawing/2014/main" id="{3881D3BE-665A-4B10-B6DF-E104DE600BEE}"/>
              </a:ext>
            </a:extLst>
          </p:cNvPr>
          <p:cNvSpPr>
            <a:spLocks noGrp="1"/>
          </p:cNvSpPr>
          <p:nvPr>
            <p:ph idx="1"/>
          </p:nvPr>
        </p:nvSpPr>
        <p:spPr/>
        <p:txBody>
          <a:bodyPr/>
          <a:lstStyle/>
          <a:p>
            <a:r>
              <a:rPr lang="nl-NL" dirty="0"/>
              <a:t>Verouderde data</a:t>
            </a:r>
          </a:p>
          <a:p>
            <a:r>
              <a:rPr lang="nl-NL" dirty="0"/>
              <a:t>Incompatibele datasets</a:t>
            </a:r>
          </a:p>
          <a:p>
            <a:r>
              <a:rPr lang="nl-NL" dirty="0"/>
              <a:t>Bias in datasets</a:t>
            </a:r>
          </a:p>
          <a:p>
            <a:r>
              <a:rPr lang="nl-NL" dirty="0"/>
              <a:t>Valse positieve</a:t>
            </a:r>
          </a:p>
          <a:p>
            <a:r>
              <a:rPr lang="nl-NL" dirty="0"/>
              <a:t>Valse negatieven </a:t>
            </a:r>
          </a:p>
          <a:p>
            <a:r>
              <a:rPr lang="nl-NL" dirty="0"/>
              <a:t>Correlatie is geen causaliteit</a:t>
            </a:r>
          </a:p>
          <a:p>
            <a:r>
              <a:rPr lang="nl-NL" dirty="0"/>
              <a:t>Lage N</a:t>
            </a:r>
          </a:p>
          <a:p>
            <a:r>
              <a:rPr lang="nl-NL" dirty="0"/>
              <a:t>Algoritmes hebben een bias</a:t>
            </a:r>
          </a:p>
        </p:txBody>
      </p:sp>
    </p:spTree>
    <p:extLst>
      <p:ext uri="{BB962C8B-B14F-4D97-AF65-F5344CB8AC3E}">
        <p14:creationId xmlns:p14="http://schemas.microsoft.com/office/powerpoint/2010/main" val="1893108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04BE8B-1E7A-4B10-8F44-7114EA61D810}"/>
              </a:ext>
            </a:extLst>
          </p:cNvPr>
          <p:cNvSpPr>
            <a:spLocks noGrp="1"/>
          </p:cNvSpPr>
          <p:nvPr>
            <p:ph type="title"/>
          </p:nvPr>
        </p:nvSpPr>
        <p:spPr/>
        <p:txBody>
          <a:bodyPr/>
          <a:lstStyle/>
          <a:p>
            <a:r>
              <a:rPr lang="nl-NL" dirty="0"/>
              <a:t>Mogelijke denkrichtingen</a:t>
            </a:r>
          </a:p>
        </p:txBody>
      </p:sp>
      <p:sp>
        <p:nvSpPr>
          <p:cNvPr id="3" name="Tijdelijke aanduiding voor inhoud 2">
            <a:extLst>
              <a:ext uri="{FF2B5EF4-FFF2-40B4-BE49-F238E27FC236}">
                <a16:creationId xmlns:a16="http://schemas.microsoft.com/office/drawing/2014/main" id="{DC505AC4-8365-4475-B134-FE22F71F7F0C}"/>
              </a:ext>
            </a:extLst>
          </p:cNvPr>
          <p:cNvSpPr>
            <a:spLocks noGrp="1"/>
          </p:cNvSpPr>
          <p:nvPr>
            <p:ph idx="1"/>
          </p:nvPr>
        </p:nvSpPr>
        <p:spPr/>
        <p:txBody>
          <a:bodyPr/>
          <a:lstStyle/>
          <a:p>
            <a:r>
              <a:rPr lang="nl-NL" dirty="0"/>
              <a:t>De Wetenschappelijke Raad voor Regeringsbeleid heeft onder meer het volgende gesuggereerd:</a:t>
            </a:r>
          </a:p>
          <a:p>
            <a:r>
              <a:rPr lang="nl-NL" dirty="0"/>
              <a:t>Laat bepalingen omtrent verzamelen van gegevens in tact</a:t>
            </a:r>
          </a:p>
          <a:p>
            <a:r>
              <a:rPr lang="nl-NL" dirty="0"/>
              <a:t>Evaluatie op effectiviteit en doelmatigheid van dataverwerking (horizonbepaling)</a:t>
            </a:r>
          </a:p>
          <a:p>
            <a:r>
              <a:rPr lang="nl-NL" dirty="0"/>
              <a:t>Reguleer analyse fase</a:t>
            </a:r>
          </a:p>
          <a:p>
            <a:r>
              <a:rPr lang="nl-NL" dirty="0"/>
              <a:t>Reguleer gebruiksfase sterker</a:t>
            </a:r>
          </a:p>
          <a:p>
            <a:endParaRPr lang="nl-NL" dirty="0"/>
          </a:p>
        </p:txBody>
      </p:sp>
    </p:spTree>
    <p:extLst>
      <p:ext uri="{BB962C8B-B14F-4D97-AF65-F5344CB8AC3E}">
        <p14:creationId xmlns:p14="http://schemas.microsoft.com/office/powerpoint/2010/main" val="1183907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FBEFBC-A282-41D7-BAE8-8AD5C82C57E7}"/>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EF819F55-0392-477A-B795-32AA00A22412}"/>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362336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A723D3-4AC5-4462-9B9B-DEAD870CFD7A}"/>
              </a:ext>
            </a:extLst>
          </p:cNvPr>
          <p:cNvSpPr>
            <a:spLocks noGrp="1"/>
          </p:cNvSpPr>
          <p:nvPr>
            <p:ph type="title"/>
          </p:nvPr>
        </p:nvSpPr>
        <p:spPr/>
        <p:txBody>
          <a:bodyPr/>
          <a:lstStyle/>
          <a:p>
            <a:r>
              <a:rPr lang="nl-NL" dirty="0"/>
              <a:t>(1) Wat is Big Data en hoe werkt het?</a:t>
            </a:r>
          </a:p>
        </p:txBody>
      </p:sp>
      <p:sp>
        <p:nvSpPr>
          <p:cNvPr id="3" name="Tijdelijke aanduiding voor inhoud 2">
            <a:extLst>
              <a:ext uri="{FF2B5EF4-FFF2-40B4-BE49-F238E27FC236}">
                <a16:creationId xmlns:a16="http://schemas.microsoft.com/office/drawing/2014/main" id="{014FEB4B-3EAE-440E-B78E-7739DF65188D}"/>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2621791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Inlichtingendiensten</a:t>
            </a:r>
          </a:p>
        </p:txBody>
      </p:sp>
      <p:pic>
        <p:nvPicPr>
          <p:cNvPr id="8" name="Tijdelijke aanduiding voor inhoud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270446" y="1690688"/>
            <a:ext cx="5924430" cy="461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74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Smart </a:t>
            </a:r>
            <a:r>
              <a:rPr lang="nl-NL" dirty="0" err="1"/>
              <a:t>cities</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9985" y="2016959"/>
            <a:ext cx="7901108" cy="4414027"/>
          </a:xfrm>
        </p:spPr>
      </p:pic>
    </p:spTree>
    <p:extLst>
      <p:ext uri="{BB962C8B-B14F-4D97-AF65-F5344CB8AC3E}">
        <p14:creationId xmlns:p14="http://schemas.microsoft.com/office/powerpoint/2010/main" val="1886031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Online advertentiemarkt</a:t>
            </a:r>
          </a:p>
        </p:txBody>
      </p:sp>
      <p:pic>
        <p:nvPicPr>
          <p:cNvPr id="4" name="Tijdelijke aanduiding voor inhoud 3"/>
          <p:cNvPicPr>
            <a:picLocks noGrp="1" noChangeAspect="1"/>
          </p:cNvPicPr>
          <p:nvPr>
            <p:ph idx="1"/>
          </p:nvPr>
        </p:nvPicPr>
        <p:blipFill>
          <a:blip r:embed="rId2"/>
          <a:stretch>
            <a:fillRect/>
          </a:stretch>
        </p:blipFill>
        <p:spPr>
          <a:xfrm>
            <a:off x="2193117" y="1825625"/>
            <a:ext cx="7805766" cy="4351338"/>
          </a:xfrm>
          <a:prstGeom prst="rect">
            <a:avLst/>
          </a:prstGeom>
        </p:spPr>
      </p:pic>
    </p:spTree>
    <p:extLst>
      <p:ext uri="{BB962C8B-B14F-4D97-AF65-F5344CB8AC3E}">
        <p14:creationId xmlns:p14="http://schemas.microsoft.com/office/powerpoint/2010/main" val="679896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Wat is Big Data en hoe werkt het?</a:t>
            </a:r>
            <a:endParaRPr lang="en-US" dirty="0"/>
          </a:p>
        </p:txBody>
      </p:sp>
      <p:sp>
        <p:nvSpPr>
          <p:cNvPr id="3" name="Content Placeholder 2"/>
          <p:cNvSpPr>
            <a:spLocks noGrp="1"/>
          </p:cNvSpPr>
          <p:nvPr>
            <p:ph idx="1"/>
          </p:nvPr>
        </p:nvSpPr>
        <p:spPr/>
        <p:txBody>
          <a:bodyPr>
            <a:normAutofit/>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705906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(1) Wat is Big Data en hoe werkt het?</a:t>
            </a:r>
          </a:p>
        </p:txBody>
      </p:sp>
      <p:sp>
        <p:nvSpPr>
          <p:cNvPr id="3" name="Tijdelijke aanduiding voor inhoud 2"/>
          <p:cNvSpPr>
            <a:spLocks noGrp="1"/>
          </p:cNvSpPr>
          <p:nvPr>
            <p:ph idx="1"/>
          </p:nvPr>
        </p:nvSpPr>
        <p:spPr/>
        <p:txBody>
          <a:bodyPr>
            <a:normAutofit fontScale="925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421076790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4341</Words>
  <Application>Microsoft Office PowerPoint</Application>
  <PresentationFormat>Breedbeeld</PresentationFormat>
  <Paragraphs>144</Paragraphs>
  <Slides>36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36</vt:i4>
      </vt:variant>
    </vt:vector>
  </HeadingPairs>
  <TitlesOfParts>
    <vt:vector size="40" baseType="lpstr">
      <vt:lpstr>Arial</vt:lpstr>
      <vt:lpstr>Calibri</vt:lpstr>
      <vt:lpstr>Calibri Light</vt:lpstr>
      <vt:lpstr>Kantoorthema</vt:lpstr>
      <vt:lpstr>Big Data en Privacy</vt:lpstr>
      <vt:lpstr>Overzicht</vt:lpstr>
      <vt:lpstr>Overzicht</vt:lpstr>
      <vt:lpstr>(1) Wat is Big Data en hoe werkt het?</vt:lpstr>
      <vt:lpstr>Inlichtingendiensten</vt:lpstr>
      <vt:lpstr>Smart cities</vt:lpstr>
      <vt:lpstr>Online advertentiemarkt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(1) Wat is Big Data en hoe werkt het?</vt:lpstr>
      <vt:lpstr>(2) Hoe verhoudt Big Data zicht tot het recht op privacy?</vt:lpstr>
      <vt:lpstr>(2) Hoe verhoudt Big Data zicht tot het recht op privacy?</vt:lpstr>
      <vt:lpstr>(2) Hoe verhoudt Big Data zicht tot het recht op privacy?</vt:lpstr>
      <vt:lpstr>(2) Hoe verhoudt Big Data zicht tot het recht op privacy?</vt:lpstr>
      <vt:lpstr>(2) Hoe verhoudt Big Data zicht tot het recht op privacy?</vt:lpstr>
      <vt:lpstr>(2) Hoe verhoudt Big Data zicht tot het recht op privacy?</vt:lpstr>
      <vt:lpstr>(2) Hoe verhoudt Big Data zicht tot het recht op privacy?</vt:lpstr>
      <vt:lpstr>(2) Hoe verhoudt Big Data zicht tot het recht op privacy?</vt:lpstr>
      <vt:lpstr>(2) Hoe verhoudt Big Data zicht tot het recht op privacy?</vt:lpstr>
      <vt:lpstr>(3) Wat zijn de maatschappelijke gevolgen van Big Data?</vt:lpstr>
      <vt:lpstr>(3) Wat zijn de maatschappelijke gevolgen van Big Data?</vt:lpstr>
      <vt:lpstr>Voordelen van Big Data</vt:lpstr>
      <vt:lpstr>Mogelijke maatschappelijke nadelen</vt:lpstr>
      <vt:lpstr>Mogelijke maatschappelijke nadelen</vt:lpstr>
      <vt:lpstr>Mogelijke problemen bij gebruik van Big Data</vt:lpstr>
      <vt:lpstr>Mogelijke denkrichtingen</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Privacy</dc:title>
  <dc:creator>Bart Van der Sloot</dc:creator>
  <cp:lastModifiedBy>Bart Van der Sloot</cp:lastModifiedBy>
  <cp:revision>7</cp:revision>
  <dcterms:created xsi:type="dcterms:W3CDTF">2017-07-07T07:54:37Z</dcterms:created>
  <dcterms:modified xsi:type="dcterms:W3CDTF">2017-07-07T08:56:48Z</dcterms:modified>
</cp:coreProperties>
</file>