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88" r:id="rId3"/>
    <p:sldId id="389" r:id="rId4"/>
    <p:sldId id="390" r:id="rId5"/>
    <p:sldId id="391" r:id="rId6"/>
    <p:sldId id="392" r:id="rId7"/>
    <p:sldId id="378" r:id="rId8"/>
    <p:sldId id="377" r:id="rId9"/>
    <p:sldId id="375" r:id="rId10"/>
    <p:sldId id="292" r:id="rId11"/>
    <p:sldId id="373" r:id="rId12"/>
    <p:sldId id="374" r:id="rId13"/>
    <p:sldId id="379" r:id="rId14"/>
    <p:sldId id="380" r:id="rId15"/>
    <p:sldId id="381" r:id="rId16"/>
    <p:sldId id="382" r:id="rId17"/>
    <p:sldId id="383" r:id="rId18"/>
    <p:sldId id="385" r:id="rId19"/>
    <p:sldId id="384" r:id="rId20"/>
    <p:sldId id="386" r:id="rId21"/>
    <p:sldId id="294" r:id="rId22"/>
    <p:sldId id="393" r:id="rId23"/>
    <p:sldId id="367" r:id="rId24"/>
    <p:sldId id="368" r:id="rId25"/>
    <p:sldId id="364" r:id="rId26"/>
    <p:sldId id="365" r:id="rId27"/>
    <p:sldId id="366" r:id="rId28"/>
    <p:sldId id="370" r:id="rId29"/>
    <p:sldId id="369" r:id="rId30"/>
    <p:sldId id="371" r:id="rId31"/>
    <p:sldId id="372" r:id="rId32"/>
    <p:sldId id="38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2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nl-NL"/>
              <a:t>Klik om stijl te bewerken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dirty="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nl-NL"/>
              <a:t>Klik om stijl te bewerken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5EC93879-1153-42D3-8EC7-7A3CC94658D3}" type="datetimeFigureOut">
              <a:rPr lang="en-US" dirty="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382E1496-D8B1-4FDC-98A5-AD2561A2EE12}" type="datetimeFigureOut">
              <a:rPr lang="en-US" dirty="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nl-NL"/>
              <a:t>Klik om stijl te bewerken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08AD3855-5B08-4570-810C-DE4498675D2C}" type="datetimeFigureOut">
              <a:rPr lang="en-US" dirty="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‹nr.›</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95FC1B1A-3400-4A09-B018-5620D6ADA4AF}" type="datetimeFigureOut">
              <a:rPr lang="en-US" dirty="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nl-NL"/>
              <a:t>Klik om stijl te bewerken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333EE65E-8B04-4250-B4A9-5C65F355F1A2}" type="datetimeFigureOut">
              <a:rPr lang="en-US" dirty="0"/>
              <a:t>11/7/2018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nl-NL"/>
              <a:t>Klik om stijl te bewerken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84F5881F-8E44-4F15-AB98-80B7869E49CA}" type="datetimeFigureOut">
              <a:rPr lang="en-US" dirty="0"/>
              <a:t>11/7/2018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dirty="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05854CA-19F4-4771-B6A2-DA5C0742B220}" type="datetimeFigureOut">
              <a:rPr lang="en-US" dirty="0"/>
              <a:t>11/7/2018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FED2BB1-BB31-4EB8-A961-18800A74EAA8}" type="datetimeFigureOut">
              <a:rPr lang="en-US" dirty="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nl-NL"/>
              <a:t>Klik om stijl te bewerken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3B40B886-74BB-4D5E-9EA9-584482FE40E6}" type="datetimeFigureOut">
              <a:rPr lang="en-US" dirty="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dirty="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nl-NL"/>
              <a:t>Klik om stijl te bewerken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80322" y="3030008"/>
            <a:ext cx="4698355" cy="290617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594123" y="3030008"/>
            <a:ext cx="4700059" cy="290617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dirty="0"/>
              <a:t>11/7/2018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EB24146-07E2-48CA-8629-5887ED47FCDB}" type="datetimeFigureOut">
              <a:rPr lang="en-US" dirty="0"/>
              <a:t>11/7/2018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407E718-B4F0-433E-A285-0013249184C0}" type="datetimeFigureOut">
              <a:rPr lang="en-US" dirty="0"/>
              <a:t>11/7/2018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2B8E44C4-3D72-4D6E-86A4-F5491DC49E6D}" type="datetimeFigureOut">
              <a:rPr lang="en-US" dirty="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nl-NL"/>
              <a:t>Klik om stijl te bewerken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06B8EA14-E6AC-4B59-973C-7A06B0EDE3E3}" type="datetimeFigureOut">
              <a:rPr lang="en-US" dirty="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3BB3B3F-C0CE-47CB-BCED-F49A710726FF}" type="datetimeFigureOut">
              <a:rPr lang="en-US" dirty="0"/>
              <a:t>11/7/2018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bartvandersloot.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hyperlink" Target="https://www.wrr.nl/binaries/wrr/documenten/verkenningen/2016/04/28/exploring-the-boundaries-of-big-data-32/V032-Exploring-Boundaries-Big-Data.pdf" TargetMode="External"/><Relationship Id="rId7" Type="http://schemas.openxmlformats.org/officeDocument/2006/relationships/hyperlink" Target="https://www.aup.nl/nl/book/9789462988439/big-data" TargetMode="External"/><Relationship Id="rId2" Type="http://schemas.openxmlformats.org/officeDocument/2006/relationships/hyperlink" Target="https://www.wrr.nl/binaries/wrr/documenten/rapporten/2016/04/28/big-data-in-een-vrije-en-veilige-samenleving/R095-Big-data-vrije-veilige-samenleving.pdf" TargetMode="External"/><Relationship Id="rId1" Type="http://schemas.openxmlformats.org/officeDocument/2006/relationships/slideLayout" Target="../slideLayouts/slideLayout2.xml"/><Relationship Id="rId6" Type="http://schemas.openxmlformats.org/officeDocument/2006/relationships/hyperlink" Target="https://intersentia.com/en/privacy-as-virtue.html" TargetMode="External"/><Relationship Id="rId5" Type="http://schemas.openxmlformats.org/officeDocument/2006/relationships/hyperlink" Target="https://bartvandersloot.com/fields%20of%20expertise/big%20data,%20open%20data%20&amp;%20re-use.html" TargetMode="External"/><Relationship Id="rId4" Type="http://schemas.openxmlformats.org/officeDocument/2006/relationships/hyperlink" Target="https://www.wrr.nl/binaries/wrr/documenten/working-papers/2016/04/28/international-and-comparative-legal-study-on-big-data/WP020-International-Comparative-Legal-Study-Big-Data.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5F714E-303B-43D2-B0FA-8CD75C0C5708}"/>
              </a:ext>
            </a:extLst>
          </p:cNvPr>
          <p:cNvSpPr>
            <a:spLocks noGrp="1"/>
          </p:cNvSpPr>
          <p:nvPr>
            <p:ph type="ctrTitle"/>
          </p:nvPr>
        </p:nvSpPr>
        <p:spPr>
          <a:xfrm>
            <a:off x="377505" y="2759977"/>
            <a:ext cx="8446951" cy="1417740"/>
          </a:xfrm>
        </p:spPr>
        <p:txBody>
          <a:bodyPr/>
          <a:lstStyle/>
          <a:p>
            <a:pPr algn="ctr"/>
            <a:r>
              <a:rPr lang="nl-NL" dirty="0"/>
              <a:t>Big Data &amp; </a:t>
            </a:r>
            <a:r>
              <a:rPr lang="nl-NL" dirty="0" err="1"/>
              <a:t>the</a:t>
            </a:r>
            <a:r>
              <a:rPr lang="nl-NL" dirty="0"/>
              <a:t> General Data </a:t>
            </a:r>
            <a:r>
              <a:rPr lang="nl-NL" dirty="0" err="1"/>
              <a:t>Protection</a:t>
            </a:r>
            <a:r>
              <a:rPr lang="nl-NL" dirty="0"/>
              <a:t> </a:t>
            </a:r>
            <a:r>
              <a:rPr lang="nl-NL" dirty="0" err="1"/>
              <a:t>Regulation</a:t>
            </a:r>
            <a:endParaRPr lang="nl-NL" dirty="0"/>
          </a:p>
        </p:txBody>
      </p:sp>
      <p:sp>
        <p:nvSpPr>
          <p:cNvPr id="3" name="Ondertitel 2">
            <a:extLst>
              <a:ext uri="{FF2B5EF4-FFF2-40B4-BE49-F238E27FC236}">
                <a16:creationId xmlns:a16="http://schemas.microsoft.com/office/drawing/2014/main" id="{1E03F9F4-9FEC-45E0-9B0B-E7EB1ABB60D4}"/>
              </a:ext>
            </a:extLst>
          </p:cNvPr>
          <p:cNvSpPr>
            <a:spLocks noGrp="1"/>
          </p:cNvSpPr>
          <p:nvPr>
            <p:ph type="subTitle" idx="1"/>
          </p:nvPr>
        </p:nvSpPr>
        <p:spPr>
          <a:xfrm>
            <a:off x="680322" y="4394039"/>
            <a:ext cx="8144134" cy="1495033"/>
          </a:xfrm>
        </p:spPr>
        <p:txBody>
          <a:bodyPr>
            <a:normAutofit lnSpcReduction="10000"/>
          </a:bodyPr>
          <a:lstStyle/>
          <a:p>
            <a:r>
              <a:rPr lang="nl-NL" dirty="0"/>
              <a:t>Bart van der Sloot</a:t>
            </a:r>
            <a:br>
              <a:rPr lang="nl-NL" dirty="0"/>
            </a:br>
            <a:r>
              <a:rPr lang="nl-NL" dirty="0"/>
              <a:t>Senior Researcher</a:t>
            </a:r>
            <a:br>
              <a:rPr lang="nl-NL" dirty="0"/>
            </a:br>
            <a:r>
              <a:rPr lang="nl-NL" dirty="0"/>
              <a:t>Tilburg </a:t>
            </a:r>
            <a:r>
              <a:rPr lang="nl-NL" dirty="0" err="1"/>
              <a:t>Institute</a:t>
            </a:r>
            <a:r>
              <a:rPr lang="nl-NL" dirty="0"/>
              <a:t> </a:t>
            </a:r>
            <a:r>
              <a:rPr lang="nl-NL" dirty="0" err="1"/>
              <a:t>for</a:t>
            </a:r>
            <a:r>
              <a:rPr lang="nl-NL" dirty="0"/>
              <a:t> </a:t>
            </a:r>
            <a:r>
              <a:rPr lang="nl-NL" dirty="0" err="1"/>
              <a:t>Law</a:t>
            </a:r>
            <a:r>
              <a:rPr lang="nl-NL" dirty="0"/>
              <a:t>, Technology, </a:t>
            </a:r>
            <a:r>
              <a:rPr lang="nl-NL" dirty="0" err="1"/>
              <a:t>and</a:t>
            </a:r>
            <a:r>
              <a:rPr lang="nl-NL" dirty="0"/>
              <a:t> Society (TILT)</a:t>
            </a:r>
            <a:br>
              <a:rPr lang="nl-NL" dirty="0"/>
            </a:br>
            <a:r>
              <a:rPr lang="nl-NL" dirty="0"/>
              <a:t>Tilburg University, Netherlands</a:t>
            </a:r>
          </a:p>
          <a:p>
            <a:r>
              <a:rPr lang="nl-NL" dirty="0">
                <a:hlinkClick r:id="rId2"/>
              </a:rPr>
              <a:t>www.bartvandersloot.com</a:t>
            </a:r>
            <a:r>
              <a:rPr lang="nl-NL" dirty="0"/>
              <a:t> </a:t>
            </a:r>
          </a:p>
        </p:txBody>
      </p:sp>
    </p:spTree>
    <p:extLst>
      <p:ext uri="{BB962C8B-B14F-4D97-AF65-F5344CB8AC3E}">
        <p14:creationId xmlns:p14="http://schemas.microsoft.com/office/powerpoint/2010/main" val="196722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511266-00F8-4959-8673-E52457F92ADE}"/>
              </a:ext>
            </a:extLst>
          </p:cNvPr>
          <p:cNvSpPr>
            <a:spLocks noGrp="1"/>
          </p:cNvSpPr>
          <p:nvPr>
            <p:ph type="title"/>
          </p:nvPr>
        </p:nvSpPr>
        <p:spPr/>
        <p:txBody>
          <a:bodyPr/>
          <a:lstStyle/>
          <a:p>
            <a:r>
              <a:rPr lang="nl-NL" dirty="0"/>
              <a:t>Big Data: </a:t>
            </a:r>
            <a:r>
              <a:rPr lang="nl-NL" dirty="0" err="1"/>
              <a:t>gathering</a:t>
            </a:r>
            <a:r>
              <a:rPr lang="nl-NL" dirty="0"/>
              <a:t> data</a:t>
            </a:r>
          </a:p>
        </p:txBody>
      </p:sp>
      <p:sp>
        <p:nvSpPr>
          <p:cNvPr id="3" name="Tijdelijke aanduiding voor inhoud 2">
            <a:extLst>
              <a:ext uri="{FF2B5EF4-FFF2-40B4-BE49-F238E27FC236}">
                <a16:creationId xmlns:a16="http://schemas.microsoft.com/office/drawing/2014/main" id="{31A8CF08-5A12-4B17-8547-610597D9E9DA}"/>
              </a:ext>
            </a:extLst>
          </p:cNvPr>
          <p:cNvSpPr>
            <a:spLocks noGrp="1"/>
          </p:cNvSpPr>
          <p:nvPr>
            <p:ph idx="1"/>
          </p:nvPr>
        </p:nvSpPr>
        <p:spPr/>
        <p:txBody>
          <a:bodyPr>
            <a:normAutofit lnSpcReduction="10000"/>
          </a:bodyPr>
          <a:lstStyle/>
          <a:p>
            <a:r>
              <a:rPr lang="nl-NL" dirty="0"/>
              <a:t>Large </a:t>
            </a:r>
            <a:r>
              <a:rPr lang="nl-NL" dirty="0" err="1"/>
              <a:t>quantities</a:t>
            </a:r>
            <a:r>
              <a:rPr lang="nl-NL" dirty="0"/>
              <a:t> of data </a:t>
            </a:r>
            <a:r>
              <a:rPr lang="nl-NL" dirty="0" err="1"/>
              <a:t>can</a:t>
            </a:r>
            <a:r>
              <a:rPr lang="nl-NL" dirty="0"/>
              <a:t> </a:t>
            </a:r>
            <a:r>
              <a:rPr lang="nl-NL" dirty="0" err="1"/>
              <a:t>be</a:t>
            </a:r>
            <a:r>
              <a:rPr lang="nl-NL" dirty="0"/>
              <a:t> </a:t>
            </a:r>
            <a:r>
              <a:rPr lang="nl-NL" dirty="0" err="1"/>
              <a:t>gathered</a:t>
            </a:r>
            <a:r>
              <a:rPr lang="nl-NL" dirty="0"/>
              <a:t> </a:t>
            </a:r>
            <a:r>
              <a:rPr lang="nl-NL" dirty="0" err="1"/>
              <a:t>and</a:t>
            </a:r>
            <a:r>
              <a:rPr lang="nl-NL" dirty="0"/>
              <a:t> </a:t>
            </a:r>
            <a:r>
              <a:rPr lang="nl-NL" dirty="0" err="1"/>
              <a:t>stored</a:t>
            </a:r>
            <a:r>
              <a:rPr lang="nl-NL" dirty="0"/>
              <a:t> (</a:t>
            </a:r>
            <a:r>
              <a:rPr lang="nl-NL" dirty="0" err="1"/>
              <a:t>economic</a:t>
            </a:r>
            <a:r>
              <a:rPr lang="nl-NL" dirty="0"/>
              <a:t> </a:t>
            </a:r>
            <a:r>
              <a:rPr lang="nl-NL" dirty="0" err="1"/>
              <a:t>costs</a:t>
            </a:r>
            <a:r>
              <a:rPr lang="nl-NL" dirty="0"/>
              <a:t> low)</a:t>
            </a:r>
            <a:br>
              <a:rPr lang="nl-NL" dirty="0"/>
            </a:br>
            <a:endParaRPr lang="nl-NL" dirty="0"/>
          </a:p>
          <a:p>
            <a:r>
              <a:rPr lang="nl-NL" dirty="0"/>
              <a:t>The more data, </a:t>
            </a:r>
            <a:r>
              <a:rPr lang="nl-NL" dirty="0" err="1"/>
              <a:t>the</a:t>
            </a:r>
            <a:r>
              <a:rPr lang="nl-NL" dirty="0"/>
              <a:t> </a:t>
            </a:r>
            <a:r>
              <a:rPr lang="nl-NL" dirty="0" err="1"/>
              <a:t>merrier</a:t>
            </a:r>
            <a:endParaRPr lang="nl-NL" dirty="0"/>
          </a:p>
          <a:p>
            <a:r>
              <a:rPr lang="nl-NL" dirty="0"/>
              <a:t>Old data </a:t>
            </a:r>
            <a:r>
              <a:rPr lang="nl-NL" dirty="0" err="1"/>
              <a:t>can</a:t>
            </a:r>
            <a:r>
              <a:rPr lang="nl-NL" dirty="0"/>
              <a:t> lead </a:t>
            </a:r>
            <a:r>
              <a:rPr lang="nl-NL" dirty="0" err="1"/>
              <a:t>to</a:t>
            </a:r>
            <a:r>
              <a:rPr lang="nl-NL" dirty="0"/>
              <a:t> new data</a:t>
            </a:r>
            <a:br>
              <a:rPr lang="nl-NL" dirty="0"/>
            </a:br>
            <a:endParaRPr lang="nl-NL" dirty="0"/>
          </a:p>
          <a:p>
            <a:r>
              <a:rPr lang="nl-NL" dirty="0"/>
              <a:t>Different data sources </a:t>
            </a:r>
            <a:r>
              <a:rPr lang="nl-NL" dirty="0" err="1"/>
              <a:t>can</a:t>
            </a:r>
            <a:r>
              <a:rPr lang="nl-NL" dirty="0"/>
              <a:t> </a:t>
            </a:r>
            <a:r>
              <a:rPr lang="nl-NL" dirty="0" err="1"/>
              <a:t>be</a:t>
            </a:r>
            <a:r>
              <a:rPr lang="nl-NL" dirty="0"/>
              <a:t> </a:t>
            </a:r>
            <a:r>
              <a:rPr lang="nl-NL" dirty="0" err="1"/>
              <a:t>combined</a:t>
            </a:r>
            <a:r>
              <a:rPr lang="nl-NL" dirty="0"/>
              <a:t> </a:t>
            </a:r>
            <a:r>
              <a:rPr lang="nl-NL" dirty="0" err="1"/>
              <a:t>and</a:t>
            </a:r>
            <a:r>
              <a:rPr lang="nl-NL" dirty="0"/>
              <a:t> </a:t>
            </a:r>
            <a:r>
              <a:rPr lang="nl-NL" dirty="0" err="1"/>
              <a:t>merged</a:t>
            </a:r>
            <a:endParaRPr lang="nl-NL" dirty="0"/>
          </a:p>
          <a:p>
            <a:r>
              <a:rPr lang="nl-NL" dirty="0"/>
              <a:t>Dirty data are </a:t>
            </a:r>
            <a:r>
              <a:rPr lang="nl-NL" dirty="0" err="1"/>
              <a:t>usable</a:t>
            </a:r>
            <a:endParaRPr lang="nl-NL" dirty="0"/>
          </a:p>
          <a:p>
            <a:r>
              <a:rPr lang="nl-NL" dirty="0" err="1"/>
              <a:t>Quantity</a:t>
            </a:r>
            <a:r>
              <a:rPr lang="nl-NL" dirty="0"/>
              <a:t> over </a:t>
            </a:r>
            <a:r>
              <a:rPr lang="nl-NL" dirty="0" err="1"/>
              <a:t>quality</a:t>
            </a:r>
            <a:endParaRPr lang="nl-NL" dirty="0"/>
          </a:p>
          <a:p>
            <a:endParaRPr lang="nl-NL" dirty="0"/>
          </a:p>
          <a:p>
            <a:endParaRPr lang="nl-NL" dirty="0"/>
          </a:p>
        </p:txBody>
      </p:sp>
    </p:spTree>
    <p:extLst>
      <p:ext uri="{BB962C8B-B14F-4D97-AF65-F5344CB8AC3E}">
        <p14:creationId xmlns:p14="http://schemas.microsoft.com/office/powerpoint/2010/main" val="4218568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511266-00F8-4959-8673-E52457F92ADE}"/>
              </a:ext>
            </a:extLst>
          </p:cNvPr>
          <p:cNvSpPr>
            <a:spLocks noGrp="1"/>
          </p:cNvSpPr>
          <p:nvPr>
            <p:ph type="title"/>
          </p:nvPr>
        </p:nvSpPr>
        <p:spPr/>
        <p:txBody>
          <a:bodyPr/>
          <a:lstStyle/>
          <a:p>
            <a:r>
              <a:rPr lang="nl-NL" dirty="0"/>
              <a:t>Big Data: </a:t>
            </a:r>
            <a:r>
              <a:rPr lang="nl-NL" dirty="0" err="1"/>
              <a:t>analysing</a:t>
            </a:r>
            <a:r>
              <a:rPr lang="nl-NL" dirty="0"/>
              <a:t> data</a:t>
            </a:r>
          </a:p>
        </p:txBody>
      </p:sp>
      <p:sp>
        <p:nvSpPr>
          <p:cNvPr id="3" name="Tijdelijke aanduiding voor inhoud 2">
            <a:extLst>
              <a:ext uri="{FF2B5EF4-FFF2-40B4-BE49-F238E27FC236}">
                <a16:creationId xmlns:a16="http://schemas.microsoft.com/office/drawing/2014/main" id="{31A8CF08-5A12-4B17-8547-610597D9E9DA}"/>
              </a:ext>
            </a:extLst>
          </p:cNvPr>
          <p:cNvSpPr>
            <a:spLocks noGrp="1"/>
          </p:cNvSpPr>
          <p:nvPr>
            <p:ph idx="1"/>
          </p:nvPr>
        </p:nvSpPr>
        <p:spPr/>
        <p:txBody>
          <a:bodyPr/>
          <a:lstStyle/>
          <a:p>
            <a:r>
              <a:rPr lang="nl-NL" dirty="0"/>
              <a:t>Data are </a:t>
            </a:r>
            <a:r>
              <a:rPr lang="nl-NL" dirty="0" err="1"/>
              <a:t>aggregated</a:t>
            </a:r>
            <a:endParaRPr lang="nl-NL" dirty="0"/>
          </a:p>
          <a:p>
            <a:r>
              <a:rPr lang="nl-NL" dirty="0"/>
              <a:t>Statistical </a:t>
            </a:r>
            <a:r>
              <a:rPr lang="nl-NL" dirty="0" err="1"/>
              <a:t>patterns</a:t>
            </a:r>
            <a:r>
              <a:rPr lang="nl-NL" dirty="0"/>
              <a:t> are found </a:t>
            </a:r>
            <a:r>
              <a:rPr lang="nl-NL" dirty="0" err="1"/>
              <a:t>by</a:t>
            </a:r>
            <a:r>
              <a:rPr lang="nl-NL" dirty="0"/>
              <a:t> </a:t>
            </a:r>
            <a:r>
              <a:rPr lang="nl-NL" dirty="0" err="1"/>
              <a:t>algorithms</a:t>
            </a:r>
            <a:r>
              <a:rPr lang="nl-NL" dirty="0"/>
              <a:t>/machine </a:t>
            </a:r>
            <a:r>
              <a:rPr lang="nl-NL" dirty="0" err="1"/>
              <a:t>learning</a:t>
            </a:r>
            <a:endParaRPr lang="nl-NL" dirty="0"/>
          </a:p>
          <a:p>
            <a:r>
              <a:rPr lang="nl-NL" dirty="0" err="1"/>
              <a:t>Profiles</a:t>
            </a:r>
            <a:r>
              <a:rPr lang="nl-NL" dirty="0"/>
              <a:t> are made</a:t>
            </a:r>
          </a:p>
          <a:p>
            <a:r>
              <a:rPr lang="nl-NL" dirty="0" err="1"/>
              <a:t>Correlation</a:t>
            </a:r>
            <a:r>
              <a:rPr lang="nl-NL" dirty="0"/>
              <a:t> over </a:t>
            </a:r>
            <a:r>
              <a:rPr lang="nl-NL" dirty="0" err="1"/>
              <a:t>causation</a:t>
            </a:r>
            <a:endParaRPr lang="nl-NL" dirty="0"/>
          </a:p>
          <a:p>
            <a:r>
              <a:rPr lang="en-US" dirty="0"/>
              <a:t>Anything can say something about everything and everything can say something about anything</a:t>
            </a:r>
          </a:p>
          <a:p>
            <a:endParaRPr lang="nl-NL" dirty="0"/>
          </a:p>
          <a:p>
            <a:endParaRPr lang="nl-NL" dirty="0"/>
          </a:p>
        </p:txBody>
      </p:sp>
    </p:spTree>
    <p:extLst>
      <p:ext uri="{BB962C8B-B14F-4D97-AF65-F5344CB8AC3E}">
        <p14:creationId xmlns:p14="http://schemas.microsoft.com/office/powerpoint/2010/main" val="1980034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511266-00F8-4959-8673-E52457F92ADE}"/>
              </a:ext>
            </a:extLst>
          </p:cNvPr>
          <p:cNvSpPr>
            <a:spLocks noGrp="1"/>
          </p:cNvSpPr>
          <p:nvPr>
            <p:ph type="title"/>
          </p:nvPr>
        </p:nvSpPr>
        <p:spPr/>
        <p:txBody>
          <a:bodyPr/>
          <a:lstStyle/>
          <a:p>
            <a:r>
              <a:rPr lang="nl-NL" dirty="0"/>
              <a:t>Big Data: </a:t>
            </a:r>
            <a:r>
              <a:rPr lang="nl-NL" dirty="0" err="1"/>
              <a:t>using</a:t>
            </a:r>
            <a:r>
              <a:rPr lang="nl-NL" dirty="0"/>
              <a:t> data</a:t>
            </a:r>
          </a:p>
        </p:txBody>
      </p:sp>
      <p:sp>
        <p:nvSpPr>
          <p:cNvPr id="3" name="Tijdelijke aanduiding voor inhoud 2">
            <a:extLst>
              <a:ext uri="{FF2B5EF4-FFF2-40B4-BE49-F238E27FC236}">
                <a16:creationId xmlns:a16="http://schemas.microsoft.com/office/drawing/2014/main" id="{31A8CF08-5A12-4B17-8547-610597D9E9DA}"/>
              </a:ext>
            </a:extLst>
          </p:cNvPr>
          <p:cNvSpPr>
            <a:spLocks noGrp="1"/>
          </p:cNvSpPr>
          <p:nvPr>
            <p:ph idx="1"/>
          </p:nvPr>
        </p:nvSpPr>
        <p:spPr/>
        <p:txBody>
          <a:bodyPr/>
          <a:lstStyle/>
          <a:p>
            <a:r>
              <a:rPr lang="nl-NL" dirty="0"/>
              <a:t>Policy making; smart environments</a:t>
            </a:r>
          </a:p>
          <a:p>
            <a:r>
              <a:rPr lang="nl-NL" dirty="0"/>
              <a:t>Past; present; </a:t>
            </a:r>
            <a:r>
              <a:rPr lang="nl-NL" dirty="0" err="1"/>
              <a:t>future</a:t>
            </a:r>
            <a:endParaRPr lang="nl-NL" dirty="0"/>
          </a:p>
          <a:p>
            <a:r>
              <a:rPr lang="nl-NL" dirty="0"/>
              <a:t>Society; </a:t>
            </a:r>
            <a:r>
              <a:rPr lang="nl-NL" dirty="0" err="1"/>
              <a:t>group</a:t>
            </a:r>
            <a:r>
              <a:rPr lang="nl-NL" dirty="0"/>
              <a:t>; </a:t>
            </a:r>
            <a:r>
              <a:rPr lang="nl-NL" dirty="0" err="1"/>
              <a:t>individual</a:t>
            </a:r>
            <a:endParaRPr lang="nl-NL" dirty="0"/>
          </a:p>
          <a:p>
            <a:r>
              <a:rPr lang="nl-NL" dirty="0" err="1"/>
              <a:t>Experiments</a:t>
            </a:r>
            <a:r>
              <a:rPr lang="nl-NL" dirty="0"/>
              <a:t>: No </a:t>
            </a:r>
            <a:r>
              <a:rPr lang="nl-NL" dirty="0" err="1"/>
              <a:t>harm</a:t>
            </a:r>
            <a:r>
              <a:rPr lang="nl-NL" dirty="0"/>
              <a:t> in </a:t>
            </a:r>
            <a:r>
              <a:rPr lang="nl-NL" dirty="0" err="1"/>
              <a:t>trying</a:t>
            </a:r>
            <a:endParaRPr lang="nl-NL" dirty="0"/>
          </a:p>
          <a:p>
            <a:r>
              <a:rPr lang="nl-NL" dirty="0"/>
              <a:t>No </a:t>
            </a:r>
            <a:r>
              <a:rPr lang="nl-NL" dirty="0" err="1"/>
              <a:t>mountain</a:t>
            </a:r>
            <a:r>
              <a:rPr lang="nl-NL" dirty="0"/>
              <a:t> </a:t>
            </a:r>
            <a:r>
              <a:rPr lang="nl-NL" dirty="0" err="1"/>
              <a:t>too</a:t>
            </a:r>
            <a:r>
              <a:rPr lang="nl-NL" dirty="0"/>
              <a:t> high: </a:t>
            </a:r>
            <a:r>
              <a:rPr lang="nl-NL" dirty="0" err="1"/>
              <a:t>solutionism</a:t>
            </a:r>
            <a:br>
              <a:rPr lang="nl-NL" dirty="0"/>
            </a:br>
            <a:endParaRPr lang="nl-NL" dirty="0"/>
          </a:p>
          <a:p>
            <a:r>
              <a:rPr lang="nl-NL" dirty="0"/>
              <a:t>Data </a:t>
            </a:r>
            <a:r>
              <a:rPr lang="nl-NL" dirty="0" err="1"/>
              <a:t>gathering</a:t>
            </a:r>
            <a:r>
              <a:rPr lang="nl-NL" dirty="0"/>
              <a:t>, storage, analyses </a:t>
            </a:r>
            <a:r>
              <a:rPr lang="nl-NL" dirty="0" err="1"/>
              <a:t>and</a:t>
            </a:r>
            <a:r>
              <a:rPr lang="nl-NL" dirty="0"/>
              <a:t> </a:t>
            </a:r>
            <a:r>
              <a:rPr lang="nl-NL" dirty="0" err="1"/>
              <a:t>usage</a:t>
            </a:r>
            <a:r>
              <a:rPr lang="nl-NL" dirty="0"/>
              <a:t> is </a:t>
            </a:r>
            <a:r>
              <a:rPr lang="nl-NL" dirty="0" err="1"/>
              <a:t>not</a:t>
            </a:r>
            <a:r>
              <a:rPr lang="nl-NL" dirty="0"/>
              <a:t> </a:t>
            </a:r>
            <a:r>
              <a:rPr lang="nl-NL" dirty="0" err="1"/>
              <a:t>restricted</a:t>
            </a:r>
            <a:r>
              <a:rPr lang="nl-NL" dirty="0"/>
              <a:t> </a:t>
            </a:r>
            <a:r>
              <a:rPr lang="nl-NL" dirty="0" err="1"/>
              <a:t>to</a:t>
            </a:r>
            <a:r>
              <a:rPr lang="nl-NL" dirty="0"/>
              <a:t> </a:t>
            </a:r>
            <a:r>
              <a:rPr lang="nl-NL" dirty="0" err="1"/>
              <a:t>territorial</a:t>
            </a:r>
            <a:r>
              <a:rPr lang="nl-NL" dirty="0"/>
              <a:t> </a:t>
            </a:r>
            <a:r>
              <a:rPr lang="nl-NL" dirty="0" err="1"/>
              <a:t>boundaries</a:t>
            </a:r>
            <a:endParaRPr lang="en-US" dirty="0"/>
          </a:p>
          <a:p>
            <a:endParaRPr lang="nl-NL" dirty="0"/>
          </a:p>
        </p:txBody>
      </p:sp>
    </p:spTree>
    <p:extLst>
      <p:ext uri="{BB962C8B-B14F-4D97-AF65-F5344CB8AC3E}">
        <p14:creationId xmlns:p14="http://schemas.microsoft.com/office/powerpoint/2010/main" val="12383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430A82-1B71-4B29-A847-8C8918418666}"/>
              </a:ext>
            </a:extLst>
          </p:cNvPr>
          <p:cNvSpPr>
            <a:spLocks noGrp="1"/>
          </p:cNvSpPr>
          <p:nvPr>
            <p:ph type="title"/>
          </p:nvPr>
        </p:nvSpPr>
        <p:spPr/>
        <p:txBody>
          <a:bodyPr/>
          <a:lstStyle/>
          <a:p>
            <a:r>
              <a:rPr lang="nl-NL" dirty="0"/>
              <a:t>The General Data </a:t>
            </a:r>
            <a:r>
              <a:rPr lang="nl-NL" dirty="0" err="1"/>
              <a:t>Protection</a:t>
            </a:r>
            <a:r>
              <a:rPr lang="nl-NL" dirty="0"/>
              <a:t> </a:t>
            </a:r>
            <a:r>
              <a:rPr lang="nl-NL" dirty="0" err="1"/>
              <a:t>Regulation</a:t>
            </a:r>
            <a:endParaRPr lang="nl-NL" dirty="0"/>
          </a:p>
        </p:txBody>
      </p:sp>
      <p:sp>
        <p:nvSpPr>
          <p:cNvPr id="3" name="Tijdelijke aanduiding voor inhoud 2">
            <a:extLst>
              <a:ext uri="{FF2B5EF4-FFF2-40B4-BE49-F238E27FC236}">
                <a16:creationId xmlns:a16="http://schemas.microsoft.com/office/drawing/2014/main" id="{EF97AE46-34F4-4D82-83D0-996697C61F63}"/>
              </a:ext>
            </a:extLst>
          </p:cNvPr>
          <p:cNvSpPr>
            <a:spLocks noGrp="1"/>
          </p:cNvSpPr>
          <p:nvPr>
            <p:ph idx="1"/>
          </p:nvPr>
        </p:nvSpPr>
        <p:spPr/>
        <p:txBody>
          <a:bodyPr/>
          <a:lstStyle/>
          <a:p>
            <a:r>
              <a:rPr lang="nl-NL" sz="3200" dirty="0" err="1"/>
              <a:t>Adopted</a:t>
            </a:r>
            <a:r>
              <a:rPr lang="nl-NL" sz="3200" dirty="0"/>
              <a:t> in </a:t>
            </a:r>
            <a:r>
              <a:rPr lang="nl-NL" sz="3200" dirty="0" err="1"/>
              <a:t>may</a:t>
            </a:r>
            <a:r>
              <a:rPr lang="nl-NL" sz="3200" dirty="0"/>
              <a:t> 2016, </a:t>
            </a:r>
            <a:r>
              <a:rPr lang="nl-NL" sz="3200" dirty="0" err="1"/>
              <a:t>applicable</a:t>
            </a:r>
            <a:r>
              <a:rPr lang="nl-NL" sz="3200" dirty="0"/>
              <a:t> as of </a:t>
            </a:r>
            <a:r>
              <a:rPr lang="nl-NL" sz="3200" dirty="0" err="1"/>
              <a:t>may</a:t>
            </a:r>
            <a:r>
              <a:rPr lang="nl-NL" sz="3200" dirty="0"/>
              <a:t> 2018</a:t>
            </a:r>
          </a:p>
          <a:p>
            <a:r>
              <a:rPr lang="nl-NL" sz="3200" dirty="0" err="1"/>
              <a:t>Applies</a:t>
            </a:r>
            <a:r>
              <a:rPr lang="nl-NL" sz="3200" dirty="0"/>
              <a:t> </a:t>
            </a:r>
            <a:r>
              <a:rPr lang="nl-NL" sz="3200" dirty="0" err="1"/>
              <a:t>when</a:t>
            </a:r>
            <a:r>
              <a:rPr lang="nl-NL" sz="3200" dirty="0"/>
              <a:t> </a:t>
            </a:r>
          </a:p>
          <a:p>
            <a:pPr lvl="1"/>
            <a:r>
              <a:rPr lang="nl-NL" sz="2800" dirty="0"/>
              <a:t>Personal data</a:t>
            </a:r>
          </a:p>
          <a:p>
            <a:pPr lvl="1"/>
            <a:r>
              <a:rPr lang="nl-NL" sz="2800" dirty="0"/>
              <a:t>Are </a:t>
            </a:r>
            <a:r>
              <a:rPr lang="nl-NL" sz="2800" dirty="0" err="1"/>
              <a:t>processed</a:t>
            </a:r>
            <a:endParaRPr lang="nl-NL" sz="2800" dirty="0"/>
          </a:p>
          <a:p>
            <a:pPr lvl="1"/>
            <a:r>
              <a:rPr lang="nl-NL" sz="2800" dirty="0" err="1"/>
              <a:t>By</a:t>
            </a:r>
            <a:r>
              <a:rPr lang="nl-NL" sz="2800" dirty="0"/>
              <a:t> a controller</a:t>
            </a:r>
          </a:p>
          <a:p>
            <a:pPr lvl="1"/>
            <a:r>
              <a:rPr lang="nl-NL" sz="2800" dirty="0"/>
              <a:t>The EU has </a:t>
            </a:r>
            <a:r>
              <a:rPr lang="nl-NL" sz="2800" dirty="0" err="1"/>
              <a:t>competence</a:t>
            </a:r>
            <a:endParaRPr lang="nl-NL" sz="2800" dirty="0"/>
          </a:p>
          <a:p>
            <a:pPr lvl="1"/>
            <a:r>
              <a:rPr lang="nl-NL" sz="2800" dirty="0" err="1"/>
              <a:t>And</a:t>
            </a:r>
            <a:r>
              <a:rPr lang="nl-NL" sz="2800" dirty="0"/>
              <a:t> no </a:t>
            </a:r>
            <a:r>
              <a:rPr lang="nl-NL" sz="2800" dirty="0" err="1"/>
              <a:t>exception</a:t>
            </a:r>
            <a:r>
              <a:rPr lang="nl-NL" sz="2800" dirty="0"/>
              <a:t> </a:t>
            </a:r>
            <a:r>
              <a:rPr lang="nl-NL" sz="2800" dirty="0" err="1"/>
              <a:t>applies</a:t>
            </a:r>
            <a:endParaRPr lang="nl-NL" sz="2800" dirty="0"/>
          </a:p>
          <a:p>
            <a:endParaRPr lang="nl-NL" dirty="0"/>
          </a:p>
        </p:txBody>
      </p:sp>
    </p:spTree>
    <p:extLst>
      <p:ext uri="{BB962C8B-B14F-4D97-AF65-F5344CB8AC3E}">
        <p14:creationId xmlns:p14="http://schemas.microsoft.com/office/powerpoint/2010/main" val="1529541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365095-718C-444F-B57A-1B62C7EE0F44}"/>
              </a:ext>
            </a:extLst>
          </p:cNvPr>
          <p:cNvSpPr>
            <a:spLocks noGrp="1"/>
          </p:cNvSpPr>
          <p:nvPr>
            <p:ph type="title"/>
          </p:nvPr>
        </p:nvSpPr>
        <p:spPr/>
        <p:txBody>
          <a:bodyPr/>
          <a:lstStyle/>
          <a:p>
            <a:r>
              <a:rPr lang="nl-NL" dirty="0"/>
              <a:t>Data </a:t>
            </a:r>
            <a:r>
              <a:rPr lang="nl-NL" dirty="0" err="1"/>
              <a:t>Protection</a:t>
            </a:r>
            <a:r>
              <a:rPr lang="nl-NL" dirty="0"/>
              <a:t> ≠ Privacy</a:t>
            </a:r>
          </a:p>
        </p:txBody>
      </p:sp>
      <p:sp>
        <p:nvSpPr>
          <p:cNvPr id="3" name="Tijdelijke aanduiding voor inhoud 2">
            <a:extLst>
              <a:ext uri="{FF2B5EF4-FFF2-40B4-BE49-F238E27FC236}">
                <a16:creationId xmlns:a16="http://schemas.microsoft.com/office/drawing/2014/main" id="{2A8EE1BC-C5A8-43A1-A061-363F338D026B}"/>
              </a:ext>
            </a:extLst>
          </p:cNvPr>
          <p:cNvSpPr>
            <a:spLocks noGrp="1"/>
          </p:cNvSpPr>
          <p:nvPr>
            <p:ph idx="1"/>
          </p:nvPr>
        </p:nvSpPr>
        <p:spPr>
          <a:xfrm>
            <a:off x="680321" y="2336872"/>
            <a:ext cx="9613861" cy="3929703"/>
          </a:xfrm>
        </p:spPr>
        <p:txBody>
          <a:bodyPr>
            <a:normAutofit fontScale="92500" lnSpcReduction="20000"/>
          </a:bodyPr>
          <a:lstStyle/>
          <a:p>
            <a:r>
              <a:rPr lang="en-US" dirty="0"/>
              <a:t>EU Charter of Fundamental Rights</a:t>
            </a:r>
          </a:p>
          <a:p>
            <a:r>
              <a:rPr lang="en-US" dirty="0"/>
              <a:t>Article 7 Respect for private and family life </a:t>
            </a:r>
            <a:br>
              <a:rPr lang="en-US" dirty="0"/>
            </a:br>
            <a:r>
              <a:rPr lang="en-US" dirty="0"/>
              <a:t>Everyone has the right to respect for his or her private and family life, home and communications. </a:t>
            </a:r>
            <a:br>
              <a:rPr lang="en-US" dirty="0"/>
            </a:br>
            <a:endParaRPr lang="en-US" dirty="0"/>
          </a:p>
          <a:p>
            <a:r>
              <a:rPr lang="en-US" dirty="0"/>
              <a:t>Article 8 Protection of personal data </a:t>
            </a:r>
            <a:br>
              <a:rPr lang="en-US" dirty="0"/>
            </a:br>
            <a:r>
              <a:rPr lang="en-US" dirty="0"/>
              <a:t>1. Everyone has the right to the protection of personal data concerning him or her. </a:t>
            </a:r>
            <a:br>
              <a:rPr lang="en-US" dirty="0"/>
            </a:br>
            <a:r>
              <a:rPr lang="en-US" dirty="0"/>
              <a:t>2. Such data must be processed fairly for specified purposes and on the basis of the consent of the person concerned or some other legitimate basis laid down by law. Everyone has the right of access to data which has been collected concerning him or her, and the right to have it rectified. </a:t>
            </a:r>
            <a:br>
              <a:rPr lang="en-US" dirty="0"/>
            </a:br>
            <a:r>
              <a:rPr lang="en-US" dirty="0"/>
              <a:t>3. Compliance with these rules shall be subject to control by an independent authority.</a:t>
            </a:r>
            <a:endParaRPr lang="nl-NL" dirty="0"/>
          </a:p>
        </p:txBody>
      </p:sp>
    </p:spTree>
    <p:extLst>
      <p:ext uri="{BB962C8B-B14F-4D97-AF65-F5344CB8AC3E}">
        <p14:creationId xmlns:p14="http://schemas.microsoft.com/office/powerpoint/2010/main" val="1115612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84A352-5AE0-40F7-B700-80848985C931}"/>
              </a:ext>
            </a:extLst>
          </p:cNvPr>
          <p:cNvSpPr>
            <a:spLocks noGrp="1"/>
          </p:cNvSpPr>
          <p:nvPr>
            <p:ph type="title"/>
          </p:nvPr>
        </p:nvSpPr>
        <p:spPr/>
        <p:txBody>
          <a:bodyPr/>
          <a:lstStyle/>
          <a:p>
            <a:r>
              <a:rPr lang="nl-NL" dirty="0"/>
              <a:t>Personal data</a:t>
            </a:r>
          </a:p>
        </p:txBody>
      </p:sp>
      <p:sp>
        <p:nvSpPr>
          <p:cNvPr id="3" name="Tijdelijke aanduiding voor inhoud 2">
            <a:extLst>
              <a:ext uri="{FF2B5EF4-FFF2-40B4-BE49-F238E27FC236}">
                <a16:creationId xmlns:a16="http://schemas.microsoft.com/office/drawing/2014/main" id="{0B615F78-7ED5-49CD-B02F-89B62F8CA27F}"/>
              </a:ext>
            </a:extLst>
          </p:cNvPr>
          <p:cNvSpPr>
            <a:spLocks noGrp="1"/>
          </p:cNvSpPr>
          <p:nvPr>
            <p:ph idx="1"/>
          </p:nvPr>
        </p:nvSpPr>
        <p:spPr/>
        <p:txBody>
          <a:bodyPr/>
          <a:lstStyle/>
          <a:p>
            <a:r>
              <a:rPr lang="en-US" i="1" dirty="0"/>
              <a:t>Article 4 </a:t>
            </a:r>
            <a:r>
              <a:rPr lang="en-US" b="1" dirty="0"/>
              <a:t>Definitions </a:t>
            </a:r>
            <a:br>
              <a:rPr lang="en-US" b="1" dirty="0"/>
            </a:br>
            <a:r>
              <a:rPr lang="en-US" dirty="0"/>
              <a:t>For the purposes of this Regulation: </a:t>
            </a:r>
            <a:br>
              <a:rPr lang="en-US" dirty="0"/>
            </a:br>
            <a:r>
              <a:rPr lang="en-US" dirty="0"/>
              <a:t>(1) ‘personal data’ means any information relating to an identified or identifiable natural person (‘data subject’); an identifiable natural person is one who can be identified, directly or indirectly, in particular by reference to an identifier such as a name, an identification number, location data, an online identifier or to one or more factors specific to the physical, physiological, genetic, mental, economic, cultural or social identity of that natural person;</a:t>
            </a:r>
            <a:endParaRPr lang="nl-NL" dirty="0"/>
          </a:p>
        </p:txBody>
      </p:sp>
    </p:spTree>
    <p:extLst>
      <p:ext uri="{BB962C8B-B14F-4D97-AF65-F5344CB8AC3E}">
        <p14:creationId xmlns:p14="http://schemas.microsoft.com/office/powerpoint/2010/main" val="1435687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ADEB9D-76A9-4411-A5FD-3ABCC0872D4E}"/>
              </a:ext>
            </a:extLst>
          </p:cNvPr>
          <p:cNvSpPr>
            <a:spLocks noGrp="1"/>
          </p:cNvSpPr>
          <p:nvPr>
            <p:ph type="title"/>
          </p:nvPr>
        </p:nvSpPr>
        <p:spPr/>
        <p:txBody>
          <a:bodyPr/>
          <a:lstStyle/>
          <a:p>
            <a:r>
              <a:rPr lang="nl-NL" dirty="0"/>
              <a:t>Processing</a:t>
            </a:r>
          </a:p>
        </p:txBody>
      </p:sp>
      <p:sp>
        <p:nvSpPr>
          <p:cNvPr id="3" name="Tijdelijke aanduiding voor inhoud 2">
            <a:extLst>
              <a:ext uri="{FF2B5EF4-FFF2-40B4-BE49-F238E27FC236}">
                <a16:creationId xmlns:a16="http://schemas.microsoft.com/office/drawing/2014/main" id="{39F89D10-3C7D-4EC5-B9C0-FE0D6D2A6FCE}"/>
              </a:ext>
            </a:extLst>
          </p:cNvPr>
          <p:cNvSpPr>
            <a:spLocks noGrp="1"/>
          </p:cNvSpPr>
          <p:nvPr>
            <p:ph idx="1"/>
          </p:nvPr>
        </p:nvSpPr>
        <p:spPr/>
        <p:txBody>
          <a:bodyPr/>
          <a:lstStyle/>
          <a:p>
            <a:r>
              <a:rPr lang="en-US" i="1" dirty="0"/>
              <a:t>Article 4 </a:t>
            </a:r>
            <a:r>
              <a:rPr lang="en-US" b="1" dirty="0"/>
              <a:t>Definitions </a:t>
            </a:r>
          </a:p>
          <a:p>
            <a:r>
              <a:rPr lang="en-US" dirty="0"/>
              <a:t>For the purposes of this Regulation: </a:t>
            </a:r>
          </a:p>
          <a:p>
            <a:r>
              <a:rPr lang="en-US" dirty="0"/>
              <a:t>(2) ‘processing’ means any operation or set of operations which is performed on personal data or on sets of personal data, whether or not by automated means, such as collection, recording, </a:t>
            </a:r>
            <a:r>
              <a:rPr lang="en-US" dirty="0" err="1"/>
              <a:t>organisation</a:t>
            </a:r>
            <a:r>
              <a:rPr lang="en-US" dirty="0"/>
              <a:t>, structuring, storage, adaptation or alteration, retrieval, consultation, use, disclosure by transmission, dissemination or otherwise making available, alignment or combination, restriction, erasure or destruction; </a:t>
            </a:r>
            <a:endParaRPr lang="nl-NL" dirty="0"/>
          </a:p>
        </p:txBody>
      </p:sp>
    </p:spTree>
    <p:extLst>
      <p:ext uri="{BB962C8B-B14F-4D97-AF65-F5344CB8AC3E}">
        <p14:creationId xmlns:p14="http://schemas.microsoft.com/office/powerpoint/2010/main" val="1357127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5FE419-AB0C-4B7F-8B6E-299437397222}"/>
              </a:ext>
            </a:extLst>
          </p:cNvPr>
          <p:cNvSpPr>
            <a:spLocks noGrp="1"/>
          </p:cNvSpPr>
          <p:nvPr>
            <p:ph type="title"/>
          </p:nvPr>
        </p:nvSpPr>
        <p:spPr/>
        <p:txBody>
          <a:bodyPr/>
          <a:lstStyle/>
          <a:p>
            <a:r>
              <a:rPr lang="nl-NL" dirty="0"/>
              <a:t>Data controller</a:t>
            </a:r>
          </a:p>
        </p:txBody>
      </p:sp>
      <p:sp>
        <p:nvSpPr>
          <p:cNvPr id="3" name="Tijdelijke aanduiding voor inhoud 2">
            <a:extLst>
              <a:ext uri="{FF2B5EF4-FFF2-40B4-BE49-F238E27FC236}">
                <a16:creationId xmlns:a16="http://schemas.microsoft.com/office/drawing/2014/main" id="{300FBCDB-DEEC-45D6-8963-67EA32974977}"/>
              </a:ext>
            </a:extLst>
          </p:cNvPr>
          <p:cNvSpPr>
            <a:spLocks noGrp="1"/>
          </p:cNvSpPr>
          <p:nvPr>
            <p:ph idx="1"/>
          </p:nvPr>
        </p:nvSpPr>
        <p:spPr/>
        <p:txBody>
          <a:bodyPr/>
          <a:lstStyle/>
          <a:p>
            <a:r>
              <a:rPr lang="en-US" i="1" dirty="0"/>
              <a:t>Article 4 </a:t>
            </a:r>
            <a:r>
              <a:rPr lang="en-US" b="1" dirty="0"/>
              <a:t>Definitions </a:t>
            </a:r>
          </a:p>
          <a:p>
            <a:r>
              <a:rPr lang="en-US" dirty="0"/>
              <a:t>For the purposes of this Regulation: </a:t>
            </a:r>
          </a:p>
          <a:p>
            <a:r>
              <a:rPr lang="en-US" dirty="0"/>
              <a:t>(7) ‘controller’ means the natural or legal person, public authority, agency or other body which, alone or jointly with others, determines the purposes and means of the processing of personal data; where the purposes and means of such processing are determined by Union or Member State law, the controller or the specific criteria for its nomination may be provided for by Union or Member State law; </a:t>
            </a:r>
            <a:endParaRPr lang="nl-NL" dirty="0"/>
          </a:p>
        </p:txBody>
      </p:sp>
    </p:spTree>
    <p:extLst>
      <p:ext uri="{BB962C8B-B14F-4D97-AF65-F5344CB8AC3E}">
        <p14:creationId xmlns:p14="http://schemas.microsoft.com/office/powerpoint/2010/main" val="1781722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E77019-13C7-4D05-89A7-A55B1701D61F}"/>
              </a:ext>
            </a:extLst>
          </p:cNvPr>
          <p:cNvSpPr>
            <a:spLocks noGrp="1"/>
          </p:cNvSpPr>
          <p:nvPr>
            <p:ph type="title"/>
          </p:nvPr>
        </p:nvSpPr>
        <p:spPr/>
        <p:txBody>
          <a:bodyPr/>
          <a:lstStyle/>
          <a:p>
            <a:r>
              <a:rPr lang="nl-NL" dirty="0"/>
              <a:t>EU has </a:t>
            </a:r>
            <a:r>
              <a:rPr lang="nl-NL" dirty="0" err="1"/>
              <a:t>competence</a:t>
            </a:r>
            <a:endParaRPr lang="nl-NL" dirty="0"/>
          </a:p>
        </p:txBody>
      </p:sp>
      <p:pic>
        <p:nvPicPr>
          <p:cNvPr id="1026" name="Picture 2" descr="Afbeeldingsresultaat voor eu">
            <a:extLst>
              <a:ext uri="{FF2B5EF4-FFF2-40B4-BE49-F238E27FC236}">
                <a16:creationId xmlns:a16="http://schemas.microsoft.com/office/drawing/2014/main" id="{2949B2D5-F02B-40E8-A4B5-6F2B7E91256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7823" y="2094204"/>
            <a:ext cx="5785793" cy="4366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350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E77019-13C7-4D05-89A7-A55B1701D61F}"/>
              </a:ext>
            </a:extLst>
          </p:cNvPr>
          <p:cNvSpPr>
            <a:spLocks noGrp="1"/>
          </p:cNvSpPr>
          <p:nvPr>
            <p:ph type="title"/>
          </p:nvPr>
        </p:nvSpPr>
        <p:spPr/>
        <p:txBody>
          <a:bodyPr/>
          <a:lstStyle/>
          <a:p>
            <a:r>
              <a:rPr lang="nl-NL" dirty="0"/>
              <a:t>EU has </a:t>
            </a:r>
            <a:r>
              <a:rPr lang="nl-NL" dirty="0" err="1"/>
              <a:t>competence</a:t>
            </a:r>
            <a:endParaRPr lang="nl-NL" dirty="0"/>
          </a:p>
        </p:txBody>
      </p:sp>
      <p:sp>
        <p:nvSpPr>
          <p:cNvPr id="3" name="Tijdelijke aanduiding voor inhoud 2">
            <a:extLst>
              <a:ext uri="{FF2B5EF4-FFF2-40B4-BE49-F238E27FC236}">
                <a16:creationId xmlns:a16="http://schemas.microsoft.com/office/drawing/2014/main" id="{9D153530-D67C-4ABD-8FD5-53FBCC774FA7}"/>
              </a:ext>
            </a:extLst>
          </p:cNvPr>
          <p:cNvSpPr>
            <a:spLocks noGrp="1"/>
          </p:cNvSpPr>
          <p:nvPr>
            <p:ph idx="1"/>
          </p:nvPr>
        </p:nvSpPr>
        <p:spPr>
          <a:xfrm>
            <a:off x="680321" y="2336873"/>
            <a:ext cx="9613861" cy="3938092"/>
          </a:xfrm>
        </p:spPr>
        <p:txBody>
          <a:bodyPr>
            <a:normAutofit fontScale="92500" lnSpcReduction="20000"/>
          </a:bodyPr>
          <a:lstStyle/>
          <a:p>
            <a:r>
              <a:rPr lang="en-US" i="1" dirty="0"/>
              <a:t>Article 3 </a:t>
            </a:r>
            <a:r>
              <a:rPr lang="en-US" b="1" dirty="0"/>
              <a:t>Territorial scope </a:t>
            </a:r>
            <a:br>
              <a:rPr lang="en-US" b="1" dirty="0"/>
            </a:br>
            <a:br>
              <a:rPr lang="en-US" b="1" dirty="0"/>
            </a:br>
            <a:r>
              <a:rPr lang="en-US" dirty="0"/>
              <a:t>1.This Regulation applies to the processing of personal data in the context of the activities of an establishment of a controller or a processor in the Union, regardless of whether the processing takes place in the Union or not. </a:t>
            </a:r>
            <a:br>
              <a:rPr lang="en-US" dirty="0"/>
            </a:br>
            <a:r>
              <a:rPr lang="en-US" dirty="0"/>
              <a:t>2.This Regulation applies to the processing of personal data of data subjects who are in the Union by a controller or processor not established in the Union, where the processing activities are related to: </a:t>
            </a:r>
            <a:br>
              <a:rPr lang="en-US" dirty="0"/>
            </a:br>
            <a:r>
              <a:rPr lang="en-US" dirty="0"/>
              <a:t>(a) the offering of goods or services, irrespective of whether a payment of the data subject is required, to such data subjects in the Union; or </a:t>
            </a:r>
            <a:br>
              <a:rPr lang="en-US" dirty="0"/>
            </a:br>
            <a:r>
              <a:rPr lang="en-US" dirty="0"/>
              <a:t>(b) the monitoring of their </a:t>
            </a:r>
            <a:r>
              <a:rPr lang="en-US" dirty="0" err="1"/>
              <a:t>behaviour</a:t>
            </a:r>
            <a:r>
              <a:rPr lang="en-US" dirty="0"/>
              <a:t> as far as their </a:t>
            </a:r>
            <a:r>
              <a:rPr lang="en-US" dirty="0" err="1"/>
              <a:t>behaviour</a:t>
            </a:r>
            <a:r>
              <a:rPr lang="en-US" dirty="0"/>
              <a:t> takes place within the Union. </a:t>
            </a:r>
            <a:br>
              <a:rPr lang="en-US" dirty="0"/>
            </a:br>
            <a:r>
              <a:rPr lang="en-US" dirty="0"/>
              <a:t>3.This Regulation applies to the processing of personal data by a controller not established in the Union, but in a place where Member State law applies by virtue of public international law. </a:t>
            </a:r>
            <a:endParaRPr lang="nl-NL" dirty="0"/>
          </a:p>
        </p:txBody>
      </p:sp>
    </p:spTree>
    <p:extLst>
      <p:ext uri="{BB962C8B-B14F-4D97-AF65-F5344CB8AC3E}">
        <p14:creationId xmlns:p14="http://schemas.microsoft.com/office/powerpoint/2010/main" val="36696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6C3508-CFC8-41D1-9161-ACD55850160A}"/>
              </a:ext>
            </a:extLst>
          </p:cNvPr>
          <p:cNvSpPr>
            <a:spLocks noGrp="1"/>
          </p:cNvSpPr>
          <p:nvPr>
            <p:ph type="title"/>
          </p:nvPr>
        </p:nvSpPr>
        <p:spPr/>
        <p:txBody>
          <a:bodyPr/>
          <a:lstStyle/>
          <a:p>
            <a:r>
              <a:rPr lang="nl-NL" dirty="0"/>
              <a:t>Netherlands</a:t>
            </a:r>
          </a:p>
        </p:txBody>
      </p:sp>
      <p:pic>
        <p:nvPicPr>
          <p:cNvPr id="1026" name="Picture 2" descr="Afbeeldingsresultaat voor netherlands world">
            <a:extLst>
              <a:ext uri="{FF2B5EF4-FFF2-40B4-BE49-F238E27FC236}">
                <a16:creationId xmlns:a16="http://schemas.microsoft.com/office/drawing/2014/main" id="{9582FFCF-4B68-47A5-87CA-09D06686454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71338" y="2336800"/>
            <a:ext cx="6033299" cy="359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19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E0291F-C78C-4F20-B804-9A0571C105F2}"/>
              </a:ext>
            </a:extLst>
          </p:cNvPr>
          <p:cNvSpPr>
            <a:spLocks noGrp="1"/>
          </p:cNvSpPr>
          <p:nvPr>
            <p:ph type="title"/>
          </p:nvPr>
        </p:nvSpPr>
        <p:spPr/>
        <p:txBody>
          <a:bodyPr/>
          <a:lstStyle/>
          <a:p>
            <a:r>
              <a:rPr lang="nl-NL" dirty="0" err="1"/>
              <a:t>Exceptions</a:t>
            </a:r>
            <a:endParaRPr lang="nl-NL" dirty="0"/>
          </a:p>
        </p:txBody>
      </p:sp>
      <p:sp>
        <p:nvSpPr>
          <p:cNvPr id="3" name="Tijdelijke aanduiding voor inhoud 2">
            <a:extLst>
              <a:ext uri="{FF2B5EF4-FFF2-40B4-BE49-F238E27FC236}">
                <a16:creationId xmlns:a16="http://schemas.microsoft.com/office/drawing/2014/main" id="{D8155A8B-BB43-4E2A-9C23-5D9E19862D33}"/>
              </a:ext>
            </a:extLst>
          </p:cNvPr>
          <p:cNvSpPr>
            <a:spLocks noGrp="1"/>
          </p:cNvSpPr>
          <p:nvPr>
            <p:ph idx="1"/>
          </p:nvPr>
        </p:nvSpPr>
        <p:spPr/>
        <p:txBody>
          <a:bodyPr>
            <a:normAutofit fontScale="92500" lnSpcReduction="10000"/>
          </a:bodyPr>
          <a:lstStyle/>
          <a:p>
            <a:r>
              <a:rPr lang="nl-NL" i="1" dirty="0" err="1"/>
              <a:t>Article</a:t>
            </a:r>
            <a:r>
              <a:rPr lang="nl-NL" i="1" dirty="0"/>
              <a:t> 2 </a:t>
            </a:r>
            <a:r>
              <a:rPr lang="nl-NL" b="1" dirty="0" err="1"/>
              <a:t>Material</a:t>
            </a:r>
            <a:r>
              <a:rPr lang="nl-NL" b="1" dirty="0"/>
              <a:t> scope </a:t>
            </a:r>
          </a:p>
          <a:p>
            <a:r>
              <a:rPr lang="en-US" dirty="0"/>
              <a:t>2.This Regulation does not apply to the processing of personal data: </a:t>
            </a:r>
            <a:br>
              <a:rPr lang="en-US" dirty="0"/>
            </a:br>
            <a:r>
              <a:rPr lang="en-US" dirty="0"/>
              <a:t>(a) in the course of an activity which falls outside the scope of Union law; </a:t>
            </a:r>
            <a:br>
              <a:rPr lang="en-US" dirty="0"/>
            </a:br>
            <a:r>
              <a:rPr lang="en-US" dirty="0"/>
              <a:t>(b) by the Member States when carrying out activities which fall within the scope of Chapter 2 of Title V of the TEU; </a:t>
            </a:r>
            <a:br>
              <a:rPr lang="en-US" dirty="0"/>
            </a:br>
            <a:r>
              <a:rPr lang="en-US" dirty="0"/>
              <a:t>(c) by a natural person in the course of a purely personal or household activity; </a:t>
            </a:r>
            <a:br>
              <a:rPr lang="en-US" dirty="0"/>
            </a:br>
            <a:r>
              <a:rPr lang="en-US" dirty="0"/>
              <a:t>(d) by competent authorities for the purposes of the prevention, investigation, detection or prosecution of criminal offences or the execution of criminal penalties, including the safeguarding against and the prevention of threats to public security. </a:t>
            </a:r>
            <a:endParaRPr lang="nl-NL" dirty="0"/>
          </a:p>
        </p:txBody>
      </p:sp>
    </p:spTree>
    <p:extLst>
      <p:ext uri="{BB962C8B-B14F-4D97-AF65-F5344CB8AC3E}">
        <p14:creationId xmlns:p14="http://schemas.microsoft.com/office/powerpoint/2010/main" val="3835668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GDPR </a:t>
            </a:r>
            <a:r>
              <a:rPr lang="nl-NL" dirty="0" err="1"/>
              <a:t>requires</a:t>
            </a:r>
            <a:r>
              <a:rPr lang="nl-NL" dirty="0"/>
              <a:t> prior </a:t>
            </a:r>
            <a:r>
              <a:rPr lang="nl-NL" dirty="0" err="1"/>
              <a:t>legitimate</a:t>
            </a:r>
            <a:r>
              <a:rPr lang="nl-NL" dirty="0"/>
              <a:t> </a:t>
            </a:r>
            <a:r>
              <a:rPr lang="nl-NL" dirty="0" err="1"/>
              <a:t>purpose</a:t>
            </a:r>
            <a:endParaRPr lang="en-US" dirty="0"/>
          </a:p>
        </p:txBody>
      </p:sp>
      <p:sp>
        <p:nvSpPr>
          <p:cNvPr id="3" name="Content Placeholder 2"/>
          <p:cNvSpPr>
            <a:spLocks noGrp="1"/>
          </p:cNvSpPr>
          <p:nvPr>
            <p:ph idx="1"/>
          </p:nvPr>
        </p:nvSpPr>
        <p:spPr/>
        <p:txBody>
          <a:bodyPr/>
          <a:lstStyle/>
          <a:p>
            <a:r>
              <a:rPr lang="en-US" i="1" dirty="0"/>
              <a:t>Article 5 </a:t>
            </a:r>
            <a:r>
              <a:rPr lang="en-US" b="1" dirty="0"/>
              <a:t>Principles relating to processing of personal data </a:t>
            </a:r>
          </a:p>
          <a:p>
            <a:r>
              <a:rPr lang="en-US" dirty="0"/>
              <a:t>1.Personal data shall be: </a:t>
            </a:r>
          </a:p>
          <a:p>
            <a:r>
              <a:rPr lang="en-US" dirty="0"/>
              <a:t>(a) processed lawfully, fairly and in a transparent manner in relation to the data subject (‘lawfulness, fairness and transparency’);</a:t>
            </a:r>
          </a:p>
          <a:p>
            <a:r>
              <a:rPr lang="en-US" dirty="0"/>
              <a:t>(b) collected for specified, explicit and legitimate purposes and not further processed in a manner that is incompatible with those purposes;  </a:t>
            </a:r>
          </a:p>
        </p:txBody>
      </p:sp>
    </p:spTree>
    <p:extLst>
      <p:ext uri="{BB962C8B-B14F-4D97-AF65-F5344CB8AC3E}">
        <p14:creationId xmlns:p14="http://schemas.microsoft.com/office/powerpoint/2010/main" val="2215718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F647DC-B6B6-49D5-978D-6A1356EDDF5D}"/>
              </a:ext>
            </a:extLst>
          </p:cNvPr>
          <p:cNvSpPr>
            <a:spLocks noGrp="1"/>
          </p:cNvSpPr>
          <p:nvPr>
            <p:ph type="title"/>
          </p:nvPr>
        </p:nvSpPr>
        <p:spPr/>
        <p:txBody>
          <a:bodyPr/>
          <a:lstStyle/>
          <a:p>
            <a:r>
              <a:rPr lang="nl-NL" dirty="0"/>
              <a:t>GDPR </a:t>
            </a:r>
            <a:r>
              <a:rPr lang="nl-NL" dirty="0" err="1"/>
              <a:t>requires</a:t>
            </a:r>
            <a:r>
              <a:rPr lang="nl-NL" dirty="0"/>
              <a:t> prior </a:t>
            </a:r>
            <a:r>
              <a:rPr lang="nl-NL" dirty="0" err="1"/>
              <a:t>legitimate</a:t>
            </a:r>
            <a:r>
              <a:rPr lang="nl-NL" dirty="0"/>
              <a:t> </a:t>
            </a:r>
            <a:r>
              <a:rPr lang="nl-NL" dirty="0" err="1"/>
              <a:t>purpose</a:t>
            </a:r>
            <a:endParaRPr lang="nl-NL" dirty="0"/>
          </a:p>
        </p:txBody>
      </p:sp>
      <p:sp>
        <p:nvSpPr>
          <p:cNvPr id="3" name="Tijdelijke aanduiding voor inhoud 2">
            <a:extLst>
              <a:ext uri="{FF2B5EF4-FFF2-40B4-BE49-F238E27FC236}">
                <a16:creationId xmlns:a16="http://schemas.microsoft.com/office/drawing/2014/main" id="{10E31B87-D6C7-4D3C-8F8E-2314838DA222}"/>
              </a:ext>
            </a:extLst>
          </p:cNvPr>
          <p:cNvSpPr>
            <a:spLocks noGrp="1"/>
          </p:cNvSpPr>
          <p:nvPr>
            <p:ph idx="1"/>
          </p:nvPr>
        </p:nvSpPr>
        <p:spPr/>
        <p:txBody>
          <a:bodyPr>
            <a:normAutofit fontScale="62500" lnSpcReduction="20000"/>
          </a:bodyPr>
          <a:lstStyle/>
          <a:p>
            <a:r>
              <a:rPr lang="en-US" i="1" dirty="0"/>
              <a:t>Article 6 </a:t>
            </a:r>
            <a:r>
              <a:rPr lang="en-US" b="1" dirty="0"/>
              <a:t>Lawfulness of processing </a:t>
            </a:r>
          </a:p>
          <a:p>
            <a:r>
              <a:rPr lang="en-US" dirty="0"/>
              <a:t>1.Processing shall be lawful only if and to the extent that at least one of the following applies: </a:t>
            </a:r>
          </a:p>
          <a:p>
            <a:r>
              <a:rPr lang="en-US" dirty="0"/>
              <a:t>(a) the data subject has given consent to the processing of his or her personal data for one or more specific purposes; </a:t>
            </a:r>
          </a:p>
          <a:p>
            <a:r>
              <a:rPr lang="en-US" dirty="0"/>
              <a:t>(b) processing is necessary for the performance of a contract to which the data subject is party or in order to take steps at the request of the data subject prior to entering into a contract; </a:t>
            </a:r>
          </a:p>
          <a:p>
            <a:r>
              <a:rPr lang="en-US" dirty="0"/>
              <a:t>(c) processing is necessary for compliance with a legal obligation to which the controller is subject; </a:t>
            </a:r>
          </a:p>
          <a:p>
            <a:r>
              <a:rPr lang="en-US" dirty="0"/>
              <a:t>(d) processing is necessary in order to protect the vital interests of the data subject or of another natural person; </a:t>
            </a:r>
          </a:p>
          <a:p>
            <a:r>
              <a:rPr lang="en-US" dirty="0"/>
              <a:t>(e) processing is necessary for the performance of a task carried out in the public interest or in the exercise of official authority vested in the controller; </a:t>
            </a:r>
          </a:p>
          <a:p>
            <a:r>
              <a:rPr lang="en-US" dirty="0"/>
              <a:t>(f) processing is necessary for the purposes of the legitimate interests pursued by the controller or by a third party, except where such interests are overridden by the interests or fundamental rights and freedoms of the data subject which require protection of personal data, in particular where the data subject is a child. Point (f) of the first subparagraph shall not apply to processing carried out by public authorities in the performance of their tasks. </a:t>
            </a:r>
            <a:endParaRPr lang="nl-NL" dirty="0"/>
          </a:p>
        </p:txBody>
      </p:sp>
    </p:spTree>
    <p:extLst>
      <p:ext uri="{BB962C8B-B14F-4D97-AF65-F5344CB8AC3E}">
        <p14:creationId xmlns:p14="http://schemas.microsoft.com/office/powerpoint/2010/main" val="683897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783B68-7F80-429D-9446-41AAB05D84E7}"/>
              </a:ext>
            </a:extLst>
          </p:cNvPr>
          <p:cNvSpPr>
            <a:spLocks noGrp="1"/>
          </p:cNvSpPr>
          <p:nvPr>
            <p:ph type="title"/>
          </p:nvPr>
        </p:nvSpPr>
        <p:spPr/>
        <p:txBody>
          <a:bodyPr/>
          <a:lstStyle/>
          <a:p>
            <a:r>
              <a:rPr lang="nl-NL" dirty="0"/>
              <a:t>GDPR </a:t>
            </a:r>
            <a:r>
              <a:rPr lang="nl-NL" dirty="0" err="1"/>
              <a:t>underlines</a:t>
            </a:r>
            <a:r>
              <a:rPr lang="nl-NL" dirty="0"/>
              <a:t> data </a:t>
            </a:r>
            <a:r>
              <a:rPr lang="nl-NL" dirty="0" err="1"/>
              <a:t>minimization</a:t>
            </a:r>
            <a:endParaRPr lang="nl-NL" dirty="0"/>
          </a:p>
        </p:txBody>
      </p:sp>
      <p:sp>
        <p:nvSpPr>
          <p:cNvPr id="3" name="Tijdelijke aanduiding voor inhoud 2">
            <a:extLst>
              <a:ext uri="{FF2B5EF4-FFF2-40B4-BE49-F238E27FC236}">
                <a16:creationId xmlns:a16="http://schemas.microsoft.com/office/drawing/2014/main" id="{E2F9A1A2-7440-462D-838F-DC61649CA464}"/>
              </a:ext>
            </a:extLst>
          </p:cNvPr>
          <p:cNvSpPr>
            <a:spLocks noGrp="1"/>
          </p:cNvSpPr>
          <p:nvPr>
            <p:ph idx="1"/>
          </p:nvPr>
        </p:nvSpPr>
        <p:spPr/>
        <p:txBody>
          <a:bodyPr/>
          <a:lstStyle/>
          <a:p>
            <a:r>
              <a:rPr lang="en-US" dirty="0"/>
              <a:t>Article 5 </a:t>
            </a:r>
          </a:p>
          <a:p>
            <a:r>
              <a:rPr lang="en-US" dirty="0"/>
              <a:t>1. Member States shall provide that personal data must be:</a:t>
            </a:r>
          </a:p>
          <a:p>
            <a:r>
              <a:rPr lang="en-US" dirty="0"/>
              <a:t>(c) adequate, relevant and limited to what is necessary in relation to the purposes for which they are processed (‘data </a:t>
            </a:r>
            <a:r>
              <a:rPr lang="en-US" dirty="0" err="1"/>
              <a:t>minimisation</a:t>
            </a:r>
            <a:r>
              <a:rPr lang="en-US" dirty="0"/>
              <a:t>’); </a:t>
            </a:r>
            <a:endParaRPr lang="nl-NL" dirty="0"/>
          </a:p>
        </p:txBody>
      </p:sp>
    </p:spTree>
    <p:extLst>
      <p:ext uri="{BB962C8B-B14F-4D97-AF65-F5344CB8AC3E}">
        <p14:creationId xmlns:p14="http://schemas.microsoft.com/office/powerpoint/2010/main" val="1173411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DF1ED1-1364-4043-938C-DF83DF45D818}"/>
              </a:ext>
            </a:extLst>
          </p:cNvPr>
          <p:cNvSpPr>
            <a:spLocks noGrp="1"/>
          </p:cNvSpPr>
          <p:nvPr>
            <p:ph type="title"/>
          </p:nvPr>
        </p:nvSpPr>
        <p:spPr/>
        <p:txBody>
          <a:bodyPr/>
          <a:lstStyle/>
          <a:p>
            <a:r>
              <a:rPr lang="nl-NL" dirty="0"/>
              <a:t>GDPR </a:t>
            </a:r>
            <a:r>
              <a:rPr lang="nl-NL" dirty="0" err="1"/>
              <a:t>limits</a:t>
            </a:r>
            <a:r>
              <a:rPr lang="nl-NL" dirty="0"/>
              <a:t> data storage</a:t>
            </a:r>
          </a:p>
        </p:txBody>
      </p:sp>
      <p:sp>
        <p:nvSpPr>
          <p:cNvPr id="3" name="Tijdelijke aanduiding voor inhoud 2">
            <a:extLst>
              <a:ext uri="{FF2B5EF4-FFF2-40B4-BE49-F238E27FC236}">
                <a16:creationId xmlns:a16="http://schemas.microsoft.com/office/drawing/2014/main" id="{05869DD7-4F63-403B-9839-6805EFB34307}"/>
              </a:ext>
            </a:extLst>
          </p:cNvPr>
          <p:cNvSpPr>
            <a:spLocks noGrp="1"/>
          </p:cNvSpPr>
          <p:nvPr>
            <p:ph idx="1"/>
          </p:nvPr>
        </p:nvSpPr>
        <p:spPr/>
        <p:txBody>
          <a:bodyPr>
            <a:normAutofit fontScale="92500" lnSpcReduction="10000"/>
          </a:bodyPr>
          <a:lstStyle/>
          <a:p>
            <a:r>
              <a:rPr lang="en-US" dirty="0"/>
              <a:t>Article 5 </a:t>
            </a:r>
          </a:p>
          <a:p>
            <a:r>
              <a:rPr lang="en-US" dirty="0"/>
              <a:t>1. Member States shall provide that personal data must be:</a:t>
            </a:r>
          </a:p>
          <a:p>
            <a:r>
              <a:rPr lang="en-US" dirty="0"/>
              <a:t>(e) kept in a form which permits identification of data subjects for no longer than is necessary for the purposes for which the personal data are processed; personal data may be stored for longer periods insofar as the personal data will be processed solely for archiving purposes in the public interest, scientific or historical research purposes or statistical purposes in accordance with Article 89(1) subject to implementation of the appropriate technical and </a:t>
            </a:r>
            <a:r>
              <a:rPr lang="en-US" dirty="0" err="1"/>
              <a:t>organisational</a:t>
            </a:r>
            <a:r>
              <a:rPr lang="en-US" dirty="0"/>
              <a:t> measures required by this Regulation in order to safeguard the rights and freedoms of the data subject (‘storage limitation’); </a:t>
            </a:r>
            <a:endParaRPr lang="nl-NL" dirty="0"/>
          </a:p>
        </p:txBody>
      </p:sp>
    </p:spTree>
    <p:extLst>
      <p:ext uri="{BB962C8B-B14F-4D97-AF65-F5344CB8AC3E}">
        <p14:creationId xmlns:p14="http://schemas.microsoft.com/office/powerpoint/2010/main" val="1375945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146D4D-19A8-4666-9569-A1D9D36392C8}"/>
              </a:ext>
            </a:extLst>
          </p:cNvPr>
          <p:cNvSpPr>
            <a:spLocks noGrp="1"/>
          </p:cNvSpPr>
          <p:nvPr>
            <p:ph type="title"/>
          </p:nvPr>
        </p:nvSpPr>
        <p:spPr/>
        <p:txBody>
          <a:bodyPr/>
          <a:lstStyle/>
          <a:p>
            <a:r>
              <a:rPr lang="nl-NL" dirty="0"/>
              <a:t>GDPR </a:t>
            </a:r>
            <a:r>
              <a:rPr lang="nl-NL" dirty="0" err="1"/>
              <a:t>limmits</a:t>
            </a:r>
            <a:r>
              <a:rPr lang="nl-NL" dirty="0"/>
              <a:t> re-</a:t>
            </a:r>
            <a:r>
              <a:rPr lang="nl-NL" dirty="0" err="1"/>
              <a:t>use</a:t>
            </a:r>
            <a:r>
              <a:rPr lang="nl-NL" dirty="0"/>
              <a:t> of data</a:t>
            </a:r>
          </a:p>
        </p:txBody>
      </p:sp>
      <p:sp>
        <p:nvSpPr>
          <p:cNvPr id="3" name="Tijdelijke aanduiding voor inhoud 2">
            <a:extLst>
              <a:ext uri="{FF2B5EF4-FFF2-40B4-BE49-F238E27FC236}">
                <a16:creationId xmlns:a16="http://schemas.microsoft.com/office/drawing/2014/main" id="{3C3F6F55-7F0D-4D88-A300-492272BAA447}"/>
              </a:ext>
            </a:extLst>
          </p:cNvPr>
          <p:cNvSpPr>
            <a:spLocks noGrp="1"/>
          </p:cNvSpPr>
          <p:nvPr>
            <p:ph idx="1"/>
          </p:nvPr>
        </p:nvSpPr>
        <p:spPr/>
        <p:txBody>
          <a:bodyPr/>
          <a:lstStyle/>
          <a:p>
            <a:r>
              <a:rPr lang="en-US" i="1" dirty="0"/>
              <a:t>Article 5 </a:t>
            </a:r>
            <a:r>
              <a:rPr lang="en-US" b="1" dirty="0"/>
              <a:t>Principles relating to processing of personal data </a:t>
            </a:r>
          </a:p>
          <a:p>
            <a:r>
              <a:rPr lang="en-US" dirty="0"/>
              <a:t>1.Personal data shall be: </a:t>
            </a:r>
          </a:p>
          <a:p>
            <a:r>
              <a:rPr lang="en-US" dirty="0"/>
              <a:t>(b) collected for specified, explicit and legitimate purposes and not further processed in a manner that is incompatible with those purposes; further processing for archiving purposes in the public interest, scientific or historical research purposes or statistical purposes shall, in accordance with Article 89(1), not be considered to be incompatible with the initial purposes (‘purpose limitation’); </a:t>
            </a:r>
          </a:p>
          <a:p>
            <a:endParaRPr lang="nl-NL" dirty="0"/>
          </a:p>
        </p:txBody>
      </p:sp>
    </p:spTree>
    <p:extLst>
      <p:ext uri="{BB962C8B-B14F-4D97-AF65-F5344CB8AC3E}">
        <p14:creationId xmlns:p14="http://schemas.microsoft.com/office/powerpoint/2010/main" val="3808585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7B01DD-2B0A-49DE-8BCB-3671142DA5B1}"/>
              </a:ext>
            </a:extLst>
          </p:cNvPr>
          <p:cNvSpPr>
            <a:spLocks noGrp="1"/>
          </p:cNvSpPr>
          <p:nvPr>
            <p:ph type="title"/>
          </p:nvPr>
        </p:nvSpPr>
        <p:spPr/>
        <p:txBody>
          <a:bodyPr/>
          <a:lstStyle/>
          <a:p>
            <a:r>
              <a:rPr lang="nl-NL" dirty="0"/>
              <a:t>GDPR </a:t>
            </a:r>
            <a:r>
              <a:rPr lang="nl-NL" dirty="0" err="1"/>
              <a:t>requires</a:t>
            </a:r>
            <a:r>
              <a:rPr lang="nl-NL" dirty="0"/>
              <a:t> data </a:t>
            </a:r>
            <a:r>
              <a:rPr lang="nl-NL" dirty="0" err="1"/>
              <a:t>accuracy</a:t>
            </a:r>
            <a:endParaRPr lang="nl-NL" dirty="0"/>
          </a:p>
        </p:txBody>
      </p:sp>
      <p:sp>
        <p:nvSpPr>
          <p:cNvPr id="3" name="Tijdelijke aanduiding voor inhoud 2">
            <a:extLst>
              <a:ext uri="{FF2B5EF4-FFF2-40B4-BE49-F238E27FC236}">
                <a16:creationId xmlns:a16="http://schemas.microsoft.com/office/drawing/2014/main" id="{68C7A453-7D43-4D7B-B737-2DC4C2489B1A}"/>
              </a:ext>
            </a:extLst>
          </p:cNvPr>
          <p:cNvSpPr>
            <a:spLocks noGrp="1"/>
          </p:cNvSpPr>
          <p:nvPr>
            <p:ph idx="1"/>
          </p:nvPr>
        </p:nvSpPr>
        <p:spPr/>
        <p:txBody>
          <a:bodyPr/>
          <a:lstStyle/>
          <a:p>
            <a:r>
              <a:rPr lang="en-US" dirty="0"/>
              <a:t>Article 5 </a:t>
            </a:r>
          </a:p>
          <a:p>
            <a:r>
              <a:rPr lang="en-US" dirty="0"/>
              <a:t>1. Member States shall provide that personal data must be:</a:t>
            </a:r>
          </a:p>
          <a:p>
            <a:r>
              <a:rPr lang="en-US" dirty="0"/>
              <a:t>(d) accurate and, where necessary, kept up to date; every reasonable step must be taken to ensure that personal data that are inaccurate, having regard to the purposes for which they are processed, are erased or rectified without delay (‘accuracy’); </a:t>
            </a:r>
          </a:p>
          <a:p>
            <a:endParaRPr lang="nl-NL" dirty="0"/>
          </a:p>
        </p:txBody>
      </p:sp>
    </p:spTree>
    <p:extLst>
      <p:ext uri="{BB962C8B-B14F-4D97-AF65-F5344CB8AC3E}">
        <p14:creationId xmlns:p14="http://schemas.microsoft.com/office/powerpoint/2010/main" val="3842113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DD130A-AD7A-4138-AE54-8A3D4EE99452}"/>
              </a:ext>
            </a:extLst>
          </p:cNvPr>
          <p:cNvSpPr>
            <a:spLocks noGrp="1"/>
          </p:cNvSpPr>
          <p:nvPr>
            <p:ph type="title"/>
          </p:nvPr>
        </p:nvSpPr>
        <p:spPr/>
        <p:txBody>
          <a:bodyPr/>
          <a:lstStyle/>
          <a:p>
            <a:r>
              <a:rPr lang="nl-NL" dirty="0"/>
              <a:t>GDPR </a:t>
            </a:r>
            <a:r>
              <a:rPr lang="nl-NL" dirty="0" err="1"/>
              <a:t>requires</a:t>
            </a:r>
            <a:r>
              <a:rPr lang="nl-NL" dirty="0"/>
              <a:t> </a:t>
            </a:r>
            <a:r>
              <a:rPr lang="nl-NL" dirty="0" err="1"/>
              <a:t>transparancy</a:t>
            </a:r>
            <a:endParaRPr lang="nl-NL" dirty="0"/>
          </a:p>
        </p:txBody>
      </p:sp>
      <p:sp>
        <p:nvSpPr>
          <p:cNvPr id="3" name="Tijdelijke aanduiding voor inhoud 2">
            <a:extLst>
              <a:ext uri="{FF2B5EF4-FFF2-40B4-BE49-F238E27FC236}">
                <a16:creationId xmlns:a16="http://schemas.microsoft.com/office/drawing/2014/main" id="{64EE429D-3A29-4AA0-AB14-9E518DB5AFED}"/>
              </a:ext>
            </a:extLst>
          </p:cNvPr>
          <p:cNvSpPr>
            <a:spLocks noGrp="1"/>
          </p:cNvSpPr>
          <p:nvPr>
            <p:ph idx="1"/>
          </p:nvPr>
        </p:nvSpPr>
        <p:spPr>
          <a:xfrm>
            <a:off x="680321" y="2336873"/>
            <a:ext cx="9613861" cy="3971648"/>
          </a:xfrm>
        </p:spPr>
        <p:txBody>
          <a:bodyPr>
            <a:normAutofit fontScale="62500" lnSpcReduction="20000"/>
          </a:bodyPr>
          <a:lstStyle/>
          <a:p>
            <a:r>
              <a:rPr lang="en-US" i="1" dirty="0"/>
              <a:t>Article 13 </a:t>
            </a:r>
            <a:r>
              <a:rPr lang="en-US" b="1" dirty="0"/>
              <a:t>Information to be provided where personal data are collected from the data subject </a:t>
            </a:r>
          </a:p>
          <a:p>
            <a:r>
              <a:rPr lang="en-US" dirty="0"/>
              <a:t>1.Where personal data relating to a data subject are collected from the data subject, the controller shall, at the time when personal data are obtained, provide the data subject with all of the following information: </a:t>
            </a:r>
          </a:p>
          <a:p>
            <a:r>
              <a:rPr lang="en-US" dirty="0"/>
              <a:t>(a) the identity and the contact details of the controller and, where applicable, of the controller's representative; </a:t>
            </a:r>
          </a:p>
          <a:p>
            <a:r>
              <a:rPr lang="en-US" dirty="0"/>
              <a:t>(b) the contact details of the data protection officer, where applicable; </a:t>
            </a:r>
          </a:p>
          <a:p>
            <a:r>
              <a:rPr lang="en-US" dirty="0"/>
              <a:t>(c) the purposes of the processing for which the personal data are intended as well as the legal basis for the processing; </a:t>
            </a:r>
          </a:p>
          <a:p>
            <a:r>
              <a:rPr lang="en-US" dirty="0"/>
              <a:t>(d) where the processing is based on point (f) of Article 6(1), the legitimate interests pursued by the controller or by a third party; </a:t>
            </a:r>
          </a:p>
          <a:p>
            <a:r>
              <a:rPr lang="en-US" dirty="0"/>
              <a:t>(e) the recipients or categories of recipients of the personal data, if any; </a:t>
            </a:r>
          </a:p>
          <a:p>
            <a:r>
              <a:rPr lang="en-US" dirty="0"/>
              <a:t>(f) where applicable, the fact that the controller intends to transfer personal data to a third country or international </a:t>
            </a:r>
            <a:r>
              <a:rPr lang="en-US" dirty="0" err="1"/>
              <a:t>organisation</a:t>
            </a:r>
            <a:r>
              <a:rPr lang="en-US" dirty="0"/>
              <a:t> and the existence or absence of an adequacy decision by the Commission, or in the case of transfers referred to in Article 46 or 47, or the second subparagraph of Article 49(1), reference to the appropriate or suitable safeguards and the means by which to obtain a copy of them or where they have been made available. </a:t>
            </a:r>
            <a:endParaRPr lang="nl-NL" dirty="0"/>
          </a:p>
        </p:txBody>
      </p:sp>
    </p:spTree>
    <p:extLst>
      <p:ext uri="{BB962C8B-B14F-4D97-AF65-F5344CB8AC3E}">
        <p14:creationId xmlns:p14="http://schemas.microsoft.com/office/powerpoint/2010/main" val="2353957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86751E-C173-463D-8555-4D634FA6E1A3}"/>
              </a:ext>
            </a:extLst>
          </p:cNvPr>
          <p:cNvSpPr>
            <a:spLocks noGrp="1"/>
          </p:cNvSpPr>
          <p:nvPr>
            <p:ph type="title"/>
          </p:nvPr>
        </p:nvSpPr>
        <p:spPr/>
        <p:txBody>
          <a:bodyPr/>
          <a:lstStyle/>
          <a:p>
            <a:r>
              <a:rPr lang="nl-NL" dirty="0"/>
              <a:t>GDPR </a:t>
            </a:r>
            <a:r>
              <a:rPr lang="nl-NL" dirty="0" err="1"/>
              <a:t>requires</a:t>
            </a:r>
            <a:r>
              <a:rPr lang="nl-NL" dirty="0"/>
              <a:t> </a:t>
            </a:r>
            <a:r>
              <a:rPr lang="nl-NL" dirty="0" err="1"/>
              <a:t>transparancy</a:t>
            </a:r>
            <a:endParaRPr lang="nl-NL" dirty="0"/>
          </a:p>
        </p:txBody>
      </p:sp>
      <p:sp>
        <p:nvSpPr>
          <p:cNvPr id="3" name="Tijdelijke aanduiding voor inhoud 2">
            <a:extLst>
              <a:ext uri="{FF2B5EF4-FFF2-40B4-BE49-F238E27FC236}">
                <a16:creationId xmlns:a16="http://schemas.microsoft.com/office/drawing/2014/main" id="{146CD8B2-8069-46E0-8A00-AB5920013BC7}"/>
              </a:ext>
            </a:extLst>
          </p:cNvPr>
          <p:cNvSpPr>
            <a:spLocks noGrp="1"/>
          </p:cNvSpPr>
          <p:nvPr>
            <p:ph idx="1"/>
          </p:nvPr>
        </p:nvSpPr>
        <p:spPr>
          <a:xfrm>
            <a:off x="680321" y="2336873"/>
            <a:ext cx="9613861" cy="4055538"/>
          </a:xfrm>
        </p:spPr>
        <p:txBody>
          <a:bodyPr>
            <a:normAutofit fontScale="62500" lnSpcReduction="20000"/>
          </a:bodyPr>
          <a:lstStyle/>
          <a:p>
            <a:r>
              <a:rPr lang="en-US" dirty="0"/>
              <a:t>2.In addition to the information referred to in paragraph 1, the controller shall, at the time when personal data are obtained, provide the data subject with the following further information necessary to ensure fair and transparent processing: </a:t>
            </a:r>
          </a:p>
          <a:p>
            <a:r>
              <a:rPr lang="en-US" dirty="0"/>
              <a:t>(a) the period for which the personal data will be stored, or if that is not possible, the criteria used to determine that period; </a:t>
            </a:r>
          </a:p>
          <a:p>
            <a:r>
              <a:rPr lang="en-US" dirty="0"/>
              <a:t>(b) the existence of the right to request from the controller access to and rectification or erasure of personal data or restriction of processing concerning the data subject or to object to processing as well as the right to data portability; </a:t>
            </a:r>
          </a:p>
          <a:p>
            <a:r>
              <a:rPr lang="en-US" dirty="0"/>
              <a:t>(c) where the processing is based on point (a) of Article 6(1) or point (a) of Article 9(2), the existence of the right to withdraw consent at any time, without affecting the lawfulness of processing based on consent before its withdrawal; </a:t>
            </a:r>
          </a:p>
          <a:p>
            <a:r>
              <a:rPr lang="en-US" dirty="0"/>
              <a:t>(d) the right to lodge a complaint with a supervisory authority; </a:t>
            </a:r>
          </a:p>
          <a:p>
            <a:r>
              <a:rPr lang="en-US" dirty="0"/>
              <a:t>(e) whether the provision of personal data is a statutory or contractual requirement, or a requirement necessary to enter into a contract, as well as whether the data subject is obliged to provide the personal data and of the possible consequences of failure to provide such data; </a:t>
            </a:r>
          </a:p>
          <a:p>
            <a:r>
              <a:rPr lang="en-US" dirty="0"/>
              <a:t>(f) the existence of automated decision-making, including profiling, referred to in Article 22(1) and (4) and, at least in those cases, meaningful information about the logic involved, as well as the significance and the envisaged consequences of such processing for the data subject.</a:t>
            </a:r>
            <a:endParaRPr lang="nl-NL" dirty="0"/>
          </a:p>
        </p:txBody>
      </p:sp>
    </p:spTree>
    <p:extLst>
      <p:ext uri="{BB962C8B-B14F-4D97-AF65-F5344CB8AC3E}">
        <p14:creationId xmlns:p14="http://schemas.microsoft.com/office/powerpoint/2010/main" val="14884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516958-9E27-4319-9834-6F8AE1CEE26F}"/>
              </a:ext>
            </a:extLst>
          </p:cNvPr>
          <p:cNvSpPr>
            <a:spLocks noGrp="1"/>
          </p:cNvSpPr>
          <p:nvPr>
            <p:ph type="title"/>
          </p:nvPr>
        </p:nvSpPr>
        <p:spPr/>
        <p:txBody>
          <a:bodyPr/>
          <a:lstStyle/>
          <a:p>
            <a:r>
              <a:rPr lang="nl-NL" dirty="0"/>
              <a:t>GDPR </a:t>
            </a:r>
            <a:r>
              <a:rPr lang="nl-NL" dirty="0" err="1"/>
              <a:t>requires</a:t>
            </a:r>
            <a:r>
              <a:rPr lang="nl-NL" dirty="0"/>
              <a:t> </a:t>
            </a:r>
            <a:r>
              <a:rPr lang="nl-NL" dirty="0" err="1"/>
              <a:t>confidentiality</a:t>
            </a:r>
            <a:r>
              <a:rPr lang="nl-NL" dirty="0"/>
              <a:t> </a:t>
            </a:r>
            <a:r>
              <a:rPr lang="nl-NL" dirty="0" err="1"/>
              <a:t>and</a:t>
            </a:r>
            <a:r>
              <a:rPr lang="nl-NL" dirty="0"/>
              <a:t> security</a:t>
            </a:r>
          </a:p>
        </p:txBody>
      </p:sp>
      <p:sp>
        <p:nvSpPr>
          <p:cNvPr id="3" name="Tijdelijke aanduiding voor inhoud 2">
            <a:extLst>
              <a:ext uri="{FF2B5EF4-FFF2-40B4-BE49-F238E27FC236}">
                <a16:creationId xmlns:a16="http://schemas.microsoft.com/office/drawing/2014/main" id="{F784F3DD-486B-4D8B-9A26-96BEE386A244}"/>
              </a:ext>
            </a:extLst>
          </p:cNvPr>
          <p:cNvSpPr>
            <a:spLocks noGrp="1"/>
          </p:cNvSpPr>
          <p:nvPr>
            <p:ph idx="1"/>
          </p:nvPr>
        </p:nvSpPr>
        <p:spPr/>
        <p:txBody>
          <a:bodyPr/>
          <a:lstStyle/>
          <a:p>
            <a:r>
              <a:rPr lang="en-US" dirty="0"/>
              <a:t>Article 5 </a:t>
            </a:r>
          </a:p>
          <a:p>
            <a:r>
              <a:rPr lang="en-US" dirty="0"/>
              <a:t>1. Member States shall provide that personal data must be:</a:t>
            </a:r>
            <a:endParaRPr lang="nl-NL" dirty="0"/>
          </a:p>
          <a:p>
            <a:r>
              <a:rPr lang="en-US" dirty="0"/>
              <a:t>(f) processed in a manner that ensures appropriate security of the personal data, including protection against </a:t>
            </a:r>
            <a:r>
              <a:rPr lang="en-US" dirty="0" err="1"/>
              <a:t>unauthorised</a:t>
            </a:r>
            <a:r>
              <a:rPr lang="en-US" dirty="0"/>
              <a:t> or unlawful processing and against accidental loss, destruction or damage, using appropriate technical or </a:t>
            </a:r>
            <a:r>
              <a:rPr lang="en-US" dirty="0" err="1"/>
              <a:t>organisational</a:t>
            </a:r>
            <a:r>
              <a:rPr lang="en-US" dirty="0"/>
              <a:t> measures (‘integrity and confidentiality’). </a:t>
            </a:r>
            <a:endParaRPr lang="nl-NL" dirty="0"/>
          </a:p>
        </p:txBody>
      </p:sp>
    </p:spTree>
    <p:extLst>
      <p:ext uri="{BB962C8B-B14F-4D97-AF65-F5344CB8AC3E}">
        <p14:creationId xmlns:p14="http://schemas.microsoft.com/office/powerpoint/2010/main" val="1449913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6C3508-CFC8-41D1-9161-ACD55850160A}"/>
              </a:ext>
            </a:extLst>
          </p:cNvPr>
          <p:cNvSpPr>
            <a:spLocks noGrp="1"/>
          </p:cNvSpPr>
          <p:nvPr>
            <p:ph type="title"/>
          </p:nvPr>
        </p:nvSpPr>
        <p:spPr/>
        <p:txBody>
          <a:bodyPr/>
          <a:lstStyle/>
          <a:p>
            <a:r>
              <a:rPr lang="nl-NL" dirty="0"/>
              <a:t>Netherlands</a:t>
            </a:r>
          </a:p>
        </p:txBody>
      </p:sp>
      <p:pic>
        <p:nvPicPr>
          <p:cNvPr id="2050" name="Picture 2" descr="Afbeeldingsresultaat voor netherlands world">
            <a:extLst>
              <a:ext uri="{FF2B5EF4-FFF2-40B4-BE49-F238E27FC236}">
                <a16:creationId xmlns:a16="http://schemas.microsoft.com/office/drawing/2014/main" id="{0FA68650-B67D-4EEB-A4A9-3A85244A65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96807" y="2336800"/>
            <a:ext cx="5182362" cy="359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668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553E01-5959-475F-A392-E581C5F5730B}"/>
              </a:ext>
            </a:extLst>
          </p:cNvPr>
          <p:cNvSpPr>
            <a:spLocks noGrp="1"/>
          </p:cNvSpPr>
          <p:nvPr>
            <p:ph type="title"/>
          </p:nvPr>
        </p:nvSpPr>
        <p:spPr/>
        <p:txBody>
          <a:bodyPr/>
          <a:lstStyle/>
          <a:p>
            <a:r>
              <a:rPr lang="nl-NL" dirty="0"/>
              <a:t>GDPR </a:t>
            </a:r>
            <a:r>
              <a:rPr lang="nl-NL" dirty="0" err="1"/>
              <a:t>prohibits</a:t>
            </a:r>
            <a:r>
              <a:rPr lang="nl-NL" dirty="0"/>
              <a:t> in </a:t>
            </a:r>
            <a:r>
              <a:rPr lang="nl-NL" dirty="0" err="1"/>
              <a:t>principle</a:t>
            </a:r>
            <a:r>
              <a:rPr lang="nl-NL" dirty="0"/>
              <a:t> processing </a:t>
            </a:r>
            <a:r>
              <a:rPr lang="nl-NL" dirty="0" err="1"/>
              <a:t>sensitive</a:t>
            </a:r>
            <a:r>
              <a:rPr lang="nl-NL" dirty="0"/>
              <a:t> data</a:t>
            </a:r>
          </a:p>
        </p:txBody>
      </p:sp>
      <p:sp>
        <p:nvSpPr>
          <p:cNvPr id="3" name="Tijdelijke aanduiding voor inhoud 2">
            <a:extLst>
              <a:ext uri="{FF2B5EF4-FFF2-40B4-BE49-F238E27FC236}">
                <a16:creationId xmlns:a16="http://schemas.microsoft.com/office/drawing/2014/main" id="{9DEE2BA2-D3BC-4708-9EAF-534D1CEAD94B}"/>
              </a:ext>
            </a:extLst>
          </p:cNvPr>
          <p:cNvSpPr>
            <a:spLocks noGrp="1"/>
          </p:cNvSpPr>
          <p:nvPr>
            <p:ph idx="1"/>
          </p:nvPr>
        </p:nvSpPr>
        <p:spPr/>
        <p:txBody>
          <a:bodyPr>
            <a:normAutofit lnSpcReduction="10000"/>
          </a:bodyPr>
          <a:lstStyle/>
          <a:p>
            <a:r>
              <a:rPr lang="en-US" i="1" dirty="0"/>
              <a:t>Article 9 </a:t>
            </a:r>
            <a:r>
              <a:rPr lang="en-US" b="1" dirty="0"/>
              <a:t>Processing of special categories of personal data </a:t>
            </a:r>
            <a:br>
              <a:rPr lang="en-US" b="1" dirty="0"/>
            </a:br>
            <a:endParaRPr lang="en-US" b="1" dirty="0"/>
          </a:p>
          <a:p>
            <a:r>
              <a:rPr lang="en-US" dirty="0"/>
              <a:t>1.Processing of personal data revealing racial or ethnic origin, political opinions, religious or philosophical beliefs, or trade union membership, and the processing of genetic data, biometric data for the purpose of uniquely identifying a natural person, data concerning health or data concerning a natural person's sex life or sexual orientation shall be prohibited. </a:t>
            </a:r>
          </a:p>
          <a:p>
            <a:r>
              <a:rPr lang="en-US" dirty="0"/>
              <a:t>2.Paragraph 1 shall not apply if one of the following applies: ………..</a:t>
            </a:r>
            <a:endParaRPr lang="nl-NL" dirty="0"/>
          </a:p>
        </p:txBody>
      </p:sp>
    </p:spTree>
    <p:extLst>
      <p:ext uri="{BB962C8B-B14F-4D97-AF65-F5344CB8AC3E}">
        <p14:creationId xmlns:p14="http://schemas.microsoft.com/office/powerpoint/2010/main" val="2157573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39EE4A-EC3E-491C-ADE5-222D3CB22F0E}"/>
              </a:ext>
            </a:extLst>
          </p:cNvPr>
          <p:cNvSpPr>
            <a:spLocks noGrp="1"/>
          </p:cNvSpPr>
          <p:nvPr>
            <p:ph type="title"/>
          </p:nvPr>
        </p:nvSpPr>
        <p:spPr/>
        <p:txBody>
          <a:bodyPr/>
          <a:lstStyle/>
          <a:p>
            <a:r>
              <a:rPr lang="nl-NL" dirty="0"/>
              <a:t>GDPR </a:t>
            </a:r>
            <a:r>
              <a:rPr lang="nl-NL" dirty="0" err="1"/>
              <a:t>limits</a:t>
            </a:r>
            <a:r>
              <a:rPr lang="nl-NL" dirty="0"/>
              <a:t> </a:t>
            </a:r>
            <a:r>
              <a:rPr lang="nl-NL" dirty="0" err="1"/>
              <a:t>legitimacy</a:t>
            </a:r>
            <a:r>
              <a:rPr lang="nl-NL" dirty="0"/>
              <a:t> of </a:t>
            </a:r>
            <a:r>
              <a:rPr lang="nl-NL" dirty="0" err="1"/>
              <a:t>profiling</a:t>
            </a:r>
            <a:endParaRPr lang="nl-NL" dirty="0"/>
          </a:p>
        </p:txBody>
      </p:sp>
      <p:sp>
        <p:nvSpPr>
          <p:cNvPr id="3" name="Tijdelijke aanduiding voor inhoud 2">
            <a:extLst>
              <a:ext uri="{FF2B5EF4-FFF2-40B4-BE49-F238E27FC236}">
                <a16:creationId xmlns:a16="http://schemas.microsoft.com/office/drawing/2014/main" id="{76DBEE43-4E6E-446A-90D0-8BAF9FD5801D}"/>
              </a:ext>
            </a:extLst>
          </p:cNvPr>
          <p:cNvSpPr>
            <a:spLocks noGrp="1"/>
          </p:cNvSpPr>
          <p:nvPr>
            <p:ph idx="1"/>
          </p:nvPr>
        </p:nvSpPr>
        <p:spPr>
          <a:xfrm>
            <a:off x="680321" y="2328483"/>
            <a:ext cx="9613861" cy="4206541"/>
          </a:xfrm>
        </p:spPr>
        <p:txBody>
          <a:bodyPr>
            <a:normAutofit fontScale="70000" lnSpcReduction="20000"/>
          </a:bodyPr>
          <a:lstStyle/>
          <a:p>
            <a:r>
              <a:rPr lang="en-US" i="1" dirty="0"/>
              <a:t>Article 22 </a:t>
            </a:r>
            <a:r>
              <a:rPr lang="en-US" b="1" dirty="0"/>
              <a:t>Automated individual decision-making, including profiling </a:t>
            </a:r>
          </a:p>
          <a:p>
            <a:r>
              <a:rPr lang="en-US" dirty="0"/>
              <a:t>1.The data subject shall have the right not to be subject to a decision based solely on automated processing, including profiling, which produces legal effects concerning him or her or similarly significantly affects him or her. </a:t>
            </a:r>
          </a:p>
          <a:p>
            <a:r>
              <a:rPr lang="en-US" dirty="0"/>
              <a:t>2.Paragraph 1 shall not apply if the decision: </a:t>
            </a:r>
          </a:p>
          <a:p>
            <a:r>
              <a:rPr lang="en-US" dirty="0"/>
              <a:t>(a) is necessary for entering into, or performance of, a contract between the data subject and a data controller; </a:t>
            </a:r>
          </a:p>
          <a:p>
            <a:r>
              <a:rPr lang="en-US" dirty="0"/>
              <a:t>(b) is </a:t>
            </a:r>
            <a:r>
              <a:rPr lang="en-US" dirty="0" err="1"/>
              <a:t>authorised</a:t>
            </a:r>
            <a:r>
              <a:rPr lang="en-US" dirty="0"/>
              <a:t> by Union or Member State law to which the controller is subject and which also lays down suitable measures to safeguard the data subject's rights and freedoms and legitimate interests; or (c) is based on the data subject's explicit consent. </a:t>
            </a:r>
          </a:p>
          <a:p>
            <a:r>
              <a:rPr lang="en-US" dirty="0"/>
              <a:t>3.In the cases referred to in points (a) and (c) of paragraph 2, the data controller shall implement suitable measures to safeguard the data subject's rights and freedoms and legitimate interests, at least the right to obtain human intervention on the part of the controller, to express his or her point of view and to contest the decision. </a:t>
            </a:r>
          </a:p>
          <a:p>
            <a:r>
              <a:rPr lang="en-US" dirty="0"/>
              <a:t>4.Decisions referred to in paragraph 2 shall not be based on special categories of personal data referred to in Article 9(1), unless point (a) or (g) of Article 9(2) applies and suitable measures to safeguard the data subject's rights and freedoms and legitimate interests are in place. </a:t>
            </a:r>
            <a:endParaRPr lang="nl-NL" dirty="0"/>
          </a:p>
        </p:txBody>
      </p:sp>
    </p:spTree>
    <p:extLst>
      <p:ext uri="{BB962C8B-B14F-4D97-AF65-F5344CB8AC3E}">
        <p14:creationId xmlns:p14="http://schemas.microsoft.com/office/powerpoint/2010/main" val="45177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1B0FFA-8F7C-469A-902D-EB5A24BBAA0F}"/>
              </a:ext>
            </a:extLst>
          </p:cNvPr>
          <p:cNvSpPr>
            <a:spLocks noGrp="1"/>
          </p:cNvSpPr>
          <p:nvPr>
            <p:ph type="title"/>
          </p:nvPr>
        </p:nvSpPr>
        <p:spPr/>
        <p:txBody>
          <a:bodyPr/>
          <a:lstStyle/>
          <a:p>
            <a:r>
              <a:rPr lang="nl-NL" dirty="0"/>
              <a:t>GDPR </a:t>
            </a:r>
            <a:r>
              <a:rPr lang="nl-NL" dirty="0" err="1"/>
              <a:t>limits</a:t>
            </a:r>
            <a:r>
              <a:rPr lang="nl-NL" dirty="0"/>
              <a:t> data transfer</a:t>
            </a:r>
          </a:p>
        </p:txBody>
      </p:sp>
      <p:sp>
        <p:nvSpPr>
          <p:cNvPr id="3" name="Tijdelijke aanduiding voor inhoud 2">
            <a:extLst>
              <a:ext uri="{FF2B5EF4-FFF2-40B4-BE49-F238E27FC236}">
                <a16:creationId xmlns:a16="http://schemas.microsoft.com/office/drawing/2014/main" id="{9836D55D-820A-4359-800E-669D2179180D}"/>
              </a:ext>
            </a:extLst>
          </p:cNvPr>
          <p:cNvSpPr>
            <a:spLocks noGrp="1"/>
          </p:cNvSpPr>
          <p:nvPr>
            <p:ph idx="1"/>
          </p:nvPr>
        </p:nvSpPr>
        <p:spPr/>
        <p:txBody>
          <a:bodyPr>
            <a:normAutofit fontScale="92500"/>
          </a:bodyPr>
          <a:lstStyle/>
          <a:p>
            <a:r>
              <a:rPr lang="en-US" i="1" dirty="0"/>
              <a:t>Article 44 </a:t>
            </a:r>
            <a:r>
              <a:rPr lang="en-US" b="1" dirty="0"/>
              <a:t>General principle for </a:t>
            </a:r>
            <a:r>
              <a:rPr lang="en-US" b="1"/>
              <a:t>transfers </a:t>
            </a:r>
            <a:br>
              <a:rPr lang="en-US" b="1"/>
            </a:br>
            <a:r>
              <a:rPr lang="en-US"/>
              <a:t>Any </a:t>
            </a:r>
            <a:r>
              <a:rPr lang="en-US" dirty="0"/>
              <a:t>transfer of personal data which are undergoing processing or are intended for processing after transfer to a third country or to an international </a:t>
            </a:r>
            <a:r>
              <a:rPr lang="en-US" dirty="0" err="1"/>
              <a:t>organisation</a:t>
            </a:r>
            <a:r>
              <a:rPr lang="en-US" dirty="0"/>
              <a:t> shall take place only if, subject to the other provisions of this Regulation, the conditions laid down in this Chapter are complied with by the controller and processor, including for onward transfers of personal data from the third country or an international </a:t>
            </a:r>
            <a:r>
              <a:rPr lang="en-US" dirty="0" err="1"/>
              <a:t>organisation</a:t>
            </a:r>
            <a:r>
              <a:rPr lang="en-US" dirty="0"/>
              <a:t> to another third country or to another international </a:t>
            </a:r>
            <a:r>
              <a:rPr lang="en-US" dirty="0" err="1"/>
              <a:t>organisation</a:t>
            </a:r>
            <a:r>
              <a:rPr lang="en-US" dirty="0"/>
              <a:t>. All provisions in this Chapter shall be applied in order to ensure that the level of protection of natural persons guaranteed by this Regulation is not undermined.</a:t>
            </a:r>
            <a:endParaRPr lang="nl-NL" dirty="0"/>
          </a:p>
        </p:txBody>
      </p:sp>
    </p:spTree>
    <p:extLst>
      <p:ext uri="{BB962C8B-B14F-4D97-AF65-F5344CB8AC3E}">
        <p14:creationId xmlns:p14="http://schemas.microsoft.com/office/powerpoint/2010/main" val="68471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6C3508-CFC8-41D1-9161-ACD55850160A}"/>
              </a:ext>
            </a:extLst>
          </p:cNvPr>
          <p:cNvSpPr>
            <a:spLocks noGrp="1"/>
          </p:cNvSpPr>
          <p:nvPr>
            <p:ph type="title"/>
          </p:nvPr>
        </p:nvSpPr>
        <p:spPr/>
        <p:txBody>
          <a:bodyPr/>
          <a:lstStyle/>
          <a:p>
            <a:r>
              <a:rPr lang="nl-NL" dirty="0"/>
              <a:t>Netherlands</a:t>
            </a:r>
          </a:p>
        </p:txBody>
      </p:sp>
      <p:pic>
        <p:nvPicPr>
          <p:cNvPr id="3074" name="Picture 2" descr="Afbeeldingsresultaat voor amsterdam">
            <a:extLst>
              <a:ext uri="{FF2B5EF4-FFF2-40B4-BE49-F238E27FC236}">
                <a16:creationId xmlns:a16="http://schemas.microsoft.com/office/drawing/2014/main" id="{02549C2D-9C5D-4940-A9D9-DA8737272C9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94115" y="2020778"/>
            <a:ext cx="6652726" cy="4435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836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00FC21-47AD-4376-A872-A87301CE23C7}"/>
              </a:ext>
            </a:extLst>
          </p:cNvPr>
          <p:cNvSpPr>
            <a:spLocks noGrp="1"/>
          </p:cNvSpPr>
          <p:nvPr>
            <p:ph type="title"/>
          </p:nvPr>
        </p:nvSpPr>
        <p:spPr/>
        <p:txBody>
          <a:bodyPr/>
          <a:lstStyle/>
          <a:p>
            <a:r>
              <a:rPr lang="nl-NL" dirty="0"/>
              <a:t>Netherlands</a:t>
            </a:r>
          </a:p>
        </p:txBody>
      </p:sp>
      <p:pic>
        <p:nvPicPr>
          <p:cNvPr id="4098" name="Picture 2" descr="Afbeeldingsresultaat voor wooden shoes">
            <a:extLst>
              <a:ext uri="{FF2B5EF4-FFF2-40B4-BE49-F238E27FC236}">
                <a16:creationId xmlns:a16="http://schemas.microsoft.com/office/drawing/2014/main" id="{B49C067B-59D2-49BD-A0DA-7E1E1CE9615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0175" y="2520870"/>
            <a:ext cx="3909106" cy="265819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Afbeeldingsresultaat voor wiet amsterdam">
            <a:extLst>
              <a:ext uri="{FF2B5EF4-FFF2-40B4-BE49-F238E27FC236}">
                <a16:creationId xmlns:a16="http://schemas.microsoft.com/office/drawing/2014/main" id="{C244BD9C-D48E-4D93-AD38-D78F93C3B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9408" y="3095781"/>
            <a:ext cx="3344896" cy="334489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Afbeeldingsresultaat voor windmill netherlands">
            <a:extLst>
              <a:ext uri="{FF2B5EF4-FFF2-40B4-BE49-F238E27FC236}">
                <a16:creationId xmlns:a16="http://schemas.microsoft.com/office/drawing/2014/main" id="{72E901DB-32F3-46C8-9B9F-399215CA34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3" y="2557463"/>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667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20BB31-CA10-4499-9FBF-0219D789A284}"/>
              </a:ext>
            </a:extLst>
          </p:cNvPr>
          <p:cNvSpPr>
            <a:spLocks noGrp="1"/>
          </p:cNvSpPr>
          <p:nvPr>
            <p:ph type="title"/>
          </p:nvPr>
        </p:nvSpPr>
        <p:spPr/>
        <p:txBody>
          <a:bodyPr/>
          <a:lstStyle/>
          <a:p>
            <a:r>
              <a:rPr lang="nl-NL" dirty="0"/>
              <a:t>Netherlands</a:t>
            </a:r>
          </a:p>
        </p:txBody>
      </p:sp>
      <p:pic>
        <p:nvPicPr>
          <p:cNvPr id="5124" name="Picture 4" descr="Afbeeldingsresultaat voor economy netherlands">
            <a:extLst>
              <a:ext uri="{FF2B5EF4-FFF2-40B4-BE49-F238E27FC236}">
                <a16:creationId xmlns:a16="http://schemas.microsoft.com/office/drawing/2014/main" id="{EC21D4D5-A4B9-4208-B0DC-1856E2C0C2F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3430" y="1997287"/>
            <a:ext cx="7636879" cy="429724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Afbeeldingsresultaat voor rembrandt">
            <a:extLst>
              <a:ext uri="{FF2B5EF4-FFF2-40B4-BE49-F238E27FC236}">
                <a16:creationId xmlns:a16="http://schemas.microsoft.com/office/drawing/2014/main" id="{853110F6-378D-4E31-BD52-372B166443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1264" y="911193"/>
            <a:ext cx="4053568" cy="4891712"/>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Afbeeldingsresultaat voor new amsterdam">
            <a:extLst>
              <a:ext uri="{FF2B5EF4-FFF2-40B4-BE49-F238E27FC236}">
                <a16:creationId xmlns:a16="http://schemas.microsoft.com/office/drawing/2014/main" id="{1BA0D3F6-CEAD-4679-9479-E9B7BF7EDF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883" y="1928812"/>
            <a:ext cx="3598603" cy="4703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640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4DE71A-DA98-4BB0-BF5B-3B9AF6B8BAD1}"/>
              </a:ext>
            </a:extLst>
          </p:cNvPr>
          <p:cNvSpPr>
            <a:spLocks noGrp="1"/>
          </p:cNvSpPr>
          <p:nvPr>
            <p:ph type="title"/>
          </p:nvPr>
        </p:nvSpPr>
        <p:spPr/>
        <p:txBody>
          <a:bodyPr/>
          <a:lstStyle/>
          <a:p>
            <a:r>
              <a:rPr lang="nl-NL" dirty="0"/>
              <a:t>My </a:t>
            </a:r>
            <a:r>
              <a:rPr lang="nl-NL" dirty="0" err="1"/>
              <a:t>involvement</a:t>
            </a:r>
            <a:r>
              <a:rPr lang="nl-NL" dirty="0"/>
              <a:t> </a:t>
            </a:r>
            <a:r>
              <a:rPr lang="nl-NL" dirty="0" err="1"/>
              <a:t>with</a:t>
            </a:r>
            <a:r>
              <a:rPr lang="nl-NL" dirty="0"/>
              <a:t> Big Data</a:t>
            </a:r>
          </a:p>
        </p:txBody>
      </p:sp>
      <p:sp>
        <p:nvSpPr>
          <p:cNvPr id="3" name="Tijdelijke aanduiding voor inhoud 2">
            <a:extLst>
              <a:ext uri="{FF2B5EF4-FFF2-40B4-BE49-F238E27FC236}">
                <a16:creationId xmlns:a16="http://schemas.microsoft.com/office/drawing/2014/main" id="{D6C25D59-84DE-4548-BA7F-1BCCADE1F69A}"/>
              </a:ext>
            </a:extLst>
          </p:cNvPr>
          <p:cNvSpPr>
            <a:spLocks noGrp="1"/>
          </p:cNvSpPr>
          <p:nvPr>
            <p:ph idx="1"/>
          </p:nvPr>
        </p:nvSpPr>
        <p:spPr/>
        <p:txBody>
          <a:bodyPr/>
          <a:lstStyle/>
          <a:p>
            <a:r>
              <a:rPr lang="nl-NL" dirty="0"/>
              <a:t>Member of </a:t>
            </a:r>
            <a:r>
              <a:rPr lang="nl-NL" dirty="0" err="1"/>
              <a:t>the</a:t>
            </a:r>
            <a:r>
              <a:rPr lang="nl-NL" dirty="0"/>
              <a:t> </a:t>
            </a:r>
            <a:r>
              <a:rPr lang="nl-NL" dirty="0" err="1"/>
              <a:t>Netherland’s</a:t>
            </a:r>
            <a:r>
              <a:rPr lang="nl-NL" dirty="0"/>
              <a:t> </a:t>
            </a:r>
            <a:r>
              <a:rPr lang="nl-NL" dirty="0" err="1"/>
              <a:t>Scientific</a:t>
            </a:r>
            <a:r>
              <a:rPr lang="nl-NL" dirty="0"/>
              <a:t> Council </a:t>
            </a:r>
            <a:r>
              <a:rPr lang="nl-NL" dirty="0" err="1"/>
              <a:t>for</a:t>
            </a:r>
            <a:r>
              <a:rPr lang="nl-NL" dirty="0"/>
              <a:t> </a:t>
            </a:r>
            <a:r>
              <a:rPr lang="nl-NL" dirty="0" err="1"/>
              <a:t>Government</a:t>
            </a:r>
            <a:r>
              <a:rPr lang="nl-NL" dirty="0"/>
              <a:t> Policy</a:t>
            </a:r>
          </a:p>
          <a:p>
            <a:pPr lvl="1"/>
            <a:r>
              <a:rPr lang="nl-NL" dirty="0">
                <a:hlinkClick r:id="rId2"/>
              </a:rPr>
              <a:t>Big Data in a free </a:t>
            </a:r>
            <a:r>
              <a:rPr lang="nl-NL" dirty="0" err="1">
                <a:hlinkClick r:id="rId2"/>
              </a:rPr>
              <a:t>and</a:t>
            </a:r>
            <a:r>
              <a:rPr lang="nl-NL" dirty="0">
                <a:hlinkClick r:id="rId2"/>
              </a:rPr>
              <a:t> secure society (Dutch </a:t>
            </a:r>
            <a:r>
              <a:rPr lang="nl-NL" dirty="0" err="1">
                <a:hlinkClick r:id="rId2"/>
              </a:rPr>
              <a:t>only</a:t>
            </a:r>
            <a:r>
              <a:rPr lang="nl-NL" dirty="0">
                <a:hlinkClick r:id="rId2"/>
              </a:rPr>
              <a:t>) </a:t>
            </a:r>
            <a:endParaRPr lang="nl-NL" dirty="0"/>
          </a:p>
          <a:p>
            <a:pPr lvl="1"/>
            <a:r>
              <a:rPr lang="nl-NL" dirty="0">
                <a:hlinkClick r:id="rId3"/>
              </a:rPr>
              <a:t>Exploring </a:t>
            </a:r>
            <a:r>
              <a:rPr lang="nl-NL" dirty="0" err="1">
                <a:hlinkClick r:id="rId3"/>
              </a:rPr>
              <a:t>the</a:t>
            </a:r>
            <a:r>
              <a:rPr lang="nl-NL" dirty="0">
                <a:hlinkClick r:id="rId3"/>
              </a:rPr>
              <a:t> </a:t>
            </a:r>
            <a:r>
              <a:rPr lang="nl-NL" dirty="0" err="1">
                <a:hlinkClick r:id="rId3"/>
              </a:rPr>
              <a:t>boundries</a:t>
            </a:r>
            <a:r>
              <a:rPr lang="nl-NL" dirty="0">
                <a:hlinkClick r:id="rId3"/>
              </a:rPr>
              <a:t> of Big Data</a:t>
            </a:r>
            <a:endParaRPr lang="nl-NL" dirty="0"/>
          </a:p>
          <a:p>
            <a:pPr lvl="1"/>
            <a:r>
              <a:rPr lang="en-US" dirty="0">
                <a:hlinkClick r:id="rId4"/>
              </a:rPr>
              <a:t>International and comparative legal study on Big Data</a:t>
            </a:r>
            <a:endParaRPr lang="nl-NL" dirty="0"/>
          </a:p>
          <a:p>
            <a:r>
              <a:rPr lang="nl-NL" dirty="0" err="1"/>
              <a:t>Univeristy</a:t>
            </a:r>
            <a:r>
              <a:rPr lang="nl-NL" dirty="0"/>
              <a:t> researcher</a:t>
            </a:r>
          </a:p>
          <a:p>
            <a:pPr lvl="1"/>
            <a:r>
              <a:rPr lang="nl-NL" dirty="0">
                <a:hlinkClick r:id="rId5"/>
              </a:rPr>
              <a:t>Various papers</a:t>
            </a:r>
            <a:endParaRPr lang="nl-NL" dirty="0"/>
          </a:p>
          <a:p>
            <a:pPr lvl="1"/>
            <a:r>
              <a:rPr lang="nl-NL" dirty="0">
                <a:hlinkClick r:id="rId6"/>
              </a:rPr>
              <a:t>Privacy as </a:t>
            </a:r>
            <a:r>
              <a:rPr lang="nl-NL" dirty="0" err="1">
                <a:hlinkClick r:id="rId6"/>
              </a:rPr>
              <a:t>virtue</a:t>
            </a:r>
            <a:endParaRPr lang="nl-NL" dirty="0"/>
          </a:p>
          <a:p>
            <a:pPr lvl="1"/>
            <a:r>
              <a:rPr lang="nl-NL" dirty="0">
                <a:hlinkClick r:id="rId7"/>
              </a:rPr>
              <a:t>Big Data (Dutch </a:t>
            </a:r>
            <a:r>
              <a:rPr lang="nl-NL" dirty="0" err="1">
                <a:hlinkClick r:id="rId7"/>
              </a:rPr>
              <a:t>only</a:t>
            </a:r>
            <a:r>
              <a:rPr lang="nl-NL" dirty="0">
                <a:hlinkClick r:id="rId7"/>
              </a:rPr>
              <a:t>)</a:t>
            </a:r>
            <a:endParaRPr lang="nl-NL" dirty="0"/>
          </a:p>
        </p:txBody>
      </p:sp>
    </p:spTree>
    <p:extLst>
      <p:ext uri="{BB962C8B-B14F-4D97-AF65-F5344CB8AC3E}">
        <p14:creationId xmlns:p14="http://schemas.microsoft.com/office/powerpoint/2010/main" val="3565704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C16DA8-0CDF-4382-B872-ACA51C3B973B}"/>
              </a:ext>
            </a:extLst>
          </p:cNvPr>
          <p:cNvSpPr>
            <a:spLocks noGrp="1"/>
          </p:cNvSpPr>
          <p:nvPr>
            <p:ph type="title"/>
          </p:nvPr>
        </p:nvSpPr>
        <p:spPr/>
        <p:txBody>
          <a:bodyPr/>
          <a:lstStyle/>
          <a:p>
            <a:r>
              <a:rPr lang="nl-NL" dirty="0"/>
              <a:t>Big </a:t>
            </a:r>
            <a:r>
              <a:rPr lang="nl-NL" dirty="0" err="1"/>
              <a:t>Data’s</a:t>
            </a:r>
            <a:r>
              <a:rPr lang="nl-NL" dirty="0"/>
              <a:t> </a:t>
            </a:r>
            <a:r>
              <a:rPr lang="nl-NL" dirty="0" err="1"/>
              <a:t>fluidity</a:t>
            </a:r>
            <a:endParaRPr lang="nl-NL" dirty="0"/>
          </a:p>
        </p:txBody>
      </p:sp>
      <p:sp>
        <p:nvSpPr>
          <p:cNvPr id="3" name="Tijdelijke aanduiding voor inhoud 2">
            <a:extLst>
              <a:ext uri="{FF2B5EF4-FFF2-40B4-BE49-F238E27FC236}">
                <a16:creationId xmlns:a16="http://schemas.microsoft.com/office/drawing/2014/main" id="{501BFE79-8E60-46DA-9474-2FE9C999F62F}"/>
              </a:ext>
            </a:extLst>
          </p:cNvPr>
          <p:cNvSpPr>
            <a:spLocks noGrp="1"/>
          </p:cNvSpPr>
          <p:nvPr>
            <p:ph idx="1"/>
          </p:nvPr>
        </p:nvSpPr>
        <p:spPr/>
        <p:txBody>
          <a:bodyPr/>
          <a:lstStyle/>
          <a:p>
            <a:r>
              <a:rPr lang="en-GB" dirty="0"/>
              <a:t>The </a:t>
            </a:r>
            <a:r>
              <a:rPr lang="en-GB" i="1" dirty="0"/>
              <a:t>Gartner Report</a:t>
            </a:r>
            <a:r>
              <a:rPr lang="en-GB" dirty="0"/>
              <a:t> focusses on three matters when describing Big Data: increasing volume (amount of data), velocity (speed of data processing), and variety (range of data types and sources). This is also called the 3v model or 3v theory</a:t>
            </a:r>
          </a:p>
          <a:p>
            <a:r>
              <a:rPr lang="nl-NL" dirty="0" err="1"/>
              <a:t>Authors</a:t>
            </a:r>
            <a:r>
              <a:rPr lang="nl-NL" dirty="0"/>
              <a:t> have </a:t>
            </a:r>
            <a:r>
              <a:rPr lang="nl-NL" dirty="0" err="1"/>
              <a:t>added</a:t>
            </a:r>
            <a:r>
              <a:rPr lang="nl-NL" dirty="0"/>
              <a:t> new V’s </a:t>
            </a:r>
            <a:r>
              <a:rPr lang="nl-NL" dirty="0" err="1"/>
              <a:t>such</a:t>
            </a:r>
            <a:r>
              <a:rPr lang="nl-NL" dirty="0"/>
              <a:t> as </a:t>
            </a:r>
            <a:r>
              <a:rPr lang="nl-NL" i="1" dirty="0"/>
              <a:t>Value</a:t>
            </a:r>
            <a:r>
              <a:rPr lang="nl-NL" dirty="0"/>
              <a:t> (Dijcks, 2012; </a:t>
            </a:r>
            <a:r>
              <a:rPr lang="nl-NL" dirty="0" err="1"/>
              <a:t>Dumbill</a:t>
            </a:r>
            <a:r>
              <a:rPr lang="nl-NL" dirty="0"/>
              <a:t>, 2013), </a:t>
            </a:r>
            <a:r>
              <a:rPr lang="nl-NL" i="1" dirty="0" err="1"/>
              <a:t>Variability</a:t>
            </a:r>
            <a:r>
              <a:rPr lang="nl-NL" dirty="0"/>
              <a:t> (Hopkins &amp; </a:t>
            </a:r>
            <a:r>
              <a:rPr lang="nl-NL" dirty="0" err="1"/>
              <a:t>Evelson</a:t>
            </a:r>
            <a:r>
              <a:rPr lang="nl-NL" dirty="0"/>
              <a:t>, 2011; Tech America Foundation, 2012), </a:t>
            </a:r>
            <a:r>
              <a:rPr lang="nl-NL" i="1" dirty="0" err="1"/>
              <a:t>Veracity</a:t>
            </a:r>
            <a:r>
              <a:rPr lang="nl-NL" dirty="0"/>
              <a:t> (IBM, 2015) </a:t>
            </a:r>
            <a:r>
              <a:rPr lang="nl-NL" dirty="0" err="1"/>
              <a:t>and</a:t>
            </a:r>
            <a:r>
              <a:rPr lang="nl-NL" dirty="0"/>
              <a:t> </a:t>
            </a:r>
            <a:r>
              <a:rPr lang="nl-NL" i="1" dirty="0"/>
              <a:t>Virtual</a:t>
            </a:r>
            <a:r>
              <a:rPr lang="nl-NL" dirty="0"/>
              <a:t> (</a:t>
            </a:r>
            <a:r>
              <a:rPr lang="nl-NL" dirty="0" err="1"/>
              <a:t>Zikopoulos</a:t>
            </a:r>
            <a:r>
              <a:rPr lang="nl-NL" dirty="0"/>
              <a:t> et al 11; </a:t>
            </a:r>
            <a:r>
              <a:rPr lang="nl-NL" dirty="0" err="1"/>
              <a:t>Akerkar</a:t>
            </a:r>
            <a:r>
              <a:rPr lang="nl-NL" dirty="0"/>
              <a:t> et al 2015).</a:t>
            </a:r>
          </a:p>
          <a:p>
            <a:endParaRPr lang="nl-NL" dirty="0"/>
          </a:p>
        </p:txBody>
      </p:sp>
    </p:spTree>
    <p:extLst>
      <p:ext uri="{BB962C8B-B14F-4D97-AF65-F5344CB8AC3E}">
        <p14:creationId xmlns:p14="http://schemas.microsoft.com/office/powerpoint/2010/main" val="3622417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6973DA-9A83-4D46-86B9-CABA429DA385}"/>
              </a:ext>
            </a:extLst>
          </p:cNvPr>
          <p:cNvSpPr>
            <a:spLocks noGrp="1"/>
          </p:cNvSpPr>
          <p:nvPr>
            <p:ph type="title"/>
          </p:nvPr>
        </p:nvSpPr>
        <p:spPr/>
        <p:txBody>
          <a:bodyPr/>
          <a:lstStyle/>
          <a:p>
            <a:r>
              <a:rPr lang="nl-NL" dirty="0"/>
              <a:t>Big Data as </a:t>
            </a:r>
            <a:r>
              <a:rPr lang="nl-NL" dirty="0" err="1"/>
              <a:t>an</a:t>
            </a:r>
            <a:r>
              <a:rPr lang="nl-NL" dirty="0"/>
              <a:t> </a:t>
            </a:r>
            <a:r>
              <a:rPr lang="nl-NL" dirty="0" err="1"/>
              <a:t>umbrella</a:t>
            </a:r>
            <a:r>
              <a:rPr lang="nl-NL" dirty="0"/>
              <a:t> term</a:t>
            </a:r>
          </a:p>
        </p:txBody>
      </p:sp>
      <p:sp>
        <p:nvSpPr>
          <p:cNvPr id="3" name="Tijdelijke aanduiding voor inhoud 2">
            <a:extLst>
              <a:ext uri="{FF2B5EF4-FFF2-40B4-BE49-F238E27FC236}">
                <a16:creationId xmlns:a16="http://schemas.microsoft.com/office/drawing/2014/main" id="{CCAE7869-B517-4817-BB2C-3274E1F0E15D}"/>
              </a:ext>
            </a:extLst>
          </p:cNvPr>
          <p:cNvSpPr>
            <a:spLocks noGrp="1"/>
          </p:cNvSpPr>
          <p:nvPr>
            <p:ph idx="1"/>
          </p:nvPr>
        </p:nvSpPr>
        <p:spPr/>
        <p:txBody>
          <a:bodyPr>
            <a:normAutofit fontScale="92500" lnSpcReduction="10000"/>
          </a:bodyPr>
          <a:lstStyle/>
          <a:p>
            <a:r>
              <a:rPr lang="nl-NL" dirty="0"/>
              <a:t>Open data</a:t>
            </a:r>
          </a:p>
          <a:p>
            <a:r>
              <a:rPr lang="nl-NL" dirty="0"/>
              <a:t>Re-</a:t>
            </a:r>
            <a:r>
              <a:rPr lang="nl-NL" dirty="0" err="1"/>
              <a:t>use</a:t>
            </a:r>
            <a:endParaRPr lang="nl-NL" dirty="0"/>
          </a:p>
          <a:p>
            <a:r>
              <a:rPr lang="nl-NL" dirty="0"/>
              <a:t>Internet of </a:t>
            </a:r>
            <a:r>
              <a:rPr lang="nl-NL" dirty="0" err="1"/>
              <a:t>things</a:t>
            </a:r>
            <a:endParaRPr lang="nl-NL" dirty="0"/>
          </a:p>
          <a:p>
            <a:r>
              <a:rPr lang="nl-NL" dirty="0"/>
              <a:t>Smart </a:t>
            </a:r>
            <a:r>
              <a:rPr lang="nl-NL" dirty="0" err="1"/>
              <a:t>applications</a:t>
            </a:r>
            <a:endParaRPr lang="nl-NL" dirty="0"/>
          </a:p>
          <a:p>
            <a:r>
              <a:rPr lang="nl-NL" dirty="0" err="1"/>
              <a:t>Profiling</a:t>
            </a:r>
            <a:endParaRPr lang="nl-NL" dirty="0"/>
          </a:p>
          <a:p>
            <a:r>
              <a:rPr lang="nl-NL" dirty="0" err="1"/>
              <a:t>Algorithms</a:t>
            </a:r>
            <a:endParaRPr lang="nl-NL" dirty="0"/>
          </a:p>
          <a:p>
            <a:r>
              <a:rPr lang="nl-NL" dirty="0"/>
              <a:t>Cloud Computing</a:t>
            </a:r>
          </a:p>
          <a:p>
            <a:r>
              <a:rPr lang="nl-NL" dirty="0"/>
              <a:t>Machine </a:t>
            </a:r>
            <a:r>
              <a:rPr lang="nl-NL" dirty="0" err="1"/>
              <a:t>learning</a:t>
            </a:r>
            <a:endParaRPr lang="nl-NL" dirty="0"/>
          </a:p>
          <a:p>
            <a:r>
              <a:rPr lang="nl-NL" dirty="0" err="1"/>
              <a:t>Securitisation</a:t>
            </a:r>
            <a:r>
              <a:rPr lang="nl-NL" dirty="0"/>
              <a:t>; </a:t>
            </a:r>
            <a:r>
              <a:rPr lang="nl-NL" dirty="0" err="1"/>
              <a:t>commodification</a:t>
            </a:r>
            <a:r>
              <a:rPr lang="nl-NL" dirty="0"/>
              <a:t>; d</a:t>
            </a:r>
            <a:r>
              <a:rPr lang="nl" dirty="0"/>
              <a:t>ataf</a:t>
            </a:r>
            <a:r>
              <a:rPr lang="nl-NL" dirty="0"/>
              <a:t>i</a:t>
            </a:r>
            <a:r>
              <a:rPr lang="nl" dirty="0"/>
              <a:t>cation</a:t>
            </a:r>
            <a:endParaRPr lang="nl-NL" dirty="0"/>
          </a:p>
        </p:txBody>
      </p:sp>
    </p:spTree>
    <p:extLst>
      <p:ext uri="{BB962C8B-B14F-4D97-AF65-F5344CB8AC3E}">
        <p14:creationId xmlns:p14="http://schemas.microsoft.com/office/powerpoint/2010/main" val="3606949164"/>
      </p:ext>
    </p:extLst>
  </p:cSld>
  <p:clrMapOvr>
    <a:masterClrMapping/>
  </p:clrMapOvr>
</p:sld>
</file>

<file path=ppt/theme/theme1.xml><?xml version="1.0" encoding="utf-8"?>
<a:theme xmlns:a="http://schemas.openxmlformats.org/drawingml/2006/main" name="Berlijn">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docProps/app.xml><?xml version="1.0" encoding="utf-8"?>
<Properties xmlns="http://schemas.openxmlformats.org/officeDocument/2006/extended-properties" xmlns:vt="http://schemas.openxmlformats.org/officeDocument/2006/docPropsVTypes">
  <Template>TM04033917[[fn=Berlijn]]</Template>
  <TotalTime>794</TotalTime>
  <Words>2069</Words>
  <Application>Microsoft Office PowerPoint</Application>
  <PresentationFormat>Breedbeeld</PresentationFormat>
  <Paragraphs>143</Paragraphs>
  <Slides>32</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32</vt:i4>
      </vt:variant>
    </vt:vector>
  </HeadingPairs>
  <TitlesOfParts>
    <vt:vector size="35" baseType="lpstr">
      <vt:lpstr>Arial</vt:lpstr>
      <vt:lpstr>Trebuchet MS</vt:lpstr>
      <vt:lpstr>Berlijn</vt:lpstr>
      <vt:lpstr>Big Data &amp; the General Data Protection Regulation</vt:lpstr>
      <vt:lpstr>Netherlands</vt:lpstr>
      <vt:lpstr>Netherlands</vt:lpstr>
      <vt:lpstr>Netherlands</vt:lpstr>
      <vt:lpstr>Netherlands</vt:lpstr>
      <vt:lpstr>Netherlands</vt:lpstr>
      <vt:lpstr>My involvement with Big Data</vt:lpstr>
      <vt:lpstr>Big Data’s fluidity</vt:lpstr>
      <vt:lpstr>Big Data as an umbrella term</vt:lpstr>
      <vt:lpstr>Big Data: gathering data</vt:lpstr>
      <vt:lpstr>Big Data: analysing data</vt:lpstr>
      <vt:lpstr>Big Data: using data</vt:lpstr>
      <vt:lpstr>The General Data Protection Regulation</vt:lpstr>
      <vt:lpstr>Data Protection ≠ Privacy</vt:lpstr>
      <vt:lpstr>Personal data</vt:lpstr>
      <vt:lpstr>Processing</vt:lpstr>
      <vt:lpstr>Data controller</vt:lpstr>
      <vt:lpstr>EU has competence</vt:lpstr>
      <vt:lpstr>EU has competence</vt:lpstr>
      <vt:lpstr>Exceptions</vt:lpstr>
      <vt:lpstr>GDPR requires prior legitimate purpose</vt:lpstr>
      <vt:lpstr>GDPR requires prior legitimate purpose</vt:lpstr>
      <vt:lpstr>GDPR underlines data minimization</vt:lpstr>
      <vt:lpstr>GDPR limits data storage</vt:lpstr>
      <vt:lpstr>GDPR limmits re-use of data</vt:lpstr>
      <vt:lpstr>GDPR requires data accuracy</vt:lpstr>
      <vt:lpstr>GDPR requires transparancy</vt:lpstr>
      <vt:lpstr>GDPR requires transparancy</vt:lpstr>
      <vt:lpstr>GDPR requires confidentiality and security</vt:lpstr>
      <vt:lpstr>GDPR prohibits in principle processing sensitive data</vt:lpstr>
      <vt:lpstr>GDPR limits legitimacy of profiling</vt:lpstr>
      <vt:lpstr>GDPR limits data transfer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right to be let       alone … by yourself</dc:title>
  <dc:creator>Bart Van der Sloot</dc:creator>
  <cp:lastModifiedBy>Bart Van der Sloot</cp:lastModifiedBy>
  <cp:revision>156</cp:revision>
  <dcterms:created xsi:type="dcterms:W3CDTF">2018-11-06T17:53:11Z</dcterms:created>
  <dcterms:modified xsi:type="dcterms:W3CDTF">2018-11-07T15:29:52Z</dcterms:modified>
</cp:coreProperties>
</file>