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52" r:id="rId5"/>
    <p:sldId id="351" r:id="rId6"/>
    <p:sldId id="350" r:id="rId7"/>
    <p:sldId id="353" r:id="rId8"/>
    <p:sldId id="354" r:id="rId9"/>
    <p:sldId id="348" r:id="rId10"/>
    <p:sldId id="349" r:id="rId11"/>
    <p:sldId id="279" r:id="rId12"/>
    <p:sldId id="281" r:id="rId13"/>
    <p:sldId id="292" r:id="rId14"/>
    <p:sldId id="296" r:id="rId15"/>
    <p:sldId id="297" r:id="rId16"/>
    <p:sldId id="299" r:id="rId17"/>
    <p:sldId id="306" r:id="rId18"/>
    <p:sldId id="300" r:id="rId19"/>
    <p:sldId id="301" r:id="rId20"/>
    <p:sldId id="302" r:id="rId21"/>
    <p:sldId id="303" r:id="rId22"/>
    <p:sldId id="304" r:id="rId23"/>
    <p:sldId id="307" r:id="rId24"/>
    <p:sldId id="309" r:id="rId25"/>
    <p:sldId id="310" r:id="rId26"/>
    <p:sldId id="311" r:id="rId27"/>
    <p:sldId id="308" r:id="rId28"/>
    <p:sldId id="312" r:id="rId29"/>
    <p:sldId id="361" r:id="rId30"/>
    <p:sldId id="274" r:id="rId31"/>
    <p:sldId id="273" r:id="rId32"/>
    <p:sldId id="355" r:id="rId33"/>
    <p:sldId id="356" r:id="rId34"/>
    <p:sldId id="357" r:id="rId35"/>
    <p:sldId id="359" r:id="rId36"/>
    <p:sldId id="360" r:id="rId37"/>
    <p:sldId id="337" r:id="rId38"/>
    <p:sldId id="345" r:id="rId39"/>
    <p:sldId id="346" r:id="rId40"/>
    <p:sldId id="339" r:id="rId41"/>
    <p:sldId id="340" r:id="rId42"/>
    <p:sldId id="341" r:id="rId43"/>
    <p:sldId id="362" r:id="rId44"/>
    <p:sldId id="343" r:id="rId45"/>
    <p:sldId id="278" r:id="rId46"/>
    <p:sldId id="313" r:id="rId47"/>
    <p:sldId id="314" r:id="rId48"/>
    <p:sldId id="319" r:id="rId49"/>
    <p:sldId id="318" r:id="rId50"/>
    <p:sldId id="320" r:id="rId51"/>
    <p:sldId id="322" r:id="rId52"/>
    <p:sldId id="315" r:id="rId53"/>
    <p:sldId id="323" r:id="rId54"/>
    <p:sldId id="324" r:id="rId55"/>
    <p:sldId id="321" r:id="rId56"/>
    <p:sldId id="325" r:id="rId57"/>
    <p:sldId id="333" r:id="rId58"/>
    <p:sldId id="316" r:id="rId59"/>
    <p:sldId id="335" r:id="rId60"/>
    <p:sldId id="328" r:id="rId61"/>
    <p:sldId id="363" r:id="rId62"/>
    <p:sldId id="338" r:id="rId6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DF0456-A9ED-4CA8-A5D5-1ED879AFEE5A}"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F9FF2-77DD-4211-A16E-4B539751AC75}" type="slidenum">
              <a:rPr lang="en-US" smtClean="0"/>
              <a:t>‹nr.›</a:t>
            </a:fld>
            <a:endParaRPr lang="en-US"/>
          </a:p>
        </p:txBody>
      </p:sp>
    </p:spTree>
    <p:extLst>
      <p:ext uri="{BB962C8B-B14F-4D97-AF65-F5344CB8AC3E}">
        <p14:creationId xmlns:p14="http://schemas.microsoft.com/office/powerpoint/2010/main" val="1813200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DF0456-A9ED-4CA8-A5D5-1ED879AFEE5A}"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F9FF2-77DD-4211-A16E-4B539751AC75}" type="slidenum">
              <a:rPr lang="en-US" smtClean="0"/>
              <a:t>‹nr.›</a:t>
            </a:fld>
            <a:endParaRPr lang="en-US"/>
          </a:p>
        </p:txBody>
      </p:sp>
    </p:spTree>
    <p:extLst>
      <p:ext uri="{BB962C8B-B14F-4D97-AF65-F5344CB8AC3E}">
        <p14:creationId xmlns:p14="http://schemas.microsoft.com/office/powerpoint/2010/main" val="2911686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DF0456-A9ED-4CA8-A5D5-1ED879AFEE5A}"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F9FF2-77DD-4211-A16E-4B539751AC75}" type="slidenum">
              <a:rPr lang="en-US" smtClean="0"/>
              <a:t>‹nr.›</a:t>
            </a:fld>
            <a:endParaRPr lang="en-US"/>
          </a:p>
        </p:txBody>
      </p:sp>
    </p:spTree>
    <p:extLst>
      <p:ext uri="{BB962C8B-B14F-4D97-AF65-F5344CB8AC3E}">
        <p14:creationId xmlns:p14="http://schemas.microsoft.com/office/powerpoint/2010/main" val="1522142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DF0456-A9ED-4CA8-A5D5-1ED879AFEE5A}"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F9FF2-77DD-4211-A16E-4B539751AC75}" type="slidenum">
              <a:rPr lang="en-US" smtClean="0"/>
              <a:t>‹nr.›</a:t>
            </a:fld>
            <a:endParaRPr lang="en-US"/>
          </a:p>
        </p:txBody>
      </p:sp>
    </p:spTree>
    <p:extLst>
      <p:ext uri="{BB962C8B-B14F-4D97-AF65-F5344CB8AC3E}">
        <p14:creationId xmlns:p14="http://schemas.microsoft.com/office/powerpoint/2010/main" val="459328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DF0456-A9ED-4CA8-A5D5-1ED879AFEE5A}"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F9FF2-77DD-4211-A16E-4B539751AC75}" type="slidenum">
              <a:rPr lang="en-US" smtClean="0"/>
              <a:t>‹nr.›</a:t>
            </a:fld>
            <a:endParaRPr lang="en-US"/>
          </a:p>
        </p:txBody>
      </p:sp>
    </p:spTree>
    <p:extLst>
      <p:ext uri="{BB962C8B-B14F-4D97-AF65-F5344CB8AC3E}">
        <p14:creationId xmlns:p14="http://schemas.microsoft.com/office/powerpoint/2010/main" val="1473662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DF0456-A9ED-4CA8-A5D5-1ED879AFEE5A}"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F9FF2-77DD-4211-A16E-4B539751AC75}" type="slidenum">
              <a:rPr lang="en-US" smtClean="0"/>
              <a:t>‹nr.›</a:t>
            </a:fld>
            <a:endParaRPr lang="en-US"/>
          </a:p>
        </p:txBody>
      </p:sp>
    </p:spTree>
    <p:extLst>
      <p:ext uri="{BB962C8B-B14F-4D97-AF65-F5344CB8AC3E}">
        <p14:creationId xmlns:p14="http://schemas.microsoft.com/office/powerpoint/2010/main" val="230786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DF0456-A9ED-4CA8-A5D5-1ED879AFEE5A}" type="datetimeFigureOut">
              <a:rPr lang="en-US" smtClean="0"/>
              <a:t>10/31/2018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DF9FF2-77DD-4211-A16E-4B539751AC75}" type="slidenum">
              <a:rPr lang="en-US" smtClean="0"/>
              <a:t>‹nr.›</a:t>
            </a:fld>
            <a:endParaRPr lang="en-US"/>
          </a:p>
        </p:txBody>
      </p:sp>
    </p:spTree>
    <p:extLst>
      <p:ext uri="{BB962C8B-B14F-4D97-AF65-F5344CB8AC3E}">
        <p14:creationId xmlns:p14="http://schemas.microsoft.com/office/powerpoint/2010/main" val="2215352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DF0456-A9ED-4CA8-A5D5-1ED879AFEE5A}" type="datetimeFigureOut">
              <a:rPr lang="en-US" smtClean="0"/>
              <a:t>10/31/2018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DF9FF2-77DD-4211-A16E-4B539751AC75}" type="slidenum">
              <a:rPr lang="en-US" smtClean="0"/>
              <a:t>‹nr.›</a:t>
            </a:fld>
            <a:endParaRPr lang="en-US"/>
          </a:p>
        </p:txBody>
      </p:sp>
    </p:spTree>
    <p:extLst>
      <p:ext uri="{BB962C8B-B14F-4D97-AF65-F5344CB8AC3E}">
        <p14:creationId xmlns:p14="http://schemas.microsoft.com/office/powerpoint/2010/main" val="686363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DF0456-A9ED-4CA8-A5D5-1ED879AFEE5A}" type="datetimeFigureOut">
              <a:rPr lang="en-US" smtClean="0"/>
              <a:t>10/31/2018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DF9FF2-77DD-4211-A16E-4B539751AC75}" type="slidenum">
              <a:rPr lang="en-US" smtClean="0"/>
              <a:t>‹nr.›</a:t>
            </a:fld>
            <a:endParaRPr lang="en-US"/>
          </a:p>
        </p:txBody>
      </p:sp>
    </p:spTree>
    <p:extLst>
      <p:ext uri="{BB962C8B-B14F-4D97-AF65-F5344CB8AC3E}">
        <p14:creationId xmlns:p14="http://schemas.microsoft.com/office/powerpoint/2010/main" val="2459477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DF0456-A9ED-4CA8-A5D5-1ED879AFEE5A}"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F9FF2-77DD-4211-A16E-4B539751AC75}" type="slidenum">
              <a:rPr lang="en-US" smtClean="0"/>
              <a:t>‹nr.›</a:t>
            </a:fld>
            <a:endParaRPr lang="en-US"/>
          </a:p>
        </p:txBody>
      </p:sp>
    </p:spTree>
    <p:extLst>
      <p:ext uri="{BB962C8B-B14F-4D97-AF65-F5344CB8AC3E}">
        <p14:creationId xmlns:p14="http://schemas.microsoft.com/office/powerpoint/2010/main" val="3806624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DF0456-A9ED-4CA8-A5D5-1ED879AFEE5A}"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F9FF2-77DD-4211-A16E-4B539751AC75}" type="slidenum">
              <a:rPr lang="en-US" smtClean="0"/>
              <a:t>‹nr.›</a:t>
            </a:fld>
            <a:endParaRPr lang="en-US"/>
          </a:p>
        </p:txBody>
      </p:sp>
    </p:spTree>
    <p:extLst>
      <p:ext uri="{BB962C8B-B14F-4D97-AF65-F5344CB8AC3E}">
        <p14:creationId xmlns:p14="http://schemas.microsoft.com/office/powerpoint/2010/main" val="2193716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DF0456-A9ED-4CA8-A5D5-1ED879AFEE5A}" type="datetimeFigureOut">
              <a:rPr lang="en-US" smtClean="0"/>
              <a:t>10/31/2018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DF9FF2-77DD-4211-A16E-4B539751AC75}" type="slidenum">
              <a:rPr lang="en-US" smtClean="0"/>
              <a:t>‹nr.›</a:t>
            </a:fld>
            <a:endParaRPr lang="en-US"/>
          </a:p>
        </p:txBody>
      </p:sp>
    </p:spTree>
    <p:extLst>
      <p:ext uri="{BB962C8B-B14F-4D97-AF65-F5344CB8AC3E}">
        <p14:creationId xmlns:p14="http://schemas.microsoft.com/office/powerpoint/2010/main" val="1410489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bartvandersloot.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pringer.com/us/book/9789401773751#aboutBook" TargetMode="External"/><Relationship Id="rId7" Type="http://schemas.openxmlformats.org/officeDocument/2006/relationships/hyperlink" Target="http://www.ivir.nl/publicaties/download/1437" TargetMode="External"/><Relationship Id="rId2" Type="http://schemas.openxmlformats.org/officeDocument/2006/relationships/hyperlink" Target="http://www.ivir.nl/publicaties/download/1701" TargetMode="External"/><Relationship Id="rId1" Type="http://schemas.openxmlformats.org/officeDocument/2006/relationships/slideLayout" Target="../slideLayouts/slideLayout2.xml"/><Relationship Id="rId6" Type="http://schemas.openxmlformats.org/officeDocument/2006/relationships/hyperlink" Target="http://www.ivir.nl/publicaties/download/1558" TargetMode="External"/><Relationship Id="rId5" Type="http://schemas.openxmlformats.org/officeDocument/2006/relationships/hyperlink" Target="http://www.tandfonline.com/doi/full/10.1080/13600834.2015.1009714" TargetMode="External"/><Relationship Id="rId4" Type="http://schemas.openxmlformats.org/officeDocument/2006/relationships/hyperlink" Target="http://www.ivir.nl/publicaties/download/1555"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intersentia.com/en/privacy-as-virtue.html?SID=bus6aik6c00irfnc1ohse57cc4&amp;___from_store=nl" TargetMode="External"/><Relationship Id="rId2" Type="http://schemas.openxmlformats.org/officeDocument/2006/relationships/hyperlink" Target="https://www.aup.nl/nl/book/9789462988439/big-data" TargetMode="External"/><Relationship Id="rId1" Type="http://schemas.openxmlformats.org/officeDocument/2006/relationships/slideLayout" Target="../slideLayouts/slideLayout2.xml"/><Relationship Id="rId6" Type="http://schemas.openxmlformats.org/officeDocument/2006/relationships/hyperlink" Target="https://bartvandersloot.com/onewebmedia/WP_20_International_and_Comparative_Legal_Study_on_Big_Data.pdf" TargetMode="External"/><Relationship Id="rId5" Type="http://schemas.openxmlformats.org/officeDocument/2006/relationships/hyperlink" Target="https://bartvandersloot.com/onewebmedia/rapport_95_Big_Data_in_een_vrije_en_veilige_samenleving.pdf" TargetMode="External"/><Relationship Id="rId4" Type="http://schemas.openxmlformats.org/officeDocument/2006/relationships/hyperlink" Target="https://bartvandersloot.com/onewebmedia/Verkenning_32_Exploring_the_Boundaries_of_Big_Data.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08721"/>
            <a:ext cx="7772400" cy="1368151"/>
          </a:xfrm>
        </p:spPr>
        <p:txBody>
          <a:bodyPr/>
          <a:lstStyle/>
          <a:p>
            <a:r>
              <a:rPr lang="nl-NL" dirty="0"/>
              <a:t>Big Data </a:t>
            </a:r>
            <a:r>
              <a:rPr lang="nl-NL" dirty="0" err="1"/>
              <a:t>and</a:t>
            </a:r>
            <a:r>
              <a:rPr lang="nl-NL" dirty="0"/>
              <a:t> privacy</a:t>
            </a:r>
            <a:endParaRPr lang="en-US" dirty="0"/>
          </a:p>
        </p:txBody>
      </p:sp>
      <p:sp>
        <p:nvSpPr>
          <p:cNvPr id="3" name="Subtitle 2"/>
          <p:cNvSpPr>
            <a:spLocks noGrp="1"/>
          </p:cNvSpPr>
          <p:nvPr>
            <p:ph type="subTitle" idx="1"/>
          </p:nvPr>
        </p:nvSpPr>
        <p:spPr>
          <a:xfrm>
            <a:off x="755576" y="4077072"/>
            <a:ext cx="7560840" cy="2232248"/>
          </a:xfrm>
        </p:spPr>
        <p:txBody>
          <a:bodyPr>
            <a:normAutofit lnSpcReduction="10000"/>
          </a:bodyPr>
          <a:lstStyle/>
          <a:p>
            <a:r>
              <a:rPr lang="nl-NL" dirty="0">
                <a:solidFill>
                  <a:srgbClr val="002060"/>
                </a:solidFill>
              </a:rPr>
              <a:t>Bart van der Sloot</a:t>
            </a:r>
          </a:p>
          <a:p>
            <a:r>
              <a:rPr lang="en-US" dirty="0">
                <a:solidFill>
                  <a:srgbClr val="002060"/>
                </a:solidFill>
              </a:rPr>
              <a:t>Tilburg Institute for Law, Technology, and Society (TILT)</a:t>
            </a:r>
            <a:endParaRPr lang="nl-NL" dirty="0">
              <a:solidFill>
                <a:srgbClr val="002060"/>
              </a:solidFill>
            </a:endParaRPr>
          </a:p>
          <a:p>
            <a:r>
              <a:rPr lang="nl-NL" dirty="0">
                <a:solidFill>
                  <a:srgbClr val="002060"/>
                </a:solidFill>
                <a:hlinkClick r:id="rId2"/>
              </a:rPr>
              <a:t>www.bartvandersloot.com</a:t>
            </a:r>
            <a:endParaRPr lang="en-US" dirty="0">
              <a:solidFill>
                <a:srgbClr val="002060"/>
              </a:solidFill>
            </a:endParaRPr>
          </a:p>
        </p:txBody>
      </p:sp>
    </p:spTree>
    <p:extLst>
      <p:ext uri="{BB962C8B-B14F-4D97-AF65-F5344CB8AC3E}">
        <p14:creationId xmlns:p14="http://schemas.microsoft.com/office/powerpoint/2010/main" val="4118362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(2) </a:t>
            </a:r>
            <a:r>
              <a:rPr lang="nl-NL" dirty="0" err="1"/>
              <a:t>Definitions</a:t>
            </a:r>
            <a:r>
              <a:rPr lang="nl-NL" dirty="0"/>
              <a:t> of Privacy</a:t>
            </a:r>
            <a:endParaRPr lang="en-US" dirty="0"/>
          </a:p>
        </p:txBody>
      </p:sp>
      <p:sp>
        <p:nvSpPr>
          <p:cNvPr id="3" name="Content Placeholder 2"/>
          <p:cNvSpPr>
            <a:spLocks noGrp="1"/>
          </p:cNvSpPr>
          <p:nvPr>
            <p:ph idx="1"/>
          </p:nvPr>
        </p:nvSpPr>
        <p:spPr/>
        <p:txBody>
          <a:bodyPr>
            <a:normAutofit fontScale="92500" lnSpcReduction="10000"/>
          </a:bodyPr>
          <a:lstStyle/>
          <a:p>
            <a:r>
              <a:rPr lang="nl-NL" dirty="0"/>
              <a:t>Different </a:t>
            </a:r>
            <a:r>
              <a:rPr lang="nl-NL" dirty="0" err="1"/>
              <a:t>disciplinary</a:t>
            </a:r>
            <a:r>
              <a:rPr lang="nl-NL" dirty="0"/>
              <a:t> approaches</a:t>
            </a:r>
          </a:p>
          <a:p>
            <a:pPr lvl="1"/>
            <a:r>
              <a:rPr lang="nl-NL" dirty="0" err="1"/>
              <a:t>Informatics</a:t>
            </a:r>
            <a:endParaRPr lang="nl-NL" dirty="0"/>
          </a:p>
          <a:p>
            <a:pPr lvl="1"/>
            <a:r>
              <a:rPr lang="nl-NL" dirty="0" err="1"/>
              <a:t>Law</a:t>
            </a:r>
            <a:endParaRPr lang="nl-NL" dirty="0"/>
          </a:p>
          <a:p>
            <a:pPr lvl="1"/>
            <a:r>
              <a:rPr lang="nl-NL" dirty="0" err="1"/>
              <a:t>Philosophy</a:t>
            </a:r>
            <a:endParaRPr lang="nl-NL" dirty="0"/>
          </a:p>
          <a:p>
            <a:pPr lvl="1"/>
            <a:r>
              <a:rPr lang="nl-NL" dirty="0" err="1"/>
              <a:t>Economy</a:t>
            </a:r>
            <a:endParaRPr lang="nl-NL" dirty="0"/>
          </a:p>
          <a:p>
            <a:pPr lvl="1"/>
            <a:r>
              <a:rPr lang="nl-NL" dirty="0" err="1"/>
              <a:t>Medicine</a:t>
            </a:r>
            <a:endParaRPr lang="nl-NL" dirty="0"/>
          </a:p>
          <a:p>
            <a:pPr lvl="1"/>
            <a:r>
              <a:rPr lang="nl-NL" dirty="0"/>
              <a:t>Architecture</a:t>
            </a:r>
          </a:p>
          <a:p>
            <a:pPr lvl="1"/>
            <a:r>
              <a:rPr lang="nl-NL" dirty="0" err="1"/>
              <a:t>History</a:t>
            </a:r>
            <a:endParaRPr lang="nl-NL" dirty="0"/>
          </a:p>
          <a:p>
            <a:pPr lvl="1"/>
            <a:r>
              <a:rPr lang="nl-NL" dirty="0" err="1"/>
              <a:t>Antropology</a:t>
            </a:r>
            <a:endParaRPr lang="nl-NL" dirty="0"/>
          </a:p>
          <a:p>
            <a:pPr lvl="1"/>
            <a:r>
              <a:rPr lang="nl-NL" dirty="0" err="1"/>
              <a:t>Sociology</a:t>
            </a:r>
            <a:endParaRPr lang="nl-NL" dirty="0"/>
          </a:p>
        </p:txBody>
      </p:sp>
    </p:spTree>
    <p:extLst>
      <p:ext uri="{BB962C8B-B14F-4D97-AF65-F5344CB8AC3E}">
        <p14:creationId xmlns:p14="http://schemas.microsoft.com/office/powerpoint/2010/main" val="1429945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(3) My </a:t>
            </a:r>
            <a:r>
              <a:rPr lang="nl-NL" dirty="0" err="1"/>
              <a:t>own</a:t>
            </a:r>
            <a:r>
              <a:rPr lang="nl-NL" dirty="0"/>
              <a:t> </a:t>
            </a:r>
            <a:r>
              <a:rPr lang="nl-NL" dirty="0" err="1"/>
              <a:t>involvement</a:t>
            </a:r>
            <a:r>
              <a:rPr lang="nl-NL" dirty="0"/>
              <a:t> </a:t>
            </a:r>
            <a:r>
              <a:rPr lang="nl-NL" dirty="0" err="1"/>
              <a:t>with</a:t>
            </a:r>
            <a:r>
              <a:rPr lang="nl-NL" dirty="0"/>
              <a:t> Big Data</a:t>
            </a:r>
            <a:endParaRPr lang="en-US" dirty="0"/>
          </a:p>
        </p:txBody>
      </p:sp>
      <p:sp>
        <p:nvSpPr>
          <p:cNvPr id="3" name="Content Placeholder 2"/>
          <p:cNvSpPr>
            <a:spLocks noGrp="1"/>
          </p:cNvSpPr>
          <p:nvPr>
            <p:ph idx="1"/>
          </p:nvPr>
        </p:nvSpPr>
        <p:spPr/>
        <p:txBody>
          <a:bodyPr>
            <a:normAutofit fontScale="55000" lnSpcReduction="20000"/>
          </a:bodyPr>
          <a:lstStyle/>
          <a:p>
            <a:r>
              <a:rPr lang="nl-NL" dirty="0" err="1"/>
              <a:t>I’ve</a:t>
            </a:r>
            <a:r>
              <a:rPr lang="nl-NL" dirty="0"/>
              <a:t> </a:t>
            </a:r>
            <a:r>
              <a:rPr lang="nl-NL" dirty="0" err="1"/>
              <a:t>written</a:t>
            </a:r>
            <a:r>
              <a:rPr lang="nl-NL" dirty="0"/>
              <a:t> </a:t>
            </a:r>
            <a:r>
              <a:rPr lang="nl-NL" dirty="0" err="1"/>
              <a:t>several</a:t>
            </a:r>
            <a:r>
              <a:rPr lang="nl-NL" dirty="0"/>
              <a:t> </a:t>
            </a:r>
            <a:r>
              <a:rPr lang="nl-NL" dirty="0" err="1"/>
              <a:t>articles</a:t>
            </a:r>
            <a:r>
              <a:rPr lang="nl-NL" dirty="0"/>
              <a:t> on </a:t>
            </a:r>
            <a:r>
              <a:rPr lang="nl-NL" dirty="0" err="1"/>
              <a:t>this</a:t>
            </a:r>
            <a:r>
              <a:rPr lang="nl-NL" dirty="0"/>
              <a:t> topic:</a:t>
            </a:r>
          </a:p>
          <a:p>
            <a:pPr marL="0" indent="0">
              <a:buNone/>
            </a:pPr>
            <a:endParaRPr lang="nl-NL" dirty="0"/>
          </a:p>
          <a:p>
            <a:r>
              <a:rPr lang="en-US" dirty="0"/>
              <a:t>B. van der Sloot, ‘Privacy as virtue in the age of Big Data’, forthcoming.</a:t>
            </a:r>
          </a:p>
          <a:p>
            <a:r>
              <a:rPr lang="en-US" dirty="0"/>
              <a:t>B. van der Sloot, ‘</a:t>
            </a:r>
            <a:r>
              <a:rPr lang="en-US" dirty="0">
                <a:hlinkClick r:id="rId2"/>
              </a:rPr>
              <a:t>Is the Human Rights Framework Still Fit for the Big Data Era? A Discussion of the ECtHR's Case Law on Privacy Violations Arising from Surveillance Activities</a:t>
            </a:r>
            <a:r>
              <a:rPr lang="en-US" dirty="0"/>
              <a:t>’, In: S. </a:t>
            </a:r>
            <a:r>
              <a:rPr lang="en-US" dirty="0" err="1"/>
              <a:t>Gutwirth</a:t>
            </a:r>
            <a:r>
              <a:rPr lang="en-US" dirty="0"/>
              <a:t> et al. (eds.), </a:t>
            </a:r>
            <a:r>
              <a:rPr lang="en-US" dirty="0">
                <a:hlinkClick r:id="rId3"/>
              </a:rPr>
              <a:t>Data Protection on the Move</a:t>
            </a:r>
            <a:r>
              <a:rPr lang="en-US" dirty="0"/>
              <a:t>, Law, Governance and Technology Series 24, 2016.</a:t>
            </a:r>
          </a:p>
          <a:p>
            <a:r>
              <a:rPr lang="en-US" dirty="0"/>
              <a:t>B. van der Sloot, ‘</a:t>
            </a:r>
            <a:r>
              <a:rPr lang="en-US" dirty="0">
                <a:hlinkClick r:id="rId4"/>
              </a:rPr>
              <a:t>Privacy as Personality Right: Why the ECtHR's Focus on Ulterior Interests Might Prove Indispensable in the Age of "Big Data"</a:t>
            </a:r>
            <a:r>
              <a:rPr lang="en-US" dirty="0"/>
              <a:t>’, Utrecht Journal of International and European Law,  2015-80, p. 25-50. </a:t>
            </a:r>
          </a:p>
          <a:p>
            <a:r>
              <a:rPr lang="en-US" dirty="0"/>
              <a:t>B. van der Sloot, ‘</a:t>
            </a:r>
            <a:r>
              <a:rPr lang="en-US" dirty="0">
                <a:hlinkClick r:id="rId5"/>
              </a:rPr>
              <a:t>How to assess privacy violations in the age of Big Data? </a:t>
            </a:r>
            <a:r>
              <a:rPr lang="en-US" dirty="0" err="1">
                <a:hlinkClick r:id="rId5"/>
              </a:rPr>
              <a:t>Analysing</a:t>
            </a:r>
            <a:r>
              <a:rPr lang="en-US" dirty="0">
                <a:hlinkClick r:id="rId5"/>
              </a:rPr>
              <a:t> the three different tests developed by the ECtHR and adding for a fourth one</a:t>
            </a:r>
            <a:r>
              <a:rPr lang="en-US" dirty="0"/>
              <a:t>’, Information &amp; Communication Technology Law,  2015-1, p. 74-103. </a:t>
            </a:r>
          </a:p>
          <a:p>
            <a:r>
              <a:rPr lang="en-US" dirty="0"/>
              <a:t>B. van der Sloot, '</a:t>
            </a:r>
            <a:r>
              <a:rPr lang="en-US" dirty="0">
                <a:hlinkClick r:id="rId6"/>
              </a:rPr>
              <a:t>Privacy as human flourishing: Could a shift towards virtue ethics strengthen privacy protection in the age of Big Data?</a:t>
            </a:r>
            <a:r>
              <a:rPr lang="en-US" dirty="0"/>
              <a:t>’, JIPITEC,  2014-3, p. 230-244. </a:t>
            </a:r>
          </a:p>
          <a:p>
            <a:r>
              <a:rPr lang="en-US" dirty="0"/>
              <a:t>B. van der Sloot, '</a:t>
            </a:r>
            <a:r>
              <a:rPr lang="en-US" dirty="0">
                <a:hlinkClick r:id="rId7"/>
              </a:rPr>
              <a:t>Privacy in the Post-NSA Era: Time for a Fundamental Revision?</a:t>
            </a:r>
            <a:r>
              <a:rPr lang="en-US" dirty="0"/>
              <a:t>’, JIPITEC,  2014-1.</a:t>
            </a:r>
          </a:p>
        </p:txBody>
      </p:sp>
    </p:spTree>
    <p:extLst>
      <p:ext uri="{BB962C8B-B14F-4D97-AF65-F5344CB8AC3E}">
        <p14:creationId xmlns:p14="http://schemas.microsoft.com/office/powerpoint/2010/main" val="4046944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(3) My </a:t>
            </a:r>
            <a:r>
              <a:rPr lang="nl-NL" dirty="0" err="1"/>
              <a:t>own</a:t>
            </a:r>
            <a:r>
              <a:rPr lang="nl-NL" dirty="0"/>
              <a:t> </a:t>
            </a:r>
            <a:r>
              <a:rPr lang="nl-NL" dirty="0" err="1"/>
              <a:t>involvement</a:t>
            </a:r>
            <a:r>
              <a:rPr lang="nl-NL" dirty="0"/>
              <a:t> </a:t>
            </a:r>
            <a:r>
              <a:rPr lang="nl-NL" dirty="0" err="1"/>
              <a:t>with</a:t>
            </a:r>
            <a:r>
              <a:rPr lang="nl-NL" dirty="0"/>
              <a:t> Big Data</a:t>
            </a:r>
            <a:endParaRPr lang="en-US" dirty="0"/>
          </a:p>
        </p:txBody>
      </p:sp>
      <p:sp>
        <p:nvSpPr>
          <p:cNvPr id="3" name="Content Placeholder 2"/>
          <p:cNvSpPr>
            <a:spLocks noGrp="1"/>
          </p:cNvSpPr>
          <p:nvPr>
            <p:ph idx="1"/>
          </p:nvPr>
        </p:nvSpPr>
        <p:spPr/>
        <p:txBody>
          <a:bodyPr>
            <a:normAutofit fontScale="70000" lnSpcReduction="20000"/>
          </a:bodyPr>
          <a:lstStyle/>
          <a:p>
            <a:r>
              <a:rPr lang="nl-NL" dirty="0" err="1"/>
              <a:t>I’ve</a:t>
            </a:r>
            <a:r>
              <a:rPr lang="nl-NL" dirty="0"/>
              <a:t> been </a:t>
            </a:r>
            <a:r>
              <a:rPr lang="nl-NL" dirty="0" err="1"/>
              <a:t>involved</a:t>
            </a:r>
            <a:r>
              <a:rPr lang="nl-NL" dirty="0"/>
              <a:t> </a:t>
            </a:r>
            <a:r>
              <a:rPr lang="nl-NL" dirty="0" err="1"/>
              <a:t>with</a:t>
            </a:r>
            <a:r>
              <a:rPr lang="nl-NL" dirty="0"/>
              <a:t> a Big Data project </a:t>
            </a:r>
            <a:r>
              <a:rPr lang="nl-NL" dirty="0" err="1"/>
              <a:t>by</a:t>
            </a:r>
            <a:r>
              <a:rPr lang="nl-NL" dirty="0"/>
              <a:t> </a:t>
            </a:r>
            <a:r>
              <a:rPr lang="nl-NL" dirty="0" err="1"/>
              <a:t>the</a:t>
            </a:r>
            <a:r>
              <a:rPr lang="nl-NL" dirty="0"/>
              <a:t> </a:t>
            </a:r>
            <a:r>
              <a:rPr lang="nl-NL" dirty="0" err="1"/>
              <a:t>Scientific</a:t>
            </a:r>
            <a:r>
              <a:rPr lang="nl-NL" dirty="0"/>
              <a:t> Council </a:t>
            </a:r>
            <a:r>
              <a:rPr lang="nl-NL" dirty="0" err="1"/>
              <a:t>for</a:t>
            </a:r>
            <a:r>
              <a:rPr lang="nl-NL" dirty="0"/>
              <a:t> </a:t>
            </a:r>
            <a:r>
              <a:rPr lang="nl-NL" dirty="0" err="1"/>
              <a:t>Government</a:t>
            </a:r>
            <a:r>
              <a:rPr lang="nl-NL" dirty="0"/>
              <a:t> Policy (WRR) </a:t>
            </a:r>
            <a:r>
              <a:rPr lang="nl-NL" dirty="0" err="1"/>
              <a:t>and</a:t>
            </a:r>
            <a:r>
              <a:rPr lang="nl-NL" dirty="0"/>
              <a:t> </a:t>
            </a:r>
            <a:r>
              <a:rPr lang="nl-NL" dirty="0" err="1"/>
              <a:t>written</a:t>
            </a:r>
            <a:r>
              <a:rPr lang="nl-NL" dirty="0"/>
              <a:t> </a:t>
            </a:r>
            <a:r>
              <a:rPr lang="nl-NL" dirty="0" err="1"/>
              <a:t>several</a:t>
            </a:r>
            <a:r>
              <a:rPr lang="nl-NL" dirty="0"/>
              <a:t> studies</a:t>
            </a:r>
            <a:br>
              <a:rPr lang="nl-NL" dirty="0"/>
            </a:br>
            <a:endParaRPr lang="nl-NL" dirty="0"/>
          </a:p>
          <a:p>
            <a:r>
              <a:rPr lang="nl-NL" dirty="0"/>
              <a:t>B. van der Sloot, </a:t>
            </a:r>
            <a:r>
              <a:rPr lang="nl-NL" dirty="0">
                <a:hlinkClick r:id="rId2"/>
              </a:rPr>
              <a:t>'Big Data'</a:t>
            </a:r>
            <a:r>
              <a:rPr lang="nl-NL" dirty="0"/>
              <a:t>, Elementaire deeltjes, Amsterdam University Press, Amsterdam 2018.</a:t>
            </a:r>
          </a:p>
          <a:p>
            <a:r>
              <a:rPr lang="nl-NL" dirty="0"/>
              <a:t>B. van der Sloot, ‘</a:t>
            </a:r>
            <a:r>
              <a:rPr lang="nl-NL" dirty="0">
                <a:hlinkClick r:id="rId3"/>
              </a:rPr>
              <a:t>Privacy as </a:t>
            </a:r>
            <a:r>
              <a:rPr lang="nl-NL" dirty="0" err="1">
                <a:hlinkClick r:id="rId3"/>
              </a:rPr>
              <a:t>virtue</a:t>
            </a:r>
            <a:r>
              <a:rPr lang="nl-NL" dirty="0"/>
              <a:t>’, </a:t>
            </a:r>
            <a:r>
              <a:rPr lang="nl-NL" dirty="0" err="1"/>
              <a:t>Intersentia</a:t>
            </a:r>
            <a:r>
              <a:rPr lang="nl-NL" dirty="0"/>
              <a:t>, Cambridge, 2017.</a:t>
            </a:r>
          </a:p>
          <a:p>
            <a:r>
              <a:rPr lang="nl-NL" dirty="0"/>
              <a:t>B. van der Sloot &amp; D. Broeders &amp; E. Schrijvers (</a:t>
            </a:r>
            <a:r>
              <a:rPr lang="nl-NL" dirty="0" err="1"/>
              <a:t>eds</a:t>
            </a:r>
            <a:r>
              <a:rPr lang="nl-NL" dirty="0"/>
              <a:t>.), ‘</a:t>
            </a:r>
            <a:r>
              <a:rPr lang="nl-NL" dirty="0" err="1">
                <a:hlinkClick r:id="rId4"/>
              </a:rPr>
              <a:t>Exploring</a:t>
            </a:r>
            <a:r>
              <a:rPr lang="nl-NL" dirty="0">
                <a:hlinkClick r:id="rId4"/>
              </a:rPr>
              <a:t> </a:t>
            </a:r>
            <a:r>
              <a:rPr lang="nl-NL" dirty="0" err="1">
                <a:hlinkClick r:id="rId4"/>
              </a:rPr>
              <a:t>the</a:t>
            </a:r>
            <a:r>
              <a:rPr lang="nl-NL" dirty="0">
                <a:hlinkClick r:id="rId4"/>
              </a:rPr>
              <a:t> </a:t>
            </a:r>
            <a:r>
              <a:rPr lang="nl-NL" dirty="0" err="1">
                <a:hlinkClick r:id="rId4"/>
              </a:rPr>
              <a:t>boundaries</a:t>
            </a:r>
            <a:r>
              <a:rPr lang="nl-NL" dirty="0">
                <a:hlinkClick r:id="rId4"/>
              </a:rPr>
              <a:t> of Big Data’</a:t>
            </a:r>
            <a:r>
              <a:rPr lang="nl-NL" dirty="0"/>
              <a:t>, Amsterdam University Press, Amsterdam 2016.</a:t>
            </a:r>
          </a:p>
          <a:p>
            <a:r>
              <a:rPr lang="nl-NL" dirty="0"/>
              <a:t>WRR, ‘</a:t>
            </a:r>
            <a:r>
              <a:rPr lang="nl-NL" dirty="0">
                <a:hlinkClick r:id="rId5"/>
              </a:rPr>
              <a:t>Big Data in een vrije en veilige samenleving</a:t>
            </a:r>
            <a:r>
              <a:rPr lang="nl-NL" dirty="0"/>
              <a:t>’, WRR-rapport, Amsterdam University Press, Amsterdam 2016, pp 172. </a:t>
            </a:r>
          </a:p>
          <a:p>
            <a:r>
              <a:rPr lang="en-US" dirty="0"/>
              <a:t>B. van der Sloot &amp; S. van Schendel, ‘</a:t>
            </a:r>
            <a:r>
              <a:rPr lang="en-US" dirty="0">
                <a:hlinkClick r:id="rId6"/>
              </a:rPr>
              <a:t>International and comparative legal study on Big Data</a:t>
            </a:r>
            <a:r>
              <a:rPr lang="en-US" dirty="0"/>
              <a:t>’, WRR-rapport, working paper 20, 2016.</a:t>
            </a:r>
            <a:endParaRPr lang="nl-NL" dirty="0"/>
          </a:p>
        </p:txBody>
      </p:sp>
    </p:spTree>
    <p:extLst>
      <p:ext uri="{BB962C8B-B14F-4D97-AF65-F5344CB8AC3E}">
        <p14:creationId xmlns:p14="http://schemas.microsoft.com/office/powerpoint/2010/main" val="1864852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(4) </a:t>
            </a:r>
            <a:r>
              <a:rPr lang="nl-NL" dirty="0" err="1"/>
              <a:t>Defintion</a:t>
            </a:r>
            <a:r>
              <a:rPr lang="nl-NL" dirty="0"/>
              <a:t> </a:t>
            </a:r>
            <a:r>
              <a:rPr lang="nl-NL" dirty="0" err="1"/>
              <a:t>and</a:t>
            </a:r>
            <a:r>
              <a:rPr lang="nl-NL" dirty="0"/>
              <a:t> </a:t>
            </a:r>
            <a:r>
              <a:rPr lang="nl-NL" dirty="0" err="1"/>
              <a:t>delineation</a:t>
            </a:r>
            <a:r>
              <a:rPr lang="nl-NL" dirty="0"/>
              <a:t> of Big Data</a:t>
            </a:r>
            <a:endParaRPr lang="en-US" dirty="0"/>
          </a:p>
        </p:txBody>
      </p:sp>
      <p:sp>
        <p:nvSpPr>
          <p:cNvPr id="3" name="Content Placeholder 2"/>
          <p:cNvSpPr>
            <a:spLocks noGrp="1"/>
          </p:cNvSpPr>
          <p:nvPr>
            <p:ph idx="1"/>
          </p:nvPr>
        </p:nvSpPr>
        <p:spPr/>
        <p:txBody>
          <a:bodyPr>
            <a:normAutofit fontScale="92500" lnSpcReduction="20000"/>
          </a:bodyPr>
          <a:lstStyle/>
          <a:p>
            <a:r>
              <a:rPr lang="en-GB" dirty="0"/>
              <a:t>The </a:t>
            </a:r>
            <a:r>
              <a:rPr lang="en-GB" i="1" dirty="0"/>
              <a:t>Gartner Report</a:t>
            </a:r>
            <a:r>
              <a:rPr lang="en-GB" dirty="0"/>
              <a:t> focusses on three matters when describing Big Data: increasing volume (amount of data), velocity (speed of data processing), and variety (range of data types and sources). This is also called the 3v model or 3v theory</a:t>
            </a:r>
          </a:p>
          <a:p>
            <a:r>
              <a:rPr lang="nl-NL" dirty="0" err="1"/>
              <a:t>Authors</a:t>
            </a:r>
            <a:r>
              <a:rPr lang="nl-NL" dirty="0"/>
              <a:t> have </a:t>
            </a:r>
            <a:r>
              <a:rPr lang="nl-NL" dirty="0" err="1"/>
              <a:t>added</a:t>
            </a:r>
            <a:r>
              <a:rPr lang="nl-NL" dirty="0"/>
              <a:t> new V’s </a:t>
            </a:r>
            <a:r>
              <a:rPr lang="nl-NL" dirty="0" err="1"/>
              <a:t>such</a:t>
            </a:r>
            <a:r>
              <a:rPr lang="nl-NL" dirty="0"/>
              <a:t> as </a:t>
            </a:r>
            <a:r>
              <a:rPr lang="nl-NL" i="1" dirty="0"/>
              <a:t>Value</a:t>
            </a:r>
            <a:r>
              <a:rPr lang="nl-NL" dirty="0"/>
              <a:t> (Dijcks, 2012; </a:t>
            </a:r>
            <a:r>
              <a:rPr lang="nl-NL" dirty="0" err="1"/>
              <a:t>Dumbill</a:t>
            </a:r>
            <a:r>
              <a:rPr lang="nl-NL" dirty="0"/>
              <a:t>, 2013), </a:t>
            </a:r>
            <a:r>
              <a:rPr lang="nl-NL" i="1" dirty="0" err="1"/>
              <a:t>Variability</a:t>
            </a:r>
            <a:r>
              <a:rPr lang="nl-NL" dirty="0"/>
              <a:t> (Hopkins &amp; </a:t>
            </a:r>
            <a:r>
              <a:rPr lang="nl-NL" dirty="0" err="1"/>
              <a:t>Evelson</a:t>
            </a:r>
            <a:r>
              <a:rPr lang="nl-NL" dirty="0"/>
              <a:t>, 2011; Tech America Foundation, 2012), </a:t>
            </a:r>
            <a:r>
              <a:rPr lang="nl-NL" i="1" dirty="0" err="1"/>
              <a:t>Veracity</a:t>
            </a:r>
            <a:r>
              <a:rPr lang="nl-NL" dirty="0"/>
              <a:t> (IBM, 2015) </a:t>
            </a:r>
            <a:r>
              <a:rPr lang="nl-NL" dirty="0" err="1"/>
              <a:t>and</a:t>
            </a:r>
            <a:r>
              <a:rPr lang="nl-NL" dirty="0"/>
              <a:t> </a:t>
            </a:r>
            <a:r>
              <a:rPr lang="nl-NL" i="1" dirty="0"/>
              <a:t>Virtual</a:t>
            </a:r>
            <a:r>
              <a:rPr lang="nl-NL" dirty="0"/>
              <a:t> (</a:t>
            </a:r>
            <a:r>
              <a:rPr lang="nl-NL" dirty="0" err="1"/>
              <a:t>Zikopoulos</a:t>
            </a:r>
            <a:r>
              <a:rPr lang="nl-NL" dirty="0"/>
              <a:t> et al 11; </a:t>
            </a:r>
            <a:r>
              <a:rPr lang="nl-NL" dirty="0" err="1"/>
              <a:t>Akerkar</a:t>
            </a:r>
            <a:r>
              <a:rPr lang="nl-NL" dirty="0"/>
              <a:t> et al 2015).</a:t>
            </a:r>
          </a:p>
        </p:txBody>
      </p:sp>
    </p:spTree>
    <p:extLst>
      <p:ext uri="{BB962C8B-B14F-4D97-AF65-F5344CB8AC3E}">
        <p14:creationId xmlns:p14="http://schemas.microsoft.com/office/powerpoint/2010/main" val="705906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(4) </a:t>
            </a:r>
            <a:r>
              <a:rPr lang="nl-NL" dirty="0" err="1"/>
              <a:t>Defintion</a:t>
            </a:r>
            <a:r>
              <a:rPr lang="nl-NL" dirty="0"/>
              <a:t> </a:t>
            </a:r>
            <a:r>
              <a:rPr lang="nl-NL" dirty="0" err="1"/>
              <a:t>and</a:t>
            </a:r>
            <a:r>
              <a:rPr lang="nl-NL" dirty="0"/>
              <a:t> </a:t>
            </a:r>
            <a:r>
              <a:rPr lang="nl-NL" dirty="0" err="1"/>
              <a:t>delineation</a:t>
            </a:r>
            <a:r>
              <a:rPr lang="nl-NL" dirty="0"/>
              <a:t> of Big Data</a:t>
            </a:r>
          </a:p>
        </p:txBody>
      </p:sp>
      <p:sp>
        <p:nvSpPr>
          <p:cNvPr id="3" name="Tijdelijke aanduiding voor inhoud 2"/>
          <p:cNvSpPr>
            <a:spLocks noGrp="1"/>
          </p:cNvSpPr>
          <p:nvPr>
            <p:ph idx="1"/>
          </p:nvPr>
        </p:nvSpPr>
        <p:spPr/>
        <p:txBody>
          <a:bodyPr>
            <a:normAutofit fontScale="70000" lnSpcReduction="20000"/>
          </a:bodyPr>
          <a:lstStyle/>
          <a:p>
            <a:pPr lvl="0"/>
            <a:r>
              <a:rPr lang="nl-NL" dirty="0"/>
              <a:t>The </a:t>
            </a:r>
            <a:r>
              <a:rPr lang="nl-NL" dirty="0" err="1"/>
              <a:t>Article</a:t>
            </a:r>
            <a:r>
              <a:rPr lang="nl-NL" dirty="0"/>
              <a:t> 29 </a:t>
            </a:r>
            <a:r>
              <a:rPr lang="nl-NL" dirty="0" err="1"/>
              <a:t>Working</a:t>
            </a:r>
            <a:r>
              <a:rPr lang="nl-NL" dirty="0"/>
              <a:t> Party: </a:t>
            </a:r>
            <a:r>
              <a:rPr lang="en-US" dirty="0"/>
              <a:t>‘Big Data is a term which refers to the enormous increase in access to and automated use of information. It refers to the gigantic amounts of digital data controlled by companies, authorities and other large organizations which are subjected to extensive analysis based on the use of algorithms.</a:t>
            </a:r>
            <a:r>
              <a:rPr lang="en-US" i="1" dirty="0"/>
              <a:t> Big Data may be used to identify general trends and correlations, but it can also be used such that it affects individuals directly.’</a:t>
            </a:r>
            <a:endParaRPr lang="nl-NL" dirty="0"/>
          </a:p>
          <a:p>
            <a:pPr lvl="0"/>
            <a:r>
              <a:rPr lang="en-US" dirty="0"/>
              <a:t>The </a:t>
            </a:r>
            <a:r>
              <a:rPr lang="en-US" i="1" dirty="0"/>
              <a:t>European Data Protection Supervisor</a:t>
            </a:r>
            <a:r>
              <a:rPr lang="en-US" dirty="0"/>
              <a:t>: ‘Big data means large amounts of different types of data produced at high speed from multiple sources, whose handling and analysis require new and more powerful processors and algorithms. Not all of these data are personal, but many players in the digital economy increasingly rely on the large scale collection of and trade in personal information. As well as benefits, these growing markets pose specific risks to individual's rights to privacy and to data protection.’</a:t>
            </a:r>
            <a:endParaRPr lang="nl-NL" dirty="0"/>
          </a:p>
        </p:txBody>
      </p:sp>
    </p:spTree>
    <p:extLst>
      <p:ext uri="{BB962C8B-B14F-4D97-AF65-F5344CB8AC3E}">
        <p14:creationId xmlns:p14="http://schemas.microsoft.com/office/powerpoint/2010/main" val="4210767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(4) </a:t>
            </a:r>
            <a:r>
              <a:rPr lang="nl-NL" dirty="0" err="1"/>
              <a:t>Defintion</a:t>
            </a:r>
            <a:r>
              <a:rPr lang="nl-NL" dirty="0"/>
              <a:t> </a:t>
            </a:r>
            <a:r>
              <a:rPr lang="nl-NL" dirty="0" err="1"/>
              <a:t>and</a:t>
            </a:r>
            <a:r>
              <a:rPr lang="nl-NL" dirty="0"/>
              <a:t> </a:t>
            </a:r>
            <a:r>
              <a:rPr lang="nl-NL" dirty="0" err="1"/>
              <a:t>delineation</a:t>
            </a:r>
            <a:r>
              <a:rPr lang="nl-NL" dirty="0"/>
              <a:t> of Big Data</a:t>
            </a:r>
          </a:p>
        </p:txBody>
      </p:sp>
      <p:sp>
        <p:nvSpPr>
          <p:cNvPr id="3" name="Tijdelijke aanduiding voor inhoud 2"/>
          <p:cNvSpPr>
            <a:spLocks noGrp="1"/>
          </p:cNvSpPr>
          <p:nvPr>
            <p:ph idx="1"/>
          </p:nvPr>
        </p:nvSpPr>
        <p:spPr>
          <a:xfrm>
            <a:off x="457200" y="1600200"/>
            <a:ext cx="8229600" cy="4637112"/>
          </a:xfrm>
        </p:spPr>
        <p:txBody>
          <a:bodyPr>
            <a:normAutofit fontScale="47500" lnSpcReduction="20000"/>
          </a:bodyPr>
          <a:lstStyle/>
          <a:p>
            <a:pPr lvl="0"/>
            <a:r>
              <a:rPr lang="en-US" dirty="0"/>
              <a:t>The Estonian DPA describes Big Data as ‘collected and processed open datasets, which are defined by quantity, plurality of data formats and data origination and processing speed.’</a:t>
            </a:r>
            <a:endParaRPr lang="nl-NL" dirty="0"/>
          </a:p>
          <a:p>
            <a:pPr lvl="0"/>
            <a:r>
              <a:rPr lang="en-US" dirty="0"/>
              <a:t>The Luxembourg DPA: ‘</a:t>
            </a:r>
            <a:r>
              <a:rPr lang="en-GB" dirty="0"/>
              <a:t>Big Data stems from the collection of large structured or unstructured datasets, the possible merger of such datasets as well as the analysis of these data through computer algorithms. It usually refers to datasets which cannot be stored, managed and analysed with average technical means due to their size. Personal data can also be a part of Big Data but Big Data usually extends beyond that, containing aggregated and anonymous data.’</a:t>
            </a:r>
            <a:endParaRPr lang="nl-NL" dirty="0"/>
          </a:p>
          <a:p>
            <a:pPr lvl="0"/>
            <a:r>
              <a:rPr lang="en-US" dirty="0"/>
              <a:t>The Dutch DPA: ‘Big Data is all about collecting as much information as possible ; storing it in ever larger databases ; combining data that is collected for different purposes ; and applying algorithms to find correlations and unexpected new information.’ </a:t>
            </a:r>
            <a:endParaRPr lang="nl-NL" dirty="0"/>
          </a:p>
          <a:p>
            <a:pPr lvl="0"/>
            <a:r>
              <a:rPr lang="en-GB" dirty="0"/>
              <a:t>The Slovenian DPA: ‘Big Data is a broad term for processing of large amounts of different types of data, including personal data, acquired from multiple sources in various formats. Big Data revolves around predictive analytics – acquiring new knowledge from large data sets which requires new and more powerful processing applications.’</a:t>
            </a:r>
            <a:endParaRPr lang="nl-NL" dirty="0"/>
          </a:p>
          <a:p>
            <a:pPr lvl="0"/>
            <a:r>
              <a:rPr lang="en-GB" dirty="0"/>
              <a:t>The UK DPA: </a:t>
            </a:r>
            <a:r>
              <a:rPr lang="en-US" dirty="0"/>
              <a:t>‘repurposing data; using algorithms to find correlations in datasets rather than constructing traditional queries; and bringing together data from a variety of sources, including structured and unstructured data.’ </a:t>
            </a:r>
            <a:endParaRPr lang="nl-NL" dirty="0"/>
          </a:p>
          <a:p>
            <a:pPr lvl="0"/>
            <a:r>
              <a:rPr lang="en-GB" dirty="0"/>
              <a:t>The Swedish DPA argues that </a:t>
            </a:r>
            <a:r>
              <a:rPr lang="en-US" dirty="0"/>
              <a:t>‘the concept is used for situations where large amounts of data are gathered in order to be made available for different purposes, not always precisely determined in advance.’</a:t>
            </a:r>
            <a:endParaRPr lang="nl-NL" dirty="0"/>
          </a:p>
        </p:txBody>
      </p:sp>
    </p:spTree>
    <p:extLst>
      <p:ext uri="{BB962C8B-B14F-4D97-AF65-F5344CB8AC3E}">
        <p14:creationId xmlns:p14="http://schemas.microsoft.com/office/powerpoint/2010/main" val="4114506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(4) </a:t>
            </a:r>
            <a:r>
              <a:rPr lang="nl-NL" dirty="0" err="1"/>
              <a:t>Defintion</a:t>
            </a:r>
            <a:r>
              <a:rPr lang="nl-NL" dirty="0"/>
              <a:t> </a:t>
            </a:r>
            <a:r>
              <a:rPr lang="nl-NL" dirty="0" err="1"/>
              <a:t>and</a:t>
            </a:r>
            <a:r>
              <a:rPr lang="nl-NL" dirty="0"/>
              <a:t> </a:t>
            </a:r>
            <a:r>
              <a:rPr lang="nl-NL" dirty="0" err="1"/>
              <a:t>delineation</a:t>
            </a:r>
            <a:r>
              <a:rPr lang="nl-NL" dirty="0"/>
              <a:t> of Big Data</a:t>
            </a:r>
          </a:p>
        </p:txBody>
      </p:sp>
      <p:sp>
        <p:nvSpPr>
          <p:cNvPr id="3" name="Tijdelijke aanduiding voor inhoud 2"/>
          <p:cNvSpPr>
            <a:spLocks noGrp="1"/>
          </p:cNvSpPr>
          <p:nvPr>
            <p:ph idx="1"/>
          </p:nvPr>
        </p:nvSpPr>
        <p:spPr/>
        <p:txBody>
          <a:bodyPr>
            <a:normAutofit fontScale="77500" lnSpcReduction="20000"/>
          </a:bodyPr>
          <a:lstStyle/>
          <a:p>
            <a:pPr lvl="0"/>
            <a:r>
              <a:rPr lang="nl-NL" dirty="0" err="1"/>
              <a:t>Umbrella</a:t>
            </a:r>
            <a:r>
              <a:rPr lang="nl-NL" dirty="0"/>
              <a:t> term</a:t>
            </a:r>
          </a:p>
          <a:p>
            <a:pPr lvl="0"/>
            <a:r>
              <a:rPr lang="nl-NL" i="1" dirty="0"/>
              <a:t>Open Data: </a:t>
            </a:r>
            <a:r>
              <a:rPr lang="en-GB" dirty="0"/>
              <a:t>Lots of Big Data initiatives are linked to Open Data. Open Data is the idea, as the name suggests, that (government) data should be public. Traditionally, it is linked to the strive for transparency in the public sector and for more control over government power by media and/or citizens. In particular, the Estonian DPA is very explicit about the relationship between Open Data and Big Data. Big Data is defined as </a:t>
            </a:r>
            <a:r>
              <a:rPr lang="en-GB" b="1" dirty="0"/>
              <a:t>‘</a:t>
            </a:r>
            <a:r>
              <a:rPr lang="en-GB" dirty="0"/>
              <a:t>collected and processed open datasets, which are defined by quantity, plurality of data formats and data origination and processing speed’. The desk research also shows a clear link between the two concepts in some countries, such as Australia, France, Japan and the United Kingdom. </a:t>
            </a:r>
            <a:endParaRPr lang="nl-NL" dirty="0"/>
          </a:p>
        </p:txBody>
      </p:sp>
    </p:spTree>
    <p:extLst>
      <p:ext uri="{BB962C8B-B14F-4D97-AF65-F5344CB8AC3E}">
        <p14:creationId xmlns:p14="http://schemas.microsoft.com/office/powerpoint/2010/main" val="2746446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(4) </a:t>
            </a:r>
            <a:r>
              <a:rPr lang="nl-NL" dirty="0" err="1"/>
              <a:t>Defintion</a:t>
            </a:r>
            <a:r>
              <a:rPr lang="nl-NL" dirty="0"/>
              <a:t> </a:t>
            </a:r>
            <a:r>
              <a:rPr lang="nl-NL" dirty="0" err="1"/>
              <a:t>and</a:t>
            </a:r>
            <a:r>
              <a:rPr lang="nl-NL" dirty="0"/>
              <a:t> </a:t>
            </a:r>
            <a:r>
              <a:rPr lang="nl-NL" dirty="0" err="1"/>
              <a:t>delineation</a:t>
            </a:r>
            <a:r>
              <a:rPr lang="nl-NL" dirty="0"/>
              <a:t> of Big Data</a:t>
            </a:r>
            <a:endParaRPr lang="en-US" dirty="0"/>
          </a:p>
        </p:txBody>
      </p:sp>
      <p:sp>
        <p:nvSpPr>
          <p:cNvPr id="3" name="Content Placeholder 2"/>
          <p:cNvSpPr>
            <a:spLocks noGrp="1"/>
          </p:cNvSpPr>
          <p:nvPr>
            <p:ph idx="1"/>
          </p:nvPr>
        </p:nvSpPr>
        <p:spPr/>
        <p:txBody>
          <a:bodyPr>
            <a:normAutofit fontScale="55000" lnSpcReduction="20000"/>
          </a:bodyPr>
          <a:lstStyle/>
          <a:p>
            <a:r>
              <a:rPr lang="en-GB" i="1" dirty="0"/>
              <a:t>Re-Use: </a:t>
            </a:r>
            <a:r>
              <a:rPr lang="en-GB" dirty="0"/>
              <a:t>Linked to Open Data is the idea of re-use of data. Yet there is one important difference. While Open Data traditionally concerned the transparency of and control on government power, there re-use of (government) data is specifically intended to promote the commercial exploitation of these data by businesses and private parties. The re-use of Public Sector Information is stimulated through the PSI Directive of the European Union. But more in general, re-use refers to the idea that data can be used for another purpose than for which they were originally collected. The Norwegian DPA, inter alia, has suggested the relationship between Big Data and the re-use of data. The Norwegians use the definition of the Working Group 29, ‘but also add what in our opinion is the key aspect of Big Data, namely that it is about the compilation of data from several different sources. In other words, it is not just the volume in itself that is of interest, but the fact that secondary value is derived from the data through reuse and analysis.’ The desk research also showed a link between the two concepts. In France, for example, Big Data is primarily seen as a phenomenon based on the re-use of data for new purposes and on the combination of different data and datasets.</a:t>
            </a:r>
            <a:r>
              <a:rPr lang="en-US" dirty="0"/>
              <a:t> Directive 2003/98/EC of the European Parliament and of the Council of 17 November 2003 on the re-use of public sector information. Directive 2013/37/EU of the European Parliament and the Council of 26 June 2013 amending Directive 2003/98/EC on the re-use of public sector information.</a:t>
            </a:r>
          </a:p>
        </p:txBody>
      </p:sp>
    </p:spTree>
    <p:extLst>
      <p:ext uri="{BB962C8B-B14F-4D97-AF65-F5344CB8AC3E}">
        <p14:creationId xmlns:p14="http://schemas.microsoft.com/office/powerpoint/2010/main" val="495834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(4) </a:t>
            </a:r>
            <a:r>
              <a:rPr lang="nl-NL" dirty="0" err="1"/>
              <a:t>Defintion</a:t>
            </a:r>
            <a:r>
              <a:rPr lang="nl-NL" dirty="0"/>
              <a:t> </a:t>
            </a:r>
            <a:r>
              <a:rPr lang="nl-NL" dirty="0" err="1"/>
              <a:t>and</a:t>
            </a:r>
            <a:r>
              <a:rPr lang="nl-NL" dirty="0"/>
              <a:t> </a:t>
            </a:r>
            <a:r>
              <a:rPr lang="nl-NL" dirty="0" err="1"/>
              <a:t>delineation</a:t>
            </a:r>
            <a:r>
              <a:rPr lang="nl-NL" dirty="0"/>
              <a:t> of Big Data</a:t>
            </a:r>
          </a:p>
        </p:txBody>
      </p:sp>
      <p:sp>
        <p:nvSpPr>
          <p:cNvPr id="3" name="Tijdelijke aanduiding voor inhoud 2"/>
          <p:cNvSpPr>
            <a:spLocks noGrp="1"/>
          </p:cNvSpPr>
          <p:nvPr>
            <p:ph idx="1"/>
          </p:nvPr>
        </p:nvSpPr>
        <p:spPr/>
        <p:txBody>
          <a:bodyPr>
            <a:normAutofit fontScale="70000" lnSpcReduction="20000"/>
          </a:bodyPr>
          <a:lstStyle/>
          <a:p>
            <a:pPr lvl="0"/>
            <a:r>
              <a:rPr lang="nl-NL" i="1" dirty="0"/>
              <a:t>Internet of </a:t>
            </a:r>
            <a:r>
              <a:rPr lang="nl-NL" i="1" dirty="0" err="1"/>
              <a:t>things</a:t>
            </a:r>
            <a:r>
              <a:rPr lang="nl-NL" i="1" dirty="0"/>
              <a:t>: </a:t>
            </a:r>
            <a:r>
              <a:rPr lang="en-GB" dirty="0"/>
              <a:t>The term the Internet of Things refers to the idea that more and more things are connected to the Internet. This may include cars, lampposts, refrigerators, pants, or whatever object. This allows for the development of smart devices - for example, a refrigerator that records that the milk is out and automatically orders new. By providing all objects with a sensor, large quantities of data can be collected. Therefore, Big Data and the Internet of Things are often mentioned in the same breath. An example would be the DPA of the United Kingdom noting ‘that big data may involve not only data that has been consciously provided by data subjects, but also personal data that has been observed (e.g. from Internet of Things devices), derived from other data or inferred through analytics and profiling.’ </a:t>
            </a:r>
            <a:endParaRPr lang="nl-NL" dirty="0"/>
          </a:p>
        </p:txBody>
      </p:sp>
    </p:spTree>
    <p:extLst>
      <p:ext uri="{BB962C8B-B14F-4D97-AF65-F5344CB8AC3E}">
        <p14:creationId xmlns:p14="http://schemas.microsoft.com/office/powerpoint/2010/main" val="2262759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(4) </a:t>
            </a:r>
            <a:r>
              <a:rPr lang="nl-NL" dirty="0" err="1"/>
              <a:t>Defintion</a:t>
            </a:r>
            <a:r>
              <a:rPr lang="nl-NL" dirty="0"/>
              <a:t> </a:t>
            </a:r>
            <a:r>
              <a:rPr lang="nl-NL" dirty="0" err="1"/>
              <a:t>and</a:t>
            </a:r>
            <a:r>
              <a:rPr lang="nl-NL" dirty="0"/>
              <a:t> </a:t>
            </a:r>
            <a:r>
              <a:rPr lang="nl-NL" dirty="0" err="1"/>
              <a:t>delineation</a:t>
            </a:r>
            <a:r>
              <a:rPr lang="nl-NL" dirty="0"/>
              <a:t> of Big Data</a:t>
            </a:r>
          </a:p>
        </p:txBody>
      </p:sp>
      <p:sp>
        <p:nvSpPr>
          <p:cNvPr id="3" name="Tijdelijke aanduiding voor inhoud 2"/>
          <p:cNvSpPr>
            <a:spLocks noGrp="1"/>
          </p:cNvSpPr>
          <p:nvPr>
            <p:ph idx="1"/>
          </p:nvPr>
        </p:nvSpPr>
        <p:spPr/>
        <p:txBody>
          <a:bodyPr>
            <a:normAutofit fontScale="62500" lnSpcReduction="20000"/>
          </a:bodyPr>
          <a:lstStyle/>
          <a:p>
            <a:pPr lvl="0"/>
            <a:r>
              <a:rPr lang="nl-NL" i="1" dirty="0"/>
              <a:t>Smart: </a:t>
            </a:r>
            <a:r>
              <a:rPr lang="en-GB" dirty="0"/>
              <a:t>Because of the applications of the internet of things and the constantly communicating devices and computers, the development of smart products and services has spiralled. Examples of such developments are smart cities, smart devices and smart robots. The desk research indicates that in a number of countries, a link is made between such developments and Big Data systems, for example the United States and the United Kingdom. Also, the DPA from Luxembourg emphasizes the relationship with smart systems, such as smart metering.  ‘At a national level, a system of smart metering for electricity and gas has been launched. The project is however still in a testing phase. - The CNPD has not issued any decisions, reports or opinions that are directly dealing with Big Data. The Commission has however issued an opinion in a related matter, namely with regard to the problematic raised by smart metering.  In 2013, the CNPD issued an opinion on smart metering. The main argument of the opinion highlights the necessity to clearly define the purposes of the data processing as well as the retention periods of the data related to smart metering.’</a:t>
            </a:r>
            <a:endParaRPr lang="nl-NL" dirty="0"/>
          </a:p>
        </p:txBody>
      </p:sp>
    </p:spTree>
    <p:extLst>
      <p:ext uri="{BB962C8B-B14F-4D97-AF65-F5344CB8AC3E}">
        <p14:creationId xmlns:p14="http://schemas.microsoft.com/office/powerpoint/2010/main" val="1923764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Overview</a:t>
            </a:r>
            <a:endParaRPr lang="en-US" dirty="0"/>
          </a:p>
        </p:txBody>
      </p:sp>
      <p:sp>
        <p:nvSpPr>
          <p:cNvPr id="3" name="Content Placeholder 2"/>
          <p:cNvSpPr>
            <a:spLocks noGrp="1"/>
          </p:cNvSpPr>
          <p:nvPr>
            <p:ph idx="1"/>
          </p:nvPr>
        </p:nvSpPr>
        <p:spPr>
          <a:xfrm>
            <a:off x="467544" y="1556792"/>
            <a:ext cx="8229600" cy="4525963"/>
          </a:xfrm>
        </p:spPr>
        <p:txBody>
          <a:bodyPr>
            <a:normAutofit fontScale="77500" lnSpcReduction="20000"/>
          </a:bodyPr>
          <a:lstStyle/>
          <a:p>
            <a:r>
              <a:rPr lang="nl-NL" dirty="0"/>
              <a:t>(1) Small </a:t>
            </a:r>
            <a:r>
              <a:rPr lang="nl-NL" dirty="0" err="1"/>
              <a:t>interactive</a:t>
            </a:r>
            <a:r>
              <a:rPr lang="nl-NL" dirty="0"/>
              <a:t> </a:t>
            </a:r>
            <a:r>
              <a:rPr lang="nl-NL" dirty="0" err="1"/>
              <a:t>debate</a:t>
            </a:r>
            <a:endParaRPr lang="nl-NL" dirty="0"/>
          </a:p>
          <a:p>
            <a:r>
              <a:rPr lang="nl-NL" dirty="0"/>
              <a:t>(2) </a:t>
            </a:r>
            <a:r>
              <a:rPr lang="nl-NL" dirty="0" err="1"/>
              <a:t>Definitions</a:t>
            </a:r>
            <a:r>
              <a:rPr lang="nl-NL" dirty="0"/>
              <a:t> of Privacy</a:t>
            </a:r>
          </a:p>
          <a:p>
            <a:r>
              <a:rPr lang="nl-NL" dirty="0"/>
              <a:t>(3) My </a:t>
            </a:r>
            <a:r>
              <a:rPr lang="nl-NL" dirty="0" err="1"/>
              <a:t>own</a:t>
            </a:r>
            <a:r>
              <a:rPr lang="nl-NL" dirty="0"/>
              <a:t> </a:t>
            </a:r>
            <a:r>
              <a:rPr lang="nl-NL" dirty="0" err="1"/>
              <a:t>involvement</a:t>
            </a:r>
            <a:r>
              <a:rPr lang="nl-NL" dirty="0"/>
              <a:t> </a:t>
            </a:r>
            <a:r>
              <a:rPr lang="nl-NL" dirty="0" err="1"/>
              <a:t>with</a:t>
            </a:r>
            <a:r>
              <a:rPr lang="nl-NL" dirty="0"/>
              <a:t> Big Data</a:t>
            </a:r>
          </a:p>
          <a:p>
            <a:r>
              <a:rPr lang="nl-NL" dirty="0"/>
              <a:t>(4) </a:t>
            </a:r>
            <a:r>
              <a:rPr lang="nl-NL" dirty="0" err="1"/>
              <a:t>Defintion</a:t>
            </a:r>
            <a:r>
              <a:rPr lang="nl-NL" dirty="0"/>
              <a:t> </a:t>
            </a:r>
            <a:r>
              <a:rPr lang="nl-NL" dirty="0" err="1"/>
              <a:t>and</a:t>
            </a:r>
            <a:r>
              <a:rPr lang="nl-NL" dirty="0"/>
              <a:t> </a:t>
            </a:r>
            <a:r>
              <a:rPr lang="nl-NL" dirty="0" err="1"/>
              <a:t>delineation</a:t>
            </a:r>
            <a:r>
              <a:rPr lang="nl-NL" dirty="0"/>
              <a:t> of Big Data</a:t>
            </a:r>
          </a:p>
          <a:p>
            <a:r>
              <a:rPr lang="nl-NL" dirty="0"/>
              <a:t>(5) </a:t>
            </a:r>
            <a:r>
              <a:rPr lang="nl-NL" dirty="0" err="1"/>
              <a:t>Use</a:t>
            </a:r>
            <a:r>
              <a:rPr lang="nl-NL" dirty="0"/>
              <a:t> in </a:t>
            </a:r>
            <a:r>
              <a:rPr lang="nl-NL" dirty="0" err="1"/>
              <a:t>practice</a:t>
            </a:r>
            <a:r>
              <a:rPr lang="nl-NL" dirty="0"/>
              <a:t> </a:t>
            </a:r>
            <a:r>
              <a:rPr lang="nl-NL" dirty="0" err="1"/>
              <a:t>and</a:t>
            </a:r>
            <a:r>
              <a:rPr lang="nl-NL" dirty="0"/>
              <a:t> </a:t>
            </a:r>
            <a:r>
              <a:rPr lang="nl-NL" dirty="0" err="1"/>
              <a:t>Social</a:t>
            </a:r>
            <a:r>
              <a:rPr lang="nl-NL" dirty="0"/>
              <a:t> </a:t>
            </a:r>
            <a:r>
              <a:rPr lang="nl-NL" dirty="0" err="1"/>
              <a:t>and</a:t>
            </a:r>
            <a:r>
              <a:rPr lang="nl-NL" dirty="0"/>
              <a:t> </a:t>
            </a:r>
            <a:r>
              <a:rPr lang="nl-NL" dirty="0" err="1"/>
              <a:t>ethical</a:t>
            </a:r>
            <a:r>
              <a:rPr lang="nl-NL" dirty="0"/>
              <a:t> </a:t>
            </a:r>
            <a:r>
              <a:rPr lang="nl-NL" dirty="0" err="1"/>
              <a:t>dangers</a:t>
            </a:r>
            <a:br>
              <a:rPr lang="nl-NL" dirty="0"/>
            </a:br>
            <a:endParaRPr lang="nl-NL" dirty="0"/>
          </a:p>
          <a:p>
            <a:r>
              <a:rPr lang="nl-NL" dirty="0"/>
              <a:t>(6) Break </a:t>
            </a:r>
            <a:br>
              <a:rPr lang="nl-NL" dirty="0"/>
            </a:br>
            <a:endParaRPr lang="nl-NL" dirty="0"/>
          </a:p>
          <a:p>
            <a:r>
              <a:rPr lang="nl-NL" dirty="0"/>
              <a:t>(7) Small </a:t>
            </a:r>
            <a:r>
              <a:rPr lang="nl-NL" dirty="0" err="1"/>
              <a:t>interactive</a:t>
            </a:r>
            <a:r>
              <a:rPr lang="nl-NL" dirty="0"/>
              <a:t> </a:t>
            </a:r>
            <a:r>
              <a:rPr lang="nl-NL" dirty="0" err="1"/>
              <a:t>debate</a:t>
            </a:r>
            <a:endParaRPr lang="nl-NL" dirty="0"/>
          </a:p>
          <a:p>
            <a:r>
              <a:rPr lang="nl-NL" dirty="0"/>
              <a:t>(8) </a:t>
            </a:r>
            <a:r>
              <a:rPr lang="nl-NL" dirty="0" err="1"/>
              <a:t>Overview</a:t>
            </a:r>
            <a:r>
              <a:rPr lang="nl-NL" dirty="0"/>
              <a:t> of privacy </a:t>
            </a:r>
            <a:r>
              <a:rPr lang="nl-NL" dirty="0" err="1"/>
              <a:t>regulation</a:t>
            </a:r>
            <a:endParaRPr lang="nl-NL" dirty="0"/>
          </a:p>
          <a:p>
            <a:r>
              <a:rPr lang="nl-NL" dirty="0"/>
              <a:t>(9) </a:t>
            </a:r>
            <a:r>
              <a:rPr lang="nl-NL" dirty="0" err="1"/>
              <a:t>Juridical</a:t>
            </a:r>
            <a:r>
              <a:rPr lang="nl-NL" dirty="0"/>
              <a:t> </a:t>
            </a:r>
            <a:r>
              <a:rPr lang="nl-NL" dirty="0" err="1"/>
              <a:t>challenges</a:t>
            </a:r>
            <a:r>
              <a:rPr lang="nl-NL" dirty="0"/>
              <a:t> of Big Data</a:t>
            </a:r>
          </a:p>
          <a:p>
            <a:r>
              <a:rPr lang="nl-NL" dirty="0"/>
              <a:t>(10) </a:t>
            </a:r>
            <a:r>
              <a:rPr lang="nl-NL" dirty="0" err="1"/>
              <a:t>Questions</a:t>
            </a:r>
            <a:r>
              <a:rPr lang="nl-NL" dirty="0"/>
              <a:t> </a:t>
            </a:r>
            <a:r>
              <a:rPr lang="nl-NL" dirty="0" err="1"/>
              <a:t>and</a:t>
            </a:r>
            <a:r>
              <a:rPr lang="nl-NL" dirty="0"/>
              <a:t> </a:t>
            </a:r>
            <a:r>
              <a:rPr lang="nl-NL" dirty="0" err="1"/>
              <a:t>remarks</a:t>
            </a:r>
            <a:endParaRPr lang="en-US" dirty="0"/>
          </a:p>
        </p:txBody>
      </p:sp>
    </p:spTree>
    <p:extLst>
      <p:ext uri="{BB962C8B-B14F-4D97-AF65-F5344CB8AC3E}">
        <p14:creationId xmlns:p14="http://schemas.microsoft.com/office/powerpoint/2010/main" val="2848604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(4) </a:t>
            </a:r>
            <a:r>
              <a:rPr lang="nl-NL" dirty="0" err="1"/>
              <a:t>Defintion</a:t>
            </a:r>
            <a:r>
              <a:rPr lang="nl-NL" dirty="0"/>
              <a:t> </a:t>
            </a:r>
            <a:r>
              <a:rPr lang="nl-NL" dirty="0" err="1"/>
              <a:t>and</a:t>
            </a:r>
            <a:r>
              <a:rPr lang="nl-NL" dirty="0"/>
              <a:t> </a:t>
            </a:r>
            <a:r>
              <a:rPr lang="nl-NL" dirty="0" err="1"/>
              <a:t>delineation</a:t>
            </a:r>
            <a:r>
              <a:rPr lang="nl-NL" dirty="0"/>
              <a:t> of Big Data</a:t>
            </a:r>
          </a:p>
        </p:txBody>
      </p:sp>
      <p:sp>
        <p:nvSpPr>
          <p:cNvPr id="3" name="Tijdelijke aanduiding voor inhoud 2"/>
          <p:cNvSpPr>
            <a:spLocks noGrp="1"/>
          </p:cNvSpPr>
          <p:nvPr>
            <p:ph idx="1"/>
          </p:nvPr>
        </p:nvSpPr>
        <p:spPr/>
        <p:txBody>
          <a:bodyPr>
            <a:normAutofit fontScale="77500" lnSpcReduction="20000"/>
          </a:bodyPr>
          <a:lstStyle/>
          <a:p>
            <a:pPr lvl="0"/>
            <a:r>
              <a:rPr lang="nl-NL" i="1" dirty="0" err="1"/>
              <a:t>Profiling</a:t>
            </a:r>
            <a:r>
              <a:rPr lang="nl-NL" i="1" dirty="0"/>
              <a:t>: </a:t>
            </a:r>
            <a:r>
              <a:rPr lang="en-GB" dirty="0"/>
              <a:t>A term that is often associated with Big Data and is sometimes included as part of the definition of Big Data is profiling. Because increasingly large data sets are collected and analysed, the conclusions and correlations are mostly formulated on a general or group level. This mainly involves statistical correlations, sometimes of a predictive nature. Germany is developing new laws on profiling and a number of DPAs emphasize the relationship of Big Data with profiling, such as the DPA of Netherlands, Slovenia, the UK and Belgium. The latter argues: ‘The general data protection law applies, and we expect that de new data protection regulation will be able to provide a partial answer (profiling) to big data issues (legal interpretation of the EU legal framework).’ </a:t>
            </a:r>
            <a:endParaRPr lang="nl-NL" dirty="0"/>
          </a:p>
        </p:txBody>
      </p:sp>
    </p:spTree>
    <p:extLst>
      <p:ext uri="{BB962C8B-B14F-4D97-AF65-F5344CB8AC3E}">
        <p14:creationId xmlns:p14="http://schemas.microsoft.com/office/powerpoint/2010/main" val="2649529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(4) </a:t>
            </a:r>
            <a:r>
              <a:rPr lang="nl-NL" dirty="0" err="1"/>
              <a:t>Defintion</a:t>
            </a:r>
            <a:r>
              <a:rPr lang="nl-NL" dirty="0"/>
              <a:t> </a:t>
            </a:r>
            <a:r>
              <a:rPr lang="nl-NL" dirty="0" err="1"/>
              <a:t>and</a:t>
            </a:r>
            <a:r>
              <a:rPr lang="nl-NL" dirty="0"/>
              <a:t> </a:t>
            </a:r>
            <a:r>
              <a:rPr lang="nl-NL" dirty="0" err="1"/>
              <a:t>delineation</a:t>
            </a:r>
            <a:r>
              <a:rPr lang="nl-NL" dirty="0"/>
              <a:t> of Big Data</a:t>
            </a:r>
          </a:p>
        </p:txBody>
      </p:sp>
      <p:sp>
        <p:nvSpPr>
          <p:cNvPr id="3" name="Tijdelijke aanduiding voor inhoud 2"/>
          <p:cNvSpPr>
            <a:spLocks noGrp="1"/>
          </p:cNvSpPr>
          <p:nvPr>
            <p:ph idx="1"/>
          </p:nvPr>
        </p:nvSpPr>
        <p:spPr/>
        <p:txBody>
          <a:bodyPr>
            <a:normAutofit fontScale="85000" lnSpcReduction="20000"/>
          </a:bodyPr>
          <a:lstStyle/>
          <a:p>
            <a:pPr lvl="0"/>
            <a:r>
              <a:rPr lang="nl-NL" i="1" dirty="0"/>
              <a:t>Algoritmes:</a:t>
            </a:r>
            <a:r>
              <a:rPr lang="nl-NL" dirty="0"/>
              <a:t> </a:t>
            </a:r>
            <a:r>
              <a:rPr lang="en-GB" dirty="0"/>
              <a:t>A term that recurs in very many definitions of Big Data is algorithms. This applies to the definition of Working Party 29, the EDPS and a number of DPAs such as that of Luxembourg, the Netherlands and the UK. A number of countries also have a special focus on algorithms. In Australia, a ‘Program Protocol’ applies to certain cases – a report may be issues in which the following elements are contained: a description of the data, a specification of each matchings algorithm, the expected risks and how they will be addressed, the means for checking the integrity and the security measures used. </a:t>
            </a:r>
            <a:endParaRPr lang="nl-NL" dirty="0"/>
          </a:p>
        </p:txBody>
      </p:sp>
    </p:spTree>
    <p:extLst>
      <p:ext uri="{BB962C8B-B14F-4D97-AF65-F5344CB8AC3E}">
        <p14:creationId xmlns:p14="http://schemas.microsoft.com/office/powerpoint/2010/main" val="3711050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(4) </a:t>
            </a:r>
            <a:r>
              <a:rPr lang="nl-NL" dirty="0" err="1"/>
              <a:t>Defintion</a:t>
            </a:r>
            <a:r>
              <a:rPr lang="nl-NL" dirty="0"/>
              <a:t> </a:t>
            </a:r>
            <a:r>
              <a:rPr lang="nl-NL" dirty="0" err="1"/>
              <a:t>and</a:t>
            </a:r>
            <a:r>
              <a:rPr lang="nl-NL" dirty="0"/>
              <a:t> </a:t>
            </a:r>
            <a:r>
              <a:rPr lang="nl-NL" dirty="0" err="1"/>
              <a:t>delineation</a:t>
            </a:r>
            <a:r>
              <a:rPr lang="nl-NL" dirty="0"/>
              <a:t> of Big Data</a:t>
            </a:r>
          </a:p>
        </p:txBody>
      </p:sp>
      <p:sp>
        <p:nvSpPr>
          <p:cNvPr id="3" name="Tijdelijke aanduiding voor inhoud 2"/>
          <p:cNvSpPr>
            <a:spLocks noGrp="1"/>
          </p:cNvSpPr>
          <p:nvPr>
            <p:ph idx="1"/>
          </p:nvPr>
        </p:nvSpPr>
        <p:spPr/>
        <p:txBody>
          <a:bodyPr>
            <a:normAutofit fontScale="70000" lnSpcReduction="20000"/>
          </a:bodyPr>
          <a:lstStyle/>
          <a:p>
            <a:pPr lvl="0"/>
            <a:r>
              <a:rPr lang="nl-NL" i="1" dirty="0"/>
              <a:t>Cloud Computing: </a:t>
            </a:r>
            <a:r>
              <a:rPr lang="en-GB" dirty="0"/>
              <a:t>Cloud computing is also often associated with Big Data processes. In particular, in China and Israel, the two terms are often connected to each other. For example, the Chinese vice-premier stressed that the government wants to make better use of technologies like Big Data and cloud computing to support innovation; according to the prime minister mobile Internet, cloud computing, Big Data and the Internet of Things are integrated with production processes, and will thus be an important engine for economic growth. In Israel, the plan is for the army to have a cloud where all data are stored in 2015 - there is even talk of a "combat computing cloud", a data </a:t>
            </a:r>
            <a:r>
              <a:rPr lang="en-GB" dirty="0" err="1"/>
              <a:t>center</a:t>
            </a:r>
            <a:r>
              <a:rPr lang="en-GB" dirty="0"/>
              <a:t> that will make available different tools to forces on the ground. Also, some DPAs suggest a relationship between cloud computing and Big Data; the Slovenian DPA states, for example, that</a:t>
            </a:r>
            <a:r>
              <a:rPr lang="en-GB" i="1" dirty="0"/>
              <a:t> </a:t>
            </a:r>
            <a:r>
              <a:rPr lang="en-GB" dirty="0"/>
              <a:t> ‘new concepts and paradigms, such as cloud computing or big data should not lower or undermine the current levels of data protection as a fundamental human right.’ </a:t>
            </a:r>
            <a:endParaRPr lang="nl-NL" dirty="0"/>
          </a:p>
        </p:txBody>
      </p:sp>
    </p:spTree>
    <p:extLst>
      <p:ext uri="{BB962C8B-B14F-4D97-AF65-F5344CB8AC3E}">
        <p14:creationId xmlns:p14="http://schemas.microsoft.com/office/powerpoint/2010/main" val="3811376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(5) </a:t>
            </a:r>
            <a:r>
              <a:rPr lang="nl-NL" dirty="0" err="1"/>
              <a:t>Use</a:t>
            </a:r>
            <a:r>
              <a:rPr lang="nl-NL" dirty="0"/>
              <a:t> in </a:t>
            </a:r>
            <a:r>
              <a:rPr lang="nl-NL" dirty="0" err="1"/>
              <a:t>practice</a:t>
            </a:r>
            <a:r>
              <a:rPr lang="nl-NL" dirty="0"/>
              <a:t> of Big Data</a:t>
            </a:r>
            <a:endParaRPr lang="en-US" dirty="0"/>
          </a:p>
        </p:txBody>
      </p:sp>
      <p:sp>
        <p:nvSpPr>
          <p:cNvPr id="3" name="Content Placeholder 2"/>
          <p:cNvSpPr>
            <a:spLocks noGrp="1"/>
          </p:cNvSpPr>
          <p:nvPr>
            <p:ph idx="1"/>
          </p:nvPr>
        </p:nvSpPr>
        <p:spPr>
          <a:xfrm>
            <a:off x="457200" y="1340768"/>
            <a:ext cx="8229600" cy="4968552"/>
          </a:xfrm>
        </p:spPr>
        <p:txBody>
          <a:bodyPr>
            <a:noAutofit/>
          </a:bodyPr>
          <a:lstStyle/>
          <a:p>
            <a:pPr lvl="0"/>
            <a:r>
              <a:rPr lang="en-GB" sz="1500" dirty="0"/>
              <a:t>In the United States, more than $ 200 million was reserved for a research and development initiative for Big Data, to be spent by six federal government departments;</a:t>
            </a:r>
            <a:r>
              <a:rPr lang="en-GB" sz="1500" baseline="30000" dirty="0"/>
              <a:t> </a:t>
            </a:r>
            <a:r>
              <a:rPr lang="en-GB" sz="1500" dirty="0"/>
              <a:t>the army invested the most in Big Data projects, namely $ 250 million;</a:t>
            </a:r>
            <a:r>
              <a:rPr lang="en-GB" sz="1500" baseline="30000" dirty="0"/>
              <a:t> </a:t>
            </a:r>
            <a:r>
              <a:rPr lang="en-GB" sz="1500" dirty="0"/>
              <a:t>$ 160 million was invested in a smart cities initiative, investing in 25 collaborations focused on data usage.</a:t>
            </a:r>
            <a:r>
              <a:rPr lang="en-GB" sz="1500" baseline="30000" dirty="0"/>
              <a:t> </a:t>
            </a:r>
            <a:endParaRPr lang="en-US" sz="1500" dirty="0"/>
          </a:p>
          <a:p>
            <a:pPr lvl="0"/>
            <a:r>
              <a:rPr lang="en-GB" sz="1500" dirty="0"/>
              <a:t> In the United Kingdom, £ 159 million was spent on high-quality computer and network infrastructure,</a:t>
            </a:r>
            <a:r>
              <a:rPr lang="en-GB" sz="1500" baseline="30000" dirty="0"/>
              <a:t> </a:t>
            </a:r>
            <a:r>
              <a:rPr lang="en-GB" sz="1500" dirty="0"/>
              <a:t>there are £ 189 million in investments to support Big Data and to develop the data infrastructure of the UK and £ 10.7 million will be spent on a </a:t>
            </a:r>
            <a:r>
              <a:rPr lang="en-GB" sz="1500" dirty="0" err="1"/>
              <a:t>center</a:t>
            </a:r>
            <a:r>
              <a:rPr lang="en-GB" sz="1500" dirty="0"/>
              <a:t> for Big Data and space technologies.</a:t>
            </a:r>
            <a:r>
              <a:rPr lang="en-GB" sz="1500" baseline="30000" dirty="0"/>
              <a:t> </a:t>
            </a:r>
            <a:r>
              <a:rPr lang="en-GB" sz="1500" dirty="0"/>
              <a:t>In addition, £ 42 million will be spent on the Alan Turing Institute for analysis and application of big data, £ 50 million for 'The Digital Catapult', where researchers and industry are brought together to come up with innovative products and lastly, the Minister of Universities and Science in February 2014 announced a new investment of £ 73 million in Big Data. This is used for bioinformatics, open data projects, research and the use of environmental data. </a:t>
            </a:r>
            <a:endParaRPr lang="en-US" sz="1500" dirty="0"/>
          </a:p>
          <a:p>
            <a:pPr lvl="0"/>
            <a:r>
              <a:rPr lang="en-GB" sz="1500" dirty="0"/>
              <a:t>In South-Africa, the government has invested 2 billion South-African Rand, approximately € 126.8 million, in the Square Kilometre Array (SKA) project. A project which revolves around very large data sets. </a:t>
            </a:r>
            <a:endParaRPr lang="en-US" sz="1500" dirty="0"/>
          </a:p>
          <a:p>
            <a:pPr lvl="0"/>
            <a:r>
              <a:rPr lang="en-GB" sz="1500" dirty="0"/>
              <a:t>In France, seven research projects related to Big Data were given € 11.5 million. </a:t>
            </a:r>
            <a:endParaRPr lang="en-US" sz="1500" dirty="0"/>
          </a:p>
          <a:p>
            <a:pPr lvl="0"/>
            <a:r>
              <a:rPr lang="en-GB" sz="1500" dirty="0"/>
              <a:t>In Germany, the Ministry of Education and Research invested € 10 million in Big Data research institutes and € 20 million in Big Data research; this ministry will also invest approximately € 6.4 million in the project </a:t>
            </a:r>
            <a:r>
              <a:rPr lang="en-GB" sz="1500" dirty="0" err="1"/>
              <a:t>Abida</a:t>
            </a:r>
            <a:r>
              <a:rPr lang="en-GB" sz="1500" dirty="0"/>
              <a:t>, a four-year interdisciplinary research project on the social and economic effects of large data sets.</a:t>
            </a:r>
            <a:endParaRPr lang="en-US" sz="1500" dirty="0"/>
          </a:p>
        </p:txBody>
      </p:sp>
    </p:spTree>
    <p:extLst>
      <p:ext uri="{BB962C8B-B14F-4D97-AF65-F5344CB8AC3E}">
        <p14:creationId xmlns:p14="http://schemas.microsoft.com/office/powerpoint/2010/main" val="2565335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(5) </a:t>
            </a:r>
            <a:r>
              <a:rPr lang="nl-NL" dirty="0" err="1"/>
              <a:t>Use</a:t>
            </a:r>
            <a:r>
              <a:rPr lang="nl-NL" dirty="0"/>
              <a:t> in </a:t>
            </a:r>
            <a:r>
              <a:rPr lang="nl-NL" dirty="0" err="1"/>
              <a:t>practice</a:t>
            </a:r>
            <a:r>
              <a:rPr lang="nl-NL" dirty="0"/>
              <a:t> of Big Data</a:t>
            </a:r>
            <a:endParaRPr lang="en-US" dirty="0"/>
          </a:p>
        </p:txBody>
      </p:sp>
      <p:sp>
        <p:nvSpPr>
          <p:cNvPr id="3" name="Content Placeholder 2"/>
          <p:cNvSpPr>
            <a:spLocks noGrp="1"/>
          </p:cNvSpPr>
          <p:nvPr>
            <p:ph idx="1"/>
          </p:nvPr>
        </p:nvSpPr>
        <p:spPr/>
        <p:txBody>
          <a:bodyPr/>
          <a:lstStyle/>
          <a:p>
            <a:r>
              <a:rPr lang="nl-NL" dirty="0" err="1"/>
              <a:t>What</a:t>
            </a:r>
            <a:r>
              <a:rPr lang="nl-NL" dirty="0"/>
              <a:t> are </a:t>
            </a:r>
            <a:r>
              <a:rPr lang="nl-NL" dirty="0" err="1"/>
              <a:t>the</a:t>
            </a:r>
            <a:r>
              <a:rPr lang="nl-NL" dirty="0"/>
              <a:t> </a:t>
            </a:r>
            <a:r>
              <a:rPr lang="nl-NL" dirty="0" err="1"/>
              <a:t>areas</a:t>
            </a:r>
            <a:r>
              <a:rPr lang="nl-NL" dirty="0"/>
              <a:t> in </a:t>
            </a:r>
            <a:r>
              <a:rPr lang="nl-NL" dirty="0" err="1"/>
              <a:t>which</a:t>
            </a:r>
            <a:r>
              <a:rPr lang="nl-NL" dirty="0"/>
              <a:t> Big Data is (</a:t>
            </a:r>
            <a:r>
              <a:rPr lang="nl-NL" dirty="0" err="1"/>
              <a:t>presumably</a:t>
            </a:r>
            <a:r>
              <a:rPr lang="nl-NL" dirty="0"/>
              <a:t>) </a:t>
            </a:r>
            <a:r>
              <a:rPr lang="nl-NL" dirty="0" err="1"/>
              <a:t>used</a:t>
            </a:r>
            <a:r>
              <a:rPr lang="nl-NL" dirty="0"/>
              <a:t>? </a:t>
            </a:r>
          </a:p>
          <a:p>
            <a:pPr lvl="1"/>
            <a:r>
              <a:rPr lang="nl-NL" dirty="0"/>
              <a:t>Internet companies: </a:t>
            </a:r>
            <a:r>
              <a:rPr lang="nl-NL" dirty="0" err="1"/>
              <a:t>advertisements</a:t>
            </a:r>
            <a:endParaRPr lang="nl-NL" dirty="0"/>
          </a:p>
          <a:p>
            <a:pPr lvl="1"/>
            <a:r>
              <a:rPr lang="nl-NL" dirty="0"/>
              <a:t>Health care sector: </a:t>
            </a:r>
            <a:r>
              <a:rPr lang="nl-NL" dirty="0" err="1"/>
              <a:t>total</a:t>
            </a:r>
            <a:r>
              <a:rPr lang="nl-NL" dirty="0"/>
              <a:t> </a:t>
            </a:r>
            <a:r>
              <a:rPr lang="nl-NL" dirty="0" err="1"/>
              <a:t>genome</a:t>
            </a:r>
            <a:r>
              <a:rPr lang="nl-NL" dirty="0"/>
              <a:t> analysis</a:t>
            </a:r>
          </a:p>
          <a:p>
            <a:pPr lvl="1"/>
            <a:r>
              <a:rPr lang="nl-NL" dirty="0" err="1"/>
              <a:t>Taxs</a:t>
            </a:r>
            <a:r>
              <a:rPr lang="nl-NL" dirty="0"/>
              <a:t> </a:t>
            </a:r>
            <a:r>
              <a:rPr lang="nl-NL" dirty="0" err="1"/>
              <a:t>authorities</a:t>
            </a:r>
            <a:r>
              <a:rPr lang="nl-NL" dirty="0"/>
              <a:t>: risk </a:t>
            </a:r>
            <a:r>
              <a:rPr lang="nl-NL" dirty="0" err="1"/>
              <a:t>profiles</a:t>
            </a:r>
            <a:endParaRPr lang="nl-NL" dirty="0"/>
          </a:p>
          <a:p>
            <a:pPr lvl="1"/>
            <a:r>
              <a:rPr lang="nl-NL" dirty="0" err="1"/>
              <a:t>Police</a:t>
            </a:r>
            <a:r>
              <a:rPr lang="nl-NL" dirty="0"/>
              <a:t>: </a:t>
            </a:r>
            <a:r>
              <a:rPr lang="nl-NL" dirty="0" err="1"/>
              <a:t>predictive</a:t>
            </a:r>
            <a:r>
              <a:rPr lang="nl-NL" dirty="0"/>
              <a:t> </a:t>
            </a:r>
            <a:r>
              <a:rPr lang="nl-NL" dirty="0" err="1"/>
              <a:t>policing</a:t>
            </a:r>
            <a:endParaRPr lang="nl-NL" dirty="0"/>
          </a:p>
          <a:p>
            <a:pPr lvl="1"/>
            <a:r>
              <a:rPr lang="nl-NL" dirty="0"/>
              <a:t>Intelligence services: </a:t>
            </a:r>
            <a:r>
              <a:rPr lang="nl-NL" dirty="0" err="1"/>
              <a:t>terror</a:t>
            </a:r>
            <a:r>
              <a:rPr lang="nl-NL" dirty="0"/>
              <a:t> prevention</a:t>
            </a:r>
          </a:p>
        </p:txBody>
      </p:sp>
    </p:spTree>
    <p:extLst>
      <p:ext uri="{BB962C8B-B14F-4D97-AF65-F5344CB8AC3E}">
        <p14:creationId xmlns:p14="http://schemas.microsoft.com/office/powerpoint/2010/main" val="3455025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(5) </a:t>
            </a:r>
            <a:r>
              <a:rPr lang="nl-NL" dirty="0" err="1"/>
              <a:t>Use</a:t>
            </a:r>
            <a:r>
              <a:rPr lang="nl-NL" dirty="0"/>
              <a:t> in </a:t>
            </a:r>
            <a:r>
              <a:rPr lang="nl-NL" dirty="0" err="1"/>
              <a:t>practice</a:t>
            </a:r>
            <a:r>
              <a:rPr lang="nl-NL" dirty="0"/>
              <a:t> of Big Data</a:t>
            </a:r>
            <a:endParaRPr lang="en-US" dirty="0"/>
          </a:p>
        </p:txBody>
      </p:sp>
      <p:sp>
        <p:nvSpPr>
          <p:cNvPr id="3" name="Content Placeholder 2"/>
          <p:cNvSpPr>
            <a:spLocks noGrp="1"/>
          </p:cNvSpPr>
          <p:nvPr>
            <p:ph idx="1"/>
          </p:nvPr>
        </p:nvSpPr>
        <p:spPr/>
        <p:txBody>
          <a:bodyPr>
            <a:normAutofit fontScale="47500" lnSpcReduction="20000"/>
          </a:bodyPr>
          <a:lstStyle/>
          <a:p>
            <a:pPr lvl="0"/>
            <a:r>
              <a:rPr lang="en-GB" dirty="0"/>
              <a:t>Primarily in the private sector, to a lesser extent in the public sector, especially security related</a:t>
            </a:r>
          </a:p>
          <a:p>
            <a:pPr lvl="0"/>
            <a:r>
              <a:rPr lang="en-GB" dirty="0"/>
              <a:t>The Hungarian DPA, for example, emphasizes that ‘in Hungarian business sphere more and more enterprises such as banks, supermarkets, media and telecommunication companies use and take advantage of the possibilities in Big Data.’ </a:t>
            </a:r>
            <a:endParaRPr lang="en-US" dirty="0"/>
          </a:p>
          <a:p>
            <a:pPr lvl="0"/>
            <a:r>
              <a:rPr lang="en-GB" dirty="0"/>
              <a:t>The DPA from Luxembourg holds: ‘To our knowledge there are no prominent examples of the use of Big Data in the law enforcement sector or by police or intelligence services in Luxembourg. There are however other actors which deal with Big Data.’ </a:t>
            </a:r>
            <a:endParaRPr lang="en-US" dirty="0"/>
          </a:p>
          <a:p>
            <a:pPr lvl="0"/>
            <a:r>
              <a:rPr lang="en-GB" dirty="0"/>
              <a:t>The Norwegian DPA argues along the same line: ‘There are, as far as we know, no usage of big data within the law enforcement sector in Norway. In 2014, the intelligence service addressed in a public speech the need to use big data techniques in order to combat terrorism more efficiently. However, politicians across all parties reacted very negatively to this request and no formal request to use such techniques has since been launched by the intelligence service. The companies that are most advanced when it comes to using big data may be found within the telecom (</a:t>
            </a:r>
            <a:r>
              <a:rPr lang="en-GB" dirty="0" err="1"/>
              <a:t>eg</a:t>
            </a:r>
            <a:r>
              <a:rPr lang="en-GB" dirty="0"/>
              <a:t>. Telenor) and media (</a:t>
            </a:r>
            <a:r>
              <a:rPr lang="en-GB" dirty="0" err="1"/>
              <a:t>eg</a:t>
            </a:r>
            <a:r>
              <a:rPr lang="en-GB" dirty="0"/>
              <a:t>. </a:t>
            </a:r>
            <a:r>
              <a:rPr lang="en-GB" dirty="0" err="1"/>
              <a:t>Schibsted</a:t>
            </a:r>
            <a:r>
              <a:rPr lang="en-GB" dirty="0"/>
              <a:t> and </a:t>
            </a:r>
            <a:r>
              <a:rPr lang="en-GB" dirty="0" err="1"/>
              <a:t>Cxence</a:t>
            </a:r>
            <a:r>
              <a:rPr lang="en-GB" dirty="0"/>
              <a:t>) sector. The tax and customs authorities have also initiated projects in which they look at how big data can be used to enhance the efficiency of their work.’ The Norwegian DPA continues: ‘At the Norwegian DPA we are currently looking into how it affects our privacy when personal data is more and more turning into an valuable commodity in all sectors of the economy. We are writing a report on how big data is used within the advertising industry, and how the use of automated, personalised marketing triggers an </a:t>
            </a:r>
            <a:r>
              <a:rPr lang="en-GB" dirty="0" err="1"/>
              <a:t>enourmous</a:t>
            </a:r>
            <a:r>
              <a:rPr lang="en-GB" dirty="0"/>
              <a:t> appetite for and exchange of personal data.’</a:t>
            </a:r>
            <a:endParaRPr lang="en-US" dirty="0"/>
          </a:p>
        </p:txBody>
      </p:sp>
    </p:spTree>
    <p:extLst>
      <p:ext uri="{BB962C8B-B14F-4D97-AF65-F5344CB8AC3E}">
        <p14:creationId xmlns:p14="http://schemas.microsoft.com/office/powerpoint/2010/main" val="594611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(5) </a:t>
            </a:r>
            <a:r>
              <a:rPr lang="nl-NL" dirty="0" err="1"/>
              <a:t>Use</a:t>
            </a:r>
            <a:r>
              <a:rPr lang="nl-NL" dirty="0"/>
              <a:t> in </a:t>
            </a:r>
            <a:r>
              <a:rPr lang="nl-NL" dirty="0" err="1"/>
              <a:t>practice</a:t>
            </a:r>
            <a:r>
              <a:rPr lang="nl-NL" dirty="0"/>
              <a:t> of Big Data</a:t>
            </a:r>
            <a:endParaRPr lang="en-US" dirty="0"/>
          </a:p>
        </p:txBody>
      </p:sp>
      <p:sp>
        <p:nvSpPr>
          <p:cNvPr id="3" name="Content Placeholder 2"/>
          <p:cNvSpPr>
            <a:spLocks noGrp="1"/>
          </p:cNvSpPr>
          <p:nvPr>
            <p:ph idx="1"/>
          </p:nvPr>
        </p:nvSpPr>
        <p:spPr/>
        <p:txBody>
          <a:bodyPr>
            <a:normAutofit fontScale="47500" lnSpcReduction="20000"/>
          </a:bodyPr>
          <a:lstStyle/>
          <a:p>
            <a:pPr lvl="0"/>
            <a:r>
              <a:rPr lang="en-GB" dirty="0"/>
              <a:t>The Slovenian DPA emphasizes: ‘We have thus far not seen prominent examples of the use of Big Data in our country. To our knowledge Big Data applications are particularly of interest in insurance, banking and electronic communications sector, mostly to battle fraud and other illegal practices. Another important field is scientific and statistical research. Law enforcement use is to our knowledge currently at development stages (e.g. in the case of processing Passenger Name Records), whereas information about the use of Big Data at intelligence services is either not available or of confidential nature.’</a:t>
            </a:r>
            <a:endParaRPr lang="en-US" dirty="0"/>
          </a:p>
          <a:p>
            <a:pPr lvl="0"/>
            <a:r>
              <a:rPr lang="en-GB" dirty="0"/>
              <a:t>The Swedish DPA holds: ‘We have not carried out any specific supervision related to the concept Big Data and do not have any statistics or specific information on how this is used.  In our opinion, the law enforcement sector does not use Big Data. Their personal data processing is strictly regulated in terms of collection of data, limited purposes etc.’ </a:t>
            </a:r>
            <a:endParaRPr lang="en-US" dirty="0"/>
          </a:p>
          <a:p>
            <a:pPr lvl="0"/>
            <a:r>
              <a:rPr lang="en-GB" dirty="0"/>
              <a:t>Finally, the DPA from the United Kingdom states: ‘We have not carried out a comprehensive market assessment of big data but, from our contacts with business and our desk research, our impression is that the take up of big data is still at a relatively early stage in the UK.  Nevertheless, we know that companies are actively investigating the potential of big data, and there are some examples of big data in practice, such as the use of telematics in motor insurance, the use of mobile phone location data for market research, and the availability of data from the Twitter ‘firehose’ for analytics. We do not have any specific information on the use of big data in law enforcement or security. The UK Data Protection Act includes a wide-ranging exemption from the data protection principles where it is required for safeguarding national security.’ </a:t>
            </a:r>
            <a:endParaRPr lang="en-US" dirty="0"/>
          </a:p>
        </p:txBody>
      </p:sp>
    </p:spTree>
    <p:extLst>
      <p:ext uri="{BB962C8B-B14F-4D97-AF65-F5344CB8AC3E}">
        <p14:creationId xmlns:p14="http://schemas.microsoft.com/office/powerpoint/2010/main" val="2720774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(5) </a:t>
            </a:r>
            <a:r>
              <a:rPr lang="nl-NL" dirty="0" err="1"/>
              <a:t>Social</a:t>
            </a:r>
            <a:r>
              <a:rPr lang="nl-NL" dirty="0"/>
              <a:t> </a:t>
            </a:r>
            <a:r>
              <a:rPr lang="nl-NL" dirty="0" err="1"/>
              <a:t>and</a:t>
            </a:r>
            <a:r>
              <a:rPr lang="nl-NL" dirty="0"/>
              <a:t> </a:t>
            </a:r>
            <a:r>
              <a:rPr lang="nl-NL" dirty="0" err="1"/>
              <a:t>ethical</a:t>
            </a:r>
            <a:r>
              <a:rPr lang="nl-NL" dirty="0"/>
              <a:t> </a:t>
            </a:r>
            <a:r>
              <a:rPr lang="nl-NL" dirty="0" err="1"/>
              <a:t>dangers</a:t>
            </a:r>
            <a:r>
              <a:rPr lang="nl-NL" dirty="0"/>
              <a:t> of Big Data</a:t>
            </a:r>
            <a:endParaRPr lang="en-US" dirty="0"/>
          </a:p>
        </p:txBody>
      </p:sp>
      <p:sp>
        <p:nvSpPr>
          <p:cNvPr id="3" name="Content Placeholder 2"/>
          <p:cNvSpPr>
            <a:spLocks noGrp="1"/>
          </p:cNvSpPr>
          <p:nvPr>
            <p:ph idx="1"/>
          </p:nvPr>
        </p:nvSpPr>
        <p:spPr/>
        <p:txBody>
          <a:bodyPr>
            <a:normAutofit fontScale="47500" lnSpcReduction="20000"/>
          </a:bodyPr>
          <a:lstStyle/>
          <a:p>
            <a:pPr lvl="0"/>
            <a:r>
              <a:rPr lang="en-GB" b="1" dirty="0"/>
              <a:t>Power imbalance &amp; Mathew effect: </a:t>
            </a:r>
            <a:r>
              <a:rPr lang="en-GB" dirty="0"/>
              <a:t> Individuals, as a general rule, have limited power to influence how large corporations behave. Extensive use of Big Data analytics may increase the imbalance between large corporations on the one hand and the consumers on the other. It is the companies that collect personal data that extract the ever-growing value inherent in the analysis and processing of such information, and not the individuals who submit the information. Rather, the transaction may be to the consumer's disadvantage in the sense that it can ex- pose them to potential future vulnerabilities (for example, with regard to employment opportunities, bank loans, or health insurance options). </a:t>
            </a:r>
            <a:endParaRPr lang="en-US" dirty="0"/>
          </a:p>
          <a:p>
            <a:pPr lvl="0"/>
            <a:r>
              <a:rPr lang="en-GB" b="1" dirty="0"/>
              <a:t>Data determinism and discrimination:</a:t>
            </a:r>
            <a:r>
              <a:rPr lang="en-GB" dirty="0"/>
              <a:t> The “Big data-</a:t>
            </a:r>
            <a:r>
              <a:rPr lang="en-GB" dirty="0" err="1"/>
              <a:t>mindset</a:t>
            </a:r>
            <a:r>
              <a:rPr lang="en-GB" dirty="0"/>
              <a:t>” is based on the assumption that the more data you collect and have access to, the better, more reasoned and accurate decisions you will be able to make. But collection of more data may not necessarily entail more knowledge. More data may also result in more confusion and more false positives. Extensive use of automated decisions and prediction analyses may have adverse consequences for individuals. Algorithms are not neutral, but reflect choices, among others, about data, connections, inferences, interpretations, and thresholds for inclusion that advances a specific purpose. 32 Big Data may hence consolidate existing prejudices and stereotyping, as well as reinforce social exclusion and stratification. Use of correlation analysis may also yield completely incorrect results for individuals. Correlation is often mistaken for causality. If the analyses show that individuals who like X have an eighty per cent probability rating of being exposed to Y, it is impossible to conclude that this will occur in 100 per cent of the cases. Thus, discrimination on the basis of statistical analysis may become a privacy issue. A development where more and more decisions in society are based on use of algorithms may result in a ”Dictatorship of Data”, where we are no longer judged on the basis of our actual actions, but on the basis of what the data indicate will be our probable actions.</a:t>
            </a:r>
            <a:endParaRPr lang="en-US" dirty="0"/>
          </a:p>
          <a:p>
            <a:endParaRPr lang="en-US" dirty="0"/>
          </a:p>
        </p:txBody>
      </p:sp>
    </p:spTree>
    <p:extLst>
      <p:ext uri="{BB962C8B-B14F-4D97-AF65-F5344CB8AC3E}">
        <p14:creationId xmlns:p14="http://schemas.microsoft.com/office/powerpoint/2010/main" val="1053667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(5) </a:t>
            </a:r>
            <a:r>
              <a:rPr lang="nl-NL" dirty="0" err="1"/>
              <a:t>Social</a:t>
            </a:r>
            <a:r>
              <a:rPr lang="nl-NL" dirty="0"/>
              <a:t> </a:t>
            </a:r>
            <a:r>
              <a:rPr lang="nl-NL" dirty="0" err="1"/>
              <a:t>and</a:t>
            </a:r>
            <a:r>
              <a:rPr lang="nl-NL" dirty="0"/>
              <a:t> </a:t>
            </a:r>
            <a:r>
              <a:rPr lang="nl-NL" dirty="0" err="1"/>
              <a:t>ethical</a:t>
            </a:r>
            <a:r>
              <a:rPr lang="nl-NL" dirty="0"/>
              <a:t> </a:t>
            </a:r>
            <a:r>
              <a:rPr lang="nl-NL" dirty="0" err="1"/>
              <a:t>dangers</a:t>
            </a:r>
            <a:r>
              <a:rPr lang="nl-NL" dirty="0"/>
              <a:t> of Big Data</a:t>
            </a:r>
            <a:endParaRPr lang="en-US" dirty="0"/>
          </a:p>
        </p:txBody>
      </p:sp>
      <p:sp>
        <p:nvSpPr>
          <p:cNvPr id="3" name="Content Placeholder 2"/>
          <p:cNvSpPr>
            <a:spLocks noGrp="1"/>
          </p:cNvSpPr>
          <p:nvPr>
            <p:ph idx="1"/>
          </p:nvPr>
        </p:nvSpPr>
        <p:spPr>
          <a:xfrm>
            <a:off x="457200" y="1600200"/>
            <a:ext cx="8229600" cy="4781128"/>
          </a:xfrm>
        </p:spPr>
        <p:txBody>
          <a:bodyPr>
            <a:normAutofit fontScale="47500" lnSpcReduction="20000"/>
          </a:bodyPr>
          <a:lstStyle/>
          <a:p>
            <a:pPr lvl="0"/>
            <a:r>
              <a:rPr lang="en-GB" b="1" dirty="0"/>
              <a:t>The Chilling effect: </a:t>
            </a:r>
            <a:r>
              <a:rPr lang="en-GB" dirty="0"/>
              <a:t>If there is a development where credit scores and insurance premiums are based solely or primarily on the information we leave behind in various contexts on the Internet and in other arenas in our daily life, this may be of consequence for the protection of privacy and how we behave. In ten years, our children may not be able to obtain insurance coverage because we disclosed in a social network that we are predisposed for a genetic disorder, for example. This may result in us exercising restraint when we participate in society at large, or that we actively adapt our behaviour – both online and elsewhere. We may fear that the tracks we leave behind in various contexts may have an impact on future decisions, such as the possibility of finding work, obtaining loans, insurance, etc. It may even deter users from seeking out alternative points of view online for fear of being identified, profiled or discovered. With regard to the authorities' use of Big Data, uncertainty concerning which data sources are used for collecting information and how they are utilised may threaten our confidence in the authorities. This in turn may have a negative impact on the very foundation for an open and healthy democracy. Poor protection of our privacy may weaken democracy as citizens limit their participation in open exchanges of viewpoints. In a worst case scenario, extensive use of Big Data may have a chilling effect on freedom of expression if the premises for such use are not revealed and cannot be independently verified.</a:t>
            </a:r>
            <a:endParaRPr lang="en-US" dirty="0"/>
          </a:p>
          <a:p>
            <a:pPr lvl="0"/>
            <a:r>
              <a:rPr lang="en-GB" b="1" dirty="0"/>
              <a:t>Echo chambers: </a:t>
            </a:r>
            <a:r>
              <a:rPr lang="en-GB" dirty="0"/>
              <a:t>Personalisation of the web, with customised media and news services based on the individual's web behaviour, will also have an impact on the framework conditions for public debates and exchanges of ideas – important premises for a healthy democracy. This is not primarily a privacy challenge, but constitutes a challenge for society at large. The danger associated with so-called ”echo chambers” or ”filter bubbles” is that the population will only be exposed to content which confirms their own attitudes and values. The exchange of ideas and viewpoints may be curbed when individuals are more rarely exposed to viewpoints different from their own.</a:t>
            </a:r>
          </a:p>
          <a:p>
            <a:pPr lvl="0"/>
            <a:r>
              <a:rPr lang="en-GB" b="1" dirty="0"/>
              <a:t>Transparency paradox: </a:t>
            </a:r>
            <a:r>
              <a:rPr lang="en-GB" dirty="0"/>
              <a:t>The citizen is becoming more and more transparent to the government, while the government is becoming more an more in-transparent to the citizen.</a:t>
            </a:r>
            <a:endParaRPr lang="en-US" b="1" dirty="0"/>
          </a:p>
        </p:txBody>
      </p:sp>
    </p:spTree>
    <p:extLst>
      <p:ext uri="{BB962C8B-B14F-4D97-AF65-F5344CB8AC3E}">
        <p14:creationId xmlns:p14="http://schemas.microsoft.com/office/powerpoint/2010/main" val="3714243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F7D3F8-2F17-40DE-A376-3E040D794ACC}"/>
              </a:ext>
            </a:extLst>
          </p:cNvPr>
          <p:cNvSpPr>
            <a:spLocks noGrp="1"/>
          </p:cNvSpPr>
          <p:nvPr>
            <p:ph type="title"/>
          </p:nvPr>
        </p:nvSpPr>
        <p:spPr/>
        <p:txBody>
          <a:bodyPr>
            <a:normAutofit fontScale="90000"/>
          </a:bodyPr>
          <a:lstStyle/>
          <a:p>
            <a:r>
              <a:rPr lang="nl-NL" dirty="0"/>
              <a:t>(5) </a:t>
            </a:r>
            <a:r>
              <a:rPr lang="nl-NL" dirty="0" err="1"/>
              <a:t>Social</a:t>
            </a:r>
            <a:r>
              <a:rPr lang="nl-NL" dirty="0"/>
              <a:t> </a:t>
            </a:r>
            <a:r>
              <a:rPr lang="nl-NL" dirty="0" err="1"/>
              <a:t>and</a:t>
            </a:r>
            <a:r>
              <a:rPr lang="nl-NL" dirty="0"/>
              <a:t> </a:t>
            </a:r>
            <a:r>
              <a:rPr lang="nl-NL" dirty="0" err="1"/>
              <a:t>ethical</a:t>
            </a:r>
            <a:r>
              <a:rPr lang="nl-NL" dirty="0"/>
              <a:t> </a:t>
            </a:r>
            <a:r>
              <a:rPr lang="nl-NL" dirty="0" err="1"/>
              <a:t>dangers</a:t>
            </a:r>
            <a:r>
              <a:rPr lang="nl-NL" dirty="0"/>
              <a:t> of Big Data</a:t>
            </a:r>
          </a:p>
        </p:txBody>
      </p:sp>
      <p:sp>
        <p:nvSpPr>
          <p:cNvPr id="3" name="Tijdelijke aanduiding voor inhoud 2">
            <a:extLst>
              <a:ext uri="{FF2B5EF4-FFF2-40B4-BE49-F238E27FC236}">
                <a16:creationId xmlns:a16="http://schemas.microsoft.com/office/drawing/2014/main" id="{3915E67E-693D-4966-816E-19D89A4D88F2}"/>
              </a:ext>
            </a:extLst>
          </p:cNvPr>
          <p:cNvSpPr>
            <a:spLocks noGrp="1"/>
          </p:cNvSpPr>
          <p:nvPr>
            <p:ph idx="1"/>
          </p:nvPr>
        </p:nvSpPr>
        <p:spPr/>
        <p:txBody>
          <a:bodyPr/>
          <a:lstStyle/>
          <a:p>
            <a:r>
              <a:rPr lang="nl-NL" dirty="0" err="1"/>
              <a:t>Ineffectiveness</a:t>
            </a:r>
            <a:endParaRPr lang="nl-NL" dirty="0"/>
          </a:p>
          <a:p>
            <a:r>
              <a:rPr lang="nl-NL" dirty="0"/>
              <a:t>Bias</a:t>
            </a:r>
          </a:p>
          <a:p>
            <a:r>
              <a:rPr lang="nl-NL" dirty="0" err="1"/>
              <a:t>False</a:t>
            </a:r>
            <a:r>
              <a:rPr lang="nl-NL" dirty="0"/>
              <a:t> </a:t>
            </a:r>
            <a:r>
              <a:rPr lang="nl-NL" dirty="0" err="1"/>
              <a:t>positives</a:t>
            </a:r>
            <a:r>
              <a:rPr lang="nl-NL" dirty="0"/>
              <a:t> </a:t>
            </a:r>
            <a:r>
              <a:rPr lang="nl-NL" dirty="0" err="1"/>
              <a:t>and</a:t>
            </a:r>
            <a:r>
              <a:rPr lang="nl-NL" dirty="0"/>
              <a:t> </a:t>
            </a:r>
            <a:r>
              <a:rPr lang="nl-NL" dirty="0" err="1"/>
              <a:t>false</a:t>
            </a:r>
            <a:r>
              <a:rPr lang="nl-NL" dirty="0"/>
              <a:t> </a:t>
            </a:r>
            <a:r>
              <a:rPr lang="nl-NL" dirty="0" err="1"/>
              <a:t>negatives</a:t>
            </a:r>
            <a:endParaRPr lang="nl-NL" dirty="0"/>
          </a:p>
          <a:p>
            <a:r>
              <a:rPr lang="nl-NL" dirty="0" err="1"/>
              <a:t>Lack</a:t>
            </a:r>
            <a:r>
              <a:rPr lang="nl-NL" dirty="0"/>
              <a:t> of </a:t>
            </a:r>
            <a:r>
              <a:rPr lang="nl-NL" dirty="0" err="1"/>
              <a:t>legality</a:t>
            </a:r>
            <a:r>
              <a:rPr lang="nl-NL" dirty="0"/>
              <a:t> </a:t>
            </a:r>
            <a:r>
              <a:rPr lang="nl-NL" dirty="0" err="1"/>
              <a:t>and</a:t>
            </a:r>
            <a:r>
              <a:rPr lang="nl-NL" dirty="0"/>
              <a:t> </a:t>
            </a:r>
            <a:r>
              <a:rPr lang="nl-NL" dirty="0" err="1"/>
              <a:t>legitimacy</a:t>
            </a:r>
            <a:endParaRPr lang="nl-NL" dirty="0"/>
          </a:p>
          <a:p>
            <a:r>
              <a:rPr lang="nl-NL" dirty="0" err="1"/>
              <a:t>Fear</a:t>
            </a:r>
            <a:endParaRPr lang="nl-NL" dirty="0"/>
          </a:p>
          <a:p>
            <a:r>
              <a:rPr lang="nl-NL" dirty="0" err="1"/>
              <a:t>Lack</a:t>
            </a:r>
            <a:r>
              <a:rPr lang="nl-NL" dirty="0"/>
              <a:t> of human </a:t>
            </a:r>
            <a:r>
              <a:rPr lang="nl-NL" dirty="0" err="1"/>
              <a:t>interaction</a:t>
            </a:r>
            <a:endParaRPr lang="nl-NL" dirty="0"/>
          </a:p>
        </p:txBody>
      </p:sp>
    </p:spTree>
    <p:extLst>
      <p:ext uri="{BB962C8B-B14F-4D97-AF65-F5344CB8AC3E}">
        <p14:creationId xmlns:p14="http://schemas.microsoft.com/office/powerpoint/2010/main" val="919672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(1) Small </a:t>
            </a:r>
            <a:r>
              <a:rPr lang="nl-NL" dirty="0" err="1"/>
              <a:t>interactive</a:t>
            </a:r>
            <a:r>
              <a:rPr lang="nl-NL" dirty="0"/>
              <a:t> </a:t>
            </a:r>
            <a:r>
              <a:rPr lang="nl-NL" dirty="0" err="1"/>
              <a:t>debate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73414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(6) Break</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14248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(7) Small </a:t>
            </a:r>
            <a:r>
              <a:rPr lang="nl-NL" dirty="0" err="1"/>
              <a:t>interactive</a:t>
            </a:r>
            <a:r>
              <a:rPr lang="nl-NL" dirty="0"/>
              <a:t> </a:t>
            </a:r>
            <a:r>
              <a:rPr lang="nl-NL" dirty="0" err="1"/>
              <a:t>debate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4510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Question 2 </a:t>
            </a:r>
            <a:endParaRPr lang="en-US" dirty="0"/>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9752" y="1412776"/>
            <a:ext cx="4824536" cy="362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467544" y="5301208"/>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t>Is </a:t>
            </a:r>
            <a:r>
              <a:rPr lang="nl-NL" dirty="0" err="1"/>
              <a:t>seeing</a:t>
            </a:r>
            <a:r>
              <a:rPr lang="nl-NL" dirty="0"/>
              <a:t> </a:t>
            </a:r>
            <a:r>
              <a:rPr lang="nl-NL" dirty="0" err="1"/>
              <a:t>someone</a:t>
            </a:r>
            <a:r>
              <a:rPr lang="nl-NL" dirty="0"/>
              <a:t> </a:t>
            </a:r>
            <a:r>
              <a:rPr lang="nl-NL" dirty="0" err="1"/>
              <a:t>sunbathe</a:t>
            </a:r>
            <a:r>
              <a:rPr lang="nl-NL" dirty="0"/>
              <a:t> </a:t>
            </a:r>
            <a:r>
              <a:rPr lang="nl-NL" dirty="0" err="1"/>
              <a:t>nude</a:t>
            </a:r>
            <a:r>
              <a:rPr lang="nl-NL" dirty="0"/>
              <a:t> a privacy </a:t>
            </a:r>
            <a:r>
              <a:rPr lang="nl-NL" dirty="0" err="1"/>
              <a:t>violation</a:t>
            </a:r>
            <a:r>
              <a:rPr lang="nl-NL" dirty="0"/>
              <a:t> </a:t>
            </a:r>
            <a:r>
              <a:rPr lang="nl-NL" dirty="0" err="1"/>
              <a:t>to</a:t>
            </a:r>
            <a:r>
              <a:rPr lang="nl-NL" dirty="0"/>
              <a:t> </a:t>
            </a:r>
            <a:r>
              <a:rPr lang="nl-NL" dirty="0" err="1"/>
              <a:t>you</a:t>
            </a:r>
            <a:r>
              <a:rPr lang="nl-NL" dirty="0"/>
              <a:t>?</a:t>
            </a:r>
            <a:endParaRPr lang="en-US" dirty="0"/>
          </a:p>
        </p:txBody>
      </p:sp>
    </p:spTree>
    <p:extLst>
      <p:ext uri="{BB962C8B-B14F-4D97-AF65-F5344CB8AC3E}">
        <p14:creationId xmlns:p14="http://schemas.microsoft.com/office/powerpoint/2010/main" val="2382365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5157192"/>
            <a:ext cx="8229600" cy="1143000"/>
          </a:xfrm>
        </p:spPr>
        <p:txBody>
          <a:bodyPr>
            <a:normAutofit fontScale="90000"/>
          </a:bodyPr>
          <a:lstStyle/>
          <a:p>
            <a:r>
              <a:rPr lang="nl-NL" dirty="0"/>
              <a:t>Do </a:t>
            </a:r>
            <a:r>
              <a:rPr lang="nl-NL" dirty="0" err="1"/>
              <a:t>you</a:t>
            </a:r>
            <a:r>
              <a:rPr lang="nl-NL" dirty="0"/>
              <a:t> trust the state </a:t>
            </a:r>
            <a:r>
              <a:rPr lang="nl-NL" dirty="0" err="1"/>
              <a:t>to</a:t>
            </a:r>
            <a:r>
              <a:rPr lang="nl-NL" dirty="0"/>
              <a:t> </a:t>
            </a:r>
            <a:r>
              <a:rPr lang="nl-NL" dirty="0" err="1"/>
              <a:t>protect</a:t>
            </a:r>
            <a:r>
              <a:rPr lang="nl-NL" dirty="0"/>
              <a:t> </a:t>
            </a:r>
            <a:r>
              <a:rPr lang="nl-NL" dirty="0" err="1"/>
              <a:t>your</a:t>
            </a:r>
            <a:r>
              <a:rPr lang="nl-NL" dirty="0"/>
              <a:t> privacy?</a:t>
            </a:r>
            <a:endParaRPr lang="en-US" dirty="0"/>
          </a:p>
        </p:txBody>
      </p:sp>
      <p:sp>
        <p:nvSpPr>
          <p:cNvPr id="4" name="AutoShape 4" descr="data:image/jpeg;base64,/9j/4AAQSkZJRgABAQAAAQABAAD/2wCEAAkGBxQSEhUUEhQWFRUVGBgVGBUYFBoZGBYXFxoWGBYXFx4dHCggGBwlHBYXITEhJSksLi4uFx8zODMsNygtLisBCgoKDg0OGxAQGzQkICQvLSwyLywsNCw0NCwsLDQvNDQsLCwsLCwsLywsLCwsLCwsLywsLCwsLCwsLCwsLCwsLP/AABEIAIoBbQMBIgACEQEDEQH/xAAbAAABBQEBAAAAAAAAAAAAAAADAQIEBQYAB//EAEIQAAIBAgQDBgMGAwYGAgMAAAECEQADBBIhMQVBUQYTImFxkTKBoRQjQtHh8JKxwQcVM1JishYkcoKi8UNzNFNj/8QAGgEAAgMBAQAAAAAAAAAAAAAAAAECAwQFBv/EAC8RAAICAQMCBAQGAwEAAAAAAAABAhEDBBIhMUETUWGBInGh8AUjMjORwULR4RT/2gAMAwEAAhEDEQA/ANLlpMtGy0mWuucsDlpMtGy0mWgAOWky0bLSZaYActJlo2Wky0ABy0mWm4rFpba2rnKbpKrOxYCcvqeXpRytCkmDVACtIVoxWmlaYgJWky0bLTctAUCK00rRstJlphQHLSEUbLTStAqAkU0ijFaaVoACRSEUUrSZaYqBRSRRStJlosKBRSRRctJloCgcUkUTLXZaYUDikii5aTLSCgUV0UTLXZaYUCiuiiZa6KABxXAU/LShaBDYroomWkApWOhkV0UTLXZaABxXRRMtLloAFlpYomWuy0ADilin5aWKQGly0mWjZaTLVRbQHLSZaNlpMtMVActdlo2WmXnVQWYhVG5YgAepNFhQPLSZaFb4rYaYvW/Ccp8ajUep133pi8Zw5XP39vLBM5xsJnTfkaW+PmPZLyIvaDg4xNkoTBBlT5wfaonZbE3WttbxA+9stkYzqwgMjH1BiecTVm/G8MEzm/by+E/GJ120359KJhHsuzNaZGYwGKsCdJgGPU1jhGUdRvjK4y6ryaXDXo65/noa55FLTrHNU49H83yn/NoUrTStSSlMK1vMIArTStHK0mWgYDLSZaOVpMtFgAy0hWj5aTLTsRGK00rUHAcYW7ib1gR93EEHUxo+kaQTHyq1KVGM1JWiUouLpkbLSZakZKTJUyJHy0hWpGSkKUCI5Wky0cpSZaAAZa7LRmEanYVW8C4mMSjMIBDERM6ScpPqP5VFzSaXmNRbTfkS8tdloxWky1IQHLXZaNlrstAEHANmtgzm3BOm4JB26RHyo+Wsz2V4hGIv4Zzuxu2/Q/Gv9f4q1mWoYpqcE0TywcJtMBlpQtGyUoSplYLLUPAXpa5bPxW26RKNLIw8olZ6oamvfQEAuoLEgDMJJAJIHyBrg6ByucFj4gsiQohdOcT9TVMt3iRafHN/Svv1Lo7fDkmueK+v37CZa7LT1uKSQGUlYkSJE7T0mut3FacrAwSDBBgjcHzq6yqhmWuy0bLSZaABZaXLRMtLlpWOgWWuy0XLXZaLCjTZaTLRstdlqmy2gGWuy0bLXZadiA5az3afh126MmabTGY2II1AMDxLz+VacLULi9wIqkzq0aR0PnWXW/sSaNGk/eimefWuzSCSX8MblyANAdT5fvylf8NWlidPEBOdoMmNojWR9an8ex1xLMo7KRdX4ekDQz8QOxHnTeM8ScPhgGZQzMrKPhdfCIYfOZ3/AK+eipyrnrf0O5JwjfpX1Ky/2ZtTr4ZnTO2sCdJHp6VE/ui9hnzWptFdQSc242hh0nSr7FYxjjLShmyGzJSfAT4gDrs0SPnU/GIHDDcEggTrpmggx1o3zhTv1DbGVqvQdwTjq3vu38F0QIMfeHKSxT2bTlFXBSsVdwbKyvl8SsHVuQI+ERMzsOhAO21bTBM7IDcTI3NZB+em09K72h1bzRal1RxdZplidroxpWky1JKU3JW8xkcrSZakZKTJQBHy017YIIOxEH051JyVW9o3K4e4VbKSMoOUt8RggAc4mD1ilKSjFyfYIx3SSXcw/ZnBW/tKKD8BYzJGcrIBEdd+hBPWt+UrzpsMtkLdtMTcXxhSpUFhyJDHeIrT/wDG2Gict0bfgHPb8X7kVzfw/PjjBpuuToa3DOUk0r4LPiWNt2Ez3WCrsOpPRRuTWTxXa+45iygQHZnGZiOsDQfWqbiuIfE3c7tJM5EgwqifCIEk8yalYLs/d8TXWyTsQADB0PhOoEka+dSz65Lo6X1I4dI+6sn4PiDNJe6xI2h7YE89CPpU+3xNolbittKmGjbmsRvtVX9mFlWQElyPxMwJmQdFGmwMkbHem4PHfgbwzOrMwn4dAwMHVl6azWFaht2pM2PAqppGlwvFVZslwd23KTKn0PI+RqyyViMaYANwZV6xII/DEDX+LnVjw/tOlm3F4u8DwlUliB+EjmdK6Wn1qfE37/7MObSNcwXsWXaewWwl8AwRbZgZI+EZo05GIjnMVS9i8NbzM67hAI2+IydB0yjlQeL9qreKy4a2l1MzA3GdcsW110AeWlgojYiadwbC91eQ27g1JVptMAQxBbTOdSdjG8VXnzw/9EGvu/8ARPDhn4E/voa8rTctSSlNKV1DnAMtcFo2WlC0IGeccSwIU2740uL41YabM3hPUaRHQ+dbrC3RcRXXZhNVeHwfe4UI8DMCVI3EE9af2ds3LI7t/EhMBhOh5SOU/l1rzX4fr3i1MsGXi3xfr0/k9Tr9Lj1Ojjmx/qiufVJc+6/plpdZUBZiFUbkmAPUnavPu03a83ptYfw2jKu5HifxR4IOikDfeG5VM/tG4nc0sG0yW8wbvCdLhXYLB2EgwdZjQRricOJMeo9q7OfM72o8/hxKtzNjY7PWyqtkecmdV7xZjKu5jmTEnoaPY7O2SWJBMQCRcSdWYfyGb59avuHXybdpSYPdEBgASJ7vXXeOh00qm4Pi71y3i2a8FupZWLuQSTaNwiRESYia4CjOVtP7s7blCJH/AOHLZllB318dvUhA2+x18O+/lrRMHwkWXR8OjznYzKMCMxXXyYEnTlOxpo4pd+x3byuFbv7ZaEUhw6ojAg7A5uQq77NXYwuHG2ijcdYjepKM4tO+6E3CSarsXNhGyjPGbnlGg8taflo5Wky16foqPPdQOWuy0XLXZaVgCy12Wi5a7LRYUafLXZaNlpMtU2Wgctdlo2WlC0WICV0MCfLr5V5Z2i7TnFpZKxbQMzETmYOhyE6DoTA31869H45xi3hrbOxWRoFLQJ5Bun7ivLcHwa0bZJfOGJZckwM26wRJ5Dr4fWsGuzpLan8zbo8Nvc18i94Xw253YZL4yPrOUEMD5nbSKlDA3MmQ3QRvsASTrBJnTyA6VB4baa3bW2LxRE2lAQOf9Dz5UTGY8WmAN9czfCGSNjHnznWuLy3wdfhLkzPDcc9673bXIB26SugG2+XSfKrjHvdwkOTmzkLA1M8ooWL4SWKMSGeQzkLEtoTyBXUdeUcqdxpC6qc2qkH/AA2EEdTrPOrZNN8dCtJpFrgsTndFBh5BKkawJFa+zi0e5ctqfHay5xG2cZl9dK8xxWMxTwR3KwdC1m5mkD/MGEz6UXC8axtt7lxWTPdKZ81pmWVGUFQCCo+ZrZoc0cF33r+/+GTWYpZqrtf9HpHEMQtm2919FRSzQJ0FMxmIFu0bsFlC5oXcjfSecV5/i+PYy8ptXrlnu7ghstp1aN4ksY2286lPxvGqgAv4VlAyibNwkgCNTmEmPKts/wAQx87X24+Zlhop2ty4vn5GuwnFbN1lS2+Ytb70aH4Q2Qz0IbQg6iKnFK84wb4lLhvpcsrcKspHdOLZWQScsyDoOfKrA8ax5H+PhTO4WzcBiYMHPvGu1LH+I43H4+GPLoJKX5fK9TXcOxSX7SXbZlHEqYjSqftVwm1dNs3SeawNiN58iOX/AFGs9huI4vC2hbt38KLVtfDmtsxAmYJDAc9NKoMb24xFxvvDadV1VralN4zAgsekUZNVDNhcY9a+oQ08sWVSfS/oaNuC4XW2M5PMAE+moER86i2+AWVYBCz9Y1O4B1kiBOxkxUnhSPi7K3Ugo0+EmBIDKykAajMOc7zy1uLWCxCxGQAcuuoGumpyz8wOunDbkuLOsknzRXYfDWrGkLbJme7GZ9jIYjbdYP0qNxDiAaVTMpP4iRmOYaiDqs5VkCJmpWK4RcLlvCGOh1MCRqPh2kL8iemohwJyTEzMsc2+o38O8Fuf4R8hKN2wd9EVfCMItyWZmzKNBC6STO4OxWPlT8FdCi6GWczFQTGwmNPOJ9asV4LdE+Ia+Z/1THh8l9z0Es/uO42g5AiM2upUnTJHN/YddLHJMik0QcVh7azkum3EMV+NNS+vzM6+Q5Cq98KBo9vLpqyar+GZB1Xc/wANaOxwR/hhTtzmQCxg+H/o9z01lpwu7qQijeddzCnWV6lvoeei3pBsbMXw3hEXXL3AbTL8SKMwIMARlJX8Q5bVcnhOFYZxccxz2jYxEDTz3q2u9nmZs2RVII1VysgM+u0TBB/7mE8zV8RstahGjMcv4wTlKjU6CTIcecTpsG57nYKNGzwuGCIqgkhQBJMk+ZPMmh/aU702Z+8CC5l/0klQfcVjx2kxs5Q+FjSJtuTGwkh6Ba4hiu/a93mHN0J3UZG7soCHBHikmWOs9dNK7r1+FVTOMtFlbdm9YQCTsNTQMHi0uLbdDK3RmXSJET8qyWK4zjmQjNhtZU5bT5oOhIm4RsdOVMw2MxNlLaI2HiyIXPbctERByuAfkOQpP8QxXwwWhyVyi54SbRtYVHPjbO1sSRJXNm23ENsdNqthhcpOX9msBw7F4k9w4NsCyp7v7tom5IfPrLbDYjSKsP8AibHcvs8+dm6PebmlY9RHR6n9y01xa6/dmvA9Vg/b5T7P78iP/aTi0u2LTWzIFy6kgfiQhW+oNeepciOUnf1/9VqcRgb161bUkEIXueJSDnukFycrAbg8tJNV+N4Q4IVipLA5VUQZUgk+JpIAzGfKrZ6mE5WVw08oKixsccdHMFQLdtwpYkAkCZIOpPgAjzq+7J4W8VN6QxuA5g23hLDYdSTodNKwd/Dm5cyllAzHVtABO5gnTT+dekcNsBFyWLggalMveQSWB5yBKnpqGrDnSiuO5swtyfPYW3w25aS94lhy9xliSJGoWdvhMHcfKsfhuMXUSzaQjMLgCkmYynMAw6agf1rW8YN1LTEusEEa2yqnTbXcmsN2awKPiC95lAUEjxZTIBMr5iCfQTypYv0uT7DyfqUUep8H40uIe5bAyvaW2XE6S4J8PUQBr5+VWhWsn2Uw4s4i6xIbvRAYHUEGIOuvwgaayDpvWyK129Nm8XGnfJx9Ri8OdAMtJlo+Wky1dZSBy12WjZa7LRYGoy0mWj5aTLWey6gOWlC0XLShadioyfb3s5h8TYLXZV0HguKwUz/lM6MN9D5xWJ4Jes4W0bduXzZWYwpEwoYwT4dtvWvVOPYNbmGuq4kZGI02KgkEeYIryjhmHENoJypP8VwEnzrma/qdHRPg2uBey9sMipHqR68vKonFcFhrtphdtpkgnUlY01gkCNh7VFvXO7w7soH3akjWJgkKJGo/nWZI++fLcuAlQShulrRLWyxGRpBWRqDPlFc/Dic3a4o3ZsqhSfc0XDOI2ili2wVwqKpJ1kqAJzDVjI6VcYmxY3dFAOhObfyM7jfSsxwS0DYssFHM9YBJ67wNK0vcBkyt6/lUJxqTJwdxTINw4QfE1uOZ71dIjWS2mw16im3sFg51K9P8QAA6+fn9B0qDxnEsl23YZWfOFWc0ABmKRAG0AEiedM7O3lYX1Rmz4a5dttrJKAtkOvoV+RqfhS2bqI+JFy2lhZweDLGGQ6SQLqnckSRO3iI+ZFKcPgQdSvzvIOn+ryH7Jqo4e32lhcKsmVwPjmQVdmGwgSFMdVqZx3EthlRYZ1JbLDBYC5SOR5sR6Cn4Mt+yuReLHZv7EsYfB5QQVykAg96sEHYg5ttBr5DoKbbtYKQoZDMwBeQ8jMDN0J25AdBFThR3eIt208OrEgahVyWTlAOwLO3z9qW/e+0O4Kkd3JDZuasFBAAESJHz50LE306Dc0qvuM7ScKwrrIxC2gPwtdQISSTJ1ncnruetYBMMhnLDDfeY9q9P7U2GtWHVCYcgAf8AUpzzv/l/8jWBwGD+9hubKpjpIn+da9Ley30MuorfS6ljwri121hiLYhbUiSC0bnkdtV06elVVn+0jE5lzKgWRMZpidY8UV6KMLbDXLQUC2coyxA0UaafKvMsPhFW7fMD7sOFGv8AmABA8h+9Krg4Scm19snNSilTL3tP2pvWkSI+9lgrA7QJMz1jrUPsx2wuPca2UUd4BGUblT+KT02qw7W4DvlwaHVcrMY3gLrB9hVTb4Pbw7Lct5gwMatNX4sCnjbKsmZxyJDOLdrrtq69tUQhCNwwIOUTseWomrLsn2ju3e8hAGE/CPDkiSDJneod7gFu8z3buYtcdmOVoGp9KmdkuHCzibqrOVrQI111zKf5UZMCWLcEMzeSilft5eDEoluJOUwwMcjodNOVam/2uu2cL32U5jCw8x3kAMIDabN/CKzPGOzFpLLtbzBkGbVp0G/0mrntQgODKiMovggDYeFx+/WlmwRi4quoYsrkm7IeA/tBxV14KJlGr5c0hZAJEtG5FbPgwa9me9bB1AUkkRAB5k8/5VjsJhVW0FgGLF151+NhahvlMR5VvuHmEWJ+ESZ02rLm21wqNOK+7I+LwWCnxFAY1HfKI0g/iH7ApiWcF8QKazqLtsg6mdQ3Vj7mh8TtMqMuseIiGywPiHrodRt5VV8E4ble8FOU27iQo2AOXvIHI+JjpUFjajbJeInKkXarglIi4skgD/mEkmVgfHrqo+vUyrWsGN3AO2t9Oigfjn8IrP8AaGxmUswgoFYGZytnRQViMpgHbfTSrlMFCsq6qQpHigiVgwd5ld99d6m8MlxzZBZYtX2IvZ+3hXwyd4wzZYYd8qxOaJGYR4TPseQqfdt4AAlnSNZnEW41zTu/+pv2BGR7NYMOfDoxsK4GsM4zBSw2PwgelXXafBlkOcBlKXGgsSsKpIJGnilhrM761KWN72JZEootLdrBgyWQag/4y7gq3+bqo+vU1T9pcLhGVDbfMyugMXVeEYhTm1JAiNetTuAcLIS2UM57YY5j+IHXX/unyjSKzeNwi98wgSMkmZLff2wA5/FsdTrrRjxvdYTmqopeJ4dLV1sswGIUkiYBIExzr1XDY3D3gWZQRbAliAFBBB01PNAfkK837UYRBiHUCEVgQBsBEwK9A7P4BXt2bZlQ9piSrQwK5BoeW+++1WZ471FleGW1ysDxvB4W5h7hVFAVZDLAggALGgn4VEeQrCdlMStrE67Q0giZ0AjlzIqz49hrmDuMqXGuWO8a0bdxs8eBWUidtM2o6CqfgllftSEjdguvQhqcMe3HJMJT3TTR6BhOE2MQ6vLKGE5Np3+ag5ifatRaw6ooVQFUCABsBWZ7NYNXxbu2rW0GUHZZkSPOJHzNa8rW/QQUcd+Zh10m8leRHy0mWj5aTLWyzHQHLXZaNlrstFjos7XHrZ3DL8pH0M/SpdrH2m2uL8zH84rIZaXLXIWrmup1XpIPobgLOopQlYi25U+EkeYMfyo17tb9kGa8l+8rafdhWKnq2Zl0PrVsNWm6aKZ6VpWnZqeKiLF3/wCt/wDaa8ssaBtP/iWf4rla1O3eFxdu7atriA5tvo2HeB4TJLAFQNd5rDXGIDb/AOGn+67VGrkpNUX6SLinZcPaRrZXRMywSBLEGenPzPWq3+7CHl2KAhRmIkaKVEx8Jg86kSc6kASUIOkjeRpzjX3PWoA4pe7wIbduMwBOXcGNRr0I/lWPF4nOxmrL4fDmTez7fcWJ23keprR3MQPp08qyvBcTFqyp3lj8sx/rWmZh9P6VDIvibZOH6UkV/FOEvev27pKjJlOXUzlbMNY0mszwXAX7XELxRSUvrcLMfgAdi2aY3DyI3g1Zdp8XdW6mV3QKNQs6nSJiQR5VcYPEH7KGEzlLaTz1nrHprWlSnDFb5T4M/wAEsrS4a5ZDwXDe4VFlSGddRpslyJ996kcd4W+IKRkGUXAJJM5wBO2kRNZ7gmMdrltXd2ls0GSAQraKSNBrtVp2pxVxe7VS6A5mLLMnkAI2Gp0PSnKGRZlz8T7kVkxPC3Xw+QPC4O8+OuOuUC2LaGSYJIVmCmNfCF5VIPCGsi65KEMCCRuM1wH5wdKP2dxJe2zGSS+ukEwqiYMdKoG4jcLGXaHYAoQ2QS4OkjTXnShCblJJ9Kv2JTyQSi2uvT3NJ2jw7XLceHKCG1kyYOkV57gXPeAkAeJTptuNq3HanENkCgsoYiWUGYAB0jUGY+VYlLQW6AJIlfiBB3+VW6VS8J30K9Q4+KkupuyT31xhuCo/8V/WvOsOWNzEADUhgDHW4leh2SO9uHoV/wBq159gA3eXfF8sp/8A2J+9uVVYe/yRdl7e5f8AGGP/ACpnZWXzMj+WlPODH3RbxAsND6E0Ti5AGF21zb//AFtUnNm7iP8AONv+lq14pVga+ZlyL89ewyzw/NmAkAO4AG0Ax/SovBrcY51PK0B/5PV7gJGfYeN/97eVUmEJ/vB/K2vnpmepZJXgr0RHEqz+7Ivaezks3hv922/mDQuL/wD4bde/15yPHUntni0Nq7Bk92eRGutReLH/AJJokffx8vFRqHucWPAqUgZcm2mkL9nuco52h8/1rdcNYG0pFYNLhCLmMgYe4NtP/h2nnvW6wF37sek9PlXPyrj3Ztx9SNxDCu8qMniUwSTMeGTty096icFw7ZsVGUt3nM6bCdYqTxlGdSy3HtsoOUrr0MHQgjQe1VvYzHG4t1mMF3zGB1An61LbPYrZBThvde4nH8K3cuzZI+7XwmfhdfLXX+tXV6y0KQqQVAGZoJOU8o33PyrLdqi1pgi3Xa3dglX2VlcNKmPXT9nU4i0r2oNx0YAFSsiDl02GvOpy32nfPJCMobXxwZfsDaBIO5FhQAdATL1a8YsM1u4zBIS3dUw0mWAM+o6eYqj/ALPbktB27lNvnMeetSO2N42n+6e4FvBw9tyIHhiRBJGwqTUnkdMN0VBWjScPDCxZIyfAB4mjciBt1/nWW4nYNvEMGictsmNtb6HT3q/w+VsJbRmdZQEMjAERrz35VjcPimuO5Zi0ZVDNEkLethZjnFGNS58v+hNx9wfa259/dPmd/Stpw/i/cdwbcM/dQECMzHMdzGgErpMViu1wm9d9TWu4ZaZj4cgPcWNXmPivdP3t0p5f0RFCt0rKztxiblye8TKzXO90BAJ7vJAMmdNdOdZvgRH2q10zAn5D9avsfxl1uXbRS2Qtp2DpmBlUbadjofoaz3Z8TibI31Hz086ljvw2mRlW9NHqHZOftV+RH3a/7q1hWsx2SQfabxkzkUa+tapyACTsNTWrSyrEjJql+awWWky1C45xu3hQDckztEActyTA3qswHbfC3TBLWzAPjAjXzBMctTEzpzq55EUrG2aHLSZazeM7dYZGgZnETmUT0/Oq/if9peGt5cgZyQSw1XLtAPhM8/al4qH4UvIuc1PDelZftFxruSoG51MHXTlUzhXGFuWs+vn0BG+oMD51ya4s69l7NZftxdCfZ3YsV7zKUkANKmN4HLmaTH9rUtKTEsNhMZjrPyrNdpOPfaLNgFSGW4GJkQfC4MR6irMKqaZDLzBoPw/j9liDbDWzMQXYGNJ0XMCPIxVhiuJJDbmVUTlMSrXCR7Ee9ZHslZVncRJGUbkaN6ea9a2owavaAAKkgHRJ333b+tPUyTlyQ08WoknDYxXyuNip110MmfSqe7bK3iwGiOjMM7eRmNo0mm4x0sKC7jX/APkfmRBNSsBZsXhnRswPNREEbg676iqYfBz2LZrfSIfC+K2/u9wRnWCDoS0gbVqRxy1ADNDQdMp6HyrNYvh4RUEkZmBB1IEz/q13q0vcKEKwZg2n4hEn5Up7WyUXJIZ2gvBriwSfBmkEbabfvpVhgccpsC2G8QtfDz+EH31qnwCWxltO6tcC6A3AXAO4AiYA/lVvi0tqMzwAq75gogDYmNBUpP4FDyIQjU3PzMz2e4xba9YAZvFqJGkeJOmmtW3a7iiBrEsfvFfLHOCJqZwbCYeBcsC3lMCUIKyGJgQOrH3qPjcJhw6JeyZt0D3ADqYOQEc45VOWW5qVdLILFWNw8yZ2WxyMrANqWkAkTGVRy0rNNjUlZYxnA1IjQrM+9aRcAgSFJWANjBEFYg5dNqq8NhsM8sjKO7O4uKwEgTygfpRDIk266hPFaivImdqeIpktsGkFisqRvlBrIJjgbgLEgAiJMnKCDP8AOrriV7DhCMwusSSoMnxRuNI/91nbUgiV0LAag7E+lW4FWPaV5ucm43n96W+8ubwSupGmiifWsRhH+9uQZO/Mkw6mBHl/KtJxW5bsDw3pI0KyD5R5ctaz/DSbd225IIUyfDqdCJmetVY0kmXTbbRf8WxaPZtmCDaUkSpjNovXXQtQ+G8TGa0fEwBBKrb0HhbUHeNeZqu7V8R78p3eaBOZCYDbdPnSdmOJLaz5wdQgAgSCoYPz2JgipJVjZF8zRef3o4LlWAUs8ApJE5mHPrr86g8Dx0Yu49wlpVVzBfNvlzqj4xijcuEoQFGwK+QBmD5VZ9neLC1aZX+IknQSB4VAiT5U2/goUY/HuK3jOL7wOsrsQQAR5aAnqDVpxPFhsIyAMPvc0lSBHi1+orIXrjG5ebTIWLFiPhLuSp6jXp0q+tdoA2HW0F8bLkJJAlxA5D51OVuiMK5JZur3SS0k23AA11PdiI5aitZgeJ2skMwBGmo9j++leVX8ZdRpnLEgEagSIPlsa9J4fgEthbneGWUMwMRtPOTzqnNBJFuKdslYviIAcKzkZSRlIiI9J51Q9jsdbt2rst4p2B1IgTFT8UyKWzMsDc5sq5Ykk+elDwnDLTIDbZihkgCIIkzHh21qKkttfINjtsq+1nFFutbgmF1liOZHkKs+I8SXN4SGHdiDruJB2oLYXDO5VSudSNnBYQRyjTfnRsQtm2CX2jdmyjpvA6/SrN6tEPDe1oqOxWMRA4ZgCbCwCdzlMVD43jc5UyNAT0q27K4VPs9tjOYrr8gAOXQD2ouJw2GLm2wt5iNAWGfWdACPL6ipeIlN8C2NpC4riSGxYCtMWyDHLbes5w3FKoYkxOWPXvUP9D7VrLti3lOeMqyTMARHPSI/OqK7asvdw/d5MhaGFtliQAVGixv/AFpQmqqvvqOUHdkPtPi1a88GZbTQ6zWj/vNAhcO6hbdlfCGDCDdkcjHiHuKx2NQG+J2zjmD+ITyE1t8VZEAZwV0MZN9/9VSycUhQ5tmRwOLF25dcFmBtXgJ3PgYdT6UDhGLVcTbOpCwTAJIECTpVnjOLWrdzLK9D4ToZEgx86teH3kI7xYDRpCgCDGu/kKbk66CUVfUNf7V/ZmN1DJYhYggFRJn3AqHxj+0e5fstaBFskf4ik6xyEbTEfOh8YvhkZSSZUgjaQRHnG9YLKN9I9fSpY7UaI5KcrJt7iLN8VxmnqW2oPfj9mg5dv6an960qgTrpoPrHvvUtqFuYV8UeRj+vrTkxhG2nMxHl5fuaiPST5fSjahWemcXaxc8ZBlT49H5aGAdCPTyo3BsUhUqikIcoACmBqM5266waoBiz0HtRE4i42kehIqlxVVZZv5LVOD23ufeWWKySHBblMCJ1nT2qn4z2bYZDh0Zp1fM6g7beIinrxJxtPuaeeLXOrfxGhcO7G5qh3Z3gV2yzFwNcmzq2xJPPlNWNniwXCNeCnwqwiCdUJXUDYSJ32qrPFrnVv4jULE4tzaa2MwDT+ImZOYj0Jn3pOO52wWRRVIncRuNiLdi4oAVo1JA8TeFlA12Pi9I51ccE4e1hSpZWlp228CLudfwz86ywv+C3b7vS2wcPJBBjKRGxGg36mrD++LnU+9EocUmNTXXuaPE2MwTllIOwMxy3qRiMbktkkaIuYmRsutZQ8audT7j8qZe4q7KVJMEEHbYiOlQ8L1JeKi7wODV7qYpS0kAhdAB4XUzpM+M/NR0qfj2NwOjHwkBTp1VT/M1lbHGHRQoOgEbD8qe3G3JmT9OQA6dBUnD1F4iNFgB3AVLeilx9SJ/lXYzCrddXuAM6gQY2g5hGvI1m1404IM7EHly25V399P8A5j9PypbH5h4iNapaDLNqP6iqzFWRbtv3YVNNcqgTG09dz71Trx25rqfZeoPTyoV7irOCGJIPoP6UKFPqDyJg8Bina+gLMfFEHY6HlWh4lcyJManQaczWXtMqsGEgjUa+VSH4gTuSfmKsyRUnaIQnS5GYvAJcLM85mJYkNGp3/wDXrRMLaCgAsTlAUSfwicojymKb9v8A3pTft370p8tVYXHqSWRd/wCtV3EMYlshYmRPpqB/LN7Uc42TOv0qHjWzkGJ26banWiMOeROfkTHtIqliTABMzy3qJiVQWu88RBAIGY89pHzo93EZgRMcqhX0Hd5cxMLAHpUlH1E5IjYrD22UFJEgEgnaZ/I0LBYk2yH0zWyI3jnEgb8x7bc5VjCLlEkyQJGm8Ux+GKfxN9Ks4qmyFu7QZcd3iyWDMIzZlGpJifPWlxvEL1xe7uFWS0ZgAGNIEEDUa1FHCwNnP505cM8HUeLQzy3FKo9gt9zWYDi1s2bTsCA7C2NJ8Wx+Wn1q1uXQg5jWI1Hz3+dY7DOUREkEIwcaDcEkHWpOK4i9wZWIiQdhuNRVDw2+C9ZVRL47jxhXt3ERD3gcHQK0+EnxAH0PnV0zC/bDHxo4ziRy66155x28W7tSSQiwNtuZ8yY1mrfhfEclpUtksoGs6EMQMw8hNSeLheZFZOX5Gi7PMRhbWmmUa+oB603iOEVnF1x4lYMCIBLbAefIVSWuJugCp4VUQF0I+utLe4s7bzuDoY/kaWx7rDxI1TLXB4tcRaaCwBlTqJG3l0g0LC8IW2QVdiVcvqRqSAOQ8qo+G4hrSZBO88v6+UVKPFH86lsfZi3ruGv8NDNnznwkNGUGYMxMimX+1CsxGUgAmNOQ/Mzp5Co7Y5jPxa7/AC2qBcnMGynwxoBvM5vcwfep7U+rIbvIXEcWFy40DwHw7RmXrtoYjWryzxPJh7bKoIVPFJg6CNNIPzrKW8O2eSpAkGI6n+lW73ZXLBjprqN4oaTDdQS9xHviQAwyjXQS2hldfT6VRMRsCx6abjTT13o6MbZErmzE9VnkR85o1tSHS4AZUhojSQymPSJ9qF1Y21S8yMlttjKwJUHffSeY1o2FxL27neZVY/A3eJmWSMpBE8gKkY5i9xWhupM+YPP50VgCpWDqSfQmnw1yQ3V0IeIwMKp2kmSTpA+GPWfeKh2sMXnKQAOpirLCYnMApX4CfY8vcD2qRK/5R7U41/kRbZJ7zyH1/Ok7zyH1/OmVwrJZYPNzyH1/Ou7zyH1/OmCuosB/e+Q+v50ne+Q+v502kp2A/vPIfX86TvB0+tMrqLAf3g6fWuzjoff9KbypKLYD+8HQ+/6UneDoff8ASm0w0WwC94Oh9/0ru8HQ+/6UGkNO2IN3g6H3/Su73yPv+lCUUlFsAvfeR/i/SkN319/0odLTtgO70efvSd8Oh9/0oZrqNzAeb3kff9KTvh0Pv+lMakp7mATvh0Pv+ld3w8/ehUgosAve/uaXvR+zQhXUWAU3B5+9J3vr7/pTDSGi2ATvvX3/AEpO+9ff9KZSEUbmIZfUORmExymno4UQFj0P6V0V0U9zAXvvI/xfpXd95H3/AEpIpsUbgCd95H3/AEpO+9ff9KHXGnYBO9pe9oB511ABzc8h9fzpDc9Pr+dBpJoAfeGYQY66T+dE709B9fzoQNdNFsApunoPr+dd3h6D6/nQyaWaVsKEtDLMDcyaf3h6CkJrqHJg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486"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1570038"/>
            <a:ext cx="4896545" cy="3249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t>Question 3</a:t>
            </a:r>
            <a:endParaRPr lang="en-US" dirty="0"/>
          </a:p>
        </p:txBody>
      </p:sp>
    </p:spTree>
    <p:extLst>
      <p:ext uri="{BB962C8B-B14F-4D97-AF65-F5344CB8AC3E}">
        <p14:creationId xmlns:p14="http://schemas.microsoft.com/office/powerpoint/2010/main" val="3172162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Case 4</a:t>
            </a:r>
            <a:endParaRPr lang="en-US" dirty="0"/>
          </a:p>
        </p:txBody>
      </p:sp>
      <p:sp>
        <p:nvSpPr>
          <p:cNvPr id="3" name="Content Placeholder 2"/>
          <p:cNvSpPr>
            <a:spLocks noGrp="1"/>
          </p:cNvSpPr>
          <p:nvPr>
            <p:ph idx="1"/>
          </p:nvPr>
        </p:nvSpPr>
        <p:spPr/>
        <p:txBody>
          <a:bodyPr/>
          <a:lstStyle/>
          <a:p>
            <a:r>
              <a:rPr lang="en-US" dirty="0"/>
              <a:t>The police has been informed that someone in  a certain neighborhood (among 300 residents) is planning a murder.</a:t>
            </a:r>
          </a:p>
          <a:p>
            <a:endParaRPr lang="en-US" dirty="0"/>
          </a:p>
          <a:p>
            <a:r>
              <a:rPr lang="en-US" dirty="0"/>
              <a:t>Should the police wire-tap all telecommunications of all residents living in this neighborhood?</a:t>
            </a:r>
          </a:p>
        </p:txBody>
      </p:sp>
    </p:spTree>
    <p:extLst>
      <p:ext uri="{BB962C8B-B14F-4D97-AF65-F5344CB8AC3E}">
        <p14:creationId xmlns:p14="http://schemas.microsoft.com/office/powerpoint/2010/main" val="262352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Thesis 2</a:t>
            </a:r>
            <a:endParaRPr lang="en-US" dirty="0"/>
          </a:p>
        </p:txBody>
      </p:sp>
      <p:sp>
        <p:nvSpPr>
          <p:cNvPr id="3" name="Content Placeholder 2"/>
          <p:cNvSpPr>
            <a:spLocks noGrp="1"/>
          </p:cNvSpPr>
          <p:nvPr>
            <p:ph idx="1"/>
          </p:nvPr>
        </p:nvSpPr>
        <p:spPr/>
        <p:txBody>
          <a:bodyPr/>
          <a:lstStyle/>
          <a:p>
            <a:pPr marL="0" indent="0">
              <a:buNone/>
            </a:pPr>
            <a:br>
              <a:rPr lang="nl-NL" dirty="0"/>
            </a:br>
            <a:endParaRPr lang="nl-NL" dirty="0"/>
          </a:p>
          <a:p>
            <a:pPr marL="0" indent="0">
              <a:buNone/>
            </a:pPr>
            <a:r>
              <a:rPr lang="nl-NL" dirty="0" err="1"/>
              <a:t>If</a:t>
            </a:r>
            <a:r>
              <a:rPr lang="nl-NL" dirty="0"/>
              <a:t> </a:t>
            </a:r>
            <a:r>
              <a:rPr lang="nl-NL" dirty="0" err="1"/>
              <a:t>you’ve</a:t>
            </a:r>
            <a:r>
              <a:rPr lang="nl-NL" dirty="0"/>
              <a:t> </a:t>
            </a:r>
            <a:r>
              <a:rPr lang="nl-NL" dirty="0" err="1"/>
              <a:t>got</a:t>
            </a:r>
            <a:r>
              <a:rPr lang="nl-NL" dirty="0"/>
              <a:t> </a:t>
            </a:r>
            <a:r>
              <a:rPr lang="nl-NL" dirty="0" err="1"/>
              <a:t>nothing</a:t>
            </a:r>
            <a:r>
              <a:rPr lang="nl-NL" dirty="0"/>
              <a:t> </a:t>
            </a:r>
            <a:r>
              <a:rPr lang="nl-NL" dirty="0" err="1"/>
              <a:t>to</a:t>
            </a:r>
            <a:r>
              <a:rPr lang="nl-NL" dirty="0"/>
              <a:t> </a:t>
            </a:r>
            <a:r>
              <a:rPr lang="nl-NL" dirty="0" err="1"/>
              <a:t>hide</a:t>
            </a:r>
            <a:r>
              <a:rPr lang="nl-NL" dirty="0"/>
              <a:t>, </a:t>
            </a:r>
            <a:r>
              <a:rPr lang="nl-NL" dirty="0" err="1"/>
              <a:t>you’ve</a:t>
            </a:r>
            <a:r>
              <a:rPr lang="nl-NL" dirty="0"/>
              <a:t> </a:t>
            </a:r>
            <a:r>
              <a:rPr lang="nl-NL" dirty="0" err="1"/>
              <a:t>got</a:t>
            </a:r>
            <a:r>
              <a:rPr lang="nl-NL" dirty="0"/>
              <a:t> </a:t>
            </a:r>
            <a:r>
              <a:rPr lang="nl-NL" dirty="0" err="1"/>
              <a:t>nothing</a:t>
            </a:r>
            <a:r>
              <a:rPr lang="nl-NL" dirty="0"/>
              <a:t> </a:t>
            </a:r>
            <a:r>
              <a:rPr lang="nl-NL" dirty="0" err="1"/>
              <a:t>to</a:t>
            </a:r>
            <a:r>
              <a:rPr lang="nl-NL" dirty="0"/>
              <a:t> </a:t>
            </a:r>
            <a:r>
              <a:rPr lang="nl-NL" dirty="0" err="1"/>
              <a:t>fear</a:t>
            </a:r>
            <a:endParaRPr lang="en-US" dirty="0"/>
          </a:p>
        </p:txBody>
      </p:sp>
    </p:spTree>
    <p:extLst>
      <p:ext uri="{BB962C8B-B14F-4D97-AF65-F5344CB8AC3E}">
        <p14:creationId xmlns:p14="http://schemas.microsoft.com/office/powerpoint/2010/main" val="1705914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Case 5</a:t>
            </a:r>
            <a:endParaRPr lang="en-US" dirty="0"/>
          </a:p>
        </p:txBody>
      </p:sp>
      <p:sp>
        <p:nvSpPr>
          <p:cNvPr id="3" name="Content Placeholder 2"/>
          <p:cNvSpPr>
            <a:spLocks noGrp="1"/>
          </p:cNvSpPr>
          <p:nvPr>
            <p:ph idx="1"/>
          </p:nvPr>
        </p:nvSpPr>
        <p:spPr/>
        <p:txBody>
          <a:bodyPr/>
          <a:lstStyle/>
          <a:p>
            <a:pPr marL="0" indent="0">
              <a:buNone/>
            </a:pPr>
            <a:r>
              <a:rPr lang="nl-NL" dirty="0"/>
              <a:t>Google is scanning the e-mails sent </a:t>
            </a:r>
            <a:r>
              <a:rPr lang="nl-NL" dirty="0" err="1"/>
              <a:t>and</a:t>
            </a:r>
            <a:r>
              <a:rPr lang="nl-NL" dirty="0"/>
              <a:t> </a:t>
            </a:r>
            <a:r>
              <a:rPr lang="nl-NL" dirty="0" err="1"/>
              <a:t>received</a:t>
            </a:r>
            <a:r>
              <a:rPr lang="nl-NL" dirty="0"/>
              <a:t> via Gmail. </a:t>
            </a:r>
            <a:r>
              <a:rPr lang="nl-NL" dirty="0" err="1"/>
              <a:t>Can</a:t>
            </a:r>
            <a:r>
              <a:rPr lang="nl-NL" dirty="0"/>
              <a:t> </a:t>
            </a:r>
            <a:r>
              <a:rPr lang="nl-NL" dirty="0" err="1"/>
              <a:t>it</a:t>
            </a:r>
            <a:r>
              <a:rPr lang="nl-NL" dirty="0"/>
              <a:t> </a:t>
            </a:r>
            <a:r>
              <a:rPr lang="nl-NL" dirty="0" err="1"/>
              <a:t>use</a:t>
            </a:r>
            <a:r>
              <a:rPr lang="nl-NL" dirty="0"/>
              <a:t> </a:t>
            </a:r>
            <a:r>
              <a:rPr lang="nl-NL" dirty="0" err="1"/>
              <a:t>those</a:t>
            </a:r>
            <a:r>
              <a:rPr lang="nl-NL" dirty="0"/>
              <a:t> data </a:t>
            </a:r>
            <a:r>
              <a:rPr lang="nl-NL" dirty="0" err="1"/>
              <a:t>for</a:t>
            </a:r>
            <a:r>
              <a:rPr lang="nl-NL" dirty="0"/>
              <a:t> </a:t>
            </a:r>
            <a:r>
              <a:rPr lang="nl-NL" dirty="0" err="1"/>
              <a:t>personalised</a:t>
            </a:r>
            <a:r>
              <a:rPr lang="nl-NL" dirty="0"/>
              <a:t> </a:t>
            </a:r>
            <a:r>
              <a:rPr lang="nl-NL"/>
              <a:t>advertisements?</a:t>
            </a:r>
            <a:endParaRPr lang="nl-NL" dirty="0"/>
          </a:p>
          <a:p>
            <a:pPr marL="0" indent="0">
              <a:buNone/>
            </a:pPr>
            <a:endParaRPr lang="en-US" dirty="0"/>
          </a:p>
        </p:txBody>
      </p:sp>
      <p:pic>
        <p:nvPicPr>
          <p:cNvPr id="4100" name="Picture 4" descr="http://platformsocialbusiness.nl/wp-content/uploads/2014/05/google-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9844" y="3284984"/>
            <a:ext cx="699135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322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(8) </a:t>
            </a:r>
            <a:r>
              <a:rPr lang="nl-NL" dirty="0" err="1"/>
              <a:t>Overview</a:t>
            </a:r>
            <a:r>
              <a:rPr lang="nl-NL" dirty="0"/>
              <a:t> of privacy </a:t>
            </a:r>
            <a:r>
              <a:rPr lang="nl-NL" dirty="0" err="1"/>
              <a:t>regulation</a:t>
            </a:r>
            <a:endParaRPr lang="nl-NL" dirty="0"/>
          </a:p>
        </p:txBody>
      </p:sp>
      <p:sp>
        <p:nvSpPr>
          <p:cNvPr id="3" name="Content Placeholder 2"/>
          <p:cNvSpPr>
            <a:spLocks noGrp="1"/>
          </p:cNvSpPr>
          <p:nvPr>
            <p:ph idx="1"/>
          </p:nvPr>
        </p:nvSpPr>
        <p:spPr/>
        <p:txBody>
          <a:bodyPr>
            <a:normAutofit fontScale="77500" lnSpcReduction="20000"/>
          </a:bodyPr>
          <a:lstStyle/>
          <a:p>
            <a:r>
              <a:rPr lang="nl-NL" dirty="0"/>
              <a:t>United Nations</a:t>
            </a:r>
          </a:p>
          <a:p>
            <a:r>
              <a:rPr lang="nl-NL" dirty="0"/>
              <a:t>OECD</a:t>
            </a:r>
          </a:p>
          <a:p>
            <a:r>
              <a:rPr lang="nl-NL" dirty="0"/>
              <a:t>Council of Europe</a:t>
            </a:r>
          </a:p>
          <a:p>
            <a:pPr lvl="1"/>
            <a:r>
              <a:rPr lang="nl-NL" dirty="0"/>
              <a:t>European </a:t>
            </a:r>
            <a:r>
              <a:rPr lang="nl-NL" dirty="0" err="1"/>
              <a:t>Convention</a:t>
            </a:r>
            <a:r>
              <a:rPr lang="nl-NL" dirty="0"/>
              <a:t> on Human </a:t>
            </a:r>
            <a:r>
              <a:rPr lang="nl-NL" dirty="0" err="1"/>
              <a:t>Rights</a:t>
            </a:r>
            <a:r>
              <a:rPr lang="nl-NL" dirty="0"/>
              <a:t> 1950</a:t>
            </a:r>
          </a:p>
          <a:p>
            <a:pPr lvl="1"/>
            <a:r>
              <a:rPr lang="en-US" dirty="0"/>
              <a:t>Convention for the Protection of Individuals with regard to Automatic Processing of Personal Data 1981</a:t>
            </a:r>
            <a:endParaRPr lang="nl-NL" dirty="0"/>
          </a:p>
          <a:p>
            <a:r>
              <a:rPr lang="nl-NL" dirty="0"/>
              <a:t>European Union</a:t>
            </a:r>
          </a:p>
          <a:p>
            <a:pPr lvl="1"/>
            <a:r>
              <a:rPr lang="nl-NL" dirty="0"/>
              <a:t>Charter of </a:t>
            </a:r>
            <a:r>
              <a:rPr lang="nl-NL" dirty="0" err="1"/>
              <a:t>Fundamental</a:t>
            </a:r>
            <a:r>
              <a:rPr lang="nl-NL" dirty="0"/>
              <a:t> </a:t>
            </a:r>
            <a:r>
              <a:rPr lang="nl-NL" dirty="0" err="1"/>
              <a:t>Rights</a:t>
            </a:r>
            <a:r>
              <a:rPr lang="nl-NL" dirty="0"/>
              <a:t> 2000</a:t>
            </a:r>
          </a:p>
          <a:p>
            <a:pPr lvl="1"/>
            <a:r>
              <a:rPr lang="nl-NL" dirty="0"/>
              <a:t>Data </a:t>
            </a:r>
            <a:r>
              <a:rPr lang="nl-NL" dirty="0" err="1"/>
              <a:t>Protection</a:t>
            </a:r>
            <a:r>
              <a:rPr lang="nl-NL" dirty="0"/>
              <a:t> Directive 1995 &gt; General Data </a:t>
            </a:r>
            <a:r>
              <a:rPr lang="nl-NL" dirty="0" err="1"/>
              <a:t>Protection</a:t>
            </a:r>
            <a:r>
              <a:rPr lang="nl-NL" dirty="0"/>
              <a:t> </a:t>
            </a:r>
            <a:r>
              <a:rPr lang="nl-NL" dirty="0" err="1"/>
              <a:t>Regulation</a:t>
            </a:r>
            <a:r>
              <a:rPr lang="nl-NL" dirty="0"/>
              <a:t> 2016</a:t>
            </a:r>
          </a:p>
          <a:p>
            <a:pPr lvl="1"/>
            <a:r>
              <a:rPr lang="nl-NL" dirty="0"/>
              <a:t>E-privacy Directive 2002 &gt; </a:t>
            </a:r>
            <a:r>
              <a:rPr lang="nl-NL" dirty="0" err="1"/>
              <a:t>amended</a:t>
            </a:r>
            <a:r>
              <a:rPr lang="nl-NL" dirty="0"/>
              <a:t> in 2009</a:t>
            </a:r>
          </a:p>
          <a:p>
            <a:r>
              <a:rPr lang="nl-NL" dirty="0"/>
              <a:t>National </a:t>
            </a:r>
            <a:r>
              <a:rPr lang="nl-NL" dirty="0" err="1"/>
              <a:t>legislation</a:t>
            </a:r>
            <a:r>
              <a:rPr lang="nl-NL" dirty="0"/>
              <a:t> (eg De Wet bescherming persoonsgegevens)</a:t>
            </a:r>
          </a:p>
          <a:p>
            <a:endParaRPr lang="en-US" dirty="0"/>
          </a:p>
        </p:txBody>
      </p:sp>
    </p:spTree>
    <p:extLst>
      <p:ext uri="{BB962C8B-B14F-4D97-AF65-F5344CB8AC3E}">
        <p14:creationId xmlns:p14="http://schemas.microsoft.com/office/powerpoint/2010/main" val="2755207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Icons</a:t>
            </a:r>
            <a:endParaRPr lang="nl-NL"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376193"/>
            <a:ext cx="1670670" cy="5065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340768"/>
            <a:ext cx="1670670" cy="5079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07479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Icons</a:t>
            </a:r>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89364"/>
            <a:ext cx="4320480" cy="468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309915"/>
            <a:ext cx="4320480" cy="4667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239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Case 1</a:t>
            </a:r>
            <a:endParaRPr lang="en-US" dirty="0"/>
          </a:p>
        </p:txBody>
      </p:sp>
      <p:sp>
        <p:nvSpPr>
          <p:cNvPr id="3" name="Content Placeholder 2"/>
          <p:cNvSpPr>
            <a:spLocks noGrp="1"/>
          </p:cNvSpPr>
          <p:nvPr>
            <p:ph idx="1"/>
          </p:nvPr>
        </p:nvSpPr>
        <p:spPr>
          <a:xfrm>
            <a:off x="395536" y="1124744"/>
            <a:ext cx="8229600" cy="4525963"/>
          </a:xfrm>
        </p:spPr>
        <p:txBody>
          <a:bodyPr/>
          <a:lstStyle/>
          <a:p>
            <a:r>
              <a:rPr lang="en-US" dirty="0"/>
              <a:t>A mother suspects that her 15 year old son is smoking pot.</a:t>
            </a:r>
          </a:p>
          <a:p>
            <a:endParaRPr lang="en-US" sz="900" dirty="0"/>
          </a:p>
          <a:p>
            <a:r>
              <a:rPr lang="en-US" dirty="0"/>
              <a:t>Should she search his room, read his mails and place a tracking device on his telephone so as to keep track of his movements?</a:t>
            </a:r>
          </a:p>
          <a:p>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933056"/>
            <a:ext cx="604837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43057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(8) </a:t>
            </a:r>
            <a:r>
              <a:rPr lang="nl-NL" dirty="0" err="1"/>
              <a:t>Overview</a:t>
            </a:r>
            <a:r>
              <a:rPr lang="nl-NL" dirty="0"/>
              <a:t> of privacy </a:t>
            </a:r>
            <a:r>
              <a:rPr lang="nl-NL" dirty="0" err="1"/>
              <a:t>regulation</a:t>
            </a:r>
            <a:endParaRPr lang="en-US" dirty="0"/>
          </a:p>
        </p:txBody>
      </p:sp>
      <p:sp>
        <p:nvSpPr>
          <p:cNvPr id="3" name="Content Placeholder 2"/>
          <p:cNvSpPr>
            <a:spLocks noGrp="1"/>
          </p:cNvSpPr>
          <p:nvPr>
            <p:ph idx="1"/>
          </p:nvPr>
        </p:nvSpPr>
        <p:spPr>
          <a:xfrm>
            <a:off x="457200" y="1600200"/>
            <a:ext cx="8229600" cy="4853136"/>
          </a:xfrm>
        </p:spPr>
        <p:txBody>
          <a:bodyPr>
            <a:normAutofit fontScale="85000" lnSpcReduction="20000"/>
          </a:bodyPr>
          <a:lstStyle/>
          <a:p>
            <a:r>
              <a:rPr lang="en-US" dirty="0"/>
              <a:t>European Convention on Human Rights</a:t>
            </a:r>
          </a:p>
          <a:p>
            <a:endParaRPr lang="en-US" dirty="0"/>
          </a:p>
          <a:p>
            <a:r>
              <a:rPr lang="en-US" dirty="0"/>
              <a:t>ARTICLE 8 Right to respect for private and family life </a:t>
            </a:r>
          </a:p>
          <a:p>
            <a:r>
              <a:rPr lang="en-US" dirty="0"/>
              <a:t>1. Everyone has the right to respect for his private and family life, his home and his correspondence. </a:t>
            </a:r>
          </a:p>
          <a:p>
            <a:r>
              <a:rPr lang="en-US" dirty="0"/>
              <a:t>2. There shall be no interference by a public authority with the exercise of this right except such as is in accordance with the law and is necessary in a democratic society in the interests of national security, public safety or the economic wellbeing of the country, for the prevention of disorder or crime, for the protection of health or morals, or for the protection of the rights and freedoms of others. </a:t>
            </a:r>
          </a:p>
        </p:txBody>
      </p:sp>
    </p:spTree>
    <p:extLst>
      <p:ext uri="{BB962C8B-B14F-4D97-AF65-F5344CB8AC3E}">
        <p14:creationId xmlns:p14="http://schemas.microsoft.com/office/powerpoint/2010/main" val="32262601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(8) </a:t>
            </a:r>
            <a:r>
              <a:rPr lang="nl-NL" dirty="0" err="1"/>
              <a:t>Overview</a:t>
            </a:r>
            <a:r>
              <a:rPr lang="nl-NL" dirty="0"/>
              <a:t> of privacy </a:t>
            </a:r>
            <a:r>
              <a:rPr lang="nl-NL" dirty="0" err="1"/>
              <a:t>regulation</a:t>
            </a:r>
            <a:endParaRPr lang="en-US" dirty="0"/>
          </a:p>
        </p:txBody>
      </p:sp>
      <p:sp>
        <p:nvSpPr>
          <p:cNvPr id="3" name="Content Placeholder 2"/>
          <p:cNvSpPr>
            <a:spLocks noGrp="1"/>
          </p:cNvSpPr>
          <p:nvPr>
            <p:ph idx="1"/>
          </p:nvPr>
        </p:nvSpPr>
        <p:spPr>
          <a:xfrm>
            <a:off x="467544" y="1556792"/>
            <a:ext cx="8229600" cy="4896544"/>
          </a:xfrm>
        </p:spPr>
        <p:txBody>
          <a:bodyPr>
            <a:normAutofit fontScale="62500" lnSpcReduction="20000"/>
          </a:bodyPr>
          <a:lstStyle/>
          <a:p>
            <a:r>
              <a:rPr lang="en-US" dirty="0"/>
              <a:t>Charter of Fundamental Rights</a:t>
            </a:r>
          </a:p>
          <a:p>
            <a:endParaRPr lang="en-US" dirty="0"/>
          </a:p>
          <a:p>
            <a:r>
              <a:rPr lang="en-US" dirty="0"/>
              <a:t>Article 7 Respect for private and family life</a:t>
            </a:r>
          </a:p>
          <a:p>
            <a:r>
              <a:rPr lang="en-US" dirty="0"/>
              <a:t>Everyone has the right to respect for his or her private and family life, home and communications.</a:t>
            </a:r>
          </a:p>
          <a:p>
            <a:endParaRPr lang="en-US" dirty="0"/>
          </a:p>
          <a:p>
            <a:r>
              <a:rPr lang="en-US" dirty="0"/>
              <a:t>Article 8 Protection of personal data</a:t>
            </a:r>
          </a:p>
          <a:p>
            <a:r>
              <a:rPr lang="en-US" dirty="0"/>
              <a:t>1. Everyone has the right to the protection of personal data concerning him or her.</a:t>
            </a:r>
          </a:p>
          <a:p>
            <a:r>
              <a:rPr lang="en-US" dirty="0"/>
              <a:t>2. Such data must be processed fairly for specified purposes and on the basis of the consent of the</a:t>
            </a:r>
          </a:p>
          <a:p>
            <a:r>
              <a:rPr lang="en-US" dirty="0"/>
              <a:t>person concerned or some other legitimate basis laid down by law. Everyone has the right of access to</a:t>
            </a:r>
          </a:p>
          <a:p>
            <a:r>
              <a:rPr lang="en-US" dirty="0"/>
              <a:t>data which has been collected concerning him or her, and the right to have it rectified.</a:t>
            </a:r>
          </a:p>
          <a:p>
            <a:r>
              <a:rPr lang="en-US" dirty="0"/>
              <a:t>3. Compliance with these rules shall be subject to control by an independent authority.</a:t>
            </a:r>
          </a:p>
        </p:txBody>
      </p:sp>
    </p:spTree>
    <p:extLst>
      <p:ext uri="{BB962C8B-B14F-4D97-AF65-F5344CB8AC3E}">
        <p14:creationId xmlns:p14="http://schemas.microsoft.com/office/powerpoint/2010/main" val="28784477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(8) </a:t>
            </a:r>
            <a:r>
              <a:rPr lang="nl-NL" dirty="0" err="1"/>
              <a:t>Overview</a:t>
            </a:r>
            <a:r>
              <a:rPr lang="nl-NL" dirty="0"/>
              <a:t> of privacy </a:t>
            </a:r>
            <a:r>
              <a:rPr lang="nl-NL" dirty="0" err="1"/>
              <a:t>regulation</a:t>
            </a:r>
            <a:endParaRPr lang="en-US" dirty="0"/>
          </a:p>
        </p:txBody>
      </p:sp>
      <p:sp>
        <p:nvSpPr>
          <p:cNvPr id="3" name="Content Placeholder 2"/>
          <p:cNvSpPr>
            <a:spLocks noGrp="1"/>
          </p:cNvSpPr>
          <p:nvPr>
            <p:ph idx="1"/>
          </p:nvPr>
        </p:nvSpPr>
        <p:spPr/>
        <p:txBody>
          <a:bodyPr/>
          <a:lstStyle/>
          <a:p>
            <a:r>
              <a:rPr lang="nl-NL" dirty="0" err="1"/>
              <a:t>Jurisprudence</a:t>
            </a:r>
            <a:r>
              <a:rPr lang="nl-NL" dirty="0"/>
              <a:t>/case-</a:t>
            </a:r>
            <a:r>
              <a:rPr lang="nl-NL" dirty="0" err="1"/>
              <a:t>law</a:t>
            </a:r>
            <a:endParaRPr lang="nl-NL" dirty="0"/>
          </a:p>
          <a:p>
            <a:r>
              <a:rPr lang="nl-NL" dirty="0"/>
              <a:t>European Court of Human </a:t>
            </a:r>
            <a:r>
              <a:rPr lang="nl-NL" dirty="0" err="1"/>
              <a:t>Rights</a:t>
            </a:r>
            <a:endParaRPr lang="nl-NL" dirty="0"/>
          </a:p>
          <a:p>
            <a:r>
              <a:rPr lang="nl-NL" dirty="0"/>
              <a:t>European Court of </a:t>
            </a:r>
            <a:r>
              <a:rPr lang="nl-NL" dirty="0" err="1"/>
              <a:t>Justice</a:t>
            </a:r>
            <a:endParaRPr lang="nl-NL" dirty="0"/>
          </a:p>
          <a:p>
            <a:r>
              <a:rPr lang="nl-NL" dirty="0"/>
              <a:t>National courts</a:t>
            </a:r>
            <a:endParaRPr lang="en-US" dirty="0"/>
          </a:p>
        </p:txBody>
      </p:sp>
    </p:spTree>
    <p:extLst>
      <p:ext uri="{BB962C8B-B14F-4D97-AF65-F5344CB8AC3E}">
        <p14:creationId xmlns:p14="http://schemas.microsoft.com/office/powerpoint/2010/main" val="34117142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89F0D-467A-4FDB-9A7D-185E8EC12E6E}"/>
              </a:ext>
            </a:extLst>
          </p:cNvPr>
          <p:cNvSpPr>
            <a:spLocks noGrp="1"/>
          </p:cNvSpPr>
          <p:nvPr>
            <p:ph type="title"/>
          </p:nvPr>
        </p:nvSpPr>
        <p:spPr/>
        <p:txBody>
          <a:bodyPr>
            <a:normAutofit fontScale="90000"/>
          </a:bodyPr>
          <a:lstStyle/>
          <a:p>
            <a:r>
              <a:rPr lang="nl-NL" dirty="0"/>
              <a:t>(9) </a:t>
            </a:r>
            <a:r>
              <a:rPr lang="nl-NL" dirty="0" err="1"/>
              <a:t>Juridical</a:t>
            </a:r>
            <a:r>
              <a:rPr lang="nl-NL" dirty="0"/>
              <a:t> </a:t>
            </a:r>
            <a:r>
              <a:rPr lang="nl-NL" dirty="0" err="1"/>
              <a:t>challenges</a:t>
            </a:r>
            <a:r>
              <a:rPr lang="nl-NL" dirty="0"/>
              <a:t> of Big Data: Personal data</a:t>
            </a:r>
          </a:p>
        </p:txBody>
      </p:sp>
      <p:sp>
        <p:nvSpPr>
          <p:cNvPr id="3" name="Tijdelijke aanduiding voor inhoud 2">
            <a:extLst>
              <a:ext uri="{FF2B5EF4-FFF2-40B4-BE49-F238E27FC236}">
                <a16:creationId xmlns:a16="http://schemas.microsoft.com/office/drawing/2014/main" id="{96A42C5C-87D4-4C6E-A70A-A0AA23C6F3B7}"/>
              </a:ext>
            </a:extLst>
          </p:cNvPr>
          <p:cNvSpPr>
            <a:spLocks noGrp="1"/>
          </p:cNvSpPr>
          <p:nvPr>
            <p:ph idx="1"/>
          </p:nvPr>
        </p:nvSpPr>
        <p:spPr/>
        <p:txBody>
          <a:bodyPr>
            <a:normAutofit fontScale="85000" lnSpcReduction="10000"/>
          </a:bodyPr>
          <a:lstStyle/>
          <a:p>
            <a:r>
              <a:rPr lang="en-US" i="1" dirty="0"/>
              <a:t>Article 4 </a:t>
            </a:r>
            <a:r>
              <a:rPr lang="en-US" b="1" dirty="0"/>
              <a:t>Definitions </a:t>
            </a:r>
            <a:r>
              <a:rPr lang="en-US" dirty="0"/>
              <a:t>For the purposes of this Regulation: </a:t>
            </a:r>
          </a:p>
          <a:p>
            <a:r>
              <a:rPr lang="en-US" dirty="0"/>
              <a:t>(1) ‘personal data’ means any information relating to an identified or identifiable natural person (‘data subject’); an identifiable natural person is one who can be identified, directly or indirectly, in particular by reference to an identifier such as a name, an identification number, location data, an online identifier or to one or more factors specific to the physical, physiological, genetic, mental, economic, cultural or social identity of that natural person; </a:t>
            </a:r>
            <a:endParaRPr lang="nl-NL" dirty="0"/>
          </a:p>
        </p:txBody>
      </p:sp>
    </p:spTree>
    <p:extLst>
      <p:ext uri="{BB962C8B-B14F-4D97-AF65-F5344CB8AC3E}">
        <p14:creationId xmlns:p14="http://schemas.microsoft.com/office/powerpoint/2010/main" val="14009792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(9) </a:t>
            </a:r>
            <a:r>
              <a:rPr lang="nl-NL" dirty="0" err="1"/>
              <a:t>Juridical</a:t>
            </a:r>
            <a:r>
              <a:rPr lang="nl-NL" dirty="0"/>
              <a:t> </a:t>
            </a:r>
            <a:r>
              <a:rPr lang="nl-NL" dirty="0" err="1"/>
              <a:t>challenges</a:t>
            </a:r>
            <a:r>
              <a:rPr lang="nl-NL" dirty="0"/>
              <a:t> of Big Data: </a:t>
            </a:r>
            <a:r>
              <a:rPr lang="en-GB" dirty="0"/>
              <a:t>Difference between types of data</a:t>
            </a:r>
            <a:endParaRPr lang="en-US" dirty="0"/>
          </a:p>
        </p:txBody>
      </p:sp>
      <p:sp>
        <p:nvSpPr>
          <p:cNvPr id="3" name="Content Placeholder 2"/>
          <p:cNvSpPr>
            <a:spLocks noGrp="1"/>
          </p:cNvSpPr>
          <p:nvPr>
            <p:ph idx="1"/>
          </p:nvPr>
        </p:nvSpPr>
        <p:spPr/>
        <p:txBody>
          <a:bodyPr>
            <a:normAutofit lnSpcReduction="10000"/>
          </a:bodyPr>
          <a:lstStyle/>
          <a:p>
            <a:r>
              <a:rPr lang="nl-NL" dirty="0"/>
              <a:t>Private data</a:t>
            </a:r>
          </a:p>
          <a:p>
            <a:r>
              <a:rPr lang="nl-NL" dirty="0"/>
              <a:t>Privacy </a:t>
            </a:r>
            <a:r>
              <a:rPr lang="nl-NL" dirty="0" err="1"/>
              <a:t>sensitive</a:t>
            </a:r>
            <a:r>
              <a:rPr lang="nl-NL" dirty="0"/>
              <a:t> data</a:t>
            </a:r>
          </a:p>
          <a:p>
            <a:r>
              <a:rPr lang="nl-NL" dirty="0"/>
              <a:t>Personal data</a:t>
            </a:r>
          </a:p>
          <a:p>
            <a:r>
              <a:rPr lang="nl-NL" dirty="0" err="1"/>
              <a:t>Sensitive</a:t>
            </a:r>
            <a:r>
              <a:rPr lang="nl-NL" dirty="0"/>
              <a:t> personal data</a:t>
            </a:r>
          </a:p>
          <a:p>
            <a:r>
              <a:rPr lang="nl-NL" dirty="0"/>
              <a:t>Meta data</a:t>
            </a:r>
          </a:p>
          <a:p>
            <a:r>
              <a:rPr lang="nl-NL" dirty="0" err="1"/>
              <a:t>Location</a:t>
            </a:r>
            <a:r>
              <a:rPr lang="nl-NL" dirty="0"/>
              <a:t> data</a:t>
            </a:r>
          </a:p>
          <a:p>
            <a:r>
              <a:rPr lang="nl-NL" dirty="0"/>
              <a:t>Customer data</a:t>
            </a:r>
          </a:p>
          <a:p>
            <a:r>
              <a:rPr lang="nl-NL" dirty="0" err="1"/>
              <a:t>Aggregated</a:t>
            </a:r>
            <a:r>
              <a:rPr lang="nl-NL" dirty="0"/>
              <a:t> data</a:t>
            </a:r>
            <a:endParaRPr lang="en-US" dirty="0"/>
          </a:p>
        </p:txBody>
      </p:sp>
    </p:spTree>
    <p:extLst>
      <p:ext uri="{BB962C8B-B14F-4D97-AF65-F5344CB8AC3E}">
        <p14:creationId xmlns:p14="http://schemas.microsoft.com/office/powerpoint/2010/main" val="20204843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(9) </a:t>
            </a:r>
            <a:r>
              <a:rPr lang="nl-NL" dirty="0" err="1"/>
              <a:t>Juridical</a:t>
            </a:r>
            <a:r>
              <a:rPr lang="nl-NL" dirty="0"/>
              <a:t> </a:t>
            </a:r>
            <a:r>
              <a:rPr lang="nl-NL" dirty="0" err="1"/>
              <a:t>challenges</a:t>
            </a:r>
            <a:r>
              <a:rPr lang="nl-NL" dirty="0"/>
              <a:t> of Big Data: </a:t>
            </a:r>
            <a:r>
              <a:rPr lang="nl-NL" dirty="0" err="1"/>
              <a:t>Purpose</a:t>
            </a:r>
            <a:endParaRPr lang="en-US" dirty="0"/>
          </a:p>
        </p:txBody>
      </p:sp>
      <p:sp>
        <p:nvSpPr>
          <p:cNvPr id="3" name="Content Placeholder 2"/>
          <p:cNvSpPr>
            <a:spLocks noGrp="1"/>
          </p:cNvSpPr>
          <p:nvPr>
            <p:ph idx="1"/>
          </p:nvPr>
        </p:nvSpPr>
        <p:spPr/>
        <p:txBody>
          <a:bodyPr/>
          <a:lstStyle/>
          <a:p>
            <a:r>
              <a:rPr lang="en-US" i="1" dirty="0"/>
              <a:t>Article 5 </a:t>
            </a:r>
            <a:r>
              <a:rPr lang="en-US" b="1" dirty="0"/>
              <a:t>Principles relating to processing of personal data </a:t>
            </a:r>
          </a:p>
          <a:p>
            <a:r>
              <a:rPr lang="en-US" dirty="0"/>
              <a:t>1.Personal data shall be: </a:t>
            </a:r>
          </a:p>
          <a:p>
            <a:r>
              <a:rPr lang="en-US" dirty="0"/>
              <a:t>(a) processed lawfully, fairly and in a transparent manner in relation to the data subject (‘lawfulness, fairness and transparency’); </a:t>
            </a:r>
          </a:p>
        </p:txBody>
      </p:sp>
    </p:spTree>
    <p:extLst>
      <p:ext uri="{BB962C8B-B14F-4D97-AF65-F5344CB8AC3E}">
        <p14:creationId xmlns:p14="http://schemas.microsoft.com/office/powerpoint/2010/main" val="22157189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(9) </a:t>
            </a:r>
            <a:r>
              <a:rPr lang="nl-NL" dirty="0" err="1"/>
              <a:t>Juridical</a:t>
            </a:r>
            <a:r>
              <a:rPr lang="nl-NL" dirty="0"/>
              <a:t> </a:t>
            </a:r>
            <a:r>
              <a:rPr lang="nl-NL" dirty="0" err="1"/>
              <a:t>challenges</a:t>
            </a:r>
            <a:r>
              <a:rPr lang="nl-NL" dirty="0"/>
              <a:t> of Big Data: </a:t>
            </a:r>
            <a:r>
              <a:rPr lang="nl-NL" dirty="0" err="1"/>
              <a:t>Purpose</a:t>
            </a:r>
            <a:endParaRPr lang="en-US" dirty="0"/>
          </a:p>
        </p:txBody>
      </p:sp>
      <p:sp>
        <p:nvSpPr>
          <p:cNvPr id="3" name="Content Placeholder 2"/>
          <p:cNvSpPr>
            <a:spLocks noGrp="1"/>
          </p:cNvSpPr>
          <p:nvPr>
            <p:ph idx="1"/>
          </p:nvPr>
        </p:nvSpPr>
        <p:spPr>
          <a:xfrm>
            <a:off x="457200" y="1628800"/>
            <a:ext cx="8229600" cy="5229200"/>
          </a:xfrm>
        </p:spPr>
        <p:txBody>
          <a:bodyPr>
            <a:normAutofit fontScale="55000" lnSpcReduction="20000"/>
          </a:bodyPr>
          <a:lstStyle/>
          <a:p>
            <a:pPr marL="0" indent="0">
              <a:buNone/>
            </a:pPr>
            <a:r>
              <a:rPr lang="en-US" i="1" dirty="0"/>
              <a:t>Article 6 </a:t>
            </a:r>
            <a:r>
              <a:rPr lang="en-US" b="1" dirty="0"/>
              <a:t>Lawfulness of processing </a:t>
            </a:r>
          </a:p>
          <a:p>
            <a:pPr marL="0" indent="0">
              <a:buNone/>
            </a:pPr>
            <a:r>
              <a:rPr lang="en-US" dirty="0"/>
              <a:t>1.Processing shall be lawful only if and to the extent that at least one of the following applies: </a:t>
            </a:r>
          </a:p>
          <a:p>
            <a:pPr marL="514350" indent="-514350">
              <a:buAutoNum type="alphaLcParenBoth"/>
            </a:pPr>
            <a:r>
              <a:rPr lang="en-US" dirty="0"/>
              <a:t>the data subject has given consent to the processing of his or her personal data for one or more specific purposes; </a:t>
            </a:r>
          </a:p>
          <a:p>
            <a:pPr marL="514350" indent="-514350">
              <a:buAutoNum type="alphaLcParenBoth"/>
            </a:pPr>
            <a:r>
              <a:rPr lang="en-US" dirty="0"/>
              <a:t>(b) processing is necessary for the performance of a contract to which the data subject is party or in order to take steps at the request of the data subject prior to entering into a contract; </a:t>
            </a:r>
          </a:p>
          <a:p>
            <a:pPr marL="514350" indent="-514350">
              <a:buAutoNum type="alphaLcParenBoth"/>
            </a:pPr>
            <a:r>
              <a:rPr lang="en-US" dirty="0"/>
              <a:t>(c) processing is necessary for compliance with a legal obligation to which the controller is subject; </a:t>
            </a:r>
          </a:p>
          <a:p>
            <a:pPr marL="514350" indent="-514350">
              <a:buAutoNum type="alphaLcParenBoth"/>
            </a:pPr>
            <a:r>
              <a:rPr lang="en-US" dirty="0"/>
              <a:t>(d) processing is necessary in order to protect the vital interests of the data subject or of another natural person; </a:t>
            </a:r>
          </a:p>
          <a:p>
            <a:pPr marL="514350" indent="-514350">
              <a:buAutoNum type="alphaLcParenBoth"/>
            </a:pPr>
            <a:r>
              <a:rPr lang="en-US" dirty="0"/>
              <a:t>(e) processing is necessary for the performance of a task carried out in the public interest or in the exercise of official authority vested in the controller; </a:t>
            </a:r>
          </a:p>
          <a:p>
            <a:pPr marL="514350" indent="-514350">
              <a:buAutoNum type="alphaLcParenBoth"/>
            </a:pPr>
            <a:r>
              <a:rPr lang="en-US" dirty="0"/>
              <a:t>(f) processing is necessary for the purposes of the legitimate interests pursued by the controller or by a third party, except where such interests are overridden by the interests or fundamental rights and freedoms of the data subject which require protection of personal data, in particular where the data subject is a child. </a:t>
            </a:r>
          </a:p>
        </p:txBody>
      </p:sp>
    </p:spTree>
    <p:extLst>
      <p:ext uri="{BB962C8B-B14F-4D97-AF65-F5344CB8AC3E}">
        <p14:creationId xmlns:p14="http://schemas.microsoft.com/office/powerpoint/2010/main" val="32909943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(9) </a:t>
            </a:r>
            <a:r>
              <a:rPr lang="nl-NL" dirty="0" err="1"/>
              <a:t>Juridical</a:t>
            </a:r>
            <a:r>
              <a:rPr lang="nl-NL" dirty="0"/>
              <a:t> </a:t>
            </a:r>
            <a:r>
              <a:rPr lang="nl-NL" dirty="0" err="1"/>
              <a:t>challenges</a:t>
            </a:r>
            <a:r>
              <a:rPr lang="nl-NL" dirty="0"/>
              <a:t> of Big Data: </a:t>
            </a:r>
            <a:r>
              <a:rPr lang="nl-NL" dirty="0" err="1"/>
              <a:t>Purpose</a:t>
            </a:r>
            <a:endParaRPr lang="en-US" dirty="0"/>
          </a:p>
        </p:txBody>
      </p:sp>
      <p:sp>
        <p:nvSpPr>
          <p:cNvPr id="3" name="Content Placeholder 2"/>
          <p:cNvSpPr>
            <a:spLocks noGrp="1"/>
          </p:cNvSpPr>
          <p:nvPr>
            <p:ph idx="1"/>
          </p:nvPr>
        </p:nvSpPr>
        <p:spPr>
          <a:xfrm>
            <a:off x="457200" y="1600200"/>
            <a:ext cx="8229600" cy="4853136"/>
          </a:xfrm>
        </p:spPr>
        <p:txBody>
          <a:bodyPr>
            <a:normAutofit fontScale="47500" lnSpcReduction="20000"/>
          </a:bodyPr>
          <a:lstStyle/>
          <a:p>
            <a:pPr marL="0" indent="0">
              <a:buNone/>
            </a:pPr>
            <a:r>
              <a:rPr lang="en-US" i="1" dirty="0"/>
              <a:t>Article 9 </a:t>
            </a:r>
            <a:r>
              <a:rPr lang="en-US" b="1" dirty="0"/>
              <a:t>Processing of special categories of personal data </a:t>
            </a:r>
          </a:p>
          <a:p>
            <a:pPr marL="0" indent="0">
              <a:buNone/>
            </a:pPr>
            <a:r>
              <a:rPr lang="en-US" dirty="0"/>
              <a:t>1.Processing of personal data revealing racial or ethnic origin, political opinions, religious or philosophical beliefs, or trade union membership, and the processing of genetic data, biometric data for the purpose of uniquely identifying a natural person, data concerning health or data concerning a natural person's sex life or sexual orientation shall be prohibited. </a:t>
            </a:r>
          </a:p>
          <a:p>
            <a:pPr marL="0" indent="0">
              <a:buNone/>
            </a:pPr>
            <a:r>
              <a:rPr lang="en-US" dirty="0"/>
              <a:t>2.Paragraph 1 shall not apply if one of the following applies: </a:t>
            </a:r>
          </a:p>
          <a:p>
            <a:pPr marL="0" indent="0">
              <a:buNone/>
            </a:pPr>
            <a:r>
              <a:rPr lang="en-US" dirty="0"/>
              <a:t>(a) the data subject has given explicit consent to the processing of those personal data for one or more specified purposes, except where Union or Member State law provide that the prohibition referred to in paragraph 1 may not be lifted by the data subject; </a:t>
            </a:r>
          </a:p>
          <a:p>
            <a:pPr marL="0" indent="0">
              <a:buNone/>
            </a:pPr>
            <a:r>
              <a:rPr lang="en-US" dirty="0"/>
              <a:t>(b) processing is necessary for the purposes of carrying out the obligations and exercising specific rights of the controller or of the data subject in the field of employment and social security and social protection law in so far as it is </a:t>
            </a:r>
            <a:r>
              <a:rPr lang="en-US" dirty="0" err="1"/>
              <a:t>authorised</a:t>
            </a:r>
            <a:r>
              <a:rPr lang="en-US" dirty="0"/>
              <a:t> by Union or Member State law or a collective agreement pursuant to Member State law providing for appropriate safeguards for the fundamental rights and the interests of the data subject; </a:t>
            </a:r>
          </a:p>
          <a:p>
            <a:pPr marL="0" indent="0">
              <a:buNone/>
            </a:pPr>
            <a:r>
              <a:rPr lang="en-US" dirty="0"/>
              <a:t>(c) processing is necessary to protect the vital interests of the data subject or of another natural person where the data subject is physically or legally incapable of giving consent; </a:t>
            </a:r>
          </a:p>
          <a:p>
            <a:pPr marL="0" indent="0">
              <a:buNone/>
            </a:pPr>
            <a:r>
              <a:rPr lang="en-US" dirty="0"/>
              <a:t>(d) processing is carried out in the course of its legitimate activities with appropriate safeguards by a foundation, association or any other not-for-profit body with a political, philosophical, religious or trade union aim and on condition that the processing relates solely to the members or to former members of the body or to persons who have regular contact with it in connection with its purposes and that the personal data are not disclosed outside that body without the consent of the data subjects; </a:t>
            </a:r>
          </a:p>
          <a:p>
            <a:pPr marL="0" indent="0">
              <a:buNone/>
            </a:pPr>
            <a:r>
              <a:rPr lang="en-US" dirty="0"/>
              <a:t>(e) processing relates to personal data which are manifestly made public by the data subject;</a:t>
            </a:r>
          </a:p>
          <a:p>
            <a:pPr marL="0" indent="0">
              <a:buNone/>
            </a:pPr>
            <a:r>
              <a:rPr lang="en-US" dirty="0"/>
              <a:t> (f) processing is necessary for the establishment, exercise or </a:t>
            </a:r>
            <a:r>
              <a:rPr lang="en-US" dirty="0" err="1"/>
              <a:t>defence</a:t>
            </a:r>
            <a:r>
              <a:rPr lang="en-US" dirty="0"/>
              <a:t> of legal claims or whenever courts are acting in their judicial capacity; </a:t>
            </a:r>
          </a:p>
        </p:txBody>
      </p:sp>
    </p:spTree>
    <p:extLst>
      <p:ext uri="{BB962C8B-B14F-4D97-AF65-F5344CB8AC3E}">
        <p14:creationId xmlns:p14="http://schemas.microsoft.com/office/powerpoint/2010/main" val="5382107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(9) </a:t>
            </a:r>
            <a:r>
              <a:rPr lang="nl-NL" dirty="0" err="1"/>
              <a:t>Juridical</a:t>
            </a:r>
            <a:r>
              <a:rPr lang="nl-NL" dirty="0"/>
              <a:t> </a:t>
            </a:r>
            <a:r>
              <a:rPr lang="nl-NL" dirty="0" err="1"/>
              <a:t>challenges</a:t>
            </a:r>
            <a:r>
              <a:rPr lang="nl-NL" dirty="0"/>
              <a:t> of Big Data: </a:t>
            </a:r>
            <a:r>
              <a:rPr lang="nl-NL" dirty="0" err="1"/>
              <a:t>Purpose</a:t>
            </a:r>
            <a:r>
              <a:rPr lang="nl-NL" dirty="0"/>
              <a:t> </a:t>
            </a:r>
            <a:r>
              <a:rPr lang="nl-NL" dirty="0" err="1"/>
              <a:t>specification</a:t>
            </a:r>
            <a:r>
              <a:rPr lang="nl-NL" dirty="0"/>
              <a:t> </a:t>
            </a:r>
            <a:r>
              <a:rPr lang="nl-NL" dirty="0" err="1"/>
              <a:t>and</a:t>
            </a:r>
            <a:r>
              <a:rPr lang="nl-NL" dirty="0"/>
              <a:t> </a:t>
            </a:r>
            <a:r>
              <a:rPr lang="nl-NL" dirty="0" err="1"/>
              <a:t>limitation</a:t>
            </a:r>
            <a:endParaRPr lang="en-US" dirty="0"/>
          </a:p>
        </p:txBody>
      </p:sp>
      <p:sp>
        <p:nvSpPr>
          <p:cNvPr id="3" name="Content Placeholder 2"/>
          <p:cNvSpPr>
            <a:spLocks noGrp="1"/>
          </p:cNvSpPr>
          <p:nvPr>
            <p:ph idx="1"/>
          </p:nvPr>
        </p:nvSpPr>
        <p:spPr/>
        <p:txBody>
          <a:bodyPr>
            <a:normAutofit fontScale="85000" lnSpcReduction="10000"/>
          </a:bodyPr>
          <a:lstStyle/>
          <a:p>
            <a:r>
              <a:rPr lang="en-US" i="1" dirty="0"/>
              <a:t>Article 5 </a:t>
            </a:r>
            <a:r>
              <a:rPr lang="en-US" b="1" dirty="0"/>
              <a:t>Principles relating to processing of personal data </a:t>
            </a:r>
          </a:p>
          <a:p>
            <a:r>
              <a:rPr lang="en-US" dirty="0"/>
              <a:t>1.Personal data shall be: </a:t>
            </a:r>
          </a:p>
          <a:p>
            <a:r>
              <a:rPr lang="en-US" dirty="0"/>
              <a:t>(b) collected for specified, explicit and legitimate purposes and not further processed in a manner that is incompatible with those purposes; further processing for archiving purposes in the public interest, scientific or historical research purposes or statistical purposes shall, in accordance with Article 89(1), not be considered to be incompatible with the initial purposes (‘purpose limitation’); </a:t>
            </a:r>
          </a:p>
        </p:txBody>
      </p:sp>
    </p:spTree>
    <p:extLst>
      <p:ext uri="{BB962C8B-B14F-4D97-AF65-F5344CB8AC3E}">
        <p14:creationId xmlns:p14="http://schemas.microsoft.com/office/powerpoint/2010/main" val="40522514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(9) </a:t>
            </a:r>
            <a:r>
              <a:rPr lang="nl-NL" dirty="0" err="1"/>
              <a:t>Juridical</a:t>
            </a:r>
            <a:r>
              <a:rPr lang="nl-NL" dirty="0"/>
              <a:t> </a:t>
            </a:r>
            <a:r>
              <a:rPr lang="nl-NL" dirty="0" err="1"/>
              <a:t>challenges</a:t>
            </a:r>
            <a:r>
              <a:rPr lang="nl-NL" dirty="0"/>
              <a:t> of Big Data: </a:t>
            </a:r>
            <a:r>
              <a:rPr lang="nl-NL" dirty="0" err="1"/>
              <a:t>Purpose</a:t>
            </a:r>
            <a:r>
              <a:rPr lang="nl-NL" dirty="0"/>
              <a:t> </a:t>
            </a:r>
            <a:r>
              <a:rPr lang="nl-NL" dirty="0" err="1"/>
              <a:t>limitation</a:t>
            </a:r>
            <a:endParaRPr lang="en-US" dirty="0"/>
          </a:p>
        </p:txBody>
      </p:sp>
      <p:sp>
        <p:nvSpPr>
          <p:cNvPr id="3" name="Content Placeholder 2"/>
          <p:cNvSpPr>
            <a:spLocks noGrp="1"/>
          </p:cNvSpPr>
          <p:nvPr>
            <p:ph idx="1"/>
          </p:nvPr>
        </p:nvSpPr>
        <p:spPr>
          <a:xfrm>
            <a:off x="457200" y="1600200"/>
            <a:ext cx="8229600" cy="5069160"/>
          </a:xfrm>
        </p:spPr>
        <p:txBody>
          <a:bodyPr>
            <a:noAutofit/>
          </a:bodyPr>
          <a:lstStyle/>
          <a:p>
            <a:r>
              <a:rPr lang="en-GB" sz="1600" dirty="0"/>
              <a:t>For example, the DPA of Luxembourg emphasises: ‘From a data protection point of view it can raise many concerns, when it contains personal data, such as the respect of data subjects’ rights - for example in the context of data mining - and their ability to exercise control over the personal data or the respect fundamental principles of data protection such as that of data minimization or purpose limitation.’ </a:t>
            </a:r>
            <a:endParaRPr lang="en-US" sz="1600" dirty="0"/>
          </a:p>
          <a:p>
            <a:r>
              <a:rPr lang="en-GB" sz="1600" dirty="0"/>
              <a:t>The definition of Big Data of the Dutch DPA contains, among other elements, ‘combining data that is collected for different purposes’ and it also holds: ‘Our key concern is that data protection should be about surprise minimisation, while big data entails the risk of surprise </a:t>
            </a:r>
            <a:r>
              <a:rPr lang="en-GB" sz="1600" dirty="0" err="1"/>
              <a:t>maximation</a:t>
            </a:r>
            <a:r>
              <a:rPr lang="en-GB" sz="1600" dirty="0"/>
              <a:t>. There is a real risk that those who are involved in the development and use of Big Data are ignoring the basic principles of purpose limitation, data minimisation and transparency. And an additional frightening fact is that the statistical information, even if the data used is properly anonymised, can lead to such precise results that it essentially constitutes re-identification.’</a:t>
            </a:r>
          </a:p>
          <a:p>
            <a:r>
              <a:rPr lang="en-GB" sz="1600" dirty="0"/>
              <a:t>The Norwegian DPA states: ‘In other words, it is not just the volume in itself that is of interest, but the fact that secondary value is derived from the data through reuse and analysis. This aspect of Big Data, and the consequences it has, is in our opinion the most challenging aspect from a privacy perspective.’</a:t>
            </a:r>
            <a:endParaRPr lang="en-US" sz="1600" dirty="0"/>
          </a:p>
          <a:p>
            <a:r>
              <a:rPr lang="en-GB" sz="1600" dirty="0"/>
              <a:t>Finally, the Swedish DPA states about Big Data: ‘As we see it, the concept is used for situations where large amounts of data are gathered in order to be made available for different purposes, not always precisely determined in advance.’</a:t>
            </a:r>
            <a:endParaRPr lang="en-US" sz="1600" dirty="0"/>
          </a:p>
          <a:p>
            <a:endParaRPr lang="en-US" sz="1600" dirty="0"/>
          </a:p>
        </p:txBody>
      </p:sp>
    </p:spTree>
    <p:extLst>
      <p:ext uri="{BB962C8B-B14F-4D97-AF65-F5344CB8AC3E}">
        <p14:creationId xmlns:p14="http://schemas.microsoft.com/office/powerpoint/2010/main" val="1695388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Case 2</a:t>
            </a:r>
            <a:endParaRPr lang="en-US" dirty="0"/>
          </a:p>
        </p:txBody>
      </p:sp>
      <p:sp>
        <p:nvSpPr>
          <p:cNvPr id="3" name="Content Placeholder 2"/>
          <p:cNvSpPr>
            <a:spLocks noGrp="1"/>
          </p:cNvSpPr>
          <p:nvPr>
            <p:ph idx="1"/>
          </p:nvPr>
        </p:nvSpPr>
        <p:spPr/>
        <p:txBody>
          <a:bodyPr/>
          <a:lstStyle/>
          <a:p>
            <a:pPr marL="0" indent="0">
              <a:buNone/>
            </a:pPr>
            <a:r>
              <a:rPr lang="nl-NL" dirty="0"/>
              <a:t>Tomtom is </a:t>
            </a:r>
            <a:r>
              <a:rPr lang="nl-NL" dirty="0" err="1"/>
              <a:t>collecting</a:t>
            </a:r>
            <a:r>
              <a:rPr lang="nl-NL" dirty="0"/>
              <a:t> real time traffic data without the explicit consent of the users. </a:t>
            </a:r>
            <a:r>
              <a:rPr lang="nl-NL" dirty="0" err="1"/>
              <a:t>Can</a:t>
            </a:r>
            <a:r>
              <a:rPr lang="nl-NL" dirty="0"/>
              <a:t> </a:t>
            </a:r>
            <a:r>
              <a:rPr lang="nl-NL" dirty="0" err="1"/>
              <a:t>it</a:t>
            </a:r>
            <a:r>
              <a:rPr lang="nl-NL" dirty="0"/>
              <a:t> </a:t>
            </a:r>
            <a:r>
              <a:rPr lang="nl-NL" dirty="0" err="1"/>
              <a:t>also</a:t>
            </a:r>
            <a:r>
              <a:rPr lang="nl-NL" dirty="0"/>
              <a:t> </a:t>
            </a:r>
            <a:r>
              <a:rPr lang="nl-NL" dirty="0" err="1"/>
              <a:t>sell</a:t>
            </a:r>
            <a:r>
              <a:rPr lang="nl-NL" dirty="0"/>
              <a:t> the data </a:t>
            </a:r>
            <a:r>
              <a:rPr lang="nl-NL" dirty="0" err="1"/>
              <a:t>to</a:t>
            </a:r>
            <a:r>
              <a:rPr lang="nl-NL" dirty="0"/>
              <a:t> the </a:t>
            </a:r>
            <a:r>
              <a:rPr lang="nl-NL" dirty="0" err="1"/>
              <a:t>police</a:t>
            </a:r>
            <a:r>
              <a:rPr lang="nl-NL" dirty="0"/>
              <a:t>?</a:t>
            </a:r>
          </a:p>
          <a:p>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3284984"/>
            <a:ext cx="4896544" cy="3090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29951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(9) </a:t>
            </a:r>
            <a:r>
              <a:rPr lang="nl-NL" dirty="0" err="1"/>
              <a:t>Juridical</a:t>
            </a:r>
            <a:r>
              <a:rPr lang="nl-NL" dirty="0"/>
              <a:t> </a:t>
            </a:r>
            <a:r>
              <a:rPr lang="nl-NL" dirty="0" err="1"/>
              <a:t>challenges</a:t>
            </a:r>
            <a:r>
              <a:rPr lang="nl-NL" dirty="0"/>
              <a:t> of Big Data: </a:t>
            </a:r>
            <a:r>
              <a:rPr lang="en-GB" dirty="0"/>
              <a:t>Data minimization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a:t>Article 5 </a:t>
            </a:r>
          </a:p>
          <a:p>
            <a:r>
              <a:rPr lang="en-US" dirty="0"/>
              <a:t>1. Member States shall provide that personal data must be:</a:t>
            </a:r>
          </a:p>
          <a:p>
            <a:r>
              <a:rPr lang="en-US" dirty="0"/>
              <a:t>(c) adequate, relevant and limited to what is necessary in relation to the purposes for which they are processed (‘data </a:t>
            </a:r>
            <a:r>
              <a:rPr lang="en-US" dirty="0" err="1"/>
              <a:t>minimisation</a:t>
            </a:r>
            <a:r>
              <a:rPr lang="en-US" dirty="0"/>
              <a:t>’); </a:t>
            </a:r>
          </a:p>
          <a:p>
            <a:r>
              <a:rPr lang="en-US" dirty="0"/>
              <a:t>(e) kept in a form which permits identification of data subjects for no longer than is necessary for the purposes for which the personal data are processed; personal data may be stored for longer periods insofar as the personal data will be processed solely for archiving purposes in the public interest, scientific or historical research purposes or statistical purposes in accordance with Article 89(1) subject to implementation of the appropriate technical and </a:t>
            </a:r>
            <a:r>
              <a:rPr lang="en-US" dirty="0" err="1"/>
              <a:t>organisational</a:t>
            </a:r>
            <a:r>
              <a:rPr lang="en-US" dirty="0"/>
              <a:t> measures required by this Regulation in order to safeguard the rights and freedoms of the data subject (‘storage limitation’); </a:t>
            </a:r>
          </a:p>
        </p:txBody>
      </p:sp>
    </p:spTree>
    <p:extLst>
      <p:ext uri="{BB962C8B-B14F-4D97-AF65-F5344CB8AC3E}">
        <p14:creationId xmlns:p14="http://schemas.microsoft.com/office/powerpoint/2010/main" val="12579832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(9) </a:t>
            </a:r>
            <a:r>
              <a:rPr lang="nl-NL" dirty="0" err="1"/>
              <a:t>Juridical</a:t>
            </a:r>
            <a:r>
              <a:rPr lang="nl-NL" dirty="0"/>
              <a:t> </a:t>
            </a:r>
            <a:r>
              <a:rPr lang="nl-NL" dirty="0" err="1"/>
              <a:t>challenges</a:t>
            </a:r>
            <a:r>
              <a:rPr lang="nl-NL" dirty="0"/>
              <a:t> of Big Data: </a:t>
            </a:r>
            <a:r>
              <a:rPr lang="en-GB" dirty="0"/>
              <a:t>Data minimization</a:t>
            </a:r>
            <a:endParaRPr lang="en-US" dirty="0"/>
          </a:p>
        </p:txBody>
      </p:sp>
      <p:sp>
        <p:nvSpPr>
          <p:cNvPr id="3" name="Content Placeholder 2"/>
          <p:cNvSpPr>
            <a:spLocks noGrp="1"/>
          </p:cNvSpPr>
          <p:nvPr>
            <p:ph idx="1"/>
          </p:nvPr>
        </p:nvSpPr>
        <p:spPr/>
        <p:txBody>
          <a:bodyPr/>
          <a:lstStyle/>
          <a:p>
            <a:r>
              <a:rPr lang="en-GB" dirty="0"/>
              <a:t>Almost all DPAs mention this principle when it comes to the dangers of Big Data. The DPA from Luxembourg, inter alia, refers to a decision in which it stressed the importance of a retention period for data storage. The Dutch DPA summarizes the tension between Big Data and data minimization in very clear words: ‘Big Data is all about collecting as much information as possible’. </a:t>
            </a:r>
            <a:endParaRPr lang="en-US" dirty="0"/>
          </a:p>
        </p:txBody>
      </p:sp>
    </p:spTree>
    <p:extLst>
      <p:ext uri="{BB962C8B-B14F-4D97-AF65-F5344CB8AC3E}">
        <p14:creationId xmlns:p14="http://schemas.microsoft.com/office/powerpoint/2010/main" val="12061051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(9) </a:t>
            </a:r>
            <a:r>
              <a:rPr lang="nl-NL" dirty="0" err="1"/>
              <a:t>Juridical</a:t>
            </a:r>
            <a:r>
              <a:rPr lang="nl-NL" dirty="0"/>
              <a:t> </a:t>
            </a:r>
            <a:r>
              <a:rPr lang="nl-NL" dirty="0" err="1"/>
              <a:t>challenges</a:t>
            </a:r>
            <a:r>
              <a:rPr lang="nl-NL" dirty="0"/>
              <a:t> of Big Data: </a:t>
            </a:r>
            <a:r>
              <a:rPr lang="en-GB" dirty="0"/>
              <a:t>Technical and organizational measures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Article 5 </a:t>
            </a:r>
          </a:p>
          <a:p>
            <a:r>
              <a:rPr lang="en-US" dirty="0"/>
              <a:t>1. Member States shall provide that personal data must be:</a:t>
            </a:r>
          </a:p>
          <a:p>
            <a:r>
              <a:rPr lang="en-US" dirty="0"/>
              <a:t>(f) processed in a manner that ensures appropriate security of the personal data, including protection against </a:t>
            </a:r>
            <a:r>
              <a:rPr lang="en-US" dirty="0" err="1"/>
              <a:t>unauthorised</a:t>
            </a:r>
            <a:r>
              <a:rPr lang="en-US" dirty="0"/>
              <a:t> or unlawful processing and against accidental loss, destruction or damage, using appropriate technical or </a:t>
            </a:r>
            <a:r>
              <a:rPr lang="en-US" dirty="0" err="1"/>
              <a:t>organisational</a:t>
            </a:r>
            <a:r>
              <a:rPr lang="en-US" dirty="0"/>
              <a:t> measures (‘integrity and confidentiality’). </a:t>
            </a:r>
          </a:p>
        </p:txBody>
      </p:sp>
    </p:spTree>
    <p:extLst>
      <p:ext uri="{BB962C8B-B14F-4D97-AF65-F5344CB8AC3E}">
        <p14:creationId xmlns:p14="http://schemas.microsoft.com/office/powerpoint/2010/main" val="33891739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(9) </a:t>
            </a:r>
            <a:r>
              <a:rPr lang="nl-NL" dirty="0" err="1"/>
              <a:t>Juridical</a:t>
            </a:r>
            <a:r>
              <a:rPr lang="nl-NL" dirty="0"/>
              <a:t> </a:t>
            </a:r>
            <a:r>
              <a:rPr lang="nl-NL" dirty="0" err="1"/>
              <a:t>challenges</a:t>
            </a:r>
            <a:r>
              <a:rPr lang="nl-NL" dirty="0"/>
              <a:t> of Big Data: </a:t>
            </a:r>
            <a:r>
              <a:rPr lang="en-GB" dirty="0"/>
              <a:t>Technical and organizational measures</a:t>
            </a:r>
            <a:endParaRPr lang="en-US" dirty="0"/>
          </a:p>
        </p:txBody>
      </p:sp>
      <p:sp>
        <p:nvSpPr>
          <p:cNvPr id="3" name="Content Placeholder 2"/>
          <p:cNvSpPr>
            <a:spLocks noGrp="1"/>
          </p:cNvSpPr>
          <p:nvPr>
            <p:ph idx="1"/>
          </p:nvPr>
        </p:nvSpPr>
        <p:spPr/>
        <p:txBody>
          <a:bodyPr>
            <a:normAutofit fontScale="85000" lnSpcReduction="20000"/>
          </a:bodyPr>
          <a:lstStyle/>
          <a:p>
            <a:r>
              <a:rPr lang="en-GB" dirty="0"/>
              <a:t>Many DPAs also mention this principle when discussing the dangers of Big Data; this holds especially true for countries and DPAs that establish a link between Big Data and Open Data. The Slovenian DPA stresses about this particular tension: ‘The principles of personal data accuracy and personal data being kept up to date may also be under pressure in Big Data processing. Data may be processed by several entities and merged from different sources without proper transparency and legal ground. Processing vast quantities of personal data also brings along higher data security concerns and calls for strict and effective technical and organisational data security measures.’</a:t>
            </a:r>
            <a:endParaRPr lang="en-US" dirty="0"/>
          </a:p>
        </p:txBody>
      </p:sp>
    </p:spTree>
    <p:extLst>
      <p:ext uri="{BB962C8B-B14F-4D97-AF65-F5344CB8AC3E}">
        <p14:creationId xmlns:p14="http://schemas.microsoft.com/office/powerpoint/2010/main" val="4086521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(9) </a:t>
            </a:r>
            <a:r>
              <a:rPr lang="nl-NL" dirty="0" err="1"/>
              <a:t>Juridical</a:t>
            </a:r>
            <a:r>
              <a:rPr lang="nl-NL" dirty="0"/>
              <a:t> </a:t>
            </a:r>
            <a:r>
              <a:rPr lang="nl-NL" dirty="0" err="1"/>
              <a:t>challenges</a:t>
            </a:r>
            <a:r>
              <a:rPr lang="nl-NL" dirty="0"/>
              <a:t> of Big Data: </a:t>
            </a:r>
            <a:r>
              <a:rPr lang="en-GB" dirty="0"/>
              <a:t>Data quality</a:t>
            </a:r>
            <a:endParaRPr lang="en-US" dirty="0"/>
          </a:p>
        </p:txBody>
      </p:sp>
      <p:sp>
        <p:nvSpPr>
          <p:cNvPr id="3" name="Content Placeholder 2"/>
          <p:cNvSpPr>
            <a:spLocks noGrp="1"/>
          </p:cNvSpPr>
          <p:nvPr>
            <p:ph idx="1"/>
          </p:nvPr>
        </p:nvSpPr>
        <p:spPr/>
        <p:txBody>
          <a:bodyPr>
            <a:normAutofit lnSpcReduction="10000"/>
          </a:bodyPr>
          <a:lstStyle/>
          <a:p>
            <a:r>
              <a:rPr lang="en-US" dirty="0"/>
              <a:t>Article 5 </a:t>
            </a:r>
          </a:p>
          <a:p>
            <a:r>
              <a:rPr lang="en-US" dirty="0"/>
              <a:t>1. Member States shall provide that personal data must be:</a:t>
            </a:r>
          </a:p>
          <a:p>
            <a:r>
              <a:rPr lang="en-US" dirty="0"/>
              <a:t>(d) accurate and, where necessary, kept up to date; every reasonable step must be taken to ensure that personal data that are inaccurate, having regard to the purposes for which they are processed, are erased or rectified without delay (‘accuracy’); </a:t>
            </a:r>
          </a:p>
        </p:txBody>
      </p:sp>
    </p:spTree>
    <p:extLst>
      <p:ext uri="{BB962C8B-B14F-4D97-AF65-F5344CB8AC3E}">
        <p14:creationId xmlns:p14="http://schemas.microsoft.com/office/powerpoint/2010/main" val="30277759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(9) </a:t>
            </a:r>
            <a:r>
              <a:rPr lang="nl-NL" dirty="0" err="1"/>
              <a:t>Juridical</a:t>
            </a:r>
            <a:r>
              <a:rPr lang="nl-NL" dirty="0"/>
              <a:t> </a:t>
            </a:r>
            <a:r>
              <a:rPr lang="nl-NL" dirty="0" err="1"/>
              <a:t>challenges</a:t>
            </a:r>
            <a:r>
              <a:rPr lang="nl-NL" dirty="0"/>
              <a:t> of Big Data: </a:t>
            </a:r>
            <a:r>
              <a:rPr lang="en-GB" dirty="0"/>
              <a:t>Data quality</a:t>
            </a:r>
            <a:endParaRPr lang="en-US" dirty="0"/>
          </a:p>
        </p:txBody>
      </p:sp>
      <p:sp>
        <p:nvSpPr>
          <p:cNvPr id="3" name="Content Placeholder 2"/>
          <p:cNvSpPr>
            <a:spLocks noGrp="1"/>
          </p:cNvSpPr>
          <p:nvPr>
            <p:ph idx="1"/>
          </p:nvPr>
        </p:nvSpPr>
        <p:spPr/>
        <p:txBody>
          <a:bodyPr>
            <a:normAutofit fontScale="62500" lnSpcReduction="20000"/>
          </a:bodyPr>
          <a:lstStyle/>
          <a:p>
            <a:r>
              <a:rPr lang="en-GB" dirty="0"/>
              <a:t>Often, Big Data applications do not revolve around individual profiles, but around group profiles, not around retrospective analyses, but around probability and predictive applications with a certain margin of error. Moreover, it is supposedly becoming less and less important for data processors to work with correct and accurate data about specific individuals, as long as a large percentage of the data on which the analysis is based provides a generally correct picture. Quantity over quality of data, so the saying goes, as more and more organizations are accustomed to working with “dirty data”. In the public sector too, it seems that working with contaminated data or unreliable sources is becoming less uncommon. Reference can be made to the use by government agencies of open sources on the internet, inter alia, Facebook, websites and discussion forums. The Dutch DPA, for example, indicates: ‘There has been a lot of media attention for big data use by the Tax administration (scraping websites such as </a:t>
            </a:r>
            <a:r>
              <a:rPr lang="en-GB" dirty="0" err="1"/>
              <a:t>Marktplaats</a:t>
            </a:r>
            <a:r>
              <a:rPr lang="en-GB" dirty="0"/>
              <a:t> [an e-bay like website] to detect sales, mass collection of data about parking and driving in leased cars, including use of ANPR-data, and profiling people to detect potentially fraudulent tax filings’.</a:t>
            </a:r>
            <a:endParaRPr lang="en-US" dirty="0"/>
          </a:p>
        </p:txBody>
      </p:sp>
    </p:spTree>
    <p:extLst>
      <p:ext uri="{BB962C8B-B14F-4D97-AF65-F5344CB8AC3E}">
        <p14:creationId xmlns:p14="http://schemas.microsoft.com/office/powerpoint/2010/main" val="3972610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(9) </a:t>
            </a:r>
            <a:r>
              <a:rPr lang="nl-NL" dirty="0" err="1"/>
              <a:t>Juridical</a:t>
            </a:r>
            <a:r>
              <a:rPr lang="nl-NL" dirty="0"/>
              <a:t> </a:t>
            </a:r>
            <a:r>
              <a:rPr lang="nl-NL" dirty="0" err="1"/>
              <a:t>challenges</a:t>
            </a:r>
            <a:r>
              <a:rPr lang="nl-NL" dirty="0"/>
              <a:t> of Big Data: </a:t>
            </a:r>
            <a:r>
              <a:rPr lang="en-GB" dirty="0"/>
              <a:t>Transparency</a:t>
            </a:r>
            <a:endParaRPr lang="en-US" dirty="0"/>
          </a:p>
        </p:txBody>
      </p:sp>
      <p:sp>
        <p:nvSpPr>
          <p:cNvPr id="3" name="Content Placeholder 2"/>
          <p:cNvSpPr>
            <a:spLocks noGrp="1"/>
          </p:cNvSpPr>
          <p:nvPr>
            <p:ph idx="1"/>
          </p:nvPr>
        </p:nvSpPr>
        <p:spPr/>
        <p:txBody>
          <a:bodyPr>
            <a:normAutofit/>
          </a:bodyPr>
          <a:lstStyle/>
          <a:p>
            <a:r>
              <a:rPr lang="en-US" i="1" dirty="0"/>
              <a:t>Article 5 </a:t>
            </a:r>
            <a:r>
              <a:rPr lang="en-US" b="1" dirty="0"/>
              <a:t>Principles relating to processing of personal data </a:t>
            </a:r>
          </a:p>
          <a:p>
            <a:r>
              <a:rPr lang="en-US" dirty="0"/>
              <a:t>1.Personal data shall be: </a:t>
            </a:r>
          </a:p>
          <a:p>
            <a:r>
              <a:rPr lang="en-US" dirty="0"/>
              <a:t>(a) processed lawfully, fairly and in a transparent manner in relation to the data subject (‘lawfulness, fairness and transparency’); </a:t>
            </a:r>
          </a:p>
        </p:txBody>
      </p:sp>
    </p:spTree>
    <p:extLst>
      <p:ext uri="{BB962C8B-B14F-4D97-AF65-F5344CB8AC3E}">
        <p14:creationId xmlns:p14="http://schemas.microsoft.com/office/powerpoint/2010/main" val="3698594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(9) </a:t>
            </a:r>
            <a:r>
              <a:rPr lang="nl-NL" dirty="0" err="1"/>
              <a:t>Juridical</a:t>
            </a:r>
            <a:r>
              <a:rPr lang="nl-NL" dirty="0"/>
              <a:t> </a:t>
            </a:r>
            <a:r>
              <a:rPr lang="nl-NL" dirty="0" err="1"/>
              <a:t>challenges</a:t>
            </a:r>
            <a:r>
              <a:rPr lang="nl-NL" dirty="0"/>
              <a:t> of Big Data: </a:t>
            </a:r>
            <a:r>
              <a:rPr lang="en-GB" dirty="0"/>
              <a:t>Transparency</a:t>
            </a:r>
            <a:endParaRPr lang="en-US" dirty="0"/>
          </a:p>
        </p:txBody>
      </p:sp>
      <p:sp>
        <p:nvSpPr>
          <p:cNvPr id="3" name="Content Placeholder 2"/>
          <p:cNvSpPr>
            <a:spLocks noGrp="1"/>
          </p:cNvSpPr>
          <p:nvPr>
            <p:ph idx="1"/>
          </p:nvPr>
        </p:nvSpPr>
        <p:spPr/>
        <p:txBody>
          <a:bodyPr>
            <a:normAutofit fontScale="70000" lnSpcReduction="20000"/>
          </a:bodyPr>
          <a:lstStyle/>
          <a:p>
            <a:pPr lvl="0"/>
            <a:r>
              <a:rPr lang="en-GB" dirty="0"/>
              <a:t>This principle is in tension with the rise of Big Data too, partly because data subjects often simply do not know that their data is collected and therefore are not likely to invoke their right to information. This applies equally to the flipside of the coin, the transparency obligation for data controllers. For them, it is often unclear to whom the information relates, where the information came from and how they could contact the data subjects, especially when the processes entail the connection of different databases and the re-use of information. As the Slovenian DPA emphasized: ‘Big Data has important information privacy implications. Information on personal data processing may not be known to the individual or poorly described for the individual, personal data may be used for purposes previously unknown to the individual. The individual may be profiled and decisions may be adopted in automated and non-transparent fashion having more or less severe consequences for the individual.’</a:t>
            </a:r>
            <a:endParaRPr lang="en-US" dirty="0"/>
          </a:p>
          <a:p>
            <a:pPr marL="0" indent="0">
              <a:buNone/>
            </a:pPr>
            <a:endParaRPr lang="en-US" dirty="0"/>
          </a:p>
        </p:txBody>
      </p:sp>
    </p:spTree>
    <p:extLst>
      <p:ext uri="{BB962C8B-B14F-4D97-AF65-F5344CB8AC3E}">
        <p14:creationId xmlns:p14="http://schemas.microsoft.com/office/powerpoint/2010/main" val="2867325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(9) </a:t>
            </a:r>
            <a:r>
              <a:rPr lang="nl-NL" dirty="0" err="1"/>
              <a:t>Juridical</a:t>
            </a:r>
            <a:r>
              <a:rPr lang="nl-NL" dirty="0"/>
              <a:t> </a:t>
            </a:r>
            <a:r>
              <a:rPr lang="nl-NL" dirty="0" err="1"/>
              <a:t>challenges</a:t>
            </a:r>
            <a:r>
              <a:rPr lang="nl-NL" dirty="0"/>
              <a:t> of Big Data: </a:t>
            </a:r>
            <a:r>
              <a:rPr lang="en-GB" dirty="0"/>
              <a:t>Individual rights</a:t>
            </a:r>
            <a:endParaRPr lang="en-US" dirty="0"/>
          </a:p>
        </p:txBody>
      </p:sp>
      <p:sp>
        <p:nvSpPr>
          <p:cNvPr id="3" name="Content Placeholder 2"/>
          <p:cNvSpPr>
            <a:spLocks noGrp="1"/>
          </p:cNvSpPr>
          <p:nvPr>
            <p:ph idx="1"/>
          </p:nvPr>
        </p:nvSpPr>
        <p:spPr/>
        <p:txBody>
          <a:bodyPr>
            <a:normAutofit/>
          </a:bodyPr>
          <a:lstStyle/>
          <a:p>
            <a:r>
              <a:rPr lang="en-US" dirty="0"/>
              <a:t>Right to access</a:t>
            </a:r>
          </a:p>
          <a:p>
            <a:r>
              <a:rPr lang="en-US" dirty="0"/>
              <a:t>Right to object</a:t>
            </a:r>
          </a:p>
          <a:p>
            <a:r>
              <a:rPr lang="en-US" dirty="0"/>
              <a:t>Right to be forgotten</a:t>
            </a:r>
          </a:p>
        </p:txBody>
      </p:sp>
    </p:spTree>
    <p:extLst>
      <p:ext uri="{BB962C8B-B14F-4D97-AF65-F5344CB8AC3E}">
        <p14:creationId xmlns:p14="http://schemas.microsoft.com/office/powerpoint/2010/main" val="869054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(9) </a:t>
            </a:r>
            <a:r>
              <a:rPr lang="nl-NL" dirty="0" err="1"/>
              <a:t>Juridical</a:t>
            </a:r>
            <a:r>
              <a:rPr lang="nl-NL" dirty="0"/>
              <a:t> </a:t>
            </a:r>
            <a:r>
              <a:rPr lang="nl-NL" dirty="0" err="1"/>
              <a:t>challenges</a:t>
            </a:r>
            <a:r>
              <a:rPr lang="nl-NL" dirty="0"/>
              <a:t> of Big Data: </a:t>
            </a:r>
            <a:r>
              <a:rPr lang="en-GB" dirty="0"/>
              <a:t>Individual rights</a:t>
            </a:r>
            <a:endParaRPr lang="en-US" dirty="0"/>
          </a:p>
        </p:txBody>
      </p:sp>
      <p:sp>
        <p:nvSpPr>
          <p:cNvPr id="3" name="Content Placeholder 2"/>
          <p:cNvSpPr>
            <a:spLocks noGrp="1"/>
          </p:cNvSpPr>
          <p:nvPr>
            <p:ph idx="1"/>
          </p:nvPr>
        </p:nvSpPr>
        <p:spPr>
          <a:xfrm>
            <a:off x="457200" y="1600200"/>
            <a:ext cx="8229600" cy="4925144"/>
          </a:xfrm>
        </p:spPr>
        <p:txBody>
          <a:bodyPr>
            <a:normAutofit fontScale="55000" lnSpcReduction="20000"/>
          </a:bodyPr>
          <a:lstStyle/>
          <a:p>
            <a:r>
              <a:rPr lang="en-US" i="1" dirty="0"/>
              <a:t>Article 22 </a:t>
            </a:r>
            <a:r>
              <a:rPr lang="en-US" b="1" dirty="0"/>
              <a:t>Automated individual decision-making, including profiling </a:t>
            </a:r>
          </a:p>
          <a:p>
            <a:r>
              <a:rPr lang="en-US" dirty="0"/>
              <a:t>1.The data subject shall have the right not to be subject to a decision based solely on automated processing, including profiling, which produces legal effects concerning him or her or similarly significantly affects him or her. 2.Paragraph 1 shall not apply if the decision: </a:t>
            </a:r>
          </a:p>
          <a:p>
            <a:r>
              <a:rPr lang="en-US" dirty="0"/>
              <a:t>(a) is necessary for entering into, or performance of, a contract between the data subject and a data controller; </a:t>
            </a:r>
          </a:p>
          <a:p>
            <a:r>
              <a:rPr lang="en-US" dirty="0"/>
              <a:t>(b) is </a:t>
            </a:r>
            <a:r>
              <a:rPr lang="en-US" dirty="0" err="1"/>
              <a:t>authorised</a:t>
            </a:r>
            <a:r>
              <a:rPr lang="en-US" dirty="0"/>
              <a:t> by Union or Member State law to which the controller is subject and which also lays down suitable measures to safeguard the data subject's rights and freedoms and legitimate interests; or </a:t>
            </a:r>
          </a:p>
          <a:p>
            <a:r>
              <a:rPr lang="en-US" dirty="0"/>
              <a:t>(c) is based on the data subject's explicit consent. </a:t>
            </a:r>
          </a:p>
          <a:p>
            <a:r>
              <a:rPr lang="en-US" dirty="0"/>
              <a:t>3.In the cases referred to in points (a) and (c) of paragraph 2, the data controller shall implement suitable measures to safeguard the data subject's rights and freedoms and legitimate interests, at least the right to obtain human intervention on the part of the controller, to express his or her point of view and to contest the decision. </a:t>
            </a:r>
          </a:p>
          <a:p>
            <a:r>
              <a:rPr lang="en-US" dirty="0"/>
              <a:t>4.Decisions referred to in paragraph 2 shall not be based on special categories of personal data referred to in Article 9(1), unless point (a) or (g) of Article 9(2) applies and suitable measures to safeguard the data subject's rights and freedoms and legitimate interests are in place. </a:t>
            </a:r>
          </a:p>
        </p:txBody>
      </p:sp>
    </p:spTree>
    <p:extLst>
      <p:ext uri="{BB962C8B-B14F-4D97-AF65-F5344CB8AC3E}">
        <p14:creationId xmlns:p14="http://schemas.microsoft.com/office/powerpoint/2010/main" val="1006362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Case 3</a:t>
            </a:r>
            <a:endParaRPr lang="en-US" dirty="0"/>
          </a:p>
        </p:txBody>
      </p:sp>
      <p:sp>
        <p:nvSpPr>
          <p:cNvPr id="3" name="Content Placeholder 2"/>
          <p:cNvSpPr>
            <a:spLocks noGrp="1"/>
          </p:cNvSpPr>
          <p:nvPr>
            <p:ph idx="1"/>
          </p:nvPr>
        </p:nvSpPr>
        <p:spPr>
          <a:xfrm>
            <a:off x="457200" y="1600200"/>
            <a:ext cx="8229600" cy="4925144"/>
          </a:xfrm>
        </p:spPr>
        <p:txBody>
          <a:bodyPr/>
          <a:lstStyle/>
          <a:p>
            <a:pPr marL="0" indent="0">
              <a:buNone/>
            </a:pPr>
            <a:r>
              <a:rPr lang="nl-NL" dirty="0"/>
              <a:t>A </a:t>
            </a:r>
            <a:r>
              <a:rPr lang="nl-NL" dirty="0" err="1"/>
              <a:t>mayor</a:t>
            </a:r>
            <a:r>
              <a:rPr lang="nl-NL" dirty="0"/>
              <a:t> of a big </a:t>
            </a:r>
            <a:r>
              <a:rPr lang="nl-NL" dirty="0" err="1"/>
              <a:t>city</a:t>
            </a:r>
            <a:r>
              <a:rPr lang="nl-NL" dirty="0"/>
              <a:t> is </a:t>
            </a:r>
            <a:r>
              <a:rPr lang="nl-NL" dirty="0" err="1"/>
              <a:t>having</a:t>
            </a:r>
            <a:r>
              <a:rPr lang="nl-NL" dirty="0"/>
              <a:t> </a:t>
            </a:r>
            <a:r>
              <a:rPr lang="nl-NL" dirty="0" err="1"/>
              <a:t>an</a:t>
            </a:r>
            <a:r>
              <a:rPr lang="nl-NL" dirty="0"/>
              <a:t> </a:t>
            </a:r>
            <a:r>
              <a:rPr lang="nl-NL" dirty="0" err="1"/>
              <a:t>affair</a:t>
            </a:r>
            <a:r>
              <a:rPr lang="nl-NL" dirty="0"/>
              <a:t> </a:t>
            </a:r>
            <a:r>
              <a:rPr lang="nl-NL" dirty="0" err="1"/>
              <a:t>outside</a:t>
            </a:r>
            <a:r>
              <a:rPr lang="nl-NL" dirty="0"/>
              <a:t> his marriage. </a:t>
            </a:r>
            <a:r>
              <a:rPr lang="nl-NL" dirty="0" err="1"/>
              <a:t>Can</a:t>
            </a:r>
            <a:r>
              <a:rPr lang="nl-NL" dirty="0"/>
              <a:t> a </a:t>
            </a:r>
            <a:r>
              <a:rPr lang="nl-NL" dirty="0" err="1"/>
              <a:t>television</a:t>
            </a:r>
            <a:r>
              <a:rPr lang="nl-NL" dirty="0"/>
              <a:t> program </a:t>
            </a:r>
            <a:r>
              <a:rPr lang="nl-NL" dirty="0" err="1"/>
              <a:t>secretly</a:t>
            </a:r>
            <a:r>
              <a:rPr lang="nl-NL" dirty="0"/>
              <a:t> film </a:t>
            </a:r>
            <a:r>
              <a:rPr lang="nl-NL" dirty="0" err="1"/>
              <a:t>him</a:t>
            </a:r>
            <a:r>
              <a:rPr lang="nl-NL" dirty="0"/>
              <a:t> </a:t>
            </a:r>
            <a:r>
              <a:rPr lang="nl-NL" dirty="0" err="1"/>
              <a:t>while</a:t>
            </a:r>
            <a:r>
              <a:rPr lang="nl-NL" dirty="0"/>
              <a:t> he is dating in a bar?</a:t>
            </a:r>
          </a:p>
          <a:p>
            <a:pPr marL="0" indent="0">
              <a:buNone/>
            </a:pPr>
            <a:endParaRPr lang="nl-NL" dirty="0"/>
          </a:p>
          <a:p>
            <a:pPr marL="0" indent="0">
              <a:buNone/>
            </a:pP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3429000"/>
            <a:ext cx="4390641"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88484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(9) </a:t>
            </a:r>
            <a:r>
              <a:rPr lang="nl-NL" dirty="0" err="1"/>
              <a:t>Juridical</a:t>
            </a:r>
            <a:r>
              <a:rPr lang="nl-NL" dirty="0"/>
              <a:t> </a:t>
            </a:r>
            <a:r>
              <a:rPr lang="nl-NL" dirty="0" err="1"/>
              <a:t>challenges</a:t>
            </a:r>
            <a:r>
              <a:rPr lang="nl-NL" dirty="0"/>
              <a:t> of Big Data: </a:t>
            </a:r>
            <a:r>
              <a:rPr lang="en-GB" dirty="0"/>
              <a:t>Difference between different actors</a:t>
            </a:r>
            <a:endParaRPr lang="en-US" dirty="0"/>
          </a:p>
        </p:txBody>
      </p:sp>
      <p:sp>
        <p:nvSpPr>
          <p:cNvPr id="3" name="Content Placeholder 2"/>
          <p:cNvSpPr>
            <a:spLocks noGrp="1"/>
          </p:cNvSpPr>
          <p:nvPr>
            <p:ph idx="1"/>
          </p:nvPr>
        </p:nvSpPr>
        <p:spPr/>
        <p:txBody>
          <a:bodyPr/>
          <a:lstStyle/>
          <a:p>
            <a:r>
              <a:rPr lang="nl-NL" dirty="0"/>
              <a:t>Private sector</a:t>
            </a:r>
          </a:p>
          <a:p>
            <a:r>
              <a:rPr lang="nl-NL" dirty="0"/>
              <a:t>Public sector</a:t>
            </a:r>
          </a:p>
          <a:p>
            <a:pPr lvl="1"/>
            <a:r>
              <a:rPr lang="nl-NL" dirty="0"/>
              <a:t>Intelligence services</a:t>
            </a:r>
          </a:p>
          <a:p>
            <a:pPr lvl="1"/>
            <a:r>
              <a:rPr lang="nl-NL" dirty="0" err="1"/>
              <a:t>Police</a:t>
            </a:r>
            <a:endParaRPr lang="nl-NL" dirty="0"/>
          </a:p>
          <a:p>
            <a:pPr lvl="1"/>
            <a:r>
              <a:rPr lang="nl-NL" dirty="0"/>
              <a:t>Taks </a:t>
            </a:r>
            <a:r>
              <a:rPr lang="nl-NL" dirty="0" err="1"/>
              <a:t>authorities</a:t>
            </a:r>
            <a:endParaRPr lang="nl-NL" dirty="0"/>
          </a:p>
          <a:p>
            <a:pPr lvl="1"/>
            <a:r>
              <a:rPr lang="nl-NL" dirty="0"/>
              <a:t>Etc.</a:t>
            </a:r>
          </a:p>
          <a:p>
            <a:r>
              <a:rPr lang="nl-NL" dirty="0"/>
              <a:t>International </a:t>
            </a:r>
            <a:r>
              <a:rPr lang="nl-NL" dirty="0" err="1"/>
              <a:t>differences</a:t>
            </a:r>
            <a:endParaRPr lang="en-US" dirty="0"/>
          </a:p>
        </p:txBody>
      </p:sp>
    </p:spTree>
    <p:extLst>
      <p:ext uri="{BB962C8B-B14F-4D97-AF65-F5344CB8AC3E}">
        <p14:creationId xmlns:p14="http://schemas.microsoft.com/office/powerpoint/2010/main" val="23367173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916448-1706-4035-AD7F-E185533B9854}"/>
              </a:ext>
            </a:extLst>
          </p:cNvPr>
          <p:cNvSpPr>
            <a:spLocks noGrp="1"/>
          </p:cNvSpPr>
          <p:nvPr>
            <p:ph type="title"/>
          </p:nvPr>
        </p:nvSpPr>
        <p:spPr/>
        <p:txBody>
          <a:bodyPr>
            <a:normAutofit fontScale="90000"/>
          </a:bodyPr>
          <a:lstStyle/>
          <a:p>
            <a:r>
              <a:rPr lang="nl-NL" dirty="0"/>
              <a:t>(9) </a:t>
            </a:r>
            <a:r>
              <a:rPr lang="nl-NL" dirty="0" err="1"/>
              <a:t>Juridical</a:t>
            </a:r>
            <a:r>
              <a:rPr lang="nl-NL" dirty="0"/>
              <a:t> </a:t>
            </a:r>
            <a:r>
              <a:rPr lang="nl-NL" dirty="0" err="1"/>
              <a:t>challenges</a:t>
            </a:r>
            <a:r>
              <a:rPr lang="nl-NL" dirty="0"/>
              <a:t> of Big Data: </a:t>
            </a:r>
            <a:r>
              <a:rPr lang="en-GB" dirty="0"/>
              <a:t>Difference between different actors</a:t>
            </a:r>
            <a:endParaRPr lang="nl-NL" dirty="0"/>
          </a:p>
        </p:txBody>
      </p:sp>
      <p:sp>
        <p:nvSpPr>
          <p:cNvPr id="3" name="Tijdelijke aanduiding voor inhoud 2">
            <a:extLst>
              <a:ext uri="{FF2B5EF4-FFF2-40B4-BE49-F238E27FC236}">
                <a16:creationId xmlns:a16="http://schemas.microsoft.com/office/drawing/2014/main" id="{3A7F38E2-6A5F-41D4-ACF0-DDBB495F47C1}"/>
              </a:ext>
            </a:extLst>
          </p:cNvPr>
          <p:cNvSpPr>
            <a:spLocks noGrp="1"/>
          </p:cNvSpPr>
          <p:nvPr>
            <p:ph idx="1"/>
          </p:nvPr>
        </p:nvSpPr>
        <p:spPr/>
        <p:txBody>
          <a:bodyPr>
            <a:normAutofit lnSpcReduction="10000"/>
          </a:bodyPr>
          <a:lstStyle/>
          <a:p>
            <a:r>
              <a:rPr lang="en-US" dirty="0"/>
              <a:t>(7) ‘controller’ means the natural or legal person, public authority, agency or other body which, alone or jointly with others, determines the purposes and means of the processing of personal data; where the purposes and means of such processing are determined by Union or Member State law, the controller or the specific criteria for its nomination may be provided for by Union or Member State law; </a:t>
            </a:r>
            <a:endParaRPr lang="nl-NL" dirty="0"/>
          </a:p>
        </p:txBody>
      </p:sp>
    </p:spTree>
    <p:extLst>
      <p:ext uri="{BB962C8B-B14F-4D97-AF65-F5344CB8AC3E}">
        <p14:creationId xmlns:p14="http://schemas.microsoft.com/office/powerpoint/2010/main" val="8822124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(10) </a:t>
            </a:r>
            <a:r>
              <a:rPr lang="nl-NL" dirty="0" err="1"/>
              <a:t>Questions</a:t>
            </a:r>
            <a:r>
              <a:rPr lang="nl-NL" dirty="0"/>
              <a:t> </a:t>
            </a:r>
            <a:r>
              <a:rPr lang="nl-NL" dirty="0" err="1"/>
              <a:t>and</a:t>
            </a:r>
            <a:r>
              <a:rPr lang="nl-NL" dirty="0"/>
              <a:t> </a:t>
            </a:r>
            <a:r>
              <a:rPr lang="nl-NL" dirty="0" err="1"/>
              <a:t>remarks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66135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Question 1</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313" y="2532063"/>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609600" y="4869160"/>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err="1"/>
              <a:t>Would</a:t>
            </a:r>
            <a:r>
              <a:rPr lang="nl-NL" dirty="0"/>
              <a:t> </a:t>
            </a:r>
            <a:r>
              <a:rPr lang="nl-NL" dirty="0" err="1"/>
              <a:t>you</a:t>
            </a:r>
            <a:r>
              <a:rPr lang="nl-NL" dirty="0"/>
              <a:t> </a:t>
            </a:r>
            <a:r>
              <a:rPr lang="nl-NL" dirty="0" err="1"/>
              <a:t>discuss</a:t>
            </a:r>
            <a:r>
              <a:rPr lang="nl-NL" dirty="0"/>
              <a:t> </a:t>
            </a:r>
            <a:r>
              <a:rPr lang="nl-NL" dirty="0" err="1"/>
              <a:t>your</a:t>
            </a:r>
            <a:r>
              <a:rPr lang="nl-NL" dirty="0"/>
              <a:t> </a:t>
            </a:r>
            <a:r>
              <a:rPr lang="nl-NL" dirty="0" err="1"/>
              <a:t>income</a:t>
            </a:r>
            <a:r>
              <a:rPr lang="nl-NL" dirty="0"/>
              <a:t> </a:t>
            </a:r>
            <a:r>
              <a:rPr lang="nl-NL" dirty="0" err="1"/>
              <a:t>with</a:t>
            </a:r>
            <a:r>
              <a:rPr lang="nl-NL" dirty="0"/>
              <a:t> </a:t>
            </a:r>
            <a:r>
              <a:rPr lang="nl-NL" dirty="0" err="1"/>
              <a:t>strangers</a:t>
            </a:r>
            <a:r>
              <a:rPr lang="nl-NL" dirty="0"/>
              <a:t>?</a:t>
            </a:r>
            <a:endParaRPr lang="en-US" dirty="0"/>
          </a:p>
        </p:txBody>
      </p:sp>
    </p:spTree>
    <p:extLst>
      <p:ext uri="{BB962C8B-B14F-4D97-AF65-F5344CB8AC3E}">
        <p14:creationId xmlns:p14="http://schemas.microsoft.com/office/powerpoint/2010/main" val="1748118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Thesis 1</a:t>
            </a:r>
            <a:endParaRPr lang="en-US" dirty="0"/>
          </a:p>
        </p:txBody>
      </p:sp>
      <p:sp>
        <p:nvSpPr>
          <p:cNvPr id="3" name="Content Placeholder 2"/>
          <p:cNvSpPr>
            <a:spLocks noGrp="1"/>
          </p:cNvSpPr>
          <p:nvPr>
            <p:ph idx="1"/>
          </p:nvPr>
        </p:nvSpPr>
        <p:spPr/>
        <p:txBody>
          <a:bodyPr>
            <a:normAutofit/>
          </a:bodyPr>
          <a:lstStyle/>
          <a:p>
            <a:pPr marL="0" indent="0">
              <a:buNone/>
            </a:pPr>
            <a:endParaRPr lang="nl-NL" sz="4400" dirty="0"/>
          </a:p>
          <a:p>
            <a:pPr marL="0" indent="0">
              <a:buNone/>
            </a:pPr>
            <a:r>
              <a:rPr lang="nl-NL" sz="4400" dirty="0"/>
              <a:t>	Privacy is dead, get over </a:t>
            </a:r>
            <a:r>
              <a:rPr lang="nl-NL" sz="4400" dirty="0" err="1"/>
              <a:t>it</a:t>
            </a:r>
            <a:endParaRPr lang="en-US" sz="4400" dirty="0"/>
          </a:p>
        </p:txBody>
      </p:sp>
    </p:spTree>
    <p:extLst>
      <p:ext uri="{BB962C8B-B14F-4D97-AF65-F5344CB8AC3E}">
        <p14:creationId xmlns:p14="http://schemas.microsoft.com/office/powerpoint/2010/main" val="1265860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(2) </a:t>
            </a:r>
            <a:r>
              <a:rPr lang="nl-NL" dirty="0" err="1"/>
              <a:t>Definitions</a:t>
            </a:r>
            <a:r>
              <a:rPr lang="nl-NL" dirty="0"/>
              <a:t> of Privacy</a:t>
            </a:r>
            <a:endParaRPr lang="en-US" dirty="0"/>
          </a:p>
        </p:txBody>
      </p:sp>
      <p:sp>
        <p:nvSpPr>
          <p:cNvPr id="3" name="Content Placeholder 2"/>
          <p:cNvSpPr>
            <a:spLocks noGrp="1"/>
          </p:cNvSpPr>
          <p:nvPr>
            <p:ph idx="1"/>
          </p:nvPr>
        </p:nvSpPr>
        <p:spPr/>
        <p:txBody>
          <a:bodyPr>
            <a:normAutofit fontScale="62500" lnSpcReduction="20000"/>
          </a:bodyPr>
          <a:lstStyle/>
          <a:p>
            <a:r>
              <a:rPr lang="nl-NL" dirty="0"/>
              <a:t>Value – no </a:t>
            </a:r>
            <a:r>
              <a:rPr lang="nl-NL" dirty="0" err="1"/>
              <a:t>value</a:t>
            </a:r>
            <a:endParaRPr lang="nl-NL" dirty="0"/>
          </a:p>
          <a:p>
            <a:r>
              <a:rPr lang="nl-NL" dirty="0" err="1"/>
              <a:t>Intrinsic</a:t>
            </a:r>
            <a:r>
              <a:rPr lang="nl-NL" dirty="0"/>
              <a:t> </a:t>
            </a:r>
            <a:r>
              <a:rPr lang="nl-NL" dirty="0" err="1"/>
              <a:t>value</a:t>
            </a:r>
            <a:r>
              <a:rPr lang="nl-NL" dirty="0"/>
              <a:t> – </a:t>
            </a:r>
            <a:r>
              <a:rPr lang="nl-NL" dirty="0" err="1"/>
              <a:t>instrumental</a:t>
            </a:r>
            <a:r>
              <a:rPr lang="nl-NL" dirty="0"/>
              <a:t> </a:t>
            </a:r>
            <a:r>
              <a:rPr lang="nl-NL" dirty="0" err="1"/>
              <a:t>value</a:t>
            </a:r>
            <a:endParaRPr lang="nl-NL" dirty="0"/>
          </a:p>
          <a:p>
            <a:r>
              <a:rPr lang="nl-NL" dirty="0" err="1"/>
              <a:t>Positive</a:t>
            </a:r>
            <a:r>
              <a:rPr lang="nl-NL" dirty="0"/>
              <a:t> </a:t>
            </a:r>
            <a:r>
              <a:rPr lang="nl-NL" dirty="0" err="1"/>
              <a:t>value</a:t>
            </a:r>
            <a:r>
              <a:rPr lang="nl-NL" dirty="0"/>
              <a:t> – </a:t>
            </a:r>
            <a:r>
              <a:rPr lang="nl-NL" dirty="0" err="1"/>
              <a:t>Negative</a:t>
            </a:r>
            <a:r>
              <a:rPr lang="nl-NL" dirty="0"/>
              <a:t> </a:t>
            </a:r>
            <a:r>
              <a:rPr lang="nl-NL" dirty="0" err="1"/>
              <a:t>value</a:t>
            </a:r>
            <a:r>
              <a:rPr lang="nl-NL" dirty="0"/>
              <a:t> (</a:t>
            </a:r>
            <a:r>
              <a:rPr lang="nl-NL" dirty="0" err="1"/>
              <a:t>feminism</a:t>
            </a:r>
            <a:r>
              <a:rPr lang="nl-NL" dirty="0"/>
              <a:t>, </a:t>
            </a:r>
            <a:r>
              <a:rPr lang="nl-NL" dirty="0" err="1"/>
              <a:t>nothing</a:t>
            </a:r>
            <a:r>
              <a:rPr lang="nl-NL" dirty="0"/>
              <a:t> </a:t>
            </a:r>
            <a:r>
              <a:rPr lang="nl-NL" dirty="0" err="1"/>
              <a:t>to</a:t>
            </a:r>
            <a:r>
              <a:rPr lang="nl-NL" dirty="0"/>
              <a:t> </a:t>
            </a:r>
            <a:r>
              <a:rPr lang="nl-NL" dirty="0" err="1"/>
              <a:t>hide</a:t>
            </a:r>
            <a:r>
              <a:rPr lang="nl-NL" dirty="0"/>
              <a:t>, </a:t>
            </a:r>
            <a:r>
              <a:rPr lang="nl-NL" dirty="0" err="1"/>
              <a:t>economic</a:t>
            </a:r>
            <a:r>
              <a:rPr lang="nl-NL" dirty="0"/>
              <a:t> argument)</a:t>
            </a:r>
          </a:p>
          <a:p>
            <a:r>
              <a:rPr lang="nl-NL" dirty="0"/>
              <a:t>Universal </a:t>
            </a:r>
            <a:r>
              <a:rPr lang="nl-NL" dirty="0" err="1"/>
              <a:t>value</a:t>
            </a:r>
            <a:r>
              <a:rPr lang="nl-NL" dirty="0"/>
              <a:t> – </a:t>
            </a:r>
            <a:r>
              <a:rPr lang="nl-NL" dirty="0" err="1"/>
              <a:t>contextual</a:t>
            </a:r>
            <a:r>
              <a:rPr lang="nl-NL" dirty="0"/>
              <a:t> </a:t>
            </a:r>
            <a:r>
              <a:rPr lang="nl-NL" dirty="0" err="1"/>
              <a:t>value</a:t>
            </a:r>
            <a:r>
              <a:rPr lang="nl-NL" dirty="0"/>
              <a:t> – </a:t>
            </a:r>
            <a:r>
              <a:rPr lang="nl-NL" dirty="0" err="1"/>
              <a:t>individual</a:t>
            </a:r>
            <a:r>
              <a:rPr lang="nl-NL" dirty="0"/>
              <a:t> </a:t>
            </a:r>
            <a:r>
              <a:rPr lang="nl-NL" dirty="0" err="1"/>
              <a:t>value</a:t>
            </a:r>
            <a:endParaRPr lang="nl-NL" dirty="0"/>
          </a:p>
          <a:p>
            <a:r>
              <a:rPr lang="nl-NL" dirty="0"/>
              <a:t>Absolute </a:t>
            </a:r>
            <a:r>
              <a:rPr lang="nl-NL" dirty="0" err="1"/>
              <a:t>value</a:t>
            </a:r>
            <a:r>
              <a:rPr lang="nl-NL" dirty="0"/>
              <a:t> – </a:t>
            </a:r>
            <a:r>
              <a:rPr lang="nl-NL" dirty="0" err="1"/>
              <a:t>relative</a:t>
            </a:r>
            <a:r>
              <a:rPr lang="nl-NL" dirty="0"/>
              <a:t> </a:t>
            </a:r>
            <a:r>
              <a:rPr lang="nl-NL" dirty="0" err="1"/>
              <a:t>value</a:t>
            </a:r>
            <a:endParaRPr lang="nl-NL" dirty="0"/>
          </a:p>
          <a:p>
            <a:r>
              <a:rPr lang="nl-NL" dirty="0" err="1"/>
              <a:t>Individual</a:t>
            </a:r>
            <a:r>
              <a:rPr lang="nl-NL" dirty="0"/>
              <a:t> </a:t>
            </a:r>
            <a:r>
              <a:rPr lang="nl-NL" dirty="0" err="1"/>
              <a:t>value</a:t>
            </a:r>
            <a:r>
              <a:rPr lang="nl-NL" dirty="0"/>
              <a:t> – </a:t>
            </a:r>
            <a:r>
              <a:rPr lang="nl-NL" dirty="0" err="1"/>
              <a:t>societal</a:t>
            </a:r>
            <a:r>
              <a:rPr lang="nl-NL" dirty="0"/>
              <a:t>/</a:t>
            </a:r>
            <a:r>
              <a:rPr lang="nl-NL" dirty="0" err="1"/>
              <a:t>group</a:t>
            </a:r>
            <a:r>
              <a:rPr lang="nl-NL" dirty="0"/>
              <a:t> </a:t>
            </a:r>
            <a:r>
              <a:rPr lang="nl-NL" dirty="0" err="1"/>
              <a:t>value</a:t>
            </a:r>
            <a:endParaRPr lang="nl-NL" dirty="0"/>
          </a:p>
          <a:p>
            <a:r>
              <a:rPr lang="nl-NL" dirty="0" err="1"/>
              <a:t>Indiviudal’s</a:t>
            </a:r>
            <a:r>
              <a:rPr lang="nl-NL" dirty="0"/>
              <a:t> right – </a:t>
            </a:r>
            <a:r>
              <a:rPr lang="nl-NL" dirty="0" err="1"/>
              <a:t>other’s</a:t>
            </a:r>
            <a:r>
              <a:rPr lang="nl-NL" dirty="0"/>
              <a:t> </a:t>
            </a:r>
            <a:r>
              <a:rPr lang="nl-NL" dirty="0" err="1"/>
              <a:t>duty</a:t>
            </a:r>
            <a:endParaRPr lang="nl-NL" dirty="0"/>
          </a:p>
          <a:p>
            <a:r>
              <a:rPr lang="nl-NL" dirty="0"/>
              <a:t>Private domain – public domain</a:t>
            </a:r>
          </a:p>
          <a:p>
            <a:r>
              <a:rPr lang="nl-NL" dirty="0"/>
              <a:t>Personal data – non-personal data</a:t>
            </a:r>
          </a:p>
          <a:p>
            <a:r>
              <a:rPr lang="nl-NL" dirty="0" err="1"/>
              <a:t>Negative</a:t>
            </a:r>
            <a:r>
              <a:rPr lang="nl-NL" dirty="0"/>
              <a:t> </a:t>
            </a:r>
            <a:r>
              <a:rPr lang="nl-NL" dirty="0" err="1"/>
              <a:t>liberty</a:t>
            </a:r>
            <a:r>
              <a:rPr lang="nl-NL" dirty="0"/>
              <a:t> – </a:t>
            </a:r>
            <a:r>
              <a:rPr lang="nl-NL" dirty="0" err="1"/>
              <a:t>positive</a:t>
            </a:r>
            <a:r>
              <a:rPr lang="nl-NL" dirty="0"/>
              <a:t> </a:t>
            </a:r>
            <a:r>
              <a:rPr lang="nl-NL" dirty="0" err="1"/>
              <a:t>liberty</a:t>
            </a:r>
            <a:endParaRPr lang="nl-NL" dirty="0"/>
          </a:p>
          <a:p>
            <a:r>
              <a:rPr lang="nl-NL" dirty="0"/>
              <a:t>Acces - control</a:t>
            </a:r>
          </a:p>
          <a:p>
            <a:r>
              <a:rPr lang="nl-NL" dirty="0" err="1"/>
              <a:t>Bodily</a:t>
            </a:r>
            <a:r>
              <a:rPr lang="nl-NL" dirty="0"/>
              <a:t> </a:t>
            </a:r>
            <a:r>
              <a:rPr lang="nl-NL" dirty="0" err="1"/>
              <a:t>integrity</a:t>
            </a:r>
            <a:r>
              <a:rPr lang="nl-NL" dirty="0"/>
              <a:t>- mind reading</a:t>
            </a:r>
          </a:p>
          <a:p>
            <a:r>
              <a:rPr lang="nl-NL" dirty="0" err="1"/>
              <a:t>Against</a:t>
            </a:r>
            <a:r>
              <a:rPr lang="nl-NL" dirty="0"/>
              <a:t> </a:t>
            </a:r>
            <a:r>
              <a:rPr lang="nl-NL" dirty="0" err="1"/>
              <a:t>states</a:t>
            </a:r>
            <a:r>
              <a:rPr lang="nl-NL" dirty="0"/>
              <a:t>, companies or </a:t>
            </a:r>
            <a:r>
              <a:rPr lang="nl-NL" dirty="0" err="1"/>
              <a:t>other</a:t>
            </a:r>
            <a:r>
              <a:rPr lang="nl-NL" dirty="0"/>
              <a:t> </a:t>
            </a:r>
            <a:r>
              <a:rPr lang="nl-NL" dirty="0" err="1"/>
              <a:t>individuals</a:t>
            </a:r>
            <a:endParaRPr lang="en-US" dirty="0"/>
          </a:p>
        </p:txBody>
      </p:sp>
    </p:spTree>
    <p:extLst>
      <p:ext uri="{BB962C8B-B14F-4D97-AF65-F5344CB8AC3E}">
        <p14:creationId xmlns:p14="http://schemas.microsoft.com/office/powerpoint/2010/main" val="695654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TotalTime>
  <Words>7288</Words>
  <Application>Microsoft Office PowerPoint</Application>
  <PresentationFormat>Diavoorstelling (4:3)</PresentationFormat>
  <Paragraphs>277</Paragraphs>
  <Slides>62</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62</vt:i4>
      </vt:variant>
    </vt:vector>
  </HeadingPairs>
  <TitlesOfParts>
    <vt:vector size="65" baseType="lpstr">
      <vt:lpstr>Arial</vt:lpstr>
      <vt:lpstr>Calibri</vt:lpstr>
      <vt:lpstr>Office Theme</vt:lpstr>
      <vt:lpstr>Big Data and privacy</vt:lpstr>
      <vt:lpstr>Overview</vt:lpstr>
      <vt:lpstr>(1) Small interactive debate</vt:lpstr>
      <vt:lpstr>Case 1</vt:lpstr>
      <vt:lpstr>Case 2</vt:lpstr>
      <vt:lpstr>Case 3</vt:lpstr>
      <vt:lpstr>Question 1</vt:lpstr>
      <vt:lpstr>Thesis 1</vt:lpstr>
      <vt:lpstr>(2) Definitions of Privacy</vt:lpstr>
      <vt:lpstr>(2) Definitions of Privacy</vt:lpstr>
      <vt:lpstr>(3) My own involvement with Big Data</vt:lpstr>
      <vt:lpstr>(3) My own involvement with Big Data</vt:lpstr>
      <vt:lpstr>(4) Defintion and delineation of Big Data</vt:lpstr>
      <vt:lpstr>(4) Defintion and delineation of Big Data</vt:lpstr>
      <vt:lpstr>(4) Defintion and delineation of Big Data</vt:lpstr>
      <vt:lpstr>(4) Defintion and delineation of Big Data</vt:lpstr>
      <vt:lpstr>(4) Defintion and delineation of Big Data</vt:lpstr>
      <vt:lpstr>(4) Defintion and delineation of Big Data</vt:lpstr>
      <vt:lpstr>(4) Defintion and delineation of Big Data</vt:lpstr>
      <vt:lpstr>(4) Defintion and delineation of Big Data</vt:lpstr>
      <vt:lpstr>(4) Defintion and delineation of Big Data</vt:lpstr>
      <vt:lpstr>(4) Defintion and delineation of Big Data</vt:lpstr>
      <vt:lpstr>(5) Use in practice of Big Data</vt:lpstr>
      <vt:lpstr>(5) Use in practice of Big Data</vt:lpstr>
      <vt:lpstr>(5) Use in practice of Big Data</vt:lpstr>
      <vt:lpstr>(5) Use in practice of Big Data</vt:lpstr>
      <vt:lpstr>(5) Social and ethical dangers of Big Data</vt:lpstr>
      <vt:lpstr>(5) Social and ethical dangers of Big Data</vt:lpstr>
      <vt:lpstr>(5) Social and ethical dangers of Big Data</vt:lpstr>
      <vt:lpstr>(6) Break</vt:lpstr>
      <vt:lpstr>(7) Small interactive debate</vt:lpstr>
      <vt:lpstr>Question 2 </vt:lpstr>
      <vt:lpstr>Do you trust the state to protect your privacy?</vt:lpstr>
      <vt:lpstr>Case 4</vt:lpstr>
      <vt:lpstr>Thesis 2</vt:lpstr>
      <vt:lpstr>Case 5</vt:lpstr>
      <vt:lpstr>(8) Overview of privacy regulation</vt:lpstr>
      <vt:lpstr>Icons</vt:lpstr>
      <vt:lpstr>Icons</vt:lpstr>
      <vt:lpstr>(8) Overview of privacy regulation</vt:lpstr>
      <vt:lpstr>(8) Overview of privacy regulation</vt:lpstr>
      <vt:lpstr>(8) Overview of privacy regulation</vt:lpstr>
      <vt:lpstr>(9) Juridical challenges of Big Data: Personal data</vt:lpstr>
      <vt:lpstr>(9) Juridical challenges of Big Data: Difference between types of data</vt:lpstr>
      <vt:lpstr>(9) Juridical challenges of Big Data: Purpose</vt:lpstr>
      <vt:lpstr>(9) Juridical challenges of Big Data: Purpose</vt:lpstr>
      <vt:lpstr>(9) Juridical challenges of Big Data: Purpose</vt:lpstr>
      <vt:lpstr>(9) Juridical challenges of Big Data: Purpose specification and limitation</vt:lpstr>
      <vt:lpstr>(9) Juridical challenges of Big Data: Purpose limitation</vt:lpstr>
      <vt:lpstr>(9) Juridical challenges of Big Data: Data minimization</vt:lpstr>
      <vt:lpstr>(9) Juridical challenges of Big Data: Data minimization</vt:lpstr>
      <vt:lpstr>(9) Juridical challenges of Big Data: Technical and organizational measures</vt:lpstr>
      <vt:lpstr>(9) Juridical challenges of Big Data: Technical and organizational measures</vt:lpstr>
      <vt:lpstr>(9) Juridical challenges of Big Data: Data quality</vt:lpstr>
      <vt:lpstr>(9) Juridical challenges of Big Data: Data quality</vt:lpstr>
      <vt:lpstr>(9) Juridical challenges of Big Data: Transparency</vt:lpstr>
      <vt:lpstr>(9) Juridical challenges of Big Data: Transparency</vt:lpstr>
      <vt:lpstr>(9) Juridical challenges of Big Data: Individual rights</vt:lpstr>
      <vt:lpstr>(9) Juridical challenges of Big Data: Individual rights</vt:lpstr>
      <vt:lpstr>(9) Juridical challenges of Big Data: Difference between different actors</vt:lpstr>
      <vt:lpstr>(9) Juridical challenges of Big Data: Difference between different actors</vt:lpstr>
      <vt:lpstr>(10) Questions and remarks</vt:lpstr>
    </vt:vector>
  </TitlesOfParts>
  <Company>Universiteit van Amsterdam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dc:title>
  <dc:creator>Sloot, Bart van der</dc:creator>
  <cp:lastModifiedBy>Bart Van der Sloot</cp:lastModifiedBy>
  <cp:revision>76</cp:revision>
  <cp:lastPrinted>2016-02-03T19:32:14Z</cp:lastPrinted>
  <dcterms:created xsi:type="dcterms:W3CDTF">2016-02-02T20:12:59Z</dcterms:created>
  <dcterms:modified xsi:type="dcterms:W3CDTF">2018-10-31T18:21:23Z</dcterms:modified>
</cp:coreProperties>
</file>