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48" r:id="rId5"/>
    <p:sldId id="349" r:id="rId6"/>
    <p:sldId id="279" r:id="rId7"/>
    <p:sldId id="280" r:id="rId8"/>
    <p:sldId id="281" r:id="rId9"/>
    <p:sldId id="292" r:id="rId10"/>
    <p:sldId id="296" r:id="rId11"/>
    <p:sldId id="297" r:id="rId12"/>
    <p:sldId id="299" r:id="rId13"/>
    <p:sldId id="306" r:id="rId14"/>
    <p:sldId id="300" r:id="rId15"/>
    <p:sldId id="301" r:id="rId16"/>
    <p:sldId id="302" r:id="rId17"/>
    <p:sldId id="303" r:id="rId18"/>
    <p:sldId id="304" r:id="rId19"/>
    <p:sldId id="307" r:id="rId20"/>
    <p:sldId id="309" r:id="rId21"/>
    <p:sldId id="310" r:id="rId22"/>
    <p:sldId id="311" r:id="rId23"/>
    <p:sldId id="308" r:id="rId24"/>
    <p:sldId id="312" r:id="rId25"/>
    <p:sldId id="274" r:id="rId26"/>
    <p:sldId id="273" r:id="rId27"/>
    <p:sldId id="337" r:id="rId28"/>
    <p:sldId id="345" r:id="rId29"/>
    <p:sldId id="346" r:id="rId30"/>
    <p:sldId id="339" r:id="rId31"/>
    <p:sldId id="340" r:id="rId32"/>
    <p:sldId id="341" r:id="rId33"/>
    <p:sldId id="278" r:id="rId34"/>
    <p:sldId id="313" r:id="rId35"/>
    <p:sldId id="314" r:id="rId36"/>
    <p:sldId id="319" r:id="rId37"/>
    <p:sldId id="318" r:id="rId38"/>
    <p:sldId id="320" r:id="rId39"/>
    <p:sldId id="322" r:id="rId40"/>
    <p:sldId id="315" r:id="rId41"/>
    <p:sldId id="323" r:id="rId42"/>
    <p:sldId id="324" r:id="rId43"/>
    <p:sldId id="321" r:id="rId44"/>
    <p:sldId id="325" r:id="rId45"/>
    <p:sldId id="330" r:id="rId46"/>
    <p:sldId id="331" r:id="rId47"/>
    <p:sldId id="332" r:id="rId48"/>
    <p:sldId id="333" r:id="rId49"/>
    <p:sldId id="316" r:id="rId50"/>
    <p:sldId id="335" r:id="rId51"/>
    <p:sldId id="334" r:id="rId52"/>
    <p:sldId id="336" r:id="rId53"/>
    <p:sldId id="326" r:id="rId54"/>
    <p:sldId id="342" r:id="rId55"/>
    <p:sldId id="327" r:id="rId56"/>
    <p:sldId id="343" r:id="rId57"/>
    <p:sldId id="328" r:id="rId58"/>
    <p:sldId id="344" r:id="rId59"/>
    <p:sldId id="347" r:id="rId60"/>
    <p:sldId id="338" r:id="rId6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81320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91168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52214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45932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47366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3078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F0456-A9ED-4CA8-A5D5-1ED879AFEE5A}"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215352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DF0456-A9ED-4CA8-A5D5-1ED879AFEE5A}"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686363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F0456-A9ED-4CA8-A5D5-1ED879AFEE5A}"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45947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380662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19371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DF0456-A9ED-4CA8-A5D5-1ED879AFEE5A}" type="datetimeFigureOut">
              <a:rPr lang="en-US" smtClean="0"/>
              <a:t>5/24/2017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F9FF2-77DD-4211-A16E-4B539751AC75}" type="slidenum">
              <a:rPr lang="en-US" smtClean="0"/>
              <a:t>‹#›</a:t>
            </a:fld>
            <a:endParaRPr lang="en-US"/>
          </a:p>
        </p:txBody>
      </p:sp>
    </p:spTree>
    <p:extLst>
      <p:ext uri="{BB962C8B-B14F-4D97-AF65-F5344CB8AC3E}">
        <p14:creationId xmlns:p14="http://schemas.microsoft.com/office/powerpoint/2010/main" val="1410489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artvandersloot.nl/" TargetMode="External"/><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pringer.com/us/book/9789401773751#aboutBook" TargetMode="External"/><Relationship Id="rId7" Type="http://schemas.openxmlformats.org/officeDocument/2006/relationships/hyperlink" Target="http://www.ivir.nl/publicaties/download/1437" TargetMode="External"/><Relationship Id="rId2" Type="http://schemas.openxmlformats.org/officeDocument/2006/relationships/hyperlink" Target="http://www.ivir.nl/publicaties/download/1701" TargetMode="External"/><Relationship Id="rId1" Type="http://schemas.openxmlformats.org/officeDocument/2006/relationships/slideLayout" Target="../slideLayouts/slideLayout2.xml"/><Relationship Id="rId6" Type="http://schemas.openxmlformats.org/officeDocument/2006/relationships/hyperlink" Target="http://www.ivir.nl/publicaties/download/1558" TargetMode="External"/><Relationship Id="rId5" Type="http://schemas.openxmlformats.org/officeDocument/2006/relationships/hyperlink" Target="http://www.tandfonline.com/doi/full/10.1080/13600834.2015.1009714" TargetMode="External"/><Relationship Id="rId4" Type="http://schemas.openxmlformats.org/officeDocument/2006/relationships/hyperlink" Target="http://www.ivir.nl/publicaties/download/1555"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vir.nl/publicaties/download/1764" TargetMode="External"/><Relationship Id="rId2" Type="http://schemas.openxmlformats.org/officeDocument/2006/relationships/hyperlink" Target="http://www.wrr.nl/fileadmin/nl/publicaties/PDF-Rapporten/rapport_95_Big_Data_in_een_vrije_en_veilige_samenleving.pdf" TargetMode="External"/><Relationship Id="rId1" Type="http://schemas.openxmlformats.org/officeDocument/2006/relationships/slideLayout" Target="../slideLayouts/slideLayout2.xml"/><Relationship Id="rId4" Type="http://schemas.openxmlformats.org/officeDocument/2006/relationships/hyperlink" Target="http://www.wrr.nl/fileadmin/en/publicaties/PDF-Working_Papers/WP_20_International_and_Comparative_Legal_Study_on_Big_Data.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368151"/>
          </a:xfrm>
        </p:spPr>
        <p:txBody>
          <a:bodyPr/>
          <a:lstStyle/>
          <a:p>
            <a:r>
              <a:rPr lang="nl-NL" dirty="0"/>
              <a:t>Big Data </a:t>
            </a:r>
            <a:r>
              <a:rPr lang="nl-NL" dirty="0" err="1"/>
              <a:t>and</a:t>
            </a:r>
            <a:r>
              <a:rPr lang="nl-NL" dirty="0"/>
              <a:t> privacy</a:t>
            </a:r>
            <a:endParaRPr lang="en-US" dirty="0"/>
          </a:p>
        </p:txBody>
      </p:sp>
      <p:sp>
        <p:nvSpPr>
          <p:cNvPr id="3" name="Subtitle 2"/>
          <p:cNvSpPr>
            <a:spLocks noGrp="1"/>
          </p:cNvSpPr>
          <p:nvPr>
            <p:ph type="subTitle" idx="1"/>
          </p:nvPr>
        </p:nvSpPr>
        <p:spPr>
          <a:xfrm>
            <a:off x="755576" y="3068960"/>
            <a:ext cx="7560840" cy="3240360"/>
          </a:xfrm>
        </p:spPr>
        <p:txBody>
          <a:bodyPr>
            <a:normAutofit fontScale="70000" lnSpcReduction="20000"/>
          </a:bodyPr>
          <a:lstStyle/>
          <a:p>
            <a:r>
              <a:rPr lang="nl-NL" dirty="0">
                <a:solidFill>
                  <a:srgbClr val="002060"/>
                </a:solidFill>
              </a:rPr>
              <a:t>Bart van der </a:t>
            </a:r>
            <a:r>
              <a:rPr lang="nl-NL" dirty="0" smtClean="0">
                <a:solidFill>
                  <a:srgbClr val="002060"/>
                </a:solidFill>
              </a:rPr>
              <a:t>Sloot</a:t>
            </a:r>
          </a:p>
          <a:p>
            <a:endParaRPr lang="nl-NL" dirty="0">
              <a:solidFill>
                <a:srgbClr val="002060"/>
              </a:solidFill>
            </a:endParaRPr>
          </a:p>
          <a:p>
            <a:r>
              <a:rPr lang="en-US" dirty="0">
                <a:solidFill>
                  <a:srgbClr val="002060"/>
                </a:solidFill>
              </a:rPr>
              <a:t>Tilburg Institute for Law, Technology, and Society (TILT</a:t>
            </a:r>
            <a:r>
              <a:rPr lang="en-US" dirty="0" smtClean="0">
                <a:solidFill>
                  <a:srgbClr val="002060"/>
                </a:solidFill>
              </a:rPr>
              <a:t>)</a:t>
            </a:r>
          </a:p>
          <a:p>
            <a:r>
              <a:rPr lang="en-US" dirty="0">
                <a:solidFill>
                  <a:srgbClr val="002060"/>
                </a:solidFill>
              </a:rPr>
              <a:t/>
            </a:r>
            <a:br>
              <a:rPr lang="en-US" dirty="0">
                <a:solidFill>
                  <a:srgbClr val="002060"/>
                </a:solidFill>
              </a:rPr>
            </a:br>
            <a:r>
              <a:rPr lang="nl-NL" dirty="0" err="1" smtClean="0">
                <a:solidFill>
                  <a:srgbClr val="002060"/>
                </a:solidFill>
              </a:rPr>
              <a:t>Scientific</a:t>
            </a:r>
            <a:r>
              <a:rPr lang="nl-NL" dirty="0" smtClean="0">
                <a:solidFill>
                  <a:srgbClr val="002060"/>
                </a:solidFill>
              </a:rPr>
              <a:t> Council </a:t>
            </a:r>
            <a:r>
              <a:rPr lang="nl-NL" dirty="0" err="1" smtClean="0">
                <a:solidFill>
                  <a:srgbClr val="002060"/>
                </a:solidFill>
              </a:rPr>
              <a:t>for</a:t>
            </a:r>
            <a:r>
              <a:rPr lang="nl-NL" dirty="0" smtClean="0">
                <a:solidFill>
                  <a:srgbClr val="002060"/>
                </a:solidFill>
              </a:rPr>
              <a:t> </a:t>
            </a:r>
            <a:r>
              <a:rPr lang="nl-NL" dirty="0" err="1" smtClean="0">
                <a:solidFill>
                  <a:srgbClr val="002060"/>
                </a:solidFill>
              </a:rPr>
              <a:t>Government</a:t>
            </a:r>
            <a:r>
              <a:rPr lang="nl-NL" dirty="0" smtClean="0">
                <a:solidFill>
                  <a:srgbClr val="002060"/>
                </a:solidFill>
              </a:rPr>
              <a:t> Policy</a:t>
            </a:r>
          </a:p>
          <a:p>
            <a:endParaRPr lang="nl-NL" dirty="0" smtClean="0">
              <a:solidFill>
                <a:srgbClr val="002060"/>
              </a:solidFill>
            </a:endParaRPr>
          </a:p>
          <a:p>
            <a:r>
              <a:rPr lang="nl-NL" dirty="0" err="1" smtClean="0">
                <a:solidFill>
                  <a:srgbClr val="002060"/>
                </a:solidFill>
              </a:rPr>
              <a:t>Coordinator</a:t>
            </a:r>
            <a:r>
              <a:rPr lang="nl-NL" dirty="0" smtClean="0">
                <a:solidFill>
                  <a:srgbClr val="002060"/>
                </a:solidFill>
              </a:rPr>
              <a:t> of </a:t>
            </a:r>
            <a:r>
              <a:rPr lang="nl-NL" dirty="0" err="1" smtClean="0">
                <a:solidFill>
                  <a:srgbClr val="002060"/>
                </a:solidFill>
              </a:rPr>
              <a:t>the</a:t>
            </a:r>
            <a:r>
              <a:rPr lang="nl-NL" dirty="0" smtClean="0">
                <a:solidFill>
                  <a:srgbClr val="002060"/>
                </a:solidFill>
              </a:rPr>
              <a:t> Amsterdam Platform </a:t>
            </a:r>
            <a:r>
              <a:rPr lang="nl-NL" dirty="0" err="1" smtClean="0">
                <a:solidFill>
                  <a:srgbClr val="002060"/>
                </a:solidFill>
              </a:rPr>
              <a:t>for</a:t>
            </a:r>
            <a:r>
              <a:rPr lang="nl-NL" dirty="0" smtClean="0">
                <a:solidFill>
                  <a:srgbClr val="002060"/>
                </a:solidFill>
              </a:rPr>
              <a:t> Privacy Research</a:t>
            </a:r>
          </a:p>
          <a:p>
            <a:endParaRPr lang="nl-NL" dirty="0" smtClean="0">
              <a:solidFill>
                <a:srgbClr val="002060"/>
              </a:solidFill>
            </a:endParaRPr>
          </a:p>
          <a:p>
            <a:r>
              <a:rPr lang="nl-NL" dirty="0" smtClean="0">
                <a:solidFill>
                  <a:srgbClr val="002060"/>
                </a:solidFill>
                <a:hlinkClick r:id="rId2"/>
              </a:rPr>
              <a:t>www.bartvandersloot.com</a:t>
            </a:r>
            <a:r>
              <a:rPr lang="nl-NL" dirty="0" smtClean="0">
                <a:solidFill>
                  <a:srgbClr val="002060"/>
                </a:solidFill>
              </a:rPr>
              <a:t> – </a:t>
            </a:r>
            <a:r>
              <a:rPr lang="nl-NL" dirty="0" smtClean="0">
                <a:solidFill>
                  <a:srgbClr val="002060"/>
                </a:solidFill>
                <a:hlinkClick r:id="rId3"/>
              </a:rPr>
              <a:t>www.bartvandersloot.nl</a:t>
            </a:r>
            <a:r>
              <a:rPr lang="nl-NL" dirty="0" smtClean="0">
                <a:solidFill>
                  <a:srgbClr val="002060"/>
                </a:solidFill>
              </a:rPr>
              <a:t> </a:t>
            </a:r>
            <a:endParaRPr lang="en-US" dirty="0">
              <a:solidFill>
                <a:srgbClr val="002060"/>
              </a:solidFill>
            </a:endParaRPr>
          </a:p>
        </p:txBody>
      </p:sp>
    </p:spTree>
    <p:extLst>
      <p:ext uri="{BB962C8B-B14F-4D97-AF65-F5344CB8AC3E}">
        <p14:creationId xmlns:p14="http://schemas.microsoft.com/office/powerpoint/2010/main" val="4118362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4210767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a:xfrm>
            <a:off x="457200" y="1600200"/>
            <a:ext cx="8229600" cy="4637112"/>
          </a:xfrm>
        </p:spPr>
        <p:txBody>
          <a:bodyPr>
            <a:normAutofit fontScale="475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4114506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7500" lnSpcReduction="20000"/>
          </a:bodyPr>
          <a:lstStyle/>
          <a:p>
            <a:pPr lvl="0"/>
            <a:r>
              <a:rPr lang="nl-NL" dirty="0" err="1"/>
              <a:t>Umbrella</a:t>
            </a:r>
            <a:r>
              <a:rPr lang="nl-NL" dirty="0"/>
              <a:t> 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2746446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fontScale="55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4958340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2262759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625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923764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7500" lnSpcReduction="2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649529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85000" lnSpcReduction="20000"/>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3711050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38113764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smtClean="0"/>
              <a:t>(5)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a:xfrm>
            <a:off x="457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2565335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a:xfrm>
            <a:off x="467544" y="1556792"/>
            <a:ext cx="8229600" cy="4525963"/>
          </a:xfrm>
        </p:spPr>
        <p:txBody>
          <a:bodyPr>
            <a:normAutofit fontScale="77500" lnSpcReduction="20000"/>
          </a:bodyPr>
          <a:lstStyle/>
          <a:p>
            <a:r>
              <a:rPr lang="nl-NL" dirty="0"/>
              <a:t>(1) Small </a:t>
            </a:r>
            <a:r>
              <a:rPr lang="nl-NL" dirty="0" err="1"/>
              <a:t>interactive</a:t>
            </a:r>
            <a:r>
              <a:rPr lang="nl-NL" dirty="0"/>
              <a:t> </a:t>
            </a:r>
            <a:r>
              <a:rPr lang="nl-NL" dirty="0" err="1"/>
              <a:t>debate</a:t>
            </a:r>
            <a:endParaRPr lang="nl-NL" dirty="0"/>
          </a:p>
          <a:p>
            <a:r>
              <a:rPr lang="nl-NL" dirty="0"/>
              <a:t>(2) </a:t>
            </a:r>
            <a:r>
              <a:rPr lang="nl-NL" dirty="0" err="1"/>
              <a:t>Definitions</a:t>
            </a:r>
            <a:r>
              <a:rPr lang="nl-NL" dirty="0"/>
              <a:t> of Privacy</a:t>
            </a:r>
          </a:p>
          <a:p>
            <a:r>
              <a:rPr lang="nl-NL" dirty="0"/>
              <a:t>(3) My </a:t>
            </a:r>
            <a:r>
              <a:rPr lang="nl-NL" dirty="0" err="1"/>
              <a:t>own</a:t>
            </a:r>
            <a:r>
              <a:rPr lang="nl-NL" dirty="0"/>
              <a:t> </a:t>
            </a:r>
            <a:r>
              <a:rPr lang="nl-NL" dirty="0" err="1"/>
              <a:t>involvement</a:t>
            </a:r>
            <a:r>
              <a:rPr lang="nl-NL" dirty="0"/>
              <a:t> </a:t>
            </a:r>
            <a:r>
              <a:rPr lang="nl-NL" dirty="0" err="1"/>
              <a:t>with</a:t>
            </a:r>
            <a:r>
              <a:rPr lang="nl-NL" dirty="0"/>
              <a:t> Big Data</a:t>
            </a:r>
          </a:p>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p>
          <a:p>
            <a:r>
              <a:rPr lang="nl-NL" dirty="0" smtClean="0"/>
              <a:t>(5) </a:t>
            </a:r>
            <a:r>
              <a:rPr lang="nl-NL" dirty="0" err="1"/>
              <a:t>Use</a:t>
            </a:r>
            <a:r>
              <a:rPr lang="nl-NL" dirty="0"/>
              <a:t> in </a:t>
            </a:r>
            <a:r>
              <a:rPr lang="nl-NL" dirty="0" err="1"/>
              <a:t>practice</a:t>
            </a:r>
            <a:r>
              <a:rPr lang="nl-NL" dirty="0"/>
              <a:t> </a:t>
            </a:r>
            <a:r>
              <a:rPr lang="nl-NL" dirty="0" err="1"/>
              <a:t>and</a:t>
            </a:r>
            <a:r>
              <a:rPr lang="nl-NL" dirty="0"/>
              <a:t>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a:r>
            <a:br>
              <a:rPr lang="nl-NL" dirty="0"/>
            </a:br>
            <a:endParaRPr lang="nl-NL" dirty="0"/>
          </a:p>
          <a:p>
            <a:r>
              <a:rPr lang="nl-NL" dirty="0" smtClean="0"/>
              <a:t>(6) </a:t>
            </a:r>
            <a:r>
              <a:rPr lang="nl-NL" dirty="0"/>
              <a:t>Break </a:t>
            </a:r>
            <a:br>
              <a:rPr lang="nl-NL" dirty="0"/>
            </a:br>
            <a:endParaRPr lang="nl-NL" dirty="0"/>
          </a:p>
          <a:p>
            <a:r>
              <a:rPr lang="nl-NL" dirty="0" smtClean="0"/>
              <a:t>(7) </a:t>
            </a:r>
            <a:r>
              <a:rPr lang="nl-NL" dirty="0"/>
              <a:t>Small </a:t>
            </a:r>
            <a:r>
              <a:rPr lang="nl-NL" dirty="0" err="1"/>
              <a:t>interactive</a:t>
            </a:r>
            <a:r>
              <a:rPr lang="nl-NL" dirty="0"/>
              <a:t> </a:t>
            </a:r>
            <a:r>
              <a:rPr lang="nl-NL" dirty="0" err="1"/>
              <a:t>debate</a:t>
            </a:r>
            <a:endParaRPr lang="nl-NL" dirty="0"/>
          </a:p>
          <a:p>
            <a:r>
              <a:rPr lang="nl-NL" dirty="0" smtClean="0"/>
              <a:t>(8) </a:t>
            </a:r>
            <a:r>
              <a:rPr lang="nl-NL" dirty="0" err="1"/>
              <a:t>Overview</a:t>
            </a:r>
            <a:r>
              <a:rPr lang="nl-NL" dirty="0"/>
              <a:t> of privacy </a:t>
            </a:r>
            <a:r>
              <a:rPr lang="nl-NL" dirty="0" err="1"/>
              <a:t>regulation</a:t>
            </a:r>
            <a:endParaRPr lang="nl-NL" dirty="0"/>
          </a:p>
          <a:p>
            <a:r>
              <a:rPr lang="nl-NL" dirty="0" smtClean="0"/>
              <a:t>(9) </a:t>
            </a:r>
            <a:r>
              <a:rPr lang="nl-NL" dirty="0" err="1"/>
              <a:t>Juridical</a:t>
            </a:r>
            <a:r>
              <a:rPr lang="nl-NL" dirty="0"/>
              <a:t> </a:t>
            </a:r>
            <a:r>
              <a:rPr lang="nl-NL" dirty="0" err="1"/>
              <a:t>challenges</a:t>
            </a:r>
            <a:r>
              <a:rPr lang="nl-NL" dirty="0"/>
              <a:t> of Big Data</a:t>
            </a:r>
          </a:p>
          <a:p>
            <a:r>
              <a:rPr lang="nl-NL" dirty="0" smtClean="0"/>
              <a:t>(10) </a:t>
            </a:r>
            <a:r>
              <a:rPr lang="nl-NL" dirty="0" err="1"/>
              <a:t>Questions</a:t>
            </a:r>
            <a:r>
              <a:rPr lang="nl-NL" dirty="0"/>
              <a:t> </a:t>
            </a:r>
            <a:r>
              <a:rPr lang="nl-NL" dirty="0" err="1"/>
              <a:t>and</a:t>
            </a:r>
            <a:r>
              <a:rPr lang="nl-NL" dirty="0"/>
              <a:t> </a:t>
            </a:r>
            <a:r>
              <a:rPr lang="nl-NL" dirty="0" err="1"/>
              <a:t>remarks</a:t>
            </a:r>
            <a:endParaRPr lang="en-US" dirty="0"/>
          </a:p>
        </p:txBody>
      </p:sp>
    </p:spTree>
    <p:extLst>
      <p:ext uri="{BB962C8B-B14F-4D97-AF65-F5344CB8AC3E}">
        <p14:creationId xmlns:p14="http://schemas.microsoft.com/office/powerpoint/2010/main" val="2848604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(5)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lstStyle/>
          <a:p>
            <a:r>
              <a:rPr lang="nl-NL" dirty="0" err="1"/>
              <a:t>What</a:t>
            </a:r>
            <a:r>
              <a:rPr lang="nl-NL" dirty="0"/>
              <a:t> are </a:t>
            </a:r>
            <a:r>
              <a:rPr lang="nl-NL" dirty="0" err="1"/>
              <a:t>the</a:t>
            </a:r>
            <a:r>
              <a:rPr lang="nl-NL" dirty="0"/>
              <a:t> </a:t>
            </a:r>
            <a:r>
              <a:rPr lang="nl-NL" dirty="0" err="1"/>
              <a:t>areas</a:t>
            </a:r>
            <a:r>
              <a:rPr lang="nl-NL" dirty="0"/>
              <a:t> in </a:t>
            </a:r>
            <a:r>
              <a:rPr lang="nl-NL" dirty="0" err="1"/>
              <a:t>which</a:t>
            </a:r>
            <a:r>
              <a:rPr lang="nl-NL" dirty="0"/>
              <a:t> Big Data is (</a:t>
            </a:r>
            <a:r>
              <a:rPr lang="nl-NL" dirty="0" err="1"/>
              <a:t>presumably</a:t>
            </a:r>
            <a:r>
              <a:rPr lang="nl-NL" dirty="0"/>
              <a:t>) </a:t>
            </a:r>
            <a:r>
              <a:rPr lang="nl-NL" dirty="0" err="1"/>
              <a:t>used</a:t>
            </a:r>
            <a:r>
              <a:rPr lang="nl-NL" dirty="0"/>
              <a:t>? </a:t>
            </a:r>
          </a:p>
          <a:p>
            <a:pPr lvl="1"/>
            <a:r>
              <a:rPr lang="nl-NL" dirty="0"/>
              <a:t>Internet companies: </a:t>
            </a:r>
            <a:r>
              <a:rPr lang="nl-NL" dirty="0" err="1"/>
              <a:t>advertisements</a:t>
            </a:r>
            <a:endParaRPr lang="nl-NL" dirty="0"/>
          </a:p>
          <a:p>
            <a:pPr lvl="1"/>
            <a:r>
              <a:rPr lang="nl-NL" dirty="0"/>
              <a:t>Health care sector: </a:t>
            </a:r>
            <a:r>
              <a:rPr lang="nl-NL" dirty="0" err="1"/>
              <a:t>total</a:t>
            </a:r>
            <a:r>
              <a:rPr lang="nl-NL" dirty="0"/>
              <a:t> </a:t>
            </a:r>
            <a:r>
              <a:rPr lang="nl-NL" dirty="0" err="1"/>
              <a:t>genome</a:t>
            </a:r>
            <a:r>
              <a:rPr lang="nl-NL" dirty="0"/>
              <a:t> analysis</a:t>
            </a:r>
          </a:p>
          <a:p>
            <a:pPr lvl="1"/>
            <a:r>
              <a:rPr lang="nl-NL" dirty="0" err="1"/>
              <a:t>Taxs</a:t>
            </a:r>
            <a:r>
              <a:rPr lang="nl-NL" dirty="0"/>
              <a:t> </a:t>
            </a:r>
            <a:r>
              <a:rPr lang="nl-NL" dirty="0" err="1"/>
              <a:t>authorities</a:t>
            </a:r>
            <a:r>
              <a:rPr lang="nl-NL" dirty="0"/>
              <a:t>: risk </a:t>
            </a:r>
            <a:r>
              <a:rPr lang="nl-NL" dirty="0" err="1"/>
              <a:t>profiles</a:t>
            </a:r>
            <a:endParaRPr lang="nl-NL" dirty="0"/>
          </a:p>
          <a:p>
            <a:pPr lvl="1"/>
            <a:r>
              <a:rPr lang="nl-NL" dirty="0" err="1"/>
              <a:t>Police</a:t>
            </a:r>
            <a:r>
              <a:rPr lang="nl-NL" dirty="0"/>
              <a:t>: </a:t>
            </a:r>
            <a:r>
              <a:rPr lang="nl-NL" dirty="0" err="1"/>
              <a:t>predictive</a:t>
            </a:r>
            <a:r>
              <a:rPr lang="nl-NL" dirty="0"/>
              <a:t> </a:t>
            </a:r>
            <a:r>
              <a:rPr lang="nl-NL" dirty="0" err="1"/>
              <a:t>policing</a:t>
            </a:r>
            <a:endParaRPr lang="nl-NL" dirty="0"/>
          </a:p>
          <a:p>
            <a:pPr lvl="1"/>
            <a:r>
              <a:rPr lang="nl-NL" dirty="0"/>
              <a:t>Intelligence services: </a:t>
            </a:r>
            <a:r>
              <a:rPr lang="nl-NL" dirty="0" err="1"/>
              <a:t>terror</a:t>
            </a:r>
            <a:r>
              <a:rPr lang="nl-NL" dirty="0"/>
              <a:t> prevention</a:t>
            </a:r>
          </a:p>
        </p:txBody>
      </p:sp>
    </p:spTree>
    <p:extLst>
      <p:ext uri="{BB962C8B-B14F-4D97-AF65-F5344CB8AC3E}">
        <p14:creationId xmlns:p14="http://schemas.microsoft.com/office/powerpoint/2010/main" val="34550258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(5)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Primarily in the private sector, to a lesser extent in the public sector, especially security related</a:t>
            </a:r>
          </a:p>
          <a:p>
            <a:pPr lvl="0"/>
            <a:r>
              <a:rPr lang="en-GB" dirty="0"/>
              <a:t>The Hungarian DPA, for example, emphasizes that ‘in Hungarian business sphere more and more enterprises such as banks, supermarkets, media and telecommunication companies use and take advantage of the possibilities in Big Data.’ </a:t>
            </a:r>
            <a:endParaRPr lang="en-US" dirty="0"/>
          </a:p>
          <a:p>
            <a:pPr lvl="0"/>
            <a:r>
              <a:rPr lang="en-GB" dirty="0"/>
              <a:t>The DPA from Luxembourg holds: ‘To our knowledge there are no prominent examples of the use of Big Data in the law enforcement sector or by police or intelligence services in Luxembourg. There are however other actors which deal with Big Data.’ </a:t>
            </a:r>
            <a:endParaRPr lang="en-US" dirty="0"/>
          </a:p>
          <a:p>
            <a:pPr lvl="0"/>
            <a:r>
              <a:rPr lang="en-GB" dirty="0"/>
              <a:t>The Norwegian DPA argues along the same line: ‘There are, as far as we know, no usage of big data within the law enforcement sector in Norway. In 2014, the intelligence service addressed in a public speech the need to use big data techniques in order to combat terrorism more efficiently. However, politicians across all parties reacted very negatively to this request and no formal request to use such techniques has since been launched by the intelligence service. The companies that are most advanced when it comes to using big data may be found within the telecom (</a:t>
            </a:r>
            <a:r>
              <a:rPr lang="en-GB" dirty="0" err="1"/>
              <a:t>eg</a:t>
            </a:r>
            <a:r>
              <a:rPr lang="en-GB" dirty="0"/>
              <a:t>. Telenor) and media (</a:t>
            </a:r>
            <a:r>
              <a:rPr lang="en-GB" dirty="0" err="1"/>
              <a:t>eg</a:t>
            </a:r>
            <a:r>
              <a:rPr lang="en-GB" dirty="0"/>
              <a:t>. </a:t>
            </a:r>
            <a:r>
              <a:rPr lang="en-GB" dirty="0" err="1"/>
              <a:t>Schibsted</a:t>
            </a:r>
            <a:r>
              <a:rPr lang="en-GB" dirty="0"/>
              <a:t> and </a:t>
            </a:r>
            <a:r>
              <a:rPr lang="en-GB" dirty="0" err="1"/>
              <a:t>Cxence</a:t>
            </a:r>
            <a:r>
              <a:rPr lang="en-GB" dirty="0"/>
              <a:t>) sector. The tax and customs authorities have also initiated projects in which they look at how big data can be used to enhance the efficiency of their work.’ The Norwegian DPA continues: ‘At the Norwegian DPA we are currently looking into how it affects our privacy when personal data is more and more turning into an valuable commodity in all sectors of the economy. We are writing a report on how big data is used within the advertising industry, and how the use of automated, personalised marketing triggers an </a:t>
            </a:r>
            <a:r>
              <a:rPr lang="en-GB" dirty="0" err="1"/>
              <a:t>enourmous</a:t>
            </a:r>
            <a:r>
              <a:rPr lang="en-GB" dirty="0"/>
              <a:t> appetite for and exchange of personal data.’</a:t>
            </a:r>
            <a:endParaRPr lang="en-US" dirty="0"/>
          </a:p>
        </p:txBody>
      </p:sp>
    </p:spTree>
    <p:extLst>
      <p:ext uri="{BB962C8B-B14F-4D97-AF65-F5344CB8AC3E}">
        <p14:creationId xmlns:p14="http://schemas.microsoft.com/office/powerpoint/2010/main" val="594611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(5)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The Slovenian DPA emphasizes: ‘We have thus far not seen prominent examples of the use of Big Data in our country. To our knowledge Big Data applications are particularly of interest in insurance, banking and electronic communications sector, mostly to battle fraud and other illegal practices. Another important field is scientific and statistical research. Law enforcement use is to our knowledge currently at development stages (e.g. in the case of processing Passenger Name Records), whereas information about the use of Big Data at intelligence services is either not available or of confidential nature.’</a:t>
            </a:r>
            <a:endParaRPr lang="en-US" dirty="0"/>
          </a:p>
          <a:p>
            <a:pPr lvl="0"/>
            <a:r>
              <a:rPr lang="en-GB" dirty="0"/>
              <a:t>The Swedish DPA holds: ‘We have not carried out any specific supervision related to the concept Big Data and do not have any statistics or specific information on how this is used.  In our opinion, the law enforcement sector does not use Big Data. Their personal data processing is strictly regulated in terms of collection of data, limited purposes etc.’ </a:t>
            </a:r>
            <a:endParaRPr lang="en-US" dirty="0"/>
          </a:p>
          <a:p>
            <a:pPr lvl="0"/>
            <a:r>
              <a:rPr lang="en-GB" dirty="0"/>
              <a:t>Finally, the DPA from the United Kingdom states: ‘We have not carried out a comprehensive market assessment of big data but, from our contacts with business and our desk research, our impression is that the take up of big data is still at a relatively early stage in the UK.  Nevertheless, we know that companies are actively investigating the potential of big data, and there are some examples of big data in practice, such as the use of telematics in motor insurance, the use of mobile phone location data for market research, and the availability of data from the Twitter ‘firehose’ for analytics. We do not have any specific information on the use of big data in law enforcement or security. The UK Data Protection Act includes a wide-ranging exemption from the data protection principles where it is required for safeguarding national security.’ </a:t>
            </a:r>
            <a:endParaRPr lang="en-US" dirty="0"/>
          </a:p>
        </p:txBody>
      </p:sp>
    </p:spTree>
    <p:extLst>
      <p:ext uri="{BB962C8B-B14F-4D97-AF65-F5344CB8AC3E}">
        <p14:creationId xmlns:p14="http://schemas.microsoft.com/office/powerpoint/2010/main" val="27207742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(5)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a:t>
            </a:r>
            <a:r>
              <a:rPr lang="en-GB" dirty="0" err="1"/>
              <a:t>mindset</a:t>
            </a:r>
            <a:r>
              <a:rPr lang="en-GB" dirty="0"/>
              <a: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en-US" dirty="0"/>
          </a:p>
        </p:txBody>
      </p:sp>
    </p:spTree>
    <p:extLst>
      <p:ext uri="{BB962C8B-B14F-4D97-AF65-F5344CB8AC3E}">
        <p14:creationId xmlns:p14="http://schemas.microsoft.com/office/powerpoint/2010/main" val="10536671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(5)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a:xfrm>
            <a:off x="457200" y="1600200"/>
            <a:ext cx="8229600" cy="4781128"/>
          </a:xfrm>
        </p:spPr>
        <p:txBody>
          <a:bodyPr>
            <a:normAutofit fontScale="475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37142433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(6) Break</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142484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(7) Small </a:t>
            </a:r>
            <a:r>
              <a:rPr lang="nl-NL" dirty="0" err="1"/>
              <a:t>interactive</a:t>
            </a:r>
            <a:r>
              <a:rPr lang="nl-NL" dirty="0"/>
              <a:t> </a:t>
            </a:r>
            <a:r>
              <a:rPr lang="nl-NL" dirty="0" err="1"/>
              <a:t>debate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4510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(8) </a:t>
            </a:r>
            <a:r>
              <a:rPr lang="nl-NL" dirty="0" err="1"/>
              <a:t>Overview</a:t>
            </a:r>
            <a:r>
              <a:rPr lang="nl-NL" dirty="0"/>
              <a:t> of privacy </a:t>
            </a:r>
            <a:r>
              <a:rPr lang="nl-NL" dirty="0" err="1"/>
              <a:t>regulation</a:t>
            </a:r>
            <a:endParaRPr lang="nl-NL" dirty="0"/>
          </a:p>
        </p:txBody>
      </p:sp>
      <p:sp>
        <p:nvSpPr>
          <p:cNvPr id="3" name="Content Placeholder 2"/>
          <p:cNvSpPr>
            <a:spLocks noGrp="1"/>
          </p:cNvSpPr>
          <p:nvPr>
            <p:ph idx="1"/>
          </p:nvPr>
        </p:nvSpPr>
        <p:spPr/>
        <p:txBody>
          <a:bodyPr>
            <a:normAutofit fontScale="77500" lnSpcReduction="20000"/>
          </a:bodyPr>
          <a:lstStyle/>
          <a:p>
            <a:r>
              <a:rPr lang="nl-NL" dirty="0"/>
              <a:t>United Nations</a:t>
            </a:r>
          </a:p>
          <a:p>
            <a:r>
              <a:rPr lang="nl-NL" dirty="0"/>
              <a:t>OECD</a:t>
            </a:r>
          </a:p>
          <a:p>
            <a:r>
              <a:rPr lang="nl-NL" dirty="0"/>
              <a:t>Council of Europe</a:t>
            </a:r>
          </a:p>
          <a:p>
            <a:pPr lvl="1"/>
            <a:r>
              <a:rPr lang="nl-NL" dirty="0"/>
              <a:t>European </a:t>
            </a:r>
            <a:r>
              <a:rPr lang="nl-NL" dirty="0" err="1"/>
              <a:t>Convention</a:t>
            </a:r>
            <a:r>
              <a:rPr lang="nl-NL" dirty="0"/>
              <a:t> on Human </a:t>
            </a:r>
            <a:r>
              <a:rPr lang="nl-NL" dirty="0" err="1"/>
              <a:t>Rights</a:t>
            </a:r>
            <a:r>
              <a:rPr lang="nl-NL" dirty="0"/>
              <a:t> 1950</a:t>
            </a:r>
          </a:p>
          <a:p>
            <a:pPr lvl="1"/>
            <a:r>
              <a:rPr lang="en-US" dirty="0"/>
              <a:t>Convention for the Protection of Individuals with regard to Automatic Processing of Personal Data 1981</a:t>
            </a:r>
            <a:endParaRPr lang="nl-NL" dirty="0"/>
          </a:p>
          <a:p>
            <a:r>
              <a:rPr lang="nl-NL" dirty="0"/>
              <a:t>European Union</a:t>
            </a:r>
          </a:p>
          <a:p>
            <a:pPr lvl="1"/>
            <a:r>
              <a:rPr lang="nl-NL" dirty="0"/>
              <a:t>Charter of </a:t>
            </a:r>
            <a:r>
              <a:rPr lang="nl-NL" dirty="0" err="1"/>
              <a:t>Fundamental</a:t>
            </a:r>
            <a:r>
              <a:rPr lang="nl-NL" dirty="0"/>
              <a:t> </a:t>
            </a:r>
            <a:r>
              <a:rPr lang="nl-NL" dirty="0" err="1"/>
              <a:t>Rights</a:t>
            </a:r>
            <a:r>
              <a:rPr lang="nl-NL" dirty="0"/>
              <a:t> 2000</a:t>
            </a:r>
          </a:p>
          <a:p>
            <a:pPr lvl="1"/>
            <a:r>
              <a:rPr lang="nl-NL" dirty="0"/>
              <a:t>Data </a:t>
            </a:r>
            <a:r>
              <a:rPr lang="nl-NL" dirty="0" err="1"/>
              <a:t>Protection</a:t>
            </a:r>
            <a:r>
              <a:rPr lang="nl-NL" dirty="0"/>
              <a:t> Directive 1995 &gt; General Data </a:t>
            </a:r>
            <a:r>
              <a:rPr lang="nl-NL" dirty="0" err="1"/>
              <a:t>Protection</a:t>
            </a:r>
            <a:r>
              <a:rPr lang="nl-NL" dirty="0"/>
              <a:t> </a:t>
            </a:r>
            <a:r>
              <a:rPr lang="nl-NL" dirty="0" err="1"/>
              <a:t>Regulation</a:t>
            </a:r>
            <a:r>
              <a:rPr lang="nl-NL" dirty="0"/>
              <a:t> 2016</a:t>
            </a:r>
          </a:p>
          <a:p>
            <a:pPr lvl="1"/>
            <a:r>
              <a:rPr lang="nl-NL" dirty="0"/>
              <a:t>E-privacy Directive 2002 &gt; </a:t>
            </a:r>
            <a:r>
              <a:rPr lang="nl-NL" dirty="0" err="1"/>
              <a:t>amended</a:t>
            </a:r>
            <a:r>
              <a:rPr lang="nl-NL" dirty="0"/>
              <a:t> in 2009</a:t>
            </a:r>
          </a:p>
          <a:p>
            <a:r>
              <a:rPr lang="nl-NL" dirty="0"/>
              <a:t>National </a:t>
            </a:r>
            <a:r>
              <a:rPr lang="nl-NL" dirty="0" err="1"/>
              <a:t>legislation</a:t>
            </a:r>
            <a:r>
              <a:rPr lang="nl-NL" dirty="0"/>
              <a:t> (eg De Wet bescherming persoonsgegevens)</a:t>
            </a:r>
          </a:p>
          <a:p>
            <a:endParaRPr lang="en-US" dirty="0"/>
          </a:p>
        </p:txBody>
      </p:sp>
    </p:spTree>
    <p:extLst>
      <p:ext uri="{BB962C8B-B14F-4D97-AF65-F5344CB8AC3E}">
        <p14:creationId xmlns:p14="http://schemas.microsoft.com/office/powerpoint/2010/main" val="27552072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Iconen</a:t>
            </a: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376193"/>
            <a:ext cx="1670670" cy="5065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340768"/>
            <a:ext cx="1670670" cy="507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07479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Iconen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89364"/>
            <a:ext cx="4320480" cy="468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309915"/>
            <a:ext cx="4320480" cy="4667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239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 Small </a:t>
            </a:r>
            <a:r>
              <a:rPr lang="nl-NL" dirty="0" err="1"/>
              <a:t>interactive</a:t>
            </a:r>
            <a:r>
              <a:rPr lang="nl-NL" dirty="0"/>
              <a:t> </a:t>
            </a:r>
            <a:r>
              <a:rPr lang="nl-NL" dirty="0" err="1"/>
              <a:t>debate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734148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(8)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a:xfrm>
            <a:off x="457200" y="1600200"/>
            <a:ext cx="8229600" cy="4853136"/>
          </a:xfrm>
        </p:spPr>
        <p:txBody>
          <a:bodyPr>
            <a:normAutofit fontScale="85000" lnSpcReduction="20000"/>
          </a:bodyPr>
          <a:lstStyle/>
          <a:p>
            <a:r>
              <a:rPr lang="en-US" dirty="0"/>
              <a:t>European Convention on Human Rights</a:t>
            </a:r>
          </a:p>
          <a:p>
            <a:endParaRPr lang="en-US" dirty="0"/>
          </a:p>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p>
        </p:txBody>
      </p:sp>
    </p:spTree>
    <p:extLst>
      <p:ext uri="{BB962C8B-B14F-4D97-AF65-F5344CB8AC3E}">
        <p14:creationId xmlns:p14="http://schemas.microsoft.com/office/powerpoint/2010/main" val="32262601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(8)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a:xfrm>
            <a:off x="467544" y="1556792"/>
            <a:ext cx="8229600" cy="4896544"/>
          </a:xfrm>
        </p:spPr>
        <p:txBody>
          <a:bodyPr>
            <a:normAutofit fontScale="62500" lnSpcReduction="20000"/>
          </a:bodyPr>
          <a:lstStyle/>
          <a:p>
            <a:r>
              <a:rPr lang="en-US" dirty="0"/>
              <a:t>Charter of Fundamental Rights</a:t>
            </a:r>
          </a:p>
          <a:p>
            <a:endParaRPr lang="en-US" dirty="0"/>
          </a:p>
          <a:p>
            <a:r>
              <a:rPr lang="en-US" dirty="0"/>
              <a:t>Article 7 Respect for private and family life</a:t>
            </a:r>
          </a:p>
          <a:p>
            <a:r>
              <a:rPr lang="en-US" dirty="0"/>
              <a:t>Everyone has the right to respect for his or her private and family life, home and communications.</a:t>
            </a:r>
          </a:p>
          <a:p>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a:t>
            </a:r>
          </a:p>
          <a:p>
            <a:r>
              <a:rPr lang="en-US" dirty="0"/>
              <a:t>person concerned or some other legitimate basis laid down by law. Everyone has the right of access to</a:t>
            </a:r>
          </a:p>
          <a:p>
            <a:r>
              <a:rPr lang="en-US" dirty="0"/>
              <a:t>data which has been collected concerning him or her, and the right to have it rectified.</a:t>
            </a:r>
          </a:p>
          <a:p>
            <a:r>
              <a:rPr lang="en-US" dirty="0"/>
              <a:t>3. Compliance with these rules shall be subject to control by an independent authority.</a:t>
            </a:r>
          </a:p>
        </p:txBody>
      </p:sp>
    </p:spTree>
    <p:extLst>
      <p:ext uri="{BB962C8B-B14F-4D97-AF65-F5344CB8AC3E}">
        <p14:creationId xmlns:p14="http://schemas.microsoft.com/office/powerpoint/2010/main" val="28784477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(8)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p:txBody>
          <a:bodyPr/>
          <a:lstStyle/>
          <a:p>
            <a:r>
              <a:rPr lang="nl-NL" dirty="0" err="1"/>
              <a:t>Jurisprudence</a:t>
            </a:r>
            <a:r>
              <a:rPr lang="nl-NL" dirty="0"/>
              <a:t>/case-</a:t>
            </a:r>
            <a:r>
              <a:rPr lang="nl-NL" dirty="0" err="1"/>
              <a:t>law</a:t>
            </a:r>
            <a:endParaRPr lang="nl-NL" dirty="0"/>
          </a:p>
          <a:p>
            <a:r>
              <a:rPr lang="nl-NL" dirty="0"/>
              <a:t>European Court of Human </a:t>
            </a:r>
            <a:r>
              <a:rPr lang="nl-NL" dirty="0" err="1"/>
              <a:t>Rights</a:t>
            </a:r>
            <a:endParaRPr lang="nl-NL" dirty="0"/>
          </a:p>
          <a:p>
            <a:r>
              <a:rPr lang="nl-NL" dirty="0"/>
              <a:t>European Court of </a:t>
            </a:r>
            <a:r>
              <a:rPr lang="nl-NL" dirty="0" err="1"/>
              <a:t>Justice</a:t>
            </a:r>
            <a:endParaRPr lang="nl-NL" dirty="0"/>
          </a:p>
          <a:p>
            <a:r>
              <a:rPr lang="nl-NL" dirty="0"/>
              <a:t>National courts</a:t>
            </a:r>
            <a:endParaRPr lang="en-US" dirty="0"/>
          </a:p>
        </p:txBody>
      </p:sp>
    </p:spTree>
    <p:extLst>
      <p:ext uri="{BB962C8B-B14F-4D97-AF65-F5344CB8AC3E}">
        <p14:creationId xmlns:p14="http://schemas.microsoft.com/office/powerpoint/2010/main" val="34117142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lstStyle/>
          <a:p>
            <a:r>
              <a:rPr lang="en-US" dirty="0"/>
              <a:t>Article 6 Data protection Directive</a:t>
            </a:r>
          </a:p>
          <a:p>
            <a:r>
              <a:rPr lang="en-US" dirty="0"/>
              <a:t>1. Member States shall provide that personal data must be:</a:t>
            </a:r>
          </a:p>
          <a:p>
            <a:r>
              <a:rPr lang="en-US" dirty="0"/>
              <a:t>(a) processed fairly and lawfully;</a:t>
            </a:r>
          </a:p>
          <a:p>
            <a:endParaRPr lang="en-US" dirty="0"/>
          </a:p>
        </p:txBody>
      </p:sp>
    </p:spTree>
    <p:extLst>
      <p:ext uri="{BB962C8B-B14F-4D97-AF65-F5344CB8AC3E}">
        <p14:creationId xmlns:p14="http://schemas.microsoft.com/office/powerpoint/2010/main" val="22157189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7 </a:t>
            </a:r>
          </a:p>
          <a:p>
            <a:pPr marL="0" indent="0">
              <a:buNone/>
            </a:pPr>
            <a:r>
              <a:rPr lang="en-US" dirty="0"/>
              <a:t>Member States shall provide that personal data may be processed only if:</a:t>
            </a:r>
          </a:p>
          <a:p>
            <a:pPr marL="0" indent="0">
              <a:buNone/>
            </a:pPr>
            <a:r>
              <a:rPr lang="en-US" dirty="0"/>
              <a:t>(a) the data subject has unambiguously given his consent; or</a:t>
            </a:r>
          </a:p>
          <a:p>
            <a:pPr marL="0" indent="0">
              <a:buNone/>
            </a:pPr>
            <a:r>
              <a:rPr lang="en-US" dirty="0"/>
              <a:t>(b) processing is necessary for the performance of a contract to which the data subject is party or in order to take steps at the request of the data subject prior to entering into a contract; or</a:t>
            </a:r>
          </a:p>
          <a:p>
            <a:pPr marL="0" indent="0">
              <a:buNone/>
            </a:pPr>
            <a:r>
              <a:rPr lang="en-US" dirty="0"/>
              <a:t>(c) processing is necessary for compliance with a legal obligation to which the controller is subject; or</a:t>
            </a:r>
          </a:p>
          <a:p>
            <a:pPr marL="0" indent="0">
              <a:buNone/>
            </a:pPr>
            <a:r>
              <a:rPr lang="en-US" dirty="0"/>
              <a:t>(d) processing is necessary in order to protect the vital interests of the data subject; or</a:t>
            </a:r>
          </a:p>
          <a:p>
            <a:pPr marL="0" indent="0">
              <a:buNone/>
            </a:pPr>
            <a:r>
              <a:rPr lang="en-US" dirty="0"/>
              <a:t>(e) processing is necessary for the performance of a task carried out in the public interest or in the exercise of official authority vested in the controller or in a third party to whom the data are disclosed; or</a:t>
            </a:r>
          </a:p>
          <a:p>
            <a:pPr marL="0" indent="0">
              <a:buNone/>
            </a:pPr>
            <a:r>
              <a:rPr lang="en-US" dirty="0"/>
              <a:t>(f) processing is necessary for the purposes of the legitimate interests pursued by the controller or by the third party or parties to whom the data are disclosed, except where such interests are overridden by the interests for fundamental rights and freedoms of the data subject which require protection under Article 1 (1).</a:t>
            </a:r>
          </a:p>
          <a:p>
            <a:endParaRPr lang="en-US" dirty="0"/>
          </a:p>
        </p:txBody>
      </p:sp>
    </p:spTree>
    <p:extLst>
      <p:ext uri="{BB962C8B-B14F-4D97-AF65-F5344CB8AC3E}">
        <p14:creationId xmlns:p14="http://schemas.microsoft.com/office/powerpoint/2010/main" val="32909943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t>Article 8 </a:t>
            </a:r>
          </a:p>
          <a:p>
            <a:pPr marL="0" indent="0">
              <a:buNone/>
            </a:pPr>
            <a:r>
              <a:rPr lang="en-US" dirty="0"/>
              <a:t>The processing of special categories of data</a:t>
            </a:r>
          </a:p>
          <a:p>
            <a:pPr marL="0" indent="0">
              <a:buNone/>
            </a:pPr>
            <a:r>
              <a:rPr lang="en-US" dirty="0"/>
              <a:t>1. Member States shall prohibit the processing of personal data revealing racial or ethnic origin, political opinions, religious or philosophical beliefs, trade-union membership, and the processing of data concerning health or sex life.</a:t>
            </a:r>
          </a:p>
          <a:p>
            <a:pPr marL="0" indent="0">
              <a:buNone/>
            </a:pPr>
            <a:r>
              <a:rPr lang="en-US" dirty="0"/>
              <a:t>2. Paragraph 1 shall not apply where:</a:t>
            </a:r>
          </a:p>
          <a:p>
            <a:pPr marL="0" indent="0">
              <a:buNone/>
            </a:pPr>
            <a:r>
              <a:rPr lang="en-US" dirty="0"/>
              <a:t>(a) the data subject has given his explicit consent to the processing of those data, except where the laws of the Member State provide that the prohibition referred to in paragraph 1 may not be lifted by the data subject's giving his consent; or</a:t>
            </a:r>
          </a:p>
          <a:p>
            <a:pPr marL="0" indent="0">
              <a:buNone/>
            </a:pPr>
            <a:r>
              <a:rPr lang="en-US" dirty="0"/>
              <a:t>(b) processing is necessary for the purposes of carrying out the obligations and specific rights of the controller in the field of employment law in so far as it is authorized by national law providing for adequate safeguards; or</a:t>
            </a:r>
          </a:p>
          <a:p>
            <a:pPr marL="0" indent="0">
              <a:buNone/>
            </a:pPr>
            <a:r>
              <a:rPr lang="en-US" dirty="0"/>
              <a:t>(c) processing is necessary to protect the vital interests of the data subject or of another person where the data subject is physically or legally incapable of giving his consent; or</a:t>
            </a:r>
          </a:p>
          <a:p>
            <a:pPr marL="0" indent="0">
              <a:buNone/>
            </a:pPr>
            <a:r>
              <a:rPr lang="en-US" dirty="0"/>
              <a:t>(d) processing is carried out in the course of its legitimate activities with appropriate guarantees by a foundation, association or any other non-profit-seeking body with a political, philosophical, religious or trade-union aim and on condition that the processing relates solely to the members of the body or to persons who have regular contact with it in connection with its purposes and that the data are not disclosed to a third party without the consent of the data subjects; or</a:t>
            </a:r>
          </a:p>
          <a:p>
            <a:pPr marL="0" indent="0">
              <a:buNone/>
            </a:pPr>
            <a:r>
              <a:rPr lang="en-US" dirty="0"/>
              <a:t>(e) the processing relates to data which are manifestly made public by the data subject or is necessary for the establishment, exercise or </a:t>
            </a:r>
            <a:r>
              <a:rPr lang="en-US" dirty="0" err="1"/>
              <a:t>defence</a:t>
            </a:r>
            <a:r>
              <a:rPr lang="en-US" dirty="0"/>
              <a:t> of legal claims.</a:t>
            </a:r>
          </a:p>
        </p:txBody>
      </p:sp>
    </p:spTree>
    <p:extLst>
      <p:ext uri="{BB962C8B-B14F-4D97-AF65-F5344CB8AC3E}">
        <p14:creationId xmlns:p14="http://schemas.microsoft.com/office/powerpoint/2010/main" val="5382107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endParaRPr lang="en-US" dirty="0"/>
          </a:p>
        </p:txBody>
      </p:sp>
    </p:spTree>
    <p:extLst>
      <p:ext uri="{BB962C8B-B14F-4D97-AF65-F5344CB8AC3E}">
        <p14:creationId xmlns:p14="http://schemas.microsoft.com/office/powerpoint/2010/main" val="40522514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a:xfrm>
            <a:off x="457200" y="1600200"/>
            <a:ext cx="8229600" cy="5069160"/>
          </a:xfrm>
        </p:spPr>
        <p:txBody>
          <a:bodyPr>
            <a:noAutofit/>
          </a:bodyPr>
          <a:lstStyle/>
          <a:p>
            <a:r>
              <a:rPr lang="en-GB" sz="1600" dirty="0"/>
              <a:t>For example, the DPA of Luxembourg emphasises: ‘From a data protection point of view it can raise many concerns, when it contains personal data, such as the respect of data subjects’ rights - for example in the context of data mining - and their ability to exercise control over the personal data or the respect fundamental principles of data protection such as that of data minimization or purpose limitation.’ </a:t>
            </a:r>
            <a:endParaRPr lang="en-US" sz="1600" dirty="0"/>
          </a:p>
          <a:p>
            <a:r>
              <a:rPr lang="en-GB" sz="1600" dirty="0"/>
              <a:t>The definition of Big Data of the Dutch DPA contains, among other elements, ‘combining data that is collected for different purposes’ and it also holds: ‘Our key concern is that data protection should be about surprise minimisation, while big data entails the risk of surprise </a:t>
            </a:r>
            <a:r>
              <a:rPr lang="en-GB" sz="1600" dirty="0" err="1"/>
              <a:t>maximation</a:t>
            </a:r>
            <a:r>
              <a:rPr lang="en-GB" sz="1600" dirty="0"/>
              <a:t>. There is a real risk that those who are involved in the development and use of Big Data are ignoring the basic principles of purpose limitation, data minimisation and transparency. And an additional frightening fact is that the statistical information, even if the data used is properly anonymised, can lead to such precise results that it essentially constitutes re-identification.’</a:t>
            </a:r>
          </a:p>
          <a:p>
            <a:r>
              <a:rPr lang="en-GB" sz="1600" dirty="0"/>
              <a:t>The Norwegian DPA states: ‘In other words, it is not just the volume in itself that is of interest, but the fact that secondary value is derived from the data through reuse and analysis. This aspect of Big Data, and the consequences it has, is in our opinion the most challenging aspect from a privacy perspective.’</a:t>
            </a:r>
            <a:endParaRPr lang="en-US" sz="1600" dirty="0"/>
          </a:p>
          <a:p>
            <a:r>
              <a:rPr lang="en-GB" sz="1600" dirty="0"/>
              <a:t>Finally, the Swedish DPA states about Big Data: ‘As we see it, the concept is used for situations where large amounts of data are gathered in order to be made available for different purposes, not always precisely determined in advance.’</a:t>
            </a:r>
            <a:endParaRPr lang="en-US" sz="1600" dirty="0"/>
          </a:p>
          <a:p>
            <a:endParaRPr lang="en-US" sz="1600" dirty="0"/>
          </a:p>
        </p:txBody>
      </p:sp>
    </p:spTree>
    <p:extLst>
      <p:ext uri="{BB962C8B-B14F-4D97-AF65-F5344CB8AC3E}">
        <p14:creationId xmlns:p14="http://schemas.microsoft.com/office/powerpoint/2010/main" val="16953884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r>
              <a:rPr lang="en-US" dirty="0"/>
              <a:t>(c) adequate, relevant and not excessive in relation to the purposes for which they are collected and/or further processed;</a:t>
            </a:r>
          </a:p>
          <a:p>
            <a:r>
              <a:rPr lang="en-US" dirty="0"/>
              <a:t>(e) kept in a form which permits identification of data subjects for no longer than is necessary for the purposes for which the data were collected or for which they are further processed. Member States shall lay down appropriate safeguards for personal data stored for longer periods for historical, statistical or scientific use.</a:t>
            </a:r>
          </a:p>
          <a:p>
            <a:endParaRPr lang="en-US" dirty="0"/>
          </a:p>
        </p:txBody>
      </p:sp>
    </p:spTree>
    <p:extLst>
      <p:ext uri="{BB962C8B-B14F-4D97-AF65-F5344CB8AC3E}">
        <p14:creationId xmlns:p14="http://schemas.microsoft.com/office/powerpoint/2010/main" val="12579832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lstStyle/>
          <a:p>
            <a:r>
              <a:rPr lang="en-GB" dirty="0"/>
              <a:t>Almost all DPAs mention this principle when it comes to the dangers of Big Data. The DPA from Luxembourg, inter alia, refers to a decision in which it stressed the importance of a retention period for data storage. The Dutch DPA summarizes the tension between Big Data and data minimization in very clear words: ‘Big Data is all about collecting as much information as possible’. </a:t>
            </a:r>
            <a:endParaRPr lang="en-US" dirty="0"/>
          </a:p>
        </p:txBody>
      </p:sp>
    </p:spTree>
    <p:extLst>
      <p:ext uri="{BB962C8B-B14F-4D97-AF65-F5344CB8AC3E}">
        <p14:creationId xmlns:p14="http://schemas.microsoft.com/office/powerpoint/2010/main" val="1206105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(2) </a:t>
            </a:r>
            <a:r>
              <a:rPr lang="nl-NL" dirty="0" err="1" smtClean="0"/>
              <a:t>Definitions</a:t>
            </a:r>
            <a:r>
              <a:rPr lang="nl-NL" dirty="0" smtClean="0"/>
              <a:t> of Privacy</a:t>
            </a:r>
            <a:endParaRPr lang="en-US" dirty="0"/>
          </a:p>
        </p:txBody>
      </p:sp>
      <p:sp>
        <p:nvSpPr>
          <p:cNvPr id="3" name="Content Placeholder 2"/>
          <p:cNvSpPr>
            <a:spLocks noGrp="1"/>
          </p:cNvSpPr>
          <p:nvPr>
            <p:ph idx="1"/>
          </p:nvPr>
        </p:nvSpPr>
        <p:spPr/>
        <p:txBody>
          <a:bodyPr>
            <a:normAutofit fontScale="62500" lnSpcReduction="20000"/>
          </a:bodyPr>
          <a:lstStyle/>
          <a:p>
            <a:r>
              <a:rPr lang="nl-NL" dirty="0" smtClean="0"/>
              <a:t>Value – no </a:t>
            </a:r>
            <a:r>
              <a:rPr lang="nl-NL" dirty="0" err="1" smtClean="0"/>
              <a:t>value</a:t>
            </a:r>
            <a:endParaRPr lang="nl-NL" dirty="0" smtClean="0"/>
          </a:p>
          <a:p>
            <a:r>
              <a:rPr lang="nl-NL" dirty="0" err="1" smtClean="0"/>
              <a:t>Intrinsic</a:t>
            </a:r>
            <a:r>
              <a:rPr lang="nl-NL" dirty="0" smtClean="0"/>
              <a:t> </a:t>
            </a:r>
            <a:r>
              <a:rPr lang="nl-NL" dirty="0" err="1" smtClean="0"/>
              <a:t>value</a:t>
            </a:r>
            <a:r>
              <a:rPr lang="nl-NL" dirty="0" smtClean="0"/>
              <a:t> – </a:t>
            </a:r>
            <a:r>
              <a:rPr lang="nl-NL" dirty="0" err="1" smtClean="0"/>
              <a:t>instrumetnal</a:t>
            </a:r>
            <a:r>
              <a:rPr lang="nl-NL" dirty="0" smtClean="0"/>
              <a:t> </a:t>
            </a:r>
            <a:r>
              <a:rPr lang="nl-NL" dirty="0" err="1" smtClean="0"/>
              <a:t>value</a:t>
            </a:r>
            <a:endParaRPr lang="nl-NL" dirty="0" smtClean="0"/>
          </a:p>
          <a:p>
            <a:r>
              <a:rPr lang="nl-NL" dirty="0" err="1" smtClean="0"/>
              <a:t>Positive</a:t>
            </a:r>
            <a:r>
              <a:rPr lang="nl-NL" dirty="0" smtClean="0"/>
              <a:t> </a:t>
            </a:r>
            <a:r>
              <a:rPr lang="nl-NL" dirty="0" err="1" smtClean="0"/>
              <a:t>value</a:t>
            </a:r>
            <a:r>
              <a:rPr lang="nl-NL" dirty="0" smtClean="0"/>
              <a:t> – </a:t>
            </a:r>
            <a:r>
              <a:rPr lang="nl-NL" dirty="0" err="1" smtClean="0"/>
              <a:t>Negative</a:t>
            </a:r>
            <a:r>
              <a:rPr lang="nl-NL" dirty="0" smtClean="0"/>
              <a:t> </a:t>
            </a:r>
            <a:r>
              <a:rPr lang="nl-NL" dirty="0" err="1" smtClean="0"/>
              <a:t>value</a:t>
            </a:r>
            <a:r>
              <a:rPr lang="nl-NL" dirty="0" smtClean="0"/>
              <a:t> (</a:t>
            </a:r>
            <a:r>
              <a:rPr lang="nl-NL" dirty="0" err="1" smtClean="0"/>
              <a:t>feminism</a:t>
            </a:r>
            <a:r>
              <a:rPr lang="nl-NL" dirty="0" smtClean="0"/>
              <a:t>, </a:t>
            </a:r>
            <a:r>
              <a:rPr lang="nl-NL" dirty="0" err="1" smtClean="0"/>
              <a:t>nothing</a:t>
            </a:r>
            <a:r>
              <a:rPr lang="nl-NL" dirty="0" smtClean="0"/>
              <a:t> </a:t>
            </a:r>
            <a:r>
              <a:rPr lang="nl-NL" dirty="0" err="1" smtClean="0"/>
              <a:t>to</a:t>
            </a:r>
            <a:r>
              <a:rPr lang="nl-NL" dirty="0" smtClean="0"/>
              <a:t> </a:t>
            </a:r>
            <a:r>
              <a:rPr lang="nl-NL" dirty="0" err="1" smtClean="0"/>
              <a:t>hide</a:t>
            </a:r>
            <a:r>
              <a:rPr lang="nl-NL" dirty="0" smtClean="0"/>
              <a:t>, </a:t>
            </a:r>
            <a:r>
              <a:rPr lang="nl-NL" dirty="0" err="1" smtClean="0"/>
              <a:t>economic</a:t>
            </a:r>
            <a:r>
              <a:rPr lang="nl-NL" dirty="0" smtClean="0"/>
              <a:t> argument)</a:t>
            </a:r>
          </a:p>
          <a:p>
            <a:r>
              <a:rPr lang="nl-NL" dirty="0" smtClean="0"/>
              <a:t>Universal </a:t>
            </a:r>
            <a:r>
              <a:rPr lang="nl-NL" dirty="0" err="1" smtClean="0"/>
              <a:t>value</a:t>
            </a:r>
            <a:r>
              <a:rPr lang="nl-NL" dirty="0" smtClean="0"/>
              <a:t> – </a:t>
            </a:r>
            <a:r>
              <a:rPr lang="nl-NL" dirty="0" err="1" smtClean="0"/>
              <a:t>contextual</a:t>
            </a:r>
            <a:r>
              <a:rPr lang="nl-NL" dirty="0" smtClean="0"/>
              <a:t> </a:t>
            </a:r>
            <a:r>
              <a:rPr lang="nl-NL" dirty="0" err="1" smtClean="0"/>
              <a:t>value</a:t>
            </a:r>
            <a:r>
              <a:rPr lang="nl-NL" dirty="0" smtClean="0"/>
              <a:t> – </a:t>
            </a:r>
            <a:r>
              <a:rPr lang="nl-NL" dirty="0" err="1" smtClean="0"/>
              <a:t>individual</a:t>
            </a:r>
            <a:r>
              <a:rPr lang="nl-NL" dirty="0" smtClean="0"/>
              <a:t> </a:t>
            </a:r>
            <a:r>
              <a:rPr lang="nl-NL" dirty="0" err="1" smtClean="0"/>
              <a:t>value</a:t>
            </a:r>
            <a:endParaRPr lang="nl-NL" dirty="0" smtClean="0"/>
          </a:p>
          <a:p>
            <a:r>
              <a:rPr lang="nl-NL" dirty="0" smtClean="0"/>
              <a:t>Absolute </a:t>
            </a:r>
            <a:r>
              <a:rPr lang="nl-NL" dirty="0" err="1" smtClean="0"/>
              <a:t>value</a:t>
            </a:r>
            <a:r>
              <a:rPr lang="nl-NL" dirty="0" smtClean="0"/>
              <a:t> – </a:t>
            </a:r>
            <a:r>
              <a:rPr lang="nl-NL" dirty="0" err="1" smtClean="0"/>
              <a:t>relative</a:t>
            </a:r>
            <a:r>
              <a:rPr lang="nl-NL" dirty="0" smtClean="0"/>
              <a:t> </a:t>
            </a:r>
            <a:r>
              <a:rPr lang="nl-NL" dirty="0" err="1" smtClean="0"/>
              <a:t>value</a:t>
            </a:r>
            <a:endParaRPr lang="nl-NL" dirty="0" smtClean="0"/>
          </a:p>
          <a:p>
            <a:r>
              <a:rPr lang="nl-NL" dirty="0" err="1" smtClean="0"/>
              <a:t>Individual</a:t>
            </a:r>
            <a:r>
              <a:rPr lang="nl-NL" dirty="0" smtClean="0"/>
              <a:t> </a:t>
            </a:r>
            <a:r>
              <a:rPr lang="nl-NL" dirty="0" err="1" smtClean="0"/>
              <a:t>value</a:t>
            </a:r>
            <a:r>
              <a:rPr lang="nl-NL" dirty="0" smtClean="0"/>
              <a:t> – </a:t>
            </a:r>
            <a:r>
              <a:rPr lang="nl-NL" dirty="0" err="1" smtClean="0"/>
              <a:t>societal</a:t>
            </a:r>
            <a:r>
              <a:rPr lang="nl-NL" dirty="0" smtClean="0"/>
              <a:t>/</a:t>
            </a:r>
            <a:r>
              <a:rPr lang="nl-NL" dirty="0" err="1" smtClean="0"/>
              <a:t>group</a:t>
            </a:r>
            <a:r>
              <a:rPr lang="nl-NL" dirty="0" smtClean="0"/>
              <a:t> </a:t>
            </a:r>
            <a:r>
              <a:rPr lang="nl-NL" dirty="0" err="1" smtClean="0"/>
              <a:t>value</a:t>
            </a:r>
            <a:endParaRPr lang="nl-NL" dirty="0" smtClean="0"/>
          </a:p>
          <a:p>
            <a:r>
              <a:rPr lang="nl-NL" dirty="0" err="1" smtClean="0"/>
              <a:t>Indiviudal’s</a:t>
            </a:r>
            <a:r>
              <a:rPr lang="nl-NL" dirty="0" smtClean="0"/>
              <a:t> right – </a:t>
            </a:r>
            <a:r>
              <a:rPr lang="nl-NL" dirty="0" err="1" smtClean="0"/>
              <a:t>other’s</a:t>
            </a:r>
            <a:r>
              <a:rPr lang="nl-NL" dirty="0" smtClean="0"/>
              <a:t> </a:t>
            </a:r>
            <a:r>
              <a:rPr lang="nl-NL" dirty="0" err="1" smtClean="0"/>
              <a:t>duty</a:t>
            </a:r>
            <a:endParaRPr lang="nl-NL" dirty="0" smtClean="0"/>
          </a:p>
          <a:p>
            <a:r>
              <a:rPr lang="nl-NL" dirty="0" smtClean="0"/>
              <a:t>Private domain – public domain</a:t>
            </a:r>
          </a:p>
          <a:p>
            <a:r>
              <a:rPr lang="nl-NL" dirty="0" smtClean="0"/>
              <a:t>Personal data – non-personal data</a:t>
            </a:r>
          </a:p>
          <a:p>
            <a:r>
              <a:rPr lang="nl-NL" dirty="0" err="1" smtClean="0"/>
              <a:t>Negative</a:t>
            </a:r>
            <a:r>
              <a:rPr lang="nl-NL" dirty="0" smtClean="0"/>
              <a:t> </a:t>
            </a:r>
            <a:r>
              <a:rPr lang="nl-NL" dirty="0" err="1" smtClean="0"/>
              <a:t>liberty</a:t>
            </a:r>
            <a:r>
              <a:rPr lang="nl-NL" dirty="0" smtClean="0"/>
              <a:t> – </a:t>
            </a:r>
            <a:r>
              <a:rPr lang="nl-NL" dirty="0" err="1" smtClean="0"/>
              <a:t>positive</a:t>
            </a:r>
            <a:r>
              <a:rPr lang="nl-NL" dirty="0" smtClean="0"/>
              <a:t> </a:t>
            </a:r>
            <a:r>
              <a:rPr lang="nl-NL" dirty="0" err="1" smtClean="0"/>
              <a:t>liberty</a:t>
            </a:r>
            <a:endParaRPr lang="nl-NL" dirty="0" smtClean="0"/>
          </a:p>
          <a:p>
            <a:r>
              <a:rPr lang="nl-NL" dirty="0" smtClean="0"/>
              <a:t>Acces - control</a:t>
            </a:r>
          </a:p>
          <a:p>
            <a:r>
              <a:rPr lang="nl-NL" dirty="0" err="1" smtClean="0"/>
              <a:t>Bodily</a:t>
            </a:r>
            <a:r>
              <a:rPr lang="nl-NL" dirty="0" smtClean="0"/>
              <a:t> </a:t>
            </a:r>
            <a:r>
              <a:rPr lang="nl-NL" dirty="0" err="1" smtClean="0"/>
              <a:t>integrity</a:t>
            </a:r>
            <a:r>
              <a:rPr lang="nl-NL" dirty="0" smtClean="0"/>
              <a:t>- </a:t>
            </a:r>
            <a:r>
              <a:rPr lang="nl-NL" smtClean="0"/>
              <a:t>mind reading</a:t>
            </a:r>
            <a:endParaRPr lang="nl-NL" dirty="0" smtClean="0"/>
          </a:p>
          <a:p>
            <a:r>
              <a:rPr lang="nl-NL" dirty="0" err="1" smtClean="0"/>
              <a:t>Against</a:t>
            </a:r>
            <a:r>
              <a:rPr lang="nl-NL" dirty="0" smtClean="0"/>
              <a:t> </a:t>
            </a:r>
            <a:r>
              <a:rPr lang="nl-NL" dirty="0" err="1" smtClean="0"/>
              <a:t>states</a:t>
            </a:r>
            <a:r>
              <a:rPr lang="nl-NL" dirty="0" smtClean="0"/>
              <a:t>, companies or </a:t>
            </a:r>
            <a:r>
              <a:rPr lang="nl-NL" dirty="0" err="1" smtClean="0"/>
              <a:t>other</a:t>
            </a:r>
            <a:r>
              <a:rPr lang="nl-NL" dirty="0" smtClean="0"/>
              <a:t> </a:t>
            </a:r>
            <a:r>
              <a:rPr lang="nl-NL" dirty="0" err="1" smtClean="0"/>
              <a:t>individuals</a:t>
            </a:r>
            <a:endParaRPr lang="en-US" dirty="0"/>
          </a:p>
        </p:txBody>
      </p:sp>
    </p:spTree>
    <p:extLst>
      <p:ext uri="{BB962C8B-B14F-4D97-AF65-F5344CB8AC3E}">
        <p14:creationId xmlns:p14="http://schemas.microsoft.com/office/powerpoint/2010/main" val="6956546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a:t>Article 16 - Confidentiality of processing</a:t>
            </a:r>
          </a:p>
          <a:p>
            <a:pPr marL="0" indent="0">
              <a:buNone/>
            </a:pPr>
            <a:endParaRPr lang="en-US" dirty="0"/>
          </a:p>
          <a:p>
            <a:pPr marL="0" indent="0">
              <a:buNone/>
            </a:pPr>
            <a:r>
              <a:rPr lang="en-US" dirty="0"/>
              <a:t>Any person acting under the authority of the controller or of the processor, including the processor himself, who has access to personal data must not process them except on instructions from the controller, unless he is required to do so by law.</a:t>
            </a:r>
          </a:p>
          <a:p>
            <a:pPr marL="0" indent="0">
              <a:buNone/>
            </a:pPr>
            <a:endParaRPr lang="en-US" dirty="0"/>
          </a:p>
          <a:p>
            <a:pPr marL="0" indent="0">
              <a:buNone/>
            </a:pPr>
            <a:r>
              <a:rPr lang="en-US" dirty="0"/>
              <a:t>Article 17 - Security of processing</a:t>
            </a:r>
          </a:p>
          <a:p>
            <a:pPr marL="0" indent="0">
              <a:buNone/>
            </a:pPr>
            <a:endParaRPr lang="en-US" dirty="0"/>
          </a:p>
          <a:p>
            <a:pPr marL="0" indent="0">
              <a:buNone/>
            </a:pPr>
            <a:r>
              <a:rPr lang="en-US" dirty="0"/>
              <a:t>1. Member States shall provide that the controller must implement appropriate technical and organizational measures to protect personal data against accidental or unlawful destruction or accidental loss, alteration, unauthorized disclosure or access, in particular where the processing involves the transmission of data over a network, and against all other unlawful forms of processing. Having regard to the state of the art and the cost of their implementation, such measures shall ensure a level of security appropriate to the risks represented by the processing and the nature of the data to be protected.</a:t>
            </a:r>
          </a:p>
          <a:p>
            <a:pPr marL="0" indent="0">
              <a:buNone/>
            </a:pPr>
            <a:r>
              <a:rPr lang="en-US" dirty="0"/>
              <a:t>2. The Member States shall provide that the controller must, where processing is carried out on his behalf, choose a processor providing sufficient guarantees in respect of the technical security measures and organizational measures governing the processing to be carried out, and must ensure compliance with those measures.</a:t>
            </a:r>
          </a:p>
          <a:p>
            <a:pPr marL="0" indent="0">
              <a:buNone/>
            </a:pPr>
            <a:r>
              <a:rPr lang="en-US" dirty="0"/>
              <a:t>3. The carrying out of processing by way of a processor must be governed by a contract or legal act binding the processor to the controller and stipulating in particular that:</a:t>
            </a:r>
          </a:p>
          <a:p>
            <a:pPr marL="0" indent="0">
              <a:buNone/>
            </a:pPr>
            <a:r>
              <a:rPr lang="en-US" dirty="0"/>
              <a:t>- the processor shall act only on instructions from the controller,</a:t>
            </a:r>
          </a:p>
          <a:p>
            <a:pPr marL="0" indent="0">
              <a:buNone/>
            </a:pPr>
            <a:r>
              <a:rPr lang="en-US" dirty="0"/>
              <a:t>- the obligations set out in paragraph 1, as defined by the law of the Member State in which the processor is established, shall also be incumbent on the processor.</a:t>
            </a:r>
          </a:p>
          <a:p>
            <a:pPr marL="0" indent="0">
              <a:buNone/>
            </a:pPr>
            <a:r>
              <a:rPr lang="en-US" dirty="0"/>
              <a:t>4. For the purposes of keeping proof, the parts of the contract or the legal act relating to data protection and the requirements relating to the measures referred to in paragraph 1 shall be in writing or in another equivalent form.</a:t>
            </a:r>
          </a:p>
          <a:p>
            <a:endParaRPr lang="en-US" dirty="0"/>
          </a:p>
        </p:txBody>
      </p:sp>
    </p:spTree>
    <p:extLst>
      <p:ext uri="{BB962C8B-B14F-4D97-AF65-F5344CB8AC3E}">
        <p14:creationId xmlns:p14="http://schemas.microsoft.com/office/powerpoint/2010/main" val="3389173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fontScale="85000" lnSpcReduction="20000"/>
          </a:bodyPr>
          <a:lstStyle/>
          <a:p>
            <a:r>
              <a:rPr lang="en-GB" dirty="0"/>
              <a:t>Many DPAs also mention this principle when discussing the dangers of Big Data; this holds especially true for countries and DPAs that establish a link between Big Data and Open Data. The Slovenian DPA stresses about this particular tension: ‘The principles of personal data accuracy and personal data being kept up to date may also be under pressure in Big Data processing. Data may be processed by several entities and merged from different sources without proper transparency and legal ground. Processing vast quantities of personal data also brings along higher data security concerns and calls for strict and effective technical and organisational data security measures.’</a:t>
            </a:r>
            <a:endParaRPr lang="en-US" dirty="0"/>
          </a:p>
        </p:txBody>
      </p:sp>
    </p:spTree>
    <p:extLst>
      <p:ext uri="{BB962C8B-B14F-4D97-AF65-F5344CB8AC3E}">
        <p14:creationId xmlns:p14="http://schemas.microsoft.com/office/powerpoint/2010/main" val="4086521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lnSpcReduction="10000"/>
          </a:bodyPr>
          <a:lstStyle/>
          <a:p>
            <a:r>
              <a:rPr lang="en-US" dirty="0"/>
              <a:t>Article 6 </a:t>
            </a:r>
          </a:p>
          <a:p>
            <a:r>
              <a:rPr lang="en-US" dirty="0"/>
              <a:t>1. Member States shall provide that personal data must be:</a:t>
            </a:r>
          </a:p>
          <a:p>
            <a:r>
              <a:rPr lang="en-US" dirty="0"/>
              <a:t>(d) accurate and, where necessary, kept up to date; every reasonable step must be taken to ensure that data which are inaccurate or incomplete, having regard to the purposes for which they were collected or for which they are further processed, are erased or rectified;</a:t>
            </a:r>
          </a:p>
          <a:p>
            <a:endParaRPr lang="en-US" dirty="0"/>
          </a:p>
        </p:txBody>
      </p:sp>
    </p:spTree>
    <p:extLst>
      <p:ext uri="{BB962C8B-B14F-4D97-AF65-F5344CB8AC3E}">
        <p14:creationId xmlns:p14="http://schemas.microsoft.com/office/powerpoint/2010/main" val="30277759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fontScale="62500" lnSpcReduction="20000"/>
          </a:bodyPr>
          <a:lstStyle/>
          <a:p>
            <a:r>
              <a:rPr lang="en-GB" dirty="0"/>
              <a:t>Often, Big Data applications do not revolve around individual profiles, but around group profiles, not around retrospective analyses, but around probability and predictive applications with a certain margin of error. Moreover, it is supposedly becoming less and less important for data processors to work with correct and accurate data about specific individuals, as long as a large percentage of the data on which the analysis is based provides a generally correct picture. Quantity over quality of data, so the saying goes, as more and more organizations are accustomed to working with “dirty data”. In the public sector too, it seems that working with contaminated data or unreliable sources is becoming less uncommon. Reference can be made to the use by government agencies of open sources on the internet, inter alia, Facebook, websites and discussion forums. The Dutch DPA, for example, indicates: ‘There has been a lot of media attention for big data use by the Tax administration (scraping websites such as </a:t>
            </a:r>
            <a:r>
              <a:rPr lang="en-GB" dirty="0" err="1"/>
              <a:t>Marktplaats</a:t>
            </a:r>
            <a:r>
              <a:rPr lang="en-GB" dirty="0"/>
              <a:t> [an e-bay like website] to detect sales, mass collection of data about parking and driving in leased cars, including use of ANPR-data, and profiling people to detect potentially fraudulent tax filings’.</a:t>
            </a:r>
            <a:endParaRPr lang="en-US" dirty="0"/>
          </a:p>
        </p:txBody>
      </p:sp>
    </p:spTree>
    <p:extLst>
      <p:ext uri="{BB962C8B-B14F-4D97-AF65-F5344CB8AC3E}">
        <p14:creationId xmlns:p14="http://schemas.microsoft.com/office/powerpoint/2010/main" val="3972610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3698594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11 Information where the data have not been obtained from the data subject</a:t>
            </a:r>
          </a:p>
          <a:p>
            <a:pPr marL="0" indent="0">
              <a:buNone/>
            </a:pPr>
            <a:r>
              <a:rPr lang="en-US" dirty="0"/>
              <a:t>1. Where the data have not been obtained from the data subject, Member States shall provide that the controller or his representative must at the time of undertaking the recording of personal data or if a disclosure to a third party is envisaged, no later than the time when the data are first disclosed provide the data subject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a:t>
            </a:r>
          </a:p>
          <a:p>
            <a:pPr marL="0" indent="0">
              <a:buNone/>
            </a:pPr>
            <a:r>
              <a:rPr lang="en-US" dirty="0"/>
              <a:t>(c) any further information such as</a:t>
            </a:r>
          </a:p>
          <a:p>
            <a:pPr marL="0" indent="0">
              <a:buNone/>
            </a:pPr>
            <a:r>
              <a:rPr lang="en-US" dirty="0"/>
              <a:t>- the categories of data concerned,</a:t>
            </a:r>
          </a:p>
          <a:p>
            <a:pPr marL="0" indent="0">
              <a:buNone/>
            </a:pPr>
            <a:r>
              <a:rPr lang="en-US" dirty="0"/>
              <a:t>- the recipients or categories of recipients,</a:t>
            </a:r>
          </a:p>
          <a:p>
            <a:pPr marL="0" indent="0">
              <a:buNone/>
            </a:pPr>
            <a:r>
              <a:rPr lang="en-US" dirty="0"/>
              <a:t>- the existence of the right of access to and the right to rectify the data concerning him in so far as such further information is necessary, having regard to the specific circumstances in which the data are processed, to guarantee fair processing in respect of the data subject.</a:t>
            </a:r>
          </a:p>
        </p:txBody>
      </p:sp>
    </p:spTree>
    <p:extLst>
      <p:ext uri="{BB962C8B-B14F-4D97-AF65-F5344CB8AC3E}">
        <p14:creationId xmlns:p14="http://schemas.microsoft.com/office/powerpoint/2010/main" val="34228024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12 Right of access</a:t>
            </a:r>
          </a:p>
          <a:p>
            <a:pPr marL="0" indent="0">
              <a:buNone/>
            </a:pPr>
            <a:r>
              <a:rPr lang="en-US" dirty="0"/>
              <a:t>Member States shall guarantee every data subject the right to obtain from the controller:</a:t>
            </a:r>
          </a:p>
          <a:p>
            <a:pPr marL="0" indent="0">
              <a:buNone/>
            </a:pPr>
            <a:r>
              <a:rPr lang="en-US" dirty="0"/>
              <a:t>(a) without constraint at reasonable intervals and without excessive delay or expense:</a:t>
            </a:r>
          </a:p>
          <a:p>
            <a:pPr marL="0" indent="0">
              <a:buNone/>
            </a:pPr>
            <a:r>
              <a:rPr lang="en-US" dirty="0"/>
              <a:t>- confirmation as to whether or not data relating to him are being processed and information at least as to the purposes of the processing, the categories of data concerned, and the recipients or categories of recipients to whom the data are disclosed,</a:t>
            </a:r>
          </a:p>
          <a:p>
            <a:pPr marL="0" indent="0">
              <a:buNone/>
            </a:pPr>
            <a:r>
              <a:rPr lang="en-US" dirty="0"/>
              <a:t>- communication to him in an intelligible form of the data undergoing processing and of any available information as to their source,</a:t>
            </a:r>
          </a:p>
          <a:p>
            <a:pPr marL="0" indent="0">
              <a:buNone/>
            </a:pPr>
            <a:r>
              <a:rPr lang="en-US" dirty="0"/>
              <a:t>- knowledge of the logic involved in any automatic processing of data concerning him at least in the case of the automated decisions referred to in Article 15 (1);</a:t>
            </a:r>
          </a:p>
          <a:p>
            <a:pPr marL="0" indent="0">
              <a:buNone/>
            </a:pPr>
            <a:r>
              <a:rPr lang="en-US" dirty="0"/>
              <a:t>(b) as appropriate the rectification, erasure or blocking of data the processing of which does not comply with the provisions of this Directive, in particular because of the incomplete or inaccurate nature of the data;</a:t>
            </a:r>
          </a:p>
          <a:p>
            <a:pPr marL="0" indent="0">
              <a:buNone/>
            </a:pPr>
            <a:r>
              <a:rPr lang="en-US" dirty="0"/>
              <a:t>(c) notification to third parties to whom the data have been disclosed of any rectification, erasure or blocking carried out in compliance with (b), unless this proves impossible or involves a disproportionate effort.</a:t>
            </a:r>
          </a:p>
        </p:txBody>
      </p:sp>
    </p:spTree>
    <p:extLst>
      <p:ext uri="{BB962C8B-B14F-4D97-AF65-F5344CB8AC3E}">
        <p14:creationId xmlns:p14="http://schemas.microsoft.com/office/powerpoint/2010/main" val="34228024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34228024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This principle is in tension with the rise of Big Data too, partly because data subjects often simply do not know that their data is collected and therefore are not likely to invoke their right to information. This applies equally to the flipside of the coin, the transparency obligation for data controllers. For them, it is often unclear to whom the information relates, where the information came from and how they could contact the data subjects, especially when the processes entail the connection of different databases and the re-use of information. As the Slovenian DPA emphasized: ‘Big Data has important information privacy implications. Information on personal data processing may not be known to the individual or poorly described for the individual, personal data may be used for purposes previously unknown to the individual. The individual may be profiled and decisions may be adopted in automated and non-transparent fashion having more or less severe consequences for the individual.’</a:t>
            </a:r>
            <a:endParaRPr lang="en-US" dirty="0"/>
          </a:p>
          <a:p>
            <a:pPr marL="0" indent="0">
              <a:buNone/>
            </a:pPr>
            <a:endParaRPr lang="en-US" dirty="0"/>
          </a:p>
        </p:txBody>
      </p:sp>
    </p:spTree>
    <p:extLst>
      <p:ext uri="{BB962C8B-B14F-4D97-AF65-F5344CB8AC3E}">
        <p14:creationId xmlns:p14="http://schemas.microsoft.com/office/powerpoint/2010/main" val="2867325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14 The data subject's right to object</a:t>
            </a:r>
          </a:p>
          <a:p>
            <a:pPr marL="0" indent="0">
              <a:buNone/>
            </a:pPr>
            <a:r>
              <a:rPr lang="en-US" dirty="0"/>
              <a:t>Member States shall grant the data subject the right:</a:t>
            </a:r>
          </a:p>
          <a:p>
            <a:pPr marL="0" indent="0">
              <a:buNone/>
            </a:pPr>
            <a:r>
              <a:rPr lang="en-US" dirty="0"/>
              <a:t>(a) at least in the cases referred to in Article 7 (e) and (f), to object at any time on compelling legitimate grounds relating to his particular situation to the processing of data relating to him, save where otherwise provided by national legislation. Where there is a justified objection, the processing instigated by the controller may no longer involve those data;</a:t>
            </a:r>
          </a:p>
          <a:p>
            <a:pPr marL="0" indent="0">
              <a:buNone/>
            </a:pPr>
            <a:r>
              <a:rPr lang="en-US" dirty="0"/>
              <a:t>(b) to object, on request and free of charge, to the processing of personal data relating to him which the controller anticipates being processed for the purposes of direct marketing, or to be informed before personal data are disclosed for the first time to third parties or used on their behalf for the purposes of direct marketing, and to be expressly offered the right to object free of charge to such disclosures or uses.</a:t>
            </a:r>
          </a:p>
          <a:p>
            <a:pPr marL="0" indent="0">
              <a:buNone/>
            </a:pPr>
            <a:r>
              <a:rPr lang="en-US" dirty="0"/>
              <a:t>Member States shall take the necessary measures to ensure that data subjects are aware of the existence of the right referred to in the first subparagraph of (b).</a:t>
            </a:r>
          </a:p>
          <a:p>
            <a:endParaRPr lang="en-US" dirty="0"/>
          </a:p>
        </p:txBody>
      </p:sp>
    </p:spTree>
    <p:extLst>
      <p:ext uri="{BB962C8B-B14F-4D97-AF65-F5344CB8AC3E}">
        <p14:creationId xmlns:p14="http://schemas.microsoft.com/office/powerpoint/2010/main" val="86905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Definitions</a:t>
            </a:r>
            <a:r>
              <a:rPr lang="nl-NL" dirty="0"/>
              <a:t> of Privacy</a:t>
            </a:r>
            <a:endParaRPr lang="en-US" dirty="0"/>
          </a:p>
        </p:txBody>
      </p:sp>
      <p:sp>
        <p:nvSpPr>
          <p:cNvPr id="3" name="Content Placeholder 2"/>
          <p:cNvSpPr>
            <a:spLocks noGrp="1"/>
          </p:cNvSpPr>
          <p:nvPr>
            <p:ph idx="1"/>
          </p:nvPr>
        </p:nvSpPr>
        <p:spPr/>
        <p:txBody>
          <a:bodyPr>
            <a:normAutofit fontScale="92500" lnSpcReduction="10000"/>
          </a:bodyPr>
          <a:lstStyle/>
          <a:p>
            <a:r>
              <a:rPr lang="nl-NL" dirty="0" smtClean="0"/>
              <a:t>Different </a:t>
            </a:r>
            <a:r>
              <a:rPr lang="nl-NL" dirty="0" err="1" smtClean="0"/>
              <a:t>disciplinary</a:t>
            </a:r>
            <a:r>
              <a:rPr lang="nl-NL" dirty="0" smtClean="0"/>
              <a:t> approaches</a:t>
            </a:r>
          </a:p>
          <a:p>
            <a:pPr lvl="1"/>
            <a:r>
              <a:rPr lang="nl-NL" dirty="0" err="1" smtClean="0"/>
              <a:t>Informatics</a:t>
            </a:r>
            <a:endParaRPr lang="nl-NL" dirty="0" smtClean="0"/>
          </a:p>
          <a:p>
            <a:pPr lvl="1"/>
            <a:r>
              <a:rPr lang="nl-NL" dirty="0" err="1" smtClean="0"/>
              <a:t>Law</a:t>
            </a:r>
            <a:endParaRPr lang="nl-NL" dirty="0" smtClean="0"/>
          </a:p>
          <a:p>
            <a:pPr lvl="1"/>
            <a:r>
              <a:rPr lang="nl-NL" dirty="0" err="1" smtClean="0"/>
              <a:t>Philosophy</a:t>
            </a:r>
            <a:endParaRPr lang="nl-NL" dirty="0" smtClean="0"/>
          </a:p>
          <a:p>
            <a:pPr lvl="1"/>
            <a:r>
              <a:rPr lang="nl-NL" dirty="0" err="1" smtClean="0"/>
              <a:t>Economy</a:t>
            </a:r>
            <a:endParaRPr lang="nl-NL" dirty="0" smtClean="0"/>
          </a:p>
          <a:p>
            <a:pPr lvl="1"/>
            <a:r>
              <a:rPr lang="nl-NL" dirty="0" err="1" smtClean="0"/>
              <a:t>Medicine</a:t>
            </a:r>
            <a:endParaRPr lang="nl-NL" dirty="0" smtClean="0"/>
          </a:p>
          <a:p>
            <a:pPr lvl="1"/>
            <a:r>
              <a:rPr lang="nl-NL" dirty="0" smtClean="0"/>
              <a:t>Architecture</a:t>
            </a:r>
          </a:p>
          <a:p>
            <a:pPr lvl="1"/>
            <a:r>
              <a:rPr lang="nl-NL" dirty="0" err="1" smtClean="0"/>
              <a:t>History</a:t>
            </a:r>
            <a:endParaRPr lang="nl-NL" dirty="0" smtClean="0"/>
          </a:p>
          <a:p>
            <a:pPr lvl="1"/>
            <a:r>
              <a:rPr lang="nl-NL" dirty="0" err="1" smtClean="0"/>
              <a:t>Antropology</a:t>
            </a:r>
            <a:endParaRPr lang="nl-NL" dirty="0" smtClean="0"/>
          </a:p>
          <a:p>
            <a:pPr lvl="1"/>
            <a:r>
              <a:rPr lang="nl-NL" dirty="0" err="1" smtClean="0"/>
              <a:t>Sociology</a:t>
            </a:r>
            <a:endParaRPr lang="nl-NL" dirty="0" smtClean="0"/>
          </a:p>
        </p:txBody>
      </p:sp>
    </p:spTree>
    <p:extLst>
      <p:ext uri="{BB962C8B-B14F-4D97-AF65-F5344CB8AC3E}">
        <p14:creationId xmlns:p14="http://schemas.microsoft.com/office/powerpoint/2010/main" val="14299450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55000" lnSpcReduction="20000"/>
          </a:bodyPr>
          <a:lstStyle/>
          <a:p>
            <a:r>
              <a:rPr lang="en-US" dirty="0"/>
              <a:t>Article 15 </a:t>
            </a:r>
          </a:p>
          <a:p>
            <a:r>
              <a:rPr lang="en-US" dirty="0"/>
              <a:t>Automated individual decisions</a:t>
            </a:r>
          </a:p>
          <a:p>
            <a:r>
              <a:rPr lang="en-US" dirty="0"/>
              <a:t>1. Member States shall grant the right to every person not to be subject to a decision which produces legal effects concerning him or significantly affects him and which is based solely on automated processing of data intended to evaluate certain personal aspects relating to him, such as his performance at work, creditworthiness, reliability, conduct, etc.</a:t>
            </a:r>
          </a:p>
          <a:p>
            <a:r>
              <a:rPr lang="en-US" dirty="0"/>
              <a:t>2. Subject to the other Articles of this Directive, Member States shall provide that a person may be subjected to a decision of the kind referred to in paragraph 1 if that decision:</a:t>
            </a:r>
          </a:p>
          <a:p>
            <a:r>
              <a:rPr lang="en-US" dirty="0"/>
              <a:t>(a) is taken in the course of the entering into or performance of a contract, provided the request for the entering into or the performance of the contract, lodged by the data subject, has been satisfied or that there are suitable measures to safeguard his legitimate interests, such as arrangements allowing him to put his point of view; or</a:t>
            </a:r>
          </a:p>
          <a:p>
            <a:r>
              <a:rPr lang="en-US" dirty="0"/>
              <a:t>(b) is authorized by a law which also lays down measures to safeguard the data subject's legitimate interests.</a:t>
            </a:r>
          </a:p>
          <a:p>
            <a:pPr marL="0" indent="0">
              <a:buNone/>
            </a:pPr>
            <a:endParaRPr lang="en-US" dirty="0"/>
          </a:p>
        </p:txBody>
      </p:sp>
    </p:spTree>
    <p:extLst>
      <p:ext uri="{BB962C8B-B14F-4D97-AF65-F5344CB8AC3E}">
        <p14:creationId xmlns:p14="http://schemas.microsoft.com/office/powerpoint/2010/main" val="10063621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lstStyle/>
          <a:p>
            <a:r>
              <a:rPr lang="nl-NL" dirty="0"/>
              <a:t>General Data </a:t>
            </a:r>
            <a:r>
              <a:rPr lang="nl-NL" dirty="0" err="1"/>
              <a:t>Protection</a:t>
            </a:r>
            <a:r>
              <a:rPr lang="nl-NL" dirty="0"/>
              <a:t> </a:t>
            </a:r>
            <a:r>
              <a:rPr lang="nl-NL" dirty="0" err="1"/>
              <a:t>Regulation</a:t>
            </a:r>
            <a:endParaRPr lang="nl-NL" dirty="0"/>
          </a:p>
          <a:p>
            <a:pPr lvl="1"/>
            <a:r>
              <a:rPr lang="nl-NL" dirty="0"/>
              <a:t>Right </a:t>
            </a:r>
            <a:r>
              <a:rPr lang="nl-NL" dirty="0" err="1"/>
              <a:t>to</a:t>
            </a:r>
            <a:r>
              <a:rPr lang="nl-NL" dirty="0"/>
              <a:t> </a:t>
            </a:r>
            <a:r>
              <a:rPr lang="nl-NL" dirty="0" err="1"/>
              <a:t>be</a:t>
            </a:r>
            <a:r>
              <a:rPr lang="nl-NL" dirty="0"/>
              <a:t> </a:t>
            </a:r>
            <a:r>
              <a:rPr lang="nl-NL" dirty="0" err="1"/>
              <a:t>forgotten</a:t>
            </a:r>
            <a:endParaRPr lang="nl-NL" dirty="0"/>
          </a:p>
          <a:p>
            <a:pPr lvl="1"/>
            <a:r>
              <a:rPr lang="nl-NL" dirty="0"/>
              <a:t>Right </a:t>
            </a:r>
            <a:r>
              <a:rPr lang="nl-NL" dirty="0" err="1"/>
              <a:t>to</a:t>
            </a:r>
            <a:r>
              <a:rPr lang="nl-NL" dirty="0"/>
              <a:t> data </a:t>
            </a:r>
            <a:r>
              <a:rPr lang="nl-NL" dirty="0" err="1"/>
              <a:t>portability</a:t>
            </a:r>
            <a:endParaRPr lang="nl-NL" dirty="0"/>
          </a:p>
          <a:p>
            <a:pPr lvl="1"/>
            <a:r>
              <a:rPr lang="nl-NL" dirty="0"/>
              <a:t>Right </a:t>
            </a:r>
            <a:r>
              <a:rPr lang="nl-NL" dirty="0" err="1"/>
              <a:t>to</a:t>
            </a:r>
            <a:r>
              <a:rPr lang="nl-NL" dirty="0"/>
              <a:t> </a:t>
            </a:r>
            <a:r>
              <a:rPr lang="nl-NL" dirty="0" err="1"/>
              <a:t>resist</a:t>
            </a:r>
            <a:r>
              <a:rPr lang="nl-NL" dirty="0"/>
              <a:t> </a:t>
            </a:r>
            <a:r>
              <a:rPr lang="nl-NL" dirty="0" err="1"/>
              <a:t>profiling</a:t>
            </a:r>
            <a:endParaRPr lang="en-US" dirty="0"/>
          </a:p>
        </p:txBody>
      </p:sp>
    </p:spTree>
    <p:extLst>
      <p:ext uri="{BB962C8B-B14F-4D97-AF65-F5344CB8AC3E}">
        <p14:creationId xmlns:p14="http://schemas.microsoft.com/office/powerpoint/2010/main" val="23665809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62500" lnSpcReduction="20000"/>
          </a:bodyPr>
          <a:lstStyle/>
          <a:p>
            <a:r>
              <a:rPr lang="en-GB" dirty="0"/>
              <a:t>The question is whether this focus can be attained in the age of Big Data. It is often difficult for individuals to demonstrate personal injury or an individual interest in a case, individuals are often unaware that their rights are violated and if they do know that their data is gathered, in the Big Data era, data collection will presumably be so widespread that it is impossible for the individual to assess each data process to determine whether its personal data are contained therein, if so, if the processing is lawful and if this is not the case, to go to court or file a complaint. The DPA of the United Kingdom states on this issue: ‘It may be difficult to provide meaningful privacy information to data subjects, because of the complexity of the analytics and people’s reluctance to read terms and conditions, and because it may not be possible to identify at the outset all the purposes for which the data will be used. It may be difficult to obtain valid consent, particularly in circumstances where data is being collected through being observed or gathered from connected devices, rather than being consciously provided by data subjects.’ </a:t>
            </a:r>
            <a:endParaRPr lang="en-US" dirty="0"/>
          </a:p>
        </p:txBody>
      </p:sp>
    </p:spTree>
    <p:extLst>
      <p:ext uri="{BB962C8B-B14F-4D97-AF65-F5344CB8AC3E}">
        <p14:creationId xmlns:p14="http://schemas.microsoft.com/office/powerpoint/2010/main" val="37144746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a:t>The current system is primarily based on the legal regulation of rights and obligations. Big Data challenges this basis for several reasons. Data processing is becoming increasingly transnational. This implies that more and more agreements must be made between jurisdictions and states. Making legally binding is often difficult due to the different traditions and legal systems. The rapidly changing technology brings with it that specific legal provisions can easily be circumvented and that unforeseen problems and challenges arise. The legal reality this is often overtaken by events and technical developments. </a:t>
            </a:r>
            <a:endParaRPr lang="en-US" dirty="0"/>
          </a:p>
        </p:txBody>
      </p:sp>
    </p:spTree>
    <p:extLst>
      <p:ext uri="{BB962C8B-B14F-4D97-AF65-F5344CB8AC3E}">
        <p14:creationId xmlns:p14="http://schemas.microsoft.com/office/powerpoint/2010/main" val="23367173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The fact that many of the problems resulting from Big Data processes, as also highlighted by a number of DPAs, revolve predominantly about more general social and societal issues makes it difficult to address all of the Big Data issues within specific legal doctrines, as these legal doctrines are often aimed at protecting the interests of individuals, of legal subjects. That is why more and more national governments look for alternatives or additions to traditional black letter law when regulating Big Data – for example self-regulation, codes of conduct and ethical guidelines. The DPA of the United Kingdom states, for example:</a:t>
            </a:r>
            <a:r>
              <a:rPr lang="en-GB" b="1" dirty="0"/>
              <a:t> </a:t>
            </a:r>
            <a:r>
              <a:rPr lang="en-GB" dirty="0"/>
              <a:t>‘It is notable however that there is some evidence of a move towards self-regulation, in the sense that some companies are developing what can be described as an ‘ethical’ approach to big data, based on understanding the customer’s perspective, being transparent about the processing and building trust.’</a:t>
            </a:r>
            <a:endParaRPr lang="en-US" dirty="0"/>
          </a:p>
          <a:p>
            <a:endParaRPr lang="en-US" dirty="0"/>
          </a:p>
        </p:txBody>
      </p:sp>
    </p:spTree>
    <p:extLst>
      <p:ext uri="{BB962C8B-B14F-4D97-AF65-F5344CB8AC3E}">
        <p14:creationId xmlns:p14="http://schemas.microsoft.com/office/powerpoint/2010/main" val="15637321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Difference between non-personal data and personal data</a:t>
            </a:r>
            <a:endParaRPr lang="en-US" dirty="0"/>
          </a:p>
        </p:txBody>
      </p:sp>
      <p:sp>
        <p:nvSpPr>
          <p:cNvPr id="3" name="Content Placeholder 2"/>
          <p:cNvSpPr>
            <a:spLocks noGrp="1"/>
          </p:cNvSpPr>
          <p:nvPr>
            <p:ph idx="1"/>
          </p:nvPr>
        </p:nvSpPr>
        <p:spPr>
          <a:xfrm>
            <a:off x="457200" y="2132856"/>
            <a:ext cx="8229600" cy="3993307"/>
          </a:xfrm>
        </p:spPr>
        <p:txBody>
          <a:bodyPr>
            <a:normAutofit fontScale="92500" lnSpcReduction="20000"/>
          </a:bodyPr>
          <a:lstStyle/>
          <a:p>
            <a:r>
              <a:rPr lang="en-US" dirty="0"/>
              <a:t>Article 2  Definitions</a:t>
            </a:r>
          </a:p>
          <a:p>
            <a:r>
              <a:rPr lang="en-US" dirty="0"/>
              <a:t>For the purposes of this Directive:</a:t>
            </a:r>
          </a:p>
          <a:p>
            <a:r>
              <a:rPr lang="en-US" dirty="0"/>
              <a:t>(a) 'personal data' shall mean any information relating to an identified or identifiable natural person ('data subject'); an identifiable person is one who can be identified, directly or indirectly, in particular by reference to an identification number or to one or more factors specific to his physical, physiological, mental, economic, cultural or social identity;</a:t>
            </a:r>
          </a:p>
          <a:p>
            <a:endParaRPr lang="en-US" dirty="0"/>
          </a:p>
        </p:txBody>
      </p:sp>
    </p:spTree>
    <p:extLst>
      <p:ext uri="{BB962C8B-B14F-4D97-AF65-F5344CB8AC3E}">
        <p14:creationId xmlns:p14="http://schemas.microsoft.com/office/powerpoint/2010/main" val="219628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Difference between types of data</a:t>
            </a:r>
            <a:endParaRPr lang="en-US" dirty="0"/>
          </a:p>
        </p:txBody>
      </p:sp>
      <p:sp>
        <p:nvSpPr>
          <p:cNvPr id="3" name="Content Placeholder 2"/>
          <p:cNvSpPr>
            <a:spLocks noGrp="1"/>
          </p:cNvSpPr>
          <p:nvPr>
            <p:ph idx="1"/>
          </p:nvPr>
        </p:nvSpPr>
        <p:spPr/>
        <p:txBody>
          <a:bodyPr>
            <a:normAutofit lnSpcReduction="10000"/>
          </a:bodyPr>
          <a:lstStyle/>
          <a:p>
            <a:r>
              <a:rPr lang="nl-NL" dirty="0"/>
              <a:t>Private data</a:t>
            </a:r>
          </a:p>
          <a:p>
            <a:r>
              <a:rPr lang="nl-NL" dirty="0"/>
              <a:t>Privacy </a:t>
            </a:r>
            <a:r>
              <a:rPr lang="nl-NL" dirty="0" err="1"/>
              <a:t>sensitive</a:t>
            </a:r>
            <a:r>
              <a:rPr lang="nl-NL" dirty="0"/>
              <a:t> data</a:t>
            </a:r>
          </a:p>
          <a:p>
            <a:r>
              <a:rPr lang="nl-NL" dirty="0"/>
              <a:t>Personal data</a:t>
            </a:r>
          </a:p>
          <a:p>
            <a:r>
              <a:rPr lang="nl-NL" dirty="0" err="1"/>
              <a:t>Sensitive</a:t>
            </a:r>
            <a:r>
              <a:rPr lang="nl-NL" dirty="0"/>
              <a:t> personal data</a:t>
            </a:r>
          </a:p>
          <a:p>
            <a:r>
              <a:rPr lang="nl-NL" dirty="0"/>
              <a:t>Meta data</a:t>
            </a:r>
          </a:p>
          <a:p>
            <a:r>
              <a:rPr lang="nl-NL" dirty="0" err="1"/>
              <a:t>Location</a:t>
            </a:r>
            <a:r>
              <a:rPr lang="nl-NL" dirty="0"/>
              <a:t> data</a:t>
            </a:r>
          </a:p>
          <a:p>
            <a:r>
              <a:rPr lang="nl-NL" dirty="0"/>
              <a:t>Customer data</a:t>
            </a:r>
          </a:p>
          <a:p>
            <a:r>
              <a:rPr lang="nl-NL" dirty="0" err="1"/>
              <a:t>Aggregated</a:t>
            </a:r>
            <a:r>
              <a:rPr lang="nl-NL" dirty="0"/>
              <a:t> data</a:t>
            </a:r>
            <a:endParaRPr lang="en-US" dirty="0"/>
          </a:p>
        </p:txBody>
      </p:sp>
    </p:spTree>
    <p:extLst>
      <p:ext uri="{BB962C8B-B14F-4D97-AF65-F5344CB8AC3E}">
        <p14:creationId xmlns:p14="http://schemas.microsoft.com/office/powerpoint/2010/main" val="20204843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Difference between different actors</a:t>
            </a:r>
            <a:endParaRPr lang="en-US" dirty="0"/>
          </a:p>
        </p:txBody>
      </p:sp>
      <p:sp>
        <p:nvSpPr>
          <p:cNvPr id="3" name="Content Placeholder 2"/>
          <p:cNvSpPr>
            <a:spLocks noGrp="1"/>
          </p:cNvSpPr>
          <p:nvPr>
            <p:ph idx="1"/>
          </p:nvPr>
        </p:nvSpPr>
        <p:spPr/>
        <p:txBody>
          <a:bodyPr/>
          <a:lstStyle/>
          <a:p>
            <a:r>
              <a:rPr lang="nl-NL" dirty="0"/>
              <a:t>Private sector</a:t>
            </a:r>
          </a:p>
          <a:p>
            <a:r>
              <a:rPr lang="nl-NL" dirty="0"/>
              <a:t>Public sector</a:t>
            </a:r>
          </a:p>
          <a:p>
            <a:pPr lvl="1"/>
            <a:r>
              <a:rPr lang="nl-NL" dirty="0"/>
              <a:t>Intelligence services</a:t>
            </a:r>
          </a:p>
          <a:p>
            <a:pPr lvl="1"/>
            <a:r>
              <a:rPr lang="nl-NL" dirty="0" err="1"/>
              <a:t>Police</a:t>
            </a:r>
            <a:endParaRPr lang="nl-NL" dirty="0"/>
          </a:p>
          <a:p>
            <a:pPr lvl="1"/>
            <a:r>
              <a:rPr lang="nl-NL" dirty="0"/>
              <a:t>Taks </a:t>
            </a:r>
            <a:r>
              <a:rPr lang="nl-NL" dirty="0" err="1"/>
              <a:t>authorities</a:t>
            </a:r>
            <a:endParaRPr lang="nl-NL" dirty="0"/>
          </a:p>
          <a:p>
            <a:pPr lvl="1"/>
            <a:r>
              <a:rPr lang="nl-NL" dirty="0"/>
              <a:t>Etc.</a:t>
            </a:r>
          </a:p>
          <a:p>
            <a:r>
              <a:rPr lang="nl-NL" dirty="0"/>
              <a:t>International </a:t>
            </a:r>
            <a:r>
              <a:rPr lang="nl-NL" dirty="0" err="1"/>
              <a:t>differences</a:t>
            </a:r>
            <a:endParaRPr lang="en-US" dirty="0"/>
          </a:p>
        </p:txBody>
      </p:sp>
    </p:spTree>
    <p:extLst>
      <p:ext uri="{BB962C8B-B14F-4D97-AF65-F5344CB8AC3E}">
        <p14:creationId xmlns:p14="http://schemas.microsoft.com/office/powerpoint/2010/main" val="23367173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Personal interests and individual rights</a:t>
            </a:r>
            <a:endParaRPr lang="en-US" dirty="0"/>
          </a:p>
        </p:txBody>
      </p:sp>
      <p:sp>
        <p:nvSpPr>
          <p:cNvPr id="3" name="Content Placeholder 2"/>
          <p:cNvSpPr>
            <a:spLocks noGrp="1"/>
          </p:cNvSpPr>
          <p:nvPr>
            <p:ph idx="1"/>
          </p:nvPr>
        </p:nvSpPr>
        <p:spPr/>
        <p:txBody>
          <a:bodyPr/>
          <a:lstStyle/>
          <a:p>
            <a:r>
              <a:rPr lang="nl-NL" dirty="0" err="1"/>
              <a:t>Ratione</a:t>
            </a:r>
            <a:r>
              <a:rPr lang="nl-NL" dirty="0"/>
              <a:t> personae</a:t>
            </a:r>
          </a:p>
          <a:p>
            <a:r>
              <a:rPr lang="nl-NL" dirty="0" err="1"/>
              <a:t>Ratione</a:t>
            </a:r>
            <a:r>
              <a:rPr lang="nl-NL" dirty="0"/>
              <a:t> </a:t>
            </a:r>
            <a:r>
              <a:rPr lang="nl-NL" dirty="0" err="1"/>
              <a:t>materiae</a:t>
            </a:r>
            <a:endParaRPr lang="nl-NL" dirty="0"/>
          </a:p>
          <a:p>
            <a:r>
              <a:rPr lang="nl-NL" dirty="0" err="1"/>
              <a:t>Subjective</a:t>
            </a:r>
            <a:r>
              <a:rPr lang="nl-NL" dirty="0"/>
              <a:t> </a:t>
            </a:r>
            <a:r>
              <a:rPr lang="nl-NL" dirty="0" err="1"/>
              <a:t>rights</a:t>
            </a:r>
            <a:r>
              <a:rPr lang="nl-NL" dirty="0"/>
              <a:t> of </a:t>
            </a:r>
            <a:r>
              <a:rPr lang="nl-NL" dirty="0" err="1"/>
              <a:t>natural</a:t>
            </a:r>
            <a:r>
              <a:rPr lang="nl-NL" dirty="0"/>
              <a:t> persons</a:t>
            </a:r>
            <a:endParaRPr lang="en-US" dirty="0"/>
          </a:p>
        </p:txBody>
      </p:sp>
    </p:spTree>
    <p:extLst>
      <p:ext uri="{BB962C8B-B14F-4D97-AF65-F5344CB8AC3E}">
        <p14:creationId xmlns:p14="http://schemas.microsoft.com/office/powerpoint/2010/main" val="31945791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balancing</a:t>
            </a:r>
            <a:endParaRPr lang="en-US" dirty="0"/>
          </a:p>
        </p:txBody>
      </p:sp>
      <p:sp>
        <p:nvSpPr>
          <p:cNvPr id="3" name="Content Placeholder 2"/>
          <p:cNvSpPr>
            <a:spLocks noGrp="1"/>
          </p:cNvSpPr>
          <p:nvPr>
            <p:ph idx="1"/>
          </p:nvPr>
        </p:nvSpPr>
        <p:spPr/>
        <p:txBody>
          <a:bodyPr/>
          <a:lstStyle/>
          <a:p>
            <a:r>
              <a:rPr lang="nl-NL" dirty="0" err="1"/>
              <a:t>Wheighing</a:t>
            </a:r>
            <a:r>
              <a:rPr lang="nl-NL" dirty="0"/>
              <a:t> </a:t>
            </a:r>
            <a:r>
              <a:rPr lang="nl-NL" dirty="0" err="1"/>
              <a:t>one</a:t>
            </a:r>
            <a:r>
              <a:rPr lang="nl-NL" dirty="0"/>
              <a:t> interest </a:t>
            </a:r>
            <a:r>
              <a:rPr lang="nl-NL" dirty="0" err="1"/>
              <a:t>against</a:t>
            </a:r>
            <a:r>
              <a:rPr lang="nl-NL" dirty="0"/>
              <a:t> </a:t>
            </a:r>
            <a:r>
              <a:rPr lang="nl-NL" dirty="0" err="1"/>
              <a:t>another</a:t>
            </a:r>
            <a:r>
              <a:rPr lang="nl-NL" dirty="0"/>
              <a:t>, </a:t>
            </a:r>
            <a:r>
              <a:rPr lang="nl-NL" dirty="0" err="1"/>
              <a:t>for</a:t>
            </a:r>
            <a:r>
              <a:rPr lang="nl-NL" dirty="0"/>
              <a:t> </a:t>
            </a:r>
            <a:r>
              <a:rPr lang="nl-NL" dirty="0" err="1"/>
              <a:t>example</a:t>
            </a:r>
            <a:r>
              <a:rPr lang="nl-NL" dirty="0"/>
              <a:t> security </a:t>
            </a:r>
            <a:r>
              <a:rPr lang="nl-NL" dirty="0" err="1"/>
              <a:t>against</a:t>
            </a:r>
            <a:r>
              <a:rPr lang="nl-NL" dirty="0"/>
              <a:t> privacy</a:t>
            </a:r>
            <a:endParaRPr lang="en-US" dirty="0"/>
          </a:p>
        </p:txBody>
      </p:sp>
    </p:spTree>
    <p:extLst>
      <p:ext uri="{BB962C8B-B14F-4D97-AF65-F5344CB8AC3E}">
        <p14:creationId xmlns:p14="http://schemas.microsoft.com/office/powerpoint/2010/main" val="3504326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(3) </a:t>
            </a:r>
            <a:r>
              <a:rPr lang="nl-NL" dirty="0"/>
              <a:t>My </a:t>
            </a:r>
            <a:r>
              <a:rPr lang="nl-NL" dirty="0" err="1"/>
              <a:t>own</a:t>
            </a:r>
            <a:r>
              <a:rPr lang="nl-NL" dirty="0"/>
              <a:t> </a:t>
            </a:r>
            <a:r>
              <a:rPr lang="nl-NL" dirty="0" err="1"/>
              <a:t>involvement</a:t>
            </a:r>
            <a:r>
              <a:rPr lang="nl-NL" dirty="0"/>
              <a:t> </a:t>
            </a:r>
            <a:r>
              <a:rPr lang="nl-NL" dirty="0" err="1"/>
              <a:t>with</a:t>
            </a:r>
            <a:r>
              <a:rPr lang="nl-NL" dirty="0"/>
              <a:t> Big Data</a:t>
            </a:r>
            <a:endParaRPr lang="en-US" dirty="0"/>
          </a:p>
        </p:txBody>
      </p:sp>
      <p:sp>
        <p:nvSpPr>
          <p:cNvPr id="3" name="Content Placeholder 2"/>
          <p:cNvSpPr>
            <a:spLocks noGrp="1"/>
          </p:cNvSpPr>
          <p:nvPr>
            <p:ph idx="1"/>
          </p:nvPr>
        </p:nvSpPr>
        <p:spPr/>
        <p:txBody>
          <a:bodyPr>
            <a:normAutofit fontScale="55000" lnSpcReduction="20000"/>
          </a:bodyPr>
          <a:lstStyle/>
          <a:p>
            <a:r>
              <a:rPr lang="nl-NL" dirty="0"/>
              <a:t>(1) </a:t>
            </a:r>
            <a:r>
              <a:rPr lang="nl-NL" dirty="0" err="1"/>
              <a:t>I’ve</a:t>
            </a:r>
            <a:r>
              <a:rPr lang="nl-NL" dirty="0"/>
              <a:t> </a:t>
            </a:r>
            <a:r>
              <a:rPr lang="nl-NL" dirty="0" err="1"/>
              <a:t>written</a:t>
            </a:r>
            <a:r>
              <a:rPr lang="nl-NL" dirty="0"/>
              <a:t> </a:t>
            </a:r>
            <a:r>
              <a:rPr lang="nl-NL" dirty="0" err="1"/>
              <a:t>several</a:t>
            </a:r>
            <a:r>
              <a:rPr lang="nl-NL" dirty="0"/>
              <a:t> </a:t>
            </a:r>
            <a:r>
              <a:rPr lang="nl-NL" dirty="0" err="1"/>
              <a:t>articles</a:t>
            </a:r>
            <a:r>
              <a:rPr lang="nl-NL" dirty="0"/>
              <a:t> on </a:t>
            </a:r>
            <a:r>
              <a:rPr lang="nl-NL" dirty="0" err="1"/>
              <a:t>this</a:t>
            </a:r>
            <a:r>
              <a:rPr lang="nl-NL" dirty="0"/>
              <a:t> topic:</a:t>
            </a:r>
          </a:p>
          <a:p>
            <a:pPr marL="0" indent="0">
              <a:buNone/>
            </a:pPr>
            <a:endParaRPr lang="nl-NL" dirty="0"/>
          </a:p>
          <a:p>
            <a:r>
              <a:rPr lang="en-US" dirty="0"/>
              <a:t>B. van der Sloot, ‘Privacy as virtue in the age of Big Data’, forthcoming.</a:t>
            </a:r>
          </a:p>
          <a:p>
            <a:r>
              <a:rPr lang="en-US" dirty="0"/>
              <a:t>B. van der Sloot, ‘</a:t>
            </a:r>
            <a:r>
              <a:rPr lang="en-US" dirty="0">
                <a:hlinkClick r:id="rId2"/>
              </a:rPr>
              <a:t>Is the Human Rights Framework Still Fit for the Big Data Era? A Discussion of the ECtHR's Case Law on Privacy Violations Arising from Surveillance Activities</a:t>
            </a:r>
            <a:r>
              <a:rPr lang="en-US" dirty="0"/>
              <a:t>’, In: S. </a:t>
            </a:r>
            <a:r>
              <a:rPr lang="en-US" dirty="0" err="1"/>
              <a:t>Gutwirth</a:t>
            </a:r>
            <a:r>
              <a:rPr lang="en-US" dirty="0"/>
              <a:t> et al. (eds.), </a:t>
            </a:r>
            <a:r>
              <a:rPr lang="en-US" dirty="0">
                <a:hlinkClick r:id="rId3"/>
              </a:rPr>
              <a:t>Data Protection on the Move</a:t>
            </a:r>
            <a:r>
              <a:rPr lang="en-US" dirty="0"/>
              <a:t>, Law, Governance and Technology Series 24, 2016.</a:t>
            </a:r>
          </a:p>
          <a:p>
            <a:r>
              <a:rPr lang="en-US" dirty="0"/>
              <a:t>B. van der Sloot, ‘</a:t>
            </a:r>
            <a:r>
              <a:rPr lang="en-US" dirty="0">
                <a:hlinkClick r:id="rId4"/>
              </a:rPr>
              <a:t>Privacy as Personality Right: Why the ECtHR's Focus on Ulterior Interests Might Prove Indispensable in the Age of "Big Data"</a:t>
            </a:r>
            <a:r>
              <a:rPr lang="en-US" dirty="0"/>
              <a:t>’, Utrecht Journal of International and European Law,  2015-80, p. 25-50. </a:t>
            </a:r>
          </a:p>
          <a:p>
            <a:r>
              <a:rPr lang="en-US" dirty="0"/>
              <a:t>B. van der Sloot, ‘</a:t>
            </a:r>
            <a:r>
              <a:rPr lang="en-US" dirty="0">
                <a:hlinkClick r:id="rId5"/>
              </a:rPr>
              <a:t>How to assess privacy violations in the age of Big Data? </a:t>
            </a:r>
            <a:r>
              <a:rPr lang="en-US" dirty="0" err="1">
                <a:hlinkClick r:id="rId5"/>
              </a:rPr>
              <a:t>Analysing</a:t>
            </a:r>
            <a:r>
              <a:rPr lang="en-US" dirty="0">
                <a:hlinkClick r:id="rId5"/>
              </a:rPr>
              <a:t> the three different tests developed by the ECtHR and adding for a fourth one</a:t>
            </a:r>
            <a:r>
              <a:rPr lang="en-US" dirty="0"/>
              <a:t>’, Information &amp; Communication Technology Law,  2015-1, p. 74-103. </a:t>
            </a:r>
          </a:p>
          <a:p>
            <a:r>
              <a:rPr lang="en-US" dirty="0"/>
              <a:t>B. van der Sloot, '</a:t>
            </a:r>
            <a:r>
              <a:rPr lang="en-US" dirty="0">
                <a:hlinkClick r:id="rId6"/>
              </a:rPr>
              <a:t>Privacy as human flourishing: Could a shift towards virtue ethics strengthen privacy protection in the age of Big Data?</a:t>
            </a:r>
            <a:r>
              <a:rPr lang="en-US" dirty="0"/>
              <a:t>’, JIPITEC,  2014-3, p. 230-244. </a:t>
            </a:r>
          </a:p>
          <a:p>
            <a:r>
              <a:rPr lang="en-US" dirty="0"/>
              <a:t>B. van der Sloot, '</a:t>
            </a:r>
            <a:r>
              <a:rPr lang="en-US" dirty="0">
                <a:hlinkClick r:id="rId7"/>
              </a:rPr>
              <a:t>Privacy in the Post-NSA Era: Time for a Fundamental Revision?</a:t>
            </a:r>
            <a:r>
              <a:rPr lang="en-US" dirty="0"/>
              <a:t>’, JIPITEC,  2014-1.</a:t>
            </a:r>
          </a:p>
        </p:txBody>
      </p:sp>
    </p:spTree>
    <p:extLst>
      <p:ext uri="{BB962C8B-B14F-4D97-AF65-F5344CB8AC3E}">
        <p14:creationId xmlns:p14="http://schemas.microsoft.com/office/powerpoint/2010/main" val="40469440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(10) </a:t>
            </a:r>
            <a:r>
              <a:rPr lang="nl-NL" dirty="0" err="1"/>
              <a:t>Questions</a:t>
            </a:r>
            <a:r>
              <a:rPr lang="nl-NL" dirty="0"/>
              <a:t> </a:t>
            </a:r>
            <a:r>
              <a:rPr lang="nl-NL" dirty="0" err="1"/>
              <a:t>and</a:t>
            </a:r>
            <a:r>
              <a:rPr lang="nl-NL" dirty="0"/>
              <a:t> </a:t>
            </a:r>
            <a:r>
              <a:rPr lang="nl-NL" dirty="0" err="1"/>
              <a:t>remarks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66135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(3) </a:t>
            </a:r>
            <a:r>
              <a:rPr lang="nl-NL" dirty="0"/>
              <a:t>My </a:t>
            </a:r>
            <a:r>
              <a:rPr lang="nl-NL" dirty="0" err="1"/>
              <a:t>own</a:t>
            </a:r>
            <a:r>
              <a:rPr lang="nl-NL" dirty="0"/>
              <a:t> </a:t>
            </a:r>
            <a:r>
              <a:rPr lang="nl-NL" dirty="0" err="1"/>
              <a:t>involvement</a:t>
            </a:r>
            <a:r>
              <a:rPr lang="nl-NL" dirty="0"/>
              <a:t> </a:t>
            </a:r>
            <a:r>
              <a:rPr lang="nl-NL" dirty="0" err="1"/>
              <a:t>with</a:t>
            </a:r>
            <a:r>
              <a:rPr lang="nl-NL" dirty="0"/>
              <a:t> Big Data</a:t>
            </a:r>
            <a:endParaRPr lang="en-US" dirty="0"/>
          </a:p>
        </p:txBody>
      </p:sp>
      <p:sp>
        <p:nvSpPr>
          <p:cNvPr id="3" name="Content Placeholder 2"/>
          <p:cNvSpPr>
            <a:spLocks noGrp="1"/>
          </p:cNvSpPr>
          <p:nvPr>
            <p:ph idx="1"/>
          </p:nvPr>
        </p:nvSpPr>
        <p:spPr>
          <a:xfrm>
            <a:off x="457200" y="1600200"/>
            <a:ext cx="8229600" cy="4853136"/>
          </a:xfrm>
        </p:spPr>
        <p:txBody>
          <a:bodyPr>
            <a:normAutofit fontScale="55000" lnSpcReduction="20000"/>
          </a:bodyPr>
          <a:lstStyle/>
          <a:p>
            <a:r>
              <a:rPr lang="nl-NL" dirty="0"/>
              <a:t>(2) </a:t>
            </a:r>
            <a:r>
              <a:rPr lang="nl-NL" dirty="0" smtClean="0"/>
              <a:t>I have </a:t>
            </a:r>
            <a:r>
              <a:rPr lang="nl-NL" dirty="0" err="1" smtClean="0"/>
              <a:t>written</a:t>
            </a:r>
            <a:r>
              <a:rPr lang="nl-NL" dirty="0" smtClean="0"/>
              <a:t> a </a:t>
            </a:r>
            <a:r>
              <a:rPr lang="nl-NL" dirty="0" err="1"/>
              <a:t>Phd</a:t>
            </a:r>
            <a:r>
              <a:rPr lang="nl-NL" dirty="0"/>
              <a:t> (</a:t>
            </a:r>
            <a:r>
              <a:rPr lang="nl-NL" dirty="0" err="1"/>
              <a:t>partially</a:t>
            </a:r>
            <a:r>
              <a:rPr lang="nl-NL" dirty="0"/>
              <a:t>) on </a:t>
            </a:r>
            <a:r>
              <a:rPr lang="nl-NL" dirty="0" err="1"/>
              <a:t>this</a:t>
            </a:r>
            <a:r>
              <a:rPr lang="nl-NL" dirty="0"/>
              <a:t> topic</a:t>
            </a:r>
          </a:p>
          <a:p>
            <a:r>
              <a:rPr lang="nl-NL" dirty="0"/>
              <a:t>Privacy as </a:t>
            </a:r>
            <a:r>
              <a:rPr lang="nl-NL" dirty="0" err="1"/>
              <a:t>virtue</a:t>
            </a:r>
            <a:r>
              <a:rPr lang="nl-NL" dirty="0"/>
              <a:t>: </a:t>
            </a:r>
            <a:r>
              <a:rPr lang="nl-NL" dirty="0" err="1"/>
              <a:t>towards</a:t>
            </a:r>
            <a:r>
              <a:rPr lang="nl-NL" dirty="0"/>
              <a:t> </a:t>
            </a:r>
            <a:r>
              <a:rPr lang="nl-NL" dirty="0" err="1"/>
              <a:t>an</a:t>
            </a:r>
            <a:r>
              <a:rPr lang="nl-NL" dirty="0"/>
              <a:t> agent </a:t>
            </a:r>
            <a:r>
              <a:rPr lang="nl-NL" dirty="0" err="1"/>
              <a:t>based</a:t>
            </a:r>
            <a:r>
              <a:rPr lang="nl-NL" dirty="0"/>
              <a:t> approach </a:t>
            </a:r>
            <a:r>
              <a:rPr lang="nl-NL" dirty="0" err="1"/>
              <a:t>to</a:t>
            </a:r>
            <a:r>
              <a:rPr lang="nl-NL" dirty="0"/>
              <a:t> privacy </a:t>
            </a:r>
            <a:r>
              <a:rPr lang="nl-NL" dirty="0" err="1"/>
              <a:t>regulation</a:t>
            </a:r>
            <a:endParaRPr lang="nl-NL" dirty="0"/>
          </a:p>
          <a:p>
            <a:r>
              <a:rPr lang="en-US" dirty="0"/>
              <a:t>“Traditionally, the legal privacy paradigm is focused on the individual in two ways. First, both in juridical doctrine and in jurisprudence, privacy is predominantly regarded as a subjective right: It gives the legal subject control over his personal data and allows him to enter a legal dispute when this right is violated. Second, privacy is usually not regarded as having an intrinsic value, but is evaluated in relation to achieving other, individual interests, such as autonomy , negative freedom and dignity. In a world where information flows steadily become bigger and more complex, this individual based paradigm is increasingly criticized on two grounds. (1) Since privacy is a subjective right, the legal subject must substantiate his specific, legitimate interest in a legal dispute. Thus, it has to be plausible to a judge that the subject’s right to privacy is violated by a specific practice, or that it is likely that this will occur. (1a) However, with the emergence of registration techniques, the legal subject is often unaware that his behavior is monitored in the first place. (1b) Registered and stored data are often analyzed by generic data mining rules and algorithms, which harvest large databases and create aggregated data and group profiles. It is difficult to pinpoint the specific individual aspect and interest in this process. (1c) Specific to the right to privacy is that even when a legal dispute is won, the damage is often already done and irreparable.”</a:t>
            </a:r>
          </a:p>
          <a:p>
            <a:endParaRPr lang="en-US" dirty="0"/>
          </a:p>
        </p:txBody>
      </p:sp>
    </p:spTree>
    <p:extLst>
      <p:ext uri="{BB962C8B-B14F-4D97-AF65-F5344CB8AC3E}">
        <p14:creationId xmlns:p14="http://schemas.microsoft.com/office/powerpoint/2010/main" val="2616995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(3) </a:t>
            </a:r>
            <a:r>
              <a:rPr lang="nl-NL" dirty="0"/>
              <a:t>My </a:t>
            </a:r>
            <a:r>
              <a:rPr lang="nl-NL" dirty="0" err="1"/>
              <a:t>own</a:t>
            </a:r>
            <a:r>
              <a:rPr lang="nl-NL" dirty="0"/>
              <a:t> </a:t>
            </a:r>
            <a:r>
              <a:rPr lang="nl-NL" dirty="0" err="1"/>
              <a:t>involvement</a:t>
            </a:r>
            <a:r>
              <a:rPr lang="nl-NL" dirty="0"/>
              <a:t> </a:t>
            </a:r>
            <a:r>
              <a:rPr lang="nl-NL" dirty="0" err="1"/>
              <a:t>with</a:t>
            </a:r>
            <a:r>
              <a:rPr lang="nl-NL" dirty="0"/>
              <a:t> Big Data</a:t>
            </a:r>
            <a:endParaRPr lang="en-US" dirty="0"/>
          </a:p>
        </p:txBody>
      </p:sp>
      <p:sp>
        <p:nvSpPr>
          <p:cNvPr id="3" name="Content Placeholder 2"/>
          <p:cNvSpPr>
            <a:spLocks noGrp="1"/>
          </p:cNvSpPr>
          <p:nvPr>
            <p:ph idx="1"/>
          </p:nvPr>
        </p:nvSpPr>
        <p:spPr/>
        <p:txBody>
          <a:bodyPr>
            <a:normAutofit fontScale="85000" lnSpcReduction="20000"/>
          </a:bodyPr>
          <a:lstStyle/>
          <a:p>
            <a:r>
              <a:rPr lang="nl-NL" dirty="0"/>
              <a:t>(3) </a:t>
            </a:r>
            <a:r>
              <a:rPr lang="nl-NL" dirty="0" err="1"/>
              <a:t>I’ve</a:t>
            </a:r>
            <a:r>
              <a:rPr lang="nl-NL" dirty="0"/>
              <a:t> been </a:t>
            </a:r>
            <a:r>
              <a:rPr lang="nl-NL" dirty="0" err="1"/>
              <a:t>involved</a:t>
            </a:r>
            <a:r>
              <a:rPr lang="nl-NL" dirty="0"/>
              <a:t> </a:t>
            </a:r>
            <a:r>
              <a:rPr lang="nl-NL" dirty="0" err="1"/>
              <a:t>with</a:t>
            </a:r>
            <a:r>
              <a:rPr lang="nl-NL" dirty="0"/>
              <a:t> a Big Data project </a:t>
            </a:r>
            <a:r>
              <a:rPr lang="nl-NL" dirty="0" err="1"/>
              <a:t>by</a:t>
            </a:r>
            <a:r>
              <a:rPr lang="nl-NL" dirty="0"/>
              <a:t> </a:t>
            </a:r>
            <a:r>
              <a:rPr lang="nl-NL" dirty="0" err="1"/>
              <a:t>the</a:t>
            </a:r>
            <a:r>
              <a:rPr lang="nl-NL" dirty="0"/>
              <a:t> </a:t>
            </a:r>
            <a:r>
              <a:rPr lang="nl-NL" dirty="0" err="1"/>
              <a:t>Scientific</a:t>
            </a:r>
            <a:r>
              <a:rPr lang="nl-NL" dirty="0"/>
              <a:t> Council </a:t>
            </a:r>
            <a:r>
              <a:rPr lang="nl-NL" dirty="0" err="1"/>
              <a:t>for</a:t>
            </a:r>
            <a:r>
              <a:rPr lang="nl-NL" dirty="0"/>
              <a:t> </a:t>
            </a:r>
            <a:r>
              <a:rPr lang="nl-NL" dirty="0" err="1"/>
              <a:t>Government</a:t>
            </a:r>
            <a:r>
              <a:rPr lang="nl-NL" dirty="0"/>
              <a:t> Policy (WRR</a:t>
            </a:r>
            <a:r>
              <a:rPr lang="nl-NL" dirty="0" smtClean="0"/>
              <a:t>)</a:t>
            </a:r>
            <a:br>
              <a:rPr lang="nl-NL" dirty="0" smtClean="0"/>
            </a:br>
            <a:endParaRPr lang="nl-NL" dirty="0"/>
          </a:p>
          <a:p>
            <a:pPr lvl="1"/>
            <a:r>
              <a:rPr lang="nl-NL" dirty="0"/>
              <a:t>Report </a:t>
            </a:r>
            <a:r>
              <a:rPr lang="nl-NL" dirty="0">
                <a:hlinkClick r:id="rId2"/>
              </a:rPr>
              <a:t>http://</a:t>
            </a:r>
            <a:r>
              <a:rPr lang="nl-NL" dirty="0" smtClean="0">
                <a:hlinkClick r:id="rId2"/>
              </a:rPr>
              <a:t>www.wrr.nl/fileadmin/nl/publicaties/PDF-Rapporten/rapport_95_Big_Data_in_een_vrije_en_veilige_samenleving.pdf</a:t>
            </a:r>
            <a:r>
              <a:rPr lang="nl-NL" dirty="0" smtClean="0"/>
              <a:t> </a:t>
            </a:r>
            <a:br>
              <a:rPr lang="nl-NL" dirty="0" smtClean="0"/>
            </a:br>
            <a:endParaRPr lang="nl-NL" dirty="0"/>
          </a:p>
          <a:p>
            <a:pPr lvl="1"/>
            <a:r>
              <a:rPr lang="nl-NL" dirty="0" err="1" smtClean="0"/>
              <a:t>Scientific</a:t>
            </a:r>
            <a:r>
              <a:rPr lang="nl-NL" dirty="0" smtClean="0"/>
              <a:t> </a:t>
            </a:r>
            <a:r>
              <a:rPr lang="nl-NL" dirty="0" err="1" smtClean="0"/>
              <a:t>book</a:t>
            </a:r>
            <a:r>
              <a:rPr lang="nl-NL" dirty="0"/>
              <a:t> </a:t>
            </a:r>
            <a:r>
              <a:rPr lang="nl-NL" dirty="0">
                <a:hlinkClick r:id="rId3"/>
              </a:rPr>
              <a:t>http://</a:t>
            </a:r>
            <a:r>
              <a:rPr lang="nl-NL" dirty="0" smtClean="0">
                <a:hlinkClick r:id="rId3"/>
              </a:rPr>
              <a:t>www.ivir.nl/publicaties/download/1764</a:t>
            </a:r>
            <a:r>
              <a:rPr lang="nl-NL" dirty="0" smtClean="0"/>
              <a:t> </a:t>
            </a:r>
            <a:br>
              <a:rPr lang="nl-NL" dirty="0" smtClean="0"/>
            </a:br>
            <a:endParaRPr lang="nl-NL" dirty="0"/>
          </a:p>
          <a:p>
            <a:pPr lvl="1"/>
            <a:r>
              <a:rPr lang="nl-NL" dirty="0" err="1" smtClean="0"/>
              <a:t>Comparative</a:t>
            </a:r>
            <a:r>
              <a:rPr lang="nl-NL" dirty="0"/>
              <a:t> </a:t>
            </a:r>
            <a:r>
              <a:rPr lang="nl-NL" dirty="0" err="1"/>
              <a:t>study</a:t>
            </a:r>
            <a:r>
              <a:rPr lang="nl-NL" dirty="0"/>
              <a:t> </a:t>
            </a:r>
            <a:r>
              <a:rPr lang="nl-NL" dirty="0">
                <a:hlinkClick r:id="rId4"/>
              </a:rPr>
              <a:t>http://</a:t>
            </a:r>
            <a:r>
              <a:rPr lang="nl-NL" dirty="0" smtClean="0">
                <a:hlinkClick r:id="rId4"/>
              </a:rPr>
              <a:t>www.wrr.nl/fileadmin/en/publicaties/PDF-Working_Papers/WP_20_International_and_Comparative_Legal_Study_on_Big_Data.pdf</a:t>
            </a:r>
            <a:r>
              <a:rPr lang="nl-NL" dirty="0" smtClean="0"/>
              <a:t> </a:t>
            </a:r>
            <a:endParaRPr lang="nl-NL" dirty="0"/>
          </a:p>
        </p:txBody>
      </p:sp>
    </p:spTree>
    <p:extLst>
      <p:ext uri="{BB962C8B-B14F-4D97-AF65-F5344CB8AC3E}">
        <p14:creationId xmlns:p14="http://schemas.microsoft.com/office/powerpoint/2010/main" val="1864852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(4) </a:t>
            </a:r>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fontScale="92500" lnSpcReduction="20000"/>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705906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8849</Words>
  <Application>Microsoft Office PowerPoint</Application>
  <PresentationFormat>On-screen Show (4:3)</PresentationFormat>
  <Paragraphs>310</Paragraphs>
  <Slides>60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60</vt:i4>
      </vt:variant>
    </vt:vector>
  </HeadingPairs>
  <TitlesOfParts>
    <vt:vector size="63" baseType="lpstr">
      <vt:lpstr>Arial</vt:lpstr>
      <vt:lpstr>Calibri</vt:lpstr>
      <vt:lpstr>Office Theme</vt:lpstr>
      <vt:lpstr>Big Data and privacy</vt:lpstr>
      <vt:lpstr>Overview</vt:lpstr>
      <vt:lpstr>(1) Small interactive debate</vt:lpstr>
      <vt:lpstr>(2) Definitions of Privacy</vt:lpstr>
      <vt:lpstr>(2) Definitions of Privacy</vt:lpstr>
      <vt:lpstr>(3) My own involvement with Big Data</vt:lpstr>
      <vt:lpstr>(3) My own involvement with Big Data</vt:lpstr>
      <vt:lpstr>(3) My own involvement with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(5) Use in practice of Big Data</vt:lpstr>
      <vt:lpstr>(5) Use in practice of Big Data</vt:lpstr>
      <vt:lpstr>(5) Use in practice of Big Data</vt:lpstr>
      <vt:lpstr>(5) Use in practice of Big Data</vt:lpstr>
      <vt:lpstr>(5) Social and ethical dangers of Big Data</vt:lpstr>
      <vt:lpstr>(5) Social and ethical dangers of Big Data</vt:lpstr>
      <vt:lpstr>(6) Break</vt:lpstr>
      <vt:lpstr>(7) Small interactive debate</vt:lpstr>
      <vt:lpstr>(8) Overview of privacy regulation</vt:lpstr>
      <vt:lpstr>Iconen</vt:lpstr>
      <vt:lpstr>Iconen</vt:lpstr>
      <vt:lpstr>(8) Overview of privacy regulation</vt:lpstr>
      <vt:lpstr>(8) Overview of privacy regulation</vt:lpstr>
      <vt:lpstr>(8) Overview of privacy regulation</vt:lpstr>
      <vt:lpstr>(9) Juridical challenges of Big Data: Purpose</vt:lpstr>
      <vt:lpstr>(9) Juridical challenges of Big Data: Purpose</vt:lpstr>
      <vt:lpstr>(9) Juridical challenges of Big Data: Purpose</vt:lpstr>
      <vt:lpstr>(9) Juridical challenges of Big Data: Purpose limitation</vt:lpstr>
      <vt:lpstr>(9) Juridical challenges of Big Data: Purpose limitation</vt:lpstr>
      <vt:lpstr>(9) Juridical challenges of Big Data: Data minimization</vt:lpstr>
      <vt:lpstr>(9) Juridical challenges of Big Data: Data minimization</vt:lpstr>
      <vt:lpstr>(9) Juridical challenges of Big Data: Technical and organizational measures</vt:lpstr>
      <vt:lpstr>(9) Juridical challenges of Big Data: Technical and organizational measures</vt:lpstr>
      <vt:lpstr>(9) Juridical challenges of Big Data: Data quality</vt:lpstr>
      <vt:lpstr>(9) Juridical challenges of Big Data: Data quality</vt:lpstr>
      <vt:lpstr>(9) Juridical challenges of Big Data: Transparency</vt:lpstr>
      <vt:lpstr>(9) Juridical challenges of Big Data: Transparency</vt:lpstr>
      <vt:lpstr>(9) Juridical challenges of Big Data: Transparency</vt:lpstr>
      <vt:lpstr>(9) Juridical challenges of Big Data: Transparency</vt:lpstr>
      <vt:lpstr>(9) Juridical challenges of Big Data: Transparency</vt:lpstr>
      <vt:lpstr>(9) Juridical challenges of Big Data: Individual rights</vt:lpstr>
      <vt:lpstr>(9) Juridical challenges of Big Data: Individual rights</vt:lpstr>
      <vt:lpstr>(9) Juridical challenges of Big Data: Individual rights</vt:lpstr>
      <vt:lpstr>(9) Juridical challenges of Big Data: Individual rights</vt:lpstr>
      <vt:lpstr>(9) Juridical challenges of Big Data: legal regulation</vt:lpstr>
      <vt:lpstr>(9) Juridical challenges of Big Data: legal regulation</vt:lpstr>
      <vt:lpstr>(9) Juridical challenges of Big Data: Difference between non-personal data and personal data</vt:lpstr>
      <vt:lpstr>(9) Juridical challenges of Big Data: Difference between types of data</vt:lpstr>
      <vt:lpstr>(9) Juridical challenges of Big Data: Difference between different actors</vt:lpstr>
      <vt:lpstr>(9) Juridical challenges of Big Data: Personal interests and individual rights</vt:lpstr>
      <vt:lpstr>(9) Juridical challenges of Big Data: balancing</vt:lpstr>
      <vt:lpstr>(10) Questions and remarks</vt:lpstr>
    </vt:vector>
  </TitlesOfParts>
  <Company>Universiteit van Amsterdam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dc:title>
  <dc:creator>Sloot, Bart van der</dc:creator>
  <cp:lastModifiedBy>B. van der Sloot</cp:lastModifiedBy>
  <cp:revision>58</cp:revision>
  <cp:lastPrinted>2016-02-03T19:32:14Z</cp:lastPrinted>
  <dcterms:created xsi:type="dcterms:W3CDTF">2016-02-02T20:12:59Z</dcterms:created>
  <dcterms:modified xsi:type="dcterms:W3CDTF">2017-05-24T12:07:24Z</dcterms:modified>
</cp:coreProperties>
</file>