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3" r:id="rId5"/>
    <p:sldId id="258" r:id="rId6"/>
    <p:sldId id="259" r:id="rId7"/>
    <p:sldId id="260" r:id="rId8"/>
    <p:sldId id="265" r:id="rId9"/>
    <p:sldId id="266" r:id="rId10"/>
    <p:sldId id="267" r:id="rId11"/>
    <p:sldId id="262" r:id="rId12"/>
    <p:sldId id="268" r:id="rId13"/>
    <p:sldId id="269" r:id="rId14"/>
    <p:sldId id="276" r:id="rId15"/>
    <p:sldId id="275" r:id="rId16"/>
    <p:sldId id="270" r:id="rId17"/>
    <p:sldId id="271" r:id="rId18"/>
    <p:sldId id="273" r:id="rId19"/>
    <p:sldId id="272"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46C117F-5CCF-4837-BE5F-2B92066CAFAF}"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4EB90BD-B6CE-46B7-997F-7313B992CCDC}"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DB9D11F-B188-461D-B23F-39381795C052}"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2E6D8D9-55A2-4063-B0F3-121F44549695}"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D4B24536-994D-4021-A283-9F449C0DB509}" type="datetimeFigureOut">
              <a:rPr lang="en-US" dirty="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3CBBBB78-C96F-47B7-AB17-D852CA960AC9}" type="datetimeFigureOut">
              <a:rPr lang="en-US" dirty="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11/2/2017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0578ACC-22D6-47C1-A373-4FD133E34F3C}"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0322" y="3030008"/>
            <a:ext cx="4698355"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331444B-B92B-4E27-8C94-BB93EAF5CB18}"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63EFA5E-FA76-400D-B3DC-F0BA90E6D107}"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11/2/2017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31B22-6499-45E1-AC9B-73EDB1A72F63}"/>
              </a:ext>
            </a:extLst>
          </p:cNvPr>
          <p:cNvSpPr>
            <a:spLocks noGrp="1"/>
          </p:cNvSpPr>
          <p:nvPr>
            <p:ph type="ctrTitle"/>
          </p:nvPr>
        </p:nvSpPr>
        <p:spPr>
          <a:xfrm>
            <a:off x="289367" y="2789499"/>
            <a:ext cx="8535089" cy="1317280"/>
          </a:xfrm>
        </p:spPr>
        <p:txBody>
          <a:bodyPr/>
          <a:lstStyle/>
          <a:p>
            <a:r>
              <a:rPr lang="nl-NL" sz="3600" b="1" dirty="0"/>
              <a:t>General Data </a:t>
            </a:r>
            <a:r>
              <a:rPr lang="nl-NL" sz="3600" b="1" dirty="0" err="1"/>
              <a:t>Protection</a:t>
            </a:r>
            <a:r>
              <a:rPr lang="nl-NL" sz="3600" b="1" dirty="0"/>
              <a:t> </a:t>
            </a:r>
            <a:r>
              <a:rPr lang="nl-NL" sz="3600" b="1" dirty="0" err="1"/>
              <a:t>Regulation</a:t>
            </a:r>
            <a:r>
              <a:rPr lang="nl-NL" sz="3600" b="1" dirty="0"/>
              <a:t>:</a:t>
            </a:r>
            <a:br>
              <a:rPr lang="nl-NL" sz="3600" b="1" dirty="0"/>
            </a:br>
            <a:r>
              <a:rPr lang="nl-NL" sz="2400" b="1" dirty="0"/>
              <a:t> </a:t>
            </a:r>
            <a:br>
              <a:rPr lang="nl-NL" sz="2400" b="1" dirty="0"/>
            </a:br>
            <a:r>
              <a:rPr lang="nl-NL" sz="3600" b="1" dirty="0"/>
              <a:t>Turning </a:t>
            </a:r>
            <a:r>
              <a:rPr lang="nl-NL" sz="3600" b="1" dirty="0" err="1"/>
              <a:t>the</a:t>
            </a:r>
            <a:r>
              <a:rPr lang="nl-NL" sz="3600" b="1" dirty="0"/>
              <a:t> black </a:t>
            </a:r>
            <a:r>
              <a:rPr lang="nl-NL" sz="3600" b="1" dirty="0" err="1"/>
              <a:t>into</a:t>
            </a:r>
            <a:r>
              <a:rPr lang="nl-NL" sz="3600" b="1" dirty="0"/>
              <a:t> </a:t>
            </a:r>
            <a:r>
              <a:rPr lang="nl-NL" sz="3600" b="1" dirty="0" err="1"/>
              <a:t>white</a:t>
            </a:r>
            <a:endParaRPr lang="nl-NL" sz="3600" b="1" dirty="0"/>
          </a:p>
        </p:txBody>
      </p:sp>
      <p:sp>
        <p:nvSpPr>
          <p:cNvPr id="3" name="Ondertitel 2">
            <a:extLst>
              <a:ext uri="{FF2B5EF4-FFF2-40B4-BE49-F238E27FC236}">
                <a16:creationId xmlns:a16="http://schemas.microsoft.com/office/drawing/2014/main" id="{AF04F684-689C-412A-8556-51E62E743351}"/>
              </a:ext>
            </a:extLst>
          </p:cNvPr>
          <p:cNvSpPr>
            <a:spLocks noGrp="1"/>
          </p:cNvSpPr>
          <p:nvPr>
            <p:ph type="subTitle" idx="1"/>
          </p:nvPr>
        </p:nvSpPr>
        <p:spPr>
          <a:xfrm>
            <a:off x="680322" y="4394039"/>
            <a:ext cx="8144134" cy="1645254"/>
          </a:xfrm>
        </p:spPr>
        <p:txBody>
          <a:bodyPr>
            <a:normAutofit/>
          </a:bodyPr>
          <a:lstStyle/>
          <a:p>
            <a:r>
              <a:rPr lang="nl-NL" b="1" dirty="0"/>
              <a:t>Bart van der Sloot</a:t>
            </a:r>
          </a:p>
          <a:p>
            <a:r>
              <a:rPr lang="en-US" b="1" dirty="0"/>
              <a:t>Tilburg Institute for Law, Technology, and Society (TILT)</a:t>
            </a:r>
            <a:br>
              <a:rPr lang="en-US" b="1" dirty="0"/>
            </a:br>
            <a:r>
              <a:rPr lang="en-US" b="1" dirty="0"/>
              <a:t>Tilburg University, Netherlands</a:t>
            </a:r>
          </a:p>
          <a:p>
            <a:r>
              <a:rPr lang="en-US" b="1" dirty="0"/>
              <a:t>www.bartvandersloot.com</a:t>
            </a:r>
            <a:endParaRPr lang="nl-NL" b="1" dirty="0"/>
          </a:p>
        </p:txBody>
      </p:sp>
    </p:spTree>
    <p:extLst>
      <p:ext uri="{BB962C8B-B14F-4D97-AF65-F5344CB8AC3E}">
        <p14:creationId xmlns:p14="http://schemas.microsoft.com/office/powerpoint/2010/main" val="376125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D821C5-9421-4634-AD2E-FE8F08D8C2A7}"/>
              </a:ext>
            </a:extLst>
          </p:cNvPr>
          <p:cNvSpPr>
            <a:spLocks noGrp="1"/>
          </p:cNvSpPr>
          <p:nvPr>
            <p:ph type="title"/>
          </p:nvPr>
        </p:nvSpPr>
        <p:spPr/>
        <p:txBody>
          <a:bodyPr/>
          <a:lstStyle/>
          <a:p>
            <a:r>
              <a:rPr lang="nl-NL" dirty="0"/>
              <a:t>The Dark Side of </a:t>
            </a:r>
            <a:r>
              <a:rPr lang="nl-NL" dirty="0" err="1"/>
              <a:t>the</a:t>
            </a:r>
            <a:r>
              <a:rPr lang="nl-NL" dirty="0"/>
              <a:t> GDPR</a:t>
            </a:r>
          </a:p>
        </p:txBody>
      </p:sp>
      <p:sp>
        <p:nvSpPr>
          <p:cNvPr id="3" name="Tijdelijke aanduiding voor inhoud 2">
            <a:extLst>
              <a:ext uri="{FF2B5EF4-FFF2-40B4-BE49-F238E27FC236}">
                <a16:creationId xmlns:a16="http://schemas.microsoft.com/office/drawing/2014/main" id="{5F3DC3E1-80C2-444C-931B-74A9D689E6CE}"/>
              </a:ext>
            </a:extLst>
          </p:cNvPr>
          <p:cNvSpPr>
            <a:spLocks noGrp="1"/>
          </p:cNvSpPr>
          <p:nvPr>
            <p:ph idx="1"/>
          </p:nvPr>
        </p:nvSpPr>
        <p:spPr/>
        <p:txBody>
          <a:bodyPr>
            <a:normAutofit fontScale="92500" lnSpcReduction="10000"/>
          </a:bodyPr>
          <a:lstStyle/>
          <a:p>
            <a:r>
              <a:rPr lang="en-GB" b="1" dirty="0"/>
              <a:t>Obligations for Data Controllers</a:t>
            </a:r>
            <a:br>
              <a:rPr lang="en-GB" b="1" dirty="0"/>
            </a:br>
            <a:endParaRPr lang="en-GB" b="1" dirty="0"/>
          </a:p>
          <a:p>
            <a:r>
              <a:rPr lang="en-GB" dirty="0"/>
              <a:t>1. Documentation</a:t>
            </a:r>
          </a:p>
          <a:p>
            <a:r>
              <a:rPr lang="en-GB" dirty="0"/>
              <a:t>2. Auditing</a:t>
            </a:r>
          </a:p>
          <a:p>
            <a:r>
              <a:rPr lang="en-GB" dirty="0"/>
              <a:t>3. Transparency</a:t>
            </a:r>
          </a:p>
          <a:p>
            <a:r>
              <a:rPr lang="en-GB" dirty="0"/>
              <a:t>4. Technical and organisational security </a:t>
            </a:r>
          </a:p>
          <a:p>
            <a:r>
              <a:rPr lang="en-GB" dirty="0"/>
              <a:t>5. Data leaks</a:t>
            </a:r>
          </a:p>
          <a:p>
            <a:r>
              <a:rPr lang="en-GB" dirty="0"/>
              <a:t>6. Data Protection Impact </a:t>
            </a:r>
            <a:r>
              <a:rPr lang="en-GB" dirty="0" err="1"/>
              <a:t>Assessement</a:t>
            </a:r>
            <a:endParaRPr lang="en-GB" dirty="0"/>
          </a:p>
          <a:p>
            <a:r>
              <a:rPr lang="en-GB" dirty="0"/>
              <a:t>7. Data Protection Officer</a:t>
            </a:r>
          </a:p>
        </p:txBody>
      </p:sp>
    </p:spTree>
    <p:extLst>
      <p:ext uri="{BB962C8B-B14F-4D97-AF65-F5344CB8AC3E}">
        <p14:creationId xmlns:p14="http://schemas.microsoft.com/office/powerpoint/2010/main" val="79079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78510-B445-4D07-AD5C-033DDF38EFF3}"/>
              </a:ext>
            </a:extLst>
          </p:cNvPr>
          <p:cNvSpPr>
            <a:spLocks noGrp="1"/>
          </p:cNvSpPr>
          <p:nvPr>
            <p:ph type="title"/>
          </p:nvPr>
        </p:nvSpPr>
        <p:spPr/>
        <p:txBody>
          <a:bodyPr/>
          <a:lstStyle/>
          <a:p>
            <a:r>
              <a:rPr lang="nl-NL" dirty="0"/>
              <a:t>The Dark Side of </a:t>
            </a:r>
            <a:r>
              <a:rPr lang="nl-NL" dirty="0" err="1"/>
              <a:t>the</a:t>
            </a:r>
            <a:r>
              <a:rPr lang="nl-NL" dirty="0"/>
              <a:t> GDPR</a:t>
            </a:r>
          </a:p>
        </p:txBody>
      </p:sp>
      <p:sp>
        <p:nvSpPr>
          <p:cNvPr id="3" name="Tijdelijke aanduiding voor inhoud 2">
            <a:extLst>
              <a:ext uri="{FF2B5EF4-FFF2-40B4-BE49-F238E27FC236}">
                <a16:creationId xmlns:a16="http://schemas.microsoft.com/office/drawing/2014/main" id="{9694BD3C-1A2F-4AE8-9D82-24B4D179D930}"/>
              </a:ext>
            </a:extLst>
          </p:cNvPr>
          <p:cNvSpPr>
            <a:spLocks noGrp="1"/>
          </p:cNvSpPr>
          <p:nvPr>
            <p:ph idx="1"/>
          </p:nvPr>
        </p:nvSpPr>
        <p:spPr/>
        <p:txBody>
          <a:bodyPr>
            <a:normAutofit lnSpcReduction="10000"/>
          </a:bodyPr>
          <a:lstStyle/>
          <a:p>
            <a:pPr marL="0" indent="0" algn="ctr">
              <a:buNone/>
            </a:pPr>
            <a:r>
              <a:rPr lang="en-US" sz="3600" b="1" i="1" dirty="0"/>
              <a:t>Fines</a:t>
            </a:r>
          </a:p>
          <a:p>
            <a:pPr marL="0" indent="0">
              <a:buNone/>
            </a:pPr>
            <a:endParaRPr lang="en-US" dirty="0"/>
          </a:p>
          <a:p>
            <a:pPr marL="0" indent="0">
              <a:buNone/>
            </a:pPr>
            <a:r>
              <a:rPr lang="en-US" sz="3200" b="1" dirty="0"/>
              <a:t>Infringements of the following provisions shall, in accordance with paragraph 2, be subject to administrative fines up to 20 000 000 EUR, or in the case of an undertaking, up to 4 % of the total worldwide annual turnover of the preceding financial year, whichever is higher</a:t>
            </a:r>
            <a:endParaRPr lang="nl-NL" sz="3200" b="1" dirty="0"/>
          </a:p>
        </p:txBody>
      </p:sp>
    </p:spTree>
    <p:extLst>
      <p:ext uri="{BB962C8B-B14F-4D97-AF65-F5344CB8AC3E}">
        <p14:creationId xmlns:p14="http://schemas.microsoft.com/office/powerpoint/2010/main" val="227128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F898B-5116-4A2F-8AF9-F2DFB40A10F8}"/>
              </a:ext>
            </a:extLst>
          </p:cNvPr>
          <p:cNvSpPr>
            <a:spLocks noGrp="1"/>
          </p:cNvSpPr>
          <p:nvPr>
            <p:ph type="title"/>
          </p:nvPr>
        </p:nvSpPr>
        <p:spPr/>
        <p:txBody>
          <a:bodyPr/>
          <a:lstStyle/>
          <a:p>
            <a:r>
              <a:rPr lang="nl-NL" dirty="0"/>
              <a:t>Turning </a:t>
            </a:r>
            <a:r>
              <a:rPr lang="nl-NL" dirty="0" err="1"/>
              <a:t>it</a:t>
            </a:r>
            <a:r>
              <a:rPr lang="nl-NL" dirty="0"/>
              <a:t> </a:t>
            </a:r>
            <a:r>
              <a:rPr lang="nl-NL" dirty="0" err="1"/>
              <a:t>into</a:t>
            </a:r>
            <a:r>
              <a:rPr lang="nl-NL" dirty="0"/>
              <a:t> </a:t>
            </a:r>
            <a:r>
              <a:rPr lang="nl-NL" dirty="0" err="1"/>
              <a:t>white</a:t>
            </a:r>
            <a:endParaRPr lang="nl-NL" dirty="0"/>
          </a:p>
        </p:txBody>
      </p:sp>
      <p:pic>
        <p:nvPicPr>
          <p:cNvPr id="4" name="Tijdelijke aanduiding voor inhoud 3">
            <a:extLst>
              <a:ext uri="{FF2B5EF4-FFF2-40B4-BE49-F238E27FC236}">
                <a16:creationId xmlns:a16="http://schemas.microsoft.com/office/drawing/2014/main" id="{CACA7296-54FE-4F87-BF7F-FD8439839499}"/>
              </a:ext>
            </a:extLst>
          </p:cNvPr>
          <p:cNvPicPr>
            <a:picLocks noGrp="1" noChangeAspect="1"/>
          </p:cNvPicPr>
          <p:nvPr>
            <p:ph idx="1"/>
          </p:nvPr>
        </p:nvPicPr>
        <p:blipFill>
          <a:blip r:embed="rId2"/>
          <a:stretch>
            <a:fillRect/>
          </a:stretch>
        </p:blipFill>
        <p:spPr>
          <a:xfrm>
            <a:off x="2138410" y="1954835"/>
            <a:ext cx="5732376" cy="4561021"/>
          </a:xfrm>
          <a:prstGeom prst="rect">
            <a:avLst/>
          </a:prstGeom>
        </p:spPr>
      </p:pic>
    </p:spTree>
    <p:extLst>
      <p:ext uri="{BB962C8B-B14F-4D97-AF65-F5344CB8AC3E}">
        <p14:creationId xmlns:p14="http://schemas.microsoft.com/office/powerpoint/2010/main" val="2670920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F898B-5116-4A2F-8AF9-F2DFB40A10F8}"/>
              </a:ext>
            </a:extLst>
          </p:cNvPr>
          <p:cNvSpPr>
            <a:spLocks noGrp="1"/>
          </p:cNvSpPr>
          <p:nvPr>
            <p:ph type="title"/>
          </p:nvPr>
        </p:nvSpPr>
        <p:spPr/>
        <p:txBody>
          <a:bodyPr/>
          <a:lstStyle/>
          <a:p>
            <a:r>
              <a:rPr lang="nl-NL" dirty="0"/>
              <a:t>Turning </a:t>
            </a:r>
            <a:r>
              <a:rPr lang="nl-NL" dirty="0" err="1"/>
              <a:t>it</a:t>
            </a:r>
            <a:r>
              <a:rPr lang="nl-NL" dirty="0"/>
              <a:t> </a:t>
            </a:r>
            <a:r>
              <a:rPr lang="nl-NL" dirty="0" err="1"/>
              <a:t>into</a:t>
            </a:r>
            <a:r>
              <a:rPr lang="nl-NL" dirty="0"/>
              <a:t> </a:t>
            </a:r>
            <a:r>
              <a:rPr lang="nl-NL" dirty="0" err="1"/>
              <a:t>white</a:t>
            </a:r>
            <a:endParaRPr lang="nl-NL" dirty="0"/>
          </a:p>
        </p:txBody>
      </p:sp>
      <p:pic>
        <p:nvPicPr>
          <p:cNvPr id="5" name="Tijdelijke aanduiding voor inhoud 4">
            <a:extLst>
              <a:ext uri="{FF2B5EF4-FFF2-40B4-BE49-F238E27FC236}">
                <a16:creationId xmlns:a16="http://schemas.microsoft.com/office/drawing/2014/main" id="{407E1482-73DB-4534-996E-8F58B30BE961}"/>
              </a:ext>
            </a:extLst>
          </p:cNvPr>
          <p:cNvPicPr>
            <a:picLocks noGrp="1" noChangeAspect="1"/>
          </p:cNvPicPr>
          <p:nvPr>
            <p:ph idx="1"/>
          </p:nvPr>
        </p:nvPicPr>
        <p:blipFill>
          <a:blip r:embed="rId2"/>
          <a:stretch>
            <a:fillRect/>
          </a:stretch>
        </p:blipFill>
        <p:spPr>
          <a:xfrm>
            <a:off x="3167321" y="1967520"/>
            <a:ext cx="4639860" cy="4562529"/>
          </a:xfrm>
        </p:spPr>
      </p:pic>
    </p:spTree>
    <p:extLst>
      <p:ext uri="{BB962C8B-B14F-4D97-AF65-F5344CB8AC3E}">
        <p14:creationId xmlns:p14="http://schemas.microsoft.com/office/powerpoint/2010/main" val="2890303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156CB-88B8-44E0-8086-786C0967BA2E}"/>
              </a:ext>
            </a:extLst>
          </p:cNvPr>
          <p:cNvSpPr>
            <a:spLocks noGrp="1"/>
          </p:cNvSpPr>
          <p:nvPr>
            <p:ph type="title"/>
          </p:nvPr>
        </p:nvSpPr>
        <p:spPr/>
        <p:txBody>
          <a:bodyPr/>
          <a:lstStyle/>
          <a:p>
            <a:r>
              <a:rPr lang="nl-NL" dirty="0"/>
              <a:t>Turning </a:t>
            </a:r>
            <a:r>
              <a:rPr lang="nl-NL" dirty="0" err="1"/>
              <a:t>it</a:t>
            </a:r>
            <a:r>
              <a:rPr lang="nl-NL" dirty="0"/>
              <a:t> </a:t>
            </a:r>
            <a:r>
              <a:rPr lang="nl-NL" dirty="0" err="1"/>
              <a:t>into</a:t>
            </a:r>
            <a:r>
              <a:rPr lang="nl-NL" dirty="0"/>
              <a:t> </a:t>
            </a:r>
            <a:r>
              <a:rPr lang="nl-NL" dirty="0" err="1"/>
              <a:t>white</a:t>
            </a:r>
            <a:endParaRPr lang="nl-NL" dirty="0"/>
          </a:p>
        </p:txBody>
      </p:sp>
      <p:pic>
        <p:nvPicPr>
          <p:cNvPr id="5" name="Tijdelijke aanduiding voor inhoud 4">
            <a:extLst>
              <a:ext uri="{FF2B5EF4-FFF2-40B4-BE49-F238E27FC236}">
                <a16:creationId xmlns:a16="http://schemas.microsoft.com/office/drawing/2014/main" id="{00E11349-F60A-48AA-983D-CFC9628C97F4}"/>
              </a:ext>
            </a:extLst>
          </p:cNvPr>
          <p:cNvPicPr>
            <a:picLocks noGrp="1" noChangeAspect="1"/>
          </p:cNvPicPr>
          <p:nvPr>
            <p:ph idx="1"/>
          </p:nvPr>
        </p:nvPicPr>
        <p:blipFill>
          <a:blip r:embed="rId2"/>
          <a:stretch>
            <a:fillRect/>
          </a:stretch>
        </p:blipFill>
        <p:spPr>
          <a:xfrm>
            <a:off x="2959642" y="1966700"/>
            <a:ext cx="4459729" cy="4459729"/>
          </a:xfrm>
        </p:spPr>
      </p:pic>
    </p:spTree>
    <p:extLst>
      <p:ext uri="{BB962C8B-B14F-4D97-AF65-F5344CB8AC3E}">
        <p14:creationId xmlns:p14="http://schemas.microsoft.com/office/powerpoint/2010/main" val="1473569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81021-0E44-4C3F-B0EB-4617FB451FF8}"/>
              </a:ext>
            </a:extLst>
          </p:cNvPr>
          <p:cNvSpPr>
            <a:spLocks noGrp="1"/>
          </p:cNvSpPr>
          <p:nvPr>
            <p:ph type="title"/>
          </p:nvPr>
        </p:nvSpPr>
        <p:spPr/>
        <p:txBody>
          <a:bodyPr/>
          <a:lstStyle/>
          <a:p>
            <a:r>
              <a:rPr lang="nl-NL" dirty="0"/>
              <a:t>Turning </a:t>
            </a:r>
            <a:r>
              <a:rPr lang="nl-NL" dirty="0" err="1"/>
              <a:t>it</a:t>
            </a:r>
            <a:r>
              <a:rPr lang="nl-NL" dirty="0"/>
              <a:t> </a:t>
            </a:r>
            <a:r>
              <a:rPr lang="nl-NL" dirty="0" err="1"/>
              <a:t>into</a:t>
            </a:r>
            <a:r>
              <a:rPr lang="nl-NL" dirty="0"/>
              <a:t> </a:t>
            </a:r>
            <a:r>
              <a:rPr lang="nl-NL" dirty="0" err="1"/>
              <a:t>white</a:t>
            </a:r>
            <a:endParaRPr lang="nl-NL" dirty="0"/>
          </a:p>
        </p:txBody>
      </p:sp>
      <p:pic>
        <p:nvPicPr>
          <p:cNvPr id="5" name="Tijdelijke aanduiding voor inhoud 4">
            <a:extLst>
              <a:ext uri="{FF2B5EF4-FFF2-40B4-BE49-F238E27FC236}">
                <a16:creationId xmlns:a16="http://schemas.microsoft.com/office/drawing/2014/main" id="{7EE9AF00-BAF1-42CC-94D1-C105BC76E914}"/>
              </a:ext>
            </a:extLst>
          </p:cNvPr>
          <p:cNvPicPr>
            <a:picLocks noGrp="1" noChangeAspect="1"/>
          </p:cNvPicPr>
          <p:nvPr>
            <p:ph idx="1"/>
          </p:nvPr>
        </p:nvPicPr>
        <p:blipFill>
          <a:blip r:embed="rId2"/>
          <a:stretch>
            <a:fillRect/>
          </a:stretch>
        </p:blipFill>
        <p:spPr>
          <a:xfrm>
            <a:off x="2439250" y="2054852"/>
            <a:ext cx="6438531" cy="4294500"/>
          </a:xfrm>
        </p:spPr>
      </p:pic>
    </p:spTree>
    <p:extLst>
      <p:ext uri="{BB962C8B-B14F-4D97-AF65-F5344CB8AC3E}">
        <p14:creationId xmlns:p14="http://schemas.microsoft.com/office/powerpoint/2010/main" val="1844138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F898B-5116-4A2F-8AF9-F2DFB40A10F8}"/>
              </a:ext>
            </a:extLst>
          </p:cNvPr>
          <p:cNvSpPr>
            <a:spLocks noGrp="1"/>
          </p:cNvSpPr>
          <p:nvPr>
            <p:ph type="title"/>
          </p:nvPr>
        </p:nvSpPr>
        <p:spPr/>
        <p:txBody>
          <a:bodyPr/>
          <a:lstStyle/>
          <a:p>
            <a:r>
              <a:rPr lang="nl-NL" dirty="0"/>
              <a:t>Turning </a:t>
            </a:r>
            <a:r>
              <a:rPr lang="nl-NL" dirty="0" err="1"/>
              <a:t>it</a:t>
            </a:r>
            <a:r>
              <a:rPr lang="nl-NL" dirty="0"/>
              <a:t> </a:t>
            </a:r>
            <a:r>
              <a:rPr lang="nl-NL" dirty="0" err="1"/>
              <a:t>into</a:t>
            </a:r>
            <a:r>
              <a:rPr lang="nl-NL" dirty="0"/>
              <a:t> </a:t>
            </a:r>
            <a:r>
              <a:rPr lang="nl-NL" dirty="0" err="1"/>
              <a:t>white</a:t>
            </a:r>
            <a:endParaRPr lang="nl-NL" dirty="0"/>
          </a:p>
        </p:txBody>
      </p:sp>
      <p:pic>
        <p:nvPicPr>
          <p:cNvPr id="5" name="Tijdelijke aanduiding voor inhoud 4">
            <a:extLst>
              <a:ext uri="{FF2B5EF4-FFF2-40B4-BE49-F238E27FC236}">
                <a16:creationId xmlns:a16="http://schemas.microsoft.com/office/drawing/2014/main" id="{C062E018-6266-4698-8BE3-7360534787F9}"/>
              </a:ext>
            </a:extLst>
          </p:cNvPr>
          <p:cNvPicPr>
            <a:picLocks noGrp="1" noChangeAspect="1"/>
          </p:cNvPicPr>
          <p:nvPr>
            <p:ph idx="1"/>
          </p:nvPr>
        </p:nvPicPr>
        <p:blipFill>
          <a:blip r:embed="rId2"/>
          <a:stretch>
            <a:fillRect/>
          </a:stretch>
        </p:blipFill>
        <p:spPr>
          <a:xfrm>
            <a:off x="1404536" y="2163470"/>
            <a:ext cx="8889646" cy="3921903"/>
          </a:xfrm>
        </p:spPr>
      </p:pic>
    </p:spTree>
    <p:extLst>
      <p:ext uri="{BB962C8B-B14F-4D97-AF65-F5344CB8AC3E}">
        <p14:creationId xmlns:p14="http://schemas.microsoft.com/office/powerpoint/2010/main" val="68735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F898B-5116-4A2F-8AF9-F2DFB40A10F8}"/>
              </a:ext>
            </a:extLst>
          </p:cNvPr>
          <p:cNvSpPr>
            <a:spLocks noGrp="1"/>
          </p:cNvSpPr>
          <p:nvPr>
            <p:ph type="title"/>
          </p:nvPr>
        </p:nvSpPr>
        <p:spPr/>
        <p:txBody>
          <a:bodyPr/>
          <a:lstStyle/>
          <a:p>
            <a:r>
              <a:rPr lang="nl-NL" dirty="0"/>
              <a:t>Turning </a:t>
            </a:r>
            <a:r>
              <a:rPr lang="nl-NL" dirty="0" err="1"/>
              <a:t>it</a:t>
            </a:r>
            <a:r>
              <a:rPr lang="nl-NL" dirty="0"/>
              <a:t> </a:t>
            </a:r>
            <a:r>
              <a:rPr lang="nl-NL" dirty="0" err="1"/>
              <a:t>into</a:t>
            </a:r>
            <a:r>
              <a:rPr lang="nl-NL" dirty="0"/>
              <a:t> </a:t>
            </a:r>
            <a:r>
              <a:rPr lang="nl-NL" dirty="0" err="1"/>
              <a:t>white</a:t>
            </a:r>
            <a:endParaRPr lang="nl-NL" dirty="0"/>
          </a:p>
        </p:txBody>
      </p:sp>
      <p:pic>
        <p:nvPicPr>
          <p:cNvPr id="5" name="Tijdelijke aanduiding voor inhoud 4">
            <a:extLst>
              <a:ext uri="{FF2B5EF4-FFF2-40B4-BE49-F238E27FC236}">
                <a16:creationId xmlns:a16="http://schemas.microsoft.com/office/drawing/2014/main" id="{F77507D8-9C02-4839-B26F-68B1B4520118}"/>
              </a:ext>
            </a:extLst>
          </p:cNvPr>
          <p:cNvPicPr>
            <a:picLocks noGrp="1" noChangeAspect="1"/>
          </p:cNvPicPr>
          <p:nvPr>
            <p:ph idx="1"/>
          </p:nvPr>
        </p:nvPicPr>
        <p:blipFill>
          <a:blip r:embed="rId2"/>
          <a:stretch>
            <a:fillRect/>
          </a:stretch>
        </p:blipFill>
        <p:spPr>
          <a:xfrm>
            <a:off x="1653663" y="2047433"/>
            <a:ext cx="7667175" cy="4574848"/>
          </a:xfrm>
        </p:spPr>
      </p:pic>
    </p:spTree>
    <p:extLst>
      <p:ext uri="{BB962C8B-B14F-4D97-AF65-F5344CB8AC3E}">
        <p14:creationId xmlns:p14="http://schemas.microsoft.com/office/powerpoint/2010/main" val="243456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F898B-5116-4A2F-8AF9-F2DFB40A10F8}"/>
              </a:ext>
            </a:extLst>
          </p:cNvPr>
          <p:cNvSpPr>
            <a:spLocks noGrp="1"/>
          </p:cNvSpPr>
          <p:nvPr>
            <p:ph type="title"/>
          </p:nvPr>
        </p:nvSpPr>
        <p:spPr/>
        <p:txBody>
          <a:bodyPr/>
          <a:lstStyle/>
          <a:p>
            <a:r>
              <a:rPr lang="nl-NL" dirty="0"/>
              <a:t>Turning </a:t>
            </a:r>
            <a:r>
              <a:rPr lang="nl-NL" dirty="0" err="1"/>
              <a:t>it</a:t>
            </a:r>
            <a:r>
              <a:rPr lang="nl-NL" dirty="0"/>
              <a:t> </a:t>
            </a:r>
            <a:r>
              <a:rPr lang="nl-NL" dirty="0" err="1"/>
              <a:t>into</a:t>
            </a:r>
            <a:r>
              <a:rPr lang="nl-NL" dirty="0"/>
              <a:t> </a:t>
            </a:r>
            <a:r>
              <a:rPr lang="nl-NL" dirty="0" err="1"/>
              <a:t>white</a:t>
            </a:r>
            <a:endParaRPr lang="nl-NL" dirty="0"/>
          </a:p>
        </p:txBody>
      </p:sp>
      <p:pic>
        <p:nvPicPr>
          <p:cNvPr id="5" name="Tijdelijke aanduiding voor inhoud 4">
            <a:extLst>
              <a:ext uri="{FF2B5EF4-FFF2-40B4-BE49-F238E27FC236}">
                <a16:creationId xmlns:a16="http://schemas.microsoft.com/office/drawing/2014/main" id="{170EE8A9-BAAC-40DC-9F72-7B1EB063DFC6}"/>
              </a:ext>
            </a:extLst>
          </p:cNvPr>
          <p:cNvPicPr>
            <a:picLocks noGrp="1" noChangeAspect="1"/>
          </p:cNvPicPr>
          <p:nvPr>
            <p:ph idx="1"/>
          </p:nvPr>
        </p:nvPicPr>
        <p:blipFill>
          <a:blip r:embed="rId2"/>
          <a:stretch>
            <a:fillRect/>
          </a:stretch>
        </p:blipFill>
        <p:spPr>
          <a:xfrm>
            <a:off x="3063816" y="1980386"/>
            <a:ext cx="4413430" cy="4692947"/>
          </a:xfrm>
        </p:spPr>
      </p:pic>
    </p:spTree>
    <p:extLst>
      <p:ext uri="{BB962C8B-B14F-4D97-AF65-F5344CB8AC3E}">
        <p14:creationId xmlns:p14="http://schemas.microsoft.com/office/powerpoint/2010/main" val="549640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F898B-5116-4A2F-8AF9-F2DFB40A10F8}"/>
              </a:ext>
            </a:extLst>
          </p:cNvPr>
          <p:cNvSpPr>
            <a:spLocks noGrp="1"/>
          </p:cNvSpPr>
          <p:nvPr>
            <p:ph type="title"/>
          </p:nvPr>
        </p:nvSpPr>
        <p:spPr/>
        <p:txBody>
          <a:bodyPr/>
          <a:lstStyle/>
          <a:p>
            <a:r>
              <a:rPr lang="nl-NL" dirty="0"/>
              <a:t>Turning </a:t>
            </a:r>
            <a:r>
              <a:rPr lang="nl-NL" dirty="0" err="1"/>
              <a:t>it</a:t>
            </a:r>
            <a:r>
              <a:rPr lang="nl-NL" dirty="0"/>
              <a:t> </a:t>
            </a:r>
            <a:r>
              <a:rPr lang="nl-NL" dirty="0" err="1"/>
              <a:t>into</a:t>
            </a:r>
            <a:r>
              <a:rPr lang="nl-NL" dirty="0"/>
              <a:t> </a:t>
            </a:r>
            <a:r>
              <a:rPr lang="nl-NL" dirty="0" err="1"/>
              <a:t>white</a:t>
            </a:r>
            <a:endParaRPr lang="nl-NL" dirty="0"/>
          </a:p>
        </p:txBody>
      </p:sp>
      <p:pic>
        <p:nvPicPr>
          <p:cNvPr id="5" name="Tijdelijke aanduiding voor inhoud 4">
            <a:extLst>
              <a:ext uri="{FF2B5EF4-FFF2-40B4-BE49-F238E27FC236}">
                <a16:creationId xmlns:a16="http://schemas.microsoft.com/office/drawing/2014/main" id="{045F503F-0A82-4814-A1A7-251C4AC87AFF}"/>
              </a:ext>
            </a:extLst>
          </p:cNvPr>
          <p:cNvPicPr>
            <a:picLocks noGrp="1" noChangeAspect="1"/>
          </p:cNvPicPr>
          <p:nvPr>
            <p:ph idx="1"/>
          </p:nvPr>
        </p:nvPicPr>
        <p:blipFill>
          <a:blip r:embed="rId2"/>
          <a:stretch>
            <a:fillRect/>
          </a:stretch>
        </p:blipFill>
        <p:spPr>
          <a:xfrm>
            <a:off x="2788841" y="2336800"/>
            <a:ext cx="5398294" cy="3598863"/>
          </a:xfrm>
        </p:spPr>
      </p:pic>
    </p:spTree>
    <p:extLst>
      <p:ext uri="{BB962C8B-B14F-4D97-AF65-F5344CB8AC3E}">
        <p14:creationId xmlns:p14="http://schemas.microsoft.com/office/powerpoint/2010/main" val="414935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05C25-96AE-47D2-B8E0-EB704C3E1F32}"/>
              </a:ext>
            </a:extLst>
          </p:cNvPr>
          <p:cNvSpPr>
            <a:spLocks noGrp="1"/>
          </p:cNvSpPr>
          <p:nvPr>
            <p:ph type="title"/>
          </p:nvPr>
        </p:nvSpPr>
        <p:spPr/>
        <p:txBody>
          <a:bodyPr/>
          <a:lstStyle/>
          <a:p>
            <a:r>
              <a:rPr lang="nl-NL" b="1" dirty="0"/>
              <a:t>Lippizaner</a:t>
            </a:r>
            <a:endParaRPr lang="nl-NL" dirty="0"/>
          </a:p>
        </p:txBody>
      </p:sp>
      <p:pic>
        <p:nvPicPr>
          <p:cNvPr id="5" name="Tijdelijke aanduiding voor inhoud 4">
            <a:extLst>
              <a:ext uri="{FF2B5EF4-FFF2-40B4-BE49-F238E27FC236}">
                <a16:creationId xmlns:a16="http://schemas.microsoft.com/office/drawing/2014/main" id="{230CB791-C4B6-46EF-8C67-07251AF2A068}"/>
              </a:ext>
            </a:extLst>
          </p:cNvPr>
          <p:cNvPicPr>
            <a:picLocks noGrp="1" noChangeAspect="1"/>
          </p:cNvPicPr>
          <p:nvPr>
            <p:ph idx="1"/>
          </p:nvPr>
        </p:nvPicPr>
        <p:blipFill>
          <a:blip r:embed="rId2"/>
          <a:stretch>
            <a:fillRect/>
          </a:stretch>
        </p:blipFill>
        <p:spPr>
          <a:xfrm>
            <a:off x="2372810" y="2153135"/>
            <a:ext cx="5847823" cy="4385868"/>
          </a:xfrm>
        </p:spPr>
      </p:pic>
    </p:spTree>
    <p:extLst>
      <p:ext uri="{BB962C8B-B14F-4D97-AF65-F5344CB8AC3E}">
        <p14:creationId xmlns:p14="http://schemas.microsoft.com/office/powerpoint/2010/main" val="1763962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F898B-5116-4A2F-8AF9-F2DFB40A10F8}"/>
              </a:ext>
            </a:extLst>
          </p:cNvPr>
          <p:cNvSpPr>
            <a:spLocks noGrp="1"/>
          </p:cNvSpPr>
          <p:nvPr>
            <p:ph type="title"/>
          </p:nvPr>
        </p:nvSpPr>
        <p:spPr/>
        <p:txBody>
          <a:bodyPr/>
          <a:lstStyle/>
          <a:p>
            <a:r>
              <a:rPr lang="nl-NL" dirty="0"/>
              <a:t>GDPR: </a:t>
            </a:r>
            <a:r>
              <a:rPr lang="nl-NL" dirty="0" err="1"/>
              <a:t>danger</a:t>
            </a:r>
            <a:r>
              <a:rPr lang="nl-NL" dirty="0"/>
              <a:t> or opportunity?</a:t>
            </a:r>
          </a:p>
        </p:txBody>
      </p:sp>
      <p:pic>
        <p:nvPicPr>
          <p:cNvPr id="5" name="Tijdelijke aanduiding voor inhoud 4">
            <a:extLst>
              <a:ext uri="{FF2B5EF4-FFF2-40B4-BE49-F238E27FC236}">
                <a16:creationId xmlns:a16="http://schemas.microsoft.com/office/drawing/2014/main" id="{6313333F-C52B-4D11-A85E-5A34A0F69517}"/>
              </a:ext>
            </a:extLst>
          </p:cNvPr>
          <p:cNvPicPr>
            <a:picLocks noGrp="1" noChangeAspect="1"/>
          </p:cNvPicPr>
          <p:nvPr>
            <p:ph idx="1"/>
          </p:nvPr>
        </p:nvPicPr>
        <p:blipFill>
          <a:blip r:embed="rId2"/>
          <a:stretch>
            <a:fillRect/>
          </a:stretch>
        </p:blipFill>
        <p:spPr>
          <a:xfrm>
            <a:off x="1907033" y="2163180"/>
            <a:ext cx="7653655" cy="4305181"/>
          </a:xfrm>
        </p:spPr>
      </p:pic>
    </p:spTree>
    <p:extLst>
      <p:ext uri="{BB962C8B-B14F-4D97-AF65-F5344CB8AC3E}">
        <p14:creationId xmlns:p14="http://schemas.microsoft.com/office/powerpoint/2010/main" val="182473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6631D-1054-41BF-94E5-1FF2A47F3222}"/>
              </a:ext>
            </a:extLst>
          </p:cNvPr>
          <p:cNvSpPr>
            <a:spLocks noGrp="1"/>
          </p:cNvSpPr>
          <p:nvPr>
            <p:ph type="title"/>
          </p:nvPr>
        </p:nvSpPr>
        <p:spPr/>
        <p:txBody>
          <a:bodyPr/>
          <a:lstStyle/>
          <a:p>
            <a:r>
              <a:rPr lang="nl-NL" dirty="0"/>
              <a:t>The Dark Side of </a:t>
            </a:r>
            <a:r>
              <a:rPr lang="nl-NL" dirty="0" err="1"/>
              <a:t>the</a:t>
            </a:r>
            <a:r>
              <a:rPr lang="nl-NL" dirty="0"/>
              <a:t> GDPR</a:t>
            </a:r>
          </a:p>
        </p:txBody>
      </p:sp>
      <p:sp>
        <p:nvSpPr>
          <p:cNvPr id="3" name="Tijdelijke aanduiding voor inhoud 2">
            <a:extLst>
              <a:ext uri="{FF2B5EF4-FFF2-40B4-BE49-F238E27FC236}">
                <a16:creationId xmlns:a16="http://schemas.microsoft.com/office/drawing/2014/main" id="{415740AF-4690-4452-9950-9EDD2C29E870}"/>
              </a:ext>
            </a:extLst>
          </p:cNvPr>
          <p:cNvSpPr>
            <a:spLocks noGrp="1"/>
          </p:cNvSpPr>
          <p:nvPr>
            <p:ph idx="1"/>
          </p:nvPr>
        </p:nvSpPr>
        <p:spPr/>
        <p:txBody>
          <a:bodyPr>
            <a:normAutofit/>
          </a:bodyPr>
          <a:lstStyle/>
          <a:p>
            <a:pPr marL="0" indent="0">
              <a:buNone/>
            </a:pPr>
            <a:endParaRPr lang="nl-NL" sz="5400" b="1" dirty="0"/>
          </a:p>
          <a:p>
            <a:pPr marL="0" indent="0" algn="ctr">
              <a:buNone/>
            </a:pPr>
            <a:r>
              <a:rPr lang="nl-NL" sz="5400" b="1" dirty="0"/>
              <a:t>  </a:t>
            </a:r>
            <a:r>
              <a:rPr lang="nl-NL" sz="5400" b="1" dirty="0" err="1"/>
              <a:t>Everything</a:t>
            </a:r>
            <a:r>
              <a:rPr lang="nl-NL" sz="5400" b="1" dirty="0"/>
              <a:t> is personal data</a:t>
            </a:r>
          </a:p>
        </p:txBody>
      </p:sp>
    </p:spTree>
    <p:extLst>
      <p:ext uri="{BB962C8B-B14F-4D97-AF65-F5344CB8AC3E}">
        <p14:creationId xmlns:p14="http://schemas.microsoft.com/office/powerpoint/2010/main" val="237764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AF24C-A5EF-4F1F-809D-F2A55D30FFAD}"/>
              </a:ext>
            </a:extLst>
          </p:cNvPr>
          <p:cNvSpPr>
            <a:spLocks noGrp="1"/>
          </p:cNvSpPr>
          <p:nvPr>
            <p:ph type="title"/>
          </p:nvPr>
        </p:nvSpPr>
        <p:spPr/>
        <p:txBody>
          <a:bodyPr/>
          <a:lstStyle/>
          <a:p>
            <a:r>
              <a:rPr lang="nl-NL" dirty="0"/>
              <a:t>The Dark Side of </a:t>
            </a:r>
            <a:r>
              <a:rPr lang="nl-NL" dirty="0" err="1"/>
              <a:t>the</a:t>
            </a:r>
            <a:r>
              <a:rPr lang="nl-NL" dirty="0"/>
              <a:t> GDPR</a:t>
            </a:r>
          </a:p>
        </p:txBody>
      </p:sp>
      <p:pic>
        <p:nvPicPr>
          <p:cNvPr id="5" name="Tijdelijke aanduiding voor inhoud 4">
            <a:extLst>
              <a:ext uri="{FF2B5EF4-FFF2-40B4-BE49-F238E27FC236}">
                <a16:creationId xmlns:a16="http://schemas.microsoft.com/office/drawing/2014/main" id="{8FCE77EE-2416-46B0-8B01-E20E249E5325}"/>
              </a:ext>
            </a:extLst>
          </p:cNvPr>
          <p:cNvPicPr>
            <a:picLocks noGrp="1" noChangeAspect="1"/>
          </p:cNvPicPr>
          <p:nvPr>
            <p:ph idx="1"/>
          </p:nvPr>
        </p:nvPicPr>
        <p:blipFill>
          <a:blip r:embed="rId2"/>
          <a:stretch>
            <a:fillRect/>
          </a:stretch>
        </p:blipFill>
        <p:spPr>
          <a:xfrm>
            <a:off x="1522064" y="2059008"/>
            <a:ext cx="7930374" cy="4161114"/>
          </a:xfrm>
        </p:spPr>
      </p:pic>
    </p:spTree>
    <p:extLst>
      <p:ext uri="{BB962C8B-B14F-4D97-AF65-F5344CB8AC3E}">
        <p14:creationId xmlns:p14="http://schemas.microsoft.com/office/powerpoint/2010/main" val="325830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03C98-DC08-4CD0-929C-85565AF93E5A}"/>
              </a:ext>
            </a:extLst>
          </p:cNvPr>
          <p:cNvSpPr>
            <a:spLocks noGrp="1"/>
          </p:cNvSpPr>
          <p:nvPr>
            <p:ph type="title"/>
          </p:nvPr>
        </p:nvSpPr>
        <p:spPr/>
        <p:txBody>
          <a:bodyPr/>
          <a:lstStyle/>
          <a:p>
            <a:r>
              <a:rPr lang="nl-NL" dirty="0"/>
              <a:t>The Dark Side of </a:t>
            </a:r>
            <a:r>
              <a:rPr lang="nl-NL" dirty="0" err="1"/>
              <a:t>the</a:t>
            </a:r>
            <a:r>
              <a:rPr lang="nl-NL" dirty="0"/>
              <a:t> GDPR</a:t>
            </a:r>
          </a:p>
        </p:txBody>
      </p:sp>
      <p:sp>
        <p:nvSpPr>
          <p:cNvPr id="3" name="Tijdelijke aanduiding voor inhoud 2">
            <a:extLst>
              <a:ext uri="{FF2B5EF4-FFF2-40B4-BE49-F238E27FC236}">
                <a16:creationId xmlns:a16="http://schemas.microsoft.com/office/drawing/2014/main" id="{A8A4E4C0-93B6-4C8B-A63F-2C64EC7B8B7E}"/>
              </a:ext>
            </a:extLst>
          </p:cNvPr>
          <p:cNvSpPr>
            <a:spLocks noGrp="1"/>
          </p:cNvSpPr>
          <p:nvPr>
            <p:ph idx="1"/>
          </p:nvPr>
        </p:nvSpPr>
        <p:spPr/>
        <p:txBody>
          <a:bodyPr>
            <a:normAutofit/>
          </a:bodyPr>
          <a:lstStyle/>
          <a:p>
            <a:pPr marL="0" indent="0" algn="ctr">
              <a:buNone/>
            </a:pPr>
            <a:r>
              <a:rPr lang="en-US" b="1" i="1" dirty="0"/>
              <a:t>Sensitive data</a:t>
            </a:r>
          </a:p>
          <a:p>
            <a:pPr marL="0" indent="0" algn="ctr">
              <a:buNone/>
            </a:pPr>
            <a:r>
              <a:rPr lang="en-US" sz="2800" b="1" dirty="0"/>
              <a:t>Processing of personal data revealing racial or ethnic origin, political opinions, religious or philosophical beliefs, or trade union membership, and the processing of genetic data, biometric data for the purpose of uniquely identifying a natural person, data concerning health or data concerning a natural person's sex life or sexual orientation shall be prohibited</a:t>
            </a:r>
            <a:endParaRPr lang="nl-NL" sz="2800" b="1" dirty="0"/>
          </a:p>
        </p:txBody>
      </p:sp>
    </p:spTree>
    <p:extLst>
      <p:ext uri="{BB962C8B-B14F-4D97-AF65-F5344CB8AC3E}">
        <p14:creationId xmlns:p14="http://schemas.microsoft.com/office/powerpoint/2010/main" val="184606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BB5C3-2776-480F-8A3A-496C5AD3F0EE}"/>
              </a:ext>
            </a:extLst>
          </p:cNvPr>
          <p:cNvSpPr>
            <a:spLocks noGrp="1"/>
          </p:cNvSpPr>
          <p:nvPr>
            <p:ph type="title"/>
          </p:nvPr>
        </p:nvSpPr>
        <p:spPr/>
        <p:txBody>
          <a:bodyPr/>
          <a:lstStyle/>
          <a:p>
            <a:r>
              <a:rPr lang="nl-NL" dirty="0"/>
              <a:t>The Dark Side of </a:t>
            </a:r>
            <a:r>
              <a:rPr lang="nl-NL" dirty="0" err="1"/>
              <a:t>the</a:t>
            </a:r>
            <a:r>
              <a:rPr lang="nl-NL" dirty="0"/>
              <a:t> GDPR</a:t>
            </a:r>
          </a:p>
        </p:txBody>
      </p:sp>
      <p:sp>
        <p:nvSpPr>
          <p:cNvPr id="3" name="Tijdelijke aanduiding voor inhoud 2">
            <a:extLst>
              <a:ext uri="{FF2B5EF4-FFF2-40B4-BE49-F238E27FC236}">
                <a16:creationId xmlns:a16="http://schemas.microsoft.com/office/drawing/2014/main" id="{836B7FB6-EDDB-460C-B79E-4190C12AE713}"/>
              </a:ext>
            </a:extLst>
          </p:cNvPr>
          <p:cNvSpPr>
            <a:spLocks noGrp="1"/>
          </p:cNvSpPr>
          <p:nvPr>
            <p:ph idx="1"/>
          </p:nvPr>
        </p:nvSpPr>
        <p:spPr/>
        <p:txBody>
          <a:bodyPr>
            <a:normAutofit fontScale="92500" lnSpcReduction="10000"/>
          </a:bodyPr>
          <a:lstStyle/>
          <a:p>
            <a:pPr marL="0" indent="0" algn="ctr">
              <a:buNone/>
            </a:pPr>
            <a:r>
              <a:rPr lang="en-US" b="1" i="1" dirty="0"/>
              <a:t>Medical exception</a:t>
            </a:r>
          </a:p>
          <a:p>
            <a:pPr marL="0" indent="0" algn="ctr">
              <a:buNone/>
            </a:pPr>
            <a:r>
              <a:rPr lang="en-US" sz="2800" b="1" dirty="0"/>
              <a:t>Where personal data are processed for scientific or historical research purposes or statistical purposes, Union or Member State law may provide for derogations from the rights referred to in Articles 15, 16, 18 and 21 subject to the conditions and safeguards referred to in paragraph 1 of this Article in so far as such rights are likely to render impossible or seriously impair the achievement of the specific purposes, and such derogations are necessary for the fulfilment of those purposes. </a:t>
            </a:r>
            <a:endParaRPr lang="nl-NL" sz="2800" b="1" dirty="0"/>
          </a:p>
        </p:txBody>
      </p:sp>
    </p:spTree>
    <p:extLst>
      <p:ext uri="{BB962C8B-B14F-4D97-AF65-F5344CB8AC3E}">
        <p14:creationId xmlns:p14="http://schemas.microsoft.com/office/powerpoint/2010/main" val="114861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C3EE2-C4B9-4AF4-8F13-8C04D2C5E753}"/>
              </a:ext>
            </a:extLst>
          </p:cNvPr>
          <p:cNvSpPr>
            <a:spLocks noGrp="1"/>
          </p:cNvSpPr>
          <p:nvPr>
            <p:ph type="title"/>
          </p:nvPr>
        </p:nvSpPr>
        <p:spPr/>
        <p:txBody>
          <a:bodyPr/>
          <a:lstStyle/>
          <a:p>
            <a:r>
              <a:rPr lang="nl-NL" dirty="0"/>
              <a:t>The Dark Side of </a:t>
            </a:r>
            <a:r>
              <a:rPr lang="nl-NL" dirty="0" err="1"/>
              <a:t>the</a:t>
            </a:r>
            <a:r>
              <a:rPr lang="nl-NL" dirty="0"/>
              <a:t> GDPR</a:t>
            </a:r>
          </a:p>
        </p:txBody>
      </p:sp>
      <p:sp>
        <p:nvSpPr>
          <p:cNvPr id="3" name="Tijdelijke aanduiding voor inhoud 2">
            <a:extLst>
              <a:ext uri="{FF2B5EF4-FFF2-40B4-BE49-F238E27FC236}">
                <a16:creationId xmlns:a16="http://schemas.microsoft.com/office/drawing/2014/main" id="{5665D9A6-3FFB-466E-971B-070DD6054345}"/>
              </a:ext>
            </a:extLst>
          </p:cNvPr>
          <p:cNvSpPr>
            <a:spLocks noGrp="1"/>
          </p:cNvSpPr>
          <p:nvPr>
            <p:ph idx="1"/>
          </p:nvPr>
        </p:nvSpPr>
        <p:spPr/>
        <p:txBody>
          <a:bodyPr>
            <a:normAutofit lnSpcReduction="10000"/>
          </a:bodyPr>
          <a:lstStyle/>
          <a:p>
            <a:r>
              <a:rPr lang="en-US" b="1" dirty="0"/>
              <a:t>Personal data shall be: </a:t>
            </a:r>
          </a:p>
          <a:p>
            <a:endParaRPr lang="en-US" b="1" dirty="0"/>
          </a:p>
          <a:p>
            <a:pPr lvl="1"/>
            <a:r>
              <a:rPr lang="en-US" sz="2400" b="1" dirty="0"/>
              <a:t>1. Lawfulness, fairness and transparency </a:t>
            </a:r>
          </a:p>
          <a:p>
            <a:pPr lvl="1"/>
            <a:r>
              <a:rPr lang="en-US" sz="2400" b="1" dirty="0"/>
              <a:t>2. Specified, explicit and legitimate purpose </a:t>
            </a:r>
          </a:p>
          <a:p>
            <a:pPr lvl="1"/>
            <a:r>
              <a:rPr lang="en-US" sz="2400" b="1" dirty="0"/>
              <a:t>3. Purpose limitation</a:t>
            </a:r>
          </a:p>
          <a:p>
            <a:pPr lvl="1"/>
            <a:r>
              <a:rPr lang="en-US" sz="2400" b="1" dirty="0"/>
              <a:t>4. Data minimization</a:t>
            </a:r>
          </a:p>
          <a:p>
            <a:pPr lvl="1"/>
            <a:r>
              <a:rPr lang="en-US" sz="2400" b="1" dirty="0"/>
              <a:t>5. Data accuracy </a:t>
            </a:r>
          </a:p>
          <a:p>
            <a:pPr lvl="1"/>
            <a:r>
              <a:rPr lang="en-US" sz="2400" b="1" dirty="0"/>
              <a:t>6. Storage limitation</a:t>
            </a:r>
          </a:p>
          <a:p>
            <a:pPr lvl="1"/>
            <a:r>
              <a:rPr lang="en-US" sz="2400" b="1" dirty="0"/>
              <a:t>7. Integrity and confidentiality</a:t>
            </a:r>
          </a:p>
          <a:p>
            <a:pPr marL="0" indent="0">
              <a:buNone/>
            </a:pPr>
            <a:endParaRPr lang="nl-NL" dirty="0"/>
          </a:p>
        </p:txBody>
      </p:sp>
    </p:spTree>
    <p:extLst>
      <p:ext uri="{BB962C8B-B14F-4D97-AF65-F5344CB8AC3E}">
        <p14:creationId xmlns:p14="http://schemas.microsoft.com/office/powerpoint/2010/main" val="231911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0E664-4759-41B4-AF6A-2B23E645E216}"/>
              </a:ext>
            </a:extLst>
          </p:cNvPr>
          <p:cNvSpPr>
            <a:spLocks noGrp="1"/>
          </p:cNvSpPr>
          <p:nvPr>
            <p:ph type="title"/>
          </p:nvPr>
        </p:nvSpPr>
        <p:spPr/>
        <p:txBody>
          <a:bodyPr/>
          <a:lstStyle/>
          <a:p>
            <a:r>
              <a:rPr lang="nl-NL" dirty="0"/>
              <a:t>The Dark Side of </a:t>
            </a:r>
            <a:r>
              <a:rPr lang="nl-NL" dirty="0" err="1"/>
              <a:t>the</a:t>
            </a:r>
            <a:r>
              <a:rPr lang="nl-NL" dirty="0"/>
              <a:t> GDPR</a:t>
            </a:r>
          </a:p>
        </p:txBody>
      </p:sp>
      <p:sp>
        <p:nvSpPr>
          <p:cNvPr id="3" name="Tijdelijke aanduiding voor inhoud 2">
            <a:extLst>
              <a:ext uri="{FF2B5EF4-FFF2-40B4-BE49-F238E27FC236}">
                <a16:creationId xmlns:a16="http://schemas.microsoft.com/office/drawing/2014/main" id="{4710F3C9-CD2D-4AE1-8E5E-EC591CCA87BD}"/>
              </a:ext>
            </a:extLst>
          </p:cNvPr>
          <p:cNvSpPr>
            <a:spLocks noGrp="1"/>
          </p:cNvSpPr>
          <p:nvPr>
            <p:ph idx="1"/>
          </p:nvPr>
        </p:nvSpPr>
        <p:spPr/>
        <p:txBody>
          <a:bodyPr>
            <a:normAutofit lnSpcReduction="10000"/>
          </a:bodyPr>
          <a:lstStyle/>
          <a:p>
            <a:pPr marL="0" indent="0">
              <a:buNone/>
            </a:pPr>
            <a:r>
              <a:rPr lang="en-US" sz="3500" dirty="0"/>
              <a:t>Consent</a:t>
            </a:r>
          </a:p>
          <a:p>
            <a:pPr marL="457200" indent="-457200">
              <a:buAutoNum type="arabicPeriod"/>
            </a:pPr>
            <a:r>
              <a:rPr lang="en-US" b="1" dirty="0"/>
              <a:t>Freely</a:t>
            </a:r>
          </a:p>
          <a:p>
            <a:pPr marL="457200" indent="-457200">
              <a:buAutoNum type="arabicPeriod"/>
            </a:pPr>
            <a:r>
              <a:rPr lang="en-US" b="1" dirty="0"/>
              <a:t>Specific</a:t>
            </a:r>
          </a:p>
          <a:p>
            <a:pPr marL="457200" indent="-457200">
              <a:buAutoNum type="arabicPeriod"/>
            </a:pPr>
            <a:r>
              <a:rPr lang="en-US" b="1" dirty="0"/>
              <a:t>Informed</a:t>
            </a:r>
          </a:p>
          <a:p>
            <a:pPr marL="457200" indent="-457200">
              <a:buAutoNum type="arabicPeriod"/>
            </a:pPr>
            <a:r>
              <a:rPr lang="en-US" b="1" dirty="0"/>
              <a:t>Unambiguous</a:t>
            </a:r>
          </a:p>
          <a:p>
            <a:pPr marL="457200" indent="-457200">
              <a:buAutoNum type="arabicPeriod"/>
            </a:pPr>
            <a:r>
              <a:rPr lang="en-US" b="1" dirty="0"/>
              <a:t>Burden of proof on data controller</a:t>
            </a:r>
          </a:p>
          <a:p>
            <a:pPr marL="457200" indent="-457200">
              <a:buAutoNum type="arabicPeriod"/>
            </a:pPr>
            <a:r>
              <a:rPr lang="en-US" b="1" dirty="0"/>
              <a:t>Withdraw his or her consent</a:t>
            </a:r>
          </a:p>
          <a:p>
            <a:pPr marL="457200" indent="-457200">
              <a:buAutoNum type="arabicPeriod"/>
            </a:pPr>
            <a:r>
              <a:rPr lang="en-US" b="1" dirty="0"/>
              <a:t>Special rules for children</a:t>
            </a:r>
          </a:p>
        </p:txBody>
      </p:sp>
    </p:spTree>
    <p:extLst>
      <p:ext uri="{BB962C8B-B14F-4D97-AF65-F5344CB8AC3E}">
        <p14:creationId xmlns:p14="http://schemas.microsoft.com/office/powerpoint/2010/main" val="201860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3E03D-1F3C-4A3B-B292-B22D401238A8}"/>
              </a:ext>
            </a:extLst>
          </p:cNvPr>
          <p:cNvSpPr>
            <a:spLocks noGrp="1"/>
          </p:cNvSpPr>
          <p:nvPr>
            <p:ph type="title"/>
          </p:nvPr>
        </p:nvSpPr>
        <p:spPr/>
        <p:txBody>
          <a:bodyPr/>
          <a:lstStyle/>
          <a:p>
            <a:r>
              <a:rPr lang="nl-NL" dirty="0"/>
              <a:t>The Dark Side of </a:t>
            </a:r>
            <a:r>
              <a:rPr lang="nl-NL" dirty="0" err="1"/>
              <a:t>the</a:t>
            </a:r>
            <a:r>
              <a:rPr lang="nl-NL" dirty="0"/>
              <a:t> GDPR</a:t>
            </a:r>
          </a:p>
        </p:txBody>
      </p:sp>
      <p:sp>
        <p:nvSpPr>
          <p:cNvPr id="3" name="Tijdelijke aanduiding voor inhoud 2">
            <a:extLst>
              <a:ext uri="{FF2B5EF4-FFF2-40B4-BE49-F238E27FC236}">
                <a16:creationId xmlns:a16="http://schemas.microsoft.com/office/drawing/2014/main" id="{A5A56E1F-C5AB-4EBD-8FBD-540FCFF5CCB4}"/>
              </a:ext>
            </a:extLst>
          </p:cNvPr>
          <p:cNvSpPr>
            <a:spLocks noGrp="1"/>
          </p:cNvSpPr>
          <p:nvPr>
            <p:ph idx="1"/>
          </p:nvPr>
        </p:nvSpPr>
        <p:spPr>
          <a:xfrm>
            <a:off x="680321" y="2336872"/>
            <a:ext cx="9613861" cy="3989499"/>
          </a:xfrm>
        </p:spPr>
        <p:txBody>
          <a:bodyPr>
            <a:normAutofit/>
          </a:bodyPr>
          <a:lstStyle/>
          <a:p>
            <a:r>
              <a:rPr lang="nl-NL" b="1" dirty="0" err="1"/>
              <a:t>Rights</a:t>
            </a:r>
            <a:r>
              <a:rPr lang="nl-NL" b="1" dirty="0"/>
              <a:t> of </a:t>
            </a:r>
            <a:r>
              <a:rPr lang="nl-NL" b="1" dirty="0" err="1"/>
              <a:t>individuals</a:t>
            </a:r>
            <a:endParaRPr lang="nl-NL" b="1" dirty="0"/>
          </a:p>
          <a:p>
            <a:endParaRPr lang="nl-NL" b="1" dirty="0"/>
          </a:p>
          <a:p>
            <a:pPr lvl="1"/>
            <a:r>
              <a:rPr lang="nl-NL" sz="2400" b="1" dirty="0"/>
              <a:t>1. Right </a:t>
            </a:r>
            <a:r>
              <a:rPr lang="nl-NL" sz="2400" b="1" dirty="0" err="1"/>
              <a:t>to</a:t>
            </a:r>
            <a:r>
              <a:rPr lang="nl-NL" sz="2400" b="1" dirty="0"/>
              <a:t> </a:t>
            </a:r>
            <a:r>
              <a:rPr lang="nl-NL" sz="2400" b="1" dirty="0" err="1"/>
              <a:t>be</a:t>
            </a:r>
            <a:r>
              <a:rPr lang="nl-NL" sz="2400" b="1" dirty="0"/>
              <a:t> </a:t>
            </a:r>
            <a:r>
              <a:rPr lang="nl-NL" sz="2400" b="1" dirty="0" err="1"/>
              <a:t>informed</a:t>
            </a:r>
            <a:endParaRPr lang="nl-NL" sz="2400" b="1" dirty="0"/>
          </a:p>
          <a:p>
            <a:pPr lvl="1"/>
            <a:r>
              <a:rPr lang="nl-NL" sz="2400" b="1" dirty="0"/>
              <a:t>2. Right </a:t>
            </a:r>
            <a:r>
              <a:rPr lang="nl-NL" sz="2400" b="1" dirty="0" err="1"/>
              <a:t>to</a:t>
            </a:r>
            <a:r>
              <a:rPr lang="nl-NL" sz="2400" b="1" dirty="0"/>
              <a:t> access </a:t>
            </a:r>
          </a:p>
          <a:p>
            <a:pPr lvl="1"/>
            <a:r>
              <a:rPr lang="nl-NL" sz="2400" b="1" dirty="0"/>
              <a:t>3. Right </a:t>
            </a:r>
            <a:r>
              <a:rPr lang="nl-NL" sz="2400" b="1" dirty="0" err="1"/>
              <a:t>to</a:t>
            </a:r>
            <a:r>
              <a:rPr lang="nl-NL" sz="2400" b="1" dirty="0"/>
              <a:t> </a:t>
            </a:r>
            <a:r>
              <a:rPr lang="nl-NL" sz="2400" b="1" dirty="0" err="1"/>
              <a:t>rectify</a:t>
            </a:r>
            <a:endParaRPr lang="nl-NL" sz="2400" b="1" dirty="0"/>
          </a:p>
          <a:p>
            <a:pPr lvl="1"/>
            <a:r>
              <a:rPr lang="nl-NL" sz="2400" b="1" dirty="0"/>
              <a:t>4. Right </a:t>
            </a:r>
            <a:r>
              <a:rPr lang="nl-NL" sz="2400" b="1" dirty="0" err="1"/>
              <a:t>to</a:t>
            </a:r>
            <a:r>
              <a:rPr lang="nl-NL" sz="2400" b="1" dirty="0"/>
              <a:t> object</a:t>
            </a:r>
          </a:p>
          <a:p>
            <a:pPr lvl="1"/>
            <a:r>
              <a:rPr lang="nl-NL" sz="2400" b="1" dirty="0"/>
              <a:t>5. Right </a:t>
            </a:r>
            <a:r>
              <a:rPr lang="nl-NL" sz="2400" b="1" dirty="0" err="1"/>
              <a:t>to</a:t>
            </a:r>
            <a:r>
              <a:rPr lang="nl-NL" sz="2400" b="1" dirty="0"/>
              <a:t> data </a:t>
            </a:r>
            <a:r>
              <a:rPr lang="nl-NL" sz="2400" b="1" dirty="0" err="1"/>
              <a:t>portability</a:t>
            </a:r>
            <a:endParaRPr lang="nl-NL" sz="2400" b="1" dirty="0"/>
          </a:p>
          <a:p>
            <a:pPr lvl="1"/>
            <a:r>
              <a:rPr lang="nl-NL" sz="2400" b="1" dirty="0"/>
              <a:t>6. Right </a:t>
            </a:r>
            <a:r>
              <a:rPr lang="nl-NL" sz="2400" b="1" dirty="0" err="1"/>
              <a:t>to</a:t>
            </a:r>
            <a:r>
              <a:rPr lang="nl-NL" sz="2400" b="1" dirty="0"/>
              <a:t> </a:t>
            </a:r>
            <a:r>
              <a:rPr lang="nl-NL" sz="2400" b="1" dirty="0" err="1"/>
              <a:t>be</a:t>
            </a:r>
            <a:r>
              <a:rPr lang="nl-NL" sz="2400" b="1" dirty="0"/>
              <a:t> </a:t>
            </a:r>
            <a:r>
              <a:rPr lang="nl-NL" sz="2400" b="1" dirty="0" err="1"/>
              <a:t>forgotten</a:t>
            </a:r>
            <a:endParaRPr lang="nl-NL" sz="2400" b="1" dirty="0"/>
          </a:p>
          <a:p>
            <a:pPr lvl="1"/>
            <a:r>
              <a:rPr lang="nl-NL" sz="2400" b="1" dirty="0"/>
              <a:t>7. Right </a:t>
            </a:r>
            <a:r>
              <a:rPr lang="nl-NL" sz="2400" b="1" dirty="0" err="1"/>
              <a:t>to</a:t>
            </a:r>
            <a:r>
              <a:rPr lang="nl-NL" sz="2400" b="1" dirty="0"/>
              <a:t> </a:t>
            </a:r>
            <a:r>
              <a:rPr lang="nl-NL" sz="2400" b="1" dirty="0" err="1"/>
              <a:t>resist</a:t>
            </a:r>
            <a:r>
              <a:rPr lang="nl-NL" sz="2400" b="1" dirty="0"/>
              <a:t> </a:t>
            </a:r>
            <a:r>
              <a:rPr lang="nl-NL" sz="2400" b="1" dirty="0" err="1"/>
              <a:t>profiling</a:t>
            </a:r>
            <a:endParaRPr lang="nl-NL" sz="2400" b="1" dirty="0"/>
          </a:p>
        </p:txBody>
      </p:sp>
    </p:spTree>
    <p:extLst>
      <p:ext uri="{BB962C8B-B14F-4D97-AF65-F5344CB8AC3E}">
        <p14:creationId xmlns:p14="http://schemas.microsoft.com/office/powerpoint/2010/main" val="508958114"/>
      </p:ext>
    </p:extLst>
  </p:cSld>
  <p:clrMapOvr>
    <a:masterClrMapping/>
  </p:clrMapOvr>
</p:sld>
</file>

<file path=ppt/theme/theme1.xml><?xml version="1.0" encoding="utf-8"?>
<a:theme xmlns:a="http://schemas.openxmlformats.org/drawingml/2006/main" name="Berlij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TM04033917[[fn=Berlijn]]</Template>
  <TotalTime>217</TotalTime>
  <Words>427</Words>
  <Application>Microsoft Office PowerPoint</Application>
  <PresentationFormat>Breedbeeld</PresentationFormat>
  <Paragraphs>66</Paragraphs>
  <Slides>20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20</vt:i4>
      </vt:variant>
    </vt:vector>
  </HeadingPairs>
  <TitlesOfParts>
    <vt:vector size="23" baseType="lpstr">
      <vt:lpstr>Arial</vt:lpstr>
      <vt:lpstr>Trebuchet MS</vt:lpstr>
      <vt:lpstr>Berlijn</vt:lpstr>
      <vt:lpstr>General Data Protection Regulation:   Turning the black into white</vt:lpstr>
      <vt:lpstr>Lippizaner</vt:lpstr>
      <vt:lpstr>The Dark Side of the GDPR</vt:lpstr>
      <vt:lpstr>The Dark Side of the GDPR</vt:lpstr>
      <vt:lpstr>The Dark Side of the GDPR</vt:lpstr>
      <vt:lpstr>The Dark Side of the GDPR</vt:lpstr>
      <vt:lpstr>The Dark Side of the GDPR</vt:lpstr>
      <vt:lpstr>The Dark Side of the GDPR</vt:lpstr>
      <vt:lpstr>The Dark Side of the GDPR</vt:lpstr>
      <vt:lpstr>The Dark Side of the GDPR</vt:lpstr>
      <vt:lpstr>The Dark Side of the GDPR</vt:lpstr>
      <vt:lpstr>Turning it into white</vt:lpstr>
      <vt:lpstr>Turning it into white</vt:lpstr>
      <vt:lpstr>Turning it into white</vt:lpstr>
      <vt:lpstr>Turning it into white</vt:lpstr>
      <vt:lpstr>Turning it into white</vt:lpstr>
      <vt:lpstr>Turning it into white</vt:lpstr>
      <vt:lpstr>Turning it into white</vt:lpstr>
      <vt:lpstr>Turning it into white</vt:lpstr>
      <vt:lpstr>GDPR: danger or opportunity?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Data Protection Regulation:   Turning the black into white</dc:title>
  <dc:creator>Bart Van der Sloot</dc:creator>
  <cp:lastModifiedBy>Bart Van der Sloot</cp:lastModifiedBy>
  <cp:revision>12</cp:revision>
  <dcterms:created xsi:type="dcterms:W3CDTF">2017-11-01T20:23:48Z</dcterms:created>
  <dcterms:modified xsi:type="dcterms:W3CDTF">2017-11-02T10:59:28Z</dcterms:modified>
</cp:coreProperties>
</file>