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49" r:id="rId4"/>
    <p:sldId id="350" r:id="rId5"/>
    <p:sldId id="351" r:id="rId6"/>
    <p:sldId id="352" r:id="rId7"/>
    <p:sldId id="258" r:id="rId8"/>
    <p:sldId id="259" r:id="rId9"/>
    <p:sldId id="267" r:id="rId10"/>
    <p:sldId id="260" r:id="rId11"/>
    <p:sldId id="268" r:id="rId12"/>
    <p:sldId id="276" r:id="rId13"/>
    <p:sldId id="269" r:id="rId14"/>
    <p:sldId id="270" r:id="rId15"/>
    <p:sldId id="271" r:id="rId16"/>
    <p:sldId id="272" r:id="rId17"/>
    <p:sldId id="273" r:id="rId18"/>
    <p:sldId id="274" r:id="rId19"/>
    <p:sldId id="275" r:id="rId20"/>
    <p:sldId id="277" r:id="rId21"/>
    <p:sldId id="278" r:id="rId22"/>
    <p:sldId id="280" r:id="rId23"/>
    <p:sldId id="281" r:id="rId24"/>
    <p:sldId id="283" r:id="rId25"/>
    <p:sldId id="284" r:id="rId26"/>
    <p:sldId id="282" r:id="rId27"/>
    <p:sldId id="279" r:id="rId28"/>
    <p:sldId id="285" r:id="rId29"/>
    <p:sldId id="286" r:id="rId30"/>
    <p:sldId id="287" r:id="rId31"/>
    <p:sldId id="289" r:id="rId32"/>
    <p:sldId id="288" r:id="rId33"/>
    <p:sldId id="261"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262" r:id="rId49"/>
    <p:sldId id="320" r:id="rId50"/>
    <p:sldId id="263" r:id="rId51"/>
    <p:sldId id="304" r:id="rId52"/>
    <p:sldId id="305" r:id="rId53"/>
    <p:sldId id="306" r:id="rId54"/>
    <p:sldId id="307" r:id="rId55"/>
    <p:sldId id="311" r:id="rId56"/>
    <p:sldId id="310" r:id="rId57"/>
    <p:sldId id="308" r:id="rId58"/>
    <p:sldId id="264" r:id="rId59"/>
    <p:sldId id="312" r:id="rId60"/>
    <p:sldId id="313" r:id="rId61"/>
    <p:sldId id="314" r:id="rId62"/>
    <p:sldId id="315" r:id="rId63"/>
    <p:sldId id="316" r:id="rId64"/>
    <p:sldId id="317" r:id="rId65"/>
    <p:sldId id="318" r:id="rId66"/>
    <p:sldId id="348" r:id="rId67"/>
    <p:sldId id="319" r:id="rId68"/>
    <p:sldId id="265" r:id="rId69"/>
    <p:sldId id="321" r:id="rId70"/>
    <p:sldId id="322" r:id="rId71"/>
    <p:sldId id="323" r:id="rId72"/>
    <p:sldId id="324" r:id="rId73"/>
    <p:sldId id="325" r:id="rId74"/>
    <p:sldId id="326" r:id="rId75"/>
    <p:sldId id="327" r:id="rId76"/>
    <p:sldId id="335" r:id="rId77"/>
    <p:sldId id="328" r:id="rId78"/>
    <p:sldId id="329" r:id="rId79"/>
    <p:sldId id="336" r:id="rId80"/>
    <p:sldId id="330" r:id="rId81"/>
    <p:sldId id="331" r:id="rId82"/>
    <p:sldId id="332" r:id="rId83"/>
    <p:sldId id="333" r:id="rId84"/>
    <p:sldId id="334" r:id="rId85"/>
    <p:sldId id="337" r:id="rId86"/>
    <p:sldId id="338" r:id="rId87"/>
    <p:sldId id="339" r:id="rId88"/>
    <p:sldId id="340" r:id="rId89"/>
    <p:sldId id="341" r:id="rId90"/>
    <p:sldId id="342" r:id="rId91"/>
    <p:sldId id="345" r:id="rId92"/>
    <p:sldId id="343" r:id="rId93"/>
    <p:sldId id="344" r:id="rId94"/>
    <p:sldId id="346" r:id="rId95"/>
    <p:sldId id="347" r:id="rId96"/>
    <p:sldId id="266" r:id="rId97"/>
  </p:sldIdLst>
  <p:sldSz cx="12192000" cy="6858000"/>
  <p:notesSz cx="6742113"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62AA19F-1E6B-49D4-96A1-AEF03E29D100}"/>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xmlns="" id="{275FFC17-1005-46B7-914E-942F59C78A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xmlns="" id="{7DD0F140-6498-45E0-A4A6-B9632EAC0AA5}"/>
              </a:ext>
            </a:extLst>
          </p:cNvPr>
          <p:cNvSpPr>
            <a:spLocks noGrp="1"/>
          </p:cNvSpPr>
          <p:nvPr>
            <p:ph type="dt" sz="half" idx="10"/>
          </p:nvPr>
        </p:nvSpPr>
        <p:spPr/>
        <p:txBody>
          <a:bodyPr/>
          <a:lstStyle/>
          <a:p>
            <a:fld id="{C608DBAF-FD35-45EA-969D-9A04F8F77CFF}" type="datetimeFigureOut">
              <a:rPr lang="nl-NL" smtClean="0"/>
              <a:t>26-9-2017</a:t>
            </a:fld>
            <a:endParaRPr lang="nl-NL"/>
          </a:p>
        </p:txBody>
      </p:sp>
      <p:sp>
        <p:nvSpPr>
          <p:cNvPr id="5" name="Tijdelijke aanduiding voor voettekst 4">
            <a:extLst>
              <a:ext uri="{FF2B5EF4-FFF2-40B4-BE49-F238E27FC236}">
                <a16:creationId xmlns:a16="http://schemas.microsoft.com/office/drawing/2014/main" xmlns="" id="{C7982DE7-EE57-4418-A94B-130EB0D4336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C51C5D58-CBDC-48A6-80A3-4E4AB69A1492}"/>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1081597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357E38C-D005-4139-BBA4-3B0C2BC6C7A1}"/>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xmlns="" id="{C7AB3E05-8983-4614-948A-16A909A18437}"/>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0388887D-6921-40D4-8E7B-F56BBA81583D}"/>
              </a:ext>
            </a:extLst>
          </p:cNvPr>
          <p:cNvSpPr>
            <a:spLocks noGrp="1"/>
          </p:cNvSpPr>
          <p:nvPr>
            <p:ph type="dt" sz="half" idx="10"/>
          </p:nvPr>
        </p:nvSpPr>
        <p:spPr/>
        <p:txBody>
          <a:bodyPr/>
          <a:lstStyle/>
          <a:p>
            <a:fld id="{C608DBAF-FD35-45EA-969D-9A04F8F77CFF}" type="datetimeFigureOut">
              <a:rPr lang="nl-NL" smtClean="0"/>
              <a:t>26-9-2017</a:t>
            </a:fld>
            <a:endParaRPr lang="nl-NL"/>
          </a:p>
        </p:txBody>
      </p:sp>
      <p:sp>
        <p:nvSpPr>
          <p:cNvPr id="5" name="Tijdelijke aanduiding voor voettekst 4">
            <a:extLst>
              <a:ext uri="{FF2B5EF4-FFF2-40B4-BE49-F238E27FC236}">
                <a16:creationId xmlns:a16="http://schemas.microsoft.com/office/drawing/2014/main" xmlns="" id="{D9839063-0B9D-4EBD-9B07-BBC41AA1D96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7769D726-DB4C-4063-99CF-26C77219145C}"/>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207347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xmlns="" id="{67D2C5F5-FCD7-4998-A181-33F6577C6723}"/>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xmlns="" id="{12C5BD48-DA0E-4960-B15C-6D2F1F695457}"/>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D5188738-BB27-42CB-BB25-864280AC9D6C}"/>
              </a:ext>
            </a:extLst>
          </p:cNvPr>
          <p:cNvSpPr>
            <a:spLocks noGrp="1"/>
          </p:cNvSpPr>
          <p:nvPr>
            <p:ph type="dt" sz="half" idx="10"/>
          </p:nvPr>
        </p:nvSpPr>
        <p:spPr/>
        <p:txBody>
          <a:bodyPr/>
          <a:lstStyle/>
          <a:p>
            <a:fld id="{C608DBAF-FD35-45EA-969D-9A04F8F77CFF}" type="datetimeFigureOut">
              <a:rPr lang="nl-NL" smtClean="0"/>
              <a:t>26-9-2017</a:t>
            </a:fld>
            <a:endParaRPr lang="nl-NL"/>
          </a:p>
        </p:txBody>
      </p:sp>
      <p:sp>
        <p:nvSpPr>
          <p:cNvPr id="5" name="Tijdelijke aanduiding voor voettekst 4">
            <a:extLst>
              <a:ext uri="{FF2B5EF4-FFF2-40B4-BE49-F238E27FC236}">
                <a16:creationId xmlns:a16="http://schemas.microsoft.com/office/drawing/2014/main" xmlns="" id="{4C285A93-8338-4AD4-B592-84BF6E6C440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E63AD335-D642-458B-9F76-F2FCDB9D0AB3}"/>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1807796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80C3546-8826-4B27-8703-66694B729AD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xmlns="" id="{7DDE891F-03BA-416E-A293-CD7973E646AB}"/>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A4CAFDB0-0C88-4084-88E6-E70E6FD6A682}"/>
              </a:ext>
            </a:extLst>
          </p:cNvPr>
          <p:cNvSpPr>
            <a:spLocks noGrp="1"/>
          </p:cNvSpPr>
          <p:nvPr>
            <p:ph type="dt" sz="half" idx="10"/>
          </p:nvPr>
        </p:nvSpPr>
        <p:spPr/>
        <p:txBody>
          <a:bodyPr/>
          <a:lstStyle/>
          <a:p>
            <a:fld id="{C608DBAF-FD35-45EA-969D-9A04F8F77CFF}" type="datetimeFigureOut">
              <a:rPr lang="nl-NL" smtClean="0"/>
              <a:t>26-9-2017</a:t>
            </a:fld>
            <a:endParaRPr lang="nl-NL"/>
          </a:p>
        </p:txBody>
      </p:sp>
      <p:sp>
        <p:nvSpPr>
          <p:cNvPr id="5" name="Tijdelijke aanduiding voor voettekst 4">
            <a:extLst>
              <a:ext uri="{FF2B5EF4-FFF2-40B4-BE49-F238E27FC236}">
                <a16:creationId xmlns:a16="http://schemas.microsoft.com/office/drawing/2014/main" xmlns="" id="{152E4159-51DA-4D05-8C90-B193D1B03E4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D8C7AF95-8DAA-4D67-90D9-EBBC49751260}"/>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103733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8F8455D-446F-43FA-8B46-9161D41FC56D}"/>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xmlns="" id="{1ED3467B-FCD7-4C1D-AE49-12C3A38A3B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xmlns="" id="{814ADC69-B80A-468B-9BDF-68F5F29C8D1E}"/>
              </a:ext>
            </a:extLst>
          </p:cNvPr>
          <p:cNvSpPr>
            <a:spLocks noGrp="1"/>
          </p:cNvSpPr>
          <p:nvPr>
            <p:ph type="dt" sz="half" idx="10"/>
          </p:nvPr>
        </p:nvSpPr>
        <p:spPr/>
        <p:txBody>
          <a:bodyPr/>
          <a:lstStyle/>
          <a:p>
            <a:fld id="{C608DBAF-FD35-45EA-969D-9A04F8F77CFF}" type="datetimeFigureOut">
              <a:rPr lang="nl-NL" smtClean="0"/>
              <a:t>26-9-2017</a:t>
            </a:fld>
            <a:endParaRPr lang="nl-NL"/>
          </a:p>
        </p:txBody>
      </p:sp>
      <p:sp>
        <p:nvSpPr>
          <p:cNvPr id="5" name="Tijdelijke aanduiding voor voettekst 4">
            <a:extLst>
              <a:ext uri="{FF2B5EF4-FFF2-40B4-BE49-F238E27FC236}">
                <a16:creationId xmlns:a16="http://schemas.microsoft.com/office/drawing/2014/main" xmlns="" id="{C612A8A4-2360-4533-9A4D-12A7EDECA16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C7CD16F7-7E7A-4245-846C-B92CFB6A6E87}"/>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1912981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5794821-DB71-42EC-8197-2CDDE68B074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xmlns="" id="{41150420-B327-4EDB-92DA-C08E68F0D291}"/>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xmlns="" id="{1612BB80-63C9-4A35-AF1D-82A272CD4AC3}"/>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xmlns="" id="{1787248A-AD17-4F27-B4D1-1C26E5FADEAE}"/>
              </a:ext>
            </a:extLst>
          </p:cNvPr>
          <p:cNvSpPr>
            <a:spLocks noGrp="1"/>
          </p:cNvSpPr>
          <p:nvPr>
            <p:ph type="dt" sz="half" idx="10"/>
          </p:nvPr>
        </p:nvSpPr>
        <p:spPr/>
        <p:txBody>
          <a:bodyPr/>
          <a:lstStyle/>
          <a:p>
            <a:fld id="{C608DBAF-FD35-45EA-969D-9A04F8F77CFF}" type="datetimeFigureOut">
              <a:rPr lang="nl-NL" smtClean="0"/>
              <a:t>26-9-2017</a:t>
            </a:fld>
            <a:endParaRPr lang="nl-NL"/>
          </a:p>
        </p:txBody>
      </p:sp>
      <p:sp>
        <p:nvSpPr>
          <p:cNvPr id="6" name="Tijdelijke aanduiding voor voettekst 5">
            <a:extLst>
              <a:ext uri="{FF2B5EF4-FFF2-40B4-BE49-F238E27FC236}">
                <a16:creationId xmlns:a16="http://schemas.microsoft.com/office/drawing/2014/main" xmlns="" id="{D0818125-713D-40F2-8031-A4EE4E20754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64174132-F158-4FF9-BD33-E824E0DF32A4}"/>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3172105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103E43B-D90C-4059-84C0-A2EF391F1FCC}"/>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xmlns="" id="{1E8BC910-7D34-4FD2-92D5-73D4E3C91D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xmlns="" id="{3C18077D-DC3F-4E12-B49A-5DF0455E14D4}"/>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xmlns="" id="{938314AB-3495-4476-B09C-B42E6A0E60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xmlns="" id="{1E65F1FF-4E15-4530-A1A0-BE3779FE932C}"/>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xmlns="" id="{D82E0EBE-8736-4B61-B8FB-C30DCD4E43A2}"/>
              </a:ext>
            </a:extLst>
          </p:cNvPr>
          <p:cNvSpPr>
            <a:spLocks noGrp="1"/>
          </p:cNvSpPr>
          <p:nvPr>
            <p:ph type="dt" sz="half" idx="10"/>
          </p:nvPr>
        </p:nvSpPr>
        <p:spPr/>
        <p:txBody>
          <a:bodyPr/>
          <a:lstStyle/>
          <a:p>
            <a:fld id="{C608DBAF-FD35-45EA-969D-9A04F8F77CFF}" type="datetimeFigureOut">
              <a:rPr lang="nl-NL" smtClean="0"/>
              <a:t>26-9-2017</a:t>
            </a:fld>
            <a:endParaRPr lang="nl-NL"/>
          </a:p>
        </p:txBody>
      </p:sp>
      <p:sp>
        <p:nvSpPr>
          <p:cNvPr id="8" name="Tijdelijke aanduiding voor voettekst 7">
            <a:extLst>
              <a:ext uri="{FF2B5EF4-FFF2-40B4-BE49-F238E27FC236}">
                <a16:creationId xmlns:a16="http://schemas.microsoft.com/office/drawing/2014/main" xmlns="" id="{F1F3F96C-254E-45ED-A20A-E4EE5D12C709}"/>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xmlns="" id="{FAEFEF0D-DFBC-4349-9F67-049052106B32}"/>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3479599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2B1E6BC-502E-4D6D-B347-D4812B92537B}"/>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xmlns="" id="{E3A708AB-C76B-493B-B195-A4066CE92B11}"/>
              </a:ext>
            </a:extLst>
          </p:cNvPr>
          <p:cNvSpPr>
            <a:spLocks noGrp="1"/>
          </p:cNvSpPr>
          <p:nvPr>
            <p:ph type="dt" sz="half" idx="10"/>
          </p:nvPr>
        </p:nvSpPr>
        <p:spPr/>
        <p:txBody>
          <a:bodyPr/>
          <a:lstStyle/>
          <a:p>
            <a:fld id="{C608DBAF-FD35-45EA-969D-9A04F8F77CFF}" type="datetimeFigureOut">
              <a:rPr lang="nl-NL" smtClean="0"/>
              <a:t>26-9-2017</a:t>
            </a:fld>
            <a:endParaRPr lang="nl-NL"/>
          </a:p>
        </p:txBody>
      </p:sp>
      <p:sp>
        <p:nvSpPr>
          <p:cNvPr id="4" name="Tijdelijke aanduiding voor voettekst 3">
            <a:extLst>
              <a:ext uri="{FF2B5EF4-FFF2-40B4-BE49-F238E27FC236}">
                <a16:creationId xmlns:a16="http://schemas.microsoft.com/office/drawing/2014/main" xmlns="" id="{1199F876-2056-4B93-9ED4-F57994B13E57}"/>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xmlns="" id="{5800EA8E-AFAA-4B6C-88B8-BAEEFF90A863}"/>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89555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xmlns="" id="{CA80781E-935E-41F0-B0D3-6C9E3AC40ABE}"/>
              </a:ext>
            </a:extLst>
          </p:cNvPr>
          <p:cNvSpPr>
            <a:spLocks noGrp="1"/>
          </p:cNvSpPr>
          <p:nvPr>
            <p:ph type="dt" sz="half" idx="10"/>
          </p:nvPr>
        </p:nvSpPr>
        <p:spPr/>
        <p:txBody>
          <a:bodyPr/>
          <a:lstStyle/>
          <a:p>
            <a:fld id="{C608DBAF-FD35-45EA-969D-9A04F8F77CFF}" type="datetimeFigureOut">
              <a:rPr lang="nl-NL" smtClean="0"/>
              <a:t>26-9-2017</a:t>
            </a:fld>
            <a:endParaRPr lang="nl-NL"/>
          </a:p>
        </p:txBody>
      </p:sp>
      <p:sp>
        <p:nvSpPr>
          <p:cNvPr id="3" name="Tijdelijke aanduiding voor voettekst 2">
            <a:extLst>
              <a:ext uri="{FF2B5EF4-FFF2-40B4-BE49-F238E27FC236}">
                <a16:creationId xmlns:a16="http://schemas.microsoft.com/office/drawing/2014/main" xmlns="" id="{AFC02777-26E3-470B-AE4F-AE420F3BEAA2}"/>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xmlns="" id="{1A045647-6760-4D99-A31D-6C9263A00560}"/>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1775384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2862E3D-236B-40D7-BFC4-172A388EE6C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xmlns="" id="{7D6F5F34-BA06-47DC-AFC7-E048AC04DB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xmlns="" id="{7C8D8010-95A9-4F1F-93BB-E7BA45CCD6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xmlns="" id="{92180DF4-DCA5-4E13-A45B-2E9D2523EF5A}"/>
              </a:ext>
            </a:extLst>
          </p:cNvPr>
          <p:cNvSpPr>
            <a:spLocks noGrp="1"/>
          </p:cNvSpPr>
          <p:nvPr>
            <p:ph type="dt" sz="half" idx="10"/>
          </p:nvPr>
        </p:nvSpPr>
        <p:spPr/>
        <p:txBody>
          <a:bodyPr/>
          <a:lstStyle/>
          <a:p>
            <a:fld id="{C608DBAF-FD35-45EA-969D-9A04F8F77CFF}" type="datetimeFigureOut">
              <a:rPr lang="nl-NL" smtClean="0"/>
              <a:t>26-9-2017</a:t>
            </a:fld>
            <a:endParaRPr lang="nl-NL"/>
          </a:p>
        </p:txBody>
      </p:sp>
      <p:sp>
        <p:nvSpPr>
          <p:cNvPr id="6" name="Tijdelijke aanduiding voor voettekst 5">
            <a:extLst>
              <a:ext uri="{FF2B5EF4-FFF2-40B4-BE49-F238E27FC236}">
                <a16:creationId xmlns:a16="http://schemas.microsoft.com/office/drawing/2014/main" xmlns="" id="{A1718C2B-A982-4064-85A8-D654F2A7734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705E9B41-AE94-469C-8B03-BC9CBECB102A}"/>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4177076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004A739-F075-4BA2-920C-B96A9636079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xmlns="" id="{3D3E37FA-6F75-4AFC-BB36-9A218D53F6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xmlns="" id="{2E571F7B-4729-43E7-A038-A8E344CF33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xmlns="" id="{9C0A012D-F7F5-408B-BEF2-A31168C1F259}"/>
              </a:ext>
            </a:extLst>
          </p:cNvPr>
          <p:cNvSpPr>
            <a:spLocks noGrp="1"/>
          </p:cNvSpPr>
          <p:nvPr>
            <p:ph type="dt" sz="half" idx="10"/>
          </p:nvPr>
        </p:nvSpPr>
        <p:spPr/>
        <p:txBody>
          <a:bodyPr/>
          <a:lstStyle/>
          <a:p>
            <a:fld id="{C608DBAF-FD35-45EA-969D-9A04F8F77CFF}" type="datetimeFigureOut">
              <a:rPr lang="nl-NL" smtClean="0"/>
              <a:t>26-9-2017</a:t>
            </a:fld>
            <a:endParaRPr lang="nl-NL"/>
          </a:p>
        </p:txBody>
      </p:sp>
      <p:sp>
        <p:nvSpPr>
          <p:cNvPr id="6" name="Tijdelijke aanduiding voor voettekst 5">
            <a:extLst>
              <a:ext uri="{FF2B5EF4-FFF2-40B4-BE49-F238E27FC236}">
                <a16:creationId xmlns:a16="http://schemas.microsoft.com/office/drawing/2014/main" xmlns="" id="{A1D8A188-42F5-4513-BFF9-AA3A27DD275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4044B7A2-4E50-48D1-8D9B-4997FEBA3CF5}"/>
              </a:ext>
            </a:extLst>
          </p:cNvPr>
          <p:cNvSpPr>
            <a:spLocks noGrp="1"/>
          </p:cNvSpPr>
          <p:nvPr>
            <p:ph type="sldNum" sz="quarter" idx="12"/>
          </p:nvPr>
        </p:nvSpPr>
        <p:spPr/>
        <p:txBody>
          <a:bodyPr/>
          <a:lstStyle/>
          <a:p>
            <a:fld id="{C8BDB00A-CB9D-4DF7-BC23-8563A9FE3E4B}" type="slidenum">
              <a:rPr lang="nl-NL" smtClean="0"/>
              <a:t>‹#›</a:t>
            </a:fld>
            <a:endParaRPr lang="nl-NL"/>
          </a:p>
        </p:txBody>
      </p:sp>
    </p:spTree>
    <p:extLst>
      <p:ext uri="{BB962C8B-B14F-4D97-AF65-F5344CB8AC3E}">
        <p14:creationId xmlns:p14="http://schemas.microsoft.com/office/powerpoint/2010/main" val="3005773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xmlns="" id="{B5CBE277-E071-47D3-BE41-B9A982363D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xmlns="" id="{D88E73A4-DAD2-495A-AF1C-E2E492C40B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1F63564E-8A4D-40AE-BAF3-8D453FC024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08DBAF-FD35-45EA-969D-9A04F8F77CFF}" type="datetimeFigureOut">
              <a:rPr lang="nl-NL" smtClean="0"/>
              <a:t>26-9-2017</a:t>
            </a:fld>
            <a:endParaRPr lang="nl-NL"/>
          </a:p>
        </p:txBody>
      </p:sp>
      <p:sp>
        <p:nvSpPr>
          <p:cNvPr id="5" name="Tijdelijke aanduiding voor voettekst 4">
            <a:extLst>
              <a:ext uri="{FF2B5EF4-FFF2-40B4-BE49-F238E27FC236}">
                <a16:creationId xmlns:a16="http://schemas.microsoft.com/office/drawing/2014/main" xmlns="" id="{0639D4E4-4215-4B80-870D-C381D0B87B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xmlns="" id="{45EE0264-9120-468F-9355-6A42A48871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BDB00A-CB9D-4DF7-BC23-8563A9FE3E4B}" type="slidenum">
              <a:rPr lang="nl-NL" smtClean="0"/>
              <a:t>‹#›</a:t>
            </a:fld>
            <a:endParaRPr lang="nl-NL"/>
          </a:p>
        </p:txBody>
      </p:sp>
    </p:spTree>
    <p:extLst>
      <p:ext uri="{BB962C8B-B14F-4D97-AF65-F5344CB8AC3E}">
        <p14:creationId xmlns:p14="http://schemas.microsoft.com/office/powerpoint/2010/main" val="3582131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link.springer.com/chapter/10.1007%2F978-94-017-7376-8_15" TargetMode="External"/><Relationship Id="rId2" Type="http://schemas.openxmlformats.org/officeDocument/2006/relationships/hyperlink" Target="http://www.echr.coe.int/Documents/Admissibility_guide_ENG.pdf" TargetMode="External"/><Relationship Id="rId1" Type="http://schemas.openxmlformats.org/officeDocument/2006/relationships/slideLayout" Target="../slideLayouts/slideLayout2.xml"/><Relationship Id="rId6" Type="http://schemas.openxmlformats.org/officeDocument/2006/relationships/hyperlink" Target="http://www.echr.coe.int/LibraryDocs/Travaux/ECHRTravaux-ART8-DH(56)12-EN1674980.pdf" TargetMode="External"/><Relationship Id="rId5" Type="http://schemas.openxmlformats.org/officeDocument/2006/relationships/hyperlink" Target="http://www.echr.coe.int/Documents/Collection_Convention_1950_ENG.pdf" TargetMode="External"/><Relationship Id="rId4" Type="http://schemas.openxmlformats.org/officeDocument/2006/relationships/hyperlink" Target="http://www.echr.coe.int/Documents/Convention_ENG.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bartvandersloot.com/onewebmedia/Utrect.pdf" TargetMode="External"/><Relationship Id="rId2" Type="http://schemas.openxmlformats.org/officeDocument/2006/relationships/hyperlink" Target="http://www.echr.coe.int/Documents/Admissibility_guide_ENG.pdf" TargetMode="External"/><Relationship Id="rId1" Type="http://schemas.openxmlformats.org/officeDocument/2006/relationships/slideLayout" Target="../slideLayouts/slideLayout2.xml"/><Relationship Id="rId5" Type="http://schemas.openxmlformats.org/officeDocument/2006/relationships/hyperlink" Target="http://www.echr.coe.int/Documents/FS_Mass_surveillance_ENG.pdf" TargetMode="External"/><Relationship Id="rId4" Type="http://schemas.openxmlformats.org/officeDocument/2006/relationships/hyperlink" Target="http://www.echr.coe.int/Documents/FS_Data_ENG.pdf"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tandfonline.com/doi/full/10.1080/13600834.2015.1009714" TargetMode="External"/><Relationship Id="rId2" Type="http://schemas.openxmlformats.org/officeDocument/2006/relationships/hyperlink" Target="http://bartvandersloot.com/onewebmedia/Bart%20van%20der%20Sloot%20-%20PLSC.pdf"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bartvandersloot.com/onewebmedia/ten%20questions.pdf" TargetMode="External"/><Relationship Id="rId2" Type="http://schemas.openxmlformats.org/officeDocument/2006/relationships/hyperlink" Target="http://bartvandersloot.com/onewebmedia/Balancing.pdf"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E8F1D14-B5C6-4C05-A3D4-56A022066C24}"/>
              </a:ext>
            </a:extLst>
          </p:cNvPr>
          <p:cNvSpPr>
            <a:spLocks noGrp="1"/>
          </p:cNvSpPr>
          <p:nvPr>
            <p:ph type="ctrTitle"/>
          </p:nvPr>
        </p:nvSpPr>
        <p:spPr/>
        <p:txBody>
          <a:bodyPr/>
          <a:lstStyle/>
          <a:p>
            <a:r>
              <a:rPr lang="nl-NL" dirty="0" err="1"/>
              <a:t>Article</a:t>
            </a:r>
            <a:r>
              <a:rPr lang="nl-NL" dirty="0"/>
              <a:t> 8 ECHR </a:t>
            </a:r>
            <a:r>
              <a:rPr lang="nl-NL" dirty="0" err="1"/>
              <a:t>and</a:t>
            </a:r>
            <a:r>
              <a:rPr lang="nl-NL" dirty="0"/>
              <a:t> </a:t>
            </a:r>
            <a:r>
              <a:rPr lang="nl-NL" dirty="0" err="1"/>
              <a:t>the</a:t>
            </a:r>
            <a:r>
              <a:rPr lang="nl-NL" dirty="0"/>
              <a:t> </a:t>
            </a:r>
            <a:r>
              <a:rPr lang="nl-NL" dirty="0" err="1"/>
              <a:t>principle</a:t>
            </a:r>
            <a:r>
              <a:rPr lang="nl-NL" dirty="0"/>
              <a:t> of </a:t>
            </a:r>
            <a:r>
              <a:rPr lang="nl-NL" i="1" dirty="0" err="1"/>
              <a:t>ratione</a:t>
            </a:r>
            <a:r>
              <a:rPr lang="nl-NL" i="1" dirty="0"/>
              <a:t> personae</a:t>
            </a:r>
            <a:endParaRPr lang="nl-NL" dirty="0"/>
          </a:p>
        </p:txBody>
      </p:sp>
      <p:sp>
        <p:nvSpPr>
          <p:cNvPr id="3" name="Ondertitel 2">
            <a:extLst>
              <a:ext uri="{FF2B5EF4-FFF2-40B4-BE49-F238E27FC236}">
                <a16:creationId xmlns:a16="http://schemas.microsoft.com/office/drawing/2014/main" xmlns="" id="{3BAA3162-ED26-4A8B-892E-75D9F23A13F4}"/>
              </a:ext>
            </a:extLst>
          </p:cNvPr>
          <p:cNvSpPr>
            <a:spLocks noGrp="1"/>
          </p:cNvSpPr>
          <p:nvPr>
            <p:ph type="subTitle" idx="1"/>
          </p:nvPr>
        </p:nvSpPr>
        <p:spPr/>
        <p:txBody>
          <a:bodyPr/>
          <a:lstStyle/>
          <a:p>
            <a:endParaRPr lang="nl-NL" dirty="0"/>
          </a:p>
          <a:p>
            <a:r>
              <a:rPr lang="nl-NL" dirty="0"/>
              <a:t>Bart van der Sloot</a:t>
            </a:r>
          </a:p>
        </p:txBody>
      </p:sp>
    </p:spTree>
    <p:extLst>
      <p:ext uri="{BB962C8B-B14F-4D97-AF65-F5344CB8AC3E}">
        <p14:creationId xmlns:p14="http://schemas.microsoft.com/office/powerpoint/2010/main" val="2561658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C89982F-E3F7-4C39-83AE-31EEDEA8516A}"/>
              </a:ext>
            </a:extLst>
          </p:cNvPr>
          <p:cNvSpPr>
            <a:spLocks noGrp="1"/>
          </p:cNvSpPr>
          <p:nvPr>
            <p:ph type="title"/>
          </p:nvPr>
        </p:nvSpPr>
        <p:spPr/>
        <p:txBody>
          <a:bodyPr/>
          <a:lstStyle/>
          <a:p>
            <a:r>
              <a:rPr lang="nl-NL" dirty="0" err="1"/>
              <a:t>Earlier</a:t>
            </a:r>
            <a:r>
              <a:rPr lang="nl-NL" dirty="0"/>
              <a:t> Human </a:t>
            </a:r>
            <a:r>
              <a:rPr lang="nl-NL" dirty="0" err="1"/>
              <a:t>Rights</a:t>
            </a:r>
            <a:r>
              <a:rPr lang="nl-NL" dirty="0"/>
              <a:t> </a:t>
            </a:r>
            <a:r>
              <a:rPr lang="nl-NL" dirty="0" err="1"/>
              <a:t>documents</a:t>
            </a:r>
            <a:endParaRPr lang="nl-NL" dirty="0"/>
          </a:p>
        </p:txBody>
      </p:sp>
      <p:sp>
        <p:nvSpPr>
          <p:cNvPr id="3" name="Tijdelijke aanduiding voor inhoud 2">
            <a:extLst>
              <a:ext uri="{FF2B5EF4-FFF2-40B4-BE49-F238E27FC236}">
                <a16:creationId xmlns:a16="http://schemas.microsoft.com/office/drawing/2014/main" xmlns="" id="{0928AF96-DC45-4083-ADF0-809A5E8F7FEF}"/>
              </a:ext>
            </a:extLst>
          </p:cNvPr>
          <p:cNvSpPr>
            <a:spLocks noGrp="1"/>
          </p:cNvSpPr>
          <p:nvPr>
            <p:ph idx="1"/>
          </p:nvPr>
        </p:nvSpPr>
        <p:spPr/>
        <p:txBody>
          <a:bodyPr/>
          <a:lstStyle/>
          <a:p>
            <a:r>
              <a:rPr lang="nl-NL" dirty="0"/>
              <a:t>Magna </a:t>
            </a:r>
            <a:r>
              <a:rPr lang="nl-NL" dirty="0" err="1"/>
              <a:t>Carta</a:t>
            </a:r>
            <a:r>
              <a:rPr lang="nl-NL" dirty="0"/>
              <a:t> 1215</a:t>
            </a:r>
            <a:br>
              <a:rPr lang="nl-NL" dirty="0"/>
            </a:br>
            <a:endParaRPr lang="nl-NL" dirty="0"/>
          </a:p>
          <a:p>
            <a:r>
              <a:rPr lang="nl-NL" dirty="0"/>
              <a:t>Bill of </a:t>
            </a:r>
            <a:r>
              <a:rPr lang="nl-NL" dirty="0" err="1"/>
              <a:t>Rights</a:t>
            </a:r>
            <a:r>
              <a:rPr lang="nl-NL" dirty="0"/>
              <a:t> 1689</a:t>
            </a:r>
            <a:br>
              <a:rPr lang="nl-NL" dirty="0"/>
            </a:br>
            <a:endParaRPr lang="nl-NL" dirty="0"/>
          </a:p>
          <a:p>
            <a:r>
              <a:rPr lang="en-US" dirty="0"/>
              <a:t>United States Bill of Rights 1789</a:t>
            </a:r>
            <a:br>
              <a:rPr lang="en-US" dirty="0"/>
            </a:br>
            <a:endParaRPr lang="nl-NL" dirty="0"/>
          </a:p>
          <a:p>
            <a:r>
              <a:rPr lang="en-US" dirty="0">
                <a:effectLst/>
              </a:rPr>
              <a:t>The Declaration of the Rights of Man and of the Citizen 1789</a:t>
            </a:r>
            <a:endParaRPr lang="nl-NL" dirty="0"/>
          </a:p>
        </p:txBody>
      </p:sp>
    </p:spTree>
    <p:extLst>
      <p:ext uri="{BB962C8B-B14F-4D97-AF65-F5344CB8AC3E}">
        <p14:creationId xmlns:p14="http://schemas.microsoft.com/office/powerpoint/2010/main" val="4227113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413AFA8-AEF8-4234-850A-AA00637EB1DC}"/>
              </a:ext>
            </a:extLst>
          </p:cNvPr>
          <p:cNvSpPr>
            <a:spLocks noGrp="1"/>
          </p:cNvSpPr>
          <p:nvPr>
            <p:ph type="title"/>
          </p:nvPr>
        </p:nvSpPr>
        <p:spPr/>
        <p:txBody>
          <a:bodyPr/>
          <a:lstStyle/>
          <a:p>
            <a:r>
              <a:rPr lang="nl-NL" dirty="0"/>
              <a:t>Modern Human </a:t>
            </a:r>
            <a:r>
              <a:rPr lang="nl-NL" dirty="0" err="1"/>
              <a:t>Rights</a:t>
            </a:r>
            <a:r>
              <a:rPr lang="nl-NL" dirty="0"/>
              <a:t> </a:t>
            </a:r>
            <a:r>
              <a:rPr lang="nl-NL" dirty="0" err="1"/>
              <a:t>Documents</a:t>
            </a:r>
            <a:endParaRPr lang="nl-NL" dirty="0"/>
          </a:p>
        </p:txBody>
      </p:sp>
      <p:sp>
        <p:nvSpPr>
          <p:cNvPr id="3" name="Tijdelijke aanduiding voor inhoud 2">
            <a:extLst>
              <a:ext uri="{FF2B5EF4-FFF2-40B4-BE49-F238E27FC236}">
                <a16:creationId xmlns:a16="http://schemas.microsoft.com/office/drawing/2014/main" xmlns="" id="{1079C1D0-9677-4B94-AC29-6BE1E4032E69}"/>
              </a:ext>
            </a:extLst>
          </p:cNvPr>
          <p:cNvSpPr>
            <a:spLocks noGrp="1"/>
          </p:cNvSpPr>
          <p:nvPr>
            <p:ph idx="1"/>
          </p:nvPr>
        </p:nvSpPr>
        <p:spPr/>
        <p:txBody>
          <a:bodyPr>
            <a:normAutofit lnSpcReduction="10000"/>
          </a:bodyPr>
          <a:lstStyle/>
          <a:p>
            <a:r>
              <a:rPr lang="en-US" dirty="0"/>
              <a:t>Universal Declaration of Human Rights (UDHR) 1948</a:t>
            </a:r>
          </a:p>
          <a:p>
            <a:r>
              <a:rPr lang="en-US" dirty="0">
                <a:effectLst/>
              </a:rPr>
              <a:t>International Covenant on Civil and Political Rights 1966</a:t>
            </a:r>
          </a:p>
          <a:p>
            <a:endParaRPr lang="en-US" dirty="0"/>
          </a:p>
          <a:p>
            <a:r>
              <a:rPr lang="en-US" dirty="0"/>
              <a:t>European Convention on Human Rights 1950</a:t>
            </a:r>
          </a:p>
          <a:p>
            <a:r>
              <a:rPr lang="en-GB" dirty="0"/>
              <a:t>American Convention on Human Rights </a:t>
            </a:r>
            <a:r>
              <a:rPr lang="nl-NL" dirty="0"/>
              <a:t>1969</a:t>
            </a:r>
          </a:p>
          <a:p>
            <a:r>
              <a:rPr lang="en-GB" dirty="0"/>
              <a:t>African Charter on Human and Peoples' Rights 1981</a:t>
            </a:r>
          </a:p>
          <a:p>
            <a:r>
              <a:rPr lang="en-GB" dirty="0"/>
              <a:t>EU Charter of Fundamental Rights 2000</a:t>
            </a:r>
          </a:p>
          <a:p>
            <a:r>
              <a:rPr lang="en-GB" dirty="0"/>
              <a:t>Association of Southeast Asian Nations (ASEAN)  Human Rights Declaration 2012</a:t>
            </a:r>
            <a:endParaRPr lang="nl-NL" dirty="0"/>
          </a:p>
        </p:txBody>
      </p:sp>
    </p:spTree>
    <p:extLst>
      <p:ext uri="{BB962C8B-B14F-4D97-AF65-F5344CB8AC3E}">
        <p14:creationId xmlns:p14="http://schemas.microsoft.com/office/powerpoint/2010/main" val="4227337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0CF79B8-0BE7-4B11-81CD-9588B78E0EA0}"/>
              </a:ext>
            </a:extLst>
          </p:cNvPr>
          <p:cNvSpPr>
            <a:spLocks noGrp="1"/>
          </p:cNvSpPr>
          <p:nvPr>
            <p:ph type="title"/>
          </p:nvPr>
        </p:nvSpPr>
        <p:spPr/>
        <p:txBody>
          <a:bodyPr/>
          <a:lstStyle/>
          <a:p>
            <a:r>
              <a:rPr lang="nl-NL" dirty="0"/>
              <a:t>Background</a:t>
            </a:r>
          </a:p>
        </p:txBody>
      </p:sp>
      <p:sp>
        <p:nvSpPr>
          <p:cNvPr id="3" name="Tijdelijke aanduiding voor inhoud 2">
            <a:extLst>
              <a:ext uri="{FF2B5EF4-FFF2-40B4-BE49-F238E27FC236}">
                <a16:creationId xmlns:a16="http://schemas.microsoft.com/office/drawing/2014/main" xmlns="" id="{E8A1863C-0CC8-4772-A31E-F488EFE4C873}"/>
              </a:ext>
            </a:extLst>
          </p:cNvPr>
          <p:cNvSpPr>
            <a:spLocks noGrp="1"/>
          </p:cNvSpPr>
          <p:nvPr>
            <p:ph idx="1"/>
          </p:nvPr>
        </p:nvSpPr>
        <p:spPr/>
        <p:txBody>
          <a:bodyPr/>
          <a:lstStyle/>
          <a:p>
            <a:r>
              <a:rPr lang="nl-NL" dirty="0" err="1"/>
              <a:t>Atrocities</a:t>
            </a:r>
            <a:r>
              <a:rPr lang="nl-NL" dirty="0"/>
              <a:t> of Second World War</a:t>
            </a:r>
            <a:br>
              <a:rPr lang="nl-NL" dirty="0"/>
            </a:br>
            <a:endParaRPr lang="nl-NL" dirty="0"/>
          </a:p>
          <a:p>
            <a:r>
              <a:rPr lang="nl-NL" dirty="0"/>
              <a:t>Fascist </a:t>
            </a:r>
            <a:r>
              <a:rPr lang="nl-NL" dirty="0" err="1"/>
              <a:t>and</a:t>
            </a:r>
            <a:r>
              <a:rPr lang="nl-NL" dirty="0"/>
              <a:t> Communist regimes</a:t>
            </a:r>
          </a:p>
          <a:p>
            <a:endParaRPr lang="nl-NL" dirty="0"/>
          </a:p>
        </p:txBody>
      </p:sp>
    </p:spTree>
    <p:extLst>
      <p:ext uri="{BB962C8B-B14F-4D97-AF65-F5344CB8AC3E}">
        <p14:creationId xmlns:p14="http://schemas.microsoft.com/office/powerpoint/2010/main" val="456964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9B40B06-D3DA-4888-8435-F6AC2A55B507}"/>
              </a:ext>
            </a:extLst>
          </p:cNvPr>
          <p:cNvSpPr>
            <a:spLocks noGrp="1"/>
          </p:cNvSpPr>
          <p:nvPr>
            <p:ph type="title"/>
          </p:nvPr>
        </p:nvSpPr>
        <p:spPr/>
        <p:txBody>
          <a:bodyPr>
            <a:normAutofit/>
          </a:bodyPr>
          <a:lstStyle/>
          <a:p>
            <a:r>
              <a:rPr lang="en-US" dirty="0"/>
              <a:t>Universal Declaration of Human Rights (UDHR) 1948</a:t>
            </a:r>
            <a:endParaRPr lang="nl-NL" dirty="0"/>
          </a:p>
        </p:txBody>
      </p:sp>
      <p:sp>
        <p:nvSpPr>
          <p:cNvPr id="3" name="Tijdelijke aanduiding voor inhoud 2">
            <a:extLst>
              <a:ext uri="{FF2B5EF4-FFF2-40B4-BE49-F238E27FC236}">
                <a16:creationId xmlns:a16="http://schemas.microsoft.com/office/drawing/2014/main" xmlns="" id="{BA69A019-20BA-470B-B3B8-A6057D4FAD1A}"/>
              </a:ext>
            </a:extLst>
          </p:cNvPr>
          <p:cNvSpPr>
            <a:spLocks noGrp="1"/>
          </p:cNvSpPr>
          <p:nvPr>
            <p:ph idx="1"/>
          </p:nvPr>
        </p:nvSpPr>
        <p:spPr/>
        <p:txBody>
          <a:bodyPr>
            <a:normAutofit fontScale="85000" lnSpcReduction="20000"/>
          </a:bodyPr>
          <a:lstStyle/>
          <a:p>
            <a:pPr marL="0" indent="0">
              <a:buNone/>
            </a:pPr>
            <a:r>
              <a:rPr lang="en-US" dirty="0"/>
              <a:t>Article 12</a:t>
            </a:r>
          </a:p>
          <a:p>
            <a:pPr marL="0" indent="0">
              <a:buNone/>
            </a:pPr>
            <a:r>
              <a:rPr lang="en-US" dirty="0"/>
              <a:t>No one shall be subjected to arbitrary interference with his privacy, family, home or correspondence, nor to attacks upon his </a:t>
            </a:r>
            <a:r>
              <a:rPr lang="en-US" dirty="0" err="1"/>
              <a:t>honour</a:t>
            </a:r>
            <a:r>
              <a:rPr lang="en-US" dirty="0"/>
              <a:t> and reputation. Everyone has the right to the protection of the law against such interference or attacks</a:t>
            </a:r>
          </a:p>
          <a:p>
            <a:pPr marL="0" indent="0">
              <a:buNone/>
            </a:pPr>
            <a:endParaRPr lang="en-US" dirty="0"/>
          </a:p>
          <a:p>
            <a:pPr marL="0" indent="0">
              <a:buNone/>
            </a:pPr>
            <a:r>
              <a:rPr lang="en-US" dirty="0"/>
              <a:t>Article 16</a:t>
            </a:r>
          </a:p>
          <a:p>
            <a:pPr marL="0" indent="0">
              <a:buNone/>
            </a:pPr>
            <a:r>
              <a:rPr lang="en-US" dirty="0"/>
              <a:t>(1) Men and women of full age, without any limitation due to race, nationality or religion, have the right to marry and to found a family. They are entitled to equal rights as to marriage, during marriage and at its dissolution.</a:t>
            </a:r>
          </a:p>
          <a:p>
            <a:pPr marL="0" indent="0">
              <a:buNone/>
            </a:pPr>
            <a:r>
              <a:rPr lang="en-US" dirty="0"/>
              <a:t>(2) Marriage shall be entered into only with the free and full consent of the intending spouses.</a:t>
            </a:r>
          </a:p>
          <a:p>
            <a:pPr marL="0" indent="0">
              <a:buNone/>
            </a:pPr>
            <a:r>
              <a:rPr lang="en-US" dirty="0"/>
              <a:t>(3) The family is the natural and fundamental group unit of society and is entitled to protection by society and the State.</a:t>
            </a:r>
          </a:p>
          <a:p>
            <a:endParaRPr lang="en-US" dirty="0"/>
          </a:p>
          <a:p>
            <a:endParaRPr lang="nl-NL" dirty="0"/>
          </a:p>
        </p:txBody>
      </p:sp>
    </p:spTree>
    <p:extLst>
      <p:ext uri="{BB962C8B-B14F-4D97-AF65-F5344CB8AC3E}">
        <p14:creationId xmlns:p14="http://schemas.microsoft.com/office/powerpoint/2010/main" val="2496717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A964B54-A042-4400-8B6C-44A1E23EED6D}"/>
              </a:ext>
            </a:extLst>
          </p:cNvPr>
          <p:cNvSpPr>
            <a:spLocks noGrp="1"/>
          </p:cNvSpPr>
          <p:nvPr>
            <p:ph type="title"/>
          </p:nvPr>
        </p:nvSpPr>
        <p:spPr/>
        <p:txBody>
          <a:bodyPr>
            <a:normAutofit/>
          </a:bodyPr>
          <a:lstStyle/>
          <a:p>
            <a:r>
              <a:rPr lang="en-US" dirty="0">
                <a:effectLst/>
              </a:rPr>
              <a:t>International Covenant on Civil and Political Rights 1966</a:t>
            </a:r>
            <a:endParaRPr lang="nl-NL" dirty="0"/>
          </a:p>
        </p:txBody>
      </p:sp>
      <p:sp>
        <p:nvSpPr>
          <p:cNvPr id="3" name="Tijdelijke aanduiding voor inhoud 2">
            <a:extLst>
              <a:ext uri="{FF2B5EF4-FFF2-40B4-BE49-F238E27FC236}">
                <a16:creationId xmlns:a16="http://schemas.microsoft.com/office/drawing/2014/main" xmlns="" id="{A8038D4A-E095-47E4-9EEC-4C754A05937C}"/>
              </a:ext>
            </a:extLst>
          </p:cNvPr>
          <p:cNvSpPr>
            <a:spLocks noGrp="1"/>
          </p:cNvSpPr>
          <p:nvPr>
            <p:ph idx="1"/>
          </p:nvPr>
        </p:nvSpPr>
        <p:spPr/>
        <p:txBody>
          <a:bodyPr>
            <a:normAutofit fontScale="70000" lnSpcReduction="20000"/>
          </a:bodyPr>
          <a:lstStyle/>
          <a:p>
            <a:pPr marL="0" indent="0">
              <a:buNone/>
            </a:pPr>
            <a:r>
              <a:rPr lang="en-US" b="1" i="1" dirty="0"/>
              <a:t>Article 17</a:t>
            </a:r>
            <a:endParaRPr lang="en-US" dirty="0"/>
          </a:p>
          <a:p>
            <a:pPr marL="0" indent="0">
              <a:buNone/>
            </a:pPr>
            <a:r>
              <a:rPr lang="en-US" dirty="0"/>
              <a:t>1. No one shall be subjected to arbitrary or unlawful interference with his privacy, family, home or correspondence, nor to unlawful attacks on his </a:t>
            </a:r>
            <a:r>
              <a:rPr lang="en-US" dirty="0" err="1"/>
              <a:t>honour</a:t>
            </a:r>
            <a:r>
              <a:rPr lang="en-US" dirty="0"/>
              <a:t> and reputation. </a:t>
            </a:r>
          </a:p>
          <a:p>
            <a:pPr marL="0" indent="0">
              <a:buNone/>
            </a:pPr>
            <a:r>
              <a:rPr lang="en-US" dirty="0"/>
              <a:t>2. Everyone has the right to the protection of the law against such interference or attacks. </a:t>
            </a:r>
          </a:p>
          <a:p>
            <a:pPr marL="0" indent="0">
              <a:buNone/>
            </a:pPr>
            <a:endParaRPr lang="en-US" b="1" i="1" dirty="0"/>
          </a:p>
          <a:p>
            <a:pPr marL="0" indent="0">
              <a:buNone/>
            </a:pPr>
            <a:r>
              <a:rPr lang="en-US" b="1" i="1" dirty="0"/>
              <a:t>Article 23</a:t>
            </a:r>
            <a:endParaRPr lang="en-US" dirty="0"/>
          </a:p>
          <a:p>
            <a:pPr marL="0" indent="0">
              <a:buNone/>
            </a:pPr>
            <a:r>
              <a:rPr lang="en-US" dirty="0"/>
              <a:t>1. The family is the natural and fundamental group unit of society and is entitled to protection by society and the State. </a:t>
            </a:r>
          </a:p>
          <a:p>
            <a:pPr marL="0" indent="0">
              <a:buNone/>
            </a:pPr>
            <a:r>
              <a:rPr lang="en-US" dirty="0"/>
              <a:t>2. The right of men and women of marriageable age to marry and to found a family shall be recognized. </a:t>
            </a:r>
          </a:p>
          <a:p>
            <a:pPr marL="0" indent="0">
              <a:buNone/>
            </a:pPr>
            <a:r>
              <a:rPr lang="en-US" dirty="0"/>
              <a:t>3. No marriage shall be entered into without the free and full consent of the intending spouses. </a:t>
            </a:r>
          </a:p>
          <a:p>
            <a:pPr marL="0" indent="0">
              <a:buNone/>
            </a:pPr>
            <a:r>
              <a:rPr lang="en-US" dirty="0"/>
              <a:t>4. States Parties to the present Covenant shall take appropriate steps to ensure equality of rights and responsibilities of spouses as to marriage, during marriage and at its dissolution. In the case of dissolution, provision shall be made for the necessary protection of any children. </a:t>
            </a:r>
          </a:p>
          <a:p>
            <a:endParaRPr lang="nl-NL" dirty="0"/>
          </a:p>
        </p:txBody>
      </p:sp>
    </p:spTree>
    <p:extLst>
      <p:ext uri="{BB962C8B-B14F-4D97-AF65-F5344CB8AC3E}">
        <p14:creationId xmlns:p14="http://schemas.microsoft.com/office/powerpoint/2010/main" val="4063462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35F2EFE-7E32-4144-817C-AD737ADC7A99}"/>
              </a:ext>
            </a:extLst>
          </p:cNvPr>
          <p:cNvSpPr>
            <a:spLocks noGrp="1"/>
          </p:cNvSpPr>
          <p:nvPr>
            <p:ph type="title"/>
          </p:nvPr>
        </p:nvSpPr>
        <p:spPr/>
        <p:txBody>
          <a:bodyPr/>
          <a:lstStyle/>
          <a:p>
            <a:r>
              <a:rPr lang="en-US" dirty="0"/>
              <a:t>European Convention on Human Rights 1950</a:t>
            </a:r>
            <a:endParaRPr lang="nl-NL" dirty="0"/>
          </a:p>
        </p:txBody>
      </p:sp>
      <p:sp>
        <p:nvSpPr>
          <p:cNvPr id="3" name="Tijdelijke aanduiding voor inhoud 2">
            <a:extLst>
              <a:ext uri="{FF2B5EF4-FFF2-40B4-BE49-F238E27FC236}">
                <a16:creationId xmlns:a16="http://schemas.microsoft.com/office/drawing/2014/main" xmlns="" id="{3130871D-9030-452A-87A7-F492CC926A50}"/>
              </a:ext>
            </a:extLst>
          </p:cNvPr>
          <p:cNvSpPr>
            <a:spLocks noGrp="1"/>
          </p:cNvSpPr>
          <p:nvPr>
            <p:ph idx="1"/>
          </p:nvPr>
        </p:nvSpPr>
        <p:spPr/>
        <p:txBody>
          <a:bodyPr>
            <a:normAutofit fontScale="92500" lnSpcReduction="10000"/>
          </a:bodyPr>
          <a:lstStyle/>
          <a:p>
            <a:r>
              <a:rPr lang="en-US" dirty="0"/>
              <a:t>ARTICLE 8 Right to respect for private and family life </a:t>
            </a:r>
            <a:br>
              <a:rPr lang="en-US" dirty="0"/>
            </a:br>
            <a:r>
              <a:rPr lang="en-US" dirty="0"/>
              <a:t>1. Everyone has the right to respect for his private and family life, his home and his correspondence. </a:t>
            </a:r>
            <a:br>
              <a:rPr lang="en-US" dirty="0"/>
            </a:br>
            <a:r>
              <a:rPr lang="en-US" dirty="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a:t>
            </a:r>
            <a:br>
              <a:rPr lang="en-US" dirty="0"/>
            </a:br>
            <a:endParaRPr lang="en-US" dirty="0"/>
          </a:p>
          <a:p>
            <a:r>
              <a:rPr lang="en-US" dirty="0"/>
              <a:t>ARTICLE 12 Right to marry </a:t>
            </a:r>
            <a:br>
              <a:rPr lang="en-US" dirty="0"/>
            </a:br>
            <a:r>
              <a:rPr lang="en-US" dirty="0"/>
              <a:t>Men and women of marriageable age have the right to marry and to found a family, according to the national laws governing the exercise of this right.</a:t>
            </a:r>
          </a:p>
          <a:p>
            <a:endParaRPr lang="en-US" dirty="0"/>
          </a:p>
          <a:p>
            <a:endParaRPr lang="nl-NL" dirty="0"/>
          </a:p>
        </p:txBody>
      </p:sp>
    </p:spTree>
    <p:extLst>
      <p:ext uri="{BB962C8B-B14F-4D97-AF65-F5344CB8AC3E}">
        <p14:creationId xmlns:p14="http://schemas.microsoft.com/office/powerpoint/2010/main" val="2602465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2B153BF-F745-40EC-BCD1-1D56E3E19255}"/>
              </a:ext>
            </a:extLst>
          </p:cNvPr>
          <p:cNvSpPr>
            <a:spLocks noGrp="1"/>
          </p:cNvSpPr>
          <p:nvPr>
            <p:ph type="title"/>
          </p:nvPr>
        </p:nvSpPr>
        <p:spPr/>
        <p:txBody>
          <a:bodyPr/>
          <a:lstStyle/>
          <a:p>
            <a:r>
              <a:rPr lang="en-GB" dirty="0"/>
              <a:t>American Convention on Human Rights </a:t>
            </a:r>
            <a:r>
              <a:rPr lang="nl-NL" dirty="0"/>
              <a:t>1969</a:t>
            </a:r>
          </a:p>
        </p:txBody>
      </p:sp>
      <p:sp>
        <p:nvSpPr>
          <p:cNvPr id="3" name="Tijdelijke aanduiding voor inhoud 2">
            <a:extLst>
              <a:ext uri="{FF2B5EF4-FFF2-40B4-BE49-F238E27FC236}">
                <a16:creationId xmlns:a16="http://schemas.microsoft.com/office/drawing/2014/main" xmlns="" id="{9AE6D0C4-E176-471F-94EF-2BFE559B2E81}"/>
              </a:ext>
            </a:extLst>
          </p:cNvPr>
          <p:cNvSpPr>
            <a:spLocks noGrp="1"/>
          </p:cNvSpPr>
          <p:nvPr>
            <p:ph idx="1"/>
          </p:nvPr>
        </p:nvSpPr>
        <p:spPr>
          <a:xfrm>
            <a:off x="838200" y="1414130"/>
            <a:ext cx="10515600" cy="5114261"/>
          </a:xfrm>
        </p:spPr>
        <p:txBody>
          <a:bodyPr>
            <a:normAutofit fontScale="55000" lnSpcReduction="20000"/>
          </a:bodyPr>
          <a:lstStyle/>
          <a:p>
            <a:pPr marL="0" indent="0">
              <a:buNone/>
            </a:pPr>
            <a:r>
              <a:rPr lang="en-US" b="1" u="sng" dirty="0"/>
              <a:t>Article 11. Right to Privacy</a:t>
            </a:r>
            <a:endParaRPr lang="en-US" dirty="0"/>
          </a:p>
          <a:p>
            <a:pPr marL="0" indent="0">
              <a:buNone/>
            </a:pPr>
            <a:r>
              <a:rPr lang="en-US" dirty="0"/>
              <a:t>1. Everyone has the right to have his honor respected and his dignity recognized.</a:t>
            </a:r>
          </a:p>
          <a:p>
            <a:pPr marL="0" indent="0">
              <a:buNone/>
            </a:pPr>
            <a:r>
              <a:rPr lang="en-US" dirty="0"/>
              <a:t>2. No one may be the object of arbitrary or abusive interference with his private life, his family, his home, or his correspondence, or of unlawful attacks on his honor or reputation.</a:t>
            </a:r>
          </a:p>
          <a:p>
            <a:pPr marL="0" indent="0">
              <a:buNone/>
            </a:pPr>
            <a:r>
              <a:rPr lang="en-US" dirty="0"/>
              <a:t>3. Everyone has the right to the protection of the law against such interference or attacks.</a:t>
            </a:r>
          </a:p>
          <a:p>
            <a:pPr marL="0" indent="0">
              <a:buNone/>
            </a:pPr>
            <a:r>
              <a:rPr lang="en-US" b="1" u="sng" dirty="0"/>
              <a:t>Article 17. Rights of the Family</a:t>
            </a:r>
            <a:endParaRPr lang="en-US" dirty="0"/>
          </a:p>
          <a:p>
            <a:pPr marL="0" indent="0">
              <a:buNone/>
            </a:pPr>
            <a:r>
              <a:rPr lang="en-US" dirty="0"/>
              <a:t>1. The family is the natural and fundamental group unit of society and is entitled to protection by society and the state.</a:t>
            </a:r>
          </a:p>
          <a:p>
            <a:pPr marL="0" indent="0">
              <a:buNone/>
            </a:pPr>
            <a:r>
              <a:rPr lang="en-US" dirty="0"/>
              <a:t>2. The right of men and women of marriageable age to marry and to raise a family shall be recognized, if they meet the conditions required by domestic laws, insofar as such conditions do not affect the principle of nondiscrimination established in this Convention.</a:t>
            </a:r>
          </a:p>
          <a:p>
            <a:pPr marL="0" indent="0">
              <a:buNone/>
            </a:pPr>
            <a:r>
              <a:rPr lang="en-US" dirty="0"/>
              <a:t>3. No marriage shall be entered into without the free and full consent of the intending spouses.</a:t>
            </a:r>
          </a:p>
          <a:p>
            <a:pPr marL="0" indent="0">
              <a:buNone/>
            </a:pPr>
            <a:r>
              <a:rPr lang="en-US" dirty="0"/>
              <a:t>4. The States Parties shall take appropriate steps to ensure the equality of rights and the adequate balancing of responsibilities of the spouses as to marriage, during marriage, and in the event of its dissolution. In case of dissolution, provision shall be made for the necessary protection of any children solely on the basis of their own best interests.</a:t>
            </a:r>
          </a:p>
          <a:p>
            <a:pPr marL="0" indent="0">
              <a:buNone/>
            </a:pPr>
            <a:r>
              <a:rPr lang="en-US" dirty="0"/>
              <a:t>5. The law shall recognize equal rights for children born out of wedlock and those born in wedlock.</a:t>
            </a:r>
          </a:p>
          <a:p>
            <a:pPr marL="0" indent="0">
              <a:buNone/>
            </a:pPr>
            <a:r>
              <a:rPr lang="en-US" b="1" u="sng" dirty="0"/>
              <a:t>Article 18. Right to a Name</a:t>
            </a:r>
            <a:endParaRPr lang="en-US" dirty="0"/>
          </a:p>
          <a:p>
            <a:pPr marL="0" indent="0">
              <a:buNone/>
            </a:pPr>
            <a:r>
              <a:rPr lang="en-US" dirty="0"/>
              <a:t>Every person has the right to a given name and to the surnames of his parents or that of one of them. The law shall regulate the manner in which this right shall be ensured for all, by the use of assumed names if necessary.</a:t>
            </a:r>
          </a:p>
          <a:p>
            <a:pPr marL="0" indent="0">
              <a:buNone/>
            </a:pPr>
            <a:r>
              <a:rPr lang="en-US" b="1" u="sng" dirty="0"/>
              <a:t>Article 19. Rights of the Child</a:t>
            </a:r>
            <a:endParaRPr lang="en-US" dirty="0"/>
          </a:p>
          <a:p>
            <a:pPr marL="0" indent="0">
              <a:buNone/>
            </a:pPr>
            <a:r>
              <a:rPr lang="en-US" dirty="0"/>
              <a:t>Every minor child has the right to the measures of protection required by his condition as a minor on the part of his family, society, and the state.</a:t>
            </a:r>
          </a:p>
        </p:txBody>
      </p:sp>
    </p:spTree>
    <p:extLst>
      <p:ext uri="{BB962C8B-B14F-4D97-AF65-F5344CB8AC3E}">
        <p14:creationId xmlns:p14="http://schemas.microsoft.com/office/powerpoint/2010/main" val="3944591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940CE02-A3E9-486F-B975-D123D74E6C62}"/>
              </a:ext>
            </a:extLst>
          </p:cNvPr>
          <p:cNvSpPr>
            <a:spLocks noGrp="1"/>
          </p:cNvSpPr>
          <p:nvPr>
            <p:ph type="title"/>
          </p:nvPr>
        </p:nvSpPr>
        <p:spPr/>
        <p:txBody>
          <a:bodyPr>
            <a:normAutofit/>
          </a:bodyPr>
          <a:lstStyle/>
          <a:p>
            <a:r>
              <a:rPr lang="en-GB" dirty="0"/>
              <a:t>African Charter on Human and Peoples' Rights 1981</a:t>
            </a:r>
            <a:endParaRPr lang="nl-NL" dirty="0"/>
          </a:p>
        </p:txBody>
      </p:sp>
      <p:sp>
        <p:nvSpPr>
          <p:cNvPr id="3" name="Tijdelijke aanduiding voor inhoud 2">
            <a:extLst>
              <a:ext uri="{FF2B5EF4-FFF2-40B4-BE49-F238E27FC236}">
                <a16:creationId xmlns:a16="http://schemas.microsoft.com/office/drawing/2014/main" xmlns="" id="{74F05E20-1B5A-49D5-89C2-6B593C0EE783}"/>
              </a:ext>
            </a:extLst>
          </p:cNvPr>
          <p:cNvSpPr>
            <a:spLocks noGrp="1"/>
          </p:cNvSpPr>
          <p:nvPr>
            <p:ph idx="1"/>
          </p:nvPr>
        </p:nvSpPr>
        <p:spPr/>
        <p:txBody>
          <a:bodyPr>
            <a:normAutofit fontScale="92500" lnSpcReduction="10000"/>
          </a:bodyPr>
          <a:lstStyle/>
          <a:p>
            <a:r>
              <a:rPr lang="en-US" dirty="0"/>
              <a:t>Article 18 </a:t>
            </a:r>
          </a:p>
          <a:p>
            <a:r>
              <a:rPr lang="en-US" dirty="0"/>
              <a:t>1. The family shall be the natural unit and basis of society. It shall be protected by the State which shall take care of its physical health and moral. </a:t>
            </a:r>
          </a:p>
          <a:p>
            <a:r>
              <a:rPr lang="en-US" dirty="0"/>
              <a:t>2. The State shall have the duty to assist the family which is the custodian of morals and traditional values recognized by the community. </a:t>
            </a:r>
          </a:p>
          <a:p>
            <a:r>
              <a:rPr lang="en-US" dirty="0"/>
              <a:t>3. The State shall ensure the elimination of every discrimination against women and also censure the protection of the rights of the woman and the child as stipulated in international declarations and conventions. </a:t>
            </a:r>
          </a:p>
          <a:p>
            <a:r>
              <a:rPr lang="en-US" dirty="0"/>
              <a:t>4. The aged and the disabled shall also have the right to special measures of protection in keeping with their physical or moral needs.</a:t>
            </a:r>
            <a:endParaRPr lang="nl-NL" dirty="0"/>
          </a:p>
        </p:txBody>
      </p:sp>
    </p:spTree>
    <p:extLst>
      <p:ext uri="{BB962C8B-B14F-4D97-AF65-F5344CB8AC3E}">
        <p14:creationId xmlns:p14="http://schemas.microsoft.com/office/powerpoint/2010/main" val="39227729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027D31E-44F2-46A0-AA1C-B66A8CCDC16D}"/>
              </a:ext>
            </a:extLst>
          </p:cNvPr>
          <p:cNvSpPr>
            <a:spLocks noGrp="1"/>
          </p:cNvSpPr>
          <p:nvPr>
            <p:ph type="title"/>
          </p:nvPr>
        </p:nvSpPr>
        <p:spPr/>
        <p:txBody>
          <a:bodyPr/>
          <a:lstStyle/>
          <a:p>
            <a:r>
              <a:rPr lang="en-GB" dirty="0"/>
              <a:t>EU Charter of Fundamental Rights 2000</a:t>
            </a:r>
            <a:endParaRPr lang="nl-NL" dirty="0"/>
          </a:p>
        </p:txBody>
      </p:sp>
      <p:sp>
        <p:nvSpPr>
          <p:cNvPr id="3" name="Tijdelijke aanduiding voor inhoud 2">
            <a:extLst>
              <a:ext uri="{FF2B5EF4-FFF2-40B4-BE49-F238E27FC236}">
                <a16:creationId xmlns:a16="http://schemas.microsoft.com/office/drawing/2014/main" xmlns="" id="{C7C6AB2D-070D-4FF5-8F4D-AFA8B283FEF6}"/>
              </a:ext>
            </a:extLst>
          </p:cNvPr>
          <p:cNvSpPr>
            <a:spLocks noGrp="1"/>
          </p:cNvSpPr>
          <p:nvPr>
            <p:ph idx="1"/>
          </p:nvPr>
        </p:nvSpPr>
        <p:spPr>
          <a:xfrm>
            <a:off x="838200" y="1562986"/>
            <a:ext cx="10515600" cy="4933507"/>
          </a:xfrm>
        </p:spPr>
        <p:txBody>
          <a:bodyPr>
            <a:normAutofit fontScale="47500" lnSpcReduction="20000"/>
          </a:bodyPr>
          <a:lstStyle/>
          <a:p>
            <a:pPr marL="0" indent="0">
              <a:buNone/>
            </a:pPr>
            <a:r>
              <a:rPr lang="en-US" dirty="0"/>
              <a:t>Article 3 Right to the integrity of the person</a:t>
            </a:r>
            <a:br>
              <a:rPr lang="en-US" dirty="0"/>
            </a:br>
            <a:endParaRPr lang="en-US" dirty="0"/>
          </a:p>
          <a:p>
            <a:pPr marL="0" indent="0">
              <a:buNone/>
            </a:pPr>
            <a:r>
              <a:rPr lang="en-US" dirty="0"/>
              <a:t>1. Everyone has the right to respect for his or her physical and mental integrity.</a:t>
            </a:r>
          </a:p>
          <a:p>
            <a:pPr marL="0" indent="0">
              <a:buNone/>
            </a:pPr>
            <a:r>
              <a:rPr lang="en-US" dirty="0"/>
              <a:t>2. In the fields of medicine and biology, the following must be respected in particular:</a:t>
            </a:r>
          </a:p>
          <a:p>
            <a:pPr marL="0" indent="0">
              <a:buNone/>
            </a:pPr>
            <a:r>
              <a:rPr lang="en-US" dirty="0"/>
              <a:t>-the free and informed consent of the person concerned, according to the procedures laid down by law,</a:t>
            </a:r>
          </a:p>
          <a:p>
            <a:pPr marL="0" indent="0">
              <a:buNone/>
            </a:pPr>
            <a:r>
              <a:rPr lang="en-US" dirty="0"/>
              <a:t> the prohibition of eugenic practices, in particular those aiming at the selection of persons,</a:t>
            </a:r>
          </a:p>
          <a:p>
            <a:pPr marL="0" indent="0">
              <a:buNone/>
            </a:pPr>
            <a:r>
              <a:rPr lang="en-US" dirty="0"/>
              <a:t> the prohibition on making the human body and its parts as such a source of financial gain,</a:t>
            </a:r>
          </a:p>
          <a:p>
            <a:pPr marL="0" indent="0">
              <a:buNone/>
            </a:pPr>
            <a:r>
              <a:rPr lang="en-US" dirty="0"/>
              <a:t> the prohibition of the reproductive cloning of human beings.</a:t>
            </a:r>
            <a:br>
              <a:rPr lang="en-US" dirty="0"/>
            </a:br>
            <a:endParaRPr lang="en-US" dirty="0"/>
          </a:p>
          <a:p>
            <a:pPr marL="0" indent="0">
              <a:buNone/>
            </a:pPr>
            <a:r>
              <a:rPr lang="en-US" dirty="0"/>
              <a:t>Article 7 Respect for private and family life</a:t>
            </a:r>
          </a:p>
          <a:p>
            <a:pPr marL="0" indent="0">
              <a:buNone/>
            </a:pPr>
            <a:r>
              <a:rPr lang="en-US" dirty="0"/>
              <a:t>Everyone has the right to respect for his or her private and family life, home and communications.</a:t>
            </a:r>
          </a:p>
          <a:p>
            <a:pPr marL="0" indent="0">
              <a:buNone/>
            </a:pPr>
            <a:endParaRPr lang="en-US" dirty="0"/>
          </a:p>
          <a:p>
            <a:pPr marL="0" indent="0">
              <a:buNone/>
            </a:pPr>
            <a:r>
              <a:rPr lang="en-US" dirty="0"/>
              <a:t>Article 8 Protection of personal data</a:t>
            </a:r>
          </a:p>
          <a:p>
            <a:pPr marL="0" indent="0">
              <a:buNone/>
            </a:pPr>
            <a:r>
              <a:rPr lang="en-US" dirty="0"/>
              <a:t>1. Everyone has the right to the protection of personal data concerning him or her.</a:t>
            </a:r>
          </a:p>
          <a:p>
            <a:pPr marL="0" indent="0">
              <a:buNone/>
            </a:pPr>
            <a:r>
              <a:rPr lang="en-US" dirty="0"/>
              <a:t>2. Such data must be processed fairly for specified purposes and on the basis of the consent of the person concerned or some other legitimate basis laid down by law. Everyone has the right of access to data which has been collected concerning him or her, and the right to have it rectified.</a:t>
            </a:r>
          </a:p>
          <a:p>
            <a:pPr marL="0" indent="0">
              <a:buNone/>
            </a:pPr>
            <a:r>
              <a:rPr lang="en-US" dirty="0"/>
              <a:t>3. Compliance with these rules shall be subject to control by an independent authority.</a:t>
            </a:r>
          </a:p>
          <a:p>
            <a:pPr marL="0" indent="0">
              <a:buNone/>
            </a:pPr>
            <a:r>
              <a:rPr lang="en-US" dirty="0"/>
              <a:t/>
            </a:r>
            <a:br>
              <a:rPr lang="en-US" dirty="0"/>
            </a:br>
            <a:r>
              <a:rPr lang="en-US" dirty="0"/>
              <a:t>Article 9 Right to marry and right to found a family</a:t>
            </a:r>
          </a:p>
          <a:p>
            <a:pPr marL="0" indent="0">
              <a:buNone/>
            </a:pPr>
            <a:r>
              <a:rPr lang="en-US" dirty="0"/>
              <a:t>The right to marry and the right to found a family shall be guaranteed in accordance with the national laws governing the exercise of these rights.</a:t>
            </a:r>
          </a:p>
          <a:p>
            <a:endParaRPr lang="nl-NL" dirty="0"/>
          </a:p>
        </p:txBody>
      </p:sp>
    </p:spTree>
    <p:extLst>
      <p:ext uri="{BB962C8B-B14F-4D97-AF65-F5344CB8AC3E}">
        <p14:creationId xmlns:p14="http://schemas.microsoft.com/office/powerpoint/2010/main" val="1255508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74CE9E6-F566-4CFB-ABAC-A212413B45D0}"/>
              </a:ext>
            </a:extLst>
          </p:cNvPr>
          <p:cNvSpPr>
            <a:spLocks noGrp="1"/>
          </p:cNvSpPr>
          <p:nvPr>
            <p:ph type="title"/>
          </p:nvPr>
        </p:nvSpPr>
        <p:spPr/>
        <p:txBody>
          <a:bodyPr>
            <a:normAutofit/>
          </a:bodyPr>
          <a:lstStyle/>
          <a:p>
            <a:r>
              <a:rPr lang="en-GB" dirty="0"/>
              <a:t>Association of Southeast Asian Nations (ASEAN)  Human Rights Declaration 2012</a:t>
            </a:r>
            <a:endParaRPr lang="nl-NL" dirty="0"/>
          </a:p>
        </p:txBody>
      </p:sp>
      <p:sp>
        <p:nvSpPr>
          <p:cNvPr id="3" name="Tijdelijke aanduiding voor inhoud 2">
            <a:extLst>
              <a:ext uri="{FF2B5EF4-FFF2-40B4-BE49-F238E27FC236}">
                <a16:creationId xmlns:a16="http://schemas.microsoft.com/office/drawing/2014/main" xmlns="" id="{C7A3D1C8-25E5-4483-B8C6-D5480D6C8B3E}"/>
              </a:ext>
            </a:extLst>
          </p:cNvPr>
          <p:cNvSpPr>
            <a:spLocks noGrp="1"/>
          </p:cNvSpPr>
          <p:nvPr>
            <p:ph idx="1"/>
          </p:nvPr>
        </p:nvSpPr>
        <p:spPr/>
        <p:txBody>
          <a:bodyPr/>
          <a:lstStyle/>
          <a:p>
            <a:r>
              <a:rPr lang="en-US" dirty="0"/>
              <a:t>Article 19</a:t>
            </a:r>
          </a:p>
          <a:p>
            <a:r>
              <a:rPr lang="en-US" dirty="0"/>
              <a:t>The family as the natural and fundamental unit of society is entitled to protection by society and each ASEAN Member State. Men and Woman of full age have the right to marry on the basis of their free and full consent, to found a family and to dissolve a marriage, as prescribed by law.</a:t>
            </a:r>
            <a:endParaRPr lang="nl-NL" dirty="0"/>
          </a:p>
        </p:txBody>
      </p:sp>
    </p:spTree>
    <p:extLst>
      <p:ext uri="{BB962C8B-B14F-4D97-AF65-F5344CB8AC3E}">
        <p14:creationId xmlns:p14="http://schemas.microsoft.com/office/powerpoint/2010/main" val="626286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86FF76-A135-4E86-AB30-BCCA6D395712}"/>
              </a:ext>
            </a:extLst>
          </p:cNvPr>
          <p:cNvSpPr>
            <a:spLocks noGrp="1"/>
          </p:cNvSpPr>
          <p:nvPr>
            <p:ph type="title"/>
          </p:nvPr>
        </p:nvSpPr>
        <p:spPr/>
        <p:txBody>
          <a:bodyPr/>
          <a:lstStyle/>
          <a:p>
            <a:r>
              <a:rPr lang="nl-NL" dirty="0" err="1"/>
              <a:t>Overview</a:t>
            </a:r>
            <a:endParaRPr lang="nl-NL" dirty="0"/>
          </a:p>
        </p:txBody>
      </p:sp>
      <p:sp>
        <p:nvSpPr>
          <p:cNvPr id="3" name="Tijdelijke aanduiding voor inhoud 2">
            <a:extLst>
              <a:ext uri="{FF2B5EF4-FFF2-40B4-BE49-F238E27FC236}">
                <a16:creationId xmlns:a16="http://schemas.microsoft.com/office/drawing/2014/main" xmlns="" id="{3F026998-FB6E-428D-930D-B9A774367311}"/>
              </a:ext>
            </a:extLst>
          </p:cNvPr>
          <p:cNvSpPr>
            <a:spLocks noGrp="1"/>
          </p:cNvSpPr>
          <p:nvPr>
            <p:ph idx="1"/>
          </p:nvPr>
        </p:nvSpPr>
        <p:spPr/>
        <p:txBody>
          <a:bodyPr/>
          <a:lstStyle/>
          <a:p>
            <a:r>
              <a:rPr lang="nl-NL" dirty="0"/>
              <a:t>Data </a:t>
            </a:r>
            <a:r>
              <a:rPr lang="nl-NL" dirty="0" err="1"/>
              <a:t>Protection</a:t>
            </a:r>
            <a:r>
              <a:rPr lang="nl-NL" dirty="0"/>
              <a:t> &gt; Privacy</a:t>
            </a:r>
          </a:p>
          <a:p>
            <a:r>
              <a:rPr lang="nl-NL" dirty="0"/>
              <a:t>EU &gt; Council of Europe</a:t>
            </a:r>
            <a:br>
              <a:rPr lang="nl-NL" dirty="0"/>
            </a:br>
            <a:endParaRPr lang="nl-NL" dirty="0"/>
          </a:p>
          <a:p>
            <a:r>
              <a:rPr lang="nl-NL" dirty="0"/>
              <a:t>26 September 2017 	&gt; </a:t>
            </a:r>
            <a:r>
              <a:rPr lang="nl-NL" i="1" dirty="0" err="1"/>
              <a:t>Ratione</a:t>
            </a:r>
            <a:r>
              <a:rPr lang="nl-NL" i="1" dirty="0"/>
              <a:t> personae</a:t>
            </a:r>
          </a:p>
          <a:p>
            <a:r>
              <a:rPr lang="nl-NL" dirty="0"/>
              <a:t>27 September 2017 	&gt; </a:t>
            </a:r>
            <a:r>
              <a:rPr lang="nl-NL" i="1" dirty="0" err="1"/>
              <a:t>Ratione</a:t>
            </a:r>
            <a:r>
              <a:rPr lang="nl-NL" i="1" dirty="0"/>
              <a:t> </a:t>
            </a:r>
            <a:r>
              <a:rPr lang="nl-NL" i="1" dirty="0" err="1"/>
              <a:t>materiae</a:t>
            </a:r>
            <a:endParaRPr lang="nl-NL" i="1" dirty="0"/>
          </a:p>
          <a:p>
            <a:r>
              <a:rPr lang="nl-NL" dirty="0"/>
              <a:t>3 </a:t>
            </a:r>
            <a:r>
              <a:rPr lang="nl-NL" dirty="0" err="1"/>
              <a:t>October</a:t>
            </a:r>
            <a:r>
              <a:rPr lang="nl-NL" dirty="0"/>
              <a:t> 2017 		&gt; </a:t>
            </a:r>
            <a:r>
              <a:rPr lang="nl-NL" dirty="0" err="1"/>
              <a:t>Prescribed</a:t>
            </a:r>
            <a:r>
              <a:rPr lang="nl-NL" dirty="0"/>
              <a:t> </a:t>
            </a:r>
            <a:r>
              <a:rPr lang="nl-NL" dirty="0" err="1"/>
              <a:t>by</a:t>
            </a:r>
            <a:r>
              <a:rPr lang="nl-NL" dirty="0"/>
              <a:t> </a:t>
            </a:r>
            <a:r>
              <a:rPr lang="nl-NL" dirty="0" err="1"/>
              <a:t>law</a:t>
            </a:r>
            <a:r>
              <a:rPr lang="nl-NL" dirty="0"/>
              <a:t> &amp; </a:t>
            </a:r>
            <a:r>
              <a:rPr lang="nl-NL" dirty="0" err="1"/>
              <a:t>Legitimate</a:t>
            </a:r>
            <a:r>
              <a:rPr lang="nl-NL" dirty="0"/>
              <a:t> interest</a:t>
            </a:r>
          </a:p>
          <a:p>
            <a:r>
              <a:rPr lang="nl-NL" dirty="0"/>
              <a:t>4 </a:t>
            </a:r>
            <a:r>
              <a:rPr lang="nl-NL" dirty="0" err="1"/>
              <a:t>October</a:t>
            </a:r>
            <a:r>
              <a:rPr lang="nl-NL" dirty="0"/>
              <a:t> 2017		&gt; </a:t>
            </a:r>
            <a:r>
              <a:rPr lang="nl-NL" dirty="0" err="1"/>
              <a:t>Necessary</a:t>
            </a:r>
            <a:r>
              <a:rPr lang="nl-NL" dirty="0"/>
              <a:t> in a </a:t>
            </a:r>
            <a:r>
              <a:rPr lang="nl-NL" dirty="0" err="1"/>
              <a:t>Democratic</a:t>
            </a:r>
            <a:r>
              <a:rPr lang="nl-NL" dirty="0"/>
              <a:t> Society &amp; Special 				   </a:t>
            </a:r>
            <a:r>
              <a:rPr lang="nl-NL" dirty="0" err="1"/>
              <a:t>lecture</a:t>
            </a:r>
            <a:r>
              <a:rPr lang="nl-NL" dirty="0"/>
              <a:t> </a:t>
            </a:r>
            <a:r>
              <a:rPr lang="nl-NL" dirty="0" err="1"/>
              <a:t>by</a:t>
            </a:r>
            <a:r>
              <a:rPr lang="nl-NL" dirty="0"/>
              <a:t> Claudia </a:t>
            </a:r>
            <a:r>
              <a:rPr lang="nl-NL" dirty="0" err="1"/>
              <a:t>Quelle</a:t>
            </a:r>
            <a:endParaRPr lang="nl-NL" dirty="0"/>
          </a:p>
        </p:txBody>
      </p:sp>
    </p:spTree>
    <p:extLst>
      <p:ext uri="{BB962C8B-B14F-4D97-AF65-F5344CB8AC3E}">
        <p14:creationId xmlns:p14="http://schemas.microsoft.com/office/powerpoint/2010/main" val="37693495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0CFCCDD-0090-4250-BD65-F7DF62208C7B}"/>
              </a:ext>
            </a:extLst>
          </p:cNvPr>
          <p:cNvSpPr>
            <a:spLocks noGrp="1"/>
          </p:cNvSpPr>
          <p:nvPr>
            <p:ph type="title"/>
          </p:nvPr>
        </p:nvSpPr>
        <p:spPr/>
        <p:txBody>
          <a:bodyPr/>
          <a:lstStyle/>
          <a:p>
            <a:r>
              <a:rPr lang="nl-NL" dirty="0"/>
              <a:t>General </a:t>
            </a:r>
            <a:r>
              <a:rPr lang="nl-NL" dirty="0" err="1"/>
              <a:t>characteristics</a:t>
            </a:r>
            <a:r>
              <a:rPr lang="nl-NL" dirty="0"/>
              <a:t> of </a:t>
            </a:r>
            <a:r>
              <a:rPr lang="nl-NL" dirty="0" err="1"/>
              <a:t>the</a:t>
            </a:r>
            <a:r>
              <a:rPr lang="nl-NL" dirty="0"/>
              <a:t> ECHR</a:t>
            </a:r>
          </a:p>
        </p:txBody>
      </p:sp>
      <p:sp>
        <p:nvSpPr>
          <p:cNvPr id="3" name="Tijdelijke aanduiding voor inhoud 2">
            <a:extLst>
              <a:ext uri="{FF2B5EF4-FFF2-40B4-BE49-F238E27FC236}">
                <a16:creationId xmlns:a16="http://schemas.microsoft.com/office/drawing/2014/main" xmlns="" id="{EEF8868B-4EBB-4E43-A248-1C04F99DD8C5}"/>
              </a:ext>
            </a:extLst>
          </p:cNvPr>
          <p:cNvSpPr>
            <a:spLocks noGrp="1"/>
          </p:cNvSpPr>
          <p:nvPr>
            <p:ph idx="1"/>
          </p:nvPr>
        </p:nvSpPr>
        <p:spPr/>
        <p:txBody>
          <a:bodyPr/>
          <a:lstStyle/>
          <a:p>
            <a:r>
              <a:rPr lang="nl-NL" dirty="0" err="1"/>
              <a:t>Complaints</a:t>
            </a:r>
            <a:r>
              <a:rPr lang="nl-NL" dirty="0"/>
              <a:t> </a:t>
            </a:r>
            <a:r>
              <a:rPr lang="nl-NL" dirty="0" err="1"/>
              <a:t>against</a:t>
            </a:r>
            <a:r>
              <a:rPr lang="nl-NL" dirty="0"/>
              <a:t> </a:t>
            </a:r>
            <a:r>
              <a:rPr lang="nl-NL" dirty="0" err="1"/>
              <a:t>states</a:t>
            </a:r>
            <a:endParaRPr lang="nl-NL" dirty="0"/>
          </a:p>
          <a:p>
            <a:r>
              <a:rPr lang="nl-NL" dirty="0" err="1"/>
              <a:t>Inter</a:t>
            </a:r>
            <a:r>
              <a:rPr lang="nl-NL" dirty="0"/>
              <a:t>-State </a:t>
            </a:r>
            <a:r>
              <a:rPr lang="nl-NL" dirty="0" err="1"/>
              <a:t>complaints</a:t>
            </a:r>
            <a:r>
              <a:rPr lang="nl-NL" dirty="0"/>
              <a:t> &amp; </a:t>
            </a:r>
            <a:r>
              <a:rPr lang="nl-NL" dirty="0" err="1"/>
              <a:t>individual</a:t>
            </a:r>
            <a:r>
              <a:rPr lang="nl-NL" dirty="0"/>
              <a:t> </a:t>
            </a:r>
            <a:r>
              <a:rPr lang="nl-NL" dirty="0" err="1"/>
              <a:t>complaints</a:t>
            </a:r>
            <a:r>
              <a:rPr lang="nl-NL" dirty="0"/>
              <a:t> (</a:t>
            </a:r>
            <a:r>
              <a:rPr lang="nl-NL" dirty="0" err="1"/>
              <a:t>natural</a:t>
            </a:r>
            <a:r>
              <a:rPr lang="nl-NL" dirty="0"/>
              <a:t> persons, </a:t>
            </a:r>
            <a:r>
              <a:rPr lang="nl-NL" dirty="0" err="1"/>
              <a:t>legal</a:t>
            </a:r>
            <a:r>
              <a:rPr lang="nl-NL" dirty="0"/>
              <a:t> persons &amp; </a:t>
            </a:r>
            <a:r>
              <a:rPr lang="nl-NL" dirty="0" err="1"/>
              <a:t>groups</a:t>
            </a:r>
            <a:r>
              <a:rPr lang="nl-NL" dirty="0"/>
              <a:t>)</a:t>
            </a:r>
          </a:p>
          <a:p>
            <a:endParaRPr lang="nl-NL" dirty="0"/>
          </a:p>
        </p:txBody>
      </p:sp>
    </p:spTree>
    <p:extLst>
      <p:ext uri="{BB962C8B-B14F-4D97-AF65-F5344CB8AC3E}">
        <p14:creationId xmlns:p14="http://schemas.microsoft.com/office/powerpoint/2010/main" val="4115169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5E0B298-9C02-42E4-8121-C71F770E7582}"/>
              </a:ext>
            </a:extLst>
          </p:cNvPr>
          <p:cNvSpPr>
            <a:spLocks noGrp="1"/>
          </p:cNvSpPr>
          <p:nvPr>
            <p:ph type="title"/>
          </p:nvPr>
        </p:nvSpPr>
        <p:spPr/>
        <p:txBody>
          <a:bodyPr/>
          <a:lstStyle/>
          <a:p>
            <a:r>
              <a:rPr lang="nl-NL" dirty="0" err="1"/>
              <a:t>Discussions</a:t>
            </a:r>
            <a:r>
              <a:rPr lang="nl-NL" dirty="0"/>
              <a:t> </a:t>
            </a:r>
            <a:r>
              <a:rPr lang="nl-NL" dirty="0" err="1"/>
              <a:t>when</a:t>
            </a:r>
            <a:r>
              <a:rPr lang="nl-NL" dirty="0"/>
              <a:t> </a:t>
            </a:r>
            <a:r>
              <a:rPr lang="nl-NL" dirty="0" err="1"/>
              <a:t>drafting</a:t>
            </a:r>
            <a:r>
              <a:rPr lang="nl-NL" dirty="0"/>
              <a:t> </a:t>
            </a:r>
            <a:r>
              <a:rPr lang="nl-NL" dirty="0" err="1"/>
              <a:t>the</a:t>
            </a:r>
            <a:r>
              <a:rPr lang="nl-NL" dirty="0"/>
              <a:t> ECHR</a:t>
            </a:r>
          </a:p>
        </p:txBody>
      </p:sp>
      <p:sp>
        <p:nvSpPr>
          <p:cNvPr id="3" name="Tijdelijke aanduiding voor inhoud 2">
            <a:extLst>
              <a:ext uri="{FF2B5EF4-FFF2-40B4-BE49-F238E27FC236}">
                <a16:creationId xmlns:a16="http://schemas.microsoft.com/office/drawing/2014/main" xmlns="" id="{8074CD22-9B95-4A0A-BC8D-960F052BEDFD}"/>
              </a:ext>
            </a:extLst>
          </p:cNvPr>
          <p:cNvSpPr>
            <a:spLocks noGrp="1"/>
          </p:cNvSpPr>
          <p:nvPr>
            <p:ph idx="1"/>
          </p:nvPr>
        </p:nvSpPr>
        <p:spPr/>
        <p:txBody>
          <a:bodyPr/>
          <a:lstStyle/>
          <a:p>
            <a:r>
              <a:rPr lang="nl-NL" dirty="0"/>
              <a:t>A </a:t>
            </a:r>
            <a:r>
              <a:rPr lang="nl-NL" dirty="0" err="1"/>
              <a:t>Commission</a:t>
            </a:r>
            <a:r>
              <a:rPr lang="nl-NL" dirty="0"/>
              <a:t>, a Court or </a:t>
            </a:r>
            <a:r>
              <a:rPr lang="nl-NL" dirty="0" err="1"/>
              <a:t>both</a:t>
            </a:r>
            <a:r>
              <a:rPr lang="nl-NL" dirty="0"/>
              <a:t>?</a:t>
            </a:r>
          </a:p>
          <a:p>
            <a:r>
              <a:rPr lang="nl-NL" dirty="0" err="1"/>
              <a:t>Excessive</a:t>
            </a:r>
            <a:r>
              <a:rPr lang="nl-NL" dirty="0"/>
              <a:t> </a:t>
            </a:r>
            <a:r>
              <a:rPr lang="nl-NL" dirty="0" err="1"/>
              <a:t>legalism</a:t>
            </a:r>
            <a:endParaRPr lang="nl-NL" dirty="0"/>
          </a:p>
          <a:p>
            <a:r>
              <a:rPr lang="nl-NL" dirty="0" err="1"/>
              <a:t>Would</a:t>
            </a:r>
            <a:r>
              <a:rPr lang="nl-NL" dirty="0"/>
              <a:t> a </a:t>
            </a:r>
            <a:r>
              <a:rPr lang="nl-NL" dirty="0" err="1"/>
              <a:t>legal</a:t>
            </a:r>
            <a:r>
              <a:rPr lang="nl-NL" dirty="0"/>
              <a:t> court </a:t>
            </a:r>
            <a:r>
              <a:rPr lang="nl-NL" dirty="0" err="1"/>
              <a:t>work</a:t>
            </a:r>
            <a:r>
              <a:rPr lang="nl-NL" dirty="0"/>
              <a:t>?</a:t>
            </a:r>
          </a:p>
          <a:p>
            <a:r>
              <a:rPr lang="nl-NL" dirty="0" err="1"/>
              <a:t>Would</a:t>
            </a:r>
            <a:r>
              <a:rPr lang="nl-NL" dirty="0"/>
              <a:t> a </a:t>
            </a:r>
            <a:r>
              <a:rPr lang="nl-NL" dirty="0" err="1"/>
              <a:t>decission</a:t>
            </a:r>
            <a:r>
              <a:rPr lang="nl-NL" dirty="0"/>
              <a:t> </a:t>
            </a:r>
            <a:r>
              <a:rPr lang="nl-NL" dirty="0" err="1"/>
              <a:t>by</a:t>
            </a:r>
            <a:r>
              <a:rPr lang="nl-NL" dirty="0"/>
              <a:t> </a:t>
            </a:r>
            <a:r>
              <a:rPr lang="nl-NL" dirty="0" err="1"/>
              <a:t>the</a:t>
            </a:r>
            <a:r>
              <a:rPr lang="nl-NL" dirty="0"/>
              <a:t> </a:t>
            </a:r>
            <a:r>
              <a:rPr lang="nl-NL" dirty="0" err="1"/>
              <a:t>Commission</a:t>
            </a:r>
            <a:r>
              <a:rPr lang="nl-NL" dirty="0"/>
              <a:t> </a:t>
            </a:r>
            <a:r>
              <a:rPr lang="nl-NL" dirty="0" err="1"/>
              <a:t>be</a:t>
            </a:r>
            <a:r>
              <a:rPr lang="nl-NL" dirty="0"/>
              <a:t> </a:t>
            </a:r>
            <a:r>
              <a:rPr lang="nl-NL" dirty="0" err="1"/>
              <a:t>enough</a:t>
            </a:r>
            <a:r>
              <a:rPr lang="nl-NL" dirty="0"/>
              <a:t>?</a:t>
            </a:r>
          </a:p>
        </p:txBody>
      </p:sp>
    </p:spTree>
    <p:extLst>
      <p:ext uri="{BB962C8B-B14F-4D97-AF65-F5344CB8AC3E}">
        <p14:creationId xmlns:p14="http://schemas.microsoft.com/office/powerpoint/2010/main" val="40565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742CE47-F4DF-4919-87E7-5DD2E2E0ACC2}"/>
              </a:ext>
            </a:extLst>
          </p:cNvPr>
          <p:cNvSpPr>
            <a:spLocks noGrp="1"/>
          </p:cNvSpPr>
          <p:nvPr>
            <p:ph type="title"/>
          </p:nvPr>
        </p:nvSpPr>
        <p:spPr/>
        <p:txBody>
          <a:bodyPr/>
          <a:lstStyle/>
          <a:p>
            <a:r>
              <a:rPr lang="nl-NL" dirty="0" err="1"/>
              <a:t>Discussions</a:t>
            </a:r>
            <a:r>
              <a:rPr lang="nl-NL" dirty="0"/>
              <a:t> </a:t>
            </a:r>
            <a:r>
              <a:rPr lang="nl-NL" dirty="0" err="1"/>
              <a:t>when</a:t>
            </a:r>
            <a:r>
              <a:rPr lang="nl-NL" dirty="0"/>
              <a:t> </a:t>
            </a:r>
            <a:r>
              <a:rPr lang="nl-NL" dirty="0" err="1"/>
              <a:t>drafting</a:t>
            </a:r>
            <a:r>
              <a:rPr lang="nl-NL" dirty="0"/>
              <a:t> </a:t>
            </a:r>
            <a:r>
              <a:rPr lang="nl-NL" dirty="0" err="1"/>
              <a:t>the</a:t>
            </a:r>
            <a:r>
              <a:rPr lang="nl-NL" dirty="0"/>
              <a:t> ECHR</a:t>
            </a:r>
          </a:p>
        </p:txBody>
      </p:sp>
      <p:sp>
        <p:nvSpPr>
          <p:cNvPr id="3" name="Tijdelijke aanduiding voor inhoud 2">
            <a:extLst>
              <a:ext uri="{FF2B5EF4-FFF2-40B4-BE49-F238E27FC236}">
                <a16:creationId xmlns:a16="http://schemas.microsoft.com/office/drawing/2014/main" xmlns="" id="{19FE32D9-C948-4058-87D4-DAB4B23229EE}"/>
              </a:ext>
            </a:extLst>
          </p:cNvPr>
          <p:cNvSpPr>
            <a:spLocks noGrp="1"/>
          </p:cNvSpPr>
          <p:nvPr>
            <p:ph idx="1"/>
          </p:nvPr>
        </p:nvSpPr>
        <p:spPr/>
        <p:txBody>
          <a:bodyPr/>
          <a:lstStyle/>
          <a:p>
            <a:r>
              <a:rPr lang="nl-NL" dirty="0" err="1"/>
              <a:t>Individual</a:t>
            </a:r>
            <a:r>
              <a:rPr lang="nl-NL" dirty="0"/>
              <a:t> </a:t>
            </a:r>
            <a:r>
              <a:rPr lang="nl-NL" dirty="0" err="1"/>
              <a:t>complaints</a:t>
            </a:r>
            <a:r>
              <a:rPr lang="nl-NL" dirty="0"/>
              <a:t> at </a:t>
            </a:r>
            <a:r>
              <a:rPr lang="nl-NL" dirty="0" err="1"/>
              <a:t>all</a:t>
            </a:r>
            <a:r>
              <a:rPr lang="nl-NL" dirty="0"/>
              <a:t>?</a:t>
            </a:r>
          </a:p>
          <a:p>
            <a:endParaRPr lang="nl-NL" dirty="0"/>
          </a:p>
          <a:p>
            <a:endParaRPr lang="nl-NL" dirty="0"/>
          </a:p>
        </p:txBody>
      </p:sp>
      <p:pic>
        <p:nvPicPr>
          <p:cNvPr id="4" name="Afbeelding 3">
            <a:extLst>
              <a:ext uri="{FF2B5EF4-FFF2-40B4-BE49-F238E27FC236}">
                <a16:creationId xmlns:a16="http://schemas.microsoft.com/office/drawing/2014/main" xmlns="" id="{AFF6E9B2-6F09-4802-9D37-2381F6942AB1}"/>
              </a:ext>
            </a:extLst>
          </p:cNvPr>
          <p:cNvPicPr>
            <a:picLocks noChangeAspect="1"/>
          </p:cNvPicPr>
          <p:nvPr/>
        </p:nvPicPr>
        <p:blipFill>
          <a:blip r:embed="rId2"/>
          <a:stretch>
            <a:fillRect/>
          </a:stretch>
        </p:blipFill>
        <p:spPr>
          <a:xfrm>
            <a:off x="972273" y="2338086"/>
            <a:ext cx="9873205" cy="4151040"/>
          </a:xfrm>
          <a:prstGeom prst="rect">
            <a:avLst/>
          </a:prstGeom>
        </p:spPr>
      </p:pic>
    </p:spTree>
    <p:extLst>
      <p:ext uri="{BB962C8B-B14F-4D97-AF65-F5344CB8AC3E}">
        <p14:creationId xmlns:p14="http://schemas.microsoft.com/office/powerpoint/2010/main" val="14915029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50CFF9E-DA47-4800-94AF-13B3EA5A3B0B}"/>
              </a:ext>
            </a:extLst>
          </p:cNvPr>
          <p:cNvSpPr>
            <a:spLocks noGrp="1"/>
          </p:cNvSpPr>
          <p:nvPr>
            <p:ph type="title"/>
          </p:nvPr>
        </p:nvSpPr>
        <p:spPr/>
        <p:txBody>
          <a:bodyPr/>
          <a:lstStyle/>
          <a:p>
            <a:r>
              <a:rPr lang="nl-NL" dirty="0" err="1"/>
              <a:t>Discussions</a:t>
            </a:r>
            <a:r>
              <a:rPr lang="nl-NL" dirty="0"/>
              <a:t> </a:t>
            </a:r>
            <a:r>
              <a:rPr lang="nl-NL" dirty="0" err="1"/>
              <a:t>when</a:t>
            </a:r>
            <a:r>
              <a:rPr lang="nl-NL" dirty="0"/>
              <a:t> </a:t>
            </a:r>
            <a:r>
              <a:rPr lang="nl-NL" dirty="0" err="1"/>
              <a:t>drafting</a:t>
            </a:r>
            <a:r>
              <a:rPr lang="nl-NL" dirty="0"/>
              <a:t> </a:t>
            </a:r>
            <a:r>
              <a:rPr lang="nl-NL" dirty="0" err="1"/>
              <a:t>the</a:t>
            </a:r>
            <a:r>
              <a:rPr lang="nl-NL" dirty="0"/>
              <a:t> ECHR</a:t>
            </a:r>
          </a:p>
        </p:txBody>
      </p:sp>
      <p:sp>
        <p:nvSpPr>
          <p:cNvPr id="3" name="Tijdelijke aanduiding voor inhoud 2">
            <a:extLst>
              <a:ext uri="{FF2B5EF4-FFF2-40B4-BE49-F238E27FC236}">
                <a16:creationId xmlns:a16="http://schemas.microsoft.com/office/drawing/2014/main" xmlns="" id="{9A35838D-978D-4842-9DE9-F4624B9B8D17}"/>
              </a:ext>
            </a:extLst>
          </p:cNvPr>
          <p:cNvSpPr>
            <a:spLocks noGrp="1"/>
          </p:cNvSpPr>
          <p:nvPr>
            <p:ph idx="1"/>
          </p:nvPr>
        </p:nvSpPr>
        <p:spPr>
          <a:xfrm>
            <a:off x="838200" y="1825624"/>
            <a:ext cx="10515600" cy="4575175"/>
          </a:xfrm>
        </p:spPr>
        <p:txBody>
          <a:bodyPr>
            <a:normAutofit fontScale="77500" lnSpcReduction="20000"/>
          </a:bodyPr>
          <a:lstStyle/>
          <a:p>
            <a:r>
              <a:rPr lang="nl-NL" dirty="0" err="1"/>
              <a:t>Civil</a:t>
            </a:r>
            <a:r>
              <a:rPr lang="nl-NL" dirty="0"/>
              <a:t> </a:t>
            </a:r>
            <a:r>
              <a:rPr lang="nl-NL" dirty="0" err="1"/>
              <a:t>and</a:t>
            </a:r>
            <a:r>
              <a:rPr lang="nl-NL" dirty="0"/>
              <a:t> </a:t>
            </a:r>
            <a:r>
              <a:rPr lang="nl-NL" dirty="0" err="1"/>
              <a:t>Political</a:t>
            </a:r>
            <a:r>
              <a:rPr lang="nl-NL" dirty="0"/>
              <a:t> </a:t>
            </a:r>
            <a:r>
              <a:rPr lang="nl-NL" dirty="0" err="1"/>
              <a:t>Rights</a:t>
            </a:r>
            <a:r>
              <a:rPr lang="nl-NL" dirty="0"/>
              <a:t> </a:t>
            </a:r>
            <a:r>
              <a:rPr lang="nl-NL" dirty="0" err="1"/>
              <a:t>and</a:t>
            </a:r>
            <a:r>
              <a:rPr lang="nl-NL" dirty="0"/>
              <a:t> </a:t>
            </a:r>
            <a:r>
              <a:rPr lang="nl-NL" dirty="0" err="1"/>
              <a:t>Socio-Economic</a:t>
            </a:r>
            <a:r>
              <a:rPr lang="nl-NL" dirty="0"/>
              <a:t> </a:t>
            </a:r>
            <a:r>
              <a:rPr lang="nl-NL" dirty="0" err="1"/>
              <a:t>Rights</a:t>
            </a:r>
            <a:r>
              <a:rPr lang="nl-NL" dirty="0"/>
              <a:t>? &gt; First Protocol</a:t>
            </a:r>
          </a:p>
          <a:p>
            <a:r>
              <a:rPr lang="en-US" dirty="0"/>
              <a:t>ARTICLE 1 Protection of property </a:t>
            </a:r>
            <a:br>
              <a:rPr lang="en-US" dirty="0"/>
            </a:br>
            <a:r>
              <a:rPr lang="en-US" dirty="0"/>
              <a:t>Every natural or legal person is entitled to the peaceful enjoyment of his possessions. No one shall be deprived of his possessions except in the public interest and subject to the conditions provided for by law and by the general principles of international law. The preceding provisions shall not, however, in any way impair the right of a State to enforce such laws as it deems necessary to control the use of property in accordance with the general interest or to secure the payment of taxes or other contributions or penalties.</a:t>
            </a:r>
          </a:p>
          <a:p>
            <a:r>
              <a:rPr lang="en-US" dirty="0"/>
              <a:t>ARTICLE 2 Right to education </a:t>
            </a:r>
            <a:br>
              <a:rPr lang="en-US" dirty="0"/>
            </a:br>
            <a:r>
              <a:rPr lang="en-US" dirty="0"/>
              <a:t>No person shall be denied the right to education. In the exercise of any functions which it assumes in relation to education and to teaching, the State shall respect the right of parents to ensure such education and teaching in conformity with their own religious and philosophical convictions.</a:t>
            </a:r>
          </a:p>
          <a:p>
            <a:r>
              <a:rPr lang="en-US" dirty="0"/>
              <a:t>ARTICLE 3 Right to free elections </a:t>
            </a:r>
            <a:br>
              <a:rPr lang="en-US" dirty="0"/>
            </a:br>
            <a:r>
              <a:rPr lang="en-US" dirty="0"/>
              <a:t>The High Contracting Parties undertake to hold free elections at reasonable intervals by secret ballot, under conditions which will ensure the free expression of the opinion of the people in the choice of the legislature.</a:t>
            </a:r>
          </a:p>
          <a:p>
            <a:endParaRPr lang="nl-NL" dirty="0"/>
          </a:p>
          <a:p>
            <a:endParaRPr lang="nl-NL" dirty="0"/>
          </a:p>
        </p:txBody>
      </p:sp>
    </p:spTree>
    <p:extLst>
      <p:ext uri="{BB962C8B-B14F-4D97-AF65-F5344CB8AC3E}">
        <p14:creationId xmlns:p14="http://schemas.microsoft.com/office/powerpoint/2010/main" val="30933864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EDDF8F4-3955-4525-A41F-0FCA86B253BB}"/>
              </a:ext>
            </a:extLst>
          </p:cNvPr>
          <p:cNvSpPr>
            <a:spLocks noGrp="1"/>
          </p:cNvSpPr>
          <p:nvPr>
            <p:ph type="title"/>
          </p:nvPr>
        </p:nvSpPr>
        <p:spPr>
          <a:xfrm>
            <a:off x="838200" y="0"/>
            <a:ext cx="10515600" cy="1325563"/>
          </a:xfrm>
        </p:spPr>
        <p:txBody>
          <a:bodyPr/>
          <a:lstStyle/>
          <a:p>
            <a:r>
              <a:rPr lang="nl-NL" dirty="0" err="1"/>
              <a:t>Discussions</a:t>
            </a:r>
            <a:r>
              <a:rPr lang="nl-NL" dirty="0"/>
              <a:t> </a:t>
            </a:r>
            <a:r>
              <a:rPr lang="nl-NL" dirty="0" err="1"/>
              <a:t>when</a:t>
            </a:r>
            <a:r>
              <a:rPr lang="nl-NL" dirty="0"/>
              <a:t> </a:t>
            </a:r>
            <a:r>
              <a:rPr lang="nl-NL" dirty="0" err="1"/>
              <a:t>drafting</a:t>
            </a:r>
            <a:r>
              <a:rPr lang="nl-NL" dirty="0"/>
              <a:t> </a:t>
            </a:r>
            <a:r>
              <a:rPr lang="nl-NL" dirty="0" err="1"/>
              <a:t>the</a:t>
            </a:r>
            <a:r>
              <a:rPr lang="nl-NL" dirty="0"/>
              <a:t> ECHR</a:t>
            </a:r>
          </a:p>
        </p:txBody>
      </p:sp>
      <p:sp>
        <p:nvSpPr>
          <p:cNvPr id="3" name="Tijdelijke aanduiding voor inhoud 2">
            <a:extLst>
              <a:ext uri="{FF2B5EF4-FFF2-40B4-BE49-F238E27FC236}">
                <a16:creationId xmlns:a16="http://schemas.microsoft.com/office/drawing/2014/main" xmlns="" id="{4D1DE911-AF3F-4F54-A080-673F56B1F33E}"/>
              </a:ext>
            </a:extLst>
          </p:cNvPr>
          <p:cNvSpPr>
            <a:spLocks noGrp="1"/>
          </p:cNvSpPr>
          <p:nvPr>
            <p:ph idx="1"/>
          </p:nvPr>
        </p:nvSpPr>
        <p:spPr>
          <a:xfrm>
            <a:off x="838200" y="972273"/>
            <a:ext cx="10515600" cy="5204690"/>
          </a:xfrm>
        </p:spPr>
        <p:txBody>
          <a:bodyPr/>
          <a:lstStyle/>
          <a:p>
            <a:r>
              <a:rPr lang="nl-NL" dirty="0"/>
              <a:t>General </a:t>
            </a:r>
            <a:r>
              <a:rPr lang="nl-NL" dirty="0" err="1"/>
              <a:t>limmitation</a:t>
            </a:r>
            <a:r>
              <a:rPr lang="nl-NL" dirty="0"/>
              <a:t> clause</a:t>
            </a:r>
          </a:p>
          <a:p>
            <a:pPr marL="0" indent="0">
              <a:buNone/>
            </a:pPr>
            <a:endParaRPr lang="nl-NL" dirty="0"/>
          </a:p>
        </p:txBody>
      </p:sp>
      <p:pic>
        <p:nvPicPr>
          <p:cNvPr id="4" name="Afbeelding 3">
            <a:extLst>
              <a:ext uri="{FF2B5EF4-FFF2-40B4-BE49-F238E27FC236}">
                <a16:creationId xmlns:a16="http://schemas.microsoft.com/office/drawing/2014/main" xmlns="" id="{A225E82A-EC58-4F58-8FA3-12E4C6A44E77}"/>
              </a:ext>
            </a:extLst>
          </p:cNvPr>
          <p:cNvPicPr>
            <a:picLocks noChangeAspect="1"/>
          </p:cNvPicPr>
          <p:nvPr/>
        </p:nvPicPr>
        <p:blipFill>
          <a:blip r:embed="rId2"/>
          <a:stretch>
            <a:fillRect/>
          </a:stretch>
        </p:blipFill>
        <p:spPr>
          <a:xfrm>
            <a:off x="838200" y="1493135"/>
            <a:ext cx="9586216" cy="5011838"/>
          </a:xfrm>
          <a:prstGeom prst="rect">
            <a:avLst/>
          </a:prstGeom>
        </p:spPr>
      </p:pic>
    </p:spTree>
    <p:extLst>
      <p:ext uri="{BB962C8B-B14F-4D97-AF65-F5344CB8AC3E}">
        <p14:creationId xmlns:p14="http://schemas.microsoft.com/office/powerpoint/2010/main" val="209941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29DD0A1-BECD-4677-A031-873C367567BB}"/>
              </a:ext>
            </a:extLst>
          </p:cNvPr>
          <p:cNvSpPr>
            <a:spLocks noGrp="1"/>
          </p:cNvSpPr>
          <p:nvPr>
            <p:ph type="title"/>
          </p:nvPr>
        </p:nvSpPr>
        <p:spPr/>
        <p:txBody>
          <a:bodyPr/>
          <a:lstStyle/>
          <a:p>
            <a:r>
              <a:rPr lang="nl-NL" dirty="0" err="1"/>
              <a:t>Discussions</a:t>
            </a:r>
            <a:r>
              <a:rPr lang="nl-NL" dirty="0"/>
              <a:t> </a:t>
            </a:r>
            <a:r>
              <a:rPr lang="nl-NL" dirty="0" err="1"/>
              <a:t>when</a:t>
            </a:r>
            <a:r>
              <a:rPr lang="nl-NL" dirty="0"/>
              <a:t> </a:t>
            </a:r>
            <a:r>
              <a:rPr lang="nl-NL" dirty="0" err="1"/>
              <a:t>drafting</a:t>
            </a:r>
            <a:r>
              <a:rPr lang="nl-NL" dirty="0"/>
              <a:t> </a:t>
            </a:r>
            <a:r>
              <a:rPr lang="nl-NL" dirty="0" err="1"/>
              <a:t>the</a:t>
            </a:r>
            <a:r>
              <a:rPr lang="nl-NL" dirty="0"/>
              <a:t> ECHR</a:t>
            </a:r>
          </a:p>
        </p:txBody>
      </p:sp>
      <p:pic>
        <p:nvPicPr>
          <p:cNvPr id="4" name="Tijdelijke aanduiding voor inhoud 3">
            <a:extLst>
              <a:ext uri="{FF2B5EF4-FFF2-40B4-BE49-F238E27FC236}">
                <a16:creationId xmlns:a16="http://schemas.microsoft.com/office/drawing/2014/main" xmlns="" id="{65EBD1B9-CAB8-41F2-9289-FB01F23C2BC3}"/>
              </a:ext>
            </a:extLst>
          </p:cNvPr>
          <p:cNvPicPr>
            <a:picLocks noGrp="1" noChangeAspect="1"/>
          </p:cNvPicPr>
          <p:nvPr>
            <p:ph idx="1"/>
          </p:nvPr>
        </p:nvPicPr>
        <p:blipFill>
          <a:blip r:embed="rId2"/>
          <a:stretch>
            <a:fillRect/>
          </a:stretch>
        </p:blipFill>
        <p:spPr>
          <a:xfrm>
            <a:off x="1180991" y="1690687"/>
            <a:ext cx="8194503" cy="4935557"/>
          </a:xfrm>
          <a:prstGeom prst="rect">
            <a:avLst/>
          </a:prstGeom>
        </p:spPr>
      </p:pic>
    </p:spTree>
    <p:extLst>
      <p:ext uri="{BB962C8B-B14F-4D97-AF65-F5344CB8AC3E}">
        <p14:creationId xmlns:p14="http://schemas.microsoft.com/office/powerpoint/2010/main" val="1529873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D81758A-65F7-4DEB-B735-C28D0CEC7F5D}"/>
              </a:ext>
            </a:extLst>
          </p:cNvPr>
          <p:cNvSpPr>
            <a:spLocks noGrp="1"/>
          </p:cNvSpPr>
          <p:nvPr>
            <p:ph type="title"/>
          </p:nvPr>
        </p:nvSpPr>
        <p:spPr/>
        <p:txBody>
          <a:bodyPr/>
          <a:lstStyle/>
          <a:p>
            <a:r>
              <a:rPr lang="nl-NL" dirty="0" err="1"/>
              <a:t>Discussions</a:t>
            </a:r>
            <a:r>
              <a:rPr lang="nl-NL" dirty="0"/>
              <a:t> </a:t>
            </a:r>
            <a:r>
              <a:rPr lang="nl-NL" dirty="0" err="1"/>
              <a:t>when</a:t>
            </a:r>
            <a:r>
              <a:rPr lang="nl-NL" dirty="0"/>
              <a:t> </a:t>
            </a:r>
            <a:r>
              <a:rPr lang="nl-NL" dirty="0" err="1"/>
              <a:t>drafting</a:t>
            </a:r>
            <a:r>
              <a:rPr lang="nl-NL" dirty="0"/>
              <a:t> </a:t>
            </a:r>
            <a:r>
              <a:rPr lang="nl-NL" dirty="0" err="1"/>
              <a:t>the</a:t>
            </a:r>
            <a:r>
              <a:rPr lang="nl-NL" dirty="0"/>
              <a:t> ECHR</a:t>
            </a:r>
          </a:p>
        </p:txBody>
      </p:sp>
      <p:sp>
        <p:nvSpPr>
          <p:cNvPr id="3" name="Tijdelijke aanduiding voor inhoud 2">
            <a:extLst>
              <a:ext uri="{FF2B5EF4-FFF2-40B4-BE49-F238E27FC236}">
                <a16:creationId xmlns:a16="http://schemas.microsoft.com/office/drawing/2014/main" xmlns="" id="{70FA7F84-2FFA-4A66-B995-E67E0D39C33A}"/>
              </a:ext>
            </a:extLst>
          </p:cNvPr>
          <p:cNvSpPr>
            <a:spLocks noGrp="1"/>
          </p:cNvSpPr>
          <p:nvPr>
            <p:ph idx="1"/>
          </p:nvPr>
        </p:nvSpPr>
        <p:spPr/>
        <p:txBody>
          <a:bodyPr>
            <a:normAutofit fontScale="77500" lnSpcReduction="20000"/>
          </a:bodyPr>
          <a:lstStyle/>
          <a:p>
            <a:r>
              <a:rPr lang="nl-NL" dirty="0" err="1"/>
              <a:t>Should</a:t>
            </a:r>
            <a:r>
              <a:rPr lang="nl-NL" dirty="0"/>
              <a:t> </a:t>
            </a:r>
            <a:r>
              <a:rPr lang="nl-NL" dirty="0" err="1"/>
              <a:t>the</a:t>
            </a:r>
            <a:r>
              <a:rPr lang="nl-NL" dirty="0"/>
              <a:t> right </a:t>
            </a:r>
            <a:r>
              <a:rPr lang="nl-NL" dirty="0" err="1"/>
              <a:t>to</a:t>
            </a:r>
            <a:r>
              <a:rPr lang="nl-NL" dirty="0"/>
              <a:t> privacy </a:t>
            </a:r>
            <a:r>
              <a:rPr lang="nl-NL" dirty="0" err="1"/>
              <a:t>refer</a:t>
            </a:r>
            <a:r>
              <a:rPr lang="nl-NL" dirty="0"/>
              <a:t> </a:t>
            </a:r>
            <a:r>
              <a:rPr lang="nl-NL" dirty="0" err="1"/>
              <a:t>to</a:t>
            </a:r>
            <a:r>
              <a:rPr lang="nl-NL" dirty="0"/>
              <a:t> private property?</a:t>
            </a:r>
          </a:p>
          <a:p>
            <a:r>
              <a:rPr lang="nl-NL" dirty="0"/>
              <a:t>‘Privacy’ or ‘private life’</a:t>
            </a:r>
          </a:p>
          <a:p>
            <a:r>
              <a:rPr lang="nl-NL" dirty="0"/>
              <a:t>Right </a:t>
            </a:r>
            <a:r>
              <a:rPr lang="nl-NL" dirty="0" err="1"/>
              <a:t>to</a:t>
            </a:r>
            <a:r>
              <a:rPr lang="nl-NL" dirty="0"/>
              <a:t> </a:t>
            </a:r>
            <a:r>
              <a:rPr lang="nl-NL" dirty="0" err="1"/>
              <a:t>reputation</a:t>
            </a:r>
            <a:r>
              <a:rPr lang="nl-NL" dirty="0"/>
              <a:t>?</a:t>
            </a:r>
          </a:p>
          <a:p>
            <a:r>
              <a:rPr lang="en-US" dirty="0"/>
              <a:t>ARTICLE 10 Freedom of expression </a:t>
            </a:r>
            <a:br>
              <a:rPr lang="en-US" dirty="0"/>
            </a:br>
            <a:r>
              <a:rPr lang="en-US" dirty="0"/>
              <a:t>1. Everyone has the right to freedom of expression. This right shall include freedom to hold opinions and to receive and impart information and ideas without interference by public authority and regardless of frontiers. This Article shall not prevent States from requiring the licensing of broadcasting, television or cinema enterprises. </a:t>
            </a:r>
            <a:br>
              <a:rPr lang="en-US" dirty="0"/>
            </a:br>
            <a:r>
              <a:rPr lang="en-US" dirty="0"/>
              <a:t>2. The exercise of these freedoms, since it carries with it duties and responsibilities, may be subject to such formalities, conditions, restrictions or penalties as are prescribed by law and are necessary in a democratic society, in the interests of national security, territorial integrity or public safety, for the prevention of disorder or crime, for the protection of health or morals, for the protection of the reputation or rights of others, for preventing the disclosure of information received in confidence, or for maintaining the authority and impartiality of the judiciary</a:t>
            </a:r>
            <a:endParaRPr lang="nl-NL" dirty="0"/>
          </a:p>
        </p:txBody>
      </p:sp>
    </p:spTree>
    <p:extLst>
      <p:ext uri="{BB962C8B-B14F-4D97-AF65-F5344CB8AC3E}">
        <p14:creationId xmlns:p14="http://schemas.microsoft.com/office/powerpoint/2010/main" val="9028120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F623287-375E-46C9-B4AC-3EC8B8EFC193}"/>
              </a:ext>
            </a:extLst>
          </p:cNvPr>
          <p:cNvSpPr>
            <a:spLocks noGrp="1"/>
          </p:cNvSpPr>
          <p:nvPr>
            <p:ph type="title"/>
          </p:nvPr>
        </p:nvSpPr>
        <p:spPr/>
        <p:txBody>
          <a:bodyPr/>
          <a:lstStyle/>
          <a:p>
            <a:r>
              <a:rPr lang="nl-NL" dirty="0"/>
              <a:t>Important changes</a:t>
            </a:r>
          </a:p>
        </p:txBody>
      </p:sp>
      <p:sp>
        <p:nvSpPr>
          <p:cNvPr id="3" name="Tijdelijke aanduiding voor inhoud 2">
            <a:extLst>
              <a:ext uri="{FF2B5EF4-FFF2-40B4-BE49-F238E27FC236}">
                <a16:creationId xmlns:a16="http://schemas.microsoft.com/office/drawing/2014/main" xmlns="" id="{668DFB79-E684-4A42-9C34-8AD1CDBD0E6F}"/>
              </a:ext>
            </a:extLst>
          </p:cNvPr>
          <p:cNvSpPr>
            <a:spLocks noGrp="1"/>
          </p:cNvSpPr>
          <p:nvPr>
            <p:ph idx="1"/>
          </p:nvPr>
        </p:nvSpPr>
        <p:spPr/>
        <p:txBody>
          <a:bodyPr/>
          <a:lstStyle/>
          <a:p>
            <a:r>
              <a:rPr lang="nl-NL" dirty="0"/>
              <a:t>General </a:t>
            </a:r>
            <a:r>
              <a:rPr lang="nl-NL" dirty="0" err="1"/>
              <a:t>interests</a:t>
            </a:r>
            <a:r>
              <a:rPr lang="nl-NL" dirty="0"/>
              <a:t> &gt; </a:t>
            </a:r>
            <a:r>
              <a:rPr lang="nl-NL" dirty="0" err="1"/>
              <a:t>individual</a:t>
            </a:r>
            <a:r>
              <a:rPr lang="nl-NL" dirty="0"/>
              <a:t> </a:t>
            </a:r>
            <a:r>
              <a:rPr lang="nl-NL" dirty="0" err="1"/>
              <a:t>interests</a:t>
            </a:r>
            <a:endParaRPr lang="nl-NL" dirty="0"/>
          </a:p>
          <a:p>
            <a:r>
              <a:rPr lang="nl-NL" dirty="0"/>
              <a:t>General </a:t>
            </a:r>
            <a:r>
              <a:rPr lang="nl-NL" dirty="0" err="1"/>
              <a:t>complaints</a:t>
            </a:r>
            <a:r>
              <a:rPr lang="nl-NL" dirty="0"/>
              <a:t> &gt; </a:t>
            </a:r>
            <a:r>
              <a:rPr lang="nl-NL" dirty="0" err="1"/>
              <a:t>complaints</a:t>
            </a:r>
            <a:r>
              <a:rPr lang="nl-NL" dirty="0"/>
              <a:t> </a:t>
            </a:r>
            <a:r>
              <a:rPr lang="nl-NL" dirty="0" err="1"/>
              <a:t>by</a:t>
            </a:r>
            <a:r>
              <a:rPr lang="nl-NL" dirty="0"/>
              <a:t> </a:t>
            </a:r>
            <a:r>
              <a:rPr lang="nl-NL" dirty="0" err="1"/>
              <a:t>natural</a:t>
            </a:r>
            <a:r>
              <a:rPr lang="nl-NL" dirty="0"/>
              <a:t> persons</a:t>
            </a:r>
          </a:p>
          <a:p>
            <a:r>
              <a:rPr lang="nl-NL" dirty="0"/>
              <a:t>Quasi </a:t>
            </a:r>
            <a:r>
              <a:rPr lang="nl-NL" dirty="0" err="1"/>
              <a:t>horizontal</a:t>
            </a:r>
            <a:r>
              <a:rPr lang="nl-NL" dirty="0"/>
              <a:t> </a:t>
            </a:r>
            <a:r>
              <a:rPr lang="nl-NL" dirty="0" err="1"/>
              <a:t>application</a:t>
            </a:r>
            <a:endParaRPr lang="nl-NL" dirty="0"/>
          </a:p>
          <a:p>
            <a:r>
              <a:rPr lang="nl-NL" dirty="0" err="1"/>
              <a:t>Necessity</a:t>
            </a:r>
            <a:r>
              <a:rPr lang="nl-NL" dirty="0"/>
              <a:t> test &gt; </a:t>
            </a:r>
            <a:r>
              <a:rPr lang="nl-NL" dirty="0" err="1"/>
              <a:t>balancing</a:t>
            </a:r>
            <a:r>
              <a:rPr lang="nl-NL" dirty="0"/>
              <a:t> test</a:t>
            </a:r>
          </a:p>
          <a:p>
            <a:r>
              <a:rPr lang="nl-NL" dirty="0"/>
              <a:t>Living instrument &gt; </a:t>
            </a:r>
            <a:r>
              <a:rPr lang="nl-NL" dirty="0" err="1"/>
              <a:t>enlarged</a:t>
            </a:r>
            <a:r>
              <a:rPr lang="nl-NL" dirty="0"/>
              <a:t> scope of </a:t>
            </a:r>
            <a:r>
              <a:rPr lang="nl-NL" dirty="0" err="1"/>
              <a:t>the</a:t>
            </a:r>
            <a:r>
              <a:rPr lang="nl-NL" dirty="0"/>
              <a:t> </a:t>
            </a:r>
            <a:r>
              <a:rPr lang="nl-NL" dirty="0" err="1"/>
              <a:t>Convention</a:t>
            </a:r>
            <a:endParaRPr lang="nl-NL" dirty="0"/>
          </a:p>
          <a:p>
            <a:r>
              <a:rPr lang="nl-NL" dirty="0" err="1"/>
              <a:t>Not</a:t>
            </a:r>
            <a:r>
              <a:rPr lang="nl-NL" dirty="0"/>
              <a:t> a Court of </a:t>
            </a:r>
            <a:r>
              <a:rPr lang="nl-NL" dirty="0" err="1"/>
              <a:t>fourth</a:t>
            </a:r>
            <a:r>
              <a:rPr lang="nl-NL" dirty="0"/>
              <a:t> </a:t>
            </a:r>
            <a:r>
              <a:rPr lang="nl-NL" dirty="0" err="1"/>
              <a:t>instance</a:t>
            </a:r>
            <a:r>
              <a:rPr lang="nl-NL" dirty="0"/>
              <a:t> &gt; Court of First </a:t>
            </a:r>
            <a:r>
              <a:rPr lang="nl-NL" dirty="0" err="1"/>
              <a:t>Instance</a:t>
            </a:r>
            <a:endParaRPr lang="nl-NL" dirty="0"/>
          </a:p>
        </p:txBody>
      </p:sp>
    </p:spTree>
    <p:extLst>
      <p:ext uri="{BB962C8B-B14F-4D97-AF65-F5344CB8AC3E}">
        <p14:creationId xmlns:p14="http://schemas.microsoft.com/office/powerpoint/2010/main" val="28897648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A72DA2F-5E3B-44DF-A0D0-9CA8D2D5CE56}"/>
              </a:ext>
            </a:extLst>
          </p:cNvPr>
          <p:cNvSpPr>
            <a:spLocks noGrp="1"/>
          </p:cNvSpPr>
          <p:nvPr>
            <p:ph type="title"/>
          </p:nvPr>
        </p:nvSpPr>
        <p:spPr>
          <a:xfrm>
            <a:off x="838200" y="0"/>
            <a:ext cx="10515600" cy="1325563"/>
          </a:xfrm>
        </p:spPr>
        <p:txBody>
          <a:bodyPr/>
          <a:lstStyle/>
          <a:p>
            <a:r>
              <a:rPr lang="nl-NL" dirty="0"/>
              <a:t>Important changes</a:t>
            </a:r>
          </a:p>
        </p:txBody>
      </p:sp>
      <p:sp>
        <p:nvSpPr>
          <p:cNvPr id="3" name="Tijdelijke aanduiding voor inhoud 2">
            <a:extLst>
              <a:ext uri="{FF2B5EF4-FFF2-40B4-BE49-F238E27FC236}">
                <a16:creationId xmlns:a16="http://schemas.microsoft.com/office/drawing/2014/main" xmlns="" id="{51CEB302-AC0E-4846-9AAD-DC7C1C9C8E2D}"/>
              </a:ext>
            </a:extLst>
          </p:cNvPr>
          <p:cNvSpPr>
            <a:spLocks noGrp="1"/>
          </p:cNvSpPr>
          <p:nvPr>
            <p:ph idx="1"/>
          </p:nvPr>
        </p:nvSpPr>
        <p:spPr>
          <a:xfrm>
            <a:off x="838199" y="946298"/>
            <a:ext cx="10793819" cy="5773479"/>
          </a:xfrm>
        </p:spPr>
        <p:txBody>
          <a:bodyPr>
            <a:normAutofit fontScale="55000" lnSpcReduction="20000"/>
          </a:bodyPr>
          <a:lstStyle/>
          <a:p>
            <a:r>
              <a:rPr lang="en-GB" b="1" dirty="0"/>
              <a:t>Protocol No. 9 to the Convention for the Protection of Human Rights and Fundamental Freedoms </a:t>
            </a:r>
            <a:r>
              <a:rPr lang="en-GB" dirty="0"/>
              <a:t>Rome, 6.XI.1990 </a:t>
            </a:r>
            <a:endParaRPr lang="nl-NL" dirty="0"/>
          </a:p>
          <a:p>
            <a:r>
              <a:rPr lang="en-GB" dirty="0"/>
              <a:t>Article 44 of the Convention shall read as follows: </a:t>
            </a:r>
            <a:endParaRPr lang="nl-NL" dirty="0"/>
          </a:p>
          <a:p>
            <a:r>
              <a:rPr lang="en-GB" dirty="0"/>
              <a:t>"Only the High Contracting Parties, the Commission, and persons, non-governmental organisations or groups of individuals having submitted a petition under Article 25 shall have the right to bring a case before the Court." </a:t>
            </a:r>
            <a:endParaRPr lang="nl-NL" dirty="0"/>
          </a:p>
          <a:p>
            <a:r>
              <a:rPr lang="en-GB" dirty="0"/>
              <a:t>Article 45 of the Convention shall read as follows: </a:t>
            </a:r>
            <a:endParaRPr lang="nl-NL" dirty="0"/>
          </a:p>
          <a:p>
            <a:r>
              <a:rPr lang="en-GB" dirty="0"/>
              <a:t>"The jurisdiction of the Court shall extend to all cases concerning the interpretation and application of the present Convention which are referred to it in accordance with Article 48." </a:t>
            </a:r>
            <a:endParaRPr lang="nl-NL" dirty="0"/>
          </a:p>
          <a:p>
            <a:r>
              <a:rPr lang="en-GB" dirty="0"/>
              <a:t>Article 48 of the Convention shall read as follows: </a:t>
            </a:r>
            <a:endParaRPr lang="nl-NL" dirty="0"/>
          </a:p>
          <a:p>
            <a:r>
              <a:rPr lang="en-GB" dirty="0"/>
              <a:t>"1The following may refer a case to the Court, provided that the High Contracting Party concerned, if there is only one, or the High Contracting Parties concerned, if there is more than one, are subject to the compulsory jurisdiction of the Court or, failing that, with the consent of the High Contracting Party concerned, if there is only one, or of the High Contracting Parties concerned if there is more than one: </a:t>
            </a:r>
            <a:endParaRPr lang="nl-NL" dirty="0"/>
          </a:p>
          <a:p>
            <a:r>
              <a:rPr lang="en-GB" dirty="0" err="1"/>
              <a:t>athe</a:t>
            </a:r>
            <a:r>
              <a:rPr lang="en-GB" dirty="0"/>
              <a:t> Commission; </a:t>
            </a:r>
            <a:endParaRPr lang="nl-NL" dirty="0"/>
          </a:p>
          <a:p>
            <a:r>
              <a:rPr lang="en-GB" dirty="0" err="1"/>
              <a:t>ba</a:t>
            </a:r>
            <a:r>
              <a:rPr lang="en-GB" dirty="0"/>
              <a:t> High Contracting Party whose national is alleged to be a victim; </a:t>
            </a:r>
            <a:endParaRPr lang="nl-NL" dirty="0"/>
          </a:p>
          <a:p>
            <a:r>
              <a:rPr lang="en-GB" dirty="0"/>
              <a:t>ca High Contracting Party which referred the case to the Commission; </a:t>
            </a:r>
            <a:endParaRPr lang="nl-NL" dirty="0"/>
          </a:p>
          <a:p>
            <a:r>
              <a:rPr lang="en-GB" dirty="0"/>
              <a:t>da High Contracting Party against which the complaint has been lodged; </a:t>
            </a:r>
            <a:endParaRPr lang="nl-NL" dirty="0"/>
          </a:p>
          <a:p>
            <a:r>
              <a:rPr lang="en-GB" dirty="0" err="1"/>
              <a:t>ethe</a:t>
            </a:r>
            <a:r>
              <a:rPr lang="en-GB" dirty="0"/>
              <a:t> person, non-governmental organisation or group of individuals having lodged the complaint with the Commission. </a:t>
            </a:r>
            <a:endParaRPr lang="nl-NL" dirty="0"/>
          </a:p>
          <a:p>
            <a:r>
              <a:rPr lang="en-GB" dirty="0"/>
              <a:t>2If a case is referred to the Court only in accordance with paragraph 1.e, it shall first be submitted to a panel composed of three members of the Court. There shall sit as an </a:t>
            </a:r>
            <a:r>
              <a:rPr lang="en-GB" i="1" dirty="0"/>
              <a:t>ex officio</a:t>
            </a:r>
            <a:r>
              <a:rPr lang="en-GB" dirty="0"/>
              <a:t> member of the panel the judge elected in respect of the High Contracting Party against which the complaint has been lodged, or, if there is none, a person of its choice who shall sit in the capacity of judge. If the complaint has been lodged against more than one High Contracting Party, the size of the panel shall be increased accordingly. </a:t>
            </a:r>
            <a:endParaRPr lang="nl-NL" dirty="0"/>
          </a:p>
          <a:p>
            <a:r>
              <a:rPr lang="en-GB" dirty="0"/>
              <a:t>If the case does not raise a serious question affecting the interpretation or application of the Convention and does not for any other reason warrant consideration by the Court, the panel may, by a unanimous vote, decide that it shall not be considered by the Court. In that event, the Committee of Ministers shall decide, in accordance with the provisions of Article 32, whether there has been a violation of the Convention." </a:t>
            </a:r>
            <a:endParaRPr lang="nl-NL" dirty="0"/>
          </a:p>
          <a:p>
            <a:endParaRPr lang="nl-NL" dirty="0"/>
          </a:p>
        </p:txBody>
      </p:sp>
    </p:spTree>
    <p:extLst>
      <p:ext uri="{BB962C8B-B14F-4D97-AF65-F5344CB8AC3E}">
        <p14:creationId xmlns:p14="http://schemas.microsoft.com/office/powerpoint/2010/main" val="3469650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0B36B56-8918-4FEE-8725-6871114B8943}"/>
              </a:ext>
            </a:extLst>
          </p:cNvPr>
          <p:cNvSpPr>
            <a:spLocks noGrp="1"/>
          </p:cNvSpPr>
          <p:nvPr>
            <p:ph type="title"/>
          </p:nvPr>
        </p:nvSpPr>
        <p:spPr>
          <a:xfrm>
            <a:off x="838200" y="67301"/>
            <a:ext cx="10515600" cy="1325563"/>
          </a:xfrm>
        </p:spPr>
        <p:txBody>
          <a:bodyPr/>
          <a:lstStyle/>
          <a:p>
            <a:r>
              <a:rPr lang="nl-NL" dirty="0"/>
              <a:t>Important changes</a:t>
            </a:r>
          </a:p>
        </p:txBody>
      </p:sp>
      <p:sp>
        <p:nvSpPr>
          <p:cNvPr id="3" name="Tijdelijke aanduiding voor inhoud 2">
            <a:extLst>
              <a:ext uri="{FF2B5EF4-FFF2-40B4-BE49-F238E27FC236}">
                <a16:creationId xmlns:a16="http://schemas.microsoft.com/office/drawing/2014/main" xmlns="" id="{D8C20DF1-78B1-4D04-924B-C9FEEBB9DD57}"/>
              </a:ext>
            </a:extLst>
          </p:cNvPr>
          <p:cNvSpPr>
            <a:spLocks noGrp="1"/>
          </p:cNvSpPr>
          <p:nvPr>
            <p:ph idx="1"/>
          </p:nvPr>
        </p:nvSpPr>
        <p:spPr>
          <a:xfrm>
            <a:off x="838200" y="1148316"/>
            <a:ext cx="10515600" cy="5709684"/>
          </a:xfrm>
        </p:spPr>
        <p:txBody>
          <a:bodyPr>
            <a:normAutofit fontScale="62500" lnSpcReduction="20000"/>
          </a:bodyPr>
          <a:lstStyle/>
          <a:p>
            <a:r>
              <a:rPr lang="en-GB" b="1" dirty="0"/>
              <a:t>Protocol No. 11 to the Convention for the Protection of Human Rights and Fundamental Freedoms, restructuring the control machinery established thereby </a:t>
            </a:r>
            <a:r>
              <a:rPr lang="en-GB" dirty="0"/>
              <a:t>Strasbourg, 11.V.1994 </a:t>
            </a:r>
            <a:endParaRPr lang="nl-NL" dirty="0"/>
          </a:p>
          <a:p>
            <a:r>
              <a:rPr lang="en-GB" b="1" dirty="0"/>
              <a:t>Article 26 – Plenary Court</a:t>
            </a:r>
            <a:r>
              <a:rPr lang="en-GB" dirty="0"/>
              <a:t> </a:t>
            </a:r>
            <a:endParaRPr lang="nl-NL" dirty="0"/>
          </a:p>
          <a:p>
            <a:r>
              <a:rPr lang="en-GB" dirty="0"/>
              <a:t>The plenary Court shall: </a:t>
            </a:r>
            <a:endParaRPr lang="nl-NL" dirty="0"/>
          </a:p>
          <a:p>
            <a:r>
              <a:rPr lang="en-GB" dirty="0" err="1"/>
              <a:t>aelect</a:t>
            </a:r>
            <a:r>
              <a:rPr lang="en-GB" dirty="0"/>
              <a:t> its President and one or two Vice-Presidents for a period of three years; they may be re-elected; </a:t>
            </a:r>
            <a:endParaRPr lang="nl-NL" dirty="0"/>
          </a:p>
          <a:p>
            <a:r>
              <a:rPr lang="en-GB" dirty="0" err="1"/>
              <a:t>bset</a:t>
            </a:r>
            <a:r>
              <a:rPr lang="en-GB" dirty="0"/>
              <a:t> up Chambers, constituted for a fixed period of time; </a:t>
            </a:r>
            <a:endParaRPr lang="nl-NL" dirty="0"/>
          </a:p>
          <a:p>
            <a:r>
              <a:rPr lang="en-GB" dirty="0" err="1"/>
              <a:t>celect</a:t>
            </a:r>
            <a:r>
              <a:rPr lang="en-GB" dirty="0"/>
              <a:t> the Presidents of the Chambers of the Court; they may be re-elected; </a:t>
            </a:r>
            <a:endParaRPr lang="nl-NL" dirty="0"/>
          </a:p>
          <a:p>
            <a:r>
              <a:rPr lang="en-GB" dirty="0" err="1"/>
              <a:t>dadopt</a:t>
            </a:r>
            <a:r>
              <a:rPr lang="en-GB" dirty="0"/>
              <a:t> the rules of the Court; and </a:t>
            </a:r>
            <a:endParaRPr lang="nl-NL" dirty="0"/>
          </a:p>
          <a:p>
            <a:r>
              <a:rPr lang="en-GB" dirty="0" err="1"/>
              <a:t>eelect</a:t>
            </a:r>
            <a:r>
              <a:rPr lang="en-GB" dirty="0"/>
              <a:t> the Registrar and one or more Deputy Registrars. </a:t>
            </a:r>
            <a:endParaRPr lang="nl-NL" dirty="0"/>
          </a:p>
          <a:p>
            <a:r>
              <a:rPr lang="en-GB" b="1" dirty="0"/>
              <a:t>Article 27 – Committees, Chambers and Grand Chamber</a:t>
            </a:r>
            <a:r>
              <a:rPr lang="en-GB" dirty="0"/>
              <a:t> </a:t>
            </a:r>
            <a:endParaRPr lang="nl-NL" dirty="0"/>
          </a:p>
          <a:p>
            <a:r>
              <a:rPr lang="en-GB" dirty="0"/>
              <a:t>1To consider cases brought before it, the Court shall sit in committees of three judges, in Chambers of seven judges and in a Grand Chamber of seventeen judges. The Court’s Chambers shall set up committees for a fixed period of time. </a:t>
            </a:r>
            <a:endParaRPr lang="nl-NL" dirty="0"/>
          </a:p>
          <a:p>
            <a:r>
              <a:rPr lang="en-GB" dirty="0"/>
              <a:t>2There shall sit as an </a:t>
            </a:r>
            <a:r>
              <a:rPr lang="en-GB" i="1" dirty="0"/>
              <a:t>ex officio</a:t>
            </a:r>
            <a:r>
              <a:rPr lang="en-GB" dirty="0"/>
              <a:t> member of the Chamber and the Grand Chamber the judge elected in respect of the State Party concerned or, if there is none or if he is unable to sit, a person of its choice who shall sit in the capacity of judge. </a:t>
            </a:r>
            <a:endParaRPr lang="nl-NL" dirty="0"/>
          </a:p>
          <a:p>
            <a:r>
              <a:rPr lang="en-GB" dirty="0"/>
              <a:t>3The Grand Chamber shall also include the President of the Court, the Vice-Presidents, the Presidents of the Chambers and other judges chosen in accordance with the rules of the Court. When a case is referred to the Grand Chamber under Article 43, no judge from the Chamber which rendered the judgment shall sit in the Grand Chamber, with the exception of the President of the Chamber and the judge who sat in respect of the State Party concerned. </a:t>
            </a:r>
            <a:endParaRPr lang="nl-NL" dirty="0"/>
          </a:p>
          <a:p>
            <a:endParaRPr lang="nl-NL" dirty="0"/>
          </a:p>
        </p:txBody>
      </p:sp>
    </p:spTree>
    <p:extLst>
      <p:ext uri="{BB962C8B-B14F-4D97-AF65-F5344CB8AC3E}">
        <p14:creationId xmlns:p14="http://schemas.microsoft.com/office/powerpoint/2010/main" val="283584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nl-NL" b="1" dirty="0"/>
              <a:t>26 September 2017 12.45-14.30</a:t>
            </a:r>
            <a:endParaRPr lang="en-US" dirty="0"/>
          </a:p>
          <a:p>
            <a:pPr marL="0" indent="0">
              <a:buNone/>
            </a:pPr>
            <a:r>
              <a:rPr lang="en-US" dirty="0" smtClean="0"/>
              <a:t>During </a:t>
            </a:r>
            <a:r>
              <a:rPr lang="en-US" dirty="0"/>
              <a:t>this class, we will discuss the notion of harm, standing and </a:t>
            </a:r>
            <a:r>
              <a:rPr lang="en-US" i="1" dirty="0" err="1"/>
              <a:t>ratione</a:t>
            </a:r>
            <a:r>
              <a:rPr lang="en-US" i="1" dirty="0"/>
              <a:t> personae </a:t>
            </a:r>
            <a:r>
              <a:rPr lang="en-US" dirty="0"/>
              <a:t>in relation to privacy infringements. What type of harm does a privacy infringement inflict, how can one prove harm and the causal relationship between harm and the infringement? Is harm necessary for claiming a right under the European Convention on Human Rights?</a:t>
            </a:r>
          </a:p>
          <a:p>
            <a:pPr marL="0" indent="0">
              <a:buNone/>
            </a:pPr>
            <a:endParaRPr lang="en-US" dirty="0"/>
          </a:p>
          <a:p>
            <a:pPr marL="0" indent="0">
              <a:buNone/>
            </a:pPr>
            <a:r>
              <a:rPr lang="en-US" dirty="0" smtClean="0"/>
              <a:t>Mandatory </a:t>
            </a:r>
            <a:r>
              <a:rPr lang="en-US" dirty="0"/>
              <a:t>literature:</a:t>
            </a:r>
          </a:p>
          <a:p>
            <a:pPr marL="0" indent="0">
              <a:buNone/>
            </a:pPr>
            <a:r>
              <a:rPr lang="en-US" dirty="0" smtClean="0"/>
              <a:t>Admissibility </a:t>
            </a:r>
            <a:r>
              <a:rPr lang="en-US" dirty="0"/>
              <a:t>guide, pages 1-45: </a:t>
            </a:r>
            <a:r>
              <a:rPr lang="en-US" u="sng" dirty="0">
                <a:hlinkClick r:id="rId2"/>
              </a:rPr>
              <a:t>http://www.echr.coe.int/Documents/Admissibility_guide_ENG.pdf</a:t>
            </a:r>
            <a:r>
              <a:rPr lang="en-US" dirty="0"/>
              <a:t> </a:t>
            </a:r>
            <a:endParaRPr lang="en-US" dirty="0" smtClean="0"/>
          </a:p>
          <a:p>
            <a:pPr marL="0" indent="0">
              <a:buNone/>
            </a:pPr>
            <a:r>
              <a:rPr lang="en-US" dirty="0" smtClean="0"/>
              <a:t>B</a:t>
            </a:r>
            <a:r>
              <a:rPr lang="en-US" dirty="0"/>
              <a:t>. van der Sloot, ‘Is the Human Rights Framework Still Fit for the Big Data Era? A Discussion of the ECtHR’s Case Law on Privacy Violations Arising from Surveillance Activities</a:t>
            </a:r>
            <a:r>
              <a:rPr lang="en-US" b="1" dirty="0"/>
              <a:t>’, </a:t>
            </a:r>
            <a:r>
              <a:rPr lang="en-US" u="sng" dirty="0">
                <a:hlinkClick r:id="rId3"/>
              </a:rPr>
              <a:t>https://link.springer.com/chapter/10.1007%2F978-94-017-7376-8_15</a:t>
            </a:r>
            <a:r>
              <a:rPr lang="en-US" dirty="0"/>
              <a:t> </a:t>
            </a:r>
          </a:p>
          <a:p>
            <a:pPr marL="0" indent="0">
              <a:buNone/>
            </a:pPr>
            <a:endParaRPr lang="en-US" dirty="0"/>
          </a:p>
          <a:p>
            <a:pPr marL="0" indent="0">
              <a:buNone/>
            </a:pPr>
            <a:r>
              <a:rPr lang="nl-NL" dirty="0" err="1" smtClean="0"/>
              <a:t>Optional</a:t>
            </a:r>
            <a:r>
              <a:rPr lang="nl-NL" dirty="0" smtClean="0"/>
              <a:t> </a:t>
            </a:r>
            <a:r>
              <a:rPr lang="nl-NL" dirty="0" err="1" smtClean="0"/>
              <a:t>literature</a:t>
            </a:r>
            <a:r>
              <a:rPr lang="nl-NL" dirty="0" smtClean="0"/>
              <a:t>:</a:t>
            </a:r>
            <a:endParaRPr lang="en-US" dirty="0"/>
          </a:p>
          <a:p>
            <a:pPr marL="0" indent="0">
              <a:buNone/>
            </a:pPr>
            <a:r>
              <a:rPr lang="en-US" dirty="0" smtClean="0"/>
              <a:t>European </a:t>
            </a:r>
            <a:r>
              <a:rPr lang="en-US" dirty="0"/>
              <a:t>Convention on Human Rights (</a:t>
            </a:r>
            <a:r>
              <a:rPr lang="en-US" u="sng" dirty="0">
                <a:hlinkClick r:id="rId4"/>
              </a:rPr>
              <a:t>http://www.echr.coe.int/Documents/Convention_ENG.pdf</a:t>
            </a:r>
            <a:r>
              <a:rPr lang="en-US" dirty="0"/>
              <a:t>) Articles 8 and articles 19-51. </a:t>
            </a:r>
            <a:endParaRPr lang="en-US" dirty="0" smtClean="0"/>
          </a:p>
          <a:p>
            <a:pPr marL="0" indent="0">
              <a:buNone/>
            </a:pPr>
            <a:r>
              <a:rPr lang="en-US" dirty="0" smtClean="0"/>
              <a:t>Original </a:t>
            </a:r>
            <a:r>
              <a:rPr lang="en-US" dirty="0"/>
              <a:t>European Convention on Human Rights, articles 21-56 (</a:t>
            </a:r>
            <a:r>
              <a:rPr lang="en-US" u="sng" dirty="0">
                <a:hlinkClick r:id="rId5"/>
              </a:rPr>
              <a:t>http://www.echr.coe.int/Documents/Collection_Convention_1950_ENG.pdf</a:t>
            </a:r>
            <a:r>
              <a:rPr lang="en-US" u="sng" dirty="0"/>
              <a:t>) </a:t>
            </a:r>
            <a:endParaRPr lang="en-US" dirty="0"/>
          </a:p>
          <a:p>
            <a:pPr marL="0" indent="0">
              <a:buNone/>
            </a:pPr>
            <a:r>
              <a:rPr lang="en-US" dirty="0" err="1" smtClean="0"/>
              <a:t>Traveaux</a:t>
            </a:r>
            <a:r>
              <a:rPr lang="en-US" dirty="0" smtClean="0"/>
              <a:t> </a:t>
            </a:r>
            <a:r>
              <a:rPr lang="en-US" dirty="0" err="1"/>
              <a:t>preparatoire</a:t>
            </a:r>
            <a:r>
              <a:rPr lang="en-US" dirty="0"/>
              <a:t> Article 8 ECHR: </a:t>
            </a:r>
            <a:r>
              <a:rPr lang="en-US" u="sng" dirty="0">
                <a:hlinkClick r:id="rId6"/>
              </a:rPr>
              <a:t>http://www.echr.coe.int/LibraryDocs/Travaux/ECHRTravaux-ART8-DH(56)12-EN1674980.pdf</a:t>
            </a:r>
            <a:r>
              <a:rPr lang="en-US" dirty="0"/>
              <a:t> </a:t>
            </a:r>
          </a:p>
          <a:p>
            <a:pPr marL="0" indent="0">
              <a:buNone/>
            </a:pPr>
            <a:endParaRPr lang="nl-NL" dirty="0"/>
          </a:p>
          <a:p>
            <a:pPr marL="0" indent="0">
              <a:buNone/>
            </a:pPr>
            <a:r>
              <a:rPr lang="nl-NL" dirty="0" smtClean="0"/>
              <a:t>Teacher</a:t>
            </a:r>
            <a:r>
              <a:rPr lang="nl-NL" dirty="0"/>
              <a:t>: Bart van der Sloot</a:t>
            </a:r>
            <a:endParaRPr lang="en-US" dirty="0"/>
          </a:p>
          <a:p>
            <a:endParaRPr lang="en-US" dirty="0"/>
          </a:p>
        </p:txBody>
      </p:sp>
    </p:spTree>
    <p:extLst>
      <p:ext uri="{BB962C8B-B14F-4D97-AF65-F5344CB8AC3E}">
        <p14:creationId xmlns:p14="http://schemas.microsoft.com/office/powerpoint/2010/main" val="24487305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88690B9-5BF4-4371-B966-EC79CF49098B}"/>
              </a:ext>
            </a:extLst>
          </p:cNvPr>
          <p:cNvSpPr>
            <a:spLocks noGrp="1"/>
          </p:cNvSpPr>
          <p:nvPr>
            <p:ph type="title"/>
          </p:nvPr>
        </p:nvSpPr>
        <p:spPr/>
        <p:txBody>
          <a:bodyPr/>
          <a:lstStyle/>
          <a:p>
            <a:r>
              <a:rPr lang="nl-NL" dirty="0"/>
              <a:t>Important changes</a:t>
            </a:r>
          </a:p>
        </p:txBody>
      </p:sp>
      <p:sp>
        <p:nvSpPr>
          <p:cNvPr id="3" name="Tijdelijke aanduiding voor inhoud 2">
            <a:extLst>
              <a:ext uri="{FF2B5EF4-FFF2-40B4-BE49-F238E27FC236}">
                <a16:creationId xmlns:a16="http://schemas.microsoft.com/office/drawing/2014/main" xmlns="" id="{49916A1B-0000-4DFC-B550-C66CCDF9FF39}"/>
              </a:ext>
            </a:extLst>
          </p:cNvPr>
          <p:cNvSpPr>
            <a:spLocks noGrp="1"/>
          </p:cNvSpPr>
          <p:nvPr>
            <p:ph idx="1"/>
          </p:nvPr>
        </p:nvSpPr>
        <p:spPr/>
        <p:txBody>
          <a:bodyPr>
            <a:normAutofit fontScale="62500" lnSpcReduction="20000"/>
          </a:bodyPr>
          <a:lstStyle/>
          <a:p>
            <a:r>
              <a:rPr lang="en-GB" b="1" dirty="0"/>
              <a:t>Protocol No. 14 to the Convention for the Protection of Human Rights and Fundamental Freedoms, amending the control system of the Convention</a:t>
            </a:r>
            <a:r>
              <a:rPr lang="en-GB" dirty="0"/>
              <a:t> Strasbourg, 13.V.2004 </a:t>
            </a:r>
            <a:endParaRPr lang="nl-NL" dirty="0"/>
          </a:p>
          <a:p>
            <a:r>
              <a:rPr lang="en-GB" b="1" dirty="0"/>
              <a:t>Article 26 – Single-judge formation, committees, Chambers and Grand Chamber</a:t>
            </a:r>
            <a:r>
              <a:rPr lang="en-GB" dirty="0"/>
              <a:t> </a:t>
            </a:r>
            <a:endParaRPr lang="nl-NL" dirty="0"/>
          </a:p>
          <a:p>
            <a:r>
              <a:rPr lang="en-GB" dirty="0"/>
              <a:t>1To consider cases brought before it, the Court shall sit in a single-judge formation, in committees of three judges, in Chambers of seven judges and in a Grand Chamber of seventeen judges. The Court’s Chambers shall set up committees for a fixed period of time. </a:t>
            </a:r>
            <a:endParaRPr lang="nl-NL" dirty="0"/>
          </a:p>
          <a:p>
            <a:r>
              <a:rPr lang="en-GB" dirty="0"/>
              <a:t>2At the request of the plenary Court, the Committee of Ministers may, by a unanimous decision and for a fixed period, reduce to five the number of judges of the Chambers. </a:t>
            </a:r>
            <a:endParaRPr lang="nl-NL" dirty="0"/>
          </a:p>
          <a:p>
            <a:r>
              <a:rPr lang="en-GB" dirty="0"/>
              <a:t>3When sitting as a single judge, a judge shall not examine any application against the High Contracting Party in respect of which that judge has been elected. </a:t>
            </a:r>
            <a:endParaRPr lang="nl-NL" dirty="0"/>
          </a:p>
          <a:p>
            <a:r>
              <a:rPr lang="en-GB" dirty="0"/>
              <a:t>4There shall sit as an </a:t>
            </a:r>
            <a:r>
              <a:rPr lang="en-GB" i="1" dirty="0"/>
              <a:t>ex officio</a:t>
            </a:r>
            <a:r>
              <a:rPr lang="en-GB" dirty="0"/>
              <a:t> member of the Chamber and the Grand Chamber the judge elected in respect of the High Contracting Party concerned. If there is none or if that judge is unable to sit, a person chosen by the President of the Court from a list submitted in advance by that Party shall sit in the capacity of judge. </a:t>
            </a:r>
            <a:endParaRPr lang="nl-NL" dirty="0"/>
          </a:p>
          <a:p>
            <a:r>
              <a:rPr lang="en-GB" dirty="0"/>
              <a:t>5The Grand Chamber shall also include the President of the Court, the Vice-Presidents, the Presidents of the Chambers and other judges chosen in accordance with the rules of the Court. When a case is referred to the Grand Chamber under Article 43, no judge from the Chamber which rendered the judgment shall sit in the Grand Chamber, with the exception of the President of the Chamber and the judge who sat in respect of the High Contracting Party concerned.” </a:t>
            </a:r>
            <a:endParaRPr lang="nl-NL" dirty="0"/>
          </a:p>
          <a:p>
            <a:endParaRPr lang="nl-NL" dirty="0"/>
          </a:p>
        </p:txBody>
      </p:sp>
    </p:spTree>
    <p:extLst>
      <p:ext uri="{BB962C8B-B14F-4D97-AF65-F5344CB8AC3E}">
        <p14:creationId xmlns:p14="http://schemas.microsoft.com/office/powerpoint/2010/main" val="4223441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F916F1B-3DA4-4840-AE75-FF69E39F4682}"/>
              </a:ext>
            </a:extLst>
          </p:cNvPr>
          <p:cNvSpPr>
            <a:spLocks noGrp="1"/>
          </p:cNvSpPr>
          <p:nvPr>
            <p:ph type="title"/>
          </p:nvPr>
        </p:nvSpPr>
        <p:spPr/>
        <p:txBody>
          <a:bodyPr/>
          <a:lstStyle/>
          <a:p>
            <a:r>
              <a:rPr lang="nl-NL" dirty="0"/>
              <a:t>Important changes</a:t>
            </a:r>
          </a:p>
        </p:txBody>
      </p:sp>
      <p:sp>
        <p:nvSpPr>
          <p:cNvPr id="3" name="Tijdelijke aanduiding voor inhoud 2">
            <a:extLst>
              <a:ext uri="{FF2B5EF4-FFF2-40B4-BE49-F238E27FC236}">
                <a16:creationId xmlns:a16="http://schemas.microsoft.com/office/drawing/2014/main" xmlns="" id="{2AC7FD66-AFF8-4022-8DCD-2F9368ABC82A}"/>
              </a:ext>
            </a:extLst>
          </p:cNvPr>
          <p:cNvSpPr>
            <a:spLocks noGrp="1"/>
          </p:cNvSpPr>
          <p:nvPr>
            <p:ph idx="1"/>
          </p:nvPr>
        </p:nvSpPr>
        <p:spPr/>
        <p:txBody>
          <a:bodyPr/>
          <a:lstStyle/>
          <a:p>
            <a:r>
              <a:rPr lang="en-GB" b="1" dirty="0"/>
              <a:t>Protocol No. 15 amending the Convention for the Protection of Human Rights and Fundamental Freedoms</a:t>
            </a:r>
            <a:r>
              <a:rPr lang="en-GB" dirty="0"/>
              <a:t> Strasbourg, 24.VI.2013</a:t>
            </a:r>
          </a:p>
          <a:p>
            <a:r>
              <a:rPr lang="en-GB" dirty="0"/>
              <a:t>Not yet in effect</a:t>
            </a:r>
          </a:p>
          <a:p>
            <a:r>
              <a:rPr lang="en-GB" dirty="0"/>
              <a:t>In Article 35, paragraph 1 of the Convention, the words “within a period of six months” shall be replaced by the words “within a period of four months”. </a:t>
            </a:r>
            <a:endParaRPr lang="nl-NL" dirty="0"/>
          </a:p>
          <a:p>
            <a:r>
              <a:rPr lang="en-GB" dirty="0"/>
              <a:t> </a:t>
            </a:r>
            <a:endParaRPr lang="nl-NL" dirty="0"/>
          </a:p>
          <a:p>
            <a:endParaRPr lang="nl-NL" dirty="0"/>
          </a:p>
        </p:txBody>
      </p:sp>
    </p:spTree>
    <p:extLst>
      <p:ext uri="{BB962C8B-B14F-4D97-AF65-F5344CB8AC3E}">
        <p14:creationId xmlns:p14="http://schemas.microsoft.com/office/powerpoint/2010/main" val="13811947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E6D564B-5D8A-4608-BF96-BDB1F7BAD7DD}"/>
              </a:ext>
            </a:extLst>
          </p:cNvPr>
          <p:cNvSpPr>
            <a:spLocks noGrp="1"/>
          </p:cNvSpPr>
          <p:nvPr>
            <p:ph type="title"/>
          </p:nvPr>
        </p:nvSpPr>
        <p:spPr/>
        <p:txBody>
          <a:bodyPr/>
          <a:lstStyle/>
          <a:p>
            <a:r>
              <a:rPr lang="nl-NL" dirty="0"/>
              <a:t>Important changes</a:t>
            </a:r>
          </a:p>
        </p:txBody>
      </p:sp>
      <p:sp>
        <p:nvSpPr>
          <p:cNvPr id="3" name="Tijdelijke aanduiding voor inhoud 2">
            <a:extLst>
              <a:ext uri="{FF2B5EF4-FFF2-40B4-BE49-F238E27FC236}">
                <a16:creationId xmlns:a16="http://schemas.microsoft.com/office/drawing/2014/main" xmlns="" id="{0B8D61B8-FB74-417F-9D4A-09AF0C35958B}"/>
              </a:ext>
            </a:extLst>
          </p:cNvPr>
          <p:cNvSpPr>
            <a:spLocks noGrp="1"/>
          </p:cNvSpPr>
          <p:nvPr>
            <p:ph idx="1"/>
          </p:nvPr>
        </p:nvSpPr>
        <p:spPr/>
        <p:txBody>
          <a:bodyPr>
            <a:normAutofit fontScale="92500" lnSpcReduction="20000"/>
          </a:bodyPr>
          <a:lstStyle/>
          <a:p>
            <a:r>
              <a:rPr lang="en-GB" b="1" dirty="0"/>
              <a:t>Protocol No. 16 to the Convention for the Protection of Human Rights and Fundamental Freedoms</a:t>
            </a:r>
            <a:r>
              <a:rPr lang="en-GB" dirty="0"/>
              <a:t> Strasbourg, 2.X.2013 </a:t>
            </a:r>
            <a:endParaRPr lang="nl-NL" dirty="0"/>
          </a:p>
          <a:p>
            <a:r>
              <a:rPr lang="en-GB" dirty="0"/>
              <a:t>Not yet in effect</a:t>
            </a:r>
          </a:p>
          <a:p>
            <a:r>
              <a:rPr lang="en-GB" dirty="0"/>
              <a:t>1Highest courts and tribunals of a High Contracting Party, as specified in accordance with Article 10, may request the Court to give advisory opinions on questions of principle relating to the interpretation or application of the rights and freedoms defined in the Convention or the protocols thereto. </a:t>
            </a:r>
            <a:endParaRPr lang="nl-NL" dirty="0"/>
          </a:p>
          <a:p>
            <a:r>
              <a:rPr lang="en-GB" dirty="0"/>
              <a:t>2The requesting court or tribunal may seek an advisory opinion only in the context of a case pending before it. </a:t>
            </a:r>
            <a:endParaRPr lang="nl-NL" dirty="0"/>
          </a:p>
          <a:p>
            <a:r>
              <a:rPr lang="en-GB" dirty="0"/>
              <a:t>3The requesting court or tribunal shall give reasons for its request and shall provide the relevant legal and factual background of the pending case. </a:t>
            </a:r>
            <a:endParaRPr lang="nl-NL" dirty="0"/>
          </a:p>
          <a:p>
            <a:endParaRPr lang="nl-NL" dirty="0"/>
          </a:p>
        </p:txBody>
      </p:sp>
    </p:spTree>
    <p:extLst>
      <p:ext uri="{BB962C8B-B14F-4D97-AF65-F5344CB8AC3E}">
        <p14:creationId xmlns:p14="http://schemas.microsoft.com/office/powerpoint/2010/main" val="59585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72F53AF-B1D2-40FA-95E5-CF4D41A9047E}"/>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a16="http://schemas.microsoft.com/office/drawing/2014/main" xmlns="" id="{36B3E32E-DACC-4650-82F4-9AED901DB7BF}"/>
              </a:ext>
            </a:extLst>
          </p:cNvPr>
          <p:cNvSpPr>
            <a:spLocks noGrp="1"/>
          </p:cNvSpPr>
          <p:nvPr>
            <p:ph idx="1"/>
          </p:nvPr>
        </p:nvSpPr>
        <p:spPr/>
        <p:txBody>
          <a:bodyPr>
            <a:normAutofit lnSpcReduction="10000"/>
          </a:bodyPr>
          <a:lstStyle/>
          <a:p>
            <a:r>
              <a:rPr lang="nl-NL" b="1" dirty="0"/>
              <a:t>ARTICLE 19 </a:t>
            </a:r>
            <a:endParaRPr lang="nl-NL" dirty="0"/>
          </a:p>
          <a:p>
            <a:r>
              <a:rPr lang="nl-NL" b="1" dirty="0"/>
              <a:t>Establishment of </a:t>
            </a:r>
            <a:r>
              <a:rPr lang="nl-NL" b="1" dirty="0" err="1"/>
              <a:t>the</a:t>
            </a:r>
            <a:r>
              <a:rPr lang="nl-NL" b="1" dirty="0"/>
              <a:t> Court </a:t>
            </a:r>
            <a:endParaRPr lang="nl-NL" dirty="0"/>
          </a:p>
          <a:p>
            <a:r>
              <a:rPr lang="en-US" dirty="0"/>
              <a:t>To ensure the observance of the engagements undertaken by the High Contracting Parties in the Convention and the Protocols thereto, there shall be set up a European Court of Human Rights, hereinafter referred to as “the Court”. It shall function on a permanent basis. </a:t>
            </a:r>
          </a:p>
          <a:p>
            <a:r>
              <a:rPr lang="nl-NL" b="1" dirty="0"/>
              <a:t>ARTICLE 20 </a:t>
            </a:r>
            <a:endParaRPr lang="nl-NL" dirty="0"/>
          </a:p>
          <a:p>
            <a:r>
              <a:rPr lang="nl-NL" b="1" dirty="0" err="1"/>
              <a:t>Number</a:t>
            </a:r>
            <a:r>
              <a:rPr lang="nl-NL" b="1" dirty="0"/>
              <a:t> of </a:t>
            </a:r>
            <a:r>
              <a:rPr lang="nl-NL" b="1" dirty="0" err="1"/>
              <a:t>judges</a:t>
            </a:r>
            <a:r>
              <a:rPr lang="nl-NL" b="1" dirty="0"/>
              <a:t> </a:t>
            </a:r>
            <a:endParaRPr lang="nl-NL" dirty="0"/>
          </a:p>
          <a:p>
            <a:r>
              <a:rPr lang="en-US" dirty="0"/>
              <a:t>The Court shall consist of a number of judges equal to that of the High Contracting Parties. </a:t>
            </a:r>
            <a:endParaRPr lang="nl-NL" dirty="0"/>
          </a:p>
        </p:txBody>
      </p:sp>
    </p:spTree>
    <p:extLst>
      <p:ext uri="{BB962C8B-B14F-4D97-AF65-F5344CB8AC3E}">
        <p14:creationId xmlns:p14="http://schemas.microsoft.com/office/powerpoint/2010/main" val="40881371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9CCD16E-0901-4B06-8331-10AAFFED836A}"/>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a16="http://schemas.microsoft.com/office/drawing/2014/main" xmlns="" id="{3FE0F762-D9C1-4DD4-B928-D7E3C04E676E}"/>
              </a:ext>
            </a:extLst>
          </p:cNvPr>
          <p:cNvSpPr>
            <a:spLocks noGrp="1"/>
          </p:cNvSpPr>
          <p:nvPr>
            <p:ph idx="1"/>
          </p:nvPr>
        </p:nvSpPr>
        <p:spPr/>
        <p:txBody>
          <a:bodyPr>
            <a:normAutofit fontScale="70000" lnSpcReduction="20000"/>
          </a:bodyPr>
          <a:lstStyle/>
          <a:p>
            <a:r>
              <a:rPr lang="nl-NL" b="1" dirty="0"/>
              <a:t>ARTICLE 21 </a:t>
            </a:r>
            <a:endParaRPr lang="nl-NL" dirty="0"/>
          </a:p>
          <a:p>
            <a:r>
              <a:rPr lang="nl-NL" b="1" dirty="0"/>
              <a:t>Criteria </a:t>
            </a:r>
            <a:r>
              <a:rPr lang="nl-NL" b="1" dirty="0" err="1"/>
              <a:t>for</a:t>
            </a:r>
            <a:r>
              <a:rPr lang="nl-NL" b="1" dirty="0"/>
              <a:t> office </a:t>
            </a:r>
            <a:endParaRPr lang="nl-NL" dirty="0"/>
          </a:p>
          <a:p>
            <a:r>
              <a:rPr lang="en-US" dirty="0"/>
              <a:t>1. The judges shall be of high moral character and must either possess the qualifications required for appointment to high judicial office or be jurisconsults of </a:t>
            </a:r>
            <a:r>
              <a:rPr lang="en-US" dirty="0" err="1"/>
              <a:t>recognised</a:t>
            </a:r>
            <a:r>
              <a:rPr lang="en-US" dirty="0"/>
              <a:t> competence. </a:t>
            </a:r>
          </a:p>
          <a:p>
            <a:r>
              <a:rPr lang="en-US" dirty="0"/>
              <a:t>2. The judges shall sit on the Court in their individual capacity. </a:t>
            </a:r>
          </a:p>
          <a:p>
            <a:r>
              <a:rPr lang="en-US" dirty="0"/>
              <a:t>3. During their term of office the judges shall not engage in any activity which is incompatible with their independence, impartiality or with the demands of a full-time office; all questions arising from the application of this paragraph shall be decided by the Court. </a:t>
            </a:r>
          </a:p>
          <a:p>
            <a:r>
              <a:rPr lang="nl-NL" b="1" dirty="0"/>
              <a:t>ARTICLE 22 </a:t>
            </a:r>
            <a:endParaRPr lang="nl-NL" dirty="0"/>
          </a:p>
          <a:p>
            <a:r>
              <a:rPr lang="nl-NL" b="1" dirty="0" err="1"/>
              <a:t>Election</a:t>
            </a:r>
            <a:r>
              <a:rPr lang="nl-NL" b="1" dirty="0"/>
              <a:t> of </a:t>
            </a:r>
            <a:r>
              <a:rPr lang="nl-NL" b="1" dirty="0" err="1"/>
              <a:t>judges</a:t>
            </a:r>
            <a:r>
              <a:rPr lang="nl-NL" b="1" dirty="0"/>
              <a:t> </a:t>
            </a:r>
            <a:endParaRPr lang="nl-NL" dirty="0"/>
          </a:p>
          <a:p>
            <a:r>
              <a:rPr lang="en-US" dirty="0"/>
              <a:t>The judges shall be elected by the Parliamentary Assembly with respect to each High Contracting Party by a majority of votes cast from a list of three candidates nominated by the High Contracting Party. </a:t>
            </a:r>
            <a:endParaRPr lang="nl-NL" dirty="0"/>
          </a:p>
        </p:txBody>
      </p:sp>
    </p:spTree>
    <p:extLst>
      <p:ext uri="{BB962C8B-B14F-4D97-AF65-F5344CB8AC3E}">
        <p14:creationId xmlns:p14="http://schemas.microsoft.com/office/powerpoint/2010/main" val="18400776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53BE3A3-29C0-4173-ACF5-43D3712E8DD7}"/>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a16="http://schemas.microsoft.com/office/drawing/2014/main" xmlns="" id="{2891982D-F61C-4BE7-8EA4-C35F03BB1F35}"/>
              </a:ext>
            </a:extLst>
          </p:cNvPr>
          <p:cNvSpPr>
            <a:spLocks noGrp="1"/>
          </p:cNvSpPr>
          <p:nvPr>
            <p:ph idx="1"/>
          </p:nvPr>
        </p:nvSpPr>
        <p:spPr/>
        <p:txBody>
          <a:bodyPr>
            <a:normAutofit fontScale="62500" lnSpcReduction="20000"/>
          </a:bodyPr>
          <a:lstStyle/>
          <a:p>
            <a:r>
              <a:rPr lang="nl-NL" b="1" dirty="0"/>
              <a:t>ARTICLE 23 </a:t>
            </a:r>
            <a:endParaRPr lang="nl-NL" dirty="0"/>
          </a:p>
          <a:p>
            <a:r>
              <a:rPr lang="en-US" b="1" dirty="0"/>
              <a:t>Terms of office and dismissal </a:t>
            </a:r>
            <a:endParaRPr lang="en-US" dirty="0"/>
          </a:p>
          <a:p>
            <a:r>
              <a:rPr lang="en-US" dirty="0"/>
              <a:t>1. The judges shall be elected for a period of nine years. They may not be re-elected. </a:t>
            </a:r>
          </a:p>
          <a:p>
            <a:r>
              <a:rPr lang="en-US" dirty="0"/>
              <a:t>2. The terms of office of judges shall expire when they reach the age of 70. </a:t>
            </a:r>
          </a:p>
          <a:p>
            <a:r>
              <a:rPr lang="en-US" dirty="0"/>
              <a:t>3. The judges shall hold office until replaced. They shall, however, continue to deal with such cases as they already have under consideration.</a:t>
            </a:r>
          </a:p>
          <a:p>
            <a:r>
              <a:rPr lang="en-US" dirty="0"/>
              <a:t>judges decide by a majority of two-thirds that that judge has ceased to fulfil the required conditions. </a:t>
            </a:r>
          </a:p>
          <a:p>
            <a:r>
              <a:rPr lang="nl-NL" b="1" dirty="0"/>
              <a:t>ARTICLE 24 </a:t>
            </a:r>
            <a:endParaRPr lang="nl-NL" dirty="0"/>
          </a:p>
          <a:p>
            <a:r>
              <a:rPr lang="nl-NL" b="1" dirty="0" err="1"/>
              <a:t>Registry</a:t>
            </a:r>
            <a:r>
              <a:rPr lang="nl-NL" b="1" dirty="0"/>
              <a:t> </a:t>
            </a:r>
            <a:r>
              <a:rPr lang="nl-NL" b="1" dirty="0" err="1"/>
              <a:t>and</a:t>
            </a:r>
            <a:r>
              <a:rPr lang="nl-NL" b="1" dirty="0"/>
              <a:t> rapporteurs </a:t>
            </a:r>
            <a:endParaRPr lang="nl-NL" dirty="0"/>
          </a:p>
          <a:p>
            <a:r>
              <a:rPr lang="en-US" dirty="0"/>
              <a:t>1. The Court shall have a Registry, the functions and </a:t>
            </a:r>
            <a:r>
              <a:rPr lang="en-US" dirty="0" err="1"/>
              <a:t>organisation</a:t>
            </a:r>
            <a:r>
              <a:rPr lang="en-US" dirty="0"/>
              <a:t> of which shall be laid down in the rules of the Court. </a:t>
            </a:r>
          </a:p>
          <a:p>
            <a:r>
              <a:rPr lang="en-US" dirty="0"/>
              <a:t>2. When sitting in a single-judge formation, the Court shall be assisted by rapporteurs who shall function under the authority of the President of the Court. They shall form part of the Court’s Registry. </a:t>
            </a:r>
            <a:endParaRPr lang="nl-NL" dirty="0"/>
          </a:p>
        </p:txBody>
      </p:sp>
    </p:spTree>
    <p:extLst>
      <p:ext uri="{BB962C8B-B14F-4D97-AF65-F5344CB8AC3E}">
        <p14:creationId xmlns:p14="http://schemas.microsoft.com/office/powerpoint/2010/main" val="27194630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EE0DCC6-95D3-4CA6-BC11-35B7A431238E}"/>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a16="http://schemas.microsoft.com/office/drawing/2014/main" xmlns="" id="{4BED0E82-CDB2-4CCE-B30A-02EE2F847228}"/>
              </a:ext>
            </a:extLst>
          </p:cNvPr>
          <p:cNvSpPr>
            <a:spLocks noGrp="1"/>
          </p:cNvSpPr>
          <p:nvPr>
            <p:ph idx="1"/>
          </p:nvPr>
        </p:nvSpPr>
        <p:spPr/>
        <p:txBody>
          <a:bodyPr>
            <a:normAutofit fontScale="40000" lnSpcReduction="20000"/>
          </a:bodyPr>
          <a:lstStyle/>
          <a:p>
            <a:r>
              <a:rPr lang="nl-NL" b="1" dirty="0"/>
              <a:t>ARTICLE 25 </a:t>
            </a:r>
            <a:endParaRPr lang="nl-NL" dirty="0"/>
          </a:p>
          <a:p>
            <a:r>
              <a:rPr lang="nl-NL" b="1" dirty="0" err="1"/>
              <a:t>Plenary</a:t>
            </a:r>
            <a:r>
              <a:rPr lang="nl-NL" b="1" dirty="0"/>
              <a:t> Court </a:t>
            </a:r>
            <a:endParaRPr lang="nl-NL" dirty="0"/>
          </a:p>
          <a:p>
            <a:r>
              <a:rPr lang="nl-NL" dirty="0"/>
              <a:t>The </a:t>
            </a:r>
            <a:r>
              <a:rPr lang="nl-NL" dirty="0" err="1"/>
              <a:t>plenary</a:t>
            </a:r>
            <a:r>
              <a:rPr lang="nl-NL" dirty="0"/>
              <a:t> Court </a:t>
            </a:r>
            <a:r>
              <a:rPr lang="nl-NL" dirty="0" err="1"/>
              <a:t>shall</a:t>
            </a:r>
            <a:r>
              <a:rPr lang="nl-NL" dirty="0"/>
              <a:t> </a:t>
            </a:r>
          </a:p>
          <a:p>
            <a:r>
              <a:rPr lang="en-US" dirty="0"/>
              <a:t>(a) elect its President and one or two Vice-Presidents for a period of three years; they may be re-elected; </a:t>
            </a:r>
          </a:p>
          <a:p>
            <a:r>
              <a:rPr lang="en-US" dirty="0"/>
              <a:t>(b) set up Chambers, constituted for a fixed period of time; </a:t>
            </a:r>
          </a:p>
          <a:p>
            <a:r>
              <a:rPr lang="en-US" dirty="0"/>
              <a:t>(c) elect the Presidents of the Chambers of the Court; they may be re-elected; </a:t>
            </a:r>
          </a:p>
          <a:p>
            <a:r>
              <a:rPr lang="en-US" dirty="0"/>
              <a:t>(d) adopt the rules of the Court; </a:t>
            </a:r>
          </a:p>
          <a:p>
            <a:r>
              <a:rPr lang="en-US" dirty="0"/>
              <a:t>(e) elect the Registrar and one or more Deputy Registrars; </a:t>
            </a:r>
          </a:p>
          <a:p>
            <a:r>
              <a:rPr lang="en-US" dirty="0"/>
              <a:t>(f) make any request under Article 26, paragraph 2. </a:t>
            </a:r>
          </a:p>
          <a:p>
            <a:r>
              <a:rPr lang="nl-NL" b="1" dirty="0"/>
              <a:t>ARTICLE 26 </a:t>
            </a:r>
            <a:endParaRPr lang="nl-NL" dirty="0"/>
          </a:p>
          <a:p>
            <a:r>
              <a:rPr lang="en-US" b="1" dirty="0"/>
              <a:t>Single-judge formation, Committees, Chambers and Grand Chamber </a:t>
            </a:r>
            <a:endParaRPr lang="en-US" dirty="0"/>
          </a:p>
          <a:p>
            <a:r>
              <a:rPr lang="en-US" dirty="0"/>
              <a:t>1. To consider cases brought before it, the Court shall sit in a single-judge formation, in committees of three judges, in Chambers of seven judges and in a Grand Chamber of seventeen judges. The Court’s Chambers shall set up committees for a fixed period of time. </a:t>
            </a:r>
          </a:p>
          <a:p>
            <a:r>
              <a:rPr lang="en-US" dirty="0"/>
              <a:t>2. At the request of the plenary Court, the Committee of Ministers may, by a unanimous decision and for a fixed period, reduce to five the number of judges of the Chambers. </a:t>
            </a:r>
          </a:p>
          <a:p>
            <a:r>
              <a:rPr lang="en-US" dirty="0"/>
              <a:t>3. When sitting as a single judge, a judge shall not examine any application against the High Contracting Party in respect of which that judge has been elected. </a:t>
            </a:r>
          </a:p>
          <a:p>
            <a:r>
              <a:rPr lang="en-US" dirty="0"/>
              <a:t>4. There shall sit as an </a:t>
            </a:r>
            <a:r>
              <a:rPr lang="en-US" i="1" dirty="0"/>
              <a:t>ex officio </a:t>
            </a:r>
            <a:r>
              <a:rPr lang="en-US" dirty="0"/>
              <a:t>member of the Chamber and the Grand Chamber the judge elected in respect of the High Contracting Party concerned. If there is none or if that judge is unable to sit, a person chosen by the President of the Court from a list submitted in advance by that Party shall sit in the capacity of judge. </a:t>
            </a:r>
          </a:p>
          <a:p>
            <a:r>
              <a:rPr lang="en-US" dirty="0"/>
              <a:t>5. The Grand Chamber shall also include the President of the Court, the Vice-Presidents, the Presidents of the Chambers and other judges chosen in accordance with the rules of the Court. When a case is referred to the Grand Chamber under Article 43, no judge from the Chamber which rendered the judgment shall sit in the Grand Chamber, with the exception of the President of the Chamber and the judge who sat in respect of the High Contracting Party concerned. </a:t>
            </a:r>
            <a:endParaRPr lang="nl-NL" dirty="0"/>
          </a:p>
        </p:txBody>
      </p:sp>
    </p:spTree>
    <p:extLst>
      <p:ext uri="{BB962C8B-B14F-4D97-AF65-F5344CB8AC3E}">
        <p14:creationId xmlns:p14="http://schemas.microsoft.com/office/powerpoint/2010/main" val="33350341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B4A3CCF-707D-467D-B5D8-BFAF2292E82C}"/>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a16="http://schemas.microsoft.com/office/drawing/2014/main" xmlns="" id="{052AC70D-9070-4A59-8D7D-0DF4E73EB92D}"/>
              </a:ext>
            </a:extLst>
          </p:cNvPr>
          <p:cNvSpPr>
            <a:spLocks noGrp="1"/>
          </p:cNvSpPr>
          <p:nvPr>
            <p:ph idx="1"/>
          </p:nvPr>
        </p:nvSpPr>
        <p:spPr/>
        <p:txBody>
          <a:bodyPr>
            <a:normAutofit fontScale="47500" lnSpcReduction="20000"/>
          </a:bodyPr>
          <a:lstStyle/>
          <a:p>
            <a:r>
              <a:rPr lang="nl-NL" b="1" dirty="0"/>
              <a:t>ARTICLE 27 </a:t>
            </a:r>
            <a:endParaRPr lang="nl-NL" dirty="0"/>
          </a:p>
          <a:p>
            <a:r>
              <a:rPr lang="nl-NL" b="1" dirty="0" err="1"/>
              <a:t>Competence</a:t>
            </a:r>
            <a:r>
              <a:rPr lang="nl-NL" b="1" dirty="0"/>
              <a:t> of single </a:t>
            </a:r>
            <a:r>
              <a:rPr lang="nl-NL" b="1" dirty="0" err="1"/>
              <a:t>judges</a:t>
            </a:r>
            <a:r>
              <a:rPr lang="nl-NL" b="1" dirty="0"/>
              <a:t> </a:t>
            </a:r>
            <a:endParaRPr lang="nl-NL" dirty="0"/>
          </a:p>
          <a:p>
            <a:r>
              <a:rPr lang="en-US" dirty="0"/>
              <a:t>1. A single judge may declare inadmissible or strike out of the Court’s list of cases an application submitted under Article 34, where such a decision can be taken without further examination. </a:t>
            </a:r>
          </a:p>
          <a:p>
            <a:r>
              <a:rPr lang="en-US" dirty="0"/>
              <a:t>2. The decision shall be final. </a:t>
            </a:r>
          </a:p>
          <a:p>
            <a:r>
              <a:rPr lang="en-US" dirty="0"/>
              <a:t>3. If the single judge does not declare an application inadmissible or strike it out, that judge shall forward it to a committee or to a Chamber for further examination. </a:t>
            </a:r>
          </a:p>
          <a:p>
            <a:r>
              <a:rPr lang="nl-NL" b="1" dirty="0"/>
              <a:t>ARTICLE 28 </a:t>
            </a:r>
            <a:endParaRPr lang="nl-NL" dirty="0"/>
          </a:p>
          <a:p>
            <a:r>
              <a:rPr lang="nl-NL" b="1" dirty="0" err="1"/>
              <a:t>Competence</a:t>
            </a:r>
            <a:r>
              <a:rPr lang="nl-NL" b="1" dirty="0"/>
              <a:t> of </a:t>
            </a:r>
            <a:r>
              <a:rPr lang="nl-NL" b="1" dirty="0" err="1"/>
              <a:t>Committees</a:t>
            </a:r>
            <a:r>
              <a:rPr lang="nl-NL" b="1" dirty="0"/>
              <a:t> </a:t>
            </a:r>
            <a:endParaRPr lang="nl-NL" dirty="0"/>
          </a:p>
          <a:p>
            <a:r>
              <a:rPr lang="en-US" dirty="0"/>
              <a:t>1. In respect of an application submitted under Article 34, a committee may, by a unanimous vote, </a:t>
            </a:r>
          </a:p>
          <a:p>
            <a:r>
              <a:rPr lang="en-US" dirty="0"/>
              <a:t>(a) declare it inadmissible or strike it out of its list of cases, where such decision can be taken without further examination; or </a:t>
            </a:r>
          </a:p>
          <a:p>
            <a:r>
              <a:rPr lang="en-US" dirty="0"/>
              <a:t>(b) declare it admissible and render at the same time a judgment on the merits, if the underlying question in the case, concerning the interpretation or the application of the Convention or the Protocols thereto, is already the subject of well-established case-law of the Court. </a:t>
            </a:r>
          </a:p>
          <a:p>
            <a:r>
              <a:rPr lang="en-US" dirty="0"/>
              <a:t>2. Decisions and judgments under paragraph 1 shall be final. </a:t>
            </a:r>
          </a:p>
          <a:p>
            <a:r>
              <a:rPr lang="en-US" dirty="0"/>
              <a:t>3. If the judge elected in respect of the High Contracting Party concerned is not a member of the committee, the committee may at any stage of the proceedings invite that judge to take the place of one of the members of the committee, having regard to all relevant factors, including whether that Party has contested the application of the procedure under paragraph 1.(b). </a:t>
            </a:r>
            <a:endParaRPr lang="nl-NL" dirty="0"/>
          </a:p>
        </p:txBody>
      </p:sp>
    </p:spTree>
    <p:extLst>
      <p:ext uri="{BB962C8B-B14F-4D97-AF65-F5344CB8AC3E}">
        <p14:creationId xmlns:p14="http://schemas.microsoft.com/office/powerpoint/2010/main" val="21338268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C14CE76-209B-4017-8851-C8DE5966E1DF}"/>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a16="http://schemas.microsoft.com/office/drawing/2014/main" xmlns="" id="{B2560AE9-237B-4D7C-A311-195D763B1E39}"/>
              </a:ext>
            </a:extLst>
          </p:cNvPr>
          <p:cNvSpPr>
            <a:spLocks noGrp="1"/>
          </p:cNvSpPr>
          <p:nvPr>
            <p:ph idx="1"/>
          </p:nvPr>
        </p:nvSpPr>
        <p:spPr/>
        <p:txBody>
          <a:bodyPr>
            <a:normAutofit fontScale="70000" lnSpcReduction="20000"/>
          </a:bodyPr>
          <a:lstStyle/>
          <a:p>
            <a:r>
              <a:rPr lang="nl-NL" b="1" dirty="0"/>
              <a:t>ARTICLE 29 </a:t>
            </a:r>
            <a:endParaRPr lang="nl-NL" dirty="0"/>
          </a:p>
          <a:p>
            <a:r>
              <a:rPr lang="en-US" b="1" dirty="0"/>
              <a:t>Decisions by Chambers on admissibility and merits </a:t>
            </a:r>
            <a:endParaRPr lang="en-US" dirty="0"/>
          </a:p>
          <a:p>
            <a:r>
              <a:rPr lang="en-US" dirty="0"/>
              <a:t>1. If no decision is taken under Article 27 or 28, or no judgment rendered under Article 28, a Chamber shall decide on the admissibility and merits of individual applications submitted under Article 34. The decision on admissibility may be taken separately </a:t>
            </a:r>
          </a:p>
          <a:p>
            <a:r>
              <a:rPr lang="en-US" dirty="0"/>
              <a:t>2. A Chamber shall decide on the admissibility and merits of inter-State applications submitted under Article 33. The decision on admissibility shall be taken separately unless the Court, in exceptional cases, decides otherwise. </a:t>
            </a:r>
          </a:p>
          <a:p>
            <a:r>
              <a:rPr lang="nl-NL" b="1" dirty="0"/>
              <a:t>ARTICLE 30 </a:t>
            </a:r>
            <a:endParaRPr lang="nl-NL" dirty="0"/>
          </a:p>
          <a:p>
            <a:r>
              <a:rPr lang="en-US" b="1" dirty="0"/>
              <a:t>Relinquishment of jurisdiction to the Grand Chamber </a:t>
            </a:r>
            <a:endParaRPr lang="en-US" dirty="0"/>
          </a:p>
          <a:p>
            <a:r>
              <a:rPr lang="en-US" dirty="0"/>
              <a:t>Where a case pending before a Chamber raises a serious question affecting the interpretation of the Convention or the Protocols thereto, or where the resolution of a question before the Chamber might have a result inconsistent with a judgment previously delivered by the Court, the Chamber may, at any time before it has rendered its judgment, relinquish jurisdiction in </a:t>
            </a:r>
            <a:r>
              <a:rPr lang="en-US" dirty="0" err="1"/>
              <a:t>favour</a:t>
            </a:r>
            <a:r>
              <a:rPr lang="en-US" dirty="0"/>
              <a:t> of the Grand Chamber, unless one of the parties to the case objects. </a:t>
            </a:r>
            <a:endParaRPr lang="nl-NL" dirty="0"/>
          </a:p>
        </p:txBody>
      </p:sp>
    </p:spTree>
    <p:extLst>
      <p:ext uri="{BB962C8B-B14F-4D97-AF65-F5344CB8AC3E}">
        <p14:creationId xmlns:p14="http://schemas.microsoft.com/office/powerpoint/2010/main" val="1140259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5357B5B-7E16-450F-855B-7CB377A4D9BA}"/>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a16="http://schemas.microsoft.com/office/drawing/2014/main" xmlns="" id="{37177EE4-627F-4D70-915D-0AD58777510A}"/>
              </a:ext>
            </a:extLst>
          </p:cNvPr>
          <p:cNvSpPr>
            <a:spLocks noGrp="1"/>
          </p:cNvSpPr>
          <p:nvPr>
            <p:ph idx="1"/>
          </p:nvPr>
        </p:nvSpPr>
        <p:spPr/>
        <p:txBody>
          <a:bodyPr>
            <a:normAutofit fontScale="62500" lnSpcReduction="20000"/>
          </a:bodyPr>
          <a:lstStyle/>
          <a:p>
            <a:r>
              <a:rPr lang="nl-NL" b="1" dirty="0"/>
              <a:t>ARTICLE 31 </a:t>
            </a:r>
            <a:endParaRPr lang="nl-NL" dirty="0"/>
          </a:p>
          <a:p>
            <a:r>
              <a:rPr lang="en-US" b="1" dirty="0"/>
              <a:t>Powers of the Grand Chamber </a:t>
            </a:r>
            <a:endParaRPr lang="en-US" dirty="0"/>
          </a:p>
          <a:p>
            <a:r>
              <a:rPr lang="nl-NL" dirty="0"/>
              <a:t>The Grand </a:t>
            </a:r>
            <a:r>
              <a:rPr lang="nl-NL" dirty="0" err="1"/>
              <a:t>Chamber</a:t>
            </a:r>
            <a:r>
              <a:rPr lang="nl-NL" dirty="0"/>
              <a:t> </a:t>
            </a:r>
            <a:r>
              <a:rPr lang="nl-NL" dirty="0" err="1"/>
              <a:t>shall</a:t>
            </a:r>
            <a:r>
              <a:rPr lang="nl-NL" dirty="0"/>
              <a:t> </a:t>
            </a:r>
          </a:p>
          <a:p>
            <a:r>
              <a:rPr lang="en-US" dirty="0"/>
              <a:t>(a) determine applications submitted either under Article 33 or Article 34 when a Chamber has relinquished jurisdiction under Article 30 or when the case has been referred to it under Article 43; </a:t>
            </a:r>
          </a:p>
          <a:p>
            <a:r>
              <a:rPr lang="en-US" dirty="0"/>
              <a:t>(b) decide on issues referred to the Court by the Committee of Ministers in accordance with Article 46, paragraph 4; and </a:t>
            </a:r>
          </a:p>
          <a:p>
            <a:r>
              <a:rPr lang="en-US" dirty="0"/>
              <a:t>(c) consider requests for advisory opinions submitted under Article 47.</a:t>
            </a:r>
          </a:p>
          <a:p>
            <a:r>
              <a:rPr lang="nl-NL" b="1" dirty="0"/>
              <a:t>ARTICLE 32 </a:t>
            </a:r>
            <a:endParaRPr lang="nl-NL" dirty="0"/>
          </a:p>
          <a:p>
            <a:r>
              <a:rPr lang="nl-NL" b="1" dirty="0" err="1"/>
              <a:t>Jurisdiction</a:t>
            </a:r>
            <a:r>
              <a:rPr lang="nl-NL" b="1" dirty="0"/>
              <a:t> of </a:t>
            </a:r>
            <a:r>
              <a:rPr lang="nl-NL" b="1" dirty="0" err="1"/>
              <a:t>the</a:t>
            </a:r>
            <a:r>
              <a:rPr lang="nl-NL" b="1" dirty="0"/>
              <a:t> Court </a:t>
            </a:r>
            <a:endParaRPr lang="nl-NL" dirty="0"/>
          </a:p>
          <a:p>
            <a:r>
              <a:rPr lang="en-US" dirty="0"/>
              <a:t>1. The jurisdiction of the Court shall extend to all matters concerning the interpretation and application of the Convention and the Protocols thereto which are referred to it as provided in Articles 33, 34, 46 and 47. </a:t>
            </a:r>
          </a:p>
          <a:p>
            <a:r>
              <a:rPr lang="en-US" dirty="0"/>
              <a:t>2. In the event of dispute as to whether the Court has jurisdiction, the Court shall decide. </a:t>
            </a:r>
            <a:endParaRPr lang="nl-NL" dirty="0"/>
          </a:p>
        </p:txBody>
      </p:sp>
    </p:spTree>
    <p:extLst>
      <p:ext uri="{BB962C8B-B14F-4D97-AF65-F5344CB8AC3E}">
        <p14:creationId xmlns:p14="http://schemas.microsoft.com/office/powerpoint/2010/main" val="1910492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b="1" dirty="0"/>
              <a:t>27 September 2017 08.45-10.30</a:t>
            </a:r>
            <a:endParaRPr lang="en-US" dirty="0"/>
          </a:p>
          <a:p>
            <a:pPr marL="0" indent="0">
              <a:buNone/>
            </a:pPr>
            <a:endParaRPr lang="en-US" dirty="0"/>
          </a:p>
          <a:p>
            <a:pPr marL="0" indent="0">
              <a:buNone/>
            </a:pPr>
            <a:r>
              <a:rPr lang="en-US" dirty="0" smtClean="0"/>
              <a:t>During </a:t>
            </a:r>
            <a:r>
              <a:rPr lang="en-US" dirty="0"/>
              <a:t>this class, we will discuss what exactly falls under the notion of privacy. Is privacy a negative or a positive right, a negative or a positive obligation and does it protect one’s freedom, one’s dignity or the development of one’s personality? And what is the difference between the material scope of the right to data protection and the right to privacy? </a:t>
            </a:r>
            <a:endParaRPr lang="en-US" dirty="0" smtClean="0"/>
          </a:p>
          <a:p>
            <a:pPr marL="0" indent="0">
              <a:buNone/>
            </a:pPr>
            <a:endParaRPr lang="en-US" dirty="0"/>
          </a:p>
          <a:p>
            <a:pPr marL="0" indent="0">
              <a:buNone/>
            </a:pPr>
            <a:r>
              <a:rPr lang="en-US" dirty="0" smtClean="0"/>
              <a:t>Mandatory literature:</a:t>
            </a:r>
          </a:p>
          <a:p>
            <a:pPr marL="0" indent="0">
              <a:buNone/>
            </a:pPr>
            <a:r>
              <a:rPr lang="en-US" dirty="0" smtClean="0"/>
              <a:t>Admissibility </a:t>
            </a:r>
            <a:r>
              <a:rPr lang="en-US" dirty="0"/>
              <a:t>guide, pages 45-97: </a:t>
            </a:r>
            <a:r>
              <a:rPr lang="en-US" u="sng" dirty="0">
                <a:hlinkClick r:id="rId2"/>
              </a:rPr>
              <a:t>http://www.echr.coe.int/Documents/Admissibility_guide_ENG.pdf</a:t>
            </a:r>
            <a:r>
              <a:rPr lang="en-US" dirty="0"/>
              <a:t> </a:t>
            </a:r>
          </a:p>
          <a:p>
            <a:pPr marL="0" indent="0">
              <a:buNone/>
            </a:pPr>
            <a:r>
              <a:rPr lang="en-US" dirty="0"/>
              <a:t>B. van der Sloot, ‘Privacy as Personality Right: Why the ECtHR's Focus on Ulterior Interests Might Prove Indispensable in the Age of Big Data’, </a:t>
            </a:r>
            <a:r>
              <a:rPr lang="en-US" u="sng" dirty="0">
                <a:hlinkClick r:id="rId3"/>
              </a:rPr>
              <a:t>http://bartvandersloot.com/onewebmedia/Utrect.pdf</a:t>
            </a:r>
            <a:endParaRPr lang="en-US" dirty="0"/>
          </a:p>
          <a:p>
            <a:pPr marL="0" indent="0">
              <a:buNone/>
            </a:pPr>
            <a:endParaRPr lang="en-US" dirty="0"/>
          </a:p>
          <a:p>
            <a:pPr marL="0" indent="0">
              <a:buNone/>
            </a:pPr>
            <a:r>
              <a:rPr lang="en-US" dirty="0" smtClean="0"/>
              <a:t>Optional </a:t>
            </a:r>
            <a:r>
              <a:rPr lang="en-US" dirty="0"/>
              <a:t>literature:</a:t>
            </a:r>
          </a:p>
          <a:p>
            <a:pPr marL="0" indent="0">
              <a:buNone/>
            </a:pPr>
            <a:r>
              <a:rPr lang="en-US" dirty="0" smtClean="0"/>
              <a:t>Data </a:t>
            </a:r>
            <a:r>
              <a:rPr lang="en-US" dirty="0"/>
              <a:t>Protection: </a:t>
            </a:r>
            <a:r>
              <a:rPr lang="en-US" u="sng" dirty="0">
                <a:hlinkClick r:id="rId4"/>
              </a:rPr>
              <a:t>http://www.echr.coe.int/Documents/FS_Data_ENG.pdf</a:t>
            </a:r>
            <a:r>
              <a:rPr lang="en-US" dirty="0"/>
              <a:t> </a:t>
            </a:r>
            <a:endParaRPr lang="en-US" dirty="0" smtClean="0"/>
          </a:p>
          <a:p>
            <a:pPr marL="0" indent="0">
              <a:buNone/>
            </a:pPr>
            <a:r>
              <a:rPr lang="en-US" dirty="0" smtClean="0"/>
              <a:t>Mass </a:t>
            </a:r>
            <a:r>
              <a:rPr lang="en-US" dirty="0"/>
              <a:t>surveillance: </a:t>
            </a:r>
            <a:r>
              <a:rPr lang="en-US" u="sng" dirty="0">
                <a:hlinkClick r:id="rId5"/>
              </a:rPr>
              <a:t>http://www.echr.coe.int/Documents/FS_Mass_surveillance_ENG.pdf</a:t>
            </a:r>
            <a:r>
              <a:rPr lang="en-US" dirty="0"/>
              <a:t> </a:t>
            </a:r>
          </a:p>
          <a:p>
            <a:pPr marL="0" indent="0">
              <a:buNone/>
            </a:pPr>
            <a:endParaRPr lang="en-US" dirty="0"/>
          </a:p>
          <a:p>
            <a:pPr marL="0" indent="0">
              <a:buNone/>
            </a:pPr>
            <a:r>
              <a:rPr lang="en-US" dirty="0" smtClean="0"/>
              <a:t>Teacher</a:t>
            </a:r>
            <a:r>
              <a:rPr lang="en-US" dirty="0"/>
              <a:t>: Bart van der Sloot</a:t>
            </a:r>
          </a:p>
          <a:p>
            <a:endParaRPr lang="en-US" dirty="0"/>
          </a:p>
        </p:txBody>
      </p:sp>
    </p:spTree>
    <p:extLst>
      <p:ext uri="{BB962C8B-B14F-4D97-AF65-F5344CB8AC3E}">
        <p14:creationId xmlns:p14="http://schemas.microsoft.com/office/powerpoint/2010/main" val="13381967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EE0DCC6-95D3-4CA6-BC11-35B7A431238E}"/>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a16="http://schemas.microsoft.com/office/drawing/2014/main" xmlns="" id="{4BED0E82-CDB2-4CCE-B30A-02EE2F847228}"/>
              </a:ext>
            </a:extLst>
          </p:cNvPr>
          <p:cNvSpPr>
            <a:spLocks noGrp="1"/>
          </p:cNvSpPr>
          <p:nvPr>
            <p:ph idx="1"/>
          </p:nvPr>
        </p:nvSpPr>
        <p:spPr/>
        <p:txBody>
          <a:bodyPr>
            <a:normAutofit fontScale="92500" lnSpcReduction="20000"/>
          </a:bodyPr>
          <a:lstStyle/>
          <a:p>
            <a:r>
              <a:rPr lang="nl-NL" b="1" dirty="0"/>
              <a:t>ARTICLE 33 </a:t>
            </a:r>
            <a:endParaRPr lang="nl-NL" dirty="0"/>
          </a:p>
          <a:p>
            <a:r>
              <a:rPr lang="nl-NL" b="1" dirty="0" err="1"/>
              <a:t>Inter</a:t>
            </a:r>
            <a:r>
              <a:rPr lang="nl-NL" b="1" dirty="0"/>
              <a:t>-State cases </a:t>
            </a:r>
            <a:endParaRPr lang="nl-NL" dirty="0"/>
          </a:p>
          <a:p>
            <a:r>
              <a:rPr lang="en-US" dirty="0"/>
              <a:t>Any High Contracting Party may refer to the Court any alleged breach of the provisions of the Convention and the Protocols thereto by another High Contracting Party. </a:t>
            </a:r>
          </a:p>
          <a:p>
            <a:r>
              <a:rPr lang="nl-NL" b="1" dirty="0"/>
              <a:t>ARTICLE 34 </a:t>
            </a:r>
            <a:endParaRPr lang="nl-NL" dirty="0"/>
          </a:p>
          <a:p>
            <a:r>
              <a:rPr lang="nl-NL" b="1" dirty="0" err="1"/>
              <a:t>Individual</a:t>
            </a:r>
            <a:r>
              <a:rPr lang="nl-NL" b="1" dirty="0"/>
              <a:t> </a:t>
            </a:r>
            <a:r>
              <a:rPr lang="nl-NL" b="1" dirty="0" err="1"/>
              <a:t>applications</a:t>
            </a:r>
            <a:r>
              <a:rPr lang="nl-NL" b="1" dirty="0"/>
              <a:t> </a:t>
            </a:r>
            <a:endParaRPr lang="nl-NL" dirty="0"/>
          </a:p>
          <a:p>
            <a:r>
              <a:rPr lang="en-US" dirty="0"/>
              <a:t>The Court may receive applications from any person, non-governmental </a:t>
            </a:r>
            <a:r>
              <a:rPr lang="en-US" dirty="0" err="1"/>
              <a:t>organisation</a:t>
            </a:r>
            <a:r>
              <a:rPr lang="en-US" dirty="0"/>
              <a:t> or group of individuals claiming to be the victim of a violation by one of the High Contracting Parties of the rights set forth in the Convention or the Protocols thereto. The High Contracting Parties undertake not to hinder in any way the effective exercise of this right. </a:t>
            </a:r>
            <a:endParaRPr lang="nl-NL" dirty="0"/>
          </a:p>
        </p:txBody>
      </p:sp>
    </p:spTree>
    <p:extLst>
      <p:ext uri="{BB962C8B-B14F-4D97-AF65-F5344CB8AC3E}">
        <p14:creationId xmlns:p14="http://schemas.microsoft.com/office/powerpoint/2010/main" val="41087519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B4A3CCF-707D-467D-B5D8-BFAF2292E82C}"/>
              </a:ext>
            </a:extLst>
          </p:cNvPr>
          <p:cNvSpPr>
            <a:spLocks noGrp="1"/>
          </p:cNvSpPr>
          <p:nvPr>
            <p:ph type="title"/>
          </p:nvPr>
        </p:nvSpPr>
        <p:spPr>
          <a:xfrm>
            <a:off x="838200" y="0"/>
            <a:ext cx="10515600" cy="1325563"/>
          </a:xfrm>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a16="http://schemas.microsoft.com/office/drawing/2014/main" xmlns="" id="{052AC70D-9070-4A59-8D7D-0DF4E73EB92D}"/>
              </a:ext>
            </a:extLst>
          </p:cNvPr>
          <p:cNvSpPr>
            <a:spLocks noGrp="1"/>
          </p:cNvSpPr>
          <p:nvPr>
            <p:ph idx="1"/>
          </p:nvPr>
        </p:nvSpPr>
        <p:spPr>
          <a:xfrm>
            <a:off x="838200" y="1116419"/>
            <a:ext cx="10515600" cy="5348176"/>
          </a:xfrm>
        </p:spPr>
        <p:txBody>
          <a:bodyPr>
            <a:normAutofit fontScale="55000" lnSpcReduction="20000"/>
          </a:bodyPr>
          <a:lstStyle/>
          <a:p>
            <a:r>
              <a:rPr lang="nl-NL" b="1" dirty="0"/>
              <a:t>ARTICLE 35 </a:t>
            </a:r>
            <a:r>
              <a:rPr lang="nl-NL" dirty="0"/>
              <a:t> </a:t>
            </a:r>
            <a:r>
              <a:rPr lang="nl-NL" b="1" dirty="0" err="1"/>
              <a:t>Admissibility</a:t>
            </a:r>
            <a:r>
              <a:rPr lang="nl-NL" b="1" dirty="0"/>
              <a:t> criteria </a:t>
            </a:r>
            <a:endParaRPr lang="nl-NL" dirty="0"/>
          </a:p>
          <a:p>
            <a:r>
              <a:rPr lang="en-US" dirty="0"/>
              <a:t>1. The Court may only deal with the matter after all domestic remedies have been exhausted, according to the generally </a:t>
            </a:r>
            <a:r>
              <a:rPr lang="en-US" dirty="0" err="1"/>
              <a:t>recognised</a:t>
            </a:r>
            <a:r>
              <a:rPr lang="en-US" dirty="0"/>
              <a:t> rules of international law, and within a period of six months from the date on which the final decision was taken. </a:t>
            </a:r>
          </a:p>
          <a:p>
            <a:r>
              <a:rPr lang="en-US" dirty="0"/>
              <a:t>2. The Court shall not deal with any application submitted under Article 34 that </a:t>
            </a:r>
          </a:p>
          <a:p>
            <a:r>
              <a:rPr lang="nl-NL" dirty="0"/>
              <a:t>(a) is </a:t>
            </a:r>
            <a:r>
              <a:rPr lang="nl-NL" dirty="0" err="1"/>
              <a:t>anonymous</a:t>
            </a:r>
            <a:r>
              <a:rPr lang="nl-NL" dirty="0"/>
              <a:t>; or </a:t>
            </a:r>
          </a:p>
          <a:p>
            <a:r>
              <a:rPr lang="en-US" dirty="0"/>
              <a:t>(b) is substantially the same as a matter that has already been examined by the Court or has already been submitted to another procedure of international investigation or settlement and contains no relevant new information. </a:t>
            </a:r>
          </a:p>
          <a:p>
            <a:r>
              <a:rPr lang="en-US" dirty="0"/>
              <a:t>3. The Court shall declare inadmissible any individual application submitted under Article 34 if it considers that: </a:t>
            </a:r>
          </a:p>
          <a:p>
            <a:r>
              <a:rPr lang="en-US" dirty="0"/>
              <a:t>(a) the application is incompatible with the provisions of the Convention or the Protocols thereto, manifestly ill-founded, or an abuse of the right of individual application; or </a:t>
            </a:r>
          </a:p>
          <a:p>
            <a:r>
              <a:rPr lang="en-US" dirty="0"/>
              <a:t>(b) the applicant has not suffered a significant disadvantage, unless respect for human rights as defined in the Convention and the Protocols thereto requires an examination of the application on the merits and provided that no case may be rejected on this ground which has not been duly considered by a domestic tribunal. </a:t>
            </a:r>
          </a:p>
          <a:p>
            <a:r>
              <a:rPr lang="en-US" dirty="0"/>
              <a:t>4. The Court shall reject any application which it considers inadmissible under this Article. It may do so at any stage of the proceedings. </a:t>
            </a:r>
          </a:p>
          <a:p>
            <a:r>
              <a:rPr lang="nl-NL" b="1" dirty="0"/>
              <a:t>ARTICLE 36 </a:t>
            </a:r>
            <a:r>
              <a:rPr lang="nl-NL" b="1" dirty="0" err="1"/>
              <a:t>Third</a:t>
            </a:r>
            <a:r>
              <a:rPr lang="nl-NL" b="1" dirty="0"/>
              <a:t> party </a:t>
            </a:r>
            <a:r>
              <a:rPr lang="nl-NL" b="1" dirty="0" err="1"/>
              <a:t>intervention</a:t>
            </a:r>
            <a:r>
              <a:rPr lang="nl-NL" b="1" dirty="0"/>
              <a:t> </a:t>
            </a:r>
            <a:endParaRPr lang="nl-NL" dirty="0"/>
          </a:p>
          <a:p>
            <a:r>
              <a:rPr lang="en-US" dirty="0"/>
              <a:t>1. In all cases before a Chamber or the Grand Chamber, a High Contracting Party one of whose nationals is an applicant shall have the right to submit written comments and to take part in hearings. </a:t>
            </a:r>
          </a:p>
          <a:p>
            <a:r>
              <a:rPr lang="en-US" dirty="0"/>
              <a:t>2. The President of the Court may, in the interest of the proper administration of justice, invite any High Contracting Party which is not a party to the proceedings or any person concerned who is not the applicant to submit written comments or take part in hearings. </a:t>
            </a:r>
          </a:p>
          <a:p>
            <a:r>
              <a:rPr lang="en-US" dirty="0"/>
              <a:t>3. In all cases before a Chamber or the Grand Chamber, the Council of Europe Commissioner for Human Rights may submit written comments and take part in hearings. </a:t>
            </a:r>
            <a:endParaRPr lang="nl-NL" dirty="0"/>
          </a:p>
        </p:txBody>
      </p:sp>
    </p:spTree>
    <p:extLst>
      <p:ext uri="{BB962C8B-B14F-4D97-AF65-F5344CB8AC3E}">
        <p14:creationId xmlns:p14="http://schemas.microsoft.com/office/powerpoint/2010/main" val="9319486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C14CE76-209B-4017-8851-C8DE5966E1DF}"/>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a16="http://schemas.microsoft.com/office/drawing/2014/main" xmlns="" id="{B2560AE9-237B-4D7C-A311-195D763B1E39}"/>
              </a:ext>
            </a:extLst>
          </p:cNvPr>
          <p:cNvSpPr>
            <a:spLocks noGrp="1"/>
          </p:cNvSpPr>
          <p:nvPr>
            <p:ph idx="1"/>
          </p:nvPr>
        </p:nvSpPr>
        <p:spPr/>
        <p:txBody>
          <a:bodyPr>
            <a:normAutofit fontScale="55000" lnSpcReduction="20000"/>
          </a:bodyPr>
          <a:lstStyle/>
          <a:p>
            <a:r>
              <a:rPr lang="nl-NL" b="1" dirty="0"/>
              <a:t>ARTICLE 37 </a:t>
            </a:r>
            <a:endParaRPr lang="nl-NL" dirty="0"/>
          </a:p>
          <a:p>
            <a:r>
              <a:rPr lang="nl-NL" b="1" dirty="0"/>
              <a:t>Striking out </a:t>
            </a:r>
            <a:r>
              <a:rPr lang="nl-NL" b="1" dirty="0" err="1"/>
              <a:t>applications</a:t>
            </a:r>
            <a:r>
              <a:rPr lang="nl-NL" b="1" dirty="0"/>
              <a:t> </a:t>
            </a:r>
            <a:endParaRPr lang="nl-NL" dirty="0"/>
          </a:p>
          <a:p>
            <a:r>
              <a:rPr lang="en-US" dirty="0"/>
              <a:t>1. The Court may at any stage of the proceedings decide to strike an application out of its list of cases where the circumstances lead to the conclusion that </a:t>
            </a:r>
          </a:p>
          <a:p>
            <a:r>
              <a:rPr lang="en-US" dirty="0"/>
              <a:t>(a) the applicant does not intend to pursue his application; or </a:t>
            </a:r>
          </a:p>
          <a:p>
            <a:r>
              <a:rPr lang="en-US" dirty="0"/>
              <a:t>(b) the matter has been resolved; or </a:t>
            </a:r>
          </a:p>
          <a:p>
            <a:r>
              <a:rPr lang="en-US" dirty="0"/>
              <a:t>(c) for any other reason established by the Court, it is no longer justified to continue the examination of the application. </a:t>
            </a:r>
          </a:p>
          <a:p>
            <a:r>
              <a:rPr lang="en-US" dirty="0"/>
              <a:t>However, the Court shall continue the examination of the application if respect for human rights as defined in the Convention and the Protocols thereto so requires. </a:t>
            </a:r>
          </a:p>
          <a:p>
            <a:r>
              <a:rPr lang="en-US" dirty="0"/>
              <a:t>2. The Court may decide to restore an application to its list of cases if it considers that the circumstances justify such a course. </a:t>
            </a:r>
          </a:p>
          <a:p>
            <a:r>
              <a:rPr lang="nl-NL" b="1" dirty="0"/>
              <a:t>ARTICLE 38 </a:t>
            </a:r>
            <a:endParaRPr lang="nl-NL" dirty="0"/>
          </a:p>
          <a:p>
            <a:r>
              <a:rPr lang="nl-NL" b="1" dirty="0"/>
              <a:t>Examination of </a:t>
            </a:r>
            <a:r>
              <a:rPr lang="nl-NL" b="1" dirty="0" err="1"/>
              <a:t>the</a:t>
            </a:r>
            <a:r>
              <a:rPr lang="nl-NL" b="1" dirty="0"/>
              <a:t> case </a:t>
            </a:r>
            <a:endParaRPr lang="nl-NL" dirty="0"/>
          </a:p>
          <a:p>
            <a:r>
              <a:rPr lang="en-US" dirty="0"/>
              <a:t>The Court shall examine the case together with the representatives of the parties and, if need be, undertake an investigation, for the effective conduct of which the High Contracting Parties concerned shall furnish all necessary facilities. </a:t>
            </a:r>
            <a:endParaRPr lang="nl-NL" dirty="0"/>
          </a:p>
        </p:txBody>
      </p:sp>
    </p:spTree>
    <p:extLst>
      <p:ext uri="{BB962C8B-B14F-4D97-AF65-F5344CB8AC3E}">
        <p14:creationId xmlns:p14="http://schemas.microsoft.com/office/powerpoint/2010/main" val="22944385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5357B5B-7E16-450F-855B-7CB377A4D9BA}"/>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a16="http://schemas.microsoft.com/office/drawing/2014/main" xmlns="" id="{37177EE4-627F-4D70-915D-0AD58777510A}"/>
              </a:ext>
            </a:extLst>
          </p:cNvPr>
          <p:cNvSpPr>
            <a:spLocks noGrp="1"/>
          </p:cNvSpPr>
          <p:nvPr>
            <p:ph idx="1"/>
          </p:nvPr>
        </p:nvSpPr>
        <p:spPr/>
        <p:txBody>
          <a:bodyPr>
            <a:normAutofit fontScale="62500" lnSpcReduction="20000"/>
          </a:bodyPr>
          <a:lstStyle/>
          <a:p>
            <a:r>
              <a:rPr lang="nl-NL" b="1" dirty="0"/>
              <a:t>ARTICLE 39 </a:t>
            </a:r>
            <a:endParaRPr lang="nl-NL" dirty="0"/>
          </a:p>
          <a:p>
            <a:r>
              <a:rPr lang="nl-NL" b="1" dirty="0" err="1"/>
              <a:t>Friendly</a:t>
            </a:r>
            <a:r>
              <a:rPr lang="nl-NL" b="1" dirty="0"/>
              <a:t> </a:t>
            </a:r>
            <a:r>
              <a:rPr lang="nl-NL" b="1" dirty="0" err="1"/>
              <a:t>settlements</a:t>
            </a:r>
            <a:r>
              <a:rPr lang="nl-NL" b="1" dirty="0"/>
              <a:t> </a:t>
            </a:r>
            <a:endParaRPr lang="nl-NL" dirty="0"/>
          </a:p>
          <a:p>
            <a:r>
              <a:rPr lang="en-US" dirty="0"/>
              <a:t>1. At any stage of the proceedings, the Court may place itself at the disposal of the parties concerned with a view to securing a friendly settlement of the matter on the basis of respect for human rights as defined in the Convention and the Protocols thereto. </a:t>
            </a:r>
          </a:p>
          <a:p>
            <a:r>
              <a:rPr lang="en-US" dirty="0"/>
              <a:t>2. Proceedings conducted under paragraph 1 shall be confidential. </a:t>
            </a:r>
          </a:p>
          <a:p>
            <a:r>
              <a:rPr lang="en-US" dirty="0"/>
              <a:t>3. If a friendly settlement is effected, the Court shall strike the case out of its list by means of a decision which shall be confined to a brief statement of the facts and of the solution reached. </a:t>
            </a:r>
          </a:p>
          <a:p>
            <a:r>
              <a:rPr lang="en-US" dirty="0"/>
              <a:t>4. This decision shall be transmitted to the Committee of Ministers, which shall supervise the execution of the terms of the friendly settlement as set out in the decision. </a:t>
            </a:r>
          </a:p>
          <a:p>
            <a:r>
              <a:rPr lang="nl-NL" b="1" dirty="0"/>
              <a:t>ARTICLE 40 </a:t>
            </a:r>
            <a:endParaRPr lang="nl-NL" dirty="0"/>
          </a:p>
          <a:p>
            <a:r>
              <a:rPr lang="en-US" b="1" dirty="0"/>
              <a:t>Public hearings and access to documents </a:t>
            </a:r>
            <a:endParaRPr lang="en-US" dirty="0"/>
          </a:p>
          <a:p>
            <a:r>
              <a:rPr lang="en-US" dirty="0"/>
              <a:t>1. Hearings shall be in public unless the Court in exceptional circumstances decides otherwise. </a:t>
            </a:r>
          </a:p>
          <a:p>
            <a:r>
              <a:rPr lang="en-US" dirty="0"/>
              <a:t>2. Documents deposited with the Registrar shall be accessible to the public unless the President of the Court decides otherwise. </a:t>
            </a:r>
            <a:endParaRPr lang="nl-NL" dirty="0"/>
          </a:p>
        </p:txBody>
      </p:sp>
    </p:spTree>
    <p:extLst>
      <p:ext uri="{BB962C8B-B14F-4D97-AF65-F5344CB8AC3E}">
        <p14:creationId xmlns:p14="http://schemas.microsoft.com/office/powerpoint/2010/main" val="5809571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EE0DCC6-95D3-4CA6-BC11-35B7A431238E}"/>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a16="http://schemas.microsoft.com/office/drawing/2014/main" xmlns="" id="{4BED0E82-CDB2-4CCE-B30A-02EE2F847228}"/>
              </a:ext>
            </a:extLst>
          </p:cNvPr>
          <p:cNvSpPr>
            <a:spLocks noGrp="1"/>
          </p:cNvSpPr>
          <p:nvPr>
            <p:ph idx="1"/>
          </p:nvPr>
        </p:nvSpPr>
        <p:spPr/>
        <p:txBody>
          <a:bodyPr>
            <a:normAutofit fontScale="55000" lnSpcReduction="20000"/>
          </a:bodyPr>
          <a:lstStyle/>
          <a:p>
            <a:r>
              <a:rPr lang="nl-NL" b="1" dirty="0"/>
              <a:t>ARTICLE 41 </a:t>
            </a:r>
            <a:endParaRPr lang="nl-NL" dirty="0"/>
          </a:p>
          <a:p>
            <a:r>
              <a:rPr lang="nl-NL" b="1" dirty="0"/>
              <a:t>Just </a:t>
            </a:r>
            <a:r>
              <a:rPr lang="nl-NL" b="1" dirty="0" err="1"/>
              <a:t>satisfaction</a:t>
            </a:r>
            <a:r>
              <a:rPr lang="nl-NL" b="1" dirty="0"/>
              <a:t> </a:t>
            </a:r>
            <a:endParaRPr lang="nl-NL" dirty="0"/>
          </a:p>
          <a:p>
            <a:r>
              <a:rPr lang="en-US" dirty="0"/>
              <a:t>If the Court finds that there has been a violation of the Convention or the Protocols thereto, and if the internal law of the High Contracting Party concerned allows only partial reparation to be made, the Court shall, if necessary, afford just satisfaction to the injured party.</a:t>
            </a:r>
          </a:p>
          <a:p>
            <a:r>
              <a:rPr lang="nl-NL" b="1" dirty="0"/>
              <a:t>ARTICLE 42 </a:t>
            </a:r>
            <a:endParaRPr lang="nl-NL" dirty="0"/>
          </a:p>
          <a:p>
            <a:r>
              <a:rPr lang="nl-NL" b="1" dirty="0" err="1"/>
              <a:t>Judgments</a:t>
            </a:r>
            <a:r>
              <a:rPr lang="nl-NL" b="1" dirty="0"/>
              <a:t> of </a:t>
            </a:r>
            <a:r>
              <a:rPr lang="nl-NL" b="1" dirty="0" err="1"/>
              <a:t>Chambers</a:t>
            </a:r>
            <a:r>
              <a:rPr lang="nl-NL" b="1" dirty="0"/>
              <a:t> </a:t>
            </a:r>
            <a:endParaRPr lang="nl-NL" dirty="0"/>
          </a:p>
          <a:p>
            <a:r>
              <a:rPr lang="en-US" dirty="0"/>
              <a:t>Judgments of Chambers shall become final in accordance with the provisions of Article 44, paragraph 2. </a:t>
            </a:r>
          </a:p>
          <a:p>
            <a:r>
              <a:rPr lang="nl-NL" b="1" dirty="0"/>
              <a:t>ARTICLE 43 </a:t>
            </a:r>
            <a:endParaRPr lang="nl-NL" dirty="0"/>
          </a:p>
          <a:p>
            <a:r>
              <a:rPr lang="en-US" b="1" dirty="0"/>
              <a:t>Referral to the Grand Chamber </a:t>
            </a:r>
            <a:endParaRPr lang="en-US" dirty="0"/>
          </a:p>
          <a:p>
            <a:r>
              <a:rPr lang="en-US" dirty="0"/>
              <a:t>1. Within a period of three months from the date of the judgment of the Chamber, any party to the case may, in exceptional cases, request that the case be referred to the Grand Chamber. </a:t>
            </a:r>
          </a:p>
          <a:p>
            <a:r>
              <a:rPr lang="en-US" dirty="0"/>
              <a:t>2. A panel of five judges of the Grand Chamber shall accept the request if the case raises a serious question affecting the interpretation or application of the Convention or the Protocols thereto, or a serious issue of general importance. </a:t>
            </a:r>
          </a:p>
          <a:p>
            <a:r>
              <a:rPr lang="en-US" dirty="0"/>
              <a:t>3. If the panel accepts the request, the Grand Chamber shall decide the case by means of a judgment. </a:t>
            </a:r>
            <a:endParaRPr lang="nl-NL" dirty="0"/>
          </a:p>
        </p:txBody>
      </p:sp>
    </p:spTree>
    <p:extLst>
      <p:ext uri="{BB962C8B-B14F-4D97-AF65-F5344CB8AC3E}">
        <p14:creationId xmlns:p14="http://schemas.microsoft.com/office/powerpoint/2010/main" val="28157776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B4A3CCF-707D-467D-B5D8-BFAF2292E82C}"/>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a16="http://schemas.microsoft.com/office/drawing/2014/main" xmlns="" id="{052AC70D-9070-4A59-8D7D-0DF4E73EB92D}"/>
              </a:ext>
            </a:extLst>
          </p:cNvPr>
          <p:cNvSpPr>
            <a:spLocks noGrp="1"/>
          </p:cNvSpPr>
          <p:nvPr>
            <p:ph idx="1"/>
          </p:nvPr>
        </p:nvSpPr>
        <p:spPr/>
        <p:txBody>
          <a:bodyPr>
            <a:normAutofit fontScale="55000" lnSpcReduction="20000"/>
          </a:bodyPr>
          <a:lstStyle/>
          <a:p>
            <a:r>
              <a:rPr lang="nl-NL" b="1" dirty="0"/>
              <a:t>ARTICLE 44 </a:t>
            </a:r>
            <a:endParaRPr lang="nl-NL" dirty="0"/>
          </a:p>
          <a:p>
            <a:r>
              <a:rPr lang="nl-NL" b="1" dirty="0" err="1"/>
              <a:t>Final</a:t>
            </a:r>
            <a:r>
              <a:rPr lang="nl-NL" b="1" dirty="0"/>
              <a:t> </a:t>
            </a:r>
            <a:r>
              <a:rPr lang="nl-NL" b="1" dirty="0" err="1"/>
              <a:t>judgments</a:t>
            </a:r>
            <a:r>
              <a:rPr lang="nl-NL" b="1" dirty="0"/>
              <a:t> </a:t>
            </a:r>
            <a:endParaRPr lang="nl-NL" dirty="0"/>
          </a:p>
          <a:p>
            <a:r>
              <a:rPr lang="en-US" dirty="0"/>
              <a:t>1. The judgment of the Grand Chamber shall be final. </a:t>
            </a:r>
          </a:p>
          <a:p>
            <a:r>
              <a:rPr lang="en-US" dirty="0"/>
              <a:t>2. The judgment of a Chamber shall become final </a:t>
            </a:r>
          </a:p>
          <a:p>
            <a:r>
              <a:rPr lang="en-US" dirty="0"/>
              <a:t>(a) when the parties declare that they will not request that the case be referred to the Grand Chamber; or </a:t>
            </a:r>
          </a:p>
          <a:p>
            <a:r>
              <a:rPr lang="en-US" dirty="0"/>
              <a:t>(b) three months after the date of the judgment, if reference of the case to the Grand Chamber has not been requested; or </a:t>
            </a:r>
          </a:p>
          <a:p>
            <a:r>
              <a:rPr lang="en-US" dirty="0"/>
              <a:t>(c) when the panel of the Grand Chamber rejects the request to refer under Article 43. </a:t>
            </a:r>
          </a:p>
          <a:p>
            <a:r>
              <a:rPr lang="en-US" dirty="0"/>
              <a:t>3. The final judgment shall be published. </a:t>
            </a:r>
          </a:p>
          <a:p>
            <a:r>
              <a:rPr lang="nl-NL" b="1" dirty="0"/>
              <a:t>ARTICLE 45 </a:t>
            </a:r>
            <a:endParaRPr lang="nl-NL" dirty="0"/>
          </a:p>
          <a:p>
            <a:r>
              <a:rPr lang="en-US" b="1" dirty="0"/>
              <a:t>Reasons for judgments and decisions </a:t>
            </a:r>
            <a:endParaRPr lang="en-US" dirty="0"/>
          </a:p>
          <a:p>
            <a:r>
              <a:rPr lang="en-US" dirty="0"/>
              <a:t>1. Reasons shall be given for judgments as well as for decisions declaring applications admissible or inadmissible. </a:t>
            </a:r>
          </a:p>
          <a:p>
            <a:r>
              <a:rPr lang="en-US" dirty="0"/>
              <a:t>2. If a judgment does not represent, in whole or in part, the unanimous opinion of the judges, any judge shall be entitled to deliver a separate opinion. </a:t>
            </a:r>
            <a:endParaRPr lang="nl-NL" dirty="0"/>
          </a:p>
        </p:txBody>
      </p:sp>
    </p:spTree>
    <p:extLst>
      <p:ext uri="{BB962C8B-B14F-4D97-AF65-F5344CB8AC3E}">
        <p14:creationId xmlns:p14="http://schemas.microsoft.com/office/powerpoint/2010/main" val="32195925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C14CE76-209B-4017-8851-C8DE5966E1DF}"/>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a16="http://schemas.microsoft.com/office/drawing/2014/main" xmlns="" id="{B2560AE9-237B-4D7C-A311-195D763B1E39}"/>
              </a:ext>
            </a:extLst>
          </p:cNvPr>
          <p:cNvSpPr>
            <a:spLocks noGrp="1"/>
          </p:cNvSpPr>
          <p:nvPr>
            <p:ph idx="1"/>
          </p:nvPr>
        </p:nvSpPr>
        <p:spPr/>
        <p:txBody>
          <a:bodyPr>
            <a:normAutofit fontScale="40000" lnSpcReduction="20000"/>
          </a:bodyPr>
          <a:lstStyle/>
          <a:p>
            <a:r>
              <a:rPr lang="nl-NL" b="1" dirty="0"/>
              <a:t>ARTICLE 46 </a:t>
            </a:r>
            <a:endParaRPr lang="nl-NL" dirty="0"/>
          </a:p>
          <a:p>
            <a:r>
              <a:rPr lang="en-US" b="1" dirty="0"/>
              <a:t>Binding force and execution of judgments </a:t>
            </a:r>
            <a:endParaRPr lang="en-US" dirty="0"/>
          </a:p>
          <a:p>
            <a:r>
              <a:rPr lang="en-US" dirty="0"/>
              <a:t>1. The High Contracting Parties undertake to abide by the final judgment of the Court in any case to which they are parties. </a:t>
            </a:r>
          </a:p>
          <a:p>
            <a:r>
              <a:rPr lang="en-US" dirty="0"/>
              <a:t>2. The final judgment of the Court shall be transmitted to the Committee of Ministers, which shall supervise its execution. </a:t>
            </a:r>
          </a:p>
          <a:p>
            <a:r>
              <a:rPr lang="en-US" dirty="0"/>
              <a:t>3. If the Committee of Ministers considers that the supervision of the execution of a final judgment is hindered by a problem of interpretation of the judgment, it may refer the matter to the Court for a ruling on the question of interpretation. A referral decision shall require a majority vote of two-thirds of the representatives entitled to sit on the committee. </a:t>
            </a:r>
          </a:p>
          <a:p>
            <a:r>
              <a:rPr lang="en-US" dirty="0"/>
              <a:t>4. If the Committee of Ministers considers that a High Contracting Party refuses to abide by a final judgment in a case to which it is a party, it may, after serving formal notice on that Party and by decision adopted by a majority vote of two-thirds of the representatives entitled to sit on the committee, refer to the Court the question whether that Party has failed to fulfil its obligation under paragraph1. </a:t>
            </a:r>
          </a:p>
          <a:p>
            <a:r>
              <a:rPr lang="en-US" dirty="0"/>
              <a:t>5. If the Court finds a violation of paragraph 1, it shall refer the case to the Committee of Ministers for consideration of the measures to be taken. If the Court finds no violation of paragraph 1, it shall refer the case to the Committee of Ministers, which shall close its examination of the case. </a:t>
            </a:r>
          </a:p>
          <a:p>
            <a:r>
              <a:rPr lang="nl-NL" b="1" dirty="0"/>
              <a:t>ARTICLE 47 </a:t>
            </a:r>
            <a:endParaRPr lang="nl-NL" dirty="0"/>
          </a:p>
          <a:p>
            <a:r>
              <a:rPr lang="nl-NL" b="1" dirty="0" err="1"/>
              <a:t>Advisory</a:t>
            </a:r>
            <a:r>
              <a:rPr lang="nl-NL" b="1" dirty="0"/>
              <a:t> </a:t>
            </a:r>
            <a:r>
              <a:rPr lang="nl-NL" b="1" dirty="0" err="1"/>
              <a:t>opinions</a:t>
            </a:r>
            <a:r>
              <a:rPr lang="nl-NL" b="1" dirty="0"/>
              <a:t> </a:t>
            </a:r>
            <a:endParaRPr lang="nl-NL" dirty="0"/>
          </a:p>
          <a:p>
            <a:r>
              <a:rPr lang="en-US" dirty="0"/>
              <a:t>1. The Court may, at the request of the Committee of Ministers, give advisory opinions on legal questions concerning the interpretation of the Convention and the Protocols thereto. </a:t>
            </a:r>
          </a:p>
          <a:p>
            <a:r>
              <a:rPr lang="en-US" dirty="0"/>
              <a:t>2. Such opinions shall not deal with any question relating to the content or scope of the rights or freedoms defined in Section I of the Convention and the Protocols thereto, or with any other question which the Court or the Committee of Ministers might have to consider in consequence of any such proceedings as could be instituted in accordance with the Convention. </a:t>
            </a:r>
          </a:p>
          <a:p>
            <a:r>
              <a:rPr lang="en-US" dirty="0"/>
              <a:t>3. Decisions of the Committee of Ministers to request an advisory opinion of the Court shall require a majority vote of the representatives entitled to sit on the committee. </a:t>
            </a:r>
            <a:endParaRPr lang="nl-NL" dirty="0"/>
          </a:p>
        </p:txBody>
      </p:sp>
    </p:spTree>
    <p:extLst>
      <p:ext uri="{BB962C8B-B14F-4D97-AF65-F5344CB8AC3E}">
        <p14:creationId xmlns:p14="http://schemas.microsoft.com/office/powerpoint/2010/main" val="16919309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5357B5B-7E16-450F-855B-7CB377A4D9BA}"/>
              </a:ext>
            </a:extLst>
          </p:cNvPr>
          <p:cNvSpPr>
            <a:spLocks noGrp="1"/>
          </p:cNvSpPr>
          <p:nvPr>
            <p:ph type="title"/>
          </p:nvPr>
        </p:nvSpPr>
        <p:spPr/>
        <p:txBody>
          <a:bodyPr/>
          <a:lstStyle/>
          <a:p>
            <a:r>
              <a:rPr lang="nl-NL" dirty="0"/>
              <a:t>(2) </a:t>
            </a:r>
            <a:r>
              <a:rPr lang="nl-NL" dirty="0" err="1"/>
              <a:t>Procedural</a:t>
            </a:r>
            <a:r>
              <a:rPr lang="nl-NL" dirty="0"/>
              <a:t> </a:t>
            </a:r>
            <a:r>
              <a:rPr lang="nl-NL" dirty="0" err="1"/>
              <a:t>aspects</a:t>
            </a:r>
            <a:r>
              <a:rPr lang="nl-NL" dirty="0"/>
              <a:t> of ECHR</a:t>
            </a:r>
          </a:p>
        </p:txBody>
      </p:sp>
      <p:sp>
        <p:nvSpPr>
          <p:cNvPr id="3" name="Tijdelijke aanduiding voor inhoud 2">
            <a:extLst>
              <a:ext uri="{FF2B5EF4-FFF2-40B4-BE49-F238E27FC236}">
                <a16:creationId xmlns:a16="http://schemas.microsoft.com/office/drawing/2014/main" xmlns="" id="{37177EE4-627F-4D70-915D-0AD58777510A}"/>
              </a:ext>
            </a:extLst>
          </p:cNvPr>
          <p:cNvSpPr>
            <a:spLocks noGrp="1"/>
          </p:cNvSpPr>
          <p:nvPr>
            <p:ph idx="1"/>
          </p:nvPr>
        </p:nvSpPr>
        <p:spPr/>
        <p:txBody>
          <a:bodyPr>
            <a:normAutofit fontScale="47500" lnSpcReduction="20000"/>
          </a:bodyPr>
          <a:lstStyle/>
          <a:p>
            <a:r>
              <a:rPr lang="nl-NL" b="1" dirty="0"/>
              <a:t>ARTICLE 48 </a:t>
            </a:r>
            <a:endParaRPr lang="nl-NL" dirty="0"/>
          </a:p>
          <a:p>
            <a:r>
              <a:rPr lang="en-US" b="1" dirty="0"/>
              <a:t>Advisory jurisdiction of the Court </a:t>
            </a:r>
            <a:endParaRPr lang="en-US" dirty="0"/>
          </a:p>
          <a:p>
            <a:r>
              <a:rPr lang="en-US" dirty="0"/>
              <a:t>The Court shall decide whether a request for an advisory opinion submitted by the Committee of Ministers is within its competence as defined in Article 47. </a:t>
            </a:r>
          </a:p>
          <a:p>
            <a:r>
              <a:rPr lang="nl-NL" b="1" dirty="0"/>
              <a:t>ARTICLE 49 </a:t>
            </a:r>
            <a:endParaRPr lang="nl-NL" dirty="0"/>
          </a:p>
          <a:p>
            <a:r>
              <a:rPr lang="nl-NL" b="1" dirty="0" err="1"/>
              <a:t>Reasons</a:t>
            </a:r>
            <a:r>
              <a:rPr lang="nl-NL" b="1" dirty="0"/>
              <a:t> </a:t>
            </a:r>
            <a:r>
              <a:rPr lang="nl-NL" b="1" dirty="0" err="1"/>
              <a:t>for</a:t>
            </a:r>
            <a:r>
              <a:rPr lang="nl-NL" b="1" dirty="0"/>
              <a:t> </a:t>
            </a:r>
            <a:r>
              <a:rPr lang="nl-NL" b="1" dirty="0" err="1"/>
              <a:t>advisory</a:t>
            </a:r>
            <a:r>
              <a:rPr lang="nl-NL" b="1" dirty="0"/>
              <a:t> </a:t>
            </a:r>
            <a:r>
              <a:rPr lang="nl-NL" b="1" dirty="0" err="1"/>
              <a:t>opinions</a:t>
            </a:r>
            <a:r>
              <a:rPr lang="nl-NL" b="1" dirty="0"/>
              <a:t> </a:t>
            </a:r>
            <a:endParaRPr lang="nl-NL" dirty="0"/>
          </a:p>
          <a:p>
            <a:r>
              <a:rPr lang="en-US" dirty="0"/>
              <a:t>1. Reasons shall be given for advisory opinions of the Court. </a:t>
            </a:r>
          </a:p>
          <a:p>
            <a:r>
              <a:rPr lang="en-US" dirty="0"/>
              <a:t>2. If the advisory opinion does not represent, in whole or in part, the unanimous opinion of the judges, any judge shall be entitled to deliver a separate opinion. </a:t>
            </a:r>
          </a:p>
          <a:p>
            <a:r>
              <a:rPr lang="en-US" dirty="0"/>
              <a:t>3. Advisory opinions of the Court shall be communicated to the Committee of Ministers. </a:t>
            </a:r>
          </a:p>
          <a:p>
            <a:r>
              <a:rPr lang="nl-NL" b="1" dirty="0"/>
              <a:t>ARTICLE 50 </a:t>
            </a:r>
            <a:endParaRPr lang="nl-NL" dirty="0"/>
          </a:p>
          <a:p>
            <a:r>
              <a:rPr lang="nl-NL" b="1" dirty="0" err="1"/>
              <a:t>Expenditure</a:t>
            </a:r>
            <a:r>
              <a:rPr lang="nl-NL" b="1" dirty="0"/>
              <a:t> on </a:t>
            </a:r>
            <a:r>
              <a:rPr lang="nl-NL" b="1" dirty="0" err="1"/>
              <a:t>the</a:t>
            </a:r>
            <a:r>
              <a:rPr lang="nl-NL" b="1" dirty="0"/>
              <a:t> Court </a:t>
            </a:r>
            <a:endParaRPr lang="nl-NL" dirty="0"/>
          </a:p>
          <a:p>
            <a:r>
              <a:rPr lang="en-US" dirty="0"/>
              <a:t>The expenditure on the Court shall be borne by the Council of Europe. </a:t>
            </a:r>
          </a:p>
          <a:p>
            <a:r>
              <a:rPr lang="nl-NL" b="1" dirty="0"/>
              <a:t>ARTICLE 51 </a:t>
            </a:r>
            <a:endParaRPr lang="nl-NL" dirty="0"/>
          </a:p>
          <a:p>
            <a:r>
              <a:rPr lang="en-US" b="1" dirty="0"/>
              <a:t>Privileges and immunities of judges </a:t>
            </a:r>
            <a:endParaRPr lang="en-US" dirty="0"/>
          </a:p>
          <a:p>
            <a:r>
              <a:rPr lang="en-US" dirty="0"/>
              <a:t>The judges shall be entitled, during the exercise of their functions, to the privileges and immunities provided for in Article 40 of the Statute of the Council of Europe and in the agreements made thereunder. </a:t>
            </a:r>
            <a:endParaRPr lang="nl-NL" dirty="0"/>
          </a:p>
        </p:txBody>
      </p:sp>
    </p:spTree>
    <p:extLst>
      <p:ext uri="{BB962C8B-B14F-4D97-AF65-F5344CB8AC3E}">
        <p14:creationId xmlns:p14="http://schemas.microsoft.com/office/powerpoint/2010/main" val="42431105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AE8F83F-2CCB-4153-ACFD-16A61B985D15}"/>
              </a:ext>
            </a:extLst>
          </p:cNvPr>
          <p:cNvSpPr>
            <a:spLocks noGrp="1"/>
          </p:cNvSpPr>
          <p:nvPr>
            <p:ph type="title"/>
          </p:nvPr>
        </p:nvSpPr>
        <p:spPr/>
        <p:txBody>
          <a:bodyPr/>
          <a:lstStyle/>
          <a:p>
            <a:r>
              <a:rPr lang="nl-NL" dirty="0"/>
              <a:t>(3) Break</a:t>
            </a:r>
          </a:p>
        </p:txBody>
      </p:sp>
      <p:pic>
        <p:nvPicPr>
          <p:cNvPr id="5" name="Tijdelijke aanduiding voor inhoud 4">
            <a:extLst>
              <a:ext uri="{FF2B5EF4-FFF2-40B4-BE49-F238E27FC236}">
                <a16:creationId xmlns:a16="http://schemas.microsoft.com/office/drawing/2014/main" xmlns="" id="{6F614591-9682-4229-84AE-1010A2082F9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48484" y="1690688"/>
            <a:ext cx="5095031" cy="4217004"/>
          </a:xfrm>
        </p:spPr>
      </p:pic>
    </p:spTree>
    <p:extLst>
      <p:ext uri="{BB962C8B-B14F-4D97-AF65-F5344CB8AC3E}">
        <p14:creationId xmlns:p14="http://schemas.microsoft.com/office/powerpoint/2010/main" val="18689174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382C5AE-AFD3-4D7F-A1D5-2D3B6B243D44}"/>
              </a:ext>
            </a:extLst>
          </p:cNvPr>
          <p:cNvSpPr>
            <a:spLocks noGrp="1"/>
          </p:cNvSpPr>
          <p:nvPr>
            <p:ph type="title"/>
          </p:nvPr>
        </p:nvSpPr>
        <p:spPr/>
        <p:txBody>
          <a:bodyPr/>
          <a:lstStyle/>
          <a:p>
            <a:r>
              <a:rPr lang="nl-NL" dirty="0"/>
              <a:t>Three </a:t>
            </a:r>
            <a:r>
              <a:rPr lang="nl-NL" dirty="0" err="1"/>
              <a:t>phases</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3862F681-8F8F-4C18-9DA4-E8E5C672003F}"/>
              </a:ext>
            </a:extLst>
          </p:cNvPr>
          <p:cNvSpPr>
            <a:spLocks noGrp="1"/>
          </p:cNvSpPr>
          <p:nvPr>
            <p:ph idx="1"/>
          </p:nvPr>
        </p:nvSpPr>
        <p:spPr/>
        <p:txBody>
          <a:bodyPr/>
          <a:lstStyle/>
          <a:p>
            <a:r>
              <a:rPr lang="nl-NL" dirty="0"/>
              <a:t>Original approach</a:t>
            </a:r>
          </a:p>
          <a:p>
            <a:r>
              <a:rPr lang="nl-NL" dirty="0"/>
              <a:t>Dominant approach</a:t>
            </a:r>
          </a:p>
          <a:p>
            <a:r>
              <a:rPr lang="nl-NL" dirty="0"/>
              <a:t>Latent new approach</a:t>
            </a:r>
          </a:p>
        </p:txBody>
      </p:sp>
    </p:spTree>
    <p:extLst>
      <p:ext uri="{BB962C8B-B14F-4D97-AF65-F5344CB8AC3E}">
        <p14:creationId xmlns:p14="http://schemas.microsoft.com/office/powerpoint/2010/main" val="575144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p:txBody>
          <a:bodyPr>
            <a:normAutofit fontScale="62500" lnSpcReduction="20000"/>
          </a:bodyPr>
          <a:lstStyle/>
          <a:p>
            <a:r>
              <a:rPr lang="en-US" dirty="0"/>
              <a:t> </a:t>
            </a:r>
            <a:r>
              <a:rPr lang="en-US" b="1" dirty="0" smtClean="0"/>
              <a:t>3 </a:t>
            </a:r>
            <a:r>
              <a:rPr lang="en-US" b="1" dirty="0"/>
              <a:t>October 2017 12.45-14.30</a:t>
            </a:r>
            <a:endParaRPr lang="en-US" dirty="0"/>
          </a:p>
          <a:p>
            <a:pPr marL="0" indent="0">
              <a:buNone/>
            </a:pPr>
            <a:endParaRPr lang="en-US" dirty="0"/>
          </a:p>
          <a:p>
            <a:r>
              <a:rPr lang="en-US" dirty="0"/>
              <a:t>During this class, we will discuss two of the three conditions for limiting the right to privacy under the European Convention on Human Rights. Namely that the limitation serves a legitimate aim and that it is prescribed by law. What do these notions mean and what role do they play in the jurisprudence of the European Court of Human Rights in relation to Article 8 ECHR</a:t>
            </a:r>
            <a:r>
              <a:rPr lang="en-US" dirty="0" smtClean="0"/>
              <a:t>?</a:t>
            </a:r>
          </a:p>
          <a:p>
            <a:pPr marL="0" indent="0">
              <a:buNone/>
            </a:pPr>
            <a:endParaRPr lang="en-US" dirty="0"/>
          </a:p>
          <a:p>
            <a:r>
              <a:rPr lang="en-US" dirty="0"/>
              <a:t>Mandatory literature</a:t>
            </a:r>
            <a:r>
              <a:rPr lang="en-US" dirty="0" smtClean="0"/>
              <a:t>:</a:t>
            </a:r>
            <a:endParaRPr lang="en-US" dirty="0"/>
          </a:p>
          <a:p>
            <a:r>
              <a:rPr lang="en-US" dirty="0"/>
              <a:t>B. van der Sloot, ‘Where is the harm in a privacy violation? Calculating the damages afforded in privacy cases by the European Court of Human Rights’ </a:t>
            </a:r>
            <a:r>
              <a:rPr lang="en-US" u="sng" dirty="0">
                <a:hlinkClick r:id="rId2"/>
              </a:rPr>
              <a:t>http://bartvandersloot.com/onewebmedia/Bart%20van%20der%20Sloot%20-%</a:t>
            </a:r>
            <a:r>
              <a:rPr lang="en-US" u="sng" dirty="0" smtClean="0">
                <a:hlinkClick r:id="rId2"/>
              </a:rPr>
              <a:t>20PLSC.pdf</a:t>
            </a:r>
            <a:endParaRPr lang="en-US" dirty="0"/>
          </a:p>
          <a:p>
            <a:r>
              <a:rPr lang="en-US" dirty="0"/>
              <a:t>B. van der Sloot, ‘How to assess privacy violations in the age of Big Data? </a:t>
            </a:r>
            <a:r>
              <a:rPr lang="en-US" dirty="0" err="1"/>
              <a:t>Analysing</a:t>
            </a:r>
            <a:r>
              <a:rPr lang="en-US" dirty="0"/>
              <a:t> the three different tests developed by the ECtHR and adding for a fourth one’, </a:t>
            </a:r>
            <a:r>
              <a:rPr lang="en-US" u="sng" dirty="0">
                <a:hlinkClick r:id="rId3"/>
              </a:rPr>
              <a:t>http://www.tandfonline.com/doi/full/10.1080/13600834.2015.1009714</a:t>
            </a:r>
            <a:r>
              <a:rPr lang="en-US" dirty="0"/>
              <a:t> </a:t>
            </a:r>
          </a:p>
          <a:p>
            <a:pPr marL="0" indent="0">
              <a:buNone/>
            </a:pPr>
            <a:endParaRPr lang="en-US" dirty="0"/>
          </a:p>
          <a:p>
            <a:r>
              <a:rPr lang="nl-NL" dirty="0"/>
              <a:t>Teacher: Bart van der Sloot</a:t>
            </a:r>
            <a:endParaRPr lang="en-US" dirty="0"/>
          </a:p>
          <a:p>
            <a:endParaRPr lang="en-US" dirty="0"/>
          </a:p>
        </p:txBody>
      </p:sp>
    </p:spTree>
    <p:extLst>
      <p:ext uri="{BB962C8B-B14F-4D97-AF65-F5344CB8AC3E}">
        <p14:creationId xmlns:p14="http://schemas.microsoft.com/office/powerpoint/2010/main" val="1901086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2053891-AFDF-44F0-847C-583E8DB9071F}"/>
              </a:ext>
            </a:extLst>
          </p:cNvPr>
          <p:cNvSpPr>
            <a:spLocks noGrp="1"/>
          </p:cNvSpPr>
          <p:nvPr>
            <p:ph type="title"/>
          </p:nvPr>
        </p:nvSpPr>
        <p:spPr/>
        <p:txBody>
          <a:bodyPr>
            <a:normAutofit/>
          </a:bodyPr>
          <a:lstStyle/>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99E7B26E-C798-451B-B6BF-3563ADE83770}"/>
              </a:ext>
            </a:extLst>
          </p:cNvPr>
          <p:cNvSpPr>
            <a:spLocks noGrp="1"/>
          </p:cNvSpPr>
          <p:nvPr>
            <p:ph idx="1"/>
          </p:nvPr>
        </p:nvSpPr>
        <p:spPr/>
        <p:txBody>
          <a:bodyPr>
            <a:normAutofit fontScale="77500" lnSpcReduction="20000"/>
          </a:bodyPr>
          <a:lstStyle/>
          <a:p>
            <a:r>
              <a:rPr lang="en-US" dirty="0"/>
              <a:t>When the Convention was drafted, there existed very few international courts.  One of the most prominent examples, to which the authors of the Convention often looked for inspiration, was the International Court of Justice (ICJ) in The Hague. The statute of the ICJ does not allow individuals to bring forward a case, but only provides that national governments may submit an inter-state complaint. A number of representatives favored such a model for the European Convention. They pointed out, first, that individuals might abuse their right to petition and submit claims which are totally false and unfounded. Second, some representatives dreaded that communists and communist groups would use this right for political and subversive propaganda. If their (false) claims would be denied by the Commission or the Court, this would give them only more ammunition in their political campaign. Third and finally, the proponents of a model of inter-state complaints foresaw large numbers of complaints being made by individuals invoking their right to individual petition, which would paralyze the Commission and the Court. </a:t>
            </a:r>
          </a:p>
          <a:p>
            <a:r>
              <a:rPr lang="en-US" dirty="0"/>
              <a:t>‘I foresee shoals of applications being made by individuals who imagine that they have a complaint of one kind or another against the country.’</a:t>
            </a:r>
            <a:endParaRPr lang="nl-NL" dirty="0"/>
          </a:p>
        </p:txBody>
      </p:sp>
    </p:spTree>
    <p:extLst>
      <p:ext uri="{BB962C8B-B14F-4D97-AF65-F5344CB8AC3E}">
        <p14:creationId xmlns:p14="http://schemas.microsoft.com/office/powerpoint/2010/main" val="26551092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A4587B9-46D4-4C7F-85E3-5B3B9CF85167}"/>
              </a:ext>
            </a:extLst>
          </p:cNvPr>
          <p:cNvSpPr>
            <a:spLocks noGrp="1"/>
          </p:cNvSpPr>
          <p:nvPr>
            <p:ph type="title"/>
          </p:nvPr>
        </p:nvSpPr>
        <p:spPr/>
        <p:txBody>
          <a:bodyPr/>
          <a:lstStyle/>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B8C8B2E8-4531-4A74-88D3-471B3B2080A5}"/>
              </a:ext>
            </a:extLst>
          </p:cNvPr>
          <p:cNvSpPr>
            <a:spLocks noGrp="1"/>
          </p:cNvSpPr>
          <p:nvPr>
            <p:ph idx="1"/>
          </p:nvPr>
        </p:nvSpPr>
        <p:spPr/>
        <p:txBody>
          <a:bodyPr>
            <a:normAutofit fontScale="85000" lnSpcReduction="10000"/>
          </a:bodyPr>
          <a:lstStyle/>
          <a:p>
            <a:r>
              <a:rPr lang="en-US" dirty="0"/>
              <a:t>Proponents of an individual right to petition, however, argued that, first, a Convention without a right to petition would be a farce or worse, because it would provide individuals with the illusion that their rights would be protected, while in fact they remained powerless against violations of their fundamental freedoms. Furthermore, they rejected the fear for communist propaganda, pointing out that their claims might either be correct, in which case they rightly invoked their right to petition, or be false, in which case the Commission would simply reject their claims as manifestly ill-founded. Finally, they denounced the fear for shoals of complaints as unrealistic and unfounded: </a:t>
            </a:r>
            <a:endParaRPr lang="nl-NL" dirty="0"/>
          </a:p>
          <a:p>
            <a:r>
              <a:rPr lang="en-US" dirty="0"/>
              <a:t>I wish to deal for one moment with the argument (…) that there would be shoals of complaints. I have never known legislation of any kind which gave to the individual a further change to establish his rights about which the same prophecy has not been made, and in the 30 years in which I have practiced law I have never seen that prophecy come true.</a:t>
            </a:r>
            <a:endParaRPr lang="nl-NL" dirty="0"/>
          </a:p>
        </p:txBody>
      </p:sp>
    </p:spTree>
    <p:extLst>
      <p:ext uri="{BB962C8B-B14F-4D97-AF65-F5344CB8AC3E}">
        <p14:creationId xmlns:p14="http://schemas.microsoft.com/office/powerpoint/2010/main" val="3806792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3C324B6-3425-4101-A66C-62E1CC7200BF}"/>
              </a:ext>
            </a:extLst>
          </p:cNvPr>
          <p:cNvSpPr>
            <a:spLocks noGrp="1"/>
          </p:cNvSpPr>
          <p:nvPr>
            <p:ph type="title"/>
          </p:nvPr>
        </p:nvSpPr>
        <p:spPr/>
        <p:txBody>
          <a:bodyPr/>
          <a:lstStyle/>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4E3EBC3C-0DC0-44EA-832E-6456FC1AD044}"/>
              </a:ext>
            </a:extLst>
          </p:cNvPr>
          <p:cNvSpPr>
            <a:spLocks noGrp="1"/>
          </p:cNvSpPr>
          <p:nvPr>
            <p:ph idx="1"/>
          </p:nvPr>
        </p:nvSpPr>
        <p:spPr/>
        <p:txBody>
          <a:bodyPr>
            <a:normAutofit fontScale="77500" lnSpcReduction="20000"/>
          </a:bodyPr>
          <a:lstStyle/>
          <a:p>
            <a:r>
              <a:rPr lang="en-US" dirty="0"/>
              <a:t>Obviously, a compromise had to be found between these two groups. What the second group won is that it was accepted that there were two types of complaints which could be made: inter-state complaints and individual complaints. However, it must be kept in mind that although the opponents of a system of individual petition finally surrendered their opposition, they did so only because they hoped that the system of inter-state complaints would be the most prominent and commonly used model of application. It was accepted that the Convention supervision consisted of a two-tiered system. </a:t>
            </a:r>
          </a:p>
          <a:p>
            <a:r>
              <a:rPr lang="en-US" dirty="0"/>
              <a:t>First, the European Commission on Human Rights (</a:t>
            </a:r>
            <a:r>
              <a:rPr lang="en-US" dirty="0" err="1"/>
              <a:t>ECmHR</a:t>
            </a:r>
            <a:r>
              <a:rPr lang="en-US" dirty="0"/>
              <a:t>) would decide on the admissibility of cases and function as a mere filtering system. It would not provide a substantial review of cases, but would only reject cases that were clearly unfounded, submitted out of time, fell outside the competence of the Court, etc. It was only with the Commission that the mechanism of individual complaints exists. Even if a case was brought before the Commission by an individual complainant and even if the Commission declared the application admissible, the individual had no right to submit it for review to the Court. The Court is the second tier; it deals with the cases in substance, and decides on the question of whether the Convention has been violated or not.</a:t>
            </a:r>
            <a:endParaRPr lang="nl-NL" dirty="0"/>
          </a:p>
        </p:txBody>
      </p:sp>
    </p:spTree>
    <p:extLst>
      <p:ext uri="{BB962C8B-B14F-4D97-AF65-F5344CB8AC3E}">
        <p14:creationId xmlns:p14="http://schemas.microsoft.com/office/powerpoint/2010/main" val="21566407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ADE9C6B-C230-429C-83FF-E42CAED1E809}"/>
              </a:ext>
            </a:extLst>
          </p:cNvPr>
          <p:cNvSpPr>
            <a:spLocks noGrp="1"/>
          </p:cNvSpPr>
          <p:nvPr>
            <p:ph type="title"/>
          </p:nvPr>
        </p:nvSpPr>
        <p:spPr/>
        <p:txBody>
          <a:bodyPr/>
          <a:lstStyle/>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0AE18F8E-1E97-4DE8-B636-A5C88FE824D8}"/>
              </a:ext>
            </a:extLst>
          </p:cNvPr>
          <p:cNvSpPr>
            <a:spLocks noGrp="1"/>
          </p:cNvSpPr>
          <p:nvPr>
            <p:ph idx="1"/>
          </p:nvPr>
        </p:nvSpPr>
        <p:spPr/>
        <p:txBody>
          <a:bodyPr>
            <a:normAutofit/>
          </a:bodyPr>
          <a:lstStyle/>
          <a:p>
            <a:r>
              <a:rPr lang="en-US" dirty="0"/>
              <a:t>Individual complainants did not have the right to petition the European Court of Human Rights, even if the Commission had declared their complaint admissible. The original text of the Convention held that four bodies could bring a case before the Court: the Commission, the state whose national is alleged to be a victim, the state which referred the case to the Commission and the state against which the complaint has been lodged. The individual was explicitly excluded from this list. Consequently, the individual applicant was always ‘represented’ before the Court by the Commission or by a state.</a:t>
            </a:r>
            <a:r>
              <a:rPr lang="nl-NL" dirty="0"/>
              <a:t> </a:t>
            </a:r>
          </a:p>
        </p:txBody>
      </p:sp>
    </p:spTree>
    <p:extLst>
      <p:ext uri="{BB962C8B-B14F-4D97-AF65-F5344CB8AC3E}">
        <p14:creationId xmlns:p14="http://schemas.microsoft.com/office/powerpoint/2010/main" val="42094956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89B776F-4B46-4645-AC07-E9DA6894787F}"/>
              </a:ext>
            </a:extLst>
          </p:cNvPr>
          <p:cNvSpPr>
            <a:spLocks noGrp="1"/>
          </p:cNvSpPr>
          <p:nvPr>
            <p:ph type="title"/>
          </p:nvPr>
        </p:nvSpPr>
        <p:spPr/>
        <p:txBody>
          <a:bodyPr/>
          <a:lstStyle/>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53010426-86A6-4755-B058-A3DDE423D987}"/>
              </a:ext>
            </a:extLst>
          </p:cNvPr>
          <p:cNvSpPr>
            <a:spLocks noGrp="1"/>
          </p:cNvSpPr>
          <p:nvPr>
            <p:ph idx="1"/>
          </p:nvPr>
        </p:nvSpPr>
        <p:spPr/>
        <p:txBody>
          <a:bodyPr>
            <a:normAutofit fontScale="92500" lnSpcReduction="10000"/>
          </a:bodyPr>
          <a:lstStyle/>
          <a:p>
            <a:r>
              <a:rPr lang="en-US" dirty="0"/>
              <a:t>Although, consequently, the Convention contains the right of a natural person to petition, this represented but a segment of the European supervisory system as a whole. </a:t>
            </a:r>
          </a:p>
          <a:p>
            <a:r>
              <a:rPr lang="en-US" dirty="0"/>
              <a:t>First it must be kept in mind that there are two different systems of petition under the Convention: individual applications and inter-state complaints. In this respect, it should be noted that an inter-state complaint is not so much concerned with personal harm suffered by one or more natural persons, but rather focuses on general governmental policies or systematic abuse of state powers. For example, if a government invokes the state of emergency and derogates from the rights and freedoms under the Convention, other states may question the legitimacy or necessity of these actions before the Court.</a:t>
            </a:r>
            <a:r>
              <a:rPr lang="nl-NL" dirty="0"/>
              <a:t> </a:t>
            </a:r>
          </a:p>
        </p:txBody>
      </p:sp>
    </p:spTree>
    <p:extLst>
      <p:ext uri="{BB962C8B-B14F-4D97-AF65-F5344CB8AC3E}">
        <p14:creationId xmlns:p14="http://schemas.microsoft.com/office/powerpoint/2010/main" val="1680768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68BEF86-7EEF-4F3D-A849-B39B91681D28}"/>
              </a:ext>
            </a:extLst>
          </p:cNvPr>
          <p:cNvSpPr>
            <a:spLocks noGrp="1"/>
          </p:cNvSpPr>
          <p:nvPr>
            <p:ph type="title"/>
          </p:nvPr>
        </p:nvSpPr>
        <p:spPr/>
        <p:txBody>
          <a:bodyPr/>
          <a:lstStyle/>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AFF13678-5302-4619-A582-23E7934C880D}"/>
              </a:ext>
            </a:extLst>
          </p:cNvPr>
          <p:cNvSpPr>
            <a:spLocks noGrp="1"/>
          </p:cNvSpPr>
          <p:nvPr>
            <p:ph idx="1"/>
          </p:nvPr>
        </p:nvSpPr>
        <p:spPr/>
        <p:txBody>
          <a:bodyPr>
            <a:normAutofit fontScale="92500" lnSpcReduction="20000"/>
          </a:bodyPr>
          <a:lstStyle/>
          <a:p>
            <a:r>
              <a:rPr lang="en-US" dirty="0"/>
              <a:t>Second, the right to individual petition is open to three types of complainants: individuals, non-governmental organizations and groups of individuals. </a:t>
            </a:r>
          </a:p>
          <a:p>
            <a:r>
              <a:rPr lang="en-US" dirty="0"/>
              <a:t>Consequently, not only can a natural person complain about a violation, a legal body may also claim to be the victim of an interference with its rights. Such an infringement is non-subjective in the sense that a church might, for example, complain about a violation of its freedom of religion when it is prevented from ringing the church bells in the morning. It is not so much that the church has suffered from harm, but that it is prevented from or hindered in executing its statutory objectives. </a:t>
            </a:r>
          </a:p>
          <a:p>
            <a:r>
              <a:rPr lang="en-US" dirty="0"/>
              <a:t>Moreover, although earlier drafts of the Convention only referred to the right of natural and legal persons to petition, a third category was added, namely any ‘group of individuals’. </a:t>
            </a:r>
            <a:endParaRPr lang="nl-NL" dirty="0"/>
          </a:p>
        </p:txBody>
      </p:sp>
    </p:spTree>
    <p:extLst>
      <p:ext uri="{BB962C8B-B14F-4D97-AF65-F5344CB8AC3E}">
        <p14:creationId xmlns:p14="http://schemas.microsoft.com/office/powerpoint/2010/main" val="18362999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4D6861B-12F4-4915-8303-468D10985A1C}"/>
              </a:ext>
            </a:extLst>
          </p:cNvPr>
          <p:cNvSpPr>
            <a:spLocks noGrp="1"/>
          </p:cNvSpPr>
          <p:nvPr>
            <p:ph type="title"/>
          </p:nvPr>
        </p:nvSpPr>
        <p:spPr/>
        <p:txBody>
          <a:bodyPr/>
          <a:lstStyle/>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90D4D873-199F-492F-9FBB-A6C907AD3F8A}"/>
              </a:ext>
            </a:extLst>
          </p:cNvPr>
          <p:cNvSpPr>
            <a:spLocks noGrp="1"/>
          </p:cNvSpPr>
          <p:nvPr>
            <p:ph idx="1"/>
          </p:nvPr>
        </p:nvSpPr>
        <p:spPr/>
        <p:txBody>
          <a:bodyPr>
            <a:normAutofit fontScale="85000" lnSpcReduction="10000"/>
          </a:bodyPr>
          <a:lstStyle/>
          <a:p>
            <a:r>
              <a:rPr lang="en-US" dirty="0"/>
              <a:t>The right to petition of a group of individuals was inserted to broaden the width of the right to petition and to ensure that no one was excluded from access to the Commission. The term ‘group of individuals’ referred specifically to minority groups, which must be interpreted against the background of the Second World War, in which such groups were stigmatized, discriminated or worse. </a:t>
            </a:r>
          </a:p>
          <a:p>
            <a:r>
              <a:rPr lang="en-US" dirty="0"/>
              <a:t>Thus, the Convention authors allowed such groups as a whole or a number of individuals member to such groups to submit a complaint before the Commission. Again, such application is not so much concerned with their specific personal and subjective interests, since they do not claim to have suffered themselves specifically and individually from a certain governmental practice which is already covered by the right of individual petition by natural persons. Rather, a group of individuals has the opportunity to represent the common interests of the minority group as such.</a:t>
            </a:r>
            <a:endParaRPr lang="nl-NL" dirty="0"/>
          </a:p>
          <a:p>
            <a:endParaRPr lang="nl-NL" dirty="0"/>
          </a:p>
        </p:txBody>
      </p:sp>
    </p:spTree>
    <p:extLst>
      <p:ext uri="{BB962C8B-B14F-4D97-AF65-F5344CB8AC3E}">
        <p14:creationId xmlns:p14="http://schemas.microsoft.com/office/powerpoint/2010/main" val="26170694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64A7D12-07B0-491A-A391-6AED42F698A0}"/>
              </a:ext>
            </a:extLst>
          </p:cNvPr>
          <p:cNvSpPr>
            <a:spLocks noGrp="1"/>
          </p:cNvSpPr>
          <p:nvPr>
            <p:ph type="title"/>
          </p:nvPr>
        </p:nvSpPr>
        <p:spPr/>
        <p:txBody>
          <a:bodyPr/>
          <a:lstStyle/>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63780DFC-E2BD-44F2-AB79-43C5AEB42705}"/>
              </a:ext>
            </a:extLst>
          </p:cNvPr>
          <p:cNvSpPr>
            <a:spLocks noGrp="1"/>
          </p:cNvSpPr>
          <p:nvPr>
            <p:ph idx="1"/>
          </p:nvPr>
        </p:nvSpPr>
        <p:spPr/>
        <p:txBody>
          <a:bodyPr>
            <a:normAutofit fontScale="70000" lnSpcReduction="20000"/>
          </a:bodyPr>
          <a:lstStyle/>
          <a:p>
            <a:r>
              <a:rPr lang="en-US" dirty="0"/>
              <a:t>The reason for granting states, legal persons, groups and individuals a right to complaint was that the core focus of the Convention was not on individual rights (of natural persons) but on duties of the government. </a:t>
            </a:r>
          </a:p>
          <a:p>
            <a:r>
              <a:rPr lang="en-US" dirty="0"/>
              <a:t>The reason for only allowing states and the Commission to pursue the complaints of individual applicants was that the Convention was focused on general and societal interests. The human rights violations in the fascist and communist regimes that took place at that time were not so much focused on specific individuals. Rather, large groups in society were denied their most basic rights and freedoms. </a:t>
            </a:r>
          </a:p>
          <a:p>
            <a:r>
              <a:rPr lang="en-US" dirty="0"/>
              <a:t>This not only regarded groups such as Jews, gays and gypsies, who were the target of abusive practices. Other human rights violations affected larger groups in society as well. For example, the problem with secret services such as the Stasi was not so much that the privacy of specific individuals was infringed, but rather that it collected data on about everybody living in the DDR. </a:t>
            </a:r>
          </a:p>
          <a:p>
            <a:r>
              <a:rPr lang="en-US" dirty="0"/>
              <a:t>Likewise, the freedom of speech, association, religion, education, fair trial and property were violated on mass scale. Consequently, the focus of the ECHR was not on preventing specific infringements on the particular rights of individual complainants, but on large-scale abusive practices. The authors of the Convention believed that the Commission and the state would only pursue those complaints which transcended the individual level and had a broader significance for a group or society as a whole.</a:t>
            </a:r>
            <a:endParaRPr lang="nl-NL" dirty="0"/>
          </a:p>
          <a:p>
            <a:pPr marL="0" indent="0">
              <a:buNone/>
            </a:pPr>
            <a:endParaRPr lang="nl-NL" dirty="0"/>
          </a:p>
        </p:txBody>
      </p:sp>
    </p:spTree>
    <p:extLst>
      <p:ext uri="{BB962C8B-B14F-4D97-AF65-F5344CB8AC3E}">
        <p14:creationId xmlns:p14="http://schemas.microsoft.com/office/powerpoint/2010/main" val="40519008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1A948F5-5E8D-4C68-A310-170D4669D5DF}"/>
              </a:ext>
            </a:extLst>
          </p:cNvPr>
          <p:cNvSpPr>
            <a:spLocks noGrp="1"/>
          </p:cNvSpPr>
          <p:nvPr>
            <p:ph type="title"/>
          </p:nvPr>
        </p:nvSpPr>
        <p:spPr/>
        <p:txBody>
          <a:bodyPr>
            <a:normAutofit/>
          </a:bodyPr>
          <a:lstStyle/>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B399144D-728A-4DE2-A854-69BFA89FE961}"/>
              </a:ext>
            </a:extLst>
          </p:cNvPr>
          <p:cNvSpPr>
            <a:spLocks noGrp="1"/>
          </p:cNvSpPr>
          <p:nvPr>
            <p:ph idx="1"/>
          </p:nvPr>
        </p:nvSpPr>
        <p:spPr/>
        <p:txBody>
          <a:bodyPr>
            <a:normAutofit fontScale="92500" lnSpcReduction="20000"/>
          </a:bodyPr>
          <a:lstStyle/>
          <a:p>
            <a:r>
              <a:rPr lang="en-US" dirty="0"/>
              <a:t>Over time, however, the Convention has been revised on a number of points so that, </a:t>
            </a:r>
            <a:r>
              <a:rPr lang="en-US" i="1" dirty="0"/>
              <a:t>inter alia</a:t>
            </a:r>
            <a:r>
              <a:rPr lang="en-US" dirty="0"/>
              <a:t>, individual complainants (individuals, groups and legal persons) have direct access to the Court to complain about a violation of their privacy (the task of the Commission being reassigned to a separate chamber of the Court – the two-tiered system still exists). </a:t>
            </a:r>
          </a:p>
          <a:p>
            <a:r>
              <a:rPr lang="en-US" dirty="0"/>
              <a:t>The Court has also made some major steps to revise the meaning and interpretation of the right to privacy under the Convention. </a:t>
            </a:r>
          </a:p>
          <a:p>
            <a:r>
              <a:rPr lang="en-US" dirty="0"/>
              <a:t>Among other matters, it has accepted that Article 8 ECHR not only protects the negative freedom of citizens, but also the right to develop one’s personality to the fullest, </a:t>
            </a:r>
          </a:p>
          <a:p>
            <a:r>
              <a:rPr lang="en-US" dirty="0"/>
              <a:t>and has stressed that states may not only have a negative duty not to abuse its powers, but also a positive duty to use its powers to protect its citizens and to facilitate their quest for full personal development. </a:t>
            </a:r>
            <a:endParaRPr lang="nl-NL" dirty="0"/>
          </a:p>
        </p:txBody>
      </p:sp>
    </p:spTree>
    <p:extLst>
      <p:ext uri="{BB962C8B-B14F-4D97-AF65-F5344CB8AC3E}">
        <p14:creationId xmlns:p14="http://schemas.microsoft.com/office/powerpoint/2010/main" val="30886438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C3DEC11-0748-4556-B0E6-A5EBBD7BA3CD}"/>
              </a:ext>
            </a:extLst>
          </p:cNvPr>
          <p:cNvSpPr>
            <a:spLocks noGrp="1"/>
          </p:cNvSpPr>
          <p:nvPr>
            <p:ph type="title"/>
          </p:nvPr>
        </p:nvSpPr>
        <p:spPr/>
        <p:txBody>
          <a:bodyPr/>
          <a:lstStyle/>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B6163363-8F0D-47F7-A9D7-B769F446E3DC}"/>
              </a:ext>
            </a:extLst>
          </p:cNvPr>
          <p:cNvSpPr>
            <a:spLocks noGrp="1"/>
          </p:cNvSpPr>
          <p:nvPr>
            <p:ph idx="1"/>
          </p:nvPr>
        </p:nvSpPr>
        <p:spPr/>
        <p:txBody>
          <a:bodyPr/>
          <a:lstStyle/>
          <a:p>
            <a:r>
              <a:rPr lang="en-US" dirty="0"/>
              <a:t>Moreover, over time, the Court has strongly emphasized individual interests and personal harm when it assesses a case regarding a potential violation of Article 8 ECHR. This is linked to the doctrine of </a:t>
            </a:r>
            <a:r>
              <a:rPr lang="en-US" i="1" dirty="0" err="1"/>
              <a:t>ratione</a:t>
            </a:r>
            <a:r>
              <a:rPr lang="en-US" i="1" dirty="0"/>
              <a:t> personae</a:t>
            </a:r>
            <a:r>
              <a:rPr lang="en-US" dirty="0"/>
              <a:t>, the question whether the claimant has individually and substantially suffered from a privacy violation, and in part to that of </a:t>
            </a:r>
            <a:r>
              <a:rPr lang="en-US" i="1" dirty="0" err="1"/>
              <a:t>ratione</a:t>
            </a:r>
            <a:r>
              <a:rPr lang="en-US" i="1" dirty="0"/>
              <a:t> </a:t>
            </a:r>
            <a:r>
              <a:rPr lang="en-US" i="1" dirty="0" err="1"/>
              <a:t>materiae</a:t>
            </a:r>
            <a:r>
              <a:rPr lang="en-US" dirty="0"/>
              <a:t>, the question whether the interest said to be interfered with falls under the protective scope of the right to privacy. This focus on individual harm and individual interests brings with it that certain types of complaints are declared inadmissible by the European Court of Human Rights, which means that the cases will not be dealt with in substance.</a:t>
            </a:r>
            <a:endParaRPr lang="nl-NL" dirty="0"/>
          </a:p>
        </p:txBody>
      </p:sp>
    </p:spTree>
    <p:extLst>
      <p:ext uri="{BB962C8B-B14F-4D97-AF65-F5344CB8AC3E}">
        <p14:creationId xmlns:p14="http://schemas.microsoft.com/office/powerpoint/2010/main" val="1034123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p:txBody>
          <a:bodyPr>
            <a:normAutofit fontScale="55000" lnSpcReduction="20000"/>
          </a:bodyPr>
          <a:lstStyle/>
          <a:p>
            <a:r>
              <a:rPr lang="nl-NL" b="1" dirty="0"/>
              <a:t>4 </a:t>
            </a:r>
            <a:r>
              <a:rPr lang="nl-NL" b="1" dirty="0" err="1"/>
              <a:t>October</a:t>
            </a:r>
            <a:r>
              <a:rPr lang="nl-NL" b="1" dirty="0"/>
              <a:t> 2017 08.45-10.30</a:t>
            </a:r>
            <a:endParaRPr lang="en-US" dirty="0"/>
          </a:p>
          <a:p>
            <a:pPr marL="0" indent="0">
              <a:buNone/>
            </a:pPr>
            <a:endParaRPr lang="en-US" dirty="0"/>
          </a:p>
          <a:p>
            <a:r>
              <a:rPr lang="en-US" dirty="0"/>
              <a:t>During this class, we will first discuss the third and final condition for legitimately curtailing the right to privacy, namely that the limitation should be necessary in a democratic society. What does this notion entail? How does it relate to the proportionality and subsidiarity principle? And does it require a form of balancing? </a:t>
            </a:r>
          </a:p>
          <a:p>
            <a:r>
              <a:rPr lang="en-US" dirty="0"/>
              <a:t>During the second part of the class we will look back to EU data protection law. This half-lecture will reflect on the point of contemporary data protection. We will discuss the four “generations” of data protection law, as distinguished by Mayer-</a:t>
            </a:r>
            <a:r>
              <a:rPr lang="en-US" dirty="0" err="1"/>
              <a:t>Schönberger</a:t>
            </a:r>
            <a:r>
              <a:rPr lang="en-US" dirty="0"/>
              <a:t>. Turning to the new General Data Protection Regulation, we will examine a number of possible reasons we may have for regulating the processing of personal data the way we do, including privacy, individual autonomy, fairness, and protection against misuse of data. </a:t>
            </a:r>
          </a:p>
          <a:p>
            <a:r>
              <a:rPr lang="en-US" dirty="0"/>
              <a:t>Mandatory literature</a:t>
            </a:r>
            <a:r>
              <a:rPr lang="en-US" dirty="0" smtClean="0"/>
              <a:t>:</a:t>
            </a:r>
            <a:endParaRPr lang="en-US" dirty="0"/>
          </a:p>
          <a:p>
            <a:r>
              <a:rPr lang="en-US" dirty="0"/>
              <a:t>B. van der Sloot, ‘The Practical and Theoretical Problems with ‘Balancing’, </a:t>
            </a:r>
            <a:r>
              <a:rPr lang="en-US" i="1" dirty="0" err="1"/>
              <a:t>Delfi</a:t>
            </a:r>
            <a:r>
              <a:rPr lang="en-US" dirty="0"/>
              <a:t>, </a:t>
            </a:r>
            <a:r>
              <a:rPr lang="en-US" i="1" dirty="0"/>
              <a:t>Coty </a:t>
            </a:r>
            <a:r>
              <a:rPr lang="en-US" dirty="0"/>
              <a:t>and the Redundancy of the Human Rights Framework’, </a:t>
            </a:r>
            <a:r>
              <a:rPr lang="en-US" u="sng" dirty="0">
                <a:hlinkClick r:id="rId2"/>
              </a:rPr>
              <a:t>http://bartvandersloot.com/onewebmedia/Balancing.pdf</a:t>
            </a:r>
            <a:r>
              <a:rPr lang="en-US" dirty="0"/>
              <a:t> </a:t>
            </a:r>
          </a:p>
          <a:p>
            <a:r>
              <a:rPr lang="en-US" dirty="0"/>
              <a:t>B. van der Sloot, ‘Ten Questions about balancing’, </a:t>
            </a:r>
            <a:r>
              <a:rPr lang="en-US" u="sng" dirty="0">
                <a:hlinkClick r:id="rId3"/>
              </a:rPr>
              <a:t>http://bartvandersloot.com/onewebmedia/ten%20questions.pdf</a:t>
            </a:r>
            <a:r>
              <a:rPr lang="en-US" dirty="0"/>
              <a:t> </a:t>
            </a:r>
          </a:p>
          <a:p>
            <a:pPr marL="0" indent="0">
              <a:buNone/>
            </a:pPr>
            <a:endParaRPr lang="en-US" dirty="0"/>
          </a:p>
          <a:p>
            <a:r>
              <a:rPr lang="nl-NL" dirty="0"/>
              <a:t>Teacher: Bart van der Sloot &amp; Claudia </a:t>
            </a:r>
            <a:r>
              <a:rPr lang="nl-NL" dirty="0" err="1" smtClean="0"/>
              <a:t>Quelle</a:t>
            </a:r>
            <a:endParaRPr lang="en-US" dirty="0"/>
          </a:p>
        </p:txBody>
      </p:sp>
    </p:spTree>
    <p:extLst>
      <p:ext uri="{BB962C8B-B14F-4D97-AF65-F5344CB8AC3E}">
        <p14:creationId xmlns:p14="http://schemas.microsoft.com/office/powerpoint/2010/main" val="20115586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6E55165-6473-4C49-8309-EDA478BBF5D5}"/>
              </a:ext>
            </a:extLst>
          </p:cNvPr>
          <p:cNvSpPr>
            <a:spLocks noGrp="1"/>
          </p:cNvSpPr>
          <p:nvPr>
            <p:ph type="title"/>
          </p:nvPr>
        </p:nvSpPr>
        <p:spPr/>
        <p:txBody>
          <a:bodyPr/>
          <a:lstStyle/>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B1813CEF-AC19-46A5-A353-B2EBD17601B1}"/>
              </a:ext>
            </a:extLst>
          </p:cNvPr>
          <p:cNvSpPr>
            <a:spLocks noGrp="1"/>
          </p:cNvSpPr>
          <p:nvPr>
            <p:ph idx="1"/>
          </p:nvPr>
        </p:nvSpPr>
        <p:spPr/>
        <p:txBody>
          <a:bodyPr>
            <a:normAutofit fontScale="92500"/>
          </a:bodyPr>
          <a:lstStyle/>
          <a:p>
            <a:r>
              <a:rPr lang="en-US" dirty="0"/>
              <a:t>So-called </a:t>
            </a:r>
            <a:r>
              <a:rPr lang="en-US" i="1" dirty="0"/>
              <a:t>in </a:t>
            </a:r>
            <a:r>
              <a:rPr lang="en-US" i="1" dirty="0" err="1"/>
              <a:t>abstracto</a:t>
            </a:r>
            <a:r>
              <a:rPr lang="en-US" dirty="0"/>
              <a:t> claims are as a rule inadmissible. These are claims that regard the mere existence of a law or a policy, without them having any concrete or practical effect on the claimant. In the words of the ECtHR:</a:t>
            </a:r>
            <a:endParaRPr lang="nl-NL" dirty="0"/>
          </a:p>
          <a:p>
            <a:r>
              <a:rPr lang="en-US" b="1" dirty="0"/>
              <a:t>Insofar as the applicant complains in general of the legislative situation, the Commission recalls that it must confine itself to an examination of the concrete case before it and may not review the aforesaid law </a:t>
            </a:r>
            <a:r>
              <a:rPr lang="en-US" b="1" i="1" dirty="0"/>
              <a:t>in </a:t>
            </a:r>
            <a:r>
              <a:rPr lang="en-US" b="1" i="1" dirty="0" err="1"/>
              <a:t>abstracto</a:t>
            </a:r>
            <a:r>
              <a:rPr lang="en-US" b="1" dirty="0"/>
              <a:t>. The Commission therefore may only examine the applicant's complaints insofar as the system of which he complains has been applied against him.</a:t>
            </a:r>
            <a:r>
              <a:rPr lang="en-GB" b="1" dirty="0"/>
              <a:t> </a:t>
            </a:r>
          </a:p>
          <a:p>
            <a:r>
              <a:rPr lang="en-GB" dirty="0"/>
              <a:t>ECtHR, Lawlor v. The United Kingdom, application no. 12763/87, 14 July 1988.</a:t>
            </a:r>
            <a:endParaRPr lang="nl-NL" dirty="0"/>
          </a:p>
        </p:txBody>
      </p:sp>
    </p:spTree>
    <p:extLst>
      <p:ext uri="{BB962C8B-B14F-4D97-AF65-F5344CB8AC3E}">
        <p14:creationId xmlns:p14="http://schemas.microsoft.com/office/powerpoint/2010/main" val="123951968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EC58E87-D3CB-42FB-BA69-08B5BE21E74C}"/>
              </a:ext>
            </a:extLst>
          </p:cNvPr>
          <p:cNvSpPr>
            <a:spLocks noGrp="1"/>
          </p:cNvSpPr>
          <p:nvPr>
            <p:ph type="title"/>
          </p:nvPr>
        </p:nvSpPr>
        <p:spPr/>
        <p:txBody>
          <a:bodyPr/>
          <a:lstStyle/>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081ED435-D6E6-4F4C-9997-57322C0729D6}"/>
              </a:ext>
            </a:extLst>
          </p:cNvPr>
          <p:cNvSpPr>
            <a:spLocks noGrp="1"/>
          </p:cNvSpPr>
          <p:nvPr>
            <p:ph idx="1"/>
          </p:nvPr>
        </p:nvSpPr>
        <p:spPr/>
        <p:txBody>
          <a:bodyPr>
            <a:normAutofit fontScale="77500" lnSpcReduction="20000"/>
          </a:bodyPr>
          <a:lstStyle/>
          <a:p>
            <a:r>
              <a:rPr lang="en-US" i="1" dirty="0"/>
              <a:t>A priori</a:t>
            </a:r>
            <a:r>
              <a:rPr lang="en-US" dirty="0"/>
              <a:t> claims are rejected as well, as the Court will usually only receive complaints about injury which has already materialized. Claims about future damage will in principle not be considered. </a:t>
            </a:r>
            <a:endParaRPr lang="nl-NL" dirty="0"/>
          </a:p>
          <a:p>
            <a:r>
              <a:rPr lang="en-US" b="1" dirty="0"/>
              <a:t> It can be observed from the terms ‘victim’ and ‘violation’ and from the philosophy underlying the obligation to exhaust domestic remedies provided for in Article 26 that in the system for the protection of human rights conceived by the authors of the Convention, the exercise of the right of individual petition cannot be used to prevent a potential violation of the Convention: in theory, the organs designated by Article 19 to ensure the observance of the engagements undertaken by the Contracting Parties in the Convention cannot examine - or, if applicable, find – a violation other than </a:t>
            </a:r>
            <a:r>
              <a:rPr lang="en-US" b="1" i="1" dirty="0"/>
              <a:t>a posteriori</a:t>
            </a:r>
            <a:r>
              <a:rPr lang="en-US" b="1" dirty="0"/>
              <a:t>, once that violation has occurred. Similarly, the award of just satisfaction, i.e. compensation, under Article 50 of the Convention is limited to cases in which the internal law allows only partial reparation to be made, not for the violation itself, but for the consequences of the decision or measure in question which has been held to breach the obligations laid down in the Convention.</a:t>
            </a:r>
            <a:endParaRPr lang="nl-NL" b="1" dirty="0"/>
          </a:p>
          <a:p>
            <a:r>
              <a:rPr lang="en-GB" dirty="0" err="1"/>
              <a:t>ECmHR</a:t>
            </a:r>
            <a:r>
              <a:rPr lang="en-GB" dirty="0"/>
              <a:t>, </a:t>
            </a:r>
            <a:r>
              <a:rPr lang="en-GB" dirty="0" err="1"/>
              <a:t>Tauira</a:t>
            </a:r>
            <a:r>
              <a:rPr lang="en-GB" dirty="0"/>
              <a:t> and others v. France, application no. 28204/95, 04 December 1995. </a:t>
            </a:r>
            <a:endParaRPr lang="nl-NL" dirty="0"/>
          </a:p>
          <a:p>
            <a:endParaRPr lang="nl-NL" dirty="0"/>
          </a:p>
        </p:txBody>
      </p:sp>
    </p:spTree>
    <p:extLst>
      <p:ext uri="{BB962C8B-B14F-4D97-AF65-F5344CB8AC3E}">
        <p14:creationId xmlns:p14="http://schemas.microsoft.com/office/powerpoint/2010/main" val="22357651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B51D15A-D465-4C05-9744-8B053320C5B5}"/>
              </a:ext>
            </a:extLst>
          </p:cNvPr>
          <p:cNvSpPr>
            <a:spLocks noGrp="1"/>
          </p:cNvSpPr>
          <p:nvPr>
            <p:ph type="title"/>
          </p:nvPr>
        </p:nvSpPr>
        <p:spPr/>
        <p:txBody>
          <a:bodyPr/>
          <a:lstStyle/>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8870904B-1B9E-4906-95D5-8ADAB97FACAC}"/>
              </a:ext>
            </a:extLst>
          </p:cNvPr>
          <p:cNvSpPr>
            <a:spLocks noGrp="1"/>
          </p:cNvSpPr>
          <p:nvPr>
            <p:ph idx="1"/>
          </p:nvPr>
        </p:nvSpPr>
        <p:spPr>
          <a:xfrm>
            <a:off x="838200" y="1825624"/>
            <a:ext cx="10515600" cy="4607073"/>
          </a:xfrm>
        </p:spPr>
        <p:txBody>
          <a:bodyPr>
            <a:normAutofit fontScale="85000" lnSpcReduction="20000"/>
          </a:bodyPr>
          <a:lstStyle/>
          <a:p>
            <a:r>
              <a:rPr lang="en-US" dirty="0"/>
              <a:t>Hypothetical claims regard damage which might have materialized, but about which the claimant is unsure. The Court usually rejects such claims because it is unwilling to provide a ruling on the basis of presumed facts. The applicant must be able to substantiate her claim with concrete facts, not with beliefs and suppositions. The ECtHR will in principle also not receive an </a:t>
            </a:r>
            <a:r>
              <a:rPr lang="en-US" i="1" dirty="0" err="1"/>
              <a:t>actio</a:t>
            </a:r>
            <a:r>
              <a:rPr lang="en-US" i="1" dirty="0"/>
              <a:t> </a:t>
            </a:r>
            <a:r>
              <a:rPr lang="en-US" i="1" dirty="0" err="1"/>
              <a:t>popularis</a:t>
            </a:r>
            <a:r>
              <a:rPr lang="en-US" dirty="0"/>
              <a:t>, a case brought up by a claimant or a group of claimants, not to protect their own interests, but that of others or society as a whole. A well-known example of the </a:t>
            </a:r>
            <a:r>
              <a:rPr lang="en-US" i="1" dirty="0" err="1"/>
              <a:t>actio</a:t>
            </a:r>
            <a:r>
              <a:rPr lang="en-US" i="1" dirty="0"/>
              <a:t> </a:t>
            </a:r>
            <a:r>
              <a:rPr lang="en-US" i="1" dirty="0" err="1"/>
              <a:t>popularis</a:t>
            </a:r>
            <a:r>
              <a:rPr lang="en-US" i="1" dirty="0"/>
              <a:t> </a:t>
            </a:r>
            <a:r>
              <a:rPr lang="en-US" dirty="0"/>
              <a:t>is the so-called class action:</a:t>
            </a:r>
            <a:endParaRPr lang="nl-NL" dirty="0"/>
          </a:p>
          <a:p>
            <a:r>
              <a:rPr lang="en-US" b="1" dirty="0"/>
              <a:t> The Court reiterates in that connection that the Convention does not allow an </a:t>
            </a:r>
            <a:r>
              <a:rPr lang="en-US" b="1" i="1" dirty="0" err="1"/>
              <a:t>actio</a:t>
            </a:r>
            <a:r>
              <a:rPr lang="en-US" b="1" i="1" dirty="0"/>
              <a:t> </a:t>
            </a:r>
            <a:r>
              <a:rPr lang="en-US" b="1" i="1" dirty="0" err="1"/>
              <a:t>popularis</a:t>
            </a:r>
            <a:r>
              <a:rPr lang="en-US" b="1" dirty="0"/>
              <a:t> but requires as a condition for exercise of the right of individual petition that an applicant must be able to claim on arguable grounds that he himself has been a direct or indirect victim of a violation of the Convention resulting from an act or omission which can be attributed to a Contracting State.</a:t>
            </a:r>
            <a:endParaRPr lang="nl-NL" b="1" dirty="0"/>
          </a:p>
          <a:p>
            <a:r>
              <a:rPr lang="en-US" dirty="0"/>
              <a:t>ECtHR, </a:t>
            </a:r>
            <a:r>
              <a:rPr lang="en-US" dirty="0" err="1"/>
              <a:t>Asselbourg</a:t>
            </a:r>
            <a:r>
              <a:rPr lang="en-US" dirty="0"/>
              <a:t> and 78 others and Greenpeace Association-Luxembourg v. Luxembourg, application no. 29121/95, 29 June 1999.</a:t>
            </a:r>
            <a:endParaRPr lang="nl-NL" dirty="0"/>
          </a:p>
          <a:p>
            <a:endParaRPr lang="nl-NL" dirty="0"/>
          </a:p>
        </p:txBody>
      </p:sp>
    </p:spTree>
    <p:extLst>
      <p:ext uri="{BB962C8B-B14F-4D97-AF65-F5344CB8AC3E}">
        <p14:creationId xmlns:p14="http://schemas.microsoft.com/office/powerpoint/2010/main" val="109141479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EC58E87-D3CB-42FB-BA69-08B5BE21E74C}"/>
              </a:ext>
            </a:extLst>
          </p:cNvPr>
          <p:cNvSpPr>
            <a:spLocks noGrp="1"/>
          </p:cNvSpPr>
          <p:nvPr>
            <p:ph type="title"/>
          </p:nvPr>
        </p:nvSpPr>
        <p:spPr/>
        <p:txBody>
          <a:bodyPr/>
          <a:lstStyle/>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081ED435-D6E6-4F4C-9997-57322C0729D6}"/>
              </a:ext>
            </a:extLst>
          </p:cNvPr>
          <p:cNvSpPr>
            <a:spLocks noGrp="1"/>
          </p:cNvSpPr>
          <p:nvPr>
            <p:ph idx="1"/>
          </p:nvPr>
        </p:nvSpPr>
        <p:spPr/>
        <p:txBody>
          <a:bodyPr>
            <a:normAutofit fontScale="70000" lnSpcReduction="20000"/>
          </a:bodyPr>
          <a:lstStyle/>
          <a:p>
            <a:r>
              <a:rPr lang="en-US" dirty="0"/>
              <a:t>Then there is the material scope of the right to privacy, Article 8 ECHR. In principle, it only protects the private life, family life, correspondence and home of an applicant. However, the Court has been willing to give a broader interpretation. For example, it has held that it also protects the personal development of an individual, that it includes protection from environmental pollution and that it may extend to data protection issues. Still, what distinguishes the right to privacy, under the interpretation of the ECtHR, from other rights under the Convention, such as the freedom of expression, is that it in principle only provides protection to individual interests. While the freedom of expression is linked to personal expression and development, it also connected to societal interests, such as the search for truth through the market place of ideas and the well-functioning of the press, a precondition for every liberal democracy. By contrast, Article 8 ECHR only protects individual interests such as autonomy, dignity and personal development. Cases that do not regard such matters are rejected by the Court.</a:t>
            </a:r>
            <a:endParaRPr lang="nl-NL" dirty="0"/>
          </a:p>
          <a:p>
            <a:r>
              <a:rPr lang="en-US" dirty="0"/>
              <a:t>See for one of the first cases focusing on positive freedom and personal development: </a:t>
            </a:r>
            <a:r>
              <a:rPr lang="en-US" dirty="0" err="1"/>
              <a:t>ECmHR</a:t>
            </a:r>
            <a:r>
              <a:rPr lang="en-US" dirty="0"/>
              <a:t>, X. v. Iceland, application no. 6825/74, 18 May 1976. See about the widened scope of Article 8 ECHR: B. van der Sloot, ‘Privacy as personality right: why the ECtHR’s focus on ulterior interests might prove indispensable in the age of Big Data’, Utrecht Journal of International and European Law, 2015.</a:t>
            </a:r>
            <a:endParaRPr lang="nl-NL" dirty="0"/>
          </a:p>
          <a:p>
            <a:endParaRPr lang="nl-NL" dirty="0"/>
          </a:p>
        </p:txBody>
      </p:sp>
    </p:spTree>
    <p:extLst>
      <p:ext uri="{BB962C8B-B14F-4D97-AF65-F5344CB8AC3E}">
        <p14:creationId xmlns:p14="http://schemas.microsoft.com/office/powerpoint/2010/main" val="156873141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B51D15A-D465-4C05-9744-8B053320C5B5}"/>
              </a:ext>
            </a:extLst>
          </p:cNvPr>
          <p:cNvSpPr>
            <a:spLocks noGrp="1"/>
          </p:cNvSpPr>
          <p:nvPr>
            <p:ph type="title"/>
          </p:nvPr>
        </p:nvSpPr>
        <p:spPr/>
        <p:txBody>
          <a:bodyPr/>
          <a:lstStyle/>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8870904B-1B9E-4906-95D5-8ADAB97FACAC}"/>
              </a:ext>
            </a:extLst>
          </p:cNvPr>
          <p:cNvSpPr>
            <a:spLocks noGrp="1"/>
          </p:cNvSpPr>
          <p:nvPr>
            <p:ph idx="1"/>
          </p:nvPr>
        </p:nvSpPr>
        <p:spPr>
          <a:xfrm>
            <a:off x="838200" y="1825625"/>
            <a:ext cx="10515600" cy="4628338"/>
          </a:xfrm>
        </p:spPr>
        <p:txBody>
          <a:bodyPr>
            <a:normAutofit fontScale="77500" lnSpcReduction="20000"/>
          </a:bodyPr>
          <a:lstStyle/>
          <a:p>
            <a:r>
              <a:rPr lang="en-US" dirty="0"/>
              <a:t>This focus on individual interests has also had an important effect on the types of applicants that are able to submit a complaint about the right to privacy. The Convention, in principle, allows natural persons, groups of persons and legal persons to complain about an interference with their rights under the Convention. Indeed, the Court has accepted that churches may invoke the freedom of religion (Article 9 ECHR) and that press organizations may rely on the freedom of expression (Article 10 ECHR). However, because Article 8 ECHR only protects individual interests, the Court has said that in principle, only natural persons can invoke a right to privacy. For example, when a church complained about a violation of its privacy by the police in relation to criminal proceedings, the Commission found: </a:t>
            </a:r>
            <a:endParaRPr lang="nl-NL" dirty="0"/>
          </a:p>
          <a:p>
            <a:r>
              <a:rPr lang="en-US" b="1" dirty="0"/>
              <a:t>[T]he extent to which a non-governmental organization can invoke such a right must be determined in the light of the specific nature of this right. It is true that under Article 9 of the Convention a church is capable of possessing and exercising the right to freedom of religion in its own capacity as a representative of its members and the entire functioning of churches depends on respect for this right. However, unlike Article 9, Article 8 of the Convention has more an individual than a collective character(…). </a:t>
            </a:r>
            <a:endParaRPr lang="nl-NL" b="1" dirty="0"/>
          </a:p>
          <a:p>
            <a:r>
              <a:rPr lang="en-GB" dirty="0" err="1"/>
              <a:t>ECmHR</a:t>
            </a:r>
            <a:r>
              <a:rPr lang="en-GB" dirty="0"/>
              <a:t>, Church of Scientology of Paris v. France, application no. 19509/92, 09 January 1995.</a:t>
            </a:r>
            <a:endParaRPr lang="nl-NL" dirty="0"/>
          </a:p>
          <a:p>
            <a:endParaRPr lang="nl-NL" dirty="0"/>
          </a:p>
        </p:txBody>
      </p:sp>
    </p:spTree>
    <p:extLst>
      <p:ext uri="{BB962C8B-B14F-4D97-AF65-F5344CB8AC3E}">
        <p14:creationId xmlns:p14="http://schemas.microsoft.com/office/powerpoint/2010/main" val="33304088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EC58E87-D3CB-42FB-BA69-08B5BE21E74C}"/>
              </a:ext>
            </a:extLst>
          </p:cNvPr>
          <p:cNvSpPr>
            <a:spLocks noGrp="1"/>
          </p:cNvSpPr>
          <p:nvPr>
            <p:ph type="title"/>
          </p:nvPr>
        </p:nvSpPr>
        <p:spPr/>
        <p:txBody>
          <a:bodyPr/>
          <a:lstStyle/>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081ED435-D6E6-4F4C-9997-57322C0729D6}"/>
              </a:ext>
            </a:extLst>
          </p:cNvPr>
          <p:cNvSpPr>
            <a:spLocks noGrp="1"/>
          </p:cNvSpPr>
          <p:nvPr>
            <p:ph idx="1"/>
          </p:nvPr>
        </p:nvSpPr>
        <p:spPr/>
        <p:txBody>
          <a:bodyPr>
            <a:normAutofit/>
          </a:bodyPr>
          <a:lstStyle/>
          <a:p>
            <a:r>
              <a:rPr lang="en-US" dirty="0"/>
              <a:t>Accordingly, the Commission declared the complaint inadmissible. This position is still embraced by the Court; it is willing to accept legal persons as complainants only in exceptional circumstances. </a:t>
            </a:r>
          </a:p>
          <a:p>
            <a:r>
              <a:rPr lang="en-US" dirty="0"/>
              <a:t>There are very few cases in which the Court is willing to relax this point. See: B. van der Sloot, ‘Do privacy and data protection rules apply to legal persons and should they? A proposal for a two-tiered system’, Computer Law &amp; Security Review,  2015-1. </a:t>
            </a:r>
            <a:endParaRPr lang="nl-NL" dirty="0"/>
          </a:p>
          <a:p>
            <a:endParaRPr lang="nl-NL" dirty="0"/>
          </a:p>
        </p:txBody>
      </p:sp>
    </p:spTree>
    <p:extLst>
      <p:ext uri="{BB962C8B-B14F-4D97-AF65-F5344CB8AC3E}">
        <p14:creationId xmlns:p14="http://schemas.microsoft.com/office/powerpoint/2010/main" val="428952137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335808A-1409-444F-82B4-7CED2C6D9B7F}"/>
              </a:ext>
            </a:extLst>
          </p:cNvPr>
          <p:cNvSpPr>
            <a:spLocks noGrp="1"/>
          </p:cNvSpPr>
          <p:nvPr>
            <p:ph type="title"/>
          </p:nvPr>
        </p:nvSpPr>
        <p:spPr/>
        <p:txBody>
          <a:bodyPr/>
          <a:lstStyle/>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C082C4EC-D9E8-4596-8FAE-EB822CD1537E}"/>
              </a:ext>
            </a:extLst>
          </p:cNvPr>
          <p:cNvSpPr>
            <a:spLocks noGrp="1"/>
          </p:cNvSpPr>
          <p:nvPr>
            <p:ph idx="1"/>
          </p:nvPr>
        </p:nvSpPr>
        <p:spPr/>
        <p:txBody>
          <a:bodyPr/>
          <a:lstStyle/>
          <a:p>
            <a:r>
              <a:rPr lang="en-US" dirty="0"/>
              <a:t>In similar fashion, the Court has rejected the capacity of groups to complain about a violation of human rights. Contrary to the intention of the authors of the Convention, it has stressed that only individuals who have been harmed personally and significantly by a specific violation or infringement can bundle their claims. They are approached as a collective, rather than as a group. Consequently, Article 8 ECHR has been interpreted by the Court such that it primarily aims at protecting individual interests by granting individuals a right to complain. </a:t>
            </a:r>
            <a:endParaRPr lang="nl-NL" dirty="0"/>
          </a:p>
          <a:p>
            <a:endParaRPr lang="nl-NL" dirty="0"/>
          </a:p>
        </p:txBody>
      </p:sp>
    </p:spTree>
    <p:extLst>
      <p:ext uri="{BB962C8B-B14F-4D97-AF65-F5344CB8AC3E}">
        <p14:creationId xmlns:p14="http://schemas.microsoft.com/office/powerpoint/2010/main" val="349031109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B51D15A-D465-4C05-9744-8B053320C5B5}"/>
              </a:ext>
            </a:extLst>
          </p:cNvPr>
          <p:cNvSpPr>
            <a:spLocks noGrp="1"/>
          </p:cNvSpPr>
          <p:nvPr>
            <p:ph type="title"/>
          </p:nvPr>
        </p:nvSpPr>
        <p:spPr/>
        <p:txBody>
          <a:bodyPr/>
          <a:lstStyle/>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8870904B-1B9E-4906-95D5-8ADAB97FACAC}"/>
              </a:ext>
            </a:extLst>
          </p:cNvPr>
          <p:cNvSpPr>
            <a:spLocks noGrp="1"/>
          </p:cNvSpPr>
          <p:nvPr>
            <p:ph idx="1"/>
          </p:nvPr>
        </p:nvSpPr>
        <p:spPr/>
        <p:txBody>
          <a:bodyPr>
            <a:normAutofit fontScale="70000" lnSpcReduction="20000"/>
          </a:bodyPr>
          <a:lstStyle/>
          <a:p>
            <a:r>
              <a:rPr lang="en-US" dirty="0"/>
              <a:t>Finally, the last non-individual mode of complaint under the Convention, the possibility of inter-state complaints, has had almost no significance under the Convention’s supervisory mechanism. In 2006, when the Court had delivered more than 15.000 judgments, it was signaled that: </a:t>
            </a:r>
            <a:endParaRPr lang="nl-NL" dirty="0"/>
          </a:p>
          <a:p>
            <a:r>
              <a:rPr lang="en-US" b="1" dirty="0"/>
              <a:t>[A] total of 19 applications had been lodged by States. Even this very low number provides a distorted picture. In fact only six situations in different States have been put forward in Strasbourg by means of an inter-State application. (…) Given the number of violations that have occurred during the more than 50 years that the Convention has been in force, it is evident that the right of complaint of States has not proved to be a very effective supervisory tool. </a:t>
            </a:r>
            <a:endParaRPr lang="nl-NL" b="1" dirty="0"/>
          </a:p>
          <a:p>
            <a:r>
              <a:rPr lang="en-US" dirty="0"/>
              <a:t> With only one inter-state complaint in 2009 and another one in 2011 regarding the same matter, this trend seems to have continued after 2006. Consequently, the natural person is in practice the only actor who invokes the right to privacy – and she can do so only when her individual interests are at stake.</a:t>
            </a:r>
            <a:endParaRPr lang="nl-NL" dirty="0"/>
          </a:p>
          <a:p>
            <a:r>
              <a:rPr lang="en-GB" dirty="0"/>
              <a:t>P. van Dijk, F. van Hoof, A. van </a:t>
            </a:r>
            <a:r>
              <a:rPr lang="en-GB" dirty="0" err="1"/>
              <a:t>Rijk</a:t>
            </a:r>
            <a:r>
              <a:rPr lang="en-GB" dirty="0"/>
              <a:t> &amp; L. </a:t>
            </a:r>
            <a:r>
              <a:rPr lang="en-GB" dirty="0" err="1"/>
              <a:t>Zwaak</a:t>
            </a:r>
            <a:r>
              <a:rPr lang="en-GB" dirty="0"/>
              <a:t> (eds.), ‘Theory and Practice of the European Convention on Human Rights’, </a:t>
            </a:r>
            <a:r>
              <a:rPr lang="en-GB" dirty="0" err="1"/>
              <a:t>Intersentia</a:t>
            </a:r>
            <a:r>
              <a:rPr lang="en-GB" dirty="0"/>
              <a:t>, </a:t>
            </a:r>
            <a:r>
              <a:rPr lang="en-GB" dirty="0" err="1"/>
              <a:t>Antwerpen</a:t>
            </a:r>
            <a:r>
              <a:rPr lang="en-GB" dirty="0"/>
              <a:t>, 2006, p. 50.</a:t>
            </a:r>
            <a:endParaRPr lang="nl-NL" dirty="0"/>
          </a:p>
          <a:p>
            <a:r>
              <a:rPr lang="en-GB" dirty="0"/>
              <a:t>ECtHR, Georgia v. Russia (I), application no. 13255/07, 30 June 2009. ECtHR, Georgia v. Russia (II), application no. 38263/08, 13 December 2011.</a:t>
            </a:r>
            <a:endParaRPr lang="nl-NL" dirty="0"/>
          </a:p>
          <a:p>
            <a:endParaRPr lang="nl-NL" dirty="0"/>
          </a:p>
        </p:txBody>
      </p:sp>
    </p:spTree>
    <p:extLst>
      <p:ext uri="{BB962C8B-B14F-4D97-AF65-F5344CB8AC3E}">
        <p14:creationId xmlns:p14="http://schemas.microsoft.com/office/powerpoint/2010/main" val="39858822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53437B5-1990-4BD1-AFEE-E89451D1672F}"/>
              </a:ext>
            </a:extLst>
          </p:cNvPr>
          <p:cNvSpPr>
            <a:spLocks noGrp="1"/>
          </p:cNvSpPr>
          <p:nvPr>
            <p:ph type="title"/>
          </p:nvPr>
        </p:nvSpPr>
        <p:spPr/>
        <p:txBody>
          <a:bodyPr>
            <a:normAutofit/>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2882CADF-519F-4D7F-A65C-33D8DC63A245}"/>
              </a:ext>
            </a:extLst>
          </p:cNvPr>
          <p:cNvSpPr>
            <a:spLocks noGrp="1"/>
          </p:cNvSpPr>
          <p:nvPr>
            <p:ph idx="1"/>
          </p:nvPr>
        </p:nvSpPr>
        <p:spPr/>
        <p:txBody>
          <a:bodyPr>
            <a:normAutofit fontScale="70000" lnSpcReduction="20000"/>
          </a:bodyPr>
          <a:lstStyle/>
          <a:p>
            <a:r>
              <a:rPr lang="en-US" dirty="0"/>
              <a:t>A discussion about the victim requirement under the European Convention on Human Rights, especially in relation to surveillance activities by the state, has to start with </a:t>
            </a:r>
            <a:r>
              <a:rPr lang="en-US" i="1" dirty="0" err="1"/>
              <a:t>Klass</a:t>
            </a:r>
            <a:r>
              <a:rPr lang="en-US" i="1" dirty="0"/>
              <a:t> and others v. Germany</a:t>
            </a:r>
            <a:r>
              <a:rPr lang="en-US" dirty="0"/>
              <a:t>. This case revolved around the applicants’ claim that the contested German legislation permitted surveillance measures without obliging the authorities to notify the persons concerned after the event. They also complained about the lack of judicial remedies against the ordering and execution of such measures. According to them, this led to a situation of potentially unchecked and uncontrolled surveillance, as those affected by the measures were kept unaware and were consequently not able to challenge them in a legal procedure. </a:t>
            </a:r>
          </a:p>
          <a:p>
            <a:r>
              <a:rPr lang="en-US" dirty="0"/>
              <a:t>In essence, the case revolved around hypothetical harm, as the applicants claimed that they could potentially have been the victims of surveillance activities employed by the German government, but could not be certain since the governmental services remained silent on this point. The claimants were judges and lawyers, professions which cannot function without respect for secrecy of deliberations and of contacts with clients. Moreover, by virtue of their profession, they are more likely to be affected by the measures than ordinary citizens, at least so the applicants claimed. The government, to the contrary, argued that the applicants could not substantiate their claim that they were victims of the contested surveillance activities and consequently, that they were bringing forth an </a:t>
            </a:r>
            <a:r>
              <a:rPr lang="en-US" i="1" dirty="0"/>
              <a:t>in </a:t>
            </a:r>
            <a:r>
              <a:rPr lang="en-US" i="1" dirty="0" err="1"/>
              <a:t>abstracto</a:t>
            </a:r>
            <a:r>
              <a:rPr lang="en-US" dirty="0"/>
              <a:t> claim.</a:t>
            </a:r>
            <a:endParaRPr lang="nl-NL" dirty="0"/>
          </a:p>
          <a:p>
            <a:r>
              <a:rPr lang="en-GB" dirty="0"/>
              <a:t>ECtHR, </a:t>
            </a:r>
            <a:r>
              <a:rPr lang="en-GB" dirty="0" err="1"/>
              <a:t>Klass</a:t>
            </a:r>
            <a:r>
              <a:rPr lang="en-GB" dirty="0"/>
              <a:t> and others v. Germany, application no. 5029/71, 06 September 1978.</a:t>
            </a:r>
            <a:endParaRPr lang="nl-NL" dirty="0"/>
          </a:p>
          <a:p>
            <a:endParaRPr lang="nl-NL" dirty="0"/>
          </a:p>
        </p:txBody>
      </p:sp>
    </p:spTree>
    <p:extLst>
      <p:ext uri="{BB962C8B-B14F-4D97-AF65-F5344CB8AC3E}">
        <p14:creationId xmlns:p14="http://schemas.microsoft.com/office/powerpoint/2010/main" val="293482444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B3A1F56-5012-465D-8BE6-288860303135}"/>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FA7F5392-017F-4C58-AF3C-0FB05F0BA24A}"/>
              </a:ext>
            </a:extLst>
          </p:cNvPr>
          <p:cNvSpPr>
            <a:spLocks noGrp="1"/>
          </p:cNvSpPr>
          <p:nvPr>
            <p:ph idx="1"/>
          </p:nvPr>
        </p:nvSpPr>
        <p:spPr/>
        <p:txBody>
          <a:bodyPr/>
          <a:lstStyle/>
          <a:p>
            <a:r>
              <a:rPr lang="en-US" dirty="0"/>
              <a:t>The Commission, deciding on the admissibility of the case, referred to Article 25 ECHR, the current Article 34 ECHR, which reads as follows: </a:t>
            </a:r>
            <a:endParaRPr lang="nl-NL" dirty="0"/>
          </a:p>
          <a:p>
            <a:r>
              <a:rPr lang="en-US" dirty="0"/>
              <a:t>The Court may receive applications from any person, nongovernmental </a:t>
            </a:r>
            <a:r>
              <a:rPr lang="en-US" dirty="0" err="1"/>
              <a:t>organisation</a:t>
            </a:r>
            <a:r>
              <a:rPr lang="en-US" dirty="0"/>
              <a:t> or group of individuals claiming to be the victim of a violation by one of the High Contracting Parties of the rights set forth in the Convention or the Protocols thereto. The High Contracting Parties undertake not to hinder in any way the effective exercise of this right.</a:t>
            </a:r>
            <a:endParaRPr lang="nl-NL" dirty="0"/>
          </a:p>
          <a:p>
            <a:endParaRPr lang="nl-NL" dirty="0"/>
          </a:p>
        </p:txBody>
      </p:sp>
    </p:spTree>
    <p:extLst>
      <p:ext uri="{BB962C8B-B14F-4D97-AF65-F5344CB8AC3E}">
        <p14:creationId xmlns:p14="http://schemas.microsoft.com/office/powerpoint/2010/main" val="783645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86C0082-70EA-4448-B1B9-49BECFFA70E7}"/>
              </a:ext>
            </a:extLst>
          </p:cNvPr>
          <p:cNvSpPr>
            <a:spLocks noGrp="1"/>
          </p:cNvSpPr>
          <p:nvPr>
            <p:ph type="title"/>
          </p:nvPr>
        </p:nvSpPr>
        <p:spPr/>
        <p:txBody>
          <a:bodyPr/>
          <a:lstStyle/>
          <a:p>
            <a:r>
              <a:rPr lang="nl-NL" dirty="0" err="1"/>
              <a:t>Overview</a:t>
            </a:r>
            <a:r>
              <a:rPr lang="nl-NL" dirty="0"/>
              <a:t> of </a:t>
            </a:r>
            <a:r>
              <a:rPr lang="nl-NL" dirty="0" err="1"/>
              <a:t>this</a:t>
            </a:r>
            <a:r>
              <a:rPr lang="nl-NL" dirty="0"/>
              <a:t> week</a:t>
            </a:r>
          </a:p>
        </p:txBody>
      </p:sp>
      <p:sp>
        <p:nvSpPr>
          <p:cNvPr id="3" name="Tijdelijke aanduiding voor inhoud 2">
            <a:extLst>
              <a:ext uri="{FF2B5EF4-FFF2-40B4-BE49-F238E27FC236}">
                <a16:creationId xmlns:a16="http://schemas.microsoft.com/office/drawing/2014/main" xmlns="" id="{F4880810-A873-4F1B-BB30-44E80FEC1B3F}"/>
              </a:ext>
            </a:extLst>
          </p:cNvPr>
          <p:cNvSpPr>
            <a:spLocks noGrp="1"/>
          </p:cNvSpPr>
          <p:nvPr>
            <p:ph idx="1"/>
          </p:nvPr>
        </p:nvSpPr>
        <p:spPr/>
        <p:txBody>
          <a:bodyPr>
            <a:normAutofit lnSpcReduction="10000"/>
          </a:bodyPr>
          <a:lstStyle/>
          <a:p>
            <a:r>
              <a:rPr lang="nl-NL" dirty="0" err="1"/>
              <a:t>Article</a:t>
            </a:r>
            <a:r>
              <a:rPr lang="nl-NL" dirty="0"/>
              <a:t> 8 ECHR </a:t>
            </a:r>
            <a:r>
              <a:rPr lang="nl-NL" dirty="0" err="1"/>
              <a:t>and</a:t>
            </a:r>
            <a:r>
              <a:rPr lang="nl-NL" dirty="0"/>
              <a:t> </a:t>
            </a:r>
            <a:r>
              <a:rPr lang="nl-NL" dirty="0" err="1"/>
              <a:t>the</a:t>
            </a:r>
            <a:r>
              <a:rPr lang="nl-NL" dirty="0"/>
              <a:t> </a:t>
            </a:r>
            <a:r>
              <a:rPr lang="nl-NL" dirty="0" err="1"/>
              <a:t>principle</a:t>
            </a:r>
            <a:r>
              <a:rPr lang="nl-NL" dirty="0"/>
              <a:t> of </a:t>
            </a:r>
            <a:r>
              <a:rPr lang="nl-NL" i="1" dirty="0" err="1"/>
              <a:t>ratione</a:t>
            </a:r>
            <a:r>
              <a:rPr lang="nl-NL" i="1" dirty="0"/>
              <a:t> personae</a:t>
            </a:r>
            <a:br>
              <a:rPr lang="nl-NL" i="1" dirty="0"/>
            </a:br>
            <a:endParaRPr lang="nl-NL" i="1" dirty="0"/>
          </a:p>
          <a:p>
            <a:r>
              <a:rPr lang="nl-NL" dirty="0"/>
              <a:t>(1) Background of ECHR</a:t>
            </a:r>
          </a:p>
          <a:p>
            <a:r>
              <a:rPr lang="nl-NL" dirty="0"/>
              <a:t>(2) </a:t>
            </a:r>
            <a:r>
              <a:rPr lang="nl-NL" dirty="0" err="1"/>
              <a:t>Procedural</a:t>
            </a:r>
            <a:r>
              <a:rPr lang="nl-NL" dirty="0"/>
              <a:t> </a:t>
            </a:r>
            <a:r>
              <a:rPr lang="nl-NL" dirty="0" err="1"/>
              <a:t>aspects</a:t>
            </a:r>
            <a:r>
              <a:rPr lang="nl-NL" dirty="0"/>
              <a:t> of ECHR</a:t>
            </a:r>
            <a:br>
              <a:rPr lang="nl-NL" dirty="0"/>
            </a:br>
            <a:endParaRPr lang="nl-NL" dirty="0"/>
          </a:p>
          <a:p>
            <a:r>
              <a:rPr lang="nl-NL" dirty="0"/>
              <a:t>(3) Break</a:t>
            </a:r>
            <a:br>
              <a:rPr lang="nl-NL" dirty="0"/>
            </a:br>
            <a:endParaRPr lang="nl-NL" dirty="0"/>
          </a:p>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a:p>
            <a:endParaRPr lang="nl-NL" dirty="0"/>
          </a:p>
        </p:txBody>
      </p:sp>
    </p:spTree>
    <p:extLst>
      <p:ext uri="{BB962C8B-B14F-4D97-AF65-F5344CB8AC3E}">
        <p14:creationId xmlns:p14="http://schemas.microsoft.com/office/powerpoint/2010/main" val="393908737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4D11130-BE0D-45FE-A056-EE0DC3874553}"/>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31EEAD08-8619-4766-8E15-E54B47DAEE30}"/>
              </a:ext>
            </a:extLst>
          </p:cNvPr>
          <p:cNvSpPr>
            <a:spLocks noGrp="1"/>
          </p:cNvSpPr>
          <p:nvPr>
            <p:ph idx="1"/>
          </p:nvPr>
        </p:nvSpPr>
        <p:spPr/>
        <p:txBody>
          <a:bodyPr>
            <a:normAutofit lnSpcReduction="10000"/>
          </a:bodyPr>
          <a:lstStyle/>
          <a:p>
            <a:r>
              <a:rPr lang="en-US" dirty="0"/>
              <a:t>On this basis, the Commission argued: </a:t>
            </a:r>
            <a:endParaRPr lang="nl-NL" dirty="0"/>
          </a:p>
          <a:p>
            <a:r>
              <a:rPr lang="en-US" dirty="0"/>
              <a:t> [O]</a:t>
            </a:r>
            <a:r>
              <a:rPr lang="en-US" dirty="0" err="1"/>
              <a:t>nly</a:t>
            </a:r>
            <a:r>
              <a:rPr lang="en-US" dirty="0"/>
              <a:t> the victim of an alleged violation may bring an application. The applicants, however, state that they may be or may have been subject to secret surveillance, for example, in course of legal representation of clients who were themselves subject to surveillance, and that persons having been the subject of secret surveillance are not always subsequently informed of the measures taken against them. In view of this particularity of the case the applicants have to be considered as victims for purposes of Art. 25.</a:t>
            </a:r>
            <a:endParaRPr lang="nl-NL" dirty="0"/>
          </a:p>
          <a:p>
            <a:r>
              <a:rPr lang="en-GB" dirty="0" err="1"/>
              <a:t>ECmHR</a:t>
            </a:r>
            <a:r>
              <a:rPr lang="en-GB" dirty="0"/>
              <a:t>, </a:t>
            </a:r>
            <a:r>
              <a:rPr lang="en-GB" dirty="0" err="1"/>
              <a:t>Klass</a:t>
            </a:r>
            <a:r>
              <a:rPr lang="en-GB" dirty="0"/>
              <a:t> and others v. Germany, application no. 5029/71, 18 December 1974.</a:t>
            </a:r>
            <a:endParaRPr lang="nl-NL" dirty="0"/>
          </a:p>
          <a:p>
            <a:endParaRPr lang="nl-NL" dirty="0"/>
          </a:p>
        </p:txBody>
      </p:sp>
    </p:spTree>
    <p:extLst>
      <p:ext uri="{BB962C8B-B14F-4D97-AF65-F5344CB8AC3E}">
        <p14:creationId xmlns:p14="http://schemas.microsoft.com/office/powerpoint/2010/main" val="230041647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C23FE81-6DC9-438A-9219-282CEDA4DF32}"/>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032429FF-E00C-4A36-8C7F-D99FEC14D7BE}"/>
              </a:ext>
            </a:extLst>
          </p:cNvPr>
          <p:cNvSpPr>
            <a:spLocks noGrp="1"/>
          </p:cNvSpPr>
          <p:nvPr>
            <p:ph idx="1"/>
          </p:nvPr>
        </p:nvSpPr>
        <p:spPr/>
        <p:txBody>
          <a:bodyPr>
            <a:normAutofit fontScale="70000" lnSpcReduction="20000"/>
          </a:bodyPr>
          <a:lstStyle/>
          <a:p>
            <a:r>
              <a:rPr lang="en-US" dirty="0"/>
              <a:t>Before the Court, which heard the case on its merits, the Delegates of the Commission argued that the government was setting too rigid a standard for the notion of ‘victim’. They submitted that, in order to be able to claim to be the victim of an interference with the exercise of the right to privacy, ‘it should suffice that a person is in a situation where there is a reasonable risk of his being subjected to secret surveillance.’ The Court took this reasoning a step further: </a:t>
            </a:r>
          </a:p>
          <a:p>
            <a:r>
              <a:rPr lang="en-US" b="1" dirty="0"/>
              <a:t>‘an individual may, under certain conditions, claim to be the victim of a violation occasioned by the mere existence of secret measures or of legislation permitting secret measures, without having to allege that such measures were in fact applied to him.’ </a:t>
            </a:r>
          </a:p>
          <a:p>
            <a:r>
              <a:rPr lang="en-US" dirty="0"/>
              <a:t>In this case, the Court thus accepted an </a:t>
            </a:r>
            <a:r>
              <a:rPr lang="en-US" i="1" dirty="0"/>
              <a:t>in </a:t>
            </a:r>
            <a:r>
              <a:rPr lang="en-US" i="1" dirty="0" err="1"/>
              <a:t>abstracto</a:t>
            </a:r>
            <a:r>
              <a:rPr lang="en-US" dirty="0"/>
              <a:t> claim, instead of a hypothetical claim, as the ‘mere existence’ of a law may lead to an interference with Article 8 ECHR. This contrasts with the test proposed by the Delegates, namely whether there is a ‘reasonable likelihood’ that the applicants were affected by the measures complained of. In the latter test, the requirement of personal harm remains, though it is not made dependent on actual and concrete proof, but on a reasonable suspicion; in the abstract test, the requirement of personal harm is abandoned, as the laws and policies are assessed as such.</a:t>
            </a:r>
            <a:endParaRPr lang="nl-NL" dirty="0"/>
          </a:p>
          <a:p>
            <a:r>
              <a:rPr lang="en-GB" dirty="0"/>
              <a:t>ECtHR, </a:t>
            </a:r>
            <a:r>
              <a:rPr lang="en-GB" dirty="0" err="1"/>
              <a:t>Klass</a:t>
            </a:r>
            <a:r>
              <a:rPr lang="en-GB" dirty="0"/>
              <a:t> and others v. Germany, application no. 5029/71, 06 September 1978, § 31.</a:t>
            </a:r>
            <a:endParaRPr lang="nl-NL" dirty="0"/>
          </a:p>
          <a:p>
            <a:r>
              <a:rPr lang="nl-NL" dirty="0"/>
              <a:t> </a:t>
            </a:r>
            <a:r>
              <a:rPr lang="en-GB" dirty="0"/>
              <a:t>ECtHR, </a:t>
            </a:r>
            <a:r>
              <a:rPr lang="en-GB" dirty="0" err="1"/>
              <a:t>Klass</a:t>
            </a:r>
            <a:r>
              <a:rPr lang="en-GB" dirty="0"/>
              <a:t> and others v. Germany, application no. 5029/71, 06 September 1978, § 34.</a:t>
            </a:r>
            <a:endParaRPr lang="nl-NL" dirty="0"/>
          </a:p>
        </p:txBody>
      </p:sp>
    </p:spTree>
    <p:extLst>
      <p:ext uri="{BB962C8B-B14F-4D97-AF65-F5344CB8AC3E}">
        <p14:creationId xmlns:p14="http://schemas.microsoft.com/office/powerpoint/2010/main" val="30585357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9C92E40-FFDA-459A-97A3-545FAFD29210}"/>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35097E59-EC7E-4778-8012-170FEB33595B}"/>
              </a:ext>
            </a:extLst>
          </p:cNvPr>
          <p:cNvSpPr>
            <a:spLocks noGrp="1"/>
          </p:cNvSpPr>
          <p:nvPr>
            <p:ph idx="1"/>
          </p:nvPr>
        </p:nvSpPr>
        <p:spPr>
          <a:xfrm>
            <a:off x="838200" y="1825624"/>
            <a:ext cx="10515600" cy="4809091"/>
          </a:xfrm>
        </p:spPr>
        <p:txBody>
          <a:bodyPr>
            <a:normAutofit fontScale="62500" lnSpcReduction="20000"/>
          </a:bodyPr>
          <a:lstStyle/>
          <a:p>
            <a:r>
              <a:rPr lang="en-US" dirty="0"/>
              <a:t>Both approaches have played an important role in the Court’s subsequent case law.  The abstract test was adopted in </a:t>
            </a:r>
            <a:r>
              <a:rPr lang="en-US" i="1" dirty="0"/>
              <a:t>Malone v. the UK</a:t>
            </a:r>
            <a:r>
              <a:rPr lang="en-US" dirty="0"/>
              <a:t> and in </a:t>
            </a:r>
            <a:r>
              <a:rPr lang="en-US" i="1" dirty="0"/>
              <a:t>P.G. and J.H. v. the UK</a:t>
            </a:r>
            <a:r>
              <a:rPr lang="en-US" dirty="0"/>
              <a:t>, among other cases. </a:t>
            </a:r>
          </a:p>
          <a:p>
            <a:r>
              <a:rPr lang="en-US" dirty="0"/>
              <a:t>In </a:t>
            </a:r>
            <a:r>
              <a:rPr lang="en-US" i="1" dirty="0" err="1"/>
              <a:t>Mersch</a:t>
            </a:r>
            <a:r>
              <a:rPr lang="en-US" i="1" dirty="0"/>
              <a:t> and others v. Luxembourg</a:t>
            </a:r>
            <a:r>
              <a:rPr lang="en-US" dirty="0"/>
              <a:t>, the Commission carefully distinguished between the two tests, applying them to two different types of complaints. The case was declared incompatible with the provisions of the Convention insofar as it regarded a violation of the Convention’s provisions on account of measures taken under a legal instrument, as the claimants had not been subjected to surveillance measures. Likewise, the Commission stressed that legal persons, one of the applicants being a legal person, could not complain about such matters as they could not be subjected to monitoring or surveillance ordered in the course of criminal proceedings because legal persons had no criminal responsibility. However, it continued to point out that another part of the claim concerned laws as such, namely the provisions allowing for surveillance not confined to persons who may be suspected of committing the criminal offences referred to therein. With regard to this abstract claim, the Commission accepted all applicants in their claim and declared the case admissible. </a:t>
            </a:r>
            <a:endParaRPr lang="nl-NL" dirty="0"/>
          </a:p>
          <a:p>
            <a:r>
              <a:rPr lang="en-GB" dirty="0"/>
              <a:t>ECtHR, Case of Association "21 December 1989" and others v. Romania, application nos. 33810/07 and 18817/08, 24 May 2011. </a:t>
            </a:r>
            <a:r>
              <a:rPr lang="en-GB" dirty="0" err="1"/>
              <a:t>ECmHR</a:t>
            </a:r>
            <a:r>
              <a:rPr lang="en-GB" dirty="0"/>
              <a:t>, </a:t>
            </a:r>
            <a:r>
              <a:rPr lang="en-GB" dirty="0" err="1"/>
              <a:t>Spillmann</a:t>
            </a:r>
            <a:r>
              <a:rPr lang="en-GB" dirty="0"/>
              <a:t> v. Switzerland, application no. 11811/85, 08 March 1988.</a:t>
            </a:r>
            <a:endParaRPr lang="nl-NL" dirty="0"/>
          </a:p>
          <a:p>
            <a:r>
              <a:rPr lang="en-GB" dirty="0" err="1"/>
              <a:t>ECmHR</a:t>
            </a:r>
            <a:r>
              <a:rPr lang="en-GB" dirty="0"/>
              <a:t>, Malone v. the United Kingdom, application no. 8691/79, 13 July 1981. See further: ECtHR, Leander v. Sweden, application no. 9248/81, 26 March 1987. ECtHR, </a:t>
            </a:r>
            <a:r>
              <a:rPr lang="en-GB" dirty="0" err="1"/>
              <a:t>Huvig</a:t>
            </a:r>
            <a:r>
              <a:rPr lang="en-GB" dirty="0"/>
              <a:t> v. France, application no. 11105/84, 24 April 1990. ECtHR, </a:t>
            </a:r>
            <a:r>
              <a:rPr lang="en-GB" dirty="0" err="1"/>
              <a:t>Kruslin</a:t>
            </a:r>
            <a:r>
              <a:rPr lang="en-GB" dirty="0"/>
              <a:t> v. France, application no. 11801/85, 24 April 1990.</a:t>
            </a:r>
            <a:endParaRPr lang="nl-NL" dirty="0"/>
          </a:p>
          <a:p>
            <a:r>
              <a:rPr lang="en-GB" dirty="0"/>
              <a:t>ECtHR, P.G. and J.H. v. the United Kingdom, application no. 44787/98, 25 September 2001.</a:t>
            </a:r>
            <a:endParaRPr lang="nl-NL" dirty="0"/>
          </a:p>
          <a:p>
            <a:r>
              <a:rPr lang="en-GB" dirty="0" err="1"/>
              <a:t>ECmHR</a:t>
            </a:r>
            <a:r>
              <a:rPr lang="en-GB" dirty="0"/>
              <a:t>, </a:t>
            </a:r>
            <a:r>
              <a:rPr lang="en-GB" dirty="0" err="1"/>
              <a:t>Mersch</a:t>
            </a:r>
            <a:r>
              <a:rPr lang="en-GB" dirty="0"/>
              <a:t> and others v. Luxembourg, application nos. 10439/83, 10440/83, 10441/83, 10452/83, 10512/83 and 10513/83, 10 May1985.</a:t>
            </a:r>
            <a:endParaRPr lang="nl-NL" dirty="0"/>
          </a:p>
        </p:txBody>
      </p:sp>
    </p:spTree>
    <p:extLst>
      <p:ext uri="{BB962C8B-B14F-4D97-AF65-F5344CB8AC3E}">
        <p14:creationId xmlns:p14="http://schemas.microsoft.com/office/powerpoint/2010/main" val="45924284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4129A19-6014-4D44-B6BD-A5AA4F9C6C04}"/>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999D706A-40F7-41EE-A407-EBF60CF8F932}"/>
              </a:ext>
            </a:extLst>
          </p:cNvPr>
          <p:cNvSpPr>
            <a:spLocks noGrp="1"/>
          </p:cNvSpPr>
          <p:nvPr>
            <p:ph idx="1"/>
          </p:nvPr>
        </p:nvSpPr>
        <p:spPr/>
        <p:txBody>
          <a:bodyPr>
            <a:normAutofit fontScale="85000" lnSpcReduction="10000"/>
          </a:bodyPr>
          <a:lstStyle/>
          <a:p>
            <a:r>
              <a:rPr lang="en-US" dirty="0"/>
              <a:t>Conversely, in </a:t>
            </a:r>
            <a:r>
              <a:rPr lang="en-US" i="1" dirty="0"/>
              <a:t>Hilton v. the UK</a:t>
            </a:r>
            <a:r>
              <a:rPr lang="en-US" dirty="0"/>
              <a:t>, the Commission argued as follows: </a:t>
            </a:r>
            <a:endParaRPr lang="nl-NL" dirty="0"/>
          </a:p>
          <a:p>
            <a:r>
              <a:rPr lang="en-US" dirty="0"/>
              <a:t>‘[T]he </a:t>
            </a:r>
            <a:r>
              <a:rPr lang="en-US" i="1" dirty="0" err="1"/>
              <a:t>Klass</a:t>
            </a:r>
            <a:r>
              <a:rPr lang="en-US" dirty="0"/>
              <a:t> case falls to be distinguished from the present case in that there existed a legislative framework in that case which governed the use of secret measures and that this legislation potentially affected all users of postal and telecommunications services. In the present case the category of persons likely to be affected by the measures in question is significantly narrower. On the other hand, the Commission considers that it should be possible in certain cases to raise a complaint such as is made by the applicant without the necessity of proving the existence of a file of personal information. To fall into the latter category the Commission is of the opinion that applicants must be able to show that there is, at least, a </a:t>
            </a:r>
            <a:r>
              <a:rPr lang="en-US" b="1" dirty="0"/>
              <a:t>reasonable likelihood </a:t>
            </a:r>
            <a:r>
              <a:rPr lang="en-US" dirty="0"/>
              <a:t>that the Security Service has compiled and continues to retain personal information about them.</a:t>
            </a:r>
            <a:endParaRPr lang="nl-NL" dirty="0"/>
          </a:p>
          <a:p>
            <a:r>
              <a:rPr lang="en-GB" dirty="0" err="1"/>
              <a:t>ECmHR</a:t>
            </a:r>
            <a:r>
              <a:rPr lang="en-GB" dirty="0"/>
              <a:t>, Hilton v. the United Kingdom, application no. 12015/86, 06 July 1988.</a:t>
            </a:r>
            <a:endParaRPr lang="nl-NL" dirty="0"/>
          </a:p>
          <a:p>
            <a:endParaRPr lang="nl-NL" dirty="0"/>
          </a:p>
        </p:txBody>
      </p:sp>
    </p:spTree>
    <p:extLst>
      <p:ext uri="{BB962C8B-B14F-4D97-AF65-F5344CB8AC3E}">
        <p14:creationId xmlns:p14="http://schemas.microsoft.com/office/powerpoint/2010/main" val="233044770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48ABAA3-75CA-47A9-A4C0-7852E4816979}"/>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3B95F8C3-A89A-48D7-912F-3B746F2CCA93}"/>
              </a:ext>
            </a:extLst>
          </p:cNvPr>
          <p:cNvSpPr>
            <a:spLocks noGrp="1"/>
          </p:cNvSpPr>
          <p:nvPr>
            <p:ph idx="1"/>
          </p:nvPr>
        </p:nvSpPr>
        <p:spPr/>
        <p:txBody>
          <a:bodyPr>
            <a:normAutofit fontScale="92500" lnSpcReduction="20000"/>
          </a:bodyPr>
          <a:lstStyle/>
          <a:p>
            <a:r>
              <a:rPr lang="en-US" dirty="0"/>
              <a:t>What is important to note with regard to the reasonable likelihood test is that </a:t>
            </a:r>
            <a:r>
              <a:rPr lang="en-US" b="1" dirty="0"/>
              <a:t>two aspects </a:t>
            </a:r>
            <a:r>
              <a:rPr lang="en-US" dirty="0"/>
              <a:t>can lead to the establishment of a reasonable likelihood.</a:t>
            </a:r>
          </a:p>
          <a:p>
            <a:r>
              <a:rPr lang="en-US" dirty="0"/>
              <a:t>First, the Court takes into account whether the applicant falls under a group or category that is specifically mentioned in the law on which the surveillance activities are based. In these types of cases, the Court is willing to accept that applicants who fall under these categories can demonstrate a reasonable likelihood that they had been affected by the matters complained of. </a:t>
            </a:r>
          </a:p>
          <a:p>
            <a:r>
              <a:rPr lang="en-US" dirty="0"/>
              <a:t>Second, the Court takes into account specific actions by the applicants which make them more likely to be affected by surveillance measures.</a:t>
            </a:r>
            <a:r>
              <a:rPr lang="nl-NL" dirty="0"/>
              <a:t> </a:t>
            </a:r>
          </a:p>
          <a:p>
            <a:r>
              <a:rPr lang="en-US" dirty="0"/>
              <a:t>ECtHR, </a:t>
            </a:r>
            <a:r>
              <a:rPr lang="en-US" dirty="0" err="1"/>
              <a:t>Stefanov</a:t>
            </a:r>
            <a:r>
              <a:rPr lang="en-US" dirty="0"/>
              <a:t> v. Bulgaria, </a:t>
            </a:r>
            <a:r>
              <a:rPr lang="en-US" dirty="0" err="1"/>
              <a:t>applicatioon</a:t>
            </a:r>
            <a:r>
              <a:rPr lang="en-US" dirty="0"/>
              <a:t> no. 65755/01, 22 May 2008. </a:t>
            </a:r>
            <a:r>
              <a:rPr lang="en-US" dirty="0" err="1"/>
              <a:t>ECmHR</a:t>
            </a:r>
            <a:r>
              <a:rPr lang="en-US" dirty="0"/>
              <a:t>, Nimmo v. the United Kingdom, application no. 12327/86, 11 October 1988.</a:t>
            </a:r>
            <a:endParaRPr lang="nl-NL" dirty="0"/>
          </a:p>
        </p:txBody>
      </p:sp>
    </p:spTree>
    <p:extLst>
      <p:ext uri="{BB962C8B-B14F-4D97-AF65-F5344CB8AC3E}">
        <p14:creationId xmlns:p14="http://schemas.microsoft.com/office/powerpoint/2010/main" val="9007448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934394E-5EE9-40BB-B500-5BBE0EB35C21}"/>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B347A393-35AE-48BB-8989-AA6E141E7AA9}"/>
              </a:ext>
            </a:extLst>
          </p:cNvPr>
          <p:cNvSpPr>
            <a:spLocks noGrp="1"/>
          </p:cNvSpPr>
          <p:nvPr>
            <p:ph idx="1"/>
          </p:nvPr>
        </p:nvSpPr>
        <p:spPr/>
        <p:txBody>
          <a:bodyPr>
            <a:normAutofit fontScale="92500" lnSpcReduction="20000"/>
          </a:bodyPr>
          <a:lstStyle/>
          <a:p>
            <a:r>
              <a:rPr lang="en-US" dirty="0"/>
              <a:t>In </a:t>
            </a:r>
            <a:r>
              <a:rPr lang="en-US" i="1" dirty="0"/>
              <a:t>Matthews v. the UK</a:t>
            </a:r>
            <a:r>
              <a:rPr lang="en-US" dirty="0"/>
              <a:t>, for example, the Commission decided that the assumption of the applicants that they were wiretapped was not substantiated by their argument that they heard mysterious clicking noises during telephone calls. That being said, the Commission was prepared to accept this assumption on other grounds:</a:t>
            </a:r>
            <a:endParaRPr lang="nl-NL" dirty="0"/>
          </a:p>
          <a:p>
            <a:r>
              <a:rPr lang="en-US" b="1" dirty="0"/>
              <a:t>[I]n view of the fact that the applicant was active in the campaign against Cruise (nuclear) missiles in the United Kingdom, the Commission will assume for the purposes of this decision that the applicant has established a reasonable possibility that her telephone conversations were intercepted pursuant to a warrant for the purposes of national security.</a:t>
            </a:r>
            <a:endParaRPr lang="nl-NL" b="1" dirty="0"/>
          </a:p>
          <a:p>
            <a:r>
              <a:rPr lang="en-GB" dirty="0" err="1"/>
              <a:t>ECmHR</a:t>
            </a:r>
            <a:r>
              <a:rPr lang="en-GB" dirty="0"/>
              <a:t>, Matthews v. the United Kingdom, application no. 28576/95, 16 October 1996.  ECtHR, Halford v. the United Kingdom, application no. 20605/92, 25 June 1997, § 48.</a:t>
            </a:r>
            <a:endParaRPr lang="nl-NL" dirty="0"/>
          </a:p>
          <a:p>
            <a:endParaRPr lang="nl-NL" dirty="0"/>
          </a:p>
        </p:txBody>
      </p:sp>
    </p:spTree>
    <p:extLst>
      <p:ext uri="{BB962C8B-B14F-4D97-AF65-F5344CB8AC3E}">
        <p14:creationId xmlns:p14="http://schemas.microsoft.com/office/powerpoint/2010/main" val="119720945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71581CE-21A5-44CC-8936-DCBC061FFA4D}"/>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00223A7A-7F8F-4A4F-A190-A72460A781E9}"/>
              </a:ext>
            </a:extLst>
          </p:cNvPr>
          <p:cNvSpPr>
            <a:spLocks noGrp="1"/>
          </p:cNvSpPr>
          <p:nvPr>
            <p:ph idx="1"/>
          </p:nvPr>
        </p:nvSpPr>
        <p:spPr/>
        <p:txBody>
          <a:bodyPr>
            <a:normAutofit fontScale="85000" lnSpcReduction="10000"/>
          </a:bodyPr>
          <a:lstStyle/>
          <a:p>
            <a:r>
              <a:rPr lang="en-US" dirty="0"/>
              <a:t>Sometimes, the Court, rather artificially, holds on to the victim requirement by holding that everyone living in a certain country is affected by a certain law. </a:t>
            </a:r>
          </a:p>
          <a:p>
            <a:r>
              <a:rPr lang="en-US" dirty="0"/>
              <a:t>For example, in </a:t>
            </a:r>
            <a:r>
              <a:rPr lang="en-US" i="1" dirty="0"/>
              <a:t>Weber and Saravia v. Germany</a:t>
            </a:r>
            <a:r>
              <a:rPr lang="en-US" dirty="0"/>
              <a:t>, the applicants claimed that certain provisions of the Fight against Crime Act violated Article 8 ECHR. The Court reiterated that the mere existence of legislation which allows a system for the secret monitoring of communications entails a threat of surveillance for all those to whom the legislation may be applied: </a:t>
            </a:r>
            <a:endParaRPr lang="nl-NL" dirty="0"/>
          </a:p>
          <a:p>
            <a:r>
              <a:rPr lang="en-US" b="1" dirty="0"/>
              <a:t>This threat necessarily strikes at freedom of communication between users of the telecommunications services and thereby amounts in itself to an interference with the exercise of the applicants’ rights under Article 8, irrespective of any measures actually taken against them. </a:t>
            </a:r>
            <a:endParaRPr lang="nl-NL" b="1" dirty="0"/>
          </a:p>
          <a:p>
            <a:r>
              <a:rPr lang="en-GB" dirty="0"/>
              <a:t>ECtHR, Weber and Saravia v. Germany, application no. 54934/00, 29 June 2006, § 78.</a:t>
            </a:r>
            <a:endParaRPr lang="nl-NL" dirty="0"/>
          </a:p>
          <a:p>
            <a:endParaRPr lang="nl-NL" dirty="0"/>
          </a:p>
        </p:txBody>
      </p:sp>
    </p:spTree>
    <p:extLst>
      <p:ext uri="{BB962C8B-B14F-4D97-AF65-F5344CB8AC3E}">
        <p14:creationId xmlns:p14="http://schemas.microsoft.com/office/powerpoint/2010/main" val="5264511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E7CF825-6476-40E4-B7F7-2F15CA2696B5}"/>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FCB70180-BC1E-42F8-9ACF-338AC7FE6123}"/>
              </a:ext>
            </a:extLst>
          </p:cNvPr>
          <p:cNvSpPr>
            <a:spLocks noGrp="1"/>
          </p:cNvSpPr>
          <p:nvPr>
            <p:ph idx="1"/>
          </p:nvPr>
        </p:nvSpPr>
        <p:spPr/>
        <p:txBody>
          <a:bodyPr>
            <a:normAutofit fontScale="92500"/>
          </a:bodyPr>
          <a:lstStyle/>
          <a:p>
            <a:r>
              <a:rPr lang="en-US" dirty="0"/>
              <a:t>In a similar fashion, the Court recalled in </a:t>
            </a:r>
            <a:r>
              <a:rPr lang="en-US" i="1" dirty="0"/>
              <a:t>Liberty and others v. the UK</a:t>
            </a:r>
            <a:r>
              <a:rPr lang="en-US" dirty="0"/>
              <a:t> its earlier case law: </a:t>
            </a:r>
            <a:endParaRPr lang="nl-NL" dirty="0"/>
          </a:p>
          <a:p>
            <a:r>
              <a:rPr lang="en-US" b="1" dirty="0"/>
              <a:t>In previous cases to the effect that the mere existence of legislation which allows a system for the secret monitoring of communications entails a threat of surveillance for all those to whom the legislation may be applied. This threat necessarily strikes at freedom of communication between users of the telecommunications services and thereby amounts in itself to an interference with the exercise of the applicants’ rights under Article 8, irrespective of any measures actually taken against them. </a:t>
            </a:r>
            <a:endParaRPr lang="nl-NL" b="1" dirty="0"/>
          </a:p>
          <a:p>
            <a:r>
              <a:rPr lang="en-GB" dirty="0"/>
              <a:t>ECtHR, Liberty and others v. the United Kingdom, application no. 58243/00, 01 July 2008, § 56-57.</a:t>
            </a:r>
            <a:endParaRPr lang="nl-NL" dirty="0"/>
          </a:p>
          <a:p>
            <a:endParaRPr lang="nl-NL" dirty="0"/>
          </a:p>
        </p:txBody>
      </p:sp>
    </p:spTree>
    <p:extLst>
      <p:ext uri="{BB962C8B-B14F-4D97-AF65-F5344CB8AC3E}">
        <p14:creationId xmlns:p14="http://schemas.microsoft.com/office/powerpoint/2010/main" val="29046689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BF49816-9087-4038-B257-6F02CCB27EF7}"/>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1691DDDA-9AB2-4C56-B7C6-0D538E1DFAB0}"/>
              </a:ext>
            </a:extLst>
          </p:cNvPr>
          <p:cNvSpPr>
            <a:spLocks noGrp="1"/>
          </p:cNvSpPr>
          <p:nvPr>
            <p:ph idx="1"/>
          </p:nvPr>
        </p:nvSpPr>
        <p:spPr/>
        <p:txBody>
          <a:bodyPr>
            <a:normAutofit fontScale="92500"/>
          </a:bodyPr>
          <a:lstStyle/>
          <a:p>
            <a:r>
              <a:rPr lang="en-US" dirty="0"/>
              <a:t>Although in these cases, the Court still held on to the victim requirement, in most cases revolving around </a:t>
            </a:r>
            <a:r>
              <a:rPr lang="en-US" i="1" dirty="0"/>
              <a:t>in </a:t>
            </a:r>
            <a:r>
              <a:rPr lang="en-US" i="1" dirty="0" err="1"/>
              <a:t>abstracto</a:t>
            </a:r>
            <a:r>
              <a:rPr lang="en-US" dirty="0"/>
              <a:t> claims, such as </a:t>
            </a:r>
            <a:r>
              <a:rPr lang="en-US" i="1" dirty="0" err="1"/>
              <a:t>Klass</a:t>
            </a:r>
            <a:r>
              <a:rPr lang="en-US" dirty="0"/>
              <a:t>, </a:t>
            </a:r>
            <a:r>
              <a:rPr lang="en-US" i="1" dirty="0"/>
              <a:t>Malone</a:t>
            </a:r>
            <a:r>
              <a:rPr lang="en-US" dirty="0"/>
              <a:t>, </a:t>
            </a:r>
            <a:r>
              <a:rPr lang="en-US" i="1" dirty="0"/>
              <a:t>P.G. </a:t>
            </a:r>
            <a:r>
              <a:rPr lang="en-US" dirty="0"/>
              <a:t>and</a:t>
            </a:r>
            <a:r>
              <a:rPr lang="en-US" i="1" dirty="0"/>
              <a:t> J.H</a:t>
            </a:r>
            <a:r>
              <a:rPr lang="en-US" dirty="0"/>
              <a:t>. and </a:t>
            </a:r>
            <a:r>
              <a:rPr lang="en-US" i="1" dirty="0" err="1"/>
              <a:t>Mersch</a:t>
            </a:r>
            <a:r>
              <a:rPr lang="en-US" dirty="0"/>
              <a:t>, the victim requirement is simply abandoned. This shift has had a large influence on the admissibility of cases and complainants more in general.</a:t>
            </a:r>
          </a:p>
          <a:p>
            <a:r>
              <a:rPr lang="en-US" dirty="0"/>
              <a:t>While typical cases under Article 8 ECHR revolve around individual interests such as human dignity, individual autonomy and personal freedom, cases in which the Court accepts </a:t>
            </a:r>
            <a:r>
              <a:rPr lang="en-US" i="1" dirty="0"/>
              <a:t>in </a:t>
            </a:r>
            <a:r>
              <a:rPr lang="en-US" i="1" dirty="0" err="1"/>
              <a:t>abstracto</a:t>
            </a:r>
            <a:r>
              <a:rPr lang="en-US" dirty="0"/>
              <a:t> claims revolve around societal interests, such as the abuse of power by the government. </a:t>
            </a:r>
          </a:p>
          <a:p>
            <a:r>
              <a:rPr lang="en-US" dirty="0"/>
              <a:t>Abandoning the victim requirement means that other hurdles for invoking Article 8 ECHR are also minimized. </a:t>
            </a:r>
            <a:endParaRPr lang="nl-NL" dirty="0"/>
          </a:p>
        </p:txBody>
      </p:sp>
    </p:spTree>
    <p:extLst>
      <p:ext uri="{BB962C8B-B14F-4D97-AF65-F5344CB8AC3E}">
        <p14:creationId xmlns:p14="http://schemas.microsoft.com/office/powerpoint/2010/main" val="361937797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BF76E1F-06E4-40F4-9743-A127F0BC6D86}"/>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FDF74EED-5568-4899-8A17-5072966495DD}"/>
              </a:ext>
            </a:extLst>
          </p:cNvPr>
          <p:cNvSpPr>
            <a:spLocks noGrp="1"/>
          </p:cNvSpPr>
          <p:nvPr>
            <p:ph idx="1"/>
          </p:nvPr>
        </p:nvSpPr>
        <p:spPr/>
        <p:txBody>
          <a:bodyPr>
            <a:normAutofit fontScale="85000" lnSpcReduction="10000"/>
          </a:bodyPr>
          <a:lstStyle/>
          <a:p>
            <a:r>
              <a:rPr lang="en-US" dirty="0"/>
              <a:t>As has been discussed, in </a:t>
            </a:r>
            <a:r>
              <a:rPr lang="en-US" i="1" dirty="0" err="1"/>
              <a:t>Mersch</a:t>
            </a:r>
            <a:r>
              <a:rPr lang="en-US" i="1" dirty="0"/>
              <a:t> and others v. Luxembourg</a:t>
            </a:r>
            <a:r>
              <a:rPr lang="en-US" dirty="0"/>
              <a:t>, the Court was willing to accept a legal person in its claim for the part of the case that regarded the mere existence of laws or policies as such. Besides </a:t>
            </a:r>
            <a:r>
              <a:rPr lang="en-US" i="1" dirty="0" err="1"/>
              <a:t>Mersch</a:t>
            </a:r>
            <a:r>
              <a:rPr lang="en-US" dirty="0"/>
              <a:t>, the Court has accepted the complaint of a legal person in </a:t>
            </a:r>
            <a:r>
              <a:rPr lang="en-US" i="1" dirty="0"/>
              <a:t>Liberty</a:t>
            </a:r>
            <a:r>
              <a:rPr lang="en-US" dirty="0"/>
              <a:t> and in </a:t>
            </a:r>
            <a:r>
              <a:rPr lang="en-US" i="1" dirty="0"/>
              <a:t>Association for European Integration and Human Rights and </a:t>
            </a:r>
            <a:r>
              <a:rPr lang="en-US" i="1" dirty="0" err="1"/>
              <a:t>Ekimdzhiev</a:t>
            </a:r>
            <a:r>
              <a:rPr lang="en-US" i="1" dirty="0"/>
              <a:t> v. Bulgaria</a:t>
            </a:r>
            <a:r>
              <a:rPr lang="en-US" dirty="0"/>
              <a:t>. </a:t>
            </a:r>
          </a:p>
          <a:p>
            <a:r>
              <a:rPr lang="en-US" dirty="0"/>
              <a:t>The latter case regarded the authorities’ wide discretion to gather and use information obtained through secret surveillance. The applicants suggested that, by failing to provide sufficient safeguards against abuse, by its very existence, the laws were in violation of Article 8 ECHR. </a:t>
            </a:r>
          </a:p>
          <a:p>
            <a:r>
              <a:rPr lang="en-US" dirty="0"/>
              <a:t>The government disputed that the applicants could be considered victims (as they did not claim to be specifically harmed by the matter) and that legal persons should not be allowed to claim a right to privacy in general and in particular in this case because the legal person could not have been harmed itself. </a:t>
            </a:r>
            <a:endParaRPr lang="nl-NL" dirty="0"/>
          </a:p>
        </p:txBody>
      </p:sp>
    </p:spTree>
    <p:extLst>
      <p:ext uri="{BB962C8B-B14F-4D97-AF65-F5344CB8AC3E}">
        <p14:creationId xmlns:p14="http://schemas.microsoft.com/office/powerpoint/2010/main" val="1803443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14C3B54-0DC2-4704-873A-1035DC0A7C96}"/>
              </a:ext>
            </a:extLst>
          </p:cNvPr>
          <p:cNvSpPr>
            <a:spLocks noGrp="1"/>
          </p:cNvSpPr>
          <p:nvPr>
            <p:ph type="title"/>
          </p:nvPr>
        </p:nvSpPr>
        <p:spPr/>
        <p:txBody>
          <a:bodyPr/>
          <a:lstStyle/>
          <a:p>
            <a:r>
              <a:rPr lang="nl-NL" dirty="0"/>
              <a:t>Blog </a:t>
            </a:r>
            <a:r>
              <a:rPr lang="nl-NL" dirty="0" err="1"/>
              <a:t>and</a:t>
            </a:r>
            <a:r>
              <a:rPr lang="nl-NL" dirty="0"/>
              <a:t> essay</a:t>
            </a:r>
          </a:p>
        </p:txBody>
      </p:sp>
      <p:sp>
        <p:nvSpPr>
          <p:cNvPr id="3" name="Tijdelijke aanduiding voor inhoud 2">
            <a:extLst>
              <a:ext uri="{FF2B5EF4-FFF2-40B4-BE49-F238E27FC236}">
                <a16:creationId xmlns:a16="http://schemas.microsoft.com/office/drawing/2014/main" xmlns="" id="{7313BB77-AE40-4293-805F-DFCE28F15F3C}"/>
              </a:ext>
            </a:extLst>
          </p:cNvPr>
          <p:cNvSpPr>
            <a:spLocks noGrp="1"/>
          </p:cNvSpPr>
          <p:nvPr>
            <p:ph idx="1"/>
          </p:nvPr>
        </p:nvSpPr>
        <p:spPr/>
        <p:txBody>
          <a:bodyPr>
            <a:normAutofit fontScale="85000" lnSpcReduction="20000"/>
          </a:bodyPr>
          <a:lstStyle/>
          <a:p>
            <a:r>
              <a:rPr lang="nl-NL" dirty="0"/>
              <a:t>Blog: Write a blog </a:t>
            </a:r>
            <a:r>
              <a:rPr lang="nl-NL" dirty="0" err="1"/>
              <a:t>about</a:t>
            </a:r>
            <a:r>
              <a:rPr lang="nl-NL" dirty="0"/>
              <a:t> a case </a:t>
            </a:r>
            <a:r>
              <a:rPr lang="nl-NL" dirty="0" err="1"/>
              <a:t>that</a:t>
            </a:r>
            <a:r>
              <a:rPr lang="nl-NL" dirty="0"/>
              <a:t> has been </a:t>
            </a:r>
            <a:r>
              <a:rPr lang="nl-NL" dirty="0" err="1"/>
              <a:t>assigned</a:t>
            </a:r>
            <a:r>
              <a:rPr lang="nl-NL" dirty="0"/>
              <a:t> </a:t>
            </a:r>
            <a:r>
              <a:rPr lang="nl-NL" dirty="0" err="1"/>
              <a:t>to</a:t>
            </a:r>
            <a:r>
              <a:rPr lang="nl-NL" dirty="0"/>
              <a:t> </a:t>
            </a:r>
            <a:r>
              <a:rPr lang="nl-NL" dirty="0" err="1"/>
              <a:t>you</a:t>
            </a:r>
            <a:r>
              <a:rPr lang="nl-NL" dirty="0"/>
              <a:t>. 10% of </a:t>
            </a:r>
            <a:r>
              <a:rPr lang="nl-NL" dirty="0" err="1"/>
              <a:t>your</a:t>
            </a:r>
            <a:r>
              <a:rPr lang="nl-NL" dirty="0"/>
              <a:t> </a:t>
            </a:r>
            <a:r>
              <a:rPr lang="nl-NL" dirty="0" err="1"/>
              <a:t>final</a:t>
            </a:r>
            <a:r>
              <a:rPr lang="nl-NL" dirty="0"/>
              <a:t> </a:t>
            </a:r>
            <a:r>
              <a:rPr lang="nl-NL" dirty="0" err="1"/>
              <a:t>grade</a:t>
            </a:r>
            <a:r>
              <a:rPr lang="nl-NL" dirty="0"/>
              <a:t>. </a:t>
            </a:r>
            <a:r>
              <a:rPr lang="nl-NL" dirty="0" err="1"/>
              <a:t>Only</a:t>
            </a:r>
            <a:r>
              <a:rPr lang="nl-NL" dirty="0"/>
              <a:t> </a:t>
            </a:r>
            <a:r>
              <a:rPr lang="nl-NL" dirty="0" err="1"/>
              <a:t>Sufficient</a:t>
            </a:r>
            <a:r>
              <a:rPr lang="nl-NL" dirty="0"/>
              <a:t> – </a:t>
            </a:r>
            <a:r>
              <a:rPr lang="nl-NL" dirty="0" err="1"/>
              <a:t>Insufficient</a:t>
            </a:r>
            <a:r>
              <a:rPr lang="nl-NL" dirty="0"/>
              <a:t>.</a:t>
            </a:r>
          </a:p>
          <a:p>
            <a:endParaRPr lang="nl-NL" dirty="0"/>
          </a:p>
          <a:p>
            <a:r>
              <a:rPr lang="nl-NL" dirty="0"/>
              <a:t>Essay: 25% of </a:t>
            </a:r>
            <a:r>
              <a:rPr lang="nl-NL" dirty="0" err="1"/>
              <a:t>the</a:t>
            </a:r>
            <a:r>
              <a:rPr lang="nl-NL" dirty="0"/>
              <a:t> </a:t>
            </a:r>
            <a:r>
              <a:rPr lang="nl-NL" dirty="0" err="1"/>
              <a:t>grade</a:t>
            </a:r>
            <a:r>
              <a:rPr lang="nl-NL" dirty="0"/>
              <a:t> </a:t>
            </a:r>
            <a:r>
              <a:rPr lang="nl-NL" dirty="0" err="1"/>
              <a:t>for</a:t>
            </a:r>
            <a:r>
              <a:rPr lang="nl-NL" dirty="0"/>
              <a:t> </a:t>
            </a:r>
            <a:r>
              <a:rPr lang="nl-NL" dirty="0" err="1"/>
              <a:t>the</a:t>
            </a:r>
            <a:r>
              <a:rPr lang="nl-NL" dirty="0"/>
              <a:t> </a:t>
            </a:r>
            <a:r>
              <a:rPr lang="nl-NL" dirty="0" err="1"/>
              <a:t>written</a:t>
            </a:r>
            <a:r>
              <a:rPr lang="nl-NL" dirty="0"/>
              <a:t> </a:t>
            </a:r>
            <a:r>
              <a:rPr lang="nl-NL" dirty="0" err="1"/>
              <a:t>exam</a:t>
            </a:r>
            <a:r>
              <a:rPr lang="nl-NL" dirty="0"/>
              <a:t>. </a:t>
            </a:r>
            <a:br>
              <a:rPr lang="nl-NL" dirty="0"/>
            </a:br>
            <a:endParaRPr lang="nl-NL" dirty="0"/>
          </a:p>
          <a:p>
            <a:r>
              <a:rPr lang="en-US" dirty="0"/>
              <a:t>Mr. B. and </a:t>
            </a:r>
            <a:r>
              <a:rPr lang="en-US" dirty="0" err="1"/>
              <a:t>mr.</a:t>
            </a:r>
            <a:r>
              <a:rPr lang="en-US" dirty="0"/>
              <a:t> P. are discussing two judgements delivered by the European Court of Human Rights. B. argues that </a:t>
            </a:r>
            <a:r>
              <a:rPr lang="en-US" dirty="0" err="1"/>
              <a:t>Delfi</a:t>
            </a:r>
            <a:r>
              <a:rPr lang="en-US" dirty="0"/>
              <a:t> AS v. Estonia shows the redundancy of the human rights framework. Mr. P., however, suggests that the </a:t>
            </a:r>
            <a:r>
              <a:rPr lang="en-US" dirty="0" err="1"/>
              <a:t>Zakharov</a:t>
            </a:r>
            <a:r>
              <a:rPr lang="en-US" dirty="0"/>
              <a:t> v. Russia case also falls outside the normal conception of human rights and the classic task of a human rights court. In </a:t>
            </a:r>
            <a:r>
              <a:rPr lang="en-US" dirty="0" err="1"/>
              <a:t>Zakharov</a:t>
            </a:r>
            <a:r>
              <a:rPr lang="en-US" dirty="0"/>
              <a:t>, there was no harm inflicted on the applicants – so where is the human rights infringement?, </a:t>
            </a:r>
            <a:r>
              <a:rPr lang="en-US" dirty="0" err="1"/>
              <a:t>mr.</a:t>
            </a:r>
            <a:r>
              <a:rPr lang="en-US" dirty="0"/>
              <a:t> P. asks </a:t>
            </a:r>
            <a:r>
              <a:rPr lang="en-US" dirty="0" err="1"/>
              <a:t>mr.</a:t>
            </a:r>
            <a:r>
              <a:rPr lang="en-US" dirty="0"/>
              <a:t> B. </a:t>
            </a:r>
            <a:endParaRPr lang="nl-NL" dirty="0"/>
          </a:p>
          <a:p>
            <a:r>
              <a:rPr lang="en-US" dirty="0"/>
              <a:t>Write a hypothetical dialogue between </a:t>
            </a:r>
            <a:r>
              <a:rPr lang="en-US" dirty="0" err="1"/>
              <a:t>mr.</a:t>
            </a:r>
            <a:r>
              <a:rPr lang="en-US" dirty="0"/>
              <a:t> B. and </a:t>
            </a:r>
            <a:r>
              <a:rPr lang="en-US" dirty="0" err="1"/>
              <a:t>mr.</a:t>
            </a:r>
            <a:r>
              <a:rPr lang="en-US" dirty="0"/>
              <a:t> P., in which you develop new ideas, raise critical questions and/or create difficult dilemma’s (max. 2.000 words). </a:t>
            </a:r>
            <a:endParaRPr lang="nl-NL" dirty="0"/>
          </a:p>
          <a:p>
            <a:endParaRPr lang="nl-NL" dirty="0"/>
          </a:p>
        </p:txBody>
      </p:sp>
    </p:spTree>
    <p:extLst>
      <p:ext uri="{BB962C8B-B14F-4D97-AF65-F5344CB8AC3E}">
        <p14:creationId xmlns:p14="http://schemas.microsoft.com/office/powerpoint/2010/main" val="11661342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B98AC4B-2E13-4213-90E3-D5FF0E9C808F}"/>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D37DB571-B004-4192-8C75-DB31A0304F13}"/>
              </a:ext>
            </a:extLst>
          </p:cNvPr>
          <p:cNvSpPr>
            <a:spLocks noGrp="1"/>
          </p:cNvSpPr>
          <p:nvPr>
            <p:ph idx="1"/>
          </p:nvPr>
        </p:nvSpPr>
        <p:spPr/>
        <p:txBody>
          <a:bodyPr>
            <a:normAutofit fontScale="92500" lnSpcReduction="20000"/>
          </a:bodyPr>
          <a:lstStyle/>
          <a:p>
            <a:r>
              <a:rPr lang="en-US" dirty="0"/>
              <a:t>The Court, however, pointed to the statutory objectives of the association and found to the contrary:</a:t>
            </a:r>
            <a:endParaRPr lang="nl-NL" dirty="0"/>
          </a:p>
          <a:p>
            <a:r>
              <a:rPr lang="en-US" b="1" dirty="0"/>
              <a:t>The rights in issue in the present case are those of the applicant association, not of its members. There is therefore a sufficiently direct link between the association as such and the alleged breaches of the Convention. It follows that it can claim to be a victim within the meaning of Article 34 of the Convention. </a:t>
            </a:r>
            <a:endParaRPr lang="nl-NL" b="1" dirty="0"/>
          </a:p>
          <a:p>
            <a:r>
              <a:rPr lang="en-GB" dirty="0"/>
              <a:t>ECtHR, Association for European Integration and Human Rights and </a:t>
            </a:r>
            <a:r>
              <a:rPr lang="en-GB" dirty="0" err="1"/>
              <a:t>Ekimdzhiev</a:t>
            </a:r>
            <a:r>
              <a:rPr lang="en-GB" dirty="0"/>
              <a:t> v. Bulgaria, application no. 62540/00, 08 June 2007, § 59.</a:t>
            </a:r>
          </a:p>
          <a:p>
            <a:r>
              <a:rPr lang="en-US" dirty="0"/>
              <a:t>This means that legal persons who have statutes that incorporate references to the general protection of privacy and other human rights may have direct access to the court in the future when cases regard mass surveillance activities by the state.</a:t>
            </a:r>
            <a:endParaRPr lang="nl-NL" dirty="0"/>
          </a:p>
          <a:p>
            <a:endParaRPr lang="nl-NL" dirty="0"/>
          </a:p>
        </p:txBody>
      </p:sp>
    </p:spTree>
    <p:extLst>
      <p:ext uri="{BB962C8B-B14F-4D97-AF65-F5344CB8AC3E}">
        <p14:creationId xmlns:p14="http://schemas.microsoft.com/office/powerpoint/2010/main" val="271994293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A58A736-A859-4DBD-BAE3-405D1ECD1626}"/>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B364419A-EC8C-49F6-9676-A6A02BA18A24}"/>
              </a:ext>
            </a:extLst>
          </p:cNvPr>
          <p:cNvSpPr>
            <a:spLocks noGrp="1"/>
          </p:cNvSpPr>
          <p:nvPr>
            <p:ph idx="1"/>
          </p:nvPr>
        </p:nvSpPr>
        <p:spPr/>
        <p:txBody>
          <a:bodyPr>
            <a:normAutofit fontScale="77500" lnSpcReduction="20000"/>
          </a:bodyPr>
          <a:lstStyle/>
          <a:p>
            <a:r>
              <a:rPr lang="en-US" dirty="0"/>
              <a:t>As a second example, reference can be made to the requirement to exhaust all domestic remedies before submitting a claim before the ECtHR. This requirement is also relaxed with </a:t>
            </a:r>
            <a:r>
              <a:rPr lang="en-US" i="1" dirty="0"/>
              <a:t>in </a:t>
            </a:r>
            <a:r>
              <a:rPr lang="en-US" i="1" dirty="0" err="1"/>
              <a:t>abstracto</a:t>
            </a:r>
            <a:r>
              <a:rPr lang="en-US" dirty="0"/>
              <a:t> claims. The admissibility criteria laid down in Article 35 ECHR specify that the Court may only deal with a matter after all domestic remedies have been exhausted, according to the general recognized rules of international law. This is connected to the principle that the Court dismisses cases in which the national authorities have acknowledged their mistake and have remedied their misconduct, either by providing compensation and/or by revoking the law or policy on which the abusive practices were based. If the national courts would be passed over by the claimant, national states would be denied this chance. </a:t>
            </a:r>
          </a:p>
          <a:p>
            <a:r>
              <a:rPr lang="en-US" dirty="0"/>
              <a:t>However, the problem with </a:t>
            </a:r>
            <a:r>
              <a:rPr lang="en-US" i="1" dirty="0"/>
              <a:t>in </a:t>
            </a:r>
            <a:r>
              <a:rPr lang="en-US" i="1" dirty="0" err="1"/>
              <a:t>abstracto</a:t>
            </a:r>
            <a:r>
              <a:rPr lang="en-US" dirty="0"/>
              <a:t> claims is that, especially when linked to mass surveillance by secret services, national oversight is often quite limited. More specifically, </a:t>
            </a:r>
            <a:r>
              <a:rPr lang="en-US" i="1" dirty="0"/>
              <a:t>in </a:t>
            </a:r>
            <a:r>
              <a:rPr lang="en-US" i="1" dirty="0" err="1"/>
              <a:t>abstracto</a:t>
            </a:r>
            <a:r>
              <a:rPr lang="en-US" dirty="0"/>
              <a:t> claims can often not be brought forward by citizens or legal persons on the domestic level. Moreover, courts and tribunals often simply lack the power to annul laws or policies and can only assess specific individual cases. That is why the ECtHR is often willing to accept claimants which have not exhausted all domestic remedies if the claim regards the mere existence of laws or policies as such.</a:t>
            </a:r>
            <a:endParaRPr lang="nl-NL" dirty="0"/>
          </a:p>
        </p:txBody>
      </p:sp>
    </p:spTree>
    <p:extLst>
      <p:ext uri="{BB962C8B-B14F-4D97-AF65-F5344CB8AC3E}">
        <p14:creationId xmlns:p14="http://schemas.microsoft.com/office/powerpoint/2010/main" val="9376366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E53B08C-26FB-4AAE-90BE-552B56F4AB9A}"/>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05717328-1F37-45B3-B2DD-1637602B828F}"/>
              </a:ext>
            </a:extLst>
          </p:cNvPr>
          <p:cNvSpPr>
            <a:spLocks noGrp="1"/>
          </p:cNvSpPr>
          <p:nvPr>
            <p:ph idx="1"/>
          </p:nvPr>
        </p:nvSpPr>
        <p:spPr/>
        <p:txBody>
          <a:bodyPr>
            <a:normAutofit fontScale="62500" lnSpcReduction="20000"/>
          </a:bodyPr>
          <a:lstStyle/>
          <a:p>
            <a:r>
              <a:rPr lang="en-US" dirty="0"/>
              <a:t>For example, the Court in </a:t>
            </a:r>
            <a:r>
              <a:rPr lang="en-US" i="1" dirty="0"/>
              <a:t>Kennedy v. the UK</a:t>
            </a:r>
            <a:r>
              <a:rPr lang="en-US" dirty="0"/>
              <a:t> concluded that the applicant had failed to raise his objections to the Regulation of Investigatory Powers Act 2000 (RIPA) before the Investigatory Powers Tribunal (IPT). However, it also stressed that where the government claims non-exhaustion it must satisfy the Court that the remedy proposed was an effective one, available in theory and in practice at the relevant time; that is to say, that it was accessible, was capable of providing redress in respect of the applicant’s complaints and offered reasonable prospects of success. However, it found: </a:t>
            </a:r>
            <a:endParaRPr lang="nl-NL" dirty="0"/>
          </a:p>
          <a:p>
            <a:r>
              <a:rPr lang="en-US" b="1" dirty="0"/>
              <a:t>‘[I]f the applicant had made a general complaint to the IPT, and if that complaint been upheld, the tribunal did not have the power to annul any of the RIPA provisions or to find any interception arising under RIPA to be unlawful as a result of the incompatibility of the provisions themselves with the Convention. (…) Accordingly, the Court considers that the applicant was not required to advance his complaint regarding the general compliance of the RIPA regime for internal communications with Article 8 § 2 before the IPT in order to satisfy the requirement under Article 35 § 1 that he exhaust domestic remedies.’ </a:t>
            </a:r>
            <a:endParaRPr lang="nl-NL" b="1" dirty="0"/>
          </a:p>
          <a:p>
            <a:r>
              <a:rPr lang="en-US" dirty="0"/>
              <a:t>The Court held essentially the same in </a:t>
            </a:r>
            <a:r>
              <a:rPr lang="en-US" i="1" dirty="0"/>
              <a:t>M. M. v. the UK</a:t>
            </a:r>
            <a:r>
              <a:rPr lang="en-US" dirty="0"/>
              <a:t>. This means for </a:t>
            </a:r>
            <a:r>
              <a:rPr lang="en-US" i="1" dirty="0"/>
              <a:t>in </a:t>
            </a:r>
            <a:r>
              <a:rPr lang="en-US" i="1" dirty="0" err="1"/>
              <a:t>abstracto</a:t>
            </a:r>
            <a:r>
              <a:rPr lang="en-US" dirty="0"/>
              <a:t> claims that the ECtHR is willing to rule as a court of first instance.</a:t>
            </a:r>
            <a:endParaRPr lang="nl-NL" dirty="0"/>
          </a:p>
          <a:p>
            <a:r>
              <a:rPr lang="en-US" dirty="0"/>
              <a:t>ECtHR, Kennedy v. the United Kingdom, application no. 26839/05, 18 May 2010.</a:t>
            </a:r>
            <a:endParaRPr lang="nl-NL" dirty="0"/>
          </a:p>
          <a:p>
            <a:r>
              <a:rPr lang="en-US" dirty="0"/>
              <a:t>ECtHR, M.M. v. the United Kingdom, application no. 24029/07, 13 November 2012.</a:t>
            </a:r>
            <a:endParaRPr lang="nl-NL" dirty="0"/>
          </a:p>
          <a:p>
            <a:endParaRPr lang="nl-NL" dirty="0"/>
          </a:p>
        </p:txBody>
      </p:sp>
    </p:spTree>
    <p:extLst>
      <p:ext uri="{BB962C8B-B14F-4D97-AF65-F5344CB8AC3E}">
        <p14:creationId xmlns:p14="http://schemas.microsoft.com/office/powerpoint/2010/main" val="249992856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FB80B44-2662-4EB7-8FA0-2DF4DC5852D0}"/>
              </a:ext>
            </a:extLst>
          </p:cNvPr>
          <p:cNvSpPr>
            <a:spLocks noGrp="1"/>
          </p:cNvSpPr>
          <p:nvPr>
            <p:ph type="title"/>
          </p:nvPr>
        </p:nvSpPr>
        <p:spPr>
          <a:xfrm>
            <a:off x="838200" y="162995"/>
            <a:ext cx="10515600" cy="1325563"/>
          </a:xfrm>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2642623D-62FC-48FD-B22B-7BD75B9309FE}"/>
              </a:ext>
            </a:extLst>
          </p:cNvPr>
          <p:cNvSpPr>
            <a:spLocks noGrp="1"/>
          </p:cNvSpPr>
          <p:nvPr>
            <p:ph idx="1"/>
          </p:nvPr>
        </p:nvSpPr>
        <p:spPr>
          <a:xfrm>
            <a:off x="838200" y="1488558"/>
            <a:ext cx="10515600" cy="4986669"/>
          </a:xfrm>
        </p:spPr>
        <p:txBody>
          <a:bodyPr>
            <a:normAutofit fontScale="85000" lnSpcReduction="20000"/>
          </a:bodyPr>
          <a:lstStyle/>
          <a:p>
            <a:r>
              <a:rPr lang="en-US" dirty="0"/>
              <a:t>To offer a final example, the Convention specifies certain time-restrictive principles, which are also put under pressure with </a:t>
            </a:r>
            <a:r>
              <a:rPr lang="en-US" i="1" dirty="0"/>
              <a:t>in </a:t>
            </a:r>
            <a:r>
              <a:rPr lang="en-US" i="1" dirty="0" err="1"/>
              <a:t>abstracto</a:t>
            </a:r>
            <a:r>
              <a:rPr lang="en-US" dirty="0"/>
              <a:t> claims, as these do not revolve around specific violations but the existence of laws or policies as such, and are thus not linked to a specific moment in time. </a:t>
            </a:r>
          </a:p>
          <a:p>
            <a:r>
              <a:rPr lang="en-US" dirty="0"/>
              <a:t>The principle of </a:t>
            </a:r>
            <a:r>
              <a:rPr lang="en-US" i="1" dirty="0" err="1"/>
              <a:t>ratione</a:t>
            </a:r>
            <a:r>
              <a:rPr lang="en-US" i="1" dirty="0"/>
              <a:t> </a:t>
            </a:r>
            <a:r>
              <a:rPr lang="en-US" i="1" dirty="0" err="1"/>
              <a:t>temporis</a:t>
            </a:r>
            <a:r>
              <a:rPr lang="en-US" dirty="0"/>
              <a:t> signifies that the provisions of the Convention do not bind a national state in relation to any act or fact which took place or any situation which ceased to exist before the date of the entry into force of the Convention or the accession of a state to the ECHR. This means that, for example, if the right to privacy of an individual had been violated by a state before that state entered the Convention, this case will be declared inadmissible by the Court. </a:t>
            </a:r>
          </a:p>
          <a:p>
            <a:r>
              <a:rPr lang="en-US" dirty="0"/>
              <a:t>Obviously, this principle does not apply to </a:t>
            </a:r>
            <a:r>
              <a:rPr lang="en-US" i="1" dirty="0"/>
              <a:t>in </a:t>
            </a:r>
            <a:r>
              <a:rPr lang="en-US" i="1" dirty="0" err="1"/>
              <a:t>abstracto</a:t>
            </a:r>
            <a:r>
              <a:rPr lang="en-US" dirty="0"/>
              <a:t> claims, as the infringement continues to exist. The Convention, Article 35, also requires applicants to submit their application within a period of six months from the date on which the final decision on the national level was taken. This principle is also very difficult to maintain with regard to </a:t>
            </a:r>
            <a:r>
              <a:rPr lang="en-US" i="1" dirty="0"/>
              <a:t>in </a:t>
            </a:r>
            <a:r>
              <a:rPr lang="en-US" i="1" dirty="0" err="1"/>
              <a:t>abstracto</a:t>
            </a:r>
            <a:r>
              <a:rPr lang="en-US" dirty="0"/>
              <a:t> claims, and the ECtHR has often adopted a flexible approach with this respect.</a:t>
            </a:r>
            <a:endParaRPr lang="nl-NL" dirty="0"/>
          </a:p>
          <a:p>
            <a:endParaRPr lang="nl-NL" dirty="0"/>
          </a:p>
        </p:txBody>
      </p:sp>
    </p:spTree>
    <p:extLst>
      <p:ext uri="{BB962C8B-B14F-4D97-AF65-F5344CB8AC3E}">
        <p14:creationId xmlns:p14="http://schemas.microsoft.com/office/powerpoint/2010/main" val="165832114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6972BA4-4177-4CBA-B686-CDBC6E71BFBD}"/>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8EDBDEAF-B83D-49E0-A339-1C00E5A4E5A5}"/>
              </a:ext>
            </a:extLst>
          </p:cNvPr>
          <p:cNvSpPr>
            <a:spLocks noGrp="1"/>
          </p:cNvSpPr>
          <p:nvPr>
            <p:ph idx="1"/>
          </p:nvPr>
        </p:nvSpPr>
        <p:spPr/>
        <p:txBody>
          <a:bodyPr>
            <a:normAutofit fontScale="70000" lnSpcReduction="20000"/>
          </a:bodyPr>
          <a:lstStyle/>
          <a:p>
            <a:r>
              <a:rPr lang="en-US" dirty="0"/>
              <a:t>For example, in </a:t>
            </a:r>
            <a:r>
              <a:rPr lang="en-US" i="1" dirty="0" err="1"/>
              <a:t>Lenev</a:t>
            </a:r>
            <a:r>
              <a:rPr lang="en-US" i="1" dirty="0"/>
              <a:t> v. Bulgaria</a:t>
            </a:r>
            <a:r>
              <a:rPr lang="en-US" dirty="0"/>
              <a:t>, the Court made a sharp distinction between the complaint regarding individual harm and the part of the application revolving around the mere existence of the law. Regarding the timeliness of the applicant’s complaint, which occurred more than six months after he learned about the secret taping of his interrogation, the Court reasoned as follows: </a:t>
            </a:r>
            <a:endParaRPr lang="nl-NL" dirty="0"/>
          </a:p>
          <a:p>
            <a:r>
              <a:rPr lang="en-US" dirty="0"/>
              <a:t>The fact that he did not have knowledge of the exact content of the recording is immaterial because the lack of such knowledge could not prevent him from formulating a complaint under Article 8 of the Convention in relation to the secret taping of his interrogation. Nor can the Court accept that the criminal proceedings against the applicant constituted an obstacle to his raising grievances in this respect. </a:t>
            </a:r>
          </a:p>
          <a:p>
            <a:r>
              <a:rPr lang="en-US" dirty="0"/>
              <a:t>It follows that the complaints concerning the secret taping of the applicant’s interrogation have been introduced out of time and must be rejected in accordance with Article 35 §§ 1 and 4 of the Convention. By contrast, the concomitant complaints concerning the mere existence in Bulgaria of laws and practices which have established a system for secret surveillance relate to a continuing situation – in as much as the applicant may at any time be placed under such surveillance without his being aware of it. It follows that his complaints in that respect cannot be regarded as having been raised out of time.’ </a:t>
            </a:r>
            <a:endParaRPr lang="nl-NL" dirty="0"/>
          </a:p>
          <a:p>
            <a:r>
              <a:rPr lang="en-US" dirty="0"/>
              <a:t>ECtHR, </a:t>
            </a:r>
            <a:r>
              <a:rPr lang="en-US" dirty="0" err="1"/>
              <a:t>Lenev</a:t>
            </a:r>
            <a:r>
              <a:rPr lang="en-US" dirty="0"/>
              <a:t> v. Bulgaria, application no. 41452/07, 04 December 2012.</a:t>
            </a:r>
            <a:endParaRPr lang="nl-NL" dirty="0"/>
          </a:p>
          <a:p>
            <a:endParaRPr lang="nl-NL" dirty="0"/>
          </a:p>
        </p:txBody>
      </p:sp>
    </p:spTree>
    <p:extLst>
      <p:ext uri="{BB962C8B-B14F-4D97-AF65-F5344CB8AC3E}">
        <p14:creationId xmlns:p14="http://schemas.microsoft.com/office/powerpoint/2010/main" val="67834955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A30FA2C-7ABE-4C4F-97E4-AC14CEFE6B89}"/>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555140FE-704B-461A-A2BE-F7D01352A36B}"/>
              </a:ext>
            </a:extLst>
          </p:cNvPr>
          <p:cNvSpPr>
            <a:spLocks noGrp="1"/>
          </p:cNvSpPr>
          <p:nvPr>
            <p:ph idx="1"/>
          </p:nvPr>
        </p:nvSpPr>
        <p:spPr/>
        <p:txBody>
          <a:bodyPr>
            <a:normAutofit fontScale="77500" lnSpcReduction="20000"/>
          </a:bodyPr>
          <a:lstStyle/>
          <a:p>
            <a:r>
              <a:rPr lang="en-US" dirty="0"/>
              <a:t>The Court focuses on individual harm by natural persons when assessing the admissibility of cases under Article 8 ECHR, as discussed in the previous chapter. According to the Court, this provision guarantees protection only to individual interests such as human dignity, individual autonomy and personal freedom. Cases are declared inadmissible if they do not revolve around individual harm.</a:t>
            </a:r>
          </a:p>
          <a:p>
            <a:r>
              <a:rPr lang="en-US" dirty="0"/>
              <a:t>Examples are: </a:t>
            </a:r>
            <a:r>
              <a:rPr lang="en-US" i="1" dirty="0"/>
              <a:t>in </a:t>
            </a:r>
            <a:r>
              <a:rPr lang="en-US" i="1" dirty="0" err="1"/>
              <a:t>abstracto</a:t>
            </a:r>
            <a:r>
              <a:rPr lang="en-US" dirty="0"/>
              <a:t> claims, </a:t>
            </a:r>
            <a:r>
              <a:rPr lang="en-US" i="1" dirty="0"/>
              <a:t>a priori</a:t>
            </a:r>
            <a:r>
              <a:rPr lang="en-US" dirty="0"/>
              <a:t> claims, hypothetical complaints, class actions, claims about minimal harm, claims about harm which has been remedied, claims by legal persons and claims that do not regard strictly personal interests</a:t>
            </a:r>
            <a:r>
              <a:rPr lang="en-US"/>
              <a:t>. </a:t>
            </a:r>
          </a:p>
          <a:p>
            <a:r>
              <a:rPr lang="en-US"/>
              <a:t>However</a:t>
            </a:r>
            <a:r>
              <a:rPr lang="en-US" dirty="0"/>
              <a:t>, it has also been explained that in certain types of cases, the Court is willing to relax its standards. It is sometimes willing to allow for hypothetical complaints if a reasonable likelihood exists that the applicant has been harmed; it is occasionally willing to accept </a:t>
            </a:r>
            <a:r>
              <a:rPr lang="en-US" i="1" dirty="0"/>
              <a:t>a priori</a:t>
            </a:r>
            <a:r>
              <a:rPr lang="en-US" dirty="0"/>
              <a:t> claims, when the applicant is forced to restrict its legitimate use of her right to privacy in order to avoid legal sanctions; and in exceptional cases, it is even willing to accept claims that revolve around the mere existence of laws and policies as such.</a:t>
            </a:r>
            <a:endParaRPr lang="nl-NL" dirty="0"/>
          </a:p>
          <a:p>
            <a:endParaRPr lang="nl-NL" dirty="0"/>
          </a:p>
        </p:txBody>
      </p:sp>
    </p:spTree>
    <p:extLst>
      <p:ext uri="{BB962C8B-B14F-4D97-AF65-F5344CB8AC3E}">
        <p14:creationId xmlns:p14="http://schemas.microsoft.com/office/powerpoint/2010/main" val="267561492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969A319-9346-4FEA-885A-BC6E602B0494}"/>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2F728801-AF8E-4654-8F07-44F634AD7651}"/>
              </a:ext>
            </a:extLst>
          </p:cNvPr>
          <p:cNvSpPr>
            <a:spLocks noGrp="1"/>
          </p:cNvSpPr>
          <p:nvPr>
            <p:ph idx="1"/>
          </p:nvPr>
        </p:nvSpPr>
        <p:spPr/>
        <p:txBody>
          <a:bodyPr>
            <a:normAutofit lnSpcReduction="10000"/>
          </a:bodyPr>
          <a:lstStyle/>
          <a:p>
            <a:r>
              <a:rPr lang="en-US" dirty="0"/>
              <a:t>The reason why the Court is willing to relax its stance in cases revolving around (mass) surveillance activities specifically is clear.  The citizen is mostly unaware of the fact that she is being followed or that her data are being gathered, why this is done, by whom, to what extent, etc. </a:t>
            </a:r>
          </a:p>
          <a:p>
            <a:r>
              <a:rPr lang="en-US" dirty="0"/>
              <a:t>Likewise, especially with regard to laws allowing for mass surveillance and data retention, the fact is that the potential violations do not revolve around a specific person, but affect everyone living under that regime or at least very large numbers of people. Mostly, the issue is simply the presumed abuse of power by national authorities. This is a societal interest, related to the legitimacy and legality of the state.</a:t>
            </a:r>
            <a:endParaRPr lang="nl-NL" dirty="0"/>
          </a:p>
          <a:p>
            <a:endParaRPr lang="nl-NL" dirty="0"/>
          </a:p>
        </p:txBody>
      </p:sp>
    </p:spTree>
    <p:extLst>
      <p:ext uri="{BB962C8B-B14F-4D97-AF65-F5344CB8AC3E}">
        <p14:creationId xmlns:p14="http://schemas.microsoft.com/office/powerpoint/2010/main" val="303931442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55C513C-6073-4911-A25C-74EBC271AF04}"/>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A85E90B1-01A1-4862-AFE2-8440265CF1B7}"/>
              </a:ext>
            </a:extLst>
          </p:cNvPr>
          <p:cNvSpPr>
            <a:spLocks noGrp="1"/>
          </p:cNvSpPr>
          <p:nvPr>
            <p:ph idx="1"/>
          </p:nvPr>
        </p:nvSpPr>
        <p:spPr/>
        <p:txBody>
          <a:bodyPr>
            <a:normAutofit fontScale="77500" lnSpcReduction="20000"/>
          </a:bodyPr>
          <a:lstStyle/>
          <a:p>
            <a:r>
              <a:rPr lang="en-US" dirty="0"/>
              <a:t>The reason for discussing these matters in such detail is that these characteristics are shared to a large extent by privacy infringements following from Big Data initiatives in general.  All notions connected to the victim requirement, such as the </a:t>
            </a:r>
            <a:r>
              <a:rPr lang="en-US" i="1" dirty="0"/>
              <a:t>de </a:t>
            </a:r>
            <a:r>
              <a:rPr lang="en-US" i="1" dirty="0" err="1"/>
              <a:t>minimis</a:t>
            </a:r>
            <a:r>
              <a:rPr lang="en-US" dirty="0"/>
              <a:t> rule, the prohibition on hypothetical, future and abstract harm, the prohibition of class actions and of legal persons instituting a complaint, and the focus on individual interests, seem to be challenged by the developments known as Big Data. </a:t>
            </a:r>
          </a:p>
          <a:p>
            <a:r>
              <a:rPr lang="en-US" dirty="0"/>
              <a:t>Some of the most salient privacy-related claims regarding mass surveillance and Big Data practices include claims about the potential chilling effect (e.g. users being afraid to use certain forms of communication), about hypothetical harm, and even abstract assessments of the policies and practices as such. </a:t>
            </a:r>
          </a:p>
          <a:p>
            <a:r>
              <a:rPr lang="en-US" dirty="0"/>
              <a:t>Not the individual, but civil society groups and legal persons seem to be best equipped to file such complaints. </a:t>
            </a:r>
          </a:p>
          <a:p>
            <a:r>
              <a:rPr lang="en-US" dirty="0"/>
              <a:t>Not individual interests are at stake in these types of processes, but general and societal interests. Thus, in order to retain the relevance of the rights to privacy and data protection in the modern technological era, the victim requirement and all its </a:t>
            </a:r>
            <a:r>
              <a:rPr lang="en-US" dirty="0" err="1"/>
              <a:t>subrequirements</a:t>
            </a:r>
            <a:r>
              <a:rPr lang="en-US" dirty="0"/>
              <a:t> should be relaxed.</a:t>
            </a:r>
            <a:endParaRPr lang="nl-NL" dirty="0"/>
          </a:p>
          <a:p>
            <a:endParaRPr lang="nl-NL" dirty="0"/>
          </a:p>
        </p:txBody>
      </p:sp>
    </p:spTree>
    <p:extLst>
      <p:ext uri="{BB962C8B-B14F-4D97-AF65-F5344CB8AC3E}">
        <p14:creationId xmlns:p14="http://schemas.microsoft.com/office/powerpoint/2010/main" val="23005106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F61E9F9-657D-450F-99D9-B3AAC793EB47}"/>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54DEE66F-0226-4963-ADEE-DAEDFB339122}"/>
              </a:ext>
            </a:extLst>
          </p:cNvPr>
          <p:cNvSpPr>
            <a:spLocks noGrp="1"/>
          </p:cNvSpPr>
          <p:nvPr>
            <p:ph idx="1"/>
          </p:nvPr>
        </p:nvSpPr>
        <p:spPr/>
        <p:txBody>
          <a:bodyPr>
            <a:normAutofit fontScale="92500" lnSpcReduction="10000"/>
          </a:bodyPr>
          <a:lstStyle/>
          <a:p>
            <a:r>
              <a:rPr lang="en-US" dirty="0"/>
              <a:t>And this is exactly what the ECtHR is willing to do in cases that revolve around surveillance activities. It does accept claims about future harm, potential chilling effects and about hypothetical harm; it does receive class actions, abstract claims and claims from legal persons; and it does take into account abstract and societal interests. </a:t>
            </a:r>
          </a:p>
          <a:p>
            <a:r>
              <a:rPr lang="en-US" dirty="0"/>
              <a:t>Although the Court has done so for years without explicitly acknowledging the fact that, in exceptional cases, it is prepared to relax its individualized approach to privacy, it has finally made this unequivocally clear in in two recent cases, namely </a:t>
            </a:r>
            <a:r>
              <a:rPr lang="en-US" i="1" dirty="0" err="1"/>
              <a:t>Szabó</a:t>
            </a:r>
            <a:r>
              <a:rPr lang="en-US" i="1" dirty="0"/>
              <a:t> &amp; </a:t>
            </a:r>
            <a:r>
              <a:rPr lang="en-US" i="1" dirty="0" err="1"/>
              <a:t>Vissy</a:t>
            </a:r>
            <a:r>
              <a:rPr lang="en-US" dirty="0"/>
              <a:t> and especially </a:t>
            </a:r>
            <a:r>
              <a:rPr lang="en-US" i="1" dirty="0" err="1"/>
              <a:t>Zakharov</a:t>
            </a:r>
            <a:r>
              <a:rPr lang="en-US" dirty="0"/>
              <a:t>.</a:t>
            </a:r>
            <a:r>
              <a:rPr lang="nl-NL" dirty="0"/>
              <a:t> </a:t>
            </a:r>
            <a:r>
              <a:rPr lang="en-US" dirty="0"/>
              <a:t>ECtHR, </a:t>
            </a:r>
            <a:r>
              <a:rPr lang="en-US" dirty="0" err="1"/>
              <a:t>Szabó</a:t>
            </a:r>
            <a:r>
              <a:rPr lang="en-US" dirty="0"/>
              <a:t> and </a:t>
            </a:r>
            <a:r>
              <a:rPr lang="en-US" dirty="0" err="1"/>
              <a:t>Vissy</a:t>
            </a:r>
            <a:r>
              <a:rPr lang="en-US" dirty="0"/>
              <a:t> v. Hungary, application no. 37138/14, 12 January 2016.</a:t>
            </a:r>
            <a:endParaRPr lang="nl-NL" dirty="0"/>
          </a:p>
          <a:p>
            <a:r>
              <a:rPr lang="en-US" dirty="0"/>
              <a:t>ECtHR, Roman </a:t>
            </a:r>
            <a:r>
              <a:rPr lang="en-US" dirty="0" err="1"/>
              <a:t>Zakharov</a:t>
            </a:r>
            <a:r>
              <a:rPr lang="en-US" dirty="0"/>
              <a:t> v. Russia, application no. 47143/06, 04 December 2015.</a:t>
            </a:r>
            <a:endParaRPr lang="nl-NL" dirty="0"/>
          </a:p>
          <a:p>
            <a:endParaRPr lang="nl-NL" dirty="0"/>
          </a:p>
        </p:txBody>
      </p:sp>
    </p:spTree>
    <p:extLst>
      <p:ext uri="{BB962C8B-B14F-4D97-AF65-F5344CB8AC3E}">
        <p14:creationId xmlns:p14="http://schemas.microsoft.com/office/powerpoint/2010/main" val="353396431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DB6FB06-1D42-4097-A7D1-A3EB47ED4212}"/>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F177967F-1FDD-4FD4-A238-6878AF82E646}"/>
              </a:ext>
            </a:extLst>
          </p:cNvPr>
          <p:cNvSpPr>
            <a:spLocks noGrp="1"/>
          </p:cNvSpPr>
          <p:nvPr>
            <p:ph idx="1"/>
          </p:nvPr>
        </p:nvSpPr>
        <p:spPr/>
        <p:txBody>
          <a:bodyPr>
            <a:normAutofit fontScale="85000" lnSpcReduction="20000"/>
          </a:bodyPr>
          <a:lstStyle/>
          <a:p>
            <a:r>
              <a:rPr lang="en-US" i="1" dirty="0"/>
              <a:t>[T]he Court accepts that an applicant can claim to be the victim of a violation occasioned by the </a:t>
            </a:r>
            <a:r>
              <a:rPr lang="en-US" b="1" i="1" dirty="0"/>
              <a:t>mere existence of secret surveillance measures</a:t>
            </a:r>
            <a:r>
              <a:rPr lang="en-US" i="1" dirty="0"/>
              <a:t>, or legislation permitting secret surveillance measures, if the following conditions are satisfied. Firstly, the Court will take into account the scope of the legislation permitting secret surveillance measures by examining whether the applicant can possibly be affected by it, either because he or she belongs to a group of persons targeted by the contested legislation or because the legislation </a:t>
            </a:r>
            <a:r>
              <a:rPr lang="en-US" b="1" i="1" dirty="0"/>
              <a:t>directly affects all users of communication services </a:t>
            </a:r>
            <a:r>
              <a:rPr lang="en-US" i="1" dirty="0"/>
              <a:t>by instituting a system where any person can have his or her communications intercepted. </a:t>
            </a:r>
          </a:p>
          <a:p>
            <a:r>
              <a:rPr lang="en-US" i="1" dirty="0"/>
              <a:t>Secondly, the Court will take into account the availability of remedies at the national level and will adjust the degree of scrutiny depending on the effectiveness of such remedies. As the Court underlined in Kennedy, where the domestic system does not afford an effective remedy to the person who suspects that he or she was subjected to secret surveillance, widespread suspicion and concern among the general public that secret surveillance powers are being abused cannot be said to be unjustified. </a:t>
            </a:r>
            <a:endParaRPr lang="nl-NL" i="1" dirty="0"/>
          </a:p>
        </p:txBody>
      </p:sp>
    </p:spTree>
    <p:extLst>
      <p:ext uri="{BB962C8B-B14F-4D97-AF65-F5344CB8AC3E}">
        <p14:creationId xmlns:p14="http://schemas.microsoft.com/office/powerpoint/2010/main" val="2761641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8787714-36FD-4B61-BEC3-7DF3B99BCE44}"/>
              </a:ext>
            </a:extLst>
          </p:cNvPr>
          <p:cNvSpPr>
            <a:spLocks noGrp="1"/>
          </p:cNvSpPr>
          <p:nvPr>
            <p:ph type="title"/>
          </p:nvPr>
        </p:nvSpPr>
        <p:spPr/>
        <p:txBody>
          <a:bodyPr/>
          <a:lstStyle/>
          <a:p>
            <a:r>
              <a:rPr lang="nl-NL" dirty="0"/>
              <a:t>(1) Background of ECHR</a:t>
            </a:r>
          </a:p>
        </p:txBody>
      </p:sp>
      <p:sp>
        <p:nvSpPr>
          <p:cNvPr id="3" name="Tijdelijke aanduiding voor inhoud 2">
            <a:extLst>
              <a:ext uri="{FF2B5EF4-FFF2-40B4-BE49-F238E27FC236}">
                <a16:creationId xmlns:a16="http://schemas.microsoft.com/office/drawing/2014/main" xmlns="" id="{A17CF7E7-C9A7-4D0C-9558-7438B308DF2C}"/>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44029943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D78AA38-6F7F-45DD-A9CC-D76B218B051E}"/>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C24FA2DB-6867-423B-B04B-CCA4F5BD001B}"/>
              </a:ext>
            </a:extLst>
          </p:cNvPr>
          <p:cNvSpPr>
            <a:spLocks noGrp="1"/>
          </p:cNvSpPr>
          <p:nvPr>
            <p:ph idx="1"/>
          </p:nvPr>
        </p:nvSpPr>
        <p:spPr/>
        <p:txBody>
          <a:bodyPr>
            <a:normAutofit fontScale="92500" lnSpcReduction="20000"/>
          </a:bodyPr>
          <a:lstStyle/>
          <a:p>
            <a:r>
              <a:rPr lang="en-US" i="1" dirty="0"/>
              <a:t>In such circumstances the menace of surveillance can be claimed in itself to restrict free communication through the postal and telecommunication services, thereby constituting for all users or potential users a direct interference with the right guaranteed by Article 8. </a:t>
            </a:r>
            <a:r>
              <a:rPr lang="en-US" b="1" i="1" dirty="0"/>
              <a:t>There is therefore a greater need for scrutiny by the Court and an exception to the rule, which denies individuals the right to challenge a law in </a:t>
            </a:r>
            <a:r>
              <a:rPr lang="en-US" b="1" i="1" dirty="0" err="1"/>
              <a:t>abstracto</a:t>
            </a:r>
            <a:r>
              <a:rPr lang="en-US" b="1" i="1" dirty="0"/>
              <a:t>, is justified. </a:t>
            </a:r>
          </a:p>
          <a:p>
            <a:r>
              <a:rPr lang="en-US" i="1" dirty="0"/>
              <a:t>In such cases the individual does not need to demonstrate the existence of any risk that secret surveillance measures were applied to her. By contrast, if the national system provides for effective remedies, a widespread suspicion of abuse is more difficult to justify. In such cases, the individual may claim to be a victim of a violation occasioned by the mere existence of secret measures or of legislation permitting secret measures only if he is able to show that, due to his personal situation, he is potentially at risk of being subjected to such measures.</a:t>
            </a:r>
            <a:endParaRPr lang="nl-NL" i="1" dirty="0"/>
          </a:p>
        </p:txBody>
      </p:sp>
    </p:spTree>
    <p:extLst>
      <p:ext uri="{BB962C8B-B14F-4D97-AF65-F5344CB8AC3E}">
        <p14:creationId xmlns:p14="http://schemas.microsoft.com/office/powerpoint/2010/main" val="10612539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F5389DB-3FCC-42DA-9841-A176E54BC19F}"/>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DC0E3A66-6622-4860-85B7-641A90A95F77}"/>
              </a:ext>
            </a:extLst>
          </p:cNvPr>
          <p:cNvSpPr>
            <a:spLocks noGrp="1"/>
          </p:cNvSpPr>
          <p:nvPr>
            <p:ph idx="1"/>
          </p:nvPr>
        </p:nvSpPr>
        <p:spPr/>
        <p:txBody>
          <a:bodyPr>
            <a:normAutofit fontScale="77500" lnSpcReduction="20000"/>
          </a:bodyPr>
          <a:lstStyle/>
          <a:p>
            <a:r>
              <a:rPr lang="en-US" dirty="0"/>
              <a:t>Although this development seems laudable in terms of concrete protection, the question is at what price this comes. What is left for the Court to assess in these types of cases, particularly with </a:t>
            </a:r>
            <a:r>
              <a:rPr lang="en-US" i="1" dirty="0"/>
              <a:t>in </a:t>
            </a:r>
            <a:r>
              <a:rPr lang="en-US" i="1" dirty="0" err="1"/>
              <a:t>abstracto</a:t>
            </a:r>
            <a:r>
              <a:rPr lang="en-US" dirty="0"/>
              <a:t> claims, is the mere quality of laws and policies as such and the question is whether this narrow assessment is still properly addressed under a human rights framework. </a:t>
            </a:r>
          </a:p>
          <a:p>
            <a:r>
              <a:rPr lang="en-US" dirty="0"/>
              <a:t>The normal assessment of the Court revolves around, roughly, three questions, as discussed in the previous chapter: (1) has there been an infringement of the right to privacy of the claimant, (2) is the infringement prescribed by law and (3) is the infringement necessary in a democratic society in terms of, </a:t>
            </a:r>
            <a:r>
              <a:rPr lang="en-US" i="1" dirty="0"/>
              <a:t>inter alia</a:t>
            </a:r>
            <a:r>
              <a:rPr lang="en-US" dirty="0"/>
              <a:t>, national security – that is, does the societal interest in this particular case outweigh the individual interest (balancing test). </a:t>
            </a:r>
          </a:p>
          <a:p>
            <a:r>
              <a:rPr lang="en-US" dirty="0"/>
              <a:t>Obviously, the first question does not apply to </a:t>
            </a:r>
            <a:r>
              <a:rPr lang="en-US" i="1" dirty="0"/>
              <a:t>in </a:t>
            </a:r>
            <a:r>
              <a:rPr lang="en-US" i="1" dirty="0" err="1"/>
              <a:t>abstracto</a:t>
            </a:r>
            <a:r>
              <a:rPr lang="en-US" dirty="0"/>
              <a:t> claims because there has been no infringement with the right of the claimant. The third question is also left untouched by the Court, because it is impossible, in the absence of an individual interest, to weigh the different interests involved. This means of course that another of the Court’s principles, namely that it only decides on the particular case before it, is also overturned.</a:t>
            </a:r>
            <a:endParaRPr lang="nl-NL" dirty="0"/>
          </a:p>
          <a:p>
            <a:endParaRPr lang="nl-NL" dirty="0"/>
          </a:p>
        </p:txBody>
      </p:sp>
    </p:spTree>
    <p:extLst>
      <p:ext uri="{BB962C8B-B14F-4D97-AF65-F5344CB8AC3E}">
        <p14:creationId xmlns:p14="http://schemas.microsoft.com/office/powerpoint/2010/main" val="214007735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D6077CC-DDB3-4106-9D88-5C2A9A5301A7}"/>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4ED051BE-C6E4-4A96-B8B1-ADB0220D18DA}"/>
              </a:ext>
            </a:extLst>
          </p:cNvPr>
          <p:cNvSpPr>
            <a:spLocks noGrp="1"/>
          </p:cNvSpPr>
          <p:nvPr>
            <p:ph idx="1"/>
          </p:nvPr>
        </p:nvSpPr>
        <p:spPr/>
        <p:txBody>
          <a:bodyPr>
            <a:normAutofit fontScale="70000" lnSpcReduction="20000"/>
          </a:bodyPr>
          <a:lstStyle/>
          <a:p>
            <a:r>
              <a:rPr lang="en-US" dirty="0"/>
              <a:t>Even the second question – whether the infringement is prescribed by law – is not applicable as such since there is no infringement that is or is not prescribed by law. Although the Court regularly determines in cases, </a:t>
            </a:r>
            <a:r>
              <a:rPr lang="en-US" i="1" dirty="0"/>
              <a:t>inter alia</a:t>
            </a:r>
            <a:r>
              <a:rPr lang="en-US" dirty="0"/>
              <a:t>, whether the laws are accessible, whether sanctions are foreseeable and whether the infringement at stake is based on a legal provision, this does not apply to </a:t>
            </a:r>
            <a:r>
              <a:rPr lang="en-US" i="1" dirty="0"/>
              <a:t>in </a:t>
            </a:r>
            <a:r>
              <a:rPr lang="en-US" i="1" dirty="0" err="1"/>
              <a:t>abstracto</a:t>
            </a:r>
            <a:r>
              <a:rPr lang="en-US" dirty="0"/>
              <a:t> claims. There is often a law permitting mass surveillance (that is exactly the problem) and these laws are accessible and the consequences are foreseeable (in the sense that everyone will be affected by it). Rather, it is the mere quality of the policy as such that is assessed; the content of the law, the use of power as such, may be deemed inappropriate. </a:t>
            </a:r>
          </a:p>
          <a:p>
            <a:r>
              <a:rPr lang="en-US" dirty="0"/>
              <a:t>The question of abuse of power can of course be addressed by the Court, though not under Article 8 ECHR, but under Article 18 of the Convention, which specifies: ‘The restrictions permitted under this Convention to the said rights and freedoms shall not be applied for any purpose other than those for which they have been prescribed.’ </a:t>
            </a:r>
          </a:p>
          <a:p>
            <a:r>
              <a:rPr lang="en-US" dirty="0"/>
              <a:t>But, as the Court has stressed, this provision can only be invoked if one of the other Convention rights are at stake. Reprehensible as the abuse of power may be, there are arguments for saying that it is only proper to address this question under a human rights framework if one of the human rights contained therein will be or has been violated by the abuse. The Court cannot assess the abuse of power as such (a doctrine which it also applies to, inter alia, Article 14 ECHR, the prohibition of discrimination).</a:t>
            </a:r>
            <a:endParaRPr lang="nl-NL" dirty="0"/>
          </a:p>
        </p:txBody>
      </p:sp>
    </p:spTree>
    <p:extLst>
      <p:ext uri="{BB962C8B-B14F-4D97-AF65-F5344CB8AC3E}">
        <p14:creationId xmlns:p14="http://schemas.microsoft.com/office/powerpoint/2010/main" val="395749771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4B31F1E-F19C-400B-9540-4AB4D0E985EC}"/>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EBAD10E5-BBE0-478B-B0D2-59DC808853F2}"/>
              </a:ext>
            </a:extLst>
          </p:cNvPr>
          <p:cNvSpPr>
            <a:spLocks noGrp="1"/>
          </p:cNvSpPr>
          <p:nvPr>
            <p:ph idx="1"/>
          </p:nvPr>
        </p:nvSpPr>
        <p:spPr/>
        <p:txBody>
          <a:bodyPr>
            <a:normAutofit fontScale="70000" lnSpcReduction="20000"/>
          </a:bodyPr>
          <a:lstStyle/>
          <a:p>
            <a:r>
              <a:rPr lang="en-US" dirty="0"/>
              <a:t>However, what is assessed in cases in which </a:t>
            </a:r>
            <a:r>
              <a:rPr lang="en-US" i="1" dirty="0"/>
              <a:t>in </a:t>
            </a:r>
            <a:r>
              <a:rPr lang="en-US" i="1" dirty="0" err="1"/>
              <a:t>abstracto</a:t>
            </a:r>
            <a:r>
              <a:rPr lang="en-US" dirty="0"/>
              <a:t> claims regarding surveillance activities have been accepted is precisely the use of power by the government as such, without a specific individual interest being at stake. This is a test of legality and legitimacy, which is well known to countries that have a constitutional court or body, such as France and Germany. These courts can assess the ‘constitutionality’ of national laws in abstract terms. Not surprisingly, the term ‘conventionality’ (or ‘</a:t>
            </a:r>
            <a:r>
              <a:rPr lang="en-US" i="1" dirty="0" err="1"/>
              <a:t>conventionalité</a:t>
            </a:r>
            <a:r>
              <a:rPr lang="en-US" dirty="0"/>
              <a:t>’ in French) has been introduced in the cases discussed. </a:t>
            </a:r>
          </a:p>
          <a:p>
            <a:r>
              <a:rPr lang="en-US" dirty="0"/>
              <a:t>For example, in </a:t>
            </a:r>
            <a:r>
              <a:rPr lang="en-US" i="1" dirty="0"/>
              <a:t>Michaud</a:t>
            </a:r>
            <a:r>
              <a:rPr lang="en-US" dirty="0"/>
              <a:t>, the government argued that with a previous </a:t>
            </a:r>
            <a:r>
              <a:rPr lang="en-US" i="1" dirty="0"/>
              <a:t>in </a:t>
            </a:r>
            <a:r>
              <a:rPr lang="en-US" i="1" dirty="0" err="1"/>
              <a:t>abstracto</a:t>
            </a:r>
            <a:r>
              <a:rPr lang="en-US" dirty="0"/>
              <a:t> decision, the Court had </a:t>
            </a:r>
            <a:r>
              <a:rPr lang="en-US" b="1" dirty="0"/>
              <a:t>‘issued the Community human rights protection system with a “certificate of conventionality”, in terms of both its substantive and its procedural guarantees.’ </a:t>
            </a:r>
          </a:p>
          <a:p>
            <a:r>
              <a:rPr lang="en-US" dirty="0"/>
              <a:t>Referring to the </a:t>
            </a:r>
            <a:r>
              <a:rPr lang="en-US" i="1" dirty="0"/>
              <a:t>Michaud</a:t>
            </a:r>
            <a:r>
              <a:rPr lang="en-US" dirty="0"/>
              <a:t> judgment, among other cases, in his partly concurring, partly dissenting opinion in </a:t>
            </a:r>
            <a:r>
              <a:rPr lang="en-US" i="1" dirty="0" err="1"/>
              <a:t>Vallianatos</a:t>
            </a:r>
            <a:r>
              <a:rPr lang="en-US" i="1" dirty="0"/>
              <a:t> and others v. Greece</a:t>
            </a:r>
            <a:r>
              <a:rPr lang="en-US" dirty="0"/>
              <a:t>, justice Pinto De Albuquerque explained: </a:t>
            </a:r>
            <a:r>
              <a:rPr lang="en-US" b="1" dirty="0"/>
              <a:t>‘The abstract review of “conventionality” is the review of the compatibility of a national law with the Convention independently of a specific case where this law has been applied.’</a:t>
            </a:r>
            <a:endParaRPr lang="nl-NL" b="1" dirty="0"/>
          </a:p>
          <a:p>
            <a:r>
              <a:rPr lang="en-GB" dirty="0"/>
              <a:t>Michaud, § 73. See also: ECtHR, </a:t>
            </a:r>
            <a:r>
              <a:rPr lang="en-GB" dirty="0" err="1"/>
              <a:t>Vassis</a:t>
            </a:r>
            <a:r>
              <a:rPr lang="en-GB" dirty="0"/>
              <a:t> and others v. France, application no. 62736/09, 27 June 2013.</a:t>
            </a:r>
            <a:endParaRPr lang="nl-NL" dirty="0"/>
          </a:p>
          <a:p>
            <a:r>
              <a:rPr lang="en-GB" dirty="0"/>
              <a:t>ECtHR, </a:t>
            </a:r>
            <a:r>
              <a:rPr lang="en-GB" dirty="0" err="1"/>
              <a:t>Vallianatos</a:t>
            </a:r>
            <a:r>
              <a:rPr lang="en-GB" dirty="0"/>
              <a:t> and others v. Greece, application nos. 29381/09 and 32684, 07 November 2013.</a:t>
            </a:r>
            <a:endParaRPr lang="nl-NL" dirty="0"/>
          </a:p>
          <a:p>
            <a:endParaRPr lang="nl-NL" dirty="0"/>
          </a:p>
        </p:txBody>
      </p:sp>
    </p:spTree>
    <p:extLst>
      <p:ext uri="{BB962C8B-B14F-4D97-AF65-F5344CB8AC3E}">
        <p14:creationId xmlns:p14="http://schemas.microsoft.com/office/powerpoint/2010/main" val="133481714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F7F077F-06CD-46AE-9FF9-4156958E6942}"/>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B5B4DB38-4EEC-4697-A7B3-95A0EF45EEE8}"/>
              </a:ext>
            </a:extLst>
          </p:cNvPr>
          <p:cNvSpPr>
            <a:spLocks noGrp="1"/>
          </p:cNvSpPr>
          <p:nvPr>
            <p:ph idx="1"/>
          </p:nvPr>
        </p:nvSpPr>
        <p:spPr/>
        <p:txBody>
          <a:bodyPr>
            <a:normAutofit lnSpcReduction="10000"/>
          </a:bodyPr>
          <a:lstStyle/>
          <a:p>
            <a:r>
              <a:rPr lang="en-US" dirty="0"/>
              <a:t>He argued that the case of </a:t>
            </a:r>
            <a:r>
              <a:rPr lang="en-US" i="1" dirty="0" err="1"/>
              <a:t>Vallianatos</a:t>
            </a:r>
            <a:r>
              <a:rPr lang="en-US" i="1" dirty="0"/>
              <a:t> and others</a:t>
            </a:r>
            <a:r>
              <a:rPr lang="en-US" dirty="0"/>
              <a:t>, which revolved around the fact that the civil unions introduced by a specific law were designed only for couples composed of different-sex adults, is </a:t>
            </a:r>
            <a:r>
              <a:rPr lang="en-US" dirty="0" err="1"/>
              <a:t>particulary</a:t>
            </a:r>
            <a:r>
              <a:rPr lang="en-US" dirty="0"/>
              <a:t> interesting in that the Grand Chamber performs an abstract review of the “conventionality” of a Greek law, while acting as a court of first instance: </a:t>
            </a:r>
            <a:endParaRPr lang="nl-NL" dirty="0"/>
          </a:p>
          <a:p>
            <a:r>
              <a:rPr lang="en-US" b="1" dirty="0"/>
              <a:t>The Grand Chamber not only reviews the Convention compliance of a law which has not been applied to the applicants, but furthermore does it without the benefit of prior scrutiny of that same legislation by the national courts. In other words, the Grand Chamber invests itself with the power to examine </a:t>
            </a:r>
            <a:r>
              <a:rPr lang="en-US" b="1" i="1" dirty="0"/>
              <a:t>in </a:t>
            </a:r>
            <a:r>
              <a:rPr lang="en-US" b="1" i="1" dirty="0" err="1"/>
              <a:t>abstracto</a:t>
            </a:r>
            <a:r>
              <a:rPr lang="en-US" b="1" dirty="0"/>
              <a:t> the Convention compliance of laws without any prior national judicial review. </a:t>
            </a:r>
            <a:endParaRPr lang="nl-NL" b="1" dirty="0"/>
          </a:p>
          <a:p>
            <a:endParaRPr lang="nl-NL" dirty="0"/>
          </a:p>
        </p:txBody>
      </p:sp>
    </p:spTree>
    <p:extLst>
      <p:ext uri="{BB962C8B-B14F-4D97-AF65-F5344CB8AC3E}">
        <p14:creationId xmlns:p14="http://schemas.microsoft.com/office/powerpoint/2010/main" val="1246088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02B2A3B-A6D5-488D-8797-E28B8853AB95}"/>
              </a:ext>
            </a:extLst>
          </p:cNvPr>
          <p:cNvSpPr>
            <a:spLocks noGrp="1"/>
          </p:cNvSpPr>
          <p:nvPr>
            <p:ph type="title"/>
          </p:nvPr>
        </p:nvSpPr>
        <p:spPr/>
        <p:txBody>
          <a:bodyPr/>
          <a:lstStyle/>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p:txBody>
      </p:sp>
      <p:sp>
        <p:nvSpPr>
          <p:cNvPr id="3" name="Tijdelijke aanduiding voor inhoud 2">
            <a:extLst>
              <a:ext uri="{FF2B5EF4-FFF2-40B4-BE49-F238E27FC236}">
                <a16:creationId xmlns:a16="http://schemas.microsoft.com/office/drawing/2014/main" xmlns="" id="{7ED83D99-3001-4512-A1A0-2C5F6013D29C}"/>
              </a:ext>
            </a:extLst>
          </p:cNvPr>
          <p:cNvSpPr>
            <a:spLocks noGrp="1"/>
          </p:cNvSpPr>
          <p:nvPr>
            <p:ph idx="1"/>
          </p:nvPr>
        </p:nvSpPr>
        <p:spPr/>
        <p:txBody>
          <a:bodyPr>
            <a:normAutofit fontScale="92500" lnSpcReduction="10000"/>
          </a:bodyPr>
          <a:lstStyle/>
          <a:p>
            <a:r>
              <a:rPr lang="en-US" dirty="0"/>
              <a:t>As explained earlier, when discussing </a:t>
            </a:r>
            <a:r>
              <a:rPr lang="en-US" i="1" dirty="0" err="1"/>
              <a:t>Lenev</a:t>
            </a:r>
            <a:r>
              <a:rPr lang="en-US" i="1" dirty="0"/>
              <a:t> v. Bulgaria</a:t>
            </a:r>
            <a:r>
              <a:rPr lang="en-US" dirty="0"/>
              <a:t>, the Court is likewise willing to pass over the domestic legal system and act as court of first instance in cases revolving around mass surveillance. Subsequent to </a:t>
            </a:r>
            <a:r>
              <a:rPr lang="en-US" i="1" dirty="0"/>
              <a:t>Michaud</a:t>
            </a:r>
            <a:r>
              <a:rPr lang="en-US" dirty="0"/>
              <a:t> and </a:t>
            </a:r>
            <a:r>
              <a:rPr lang="en-US" i="1" dirty="0" err="1"/>
              <a:t>Vallianatos</a:t>
            </a:r>
            <a:r>
              <a:rPr lang="en-US" dirty="0"/>
              <a:t>, the term ‘conventionality’ has been used more often, as well as the term ‘Convention-compatibility’, for example in the case of </a:t>
            </a:r>
            <a:r>
              <a:rPr lang="en-US" i="1" dirty="0"/>
              <a:t>Kennedy v. the UK</a:t>
            </a:r>
            <a:r>
              <a:rPr lang="en-US" dirty="0"/>
              <a:t> discussed earlier, and most likely will only gain in dominance as the Court opens up the Convention for abstract reviews of laws and policies.</a:t>
            </a:r>
            <a:endParaRPr lang="nl-NL" dirty="0"/>
          </a:p>
          <a:p>
            <a:r>
              <a:rPr lang="en-GB" dirty="0"/>
              <a:t>See among others: ECtHR, S.A.S. v. France, application no. 43835/11, 01 July 2014. ECtHR, </a:t>
            </a:r>
            <a:r>
              <a:rPr lang="en-GB" dirty="0" err="1"/>
              <a:t>Avotins</a:t>
            </a:r>
            <a:r>
              <a:rPr lang="en-GB" dirty="0"/>
              <a:t> v. Latvia, application no. 17502/07, 25 February 2014. ECtHR, </a:t>
            </a:r>
            <a:r>
              <a:rPr lang="en-GB" dirty="0" err="1"/>
              <a:t>Matelly</a:t>
            </a:r>
            <a:r>
              <a:rPr lang="en-GB" dirty="0"/>
              <a:t> v. France,  application no. 10609/10, 02 October 2014. ECtHR, Delta </a:t>
            </a:r>
            <a:r>
              <a:rPr lang="en-GB" dirty="0" err="1"/>
              <a:t>Pekarny</a:t>
            </a:r>
            <a:r>
              <a:rPr lang="en-GB" dirty="0"/>
              <a:t> A.S. v. Czech Republic, application no. 97/11, 02 October 2014.</a:t>
            </a:r>
            <a:endParaRPr lang="nl-NL" dirty="0"/>
          </a:p>
          <a:p>
            <a:endParaRPr lang="nl-NL" dirty="0"/>
          </a:p>
        </p:txBody>
      </p:sp>
    </p:spTree>
    <p:extLst>
      <p:ext uri="{BB962C8B-B14F-4D97-AF65-F5344CB8AC3E}">
        <p14:creationId xmlns:p14="http://schemas.microsoft.com/office/powerpoint/2010/main" val="176646911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CB3EEFF-7FFC-4418-A148-52FE4FCA10CC}"/>
              </a:ext>
            </a:extLst>
          </p:cNvPr>
          <p:cNvSpPr>
            <a:spLocks noGrp="1"/>
          </p:cNvSpPr>
          <p:nvPr>
            <p:ph type="title"/>
          </p:nvPr>
        </p:nvSpPr>
        <p:spPr/>
        <p:txBody>
          <a:bodyPr/>
          <a:lstStyle/>
          <a:p>
            <a:r>
              <a:rPr lang="nl-NL" dirty="0" err="1"/>
              <a:t>Questions</a:t>
            </a:r>
            <a:r>
              <a:rPr lang="nl-NL" dirty="0"/>
              <a:t>?</a:t>
            </a:r>
          </a:p>
        </p:txBody>
      </p:sp>
      <p:pic>
        <p:nvPicPr>
          <p:cNvPr id="5" name="Tijdelijke aanduiding voor inhoud 4">
            <a:extLst>
              <a:ext uri="{FF2B5EF4-FFF2-40B4-BE49-F238E27FC236}">
                <a16:creationId xmlns:a16="http://schemas.microsoft.com/office/drawing/2014/main" xmlns="" id="{8A2FF87B-C133-4284-AD52-A4987E81205A}"/>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35424" y="2161826"/>
            <a:ext cx="3121152" cy="3678936"/>
          </a:xfrm>
        </p:spPr>
      </p:pic>
    </p:spTree>
    <p:extLst>
      <p:ext uri="{BB962C8B-B14F-4D97-AF65-F5344CB8AC3E}">
        <p14:creationId xmlns:p14="http://schemas.microsoft.com/office/powerpoint/2010/main" val="368953246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TotalTime>
  <Words>15179</Words>
  <Application>Microsoft Office PowerPoint</Application>
  <PresentationFormat>Widescreen</PresentationFormat>
  <Paragraphs>590</Paragraphs>
  <Slides>96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96</vt:i4>
      </vt:variant>
    </vt:vector>
  </HeadingPairs>
  <TitlesOfParts>
    <vt:vector size="100" baseType="lpstr">
      <vt:lpstr>Arial</vt:lpstr>
      <vt:lpstr>Calibri</vt:lpstr>
      <vt:lpstr>Calibri Light</vt:lpstr>
      <vt:lpstr>Kantoorthema</vt:lpstr>
      <vt:lpstr>Article 8 ECHR and the principle of ratione personae</vt:lpstr>
      <vt:lpstr>Overview</vt:lpstr>
      <vt:lpstr>Overview</vt:lpstr>
      <vt:lpstr>Overview</vt:lpstr>
      <vt:lpstr>Overview</vt:lpstr>
      <vt:lpstr>Overview</vt:lpstr>
      <vt:lpstr>Overview of this week</vt:lpstr>
      <vt:lpstr>Blog and essay</vt:lpstr>
      <vt:lpstr>(1) Background of ECHR</vt:lpstr>
      <vt:lpstr>Earlier Human Rights documents</vt:lpstr>
      <vt:lpstr>Modern Human Rights Documents</vt:lpstr>
      <vt:lpstr>Background</vt:lpstr>
      <vt:lpstr>Universal Declaration of Human Rights (UDHR) 1948</vt:lpstr>
      <vt:lpstr>International Covenant on Civil and Political Rights 1966</vt:lpstr>
      <vt:lpstr>European Convention on Human Rights 1950</vt:lpstr>
      <vt:lpstr>American Convention on Human Rights 1969</vt:lpstr>
      <vt:lpstr>African Charter on Human and Peoples' Rights 1981</vt:lpstr>
      <vt:lpstr>EU Charter of Fundamental Rights 2000</vt:lpstr>
      <vt:lpstr>Association of Southeast Asian Nations (ASEAN)  Human Rights Declaration 2012</vt:lpstr>
      <vt:lpstr>General characteristics of the ECHR</vt:lpstr>
      <vt:lpstr>Discussions when drafting the ECHR</vt:lpstr>
      <vt:lpstr>Discussions when drafting the ECHR</vt:lpstr>
      <vt:lpstr>Discussions when drafting the ECHR</vt:lpstr>
      <vt:lpstr>Discussions when drafting the ECHR</vt:lpstr>
      <vt:lpstr>Discussions when drafting the ECHR</vt:lpstr>
      <vt:lpstr>Discussions when drafting the ECHR</vt:lpstr>
      <vt:lpstr>Important changes</vt:lpstr>
      <vt:lpstr>Important changes</vt:lpstr>
      <vt:lpstr>Important changes</vt:lpstr>
      <vt:lpstr>Important changes</vt:lpstr>
      <vt:lpstr>Important changes</vt:lpstr>
      <vt:lpstr>Important changes</vt:lpstr>
      <vt:lpstr>(2) Procedural aspects of ECHR</vt:lpstr>
      <vt:lpstr>(2) Procedural aspects of ECHR</vt:lpstr>
      <vt:lpstr>(2) Procedural aspects of ECHR</vt:lpstr>
      <vt:lpstr>(2) Procedural aspects of ECHR</vt:lpstr>
      <vt:lpstr>(2) Procedural aspects of ECHR</vt:lpstr>
      <vt:lpstr>(2) Procedural aspects of ECHR</vt:lpstr>
      <vt:lpstr>(2) Procedural aspects of ECHR</vt:lpstr>
      <vt:lpstr>(2) Procedural aspects of ECHR</vt:lpstr>
      <vt:lpstr>(2) Procedural aspects of ECHR</vt:lpstr>
      <vt:lpstr>(2) Procedural aspects of ECHR</vt:lpstr>
      <vt:lpstr>(2) Procedural aspects of ECHR</vt:lpstr>
      <vt:lpstr>(2) Procedural aspects of ECHR</vt:lpstr>
      <vt:lpstr>(2) Procedural aspects of ECHR</vt:lpstr>
      <vt:lpstr>(2) Procedural aspects of ECHR</vt:lpstr>
      <vt:lpstr>(2) Procedural aspects of ECHR</vt:lpstr>
      <vt:lpstr>(3) Break</vt:lpstr>
      <vt:lpstr>Three phases of ratione personae under Article 8 ECHR</vt:lpstr>
      <vt:lpstr>(4) First phase of ratione personae under Article 8 ECHR</vt:lpstr>
      <vt:lpstr>(4) First phase of ratione personae under Article 8 ECHR</vt:lpstr>
      <vt:lpstr>(4) First phase of ratione personae under Article 8 ECHR</vt:lpstr>
      <vt:lpstr>(4) First phase of ratione personae under Article 8 ECHR</vt:lpstr>
      <vt:lpstr>(4) First phase of ratione personae under Article 8 ECHR</vt:lpstr>
      <vt:lpstr>(4) First phase of ratione personae under Article 8 ECHR</vt:lpstr>
      <vt:lpstr>(4) First phase of ratione personae under Article 8 ECHR</vt:lpstr>
      <vt:lpstr>(4) First phase of ratione personae under Article 8 ECHR</vt:lpstr>
      <vt:lpstr>(5) Second phase of ratione personae under Article 8 ECHR</vt:lpstr>
      <vt:lpstr>(5) Second phase of ratione personae under Article 8 ECHR</vt:lpstr>
      <vt:lpstr>(5) Second phase of ratione personae under Article 8 ECHR</vt:lpstr>
      <vt:lpstr>(5) Second phase of ratione personae under Article 8 ECHR</vt:lpstr>
      <vt:lpstr>(5) Second phase of ratione personae under Article 8 ECHR</vt:lpstr>
      <vt:lpstr>(5) Second phase of ratione personae under Article 8 ECHR</vt:lpstr>
      <vt:lpstr>(5) Second phase of ratione personae under Article 8 ECHR</vt:lpstr>
      <vt:lpstr>(5) Second phase of ratione personae under Article 8 ECHR</vt:lpstr>
      <vt:lpstr>(5) Second phase of ratione personae under Article 8 ECHR</vt:lpstr>
      <vt:lpstr>(5) Second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(6) Third phase of ratione personae under Article 8 ECHR</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Article 8 ECHR and the principle of ratione personae</dc:title>
  <dc:creator>Bart Van der Sloot</dc:creator>
  <cp:lastModifiedBy>B. van der Sloot</cp:lastModifiedBy>
  <cp:revision>39</cp:revision>
  <cp:lastPrinted>2017-09-26T10:28:24Z</cp:lastPrinted>
  <dcterms:created xsi:type="dcterms:W3CDTF">2017-09-24T13:40:26Z</dcterms:created>
  <dcterms:modified xsi:type="dcterms:W3CDTF">2017-09-26T10:34:22Z</dcterms:modified>
</cp:coreProperties>
</file>