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72" r:id="rId8"/>
    <p:sldId id="262" r:id="rId9"/>
    <p:sldId id="271" r:id="rId10"/>
    <p:sldId id="263" r:id="rId11"/>
    <p:sldId id="268" r:id="rId12"/>
    <p:sldId id="265" r:id="rId13"/>
    <p:sldId id="266" r:id="rId14"/>
    <p:sldId id="267" r:id="rId15"/>
    <p:sldId id="331" r:id="rId16"/>
    <p:sldId id="292" r:id="rId17"/>
    <p:sldId id="293" r:id="rId18"/>
    <p:sldId id="324" r:id="rId19"/>
    <p:sldId id="325" r:id="rId20"/>
    <p:sldId id="323" r:id="rId21"/>
    <p:sldId id="326" r:id="rId22"/>
    <p:sldId id="327" r:id="rId23"/>
    <p:sldId id="281" r:id="rId24"/>
    <p:sldId id="328" r:id="rId25"/>
    <p:sldId id="329" r:id="rId26"/>
    <p:sldId id="284" r:id="rId27"/>
    <p:sldId id="330" r:id="rId28"/>
    <p:sldId id="332" r:id="rId29"/>
    <p:sldId id="334" r:id="rId30"/>
    <p:sldId id="333" r:id="rId31"/>
    <p:sldId id="335" r:id="rId32"/>
    <p:sldId id="336" r:id="rId33"/>
    <p:sldId id="337" r:id="rId34"/>
    <p:sldId id="338" r:id="rId35"/>
    <p:sldId id="339" r:id="rId36"/>
    <p:sldId id="340" r:id="rId37"/>
    <p:sldId id="341" r:id="rId38"/>
    <p:sldId id="342" r:id="rId39"/>
    <p:sldId id="343" r:id="rId40"/>
    <p:sldId id="344" r:id="rId41"/>
    <p:sldId id="345" r:id="rId42"/>
    <p:sldId id="346" r:id="rId43"/>
    <p:sldId id="347" r:id="rId44"/>
    <p:sldId id="353" r:id="rId45"/>
    <p:sldId id="351" r:id="rId46"/>
    <p:sldId id="352" r:id="rId47"/>
    <p:sldId id="350" r:id="rId48"/>
    <p:sldId id="349" r:id="rId49"/>
    <p:sldId id="354" r:id="rId50"/>
    <p:sldId id="348" r:id="rId51"/>
    <p:sldId id="355" r:id="rId52"/>
    <p:sldId id="356" r:id="rId53"/>
    <p:sldId id="357" r:id="rId54"/>
    <p:sldId id="358" r:id="rId5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p:scale>
          <a:sx n="100" d="100"/>
          <a:sy n="100" d="100"/>
        </p:scale>
        <p:origin x="990" y="3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228C1E-84B5-450C-B2AF-806A251AE46C}"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nl-NL"/>
        </a:p>
      </dgm:t>
    </dgm:pt>
    <dgm:pt modelId="{4057ACDA-AC11-49F7-9406-AF9A96A974D7}">
      <dgm:prSet phldrT="[Tekst]" custT="1"/>
      <dgm:spPr/>
      <dgm:t>
        <a:bodyPr/>
        <a:lstStyle/>
        <a:p>
          <a:r>
            <a:rPr lang="nl-NL" sz="1400" dirty="0"/>
            <a:t>Adams/</a:t>
          </a:r>
          <a:r>
            <a:rPr lang="nl-NL" sz="1400" dirty="0" err="1"/>
            <a:t>other</a:t>
          </a:r>
          <a:r>
            <a:rPr lang="nl-NL" sz="1400" dirty="0"/>
            <a:t> systems</a:t>
          </a:r>
        </a:p>
      </dgm:t>
    </dgm:pt>
    <dgm:pt modelId="{6477CC1C-91D5-4AE6-B602-C68B2457441A}" type="parTrans" cxnId="{4260BE09-B136-4B7F-94CC-9ED21A104F2C}">
      <dgm:prSet/>
      <dgm:spPr/>
      <dgm:t>
        <a:bodyPr/>
        <a:lstStyle/>
        <a:p>
          <a:endParaRPr lang="nl-NL"/>
        </a:p>
      </dgm:t>
    </dgm:pt>
    <dgm:pt modelId="{EE68CBB0-4642-48D4-98EF-DEFA69424303}" type="sibTrans" cxnId="{4260BE09-B136-4B7F-94CC-9ED21A104F2C}">
      <dgm:prSet/>
      <dgm:spPr/>
      <dgm:t>
        <a:bodyPr/>
        <a:lstStyle/>
        <a:p>
          <a:endParaRPr lang="nl-NL"/>
        </a:p>
      </dgm:t>
    </dgm:pt>
    <dgm:pt modelId="{0FDC9073-D034-4422-9166-D6F75A041DB8}">
      <dgm:prSet phldrT="[Tekst]" custT="1"/>
      <dgm:spPr/>
      <dgm:t>
        <a:bodyPr/>
        <a:lstStyle/>
        <a:p>
          <a:r>
            <a:rPr lang="nl-NL" sz="1400" dirty="0" err="1"/>
            <a:t>Nado</a:t>
          </a:r>
          <a:endParaRPr lang="nl-NL" sz="1400" dirty="0"/>
        </a:p>
      </dgm:t>
    </dgm:pt>
    <dgm:pt modelId="{1117A229-B730-496D-955D-0F6161ED4333}" type="parTrans" cxnId="{3F3EE59C-AFB2-46BB-9F91-8D5506E57646}">
      <dgm:prSet/>
      <dgm:spPr/>
      <dgm:t>
        <a:bodyPr/>
        <a:lstStyle/>
        <a:p>
          <a:endParaRPr lang="nl-NL"/>
        </a:p>
      </dgm:t>
    </dgm:pt>
    <dgm:pt modelId="{5CAD7C89-8E43-401C-ADE1-CA0F2FB1D600}" type="sibTrans" cxnId="{3F3EE59C-AFB2-46BB-9F91-8D5506E57646}">
      <dgm:prSet/>
      <dgm:spPr/>
      <dgm:t>
        <a:bodyPr/>
        <a:lstStyle/>
        <a:p>
          <a:endParaRPr lang="nl-NL"/>
        </a:p>
      </dgm:t>
    </dgm:pt>
    <dgm:pt modelId="{C7D09EB1-0D31-4745-ABA3-FDBA8518E039}">
      <dgm:prSet phldrT="[Tekst]" custT="1"/>
      <dgm:spPr/>
      <dgm:t>
        <a:bodyPr/>
        <a:lstStyle/>
        <a:p>
          <a:r>
            <a:rPr lang="nl-NL" sz="1400" dirty="0"/>
            <a:t>IF</a:t>
          </a:r>
        </a:p>
      </dgm:t>
    </dgm:pt>
    <dgm:pt modelId="{B64F9A22-A3AD-4671-9FE1-83037476F5B3}" type="parTrans" cxnId="{06925A60-E9C3-4051-A51E-92004FFFD4C4}">
      <dgm:prSet/>
      <dgm:spPr/>
      <dgm:t>
        <a:bodyPr/>
        <a:lstStyle/>
        <a:p>
          <a:endParaRPr lang="nl-NL"/>
        </a:p>
      </dgm:t>
    </dgm:pt>
    <dgm:pt modelId="{74B88E98-A228-4246-A1BC-042A36605759}" type="sibTrans" cxnId="{06925A60-E9C3-4051-A51E-92004FFFD4C4}">
      <dgm:prSet/>
      <dgm:spPr/>
      <dgm:t>
        <a:bodyPr/>
        <a:lstStyle/>
        <a:p>
          <a:endParaRPr lang="nl-NL"/>
        </a:p>
      </dgm:t>
    </dgm:pt>
    <dgm:pt modelId="{245B6AD2-C8E1-46D0-80D8-A3152E725DA1}">
      <dgm:prSet phldrT="[Tekst]" custT="1"/>
      <dgm:spPr/>
      <dgm:t>
        <a:bodyPr/>
        <a:lstStyle/>
        <a:p>
          <a:r>
            <a:rPr lang="nl-NL" sz="1400" dirty="0"/>
            <a:t>MEO</a:t>
          </a:r>
          <a:endParaRPr lang="nl-NL" sz="1600" dirty="0"/>
        </a:p>
      </dgm:t>
    </dgm:pt>
    <dgm:pt modelId="{FE9310F2-5130-4658-8C40-CD6E10128E71}" type="parTrans" cxnId="{034AE629-D663-47FB-A92A-1025B7E20592}">
      <dgm:prSet/>
      <dgm:spPr/>
      <dgm:t>
        <a:bodyPr/>
        <a:lstStyle/>
        <a:p>
          <a:endParaRPr lang="nl-NL"/>
        </a:p>
      </dgm:t>
    </dgm:pt>
    <dgm:pt modelId="{D8394FBB-67E6-4049-BF11-73CC6E582EE1}" type="sibTrans" cxnId="{034AE629-D663-47FB-A92A-1025B7E20592}">
      <dgm:prSet/>
      <dgm:spPr/>
      <dgm:t>
        <a:bodyPr/>
        <a:lstStyle/>
        <a:p>
          <a:endParaRPr lang="nl-NL"/>
        </a:p>
      </dgm:t>
    </dgm:pt>
    <dgm:pt modelId="{EEA4F282-A892-49D7-A12F-EBB077322E0D}">
      <dgm:prSet phldrT="[Tekst]" custT="1"/>
      <dgm:spPr/>
      <dgm:t>
        <a:bodyPr/>
        <a:lstStyle/>
        <a:p>
          <a:r>
            <a:rPr lang="nl-NL" sz="1400" dirty="0"/>
            <a:t>WADA</a:t>
          </a:r>
        </a:p>
      </dgm:t>
    </dgm:pt>
    <dgm:pt modelId="{08B710AD-E106-46F3-8A57-A8A75A0380A4}" type="parTrans" cxnId="{51E6F9B7-82E8-41A0-859D-7D769E2C1F55}">
      <dgm:prSet/>
      <dgm:spPr/>
      <dgm:t>
        <a:bodyPr/>
        <a:lstStyle/>
        <a:p>
          <a:endParaRPr lang="nl-NL"/>
        </a:p>
      </dgm:t>
    </dgm:pt>
    <dgm:pt modelId="{408F01E2-6542-42D5-9C23-527006463695}" type="sibTrans" cxnId="{51E6F9B7-82E8-41A0-859D-7D769E2C1F55}">
      <dgm:prSet/>
      <dgm:spPr/>
      <dgm:t>
        <a:bodyPr/>
        <a:lstStyle/>
        <a:p>
          <a:endParaRPr lang="nl-NL"/>
        </a:p>
      </dgm:t>
    </dgm:pt>
    <dgm:pt modelId="{1D0E4759-84FB-4CD4-88F8-10FED7226056}">
      <dgm:prSet phldrT="[Tekst]" custT="1"/>
      <dgm:spPr/>
      <dgm:t>
        <a:bodyPr/>
        <a:lstStyle/>
        <a:p>
          <a:r>
            <a:rPr lang="nl-NL" sz="1400" dirty="0" err="1"/>
            <a:t>Law</a:t>
          </a:r>
          <a:r>
            <a:rPr lang="nl-NL" sz="1400" dirty="0"/>
            <a:t> </a:t>
          </a:r>
          <a:r>
            <a:rPr lang="nl-NL" sz="1400" dirty="0" err="1"/>
            <a:t>enforcement</a:t>
          </a:r>
          <a:r>
            <a:rPr lang="nl-NL" sz="1400" dirty="0"/>
            <a:t>/</a:t>
          </a:r>
          <a:r>
            <a:rPr lang="nl-NL" sz="1400" dirty="0" err="1"/>
            <a:t>Constums</a:t>
          </a:r>
          <a:endParaRPr lang="nl-NL" sz="1400" dirty="0"/>
        </a:p>
      </dgm:t>
    </dgm:pt>
    <dgm:pt modelId="{9FCC5958-563F-4957-9EA3-A5B4E69FB4C3}" type="parTrans" cxnId="{22BD2A68-4A62-4DC6-B120-33B32FF209EC}">
      <dgm:prSet/>
      <dgm:spPr/>
      <dgm:t>
        <a:bodyPr/>
        <a:lstStyle/>
        <a:p>
          <a:endParaRPr lang="nl-NL"/>
        </a:p>
      </dgm:t>
    </dgm:pt>
    <dgm:pt modelId="{12D67290-22C4-49BC-AB0C-006F55375F7A}" type="sibTrans" cxnId="{22BD2A68-4A62-4DC6-B120-33B32FF209EC}">
      <dgm:prSet/>
      <dgm:spPr/>
      <dgm:t>
        <a:bodyPr/>
        <a:lstStyle/>
        <a:p>
          <a:endParaRPr lang="nl-NL"/>
        </a:p>
      </dgm:t>
    </dgm:pt>
    <dgm:pt modelId="{9CF4C83F-BB95-4C5D-B031-841285CEDF11}">
      <dgm:prSet phldrT="[Tekst]" custT="1"/>
      <dgm:spPr/>
      <dgm:t>
        <a:bodyPr/>
        <a:lstStyle/>
        <a:p>
          <a:r>
            <a:rPr lang="nl-NL" sz="1400" dirty="0" err="1"/>
            <a:t>Doctorts</a:t>
          </a:r>
          <a:endParaRPr lang="nl-NL" sz="500" dirty="0"/>
        </a:p>
      </dgm:t>
    </dgm:pt>
    <dgm:pt modelId="{06095A35-F429-418F-AA2D-CC251007BFC6}" type="parTrans" cxnId="{0BC4279E-CE83-457D-8A00-6859A78AAB82}">
      <dgm:prSet/>
      <dgm:spPr/>
      <dgm:t>
        <a:bodyPr/>
        <a:lstStyle/>
        <a:p>
          <a:endParaRPr lang="nl-NL"/>
        </a:p>
      </dgm:t>
    </dgm:pt>
    <dgm:pt modelId="{E332072A-DBDB-4A8D-A185-B5D5049F829E}" type="sibTrans" cxnId="{0BC4279E-CE83-457D-8A00-6859A78AAB82}">
      <dgm:prSet/>
      <dgm:spPr/>
      <dgm:t>
        <a:bodyPr/>
        <a:lstStyle/>
        <a:p>
          <a:endParaRPr lang="nl-NL"/>
        </a:p>
      </dgm:t>
    </dgm:pt>
    <dgm:pt modelId="{300DC9F7-626C-4343-A034-DBFB94FC9548}">
      <dgm:prSet phldrT="[Tekst]" custT="1"/>
      <dgm:spPr/>
      <dgm:t>
        <a:bodyPr/>
        <a:lstStyle/>
        <a:p>
          <a:r>
            <a:rPr lang="nl-NL" sz="1400" dirty="0"/>
            <a:t>Labs</a:t>
          </a:r>
          <a:endParaRPr lang="nl-NL" sz="500" dirty="0"/>
        </a:p>
      </dgm:t>
    </dgm:pt>
    <dgm:pt modelId="{2FA51787-4E6B-401B-BAA5-814D37E62C3B}" type="parTrans" cxnId="{E88DE82F-F138-4E31-A54D-6911F05A7172}">
      <dgm:prSet/>
      <dgm:spPr/>
      <dgm:t>
        <a:bodyPr/>
        <a:lstStyle/>
        <a:p>
          <a:endParaRPr lang="nl-NL"/>
        </a:p>
      </dgm:t>
    </dgm:pt>
    <dgm:pt modelId="{569B9B1B-292B-4D09-84CF-BE28C415D5E0}" type="sibTrans" cxnId="{E88DE82F-F138-4E31-A54D-6911F05A7172}">
      <dgm:prSet/>
      <dgm:spPr/>
      <dgm:t>
        <a:bodyPr/>
        <a:lstStyle/>
        <a:p>
          <a:endParaRPr lang="nl-NL"/>
        </a:p>
      </dgm:t>
    </dgm:pt>
    <dgm:pt modelId="{EA8DFFDF-2919-4F1B-9129-6F3733774B3F}">
      <dgm:prSet phldrT="[Tekst]" custT="1"/>
      <dgm:spPr/>
      <dgm:t>
        <a:bodyPr/>
        <a:lstStyle/>
        <a:p>
          <a:r>
            <a:rPr lang="nl-NL" sz="1400" dirty="0" err="1"/>
            <a:t>Rado</a:t>
          </a:r>
          <a:endParaRPr lang="nl-NL" sz="1400" dirty="0"/>
        </a:p>
      </dgm:t>
    </dgm:pt>
    <dgm:pt modelId="{C05B3022-8AB4-44D0-9762-EF4872AB4031}" type="parTrans" cxnId="{2F4A0BA3-56FD-428C-93C9-1C0248DFC2A4}">
      <dgm:prSet/>
      <dgm:spPr/>
      <dgm:t>
        <a:bodyPr/>
        <a:lstStyle/>
        <a:p>
          <a:endParaRPr lang="nl-NL"/>
        </a:p>
      </dgm:t>
    </dgm:pt>
    <dgm:pt modelId="{AF47D9FE-3D15-4F47-84A3-7644D696F3D9}" type="sibTrans" cxnId="{2F4A0BA3-56FD-428C-93C9-1C0248DFC2A4}">
      <dgm:prSet/>
      <dgm:spPr/>
      <dgm:t>
        <a:bodyPr/>
        <a:lstStyle/>
        <a:p>
          <a:endParaRPr lang="nl-NL"/>
        </a:p>
      </dgm:t>
    </dgm:pt>
    <dgm:pt modelId="{88E2B9C6-CC91-4C1A-99D8-2F701777AFC4}" type="pres">
      <dgm:prSet presAssocID="{FA228C1E-84B5-450C-B2AF-806A251AE46C}" presName="Name0" presStyleCnt="0">
        <dgm:presLayoutVars>
          <dgm:chMax val="1"/>
          <dgm:dir/>
          <dgm:animLvl val="ctr"/>
          <dgm:resizeHandles val="exact"/>
        </dgm:presLayoutVars>
      </dgm:prSet>
      <dgm:spPr/>
    </dgm:pt>
    <dgm:pt modelId="{82851A3E-CEB0-46E7-A3B9-3A657A140B76}" type="pres">
      <dgm:prSet presAssocID="{4057ACDA-AC11-49F7-9406-AF9A96A974D7}" presName="centerShape" presStyleLbl="node0" presStyleIdx="0" presStyleCnt="1"/>
      <dgm:spPr/>
    </dgm:pt>
    <dgm:pt modelId="{B8EA235A-F3DC-43D8-ADFA-0620F8270196}" type="pres">
      <dgm:prSet presAssocID="{0FDC9073-D034-4422-9166-D6F75A041DB8}" presName="node" presStyleLbl="node1" presStyleIdx="0" presStyleCnt="8">
        <dgm:presLayoutVars>
          <dgm:bulletEnabled val="1"/>
        </dgm:presLayoutVars>
      </dgm:prSet>
      <dgm:spPr/>
    </dgm:pt>
    <dgm:pt modelId="{AA84D03E-C635-42FF-AB4F-6CDBB1977FF4}" type="pres">
      <dgm:prSet presAssocID="{0FDC9073-D034-4422-9166-D6F75A041DB8}" presName="dummy" presStyleCnt="0"/>
      <dgm:spPr/>
    </dgm:pt>
    <dgm:pt modelId="{B930C7FE-DD50-47BB-9B4A-C8D5D6601240}" type="pres">
      <dgm:prSet presAssocID="{5CAD7C89-8E43-401C-ADE1-CA0F2FB1D600}" presName="sibTrans" presStyleLbl="sibTrans2D1" presStyleIdx="0" presStyleCnt="8"/>
      <dgm:spPr/>
    </dgm:pt>
    <dgm:pt modelId="{1D94213B-F83B-4EF3-8923-739C193B00B9}" type="pres">
      <dgm:prSet presAssocID="{C7D09EB1-0D31-4745-ABA3-FDBA8518E039}" presName="node" presStyleLbl="node1" presStyleIdx="1" presStyleCnt="8">
        <dgm:presLayoutVars>
          <dgm:bulletEnabled val="1"/>
        </dgm:presLayoutVars>
      </dgm:prSet>
      <dgm:spPr/>
    </dgm:pt>
    <dgm:pt modelId="{4AE2CF48-5F87-4F1F-AC63-7D7BEB1646E5}" type="pres">
      <dgm:prSet presAssocID="{C7D09EB1-0D31-4745-ABA3-FDBA8518E039}" presName="dummy" presStyleCnt="0"/>
      <dgm:spPr/>
    </dgm:pt>
    <dgm:pt modelId="{11492468-BDF7-4705-A2F6-86D8E7D86EBC}" type="pres">
      <dgm:prSet presAssocID="{74B88E98-A228-4246-A1BC-042A36605759}" presName="sibTrans" presStyleLbl="sibTrans2D1" presStyleIdx="1" presStyleCnt="8"/>
      <dgm:spPr/>
    </dgm:pt>
    <dgm:pt modelId="{731FC20F-9D98-4499-8520-1C30675EDC52}" type="pres">
      <dgm:prSet presAssocID="{245B6AD2-C8E1-46D0-80D8-A3152E725DA1}" presName="node" presStyleLbl="node1" presStyleIdx="2" presStyleCnt="8">
        <dgm:presLayoutVars>
          <dgm:bulletEnabled val="1"/>
        </dgm:presLayoutVars>
      </dgm:prSet>
      <dgm:spPr/>
    </dgm:pt>
    <dgm:pt modelId="{0B9F1707-FAF3-457C-B3DD-09E213D2C23E}" type="pres">
      <dgm:prSet presAssocID="{245B6AD2-C8E1-46D0-80D8-A3152E725DA1}" presName="dummy" presStyleCnt="0"/>
      <dgm:spPr/>
    </dgm:pt>
    <dgm:pt modelId="{94A2468E-B65B-4019-B1F3-66DA0CE7A61E}" type="pres">
      <dgm:prSet presAssocID="{D8394FBB-67E6-4049-BF11-73CC6E582EE1}" presName="sibTrans" presStyleLbl="sibTrans2D1" presStyleIdx="2" presStyleCnt="8"/>
      <dgm:spPr/>
    </dgm:pt>
    <dgm:pt modelId="{A0BCB86E-3E14-4F25-81D8-26EB07231416}" type="pres">
      <dgm:prSet presAssocID="{EEA4F282-A892-49D7-A12F-EBB077322E0D}" presName="node" presStyleLbl="node1" presStyleIdx="3" presStyleCnt="8">
        <dgm:presLayoutVars>
          <dgm:bulletEnabled val="1"/>
        </dgm:presLayoutVars>
      </dgm:prSet>
      <dgm:spPr/>
    </dgm:pt>
    <dgm:pt modelId="{2EA03399-1D52-48A5-A1B9-A2612F393502}" type="pres">
      <dgm:prSet presAssocID="{EEA4F282-A892-49D7-A12F-EBB077322E0D}" presName="dummy" presStyleCnt="0"/>
      <dgm:spPr/>
    </dgm:pt>
    <dgm:pt modelId="{91E96B93-BC88-44A1-8EDE-2B21439CD0CD}" type="pres">
      <dgm:prSet presAssocID="{408F01E2-6542-42D5-9C23-527006463695}" presName="sibTrans" presStyleLbl="sibTrans2D1" presStyleIdx="3" presStyleCnt="8"/>
      <dgm:spPr/>
    </dgm:pt>
    <dgm:pt modelId="{1AC35434-857F-4216-8CD0-3804800D18D6}" type="pres">
      <dgm:prSet presAssocID="{1D0E4759-84FB-4CD4-88F8-10FED7226056}" presName="node" presStyleLbl="node1" presStyleIdx="4" presStyleCnt="8">
        <dgm:presLayoutVars>
          <dgm:bulletEnabled val="1"/>
        </dgm:presLayoutVars>
      </dgm:prSet>
      <dgm:spPr/>
    </dgm:pt>
    <dgm:pt modelId="{A81B8260-7750-48E4-855C-D79E42AD2581}" type="pres">
      <dgm:prSet presAssocID="{1D0E4759-84FB-4CD4-88F8-10FED7226056}" presName="dummy" presStyleCnt="0"/>
      <dgm:spPr/>
    </dgm:pt>
    <dgm:pt modelId="{DCF8AB18-5EBA-438C-ACFC-DA6B3521B87D}" type="pres">
      <dgm:prSet presAssocID="{12D67290-22C4-49BC-AB0C-006F55375F7A}" presName="sibTrans" presStyleLbl="sibTrans2D1" presStyleIdx="4" presStyleCnt="8"/>
      <dgm:spPr/>
    </dgm:pt>
    <dgm:pt modelId="{0AADCF6B-AC67-44E2-9601-4E14C273C9F5}" type="pres">
      <dgm:prSet presAssocID="{9CF4C83F-BB95-4C5D-B031-841285CEDF11}" presName="node" presStyleLbl="node1" presStyleIdx="5" presStyleCnt="8">
        <dgm:presLayoutVars>
          <dgm:bulletEnabled val="1"/>
        </dgm:presLayoutVars>
      </dgm:prSet>
      <dgm:spPr/>
    </dgm:pt>
    <dgm:pt modelId="{CBCAB9AB-1F2D-4562-B586-20E97ABCF7D5}" type="pres">
      <dgm:prSet presAssocID="{9CF4C83F-BB95-4C5D-B031-841285CEDF11}" presName="dummy" presStyleCnt="0"/>
      <dgm:spPr/>
    </dgm:pt>
    <dgm:pt modelId="{1102D757-DE22-4836-B3BB-2A9C32C73E48}" type="pres">
      <dgm:prSet presAssocID="{E332072A-DBDB-4A8D-A185-B5D5049F829E}" presName="sibTrans" presStyleLbl="sibTrans2D1" presStyleIdx="5" presStyleCnt="8"/>
      <dgm:spPr/>
    </dgm:pt>
    <dgm:pt modelId="{CF1E22BE-B2E2-4062-BBE2-3181307B2DBB}" type="pres">
      <dgm:prSet presAssocID="{300DC9F7-626C-4343-A034-DBFB94FC9548}" presName="node" presStyleLbl="node1" presStyleIdx="6" presStyleCnt="8">
        <dgm:presLayoutVars>
          <dgm:bulletEnabled val="1"/>
        </dgm:presLayoutVars>
      </dgm:prSet>
      <dgm:spPr/>
    </dgm:pt>
    <dgm:pt modelId="{B82300B0-6022-484A-8698-738F4AD6C4D9}" type="pres">
      <dgm:prSet presAssocID="{300DC9F7-626C-4343-A034-DBFB94FC9548}" presName="dummy" presStyleCnt="0"/>
      <dgm:spPr/>
    </dgm:pt>
    <dgm:pt modelId="{88DCFA01-209B-4C60-9D83-5C6579C39215}" type="pres">
      <dgm:prSet presAssocID="{569B9B1B-292B-4D09-84CF-BE28C415D5E0}" presName="sibTrans" presStyleLbl="sibTrans2D1" presStyleIdx="6" presStyleCnt="8"/>
      <dgm:spPr/>
    </dgm:pt>
    <dgm:pt modelId="{6EA8B48A-2C51-4F15-BE22-2DF022E11719}" type="pres">
      <dgm:prSet presAssocID="{EA8DFFDF-2919-4F1B-9129-6F3733774B3F}" presName="node" presStyleLbl="node1" presStyleIdx="7" presStyleCnt="8">
        <dgm:presLayoutVars>
          <dgm:bulletEnabled val="1"/>
        </dgm:presLayoutVars>
      </dgm:prSet>
      <dgm:spPr/>
    </dgm:pt>
    <dgm:pt modelId="{FA743C4F-7829-4F2B-BD46-3215D6FE8D28}" type="pres">
      <dgm:prSet presAssocID="{EA8DFFDF-2919-4F1B-9129-6F3733774B3F}" presName="dummy" presStyleCnt="0"/>
      <dgm:spPr/>
    </dgm:pt>
    <dgm:pt modelId="{755AD93F-F0A3-406C-B399-F84F2140ABA6}" type="pres">
      <dgm:prSet presAssocID="{AF47D9FE-3D15-4F47-84A3-7644D696F3D9}" presName="sibTrans" presStyleLbl="sibTrans2D1" presStyleIdx="7" presStyleCnt="8"/>
      <dgm:spPr/>
    </dgm:pt>
  </dgm:ptLst>
  <dgm:cxnLst>
    <dgm:cxn modelId="{4260BE09-B136-4B7F-94CC-9ED21A104F2C}" srcId="{FA228C1E-84B5-450C-B2AF-806A251AE46C}" destId="{4057ACDA-AC11-49F7-9406-AF9A96A974D7}" srcOrd="0" destOrd="0" parTransId="{6477CC1C-91D5-4AE6-B602-C68B2457441A}" sibTransId="{EE68CBB0-4642-48D4-98EF-DEFA69424303}"/>
    <dgm:cxn modelId="{C537FA15-2F14-4D90-8F71-E74B1042DE84}" type="presOf" srcId="{4057ACDA-AC11-49F7-9406-AF9A96A974D7}" destId="{82851A3E-CEB0-46E7-A3B9-3A657A140B76}" srcOrd="0" destOrd="0" presId="urn:microsoft.com/office/officeart/2005/8/layout/radial6"/>
    <dgm:cxn modelId="{02D57E1A-C2A9-49F6-AFBE-E66BF400108F}" type="presOf" srcId="{9CF4C83F-BB95-4C5D-B031-841285CEDF11}" destId="{0AADCF6B-AC67-44E2-9601-4E14C273C9F5}" srcOrd="0" destOrd="0" presId="urn:microsoft.com/office/officeart/2005/8/layout/radial6"/>
    <dgm:cxn modelId="{A63F7D25-09FA-4956-8615-7F58098BDDA8}" type="presOf" srcId="{1D0E4759-84FB-4CD4-88F8-10FED7226056}" destId="{1AC35434-857F-4216-8CD0-3804800D18D6}" srcOrd="0" destOrd="0" presId="urn:microsoft.com/office/officeart/2005/8/layout/radial6"/>
    <dgm:cxn modelId="{034AE629-D663-47FB-A92A-1025B7E20592}" srcId="{4057ACDA-AC11-49F7-9406-AF9A96A974D7}" destId="{245B6AD2-C8E1-46D0-80D8-A3152E725DA1}" srcOrd="2" destOrd="0" parTransId="{FE9310F2-5130-4658-8C40-CD6E10128E71}" sibTransId="{D8394FBB-67E6-4049-BF11-73CC6E582EE1}"/>
    <dgm:cxn modelId="{E88DE82F-F138-4E31-A54D-6911F05A7172}" srcId="{4057ACDA-AC11-49F7-9406-AF9A96A974D7}" destId="{300DC9F7-626C-4343-A034-DBFB94FC9548}" srcOrd="6" destOrd="0" parTransId="{2FA51787-4E6B-401B-BAA5-814D37E62C3B}" sibTransId="{569B9B1B-292B-4D09-84CF-BE28C415D5E0}"/>
    <dgm:cxn modelId="{06925A60-E9C3-4051-A51E-92004FFFD4C4}" srcId="{4057ACDA-AC11-49F7-9406-AF9A96A974D7}" destId="{C7D09EB1-0D31-4745-ABA3-FDBA8518E039}" srcOrd="1" destOrd="0" parTransId="{B64F9A22-A3AD-4671-9FE1-83037476F5B3}" sibTransId="{74B88E98-A228-4246-A1BC-042A36605759}"/>
    <dgm:cxn modelId="{22BD2A68-4A62-4DC6-B120-33B32FF209EC}" srcId="{4057ACDA-AC11-49F7-9406-AF9A96A974D7}" destId="{1D0E4759-84FB-4CD4-88F8-10FED7226056}" srcOrd="4" destOrd="0" parTransId="{9FCC5958-563F-4957-9EA3-A5B4E69FB4C3}" sibTransId="{12D67290-22C4-49BC-AB0C-006F55375F7A}"/>
    <dgm:cxn modelId="{9A12106F-B7B3-4ACF-B66B-92A06CF57F1F}" type="presOf" srcId="{AF47D9FE-3D15-4F47-84A3-7644D696F3D9}" destId="{755AD93F-F0A3-406C-B399-F84F2140ABA6}" srcOrd="0" destOrd="0" presId="urn:microsoft.com/office/officeart/2005/8/layout/radial6"/>
    <dgm:cxn modelId="{3E69FF54-2703-4B00-B935-91AEEB54AC46}" type="presOf" srcId="{408F01E2-6542-42D5-9C23-527006463695}" destId="{91E96B93-BC88-44A1-8EDE-2B21439CD0CD}" srcOrd="0" destOrd="0" presId="urn:microsoft.com/office/officeart/2005/8/layout/radial6"/>
    <dgm:cxn modelId="{CF212789-0BD1-4821-B97C-D6CE9BFDEF3F}" type="presOf" srcId="{C7D09EB1-0D31-4745-ABA3-FDBA8518E039}" destId="{1D94213B-F83B-4EF3-8923-739C193B00B9}" srcOrd="0" destOrd="0" presId="urn:microsoft.com/office/officeart/2005/8/layout/radial6"/>
    <dgm:cxn modelId="{8D30FD94-99A2-4D20-BBDA-6F63DFA6EC7F}" type="presOf" srcId="{E332072A-DBDB-4A8D-A185-B5D5049F829E}" destId="{1102D757-DE22-4836-B3BB-2A9C32C73E48}" srcOrd="0" destOrd="0" presId="urn:microsoft.com/office/officeart/2005/8/layout/radial6"/>
    <dgm:cxn modelId="{F5E4A297-2B43-4DF7-916D-E10728A07ED6}" type="presOf" srcId="{FA228C1E-84B5-450C-B2AF-806A251AE46C}" destId="{88E2B9C6-CC91-4C1A-99D8-2F701777AFC4}" srcOrd="0" destOrd="0" presId="urn:microsoft.com/office/officeart/2005/8/layout/radial6"/>
    <dgm:cxn modelId="{3F3EE59C-AFB2-46BB-9F91-8D5506E57646}" srcId="{4057ACDA-AC11-49F7-9406-AF9A96A974D7}" destId="{0FDC9073-D034-4422-9166-D6F75A041DB8}" srcOrd="0" destOrd="0" parTransId="{1117A229-B730-496D-955D-0F6161ED4333}" sibTransId="{5CAD7C89-8E43-401C-ADE1-CA0F2FB1D600}"/>
    <dgm:cxn modelId="{C193359D-0751-4F8A-81B0-BFED38D3EFE3}" type="presOf" srcId="{D8394FBB-67E6-4049-BF11-73CC6E582EE1}" destId="{94A2468E-B65B-4019-B1F3-66DA0CE7A61E}" srcOrd="0" destOrd="0" presId="urn:microsoft.com/office/officeart/2005/8/layout/radial6"/>
    <dgm:cxn modelId="{0BC4279E-CE83-457D-8A00-6859A78AAB82}" srcId="{4057ACDA-AC11-49F7-9406-AF9A96A974D7}" destId="{9CF4C83F-BB95-4C5D-B031-841285CEDF11}" srcOrd="5" destOrd="0" parTransId="{06095A35-F429-418F-AA2D-CC251007BFC6}" sibTransId="{E332072A-DBDB-4A8D-A185-B5D5049F829E}"/>
    <dgm:cxn modelId="{2F4A0BA3-56FD-428C-93C9-1C0248DFC2A4}" srcId="{4057ACDA-AC11-49F7-9406-AF9A96A974D7}" destId="{EA8DFFDF-2919-4F1B-9129-6F3733774B3F}" srcOrd="7" destOrd="0" parTransId="{C05B3022-8AB4-44D0-9762-EF4872AB4031}" sibTransId="{AF47D9FE-3D15-4F47-84A3-7644D696F3D9}"/>
    <dgm:cxn modelId="{D6410AB2-3C84-43B5-8BB3-658F65354BCC}" type="presOf" srcId="{74B88E98-A228-4246-A1BC-042A36605759}" destId="{11492468-BDF7-4705-A2F6-86D8E7D86EBC}" srcOrd="0" destOrd="0" presId="urn:microsoft.com/office/officeart/2005/8/layout/radial6"/>
    <dgm:cxn modelId="{51E6F9B7-82E8-41A0-859D-7D769E2C1F55}" srcId="{4057ACDA-AC11-49F7-9406-AF9A96A974D7}" destId="{EEA4F282-A892-49D7-A12F-EBB077322E0D}" srcOrd="3" destOrd="0" parTransId="{08B710AD-E106-46F3-8A57-A8A75A0380A4}" sibTransId="{408F01E2-6542-42D5-9C23-527006463695}"/>
    <dgm:cxn modelId="{B7FE68BC-DD73-4420-83AD-EBCD6B32549E}" type="presOf" srcId="{12D67290-22C4-49BC-AB0C-006F55375F7A}" destId="{DCF8AB18-5EBA-438C-ACFC-DA6B3521B87D}" srcOrd="0" destOrd="0" presId="urn:microsoft.com/office/officeart/2005/8/layout/radial6"/>
    <dgm:cxn modelId="{482952C5-0DBB-48AB-8C09-16F7EE5A31E0}" type="presOf" srcId="{569B9B1B-292B-4D09-84CF-BE28C415D5E0}" destId="{88DCFA01-209B-4C60-9D83-5C6579C39215}" srcOrd="0" destOrd="0" presId="urn:microsoft.com/office/officeart/2005/8/layout/radial6"/>
    <dgm:cxn modelId="{519F76D5-CB66-46EC-AB91-C92899F77607}" type="presOf" srcId="{EEA4F282-A892-49D7-A12F-EBB077322E0D}" destId="{A0BCB86E-3E14-4F25-81D8-26EB07231416}" srcOrd="0" destOrd="0" presId="urn:microsoft.com/office/officeart/2005/8/layout/radial6"/>
    <dgm:cxn modelId="{DAFCECD7-0638-4258-BFC6-6BA0822A7EBD}" type="presOf" srcId="{300DC9F7-626C-4343-A034-DBFB94FC9548}" destId="{CF1E22BE-B2E2-4062-BBE2-3181307B2DBB}" srcOrd="0" destOrd="0" presId="urn:microsoft.com/office/officeart/2005/8/layout/radial6"/>
    <dgm:cxn modelId="{568E6BDD-F481-4D56-BC87-0CEDEFEDB0F2}" type="presOf" srcId="{245B6AD2-C8E1-46D0-80D8-A3152E725DA1}" destId="{731FC20F-9D98-4499-8520-1C30675EDC52}" srcOrd="0" destOrd="0" presId="urn:microsoft.com/office/officeart/2005/8/layout/radial6"/>
    <dgm:cxn modelId="{60297FEA-535D-4068-9296-85BEFA3454A7}" type="presOf" srcId="{0FDC9073-D034-4422-9166-D6F75A041DB8}" destId="{B8EA235A-F3DC-43D8-ADFA-0620F8270196}" srcOrd="0" destOrd="0" presId="urn:microsoft.com/office/officeart/2005/8/layout/radial6"/>
    <dgm:cxn modelId="{1FF194F3-7294-411B-BADE-17C504FBFDD7}" type="presOf" srcId="{EA8DFFDF-2919-4F1B-9129-6F3733774B3F}" destId="{6EA8B48A-2C51-4F15-BE22-2DF022E11719}" srcOrd="0" destOrd="0" presId="urn:microsoft.com/office/officeart/2005/8/layout/radial6"/>
    <dgm:cxn modelId="{290F7BF6-7D29-4673-8E23-249A7D8668DA}" type="presOf" srcId="{5CAD7C89-8E43-401C-ADE1-CA0F2FB1D600}" destId="{B930C7FE-DD50-47BB-9B4A-C8D5D6601240}" srcOrd="0" destOrd="0" presId="urn:microsoft.com/office/officeart/2005/8/layout/radial6"/>
    <dgm:cxn modelId="{06058FBA-575E-4135-8364-1E16AF73261B}" type="presParOf" srcId="{88E2B9C6-CC91-4C1A-99D8-2F701777AFC4}" destId="{82851A3E-CEB0-46E7-A3B9-3A657A140B76}" srcOrd="0" destOrd="0" presId="urn:microsoft.com/office/officeart/2005/8/layout/radial6"/>
    <dgm:cxn modelId="{956365F0-5CC5-4858-A375-52885DB4D108}" type="presParOf" srcId="{88E2B9C6-CC91-4C1A-99D8-2F701777AFC4}" destId="{B8EA235A-F3DC-43D8-ADFA-0620F8270196}" srcOrd="1" destOrd="0" presId="urn:microsoft.com/office/officeart/2005/8/layout/radial6"/>
    <dgm:cxn modelId="{2D9ED7A3-C9AA-4902-A208-34C5639110F5}" type="presParOf" srcId="{88E2B9C6-CC91-4C1A-99D8-2F701777AFC4}" destId="{AA84D03E-C635-42FF-AB4F-6CDBB1977FF4}" srcOrd="2" destOrd="0" presId="urn:microsoft.com/office/officeart/2005/8/layout/radial6"/>
    <dgm:cxn modelId="{A30F912F-71FB-46BD-B4CD-30A5E0C75196}" type="presParOf" srcId="{88E2B9C6-CC91-4C1A-99D8-2F701777AFC4}" destId="{B930C7FE-DD50-47BB-9B4A-C8D5D6601240}" srcOrd="3" destOrd="0" presId="urn:microsoft.com/office/officeart/2005/8/layout/radial6"/>
    <dgm:cxn modelId="{5D07362B-C742-4AFA-9864-5EB7F666BB4B}" type="presParOf" srcId="{88E2B9C6-CC91-4C1A-99D8-2F701777AFC4}" destId="{1D94213B-F83B-4EF3-8923-739C193B00B9}" srcOrd="4" destOrd="0" presId="urn:microsoft.com/office/officeart/2005/8/layout/radial6"/>
    <dgm:cxn modelId="{24318D10-DA4F-4B55-BCE0-009B83434E31}" type="presParOf" srcId="{88E2B9C6-CC91-4C1A-99D8-2F701777AFC4}" destId="{4AE2CF48-5F87-4F1F-AC63-7D7BEB1646E5}" srcOrd="5" destOrd="0" presId="urn:microsoft.com/office/officeart/2005/8/layout/radial6"/>
    <dgm:cxn modelId="{AC51AAFB-ACB7-4946-B4BA-7A750C285243}" type="presParOf" srcId="{88E2B9C6-CC91-4C1A-99D8-2F701777AFC4}" destId="{11492468-BDF7-4705-A2F6-86D8E7D86EBC}" srcOrd="6" destOrd="0" presId="urn:microsoft.com/office/officeart/2005/8/layout/radial6"/>
    <dgm:cxn modelId="{C2EB92D2-89BF-4CF3-9F0A-00F49495F02C}" type="presParOf" srcId="{88E2B9C6-CC91-4C1A-99D8-2F701777AFC4}" destId="{731FC20F-9D98-4499-8520-1C30675EDC52}" srcOrd="7" destOrd="0" presId="urn:microsoft.com/office/officeart/2005/8/layout/radial6"/>
    <dgm:cxn modelId="{E93AC7C6-389F-4237-8C1E-DD2FE92ED027}" type="presParOf" srcId="{88E2B9C6-CC91-4C1A-99D8-2F701777AFC4}" destId="{0B9F1707-FAF3-457C-B3DD-09E213D2C23E}" srcOrd="8" destOrd="0" presId="urn:microsoft.com/office/officeart/2005/8/layout/radial6"/>
    <dgm:cxn modelId="{4127C3F7-4A59-4780-8EC3-D8074E9FC821}" type="presParOf" srcId="{88E2B9C6-CC91-4C1A-99D8-2F701777AFC4}" destId="{94A2468E-B65B-4019-B1F3-66DA0CE7A61E}" srcOrd="9" destOrd="0" presId="urn:microsoft.com/office/officeart/2005/8/layout/radial6"/>
    <dgm:cxn modelId="{BCF338B3-9D03-4F57-935F-A31761687321}" type="presParOf" srcId="{88E2B9C6-CC91-4C1A-99D8-2F701777AFC4}" destId="{A0BCB86E-3E14-4F25-81D8-26EB07231416}" srcOrd="10" destOrd="0" presId="urn:microsoft.com/office/officeart/2005/8/layout/radial6"/>
    <dgm:cxn modelId="{E5408782-A246-4128-821D-CCE8F4EA187C}" type="presParOf" srcId="{88E2B9C6-CC91-4C1A-99D8-2F701777AFC4}" destId="{2EA03399-1D52-48A5-A1B9-A2612F393502}" srcOrd="11" destOrd="0" presId="urn:microsoft.com/office/officeart/2005/8/layout/radial6"/>
    <dgm:cxn modelId="{9F722257-26D8-465A-A507-E6A757CAFDFC}" type="presParOf" srcId="{88E2B9C6-CC91-4C1A-99D8-2F701777AFC4}" destId="{91E96B93-BC88-44A1-8EDE-2B21439CD0CD}" srcOrd="12" destOrd="0" presId="urn:microsoft.com/office/officeart/2005/8/layout/radial6"/>
    <dgm:cxn modelId="{2F77147E-118C-47EB-8D74-C7DE5DBF1CD5}" type="presParOf" srcId="{88E2B9C6-CC91-4C1A-99D8-2F701777AFC4}" destId="{1AC35434-857F-4216-8CD0-3804800D18D6}" srcOrd="13" destOrd="0" presId="urn:microsoft.com/office/officeart/2005/8/layout/radial6"/>
    <dgm:cxn modelId="{7D5459D0-4C19-4C6E-849C-2985A49EB1A5}" type="presParOf" srcId="{88E2B9C6-CC91-4C1A-99D8-2F701777AFC4}" destId="{A81B8260-7750-48E4-855C-D79E42AD2581}" srcOrd="14" destOrd="0" presId="urn:microsoft.com/office/officeart/2005/8/layout/radial6"/>
    <dgm:cxn modelId="{853B2C7C-E69C-49E7-9110-4E2D3F5740E0}" type="presParOf" srcId="{88E2B9C6-CC91-4C1A-99D8-2F701777AFC4}" destId="{DCF8AB18-5EBA-438C-ACFC-DA6B3521B87D}" srcOrd="15" destOrd="0" presId="urn:microsoft.com/office/officeart/2005/8/layout/radial6"/>
    <dgm:cxn modelId="{8EAB4FC7-35C1-4A70-98DA-6716E4D09E1D}" type="presParOf" srcId="{88E2B9C6-CC91-4C1A-99D8-2F701777AFC4}" destId="{0AADCF6B-AC67-44E2-9601-4E14C273C9F5}" srcOrd="16" destOrd="0" presId="urn:microsoft.com/office/officeart/2005/8/layout/radial6"/>
    <dgm:cxn modelId="{0D429773-AA60-48BC-8186-AAAE002D75CB}" type="presParOf" srcId="{88E2B9C6-CC91-4C1A-99D8-2F701777AFC4}" destId="{CBCAB9AB-1F2D-4562-B586-20E97ABCF7D5}" srcOrd="17" destOrd="0" presId="urn:microsoft.com/office/officeart/2005/8/layout/radial6"/>
    <dgm:cxn modelId="{CA2A1DAE-1450-499E-A52A-27ADB582F32A}" type="presParOf" srcId="{88E2B9C6-CC91-4C1A-99D8-2F701777AFC4}" destId="{1102D757-DE22-4836-B3BB-2A9C32C73E48}" srcOrd="18" destOrd="0" presId="urn:microsoft.com/office/officeart/2005/8/layout/radial6"/>
    <dgm:cxn modelId="{48943CE3-6401-42FE-8D0D-D8F344B9360E}" type="presParOf" srcId="{88E2B9C6-CC91-4C1A-99D8-2F701777AFC4}" destId="{CF1E22BE-B2E2-4062-BBE2-3181307B2DBB}" srcOrd="19" destOrd="0" presId="urn:microsoft.com/office/officeart/2005/8/layout/radial6"/>
    <dgm:cxn modelId="{79FBD707-607E-46C6-924D-30DF39FE218C}" type="presParOf" srcId="{88E2B9C6-CC91-4C1A-99D8-2F701777AFC4}" destId="{B82300B0-6022-484A-8698-738F4AD6C4D9}" srcOrd="20" destOrd="0" presId="urn:microsoft.com/office/officeart/2005/8/layout/radial6"/>
    <dgm:cxn modelId="{8C4F497B-A800-4F55-BEE4-E631A814D521}" type="presParOf" srcId="{88E2B9C6-CC91-4C1A-99D8-2F701777AFC4}" destId="{88DCFA01-209B-4C60-9D83-5C6579C39215}" srcOrd="21" destOrd="0" presId="urn:microsoft.com/office/officeart/2005/8/layout/radial6"/>
    <dgm:cxn modelId="{D2FB1314-FFAE-48B4-824E-349FCC865BCE}" type="presParOf" srcId="{88E2B9C6-CC91-4C1A-99D8-2F701777AFC4}" destId="{6EA8B48A-2C51-4F15-BE22-2DF022E11719}" srcOrd="22" destOrd="0" presId="urn:microsoft.com/office/officeart/2005/8/layout/radial6"/>
    <dgm:cxn modelId="{C179C2BB-610D-4806-8FBC-6DAFE0EF2457}" type="presParOf" srcId="{88E2B9C6-CC91-4C1A-99D8-2F701777AFC4}" destId="{FA743C4F-7829-4F2B-BD46-3215D6FE8D28}" srcOrd="23" destOrd="0" presId="urn:microsoft.com/office/officeart/2005/8/layout/radial6"/>
    <dgm:cxn modelId="{4788C359-7B21-429E-AFF9-A36939C7040B}" type="presParOf" srcId="{88E2B9C6-CC91-4C1A-99D8-2F701777AFC4}" destId="{755AD93F-F0A3-406C-B399-F84F2140ABA6}" srcOrd="24"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5AD93F-F0A3-406C-B399-F84F2140ABA6}">
      <dsp:nvSpPr>
        <dsp:cNvPr id="0" name=""/>
        <dsp:cNvSpPr/>
      </dsp:nvSpPr>
      <dsp:spPr>
        <a:xfrm>
          <a:off x="3358846" y="389908"/>
          <a:ext cx="3523734" cy="3523734"/>
        </a:xfrm>
        <a:prstGeom prst="blockArc">
          <a:avLst>
            <a:gd name="adj1" fmla="val 13500000"/>
            <a:gd name="adj2" fmla="val 1620000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8DCFA01-209B-4C60-9D83-5C6579C39215}">
      <dsp:nvSpPr>
        <dsp:cNvPr id="0" name=""/>
        <dsp:cNvSpPr/>
      </dsp:nvSpPr>
      <dsp:spPr>
        <a:xfrm>
          <a:off x="3358846" y="389908"/>
          <a:ext cx="3523734" cy="3523734"/>
        </a:xfrm>
        <a:prstGeom prst="blockArc">
          <a:avLst>
            <a:gd name="adj1" fmla="val 10800000"/>
            <a:gd name="adj2" fmla="val 1350000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102D757-DE22-4836-B3BB-2A9C32C73E48}">
      <dsp:nvSpPr>
        <dsp:cNvPr id="0" name=""/>
        <dsp:cNvSpPr/>
      </dsp:nvSpPr>
      <dsp:spPr>
        <a:xfrm>
          <a:off x="3358846" y="389908"/>
          <a:ext cx="3523734" cy="3523734"/>
        </a:xfrm>
        <a:prstGeom prst="blockArc">
          <a:avLst>
            <a:gd name="adj1" fmla="val 8100000"/>
            <a:gd name="adj2" fmla="val 1080000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CF8AB18-5EBA-438C-ACFC-DA6B3521B87D}">
      <dsp:nvSpPr>
        <dsp:cNvPr id="0" name=""/>
        <dsp:cNvSpPr/>
      </dsp:nvSpPr>
      <dsp:spPr>
        <a:xfrm>
          <a:off x="3358846" y="389908"/>
          <a:ext cx="3523734" cy="3523734"/>
        </a:xfrm>
        <a:prstGeom prst="blockArc">
          <a:avLst>
            <a:gd name="adj1" fmla="val 5400000"/>
            <a:gd name="adj2" fmla="val 810000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1E96B93-BC88-44A1-8EDE-2B21439CD0CD}">
      <dsp:nvSpPr>
        <dsp:cNvPr id="0" name=""/>
        <dsp:cNvSpPr/>
      </dsp:nvSpPr>
      <dsp:spPr>
        <a:xfrm>
          <a:off x="3358846" y="389908"/>
          <a:ext cx="3523734" cy="3523734"/>
        </a:xfrm>
        <a:prstGeom prst="blockArc">
          <a:avLst>
            <a:gd name="adj1" fmla="val 2700000"/>
            <a:gd name="adj2" fmla="val 540000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4A2468E-B65B-4019-B1F3-66DA0CE7A61E}">
      <dsp:nvSpPr>
        <dsp:cNvPr id="0" name=""/>
        <dsp:cNvSpPr/>
      </dsp:nvSpPr>
      <dsp:spPr>
        <a:xfrm>
          <a:off x="3358846" y="389908"/>
          <a:ext cx="3523734" cy="3523734"/>
        </a:xfrm>
        <a:prstGeom prst="blockArc">
          <a:avLst>
            <a:gd name="adj1" fmla="val 0"/>
            <a:gd name="adj2" fmla="val 270000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1492468-BDF7-4705-A2F6-86D8E7D86EBC}">
      <dsp:nvSpPr>
        <dsp:cNvPr id="0" name=""/>
        <dsp:cNvSpPr/>
      </dsp:nvSpPr>
      <dsp:spPr>
        <a:xfrm>
          <a:off x="3358846" y="389908"/>
          <a:ext cx="3523734" cy="3523734"/>
        </a:xfrm>
        <a:prstGeom prst="blockArc">
          <a:avLst>
            <a:gd name="adj1" fmla="val 18900000"/>
            <a:gd name="adj2" fmla="val 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930C7FE-DD50-47BB-9B4A-C8D5D6601240}">
      <dsp:nvSpPr>
        <dsp:cNvPr id="0" name=""/>
        <dsp:cNvSpPr/>
      </dsp:nvSpPr>
      <dsp:spPr>
        <a:xfrm>
          <a:off x="3358846" y="389908"/>
          <a:ext cx="3523734" cy="3523734"/>
        </a:xfrm>
        <a:prstGeom prst="blockArc">
          <a:avLst>
            <a:gd name="adj1" fmla="val 16200000"/>
            <a:gd name="adj2" fmla="val 1890000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2851A3E-CEB0-46E7-A3B9-3A657A140B76}">
      <dsp:nvSpPr>
        <dsp:cNvPr id="0" name=""/>
        <dsp:cNvSpPr/>
      </dsp:nvSpPr>
      <dsp:spPr>
        <a:xfrm>
          <a:off x="4520630" y="1551692"/>
          <a:ext cx="1200167" cy="120016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nl-NL" sz="1400" kern="1200" dirty="0"/>
            <a:t>Adams/</a:t>
          </a:r>
          <a:r>
            <a:rPr lang="nl-NL" sz="1400" kern="1200" dirty="0" err="1"/>
            <a:t>other</a:t>
          </a:r>
          <a:r>
            <a:rPr lang="nl-NL" sz="1400" kern="1200" dirty="0"/>
            <a:t> systems</a:t>
          </a:r>
        </a:p>
      </dsp:txBody>
      <dsp:txXfrm>
        <a:off x="4696390" y="1727452"/>
        <a:ext cx="848647" cy="848647"/>
      </dsp:txXfrm>
    </dsp:sp>
    <dsp:sp modelId="{B8EA235A-F3DC-43D8-ADFA-0620F8270196}">
      <dsp:nvSpPr>
        <dsp:cNvPr id="0" name=""/>
        <dsp:cNvSpPr/>
      </dsp:nvSpPr>
      <dsp:spPr>
        <a:xfrm>
          <a:off x="4700655" y="94"/>
          <a:ext cx="840117" cy="84011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nl-NL" sz="1400" kern="1200" dirty="0" err="1"/>
            <a:t>Nado</a:t>
          </a:r>
          <a:endParaRPr lang="nl-NL" sz="1400" kern="1200" dirty="0"/>
        </a:p>
      </dsp:txBody>
      <dsp:txXfrm>
        <a:off x="4823687" y="123126"/>
        <a:ext cx="594053" cy="594053"/>
      </dsp:txXfrm>
    </dsp:sp>
    <dsp:sp modelId="{1D94213B-F83B-4EF3-8923-739C193B00B9}">
      <dsp:nvSpPr>
        <dsp:cNvPr id="0" name=""/>
        <dsp:cNvSpPr/>
      </dsp:nvSpPr>
      <dsp:spPr>
        <a:xfrm>
          <a:off x="5925097" y="507274"/>
          <a:ext cx="840117" cy="84011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nl-NL" sz="1400" kern="1200" dirty="0"/>
            <a:t>IF</a:t>
          </a:r>
        </a:p>
      </dsp:txBody>
      <dsp:txXfrm>
        <a:off x="6048129" y="630306"/>
        <a:ext cx="594053" cy="594053"/>
      </dsp:txXfrm>
    </dsp:sp>
    <dsp:sp modelId="{731FC20F-9D98-4499-8520-1C30675EDC52}">
      <dsp:nvSpPr>
        <dsp:cNvPr id="0" name=""/>
        <dsp:cNvSpPr/>
      </dsp:nvSpPr>
      <dsp:spPr>
        <a:xfrm>
          <a:off x="6432278" y="1731717"/>
          <a:ext cx="840117" cy="84011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nl-NL" sz="1400" kern="1200" dirty="0"/>
            <a:t>MEO</a:t>
          </a:r>
          <a:endParaRPr lang="nl-NL" sz="1600" kern="1200" dirty="0"/>
        </a:p>
      </dsp:txBody>
      <dsp:txXfrm>
        <a:off x="6555310" y="1854749"/>
        <a:ext cx="594053" cy="594053"/>
      </dsp:txXfrm>
    </dsp:sp>
    <dsp:sp modelId="{A0BCB86E-3E14-4F25-81D8-26EB07231416}">
      <dsp:nvSpPr>
        <dsp:cNvPr id="0" name=""/>
        <dsp:cNvSpPr/>
      </dsp:nvSpPr>
      <dsp:spPr>
        <a:xfrm>
          <a:off x="5925097" y="2956159"/>
          <a:ext cx="840117" cy="84011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nl-NL" sz="1400" kern="1200" dirty="0"/>
            <a:t>WADA</a:t>
          </a:r>
        </a:p>
      </dsp:txBody>
      <dsp:txXfrm>
        <a:off x="6048129" y="3079191"/>
        <a:ext cx="594053" cy="594053"/>
      </dsp:txXfrm>
    </dsp:sp>
    <dsp:sp modelId="{1AC35434-857F-4216-8CD0-3804800D18D6}">
      <dsp:nvSpPr>
        <dsp:cNvPr id="0" name=""/>
        <dsp:cNvSpPr/>
      </dsp:nvSpPr>
      <dsp:spPr>
        <a:xfrm>
          <a:off x="4700655" y="3463340"/>
          <a:ext cx="840117" cy="84011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nl-NL" sz="1400" kern="1200" dirty="0" err="1"/>
            <a:t>Law</a:t>
          </a:r>
          <a:r>
            <a:rPr lang="nl-NL" sz="1400" kern="1200" dirty="0"/>
            <a:t> </a:t>
          </a:r>
          <a:r>
            <a:rPr lang="nl-NL" sz="1400" kern="1200" dirty="0" err="1"/>
            <a:t>enforcement</a:t>
          </a:r>
          <a:r>
            <a:rPr lang="nl-NL" sz="1400" kern="1200" dirty="0"/>
            <a:t>/</a:t>
          </a:r>
          <a:r>
            <a:rPr lang="nl-NL" sz="1400" kern="1200" dirty="0" err="1"/>
            <a:t>Constums</a:t>
          </a:r>
          <a:endParaRPr lang="nl-NL" sz="1400" kern="1200" dirty="0"/>
        </a:p>
      </dsp:txBody>
      <dsp:txXfrm>
        <a:off x="4823687" y="3586372"/>
        <a:ext cx="594053" cy="594053"/>
      </dsp:txXfrm>
    </dsp:sp>
    <dsp:sp modelId="{0AADCF6B-AC67-44E2-9601-4E14C273C9F5}">
      <dsp:nvSpPr>
        <dsp:cNvPr id="0" name=""/>
        <dsp:cNvSpPr/>
      </dsp:nvSpPr>
      <dsp:spPr>
        <a:xfrm>
          <a:off x="3476212" y="2956159"/>
          <a:ext cx="840117" cy="84011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nl-NL" sz="1400" kern="1200" dirty="0" err="1"/>
            <a:t>Doctorts</a:t>
          </a:r>
          <a:endParaRPr lang="nl-NL" sz="500" kern="1200" dirty="0"/>
        </a:p>
      </dsp:txBody>
      <dsp:txXfrm>
        <a:off x="3599244" y="3079191"/>
        <a:ext cx="594053" cy="594053"/>
      </dsp:txXfrm>
    </dsp:sp>
    <dsp:sp modelId="{CF1E22BE-B2E2-4062-BBE2-3181307B2DBB}">
      <dsp:nvSpPr>
        <dsp:cNvPr id="0" name=""/>
        <dsp:cNvSpPr/>
      </dsp:nvSpPr>
      <dsp:spPr>
        <a:xfrm>
          <a:off x="2969032" y="1731717"/>
          <a:ext cx="840117" cy="84011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nl-NL" sz="1400" kern="1200" dirty="0"/>
            <a:t>Labs</a:t>
          </a:r>
          <a:endParaRPr lang="nl-NL" sz="500" kern="1200" dirty="0"/>
        </a:p>
      </dsp:txBody>
      <dsp:txXfrm>
        <a:off x="3092064" y="1854749"/>
        <a:ext cx="594053" cy="594053"/>
      </dsp:txXfrm>
    </dsp:sp>
    <dsp:sp modelId="{6EA8B48A-2C51-4F15-BE22-2DF022E11719}">
      <dsp:nvSpPr>
        <dsp:cNvPr id="0" name=""/>
        <dsp:cNvSpPr/>
      </dsp:nvSpPr>
      <dsp:spPr>
        <a:xfrm>
          <a:off x="3476212" y="507274"/>
          <a:ext cx="840117" cy="84011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nl-NL" sz="1400" kern="1200" dirty="0" err="1"/>
            <a:t>Rado</a:t>
          </a:r>
          <a:endParaRPr lang="nl-NL" sz="1400" kern="1200" dirty="0"/>
        </a:p>
      </dsp:txBody>
      <dsp:txXfrm>
        <a:off x="3599244" y="630306"/>
        <a:ext cx="594053" cy="594053"/>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nl-NL"/>
              <a:t>Klik om stijl te bewerken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27523C81-F546-47A5-9FE9-F7DCB0D56C39}" type="datetimeFigureOut">
              <a:rPr lang="nl-NL" smtClean="0"/>
              <a:t>14-3-2019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a:xfrm>
            <a:off x="9255346" y="2750337"/>
            <a:ext cx="1171888" cy="1356442"/>
          </a:xfrm>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115641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nl-NL"/>
              <a:t>Klik om stijl te bewerken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7523C81-F546-47A5-9FE9-F7DCB0D56C39}" type="datetimeFigureOut">
              <a:rPr lang="nl-NL" smtClean="0"/>
              <a:t>14-3-2019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a:xfrm>
            <a:off x="10729455" y="4711309"/>
            <a:ext cx="1154151" cy="1090789"/>
          </a:xfrm>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1766071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7523C81-F546-47A5-9FE9-F7DCB0D56C39}" type="datetimeFigureOut">
              <a:rPr lang="nl-NL" smtClean="0"/>
              <a:t>14-3-2019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a:xfrm>
            <a:off x="10729455" y="4711615"/>
            <a:ext cx="1154151" cy="1090789"/>
          </a:xfrm>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7056402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nl-NL"/>
              <a:t>Klik om stijl te bewerken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7523C81-F546-47A5-9FE9-F7DCB0D56C39}" type="datetimeFigureOut">
              <a:rPr lang="nl-NL" smtClean="0"/>
              <a:t>14-3-2019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a:xfrm>
            <a:off x="10729455" y="4709925"/>
            <a:ext cx="1154151" cy="1090789"/>
          </a:xfrm>
        </p:spPr>
        <p:txBody>
          <a:bodyPr/>
          <a:lstStyle/>
          <a:p>
            <a:fld id="{5FFA68A1-AB9A-4C7B-A3EA-17B1CB1BA971}" type="slidenum">
              <a:rPr lang="nl-NL" smtClean="0"/>
              <a:t>‹nr.›</a:t>
            </a:fld>
            <a:endParaRPr lang="nl-NL"/>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9082343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7523C81-F546-47A5-9FE9-F7DCB0D56C39}" type="datetimeFigureOut">
              <a:rPr lang="nl-NL" smtClean="0"/>
              <a:t>14-3-2019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a:xfrm>
            <a:off x="10729455" y="4709925"/>
            <a:ext cx="1154151" cy="1090789"/>
          </a:xfrm>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4150583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nl-NL"/>
              <a:t>Klik om stijl te bewerken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27523C81-F546-47A5-9FE9-F7DCB0D56C39}" type="datetimeFigureOut">
              <a:rPr lang="nl-NL" smtClean="0"/>
              <a:t>14-3-2019</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3091345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nl-NL"/>
              <a:t>Klik om stijl te bewerken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27523C81-F546-47A5-9FE9-F7DCB0D56C39}" type="datetimeFigureOut">
              <a:rPr lang="nl-NL" smtClean="0"/>
              <a:t>14-3-2019</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13956027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7523C81-F546-47A5-9FE9-F7DCB0D56C39}" type="datetimeFigureOut">
              <a:rPr lang="nl-NL" smtClean="0"/>
              <a:t>14-3-2019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27871974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27523C81-F546-47A5-9FE9-F7DCB0D56C39}" type="datetimeFigureOut">
              <a:rPr lang="nl-NL" smtClean="0"/>
              <a:t>14-3-2019</a:t>
            </a:fld>
            <a:endParaRPr lang="nl-NL"/>
          </a:p>
        </p:txBody>
      </p:sp>
      <p:sp>
        <p:nvSpPr>
          <p:cNvPr id="5" name="Footer Placeholder 4"/>
          <p:cNvSpPr>
            <a:spLocks noGrp="1"/>
          </p:cNvSpPr>
          <p:nvPr>
            <p:ph type="ftr" sz="quarter" idx="11"/>
          </p:nvPr>
        </p:nvSpPr>
        <p:spPr>
          <a:xfrm>
            <a:off x="680321" y="5936188"/>
            <a:ext cx="6126805" cy="365125"/>
          </a:xfrm>
        </p:spPr>
        <p:txBody>
          <a:bodyPr/>
          <a:lstStyle/>
          <a:p>
            <a:endParaRPr lang="nl-NL"/>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5FFA68A1-AB9A-4C7B-A3EA-17B1CB1BA971}" type="slidenum">
              <a:rPr lang="nl-NL" smtClean="0"/>
              <a:t>‹nr.›</a:t>
            </a:fld>
            <a:endParaRPr lang="nl-NL"/>
          </a:p>
        </p:txBody>
      </p:sp>
    </p:spTree>
    <p:extLst>
      <p:ext uri="{BB962C8B-B14F-4D97-AF65-F5344CB8AC3E}">
        <p14:creationId xmlns:p14="http://schemas.microsoft.com/office/powerpoint/2010/main" val="3841674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7523C81-F546-47A5-9FE9-F7DCB0D56C39}" type="datetimeFigureOut">
              <a:rPr lang="nl-NL" smtClean="0"/>
              <a:t>14-3-2019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469093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nl-NL"/>
              <a:t>Klik om stijl te bewerken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27523C81-F546-47A5-9FE9-F7DCB0D56C39}" type="datetimeFigureOut">
              <a:rPr lang="nl-NL" smtClean="0"/>
              <a:t>14-3-2019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a:xfrm>
            <a:off x="10729455" y="2869895"/>
            <a:ext cx="1154151" cy="1090789"/>
          </a:xfrm>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474191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27523C81-F546-47A5-9FE9-F7DCB0D56C39}" type="datetimeFigureOut">
              <a:rPr lang="nl-NL" smtClean="0"/>
              <a:t>14-3-2019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2579178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nl-NL"/>
              <a:t>Klik om stijl te bewerken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80322" y="3030008"/>
            <a:ext cx="4698355"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594123" y="3030008"/>
            <a:ext cx="4700059"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27523C81-F546-47A5-9FE9-F7DCB0D56C39}" type="datetimeFigureOut">
              <a:rPr lang="nl-NL" smtClean="0"/>
              <a:t>14-3-2019</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1811228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27523C81-F546-47A5-9FE9-F7DCB0D56C39}" type="datetimeFigureOut">
              <a:rPr lang="nl-NL" smtClean="0"/>
              <a:t>14-3-2019</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4101346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27523C81-F546-47A5-9FE9-F7DCB0D56C39}" type="datetimeFigureOut">
              <a:rPr lang="nl-NL" smtClean="0"/>
              <a:t>14-3-2019</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2418671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7523C81-F546-47A5-9FE9-F7DCB0D56C39}" type="datetimeFigureOut">
              <a:rPr lang="nl-NL" smtClean="0"/>
              <a:t>14-3-2019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76307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nl-NL"/>
              <a:t>Klik om stijl te bewerken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7523C81-F546-47A5-9FE9-F7DCB0D56C39}" type="datetimeFigureOut">
              <a:rPr lang="nl-NL" smtClean="0"/>
              <a:t>14-3-2019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2042564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7523C81-F546-47A5-9FE9-F7DCB0D56C39}" type="datetimeFigureOut">
              <a:rPr lang="nl-NL" smtClean="0"/>
              <a:t>14-3-2019</a:t>
            </a:fld>
            <a:endParaRPr lang="nl-NL"/>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5FFA68A1-AB9A-4C7B-A3EA-17B1CB1BA971}" type="slidenum">
              <a:rPr lang="nl-NL" smtClean="0"/>
              <a:t>‹nr.›</a:t>
            </a:fld>
            <a:endParaRPr lang="nl-NL"/>
          </a:p>
        </p:txBody>
      </p:sp>
    </p:spTree>
    <p:extLst>
      <p:ext uri="{BB962C8B-B14F-4D97-AF65-F5344CB8AC3E}">
        <p14:creationId xmlns:p14="http://schemas.microsoft.com/office/powerpoint/2010/main" val="270498338"/>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google.nl/url?sa=i&amp;rct=j&amp;q=&amp;esrc=s&amp;source=images&amp;cd=&amp;cad=rja&amp;uact=8&amp;ved=0ahUKEwizyL_NtMDWAhUPUlAKHSWvBVgQjRwIBw&amp;url=https://maproom.net/shop/map-of-eu-countries/&amp;psig=AFQjCNGC8zyxNKgif2CCgekdQ3Hogafb-A&amp;ust=1506431443214720" TargetMode="External"/><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lex.europa.eu/legal-content/EN/TXT/?uri=CELEX%3A32004D0411" TargetMode="External"/><Relationship Id="rId13" Type="http://schemas.openxmlformats.org/officeDocument/2006/relationships/hyperlink" Target="https://eur-lex.europa.eu/legal-content/EN/TXT/?uri=uriserv%3AOJ.L_.2016.207.01.0001.01.ENG" TargetMode="External"/><Relationship Id="rId3" Type="http://schemas.openxmlformats.org/officeDocument/2006/relationships/hyperlink" Target="https://eur-lex.europa.eu/legal-content/EN/TXT/?uri=CELEX%3A32003D0490" TargetMode="External"/><Relationship Id="rId7" Type="http://schemas.openxmlformats.org/officeDocument/2006/relationships/hyperlink" Target="https://eur-lex.europa.eu/legal-content/EN/TXT/?uri=CELEX%3A32011D0061" TargetMode="External"/><Relationship Id="rId12" Type="http://schemas.openxmlformats.org/officeDocument/2006/relationships/hyperlink" Target="https://eur-lex.europa.eu/legal-content/EN/TXT/?uri=CELEX%3A32012D0484" TargetMode="External"/><Relationship Id="rId2" Type="http://schemas.openxmlformats.org/officeDocument/2006/relationships/hyperlink" Target="https://eur-lex.europa.eu/legal-content/EN/TXT/?uri=CELEX%3A32010D0625" TargetMode="External"/><Relationship Id="rId1" Type="http://schemas.openxmlformats.org/officeDocument/2006/relationships/slideLayout" Target="../slideLayouts/slideLayout2.xml"/><Relationship Id="rId6" Type="http://schemas.openxmlformats.org/officeDocument/2006/relationships/hyperlink" Target="https://eur-lex.europa.eu/legal-content/EN/TXT/?uri=CELEX%3A32003D0821" TargetMode="External"/><Relationship Id="rId11" Type="http://schemas.openxmlformats.org/officeDocument/2006/relationships/hyperlink" Target="https://eur-lex.europa.eu/legal-content/EN/TXT/?uri=CELEX%3A32000D0518" TargetMode="External"/><Relationship Id="rId5" Type="http://schemas.openxmlformats.org/officeDocument/2006/relationships/hyperlink" Target="https://eur-lex.europa.eu/legal-content/en/ALL/?uri=CELEX%3A32010D0146" TargetMode="External"/><Relationship Id="rId10" Type="http://schemas.openxmlformats.org/officeDocument/2006/relationships/hyperlink" Target="https://eur-lex.europa.eu/legal-content/EN/ALL/?uri=CELEX%3A32013D0065" TargetMode="External"/><Relationship Id="rId4" Type="http://schemas.openxmlformats.org/officeDocument/2006/relationships/hyperlink" Target="https://eur-lex.europa.eu/legal-content/en/TXT/?uri=CELEX%3A32002D0002" TargetMode="External"/><Relationship Id="rId9" Type="http://schemas.openxmlformats.org/officeDocument/2006/relationships/hyperlink" Target="https://eur-lex.europa.eu/legal-content/EN/TXT/?uri=CELEX%3A32008D0393" TargetMode="External"/><Relationship Id="rId14" Type="http://schemas.openxmlformats.org/officeDocument/2006/relationships/hyperlink" Target="https://ec.europa.eu/info/digital-economy-and-society/data-protection/data-transfers-outside-eu/eu-us-privacy-shield_en"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publications.europa.eu/en/publication-detail/-/publication/50083cbb-b544-11e7-837e-01aa75ed71a1/language-en/format-PDF/source-44694285"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8AC373-0441-4A5D-B676-CD53B9AE9BBB}"/>
              </a:ext>
            </a:extLst>
          </p:cNvPr>
          <p:cNvSpPr>
            <a:spLocks noGrp="1"/>
          </p:cNvSpPr>
          <p:nvPr>
            <p:ph type="ctrTitle"/>
          </p:nvPr>
        </p:nvSpPr>
        <p:spPr/>
        <p:txBody>
          <a:bodyPr/>
          <a:lstStyle/>
          <a:p>
            <a:r>
              <a:rPr lang="nl-NL" dirty="0"/>
              <a:t>Data </a:t>
            </a:r>
            <a:r>
              <a:rPr lang="nl-NL" dirty="0" err="1"/>
              <a:t>Protection</a:t>
            </a:r>
            <a:r>
              <a:rPr lang="nl-NL" dirty="0"/>
              <a:t> </a:t>
            </a:r>
            <a:br>
              <a:rPr lang="nl-NL" dirty="0"/>
            </a:br>
            <a:r>
              <a:rPr lang="nl-NL" dirty="0"/>
              <a:t>&amp; Anti-Doping</a:t>
            </a:r>
          </a:p>
        </p:txBody>
      </p:sp>
      <p:sp>
        <p:nvSpPr>
          <p:cNvPr id="3" name="Ondertitel 2">
            <a:extLst>
              <a:ext uri="{FF2B5EF4-FFF2-40B4-BE49-F238E27FC236}">
                <a16:creationId xmlns:a16="http://schemas.microsoft.com/office/drawing/2014/main" id="{77EE89FC-58A2-4058-8433-DE45173408D9}"/>
              </a:ext>
            </a:extLst>
          </p:cNvPr>
          <p:cNvSpPr>
            <a:spLocks noGrp="1"/>
          </p:cNvSpPr>
          <p:nvPr>
            <p:ph type="subTitle" idx="1"/>
          </p:nvPr>
        </p:nvSpPr>
        <p:spPr>
          <a:xfrm>
            <a:off x="680322" y="4394039"/>
            <a:ext cx="8144134" cy="1655887"/>
          </a:xfrm>
        </p:spPr>
        <p:txBody>
          <a:bodyPr>
            <a:normAutofit fontScale="92500" lnSpcReduction="20000"/>
          </a:bodyPr>
          <a:lstStyle/>
          <a:p>
            <a:r>
              <a:rPr lang="nl-NL" dirty="0"/>
              <a:t>Bart van der Sloot</a:t>
            </a:r>
          </a:p>
          <a:p>
            <a:r>
              <a:rPr lang="nl-NL" dirty="0"/>
              <a:t>Senior researcher</a:t>
            </a:r>
          </a:p>
          <a:p>
            <a:r>
              <a:rPr lang="en-US" dirty="0"/>
              <a:t>Tilburg Institute for Law, Technology, and Society (TILT)</a:t>
            </a:r>
          </a:p>
          <a:p>
            <a:r>
              <a:rPr lang="en-US" dirty="0"/>
              <a:t>Tilburg University, Netherlands</a:t>
            </a:r>
          </a:p>
          <a:p>
            <a:r>
              <a:rPr lang="nl-NL" dirty="0">
                <a:hlinkClick r:id="rId2"/>
              </a:rPr>
              <a:t>www.bartvandersloot.com</a:t>
            </a:r>
            <a:r>
              <a:rPr lang="nl-NL" dirty="0"/>
              <a:t> </a:t>
            </a:r>
          </a:p>
        </p:txBody>
      </p:sp>
    </p:spTree>
    <p:extLst>
      <p:ext uri="{BB962C8B-B14F-4D97-AF65-F5344CB8AC3E}">
        <p14:creationId xmlns:p14="http://schemas.microsoft.com/office/powerpoint/2010/main" val="568564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F1A7A-E38E-4E3E-862F-635D9BEE8B0A}"/>
              </a:ext>
            </a:extLst>
          </p:cNvPr>
          <p:cNvSpPr>
            <a:spLocks noGrp="1"/>
          </p:cNvSpPr>
          <p:nvPr>
            <p:ph type="title"/>
          </p:nvPr>
        </p:nvSpPr>
        <p:spPr/>
        <p:txBody>
          <a:bodyPr/>
          <a:lstStyle/>
          <a:p>
            <a:r>
              <a:rPr lang="nl-NL" dirty="0"/>
              <a:t>(2) </a:t>
            </a:r>
            <a:r>
              <a:rPr lang="nl-NL" dirty="0" err="1"/>
              <a:t>Process</a:t>
            </a:r>
            <a:r>
              <a:rPr lang="nl-NL" dirty="0"/>
              <a:t> </a:t>
            </a:r>
          </a:p>
        </p:txBody>
      </p:sp>
      <p:sp>
        <p:nvSpPr>
          <p:cNvPr id="3" name="Tijdelijke aanduiding voor inhoud 2">
            <a:extLst>
              <a:ext uri="{FF2B5EF4-FFF2-40B4-BE49-F238E27FC236}">
                <a16:creationId xmlns:a16="http://schemas.microsoft.com/office/drawing/2014/main" id="{A5DFB1CC-A481-4405-8BE5-4F8F12904BB0}"/>
              </a:ext>
            </a:extLst>
          </p:cNvPr>
          <p:cNvSpPr>
            <a:spLocks noGrp="1"/>
          </p:cNvSpPr>
          <p:nvPr>
            <p:ph idx="1"/>
          </p:nvPr>
        </p:nvSpPr>
        <p:spPr>
          <a:xfrm>
            <a:off x="680321" y="1973966"/>
            <a:ext cx="9613861" cy="4456253"/>
          </a:xfrm>
        </p:spPr>
        <p:txBody>
          <a:bodyPr>
            <a:normAutofit fontScale="92500" lnSpcReduction="20000"/>
          </a:bodyPr>
          <a:lstStyle/>
          <a:p>
            <a:r>
              <a:rPr lang="nl-NL" dirty="0"/>
              <a:t>(1) </a:t>
            </a:r>
            <a:r>
              <a:rPr lang="nl-NL" dirty="0" err="1"/>
              <a:t>Selection</a:t>
            </a:r>
            <a:r>
              <a:rPr lang="nl-NL" dirty="0"/>
              <a:t> of </a:t>
            </a:r>
            <a:r>
              <a:rPr lang="nl-NL" dirty="0" err="1"/>
              <a:t>countries</a:t>
            </a:r>
            <a:endParaRPr lang="nl-NL" dirty="0"/>
          </a:p>
          <a:p>
            <a:r>
              <a:rPr lang="nl-NL" dirty="0"/>
              <a:t>(2) Design of interview protocol</a:t>
            </a:r>
          </a:p>
          <a:p>
            <a:r>
              <a:rPr lang="nl-NL" dirty="0"/>
              <a:t>(3) Test interview </a:t>
            </a:r>
            <a:r>
              <a:rPr lang="nl-NL" dirty="0" err="1"/>
              <a:t>with</a:t>
            </a:r>
            <a:r>
              <a:rPr lang="nl-NL" dirty="0"/>
              <a:t> NADO</a:t>
            </a:r>
          </a:p>
          <a:p>
            <a:r>
              <a:rPr lang="nl-NL" dirty="0"/>
              <a:t>(4) </a:t>
            </a:r>
            <a:r>
              <a:rPr lang="nl-NL" dirty="0" err="1"/>
              <a:t>Finalisation</a:t>
            </a:r>
            <a:r>
              <a:rPr lang="nl-NL" dirty="0"/>
              <a:t> interview protocol</a:t>
            </a:r>
          </a:p>
          <a:p>
            <a:r>
              <a:rPr lang="nl-NL" dirty="0"/>
              <a:t>(5) Telephone interviews </a:t>
            </a:r>
            <a:r>
              <a:rPr lang="nl-NL" dirty="0" err="1"/>
              <a:t>with</a:t>
            </a:r>
            <a:r>
              <a:rPr lang="nl-NL" dirty="0"/>
              <a:t> </a:t>
            </a:r>
            <a:r>
              <a:rPr lang="nl-NL" dirty="0" err="1"/>
              <a:t>NADOs</a:t>
            </a:r>
            <a:endParaRPr lang="nl-NL" dirty="0"/>
          </a:p>
          <a:p>
            <a:r>
              <a:rPr lang="nl-NL" dirty="0"/>
              <a:t>(6) </a:t>
            </a:r>
            <a:r>
              <a:rPr lang="nl-NL" dirty="0" err="1"/>
              <a:t>Physical</a:t>
            </a:r>
            <a:r>
              <a:rPr lang="nl-NL" dirty="0"/>
              <a:t> interviews </a:t>
            </a:r>
            <a:r>
              <a:rPr lang="nl-NL" dirty="0" err="1"/>
              <a:t>with</a:t>
            </a:r>
            <a:r>
              <a:rPr lang="nl-NL" dirty="0"/>
              <a:t> </a:t>
            </a:r>
            <a:r>
              <a:rPr lang="nl-NL" dirty="0" err="1"/>
              <a:t>NADOs</a:t>
            </a:r>
            <a:endParaRPr lang="nl-NL" dirty="0"/>
          </a:p>
          <a:p>
            <a:r>
              <a:rPr lang="nl-NL" dirty="0"/>
              <a:t>(7) </a:t>
            </a:r>
            <a:r>
              <a:rPr lang="nl-NL" dirty="0" err="1"/>
              <a:t>Physical</a:t>
            </a:r>
            <a:r>
              <a:rPr lang="nl-NL" dirty="0"/>
              <a:t> interview </a:t>
            </a:r>
            <a:r>
              <a:rPr lang="nl-NL" dirty="0" err="1"/>
              <a:t>with</a:t>
            </a:r>
            <a:r>
              <a:rPr lang="nl-NL" dirty="0"/>
              <a:t> International Rugby </a:t>
            </a:r>
            <a:r>
              <a:rPr lang="nl-NL" dirty="0" err="1"/>
              <a:t>Federation</a:t>
            </a:r>
            <a:endParaRPr lang="nl-NL" dirty="0"/>
          </a:p>
          <a:p>
            <a:r>
              <a:rPr lang="nl-NL" dirty="0"/>
              <a:t>(8) </a:t>
            </a:r>
            <a:r>
              <a:rPr lang="nl-NL" dirty="0" err="1"/>
              <a:t>Physical</a:t>
            </a:r>
            <a:r>
              <a:rPr lang="nl-NL" dirty="0"/>
              <a:t> interview </a:t>
            </a:r>
            <a:r>
              <a:rPr lang="nl-NL" dirty="0" err="1"/>
              <a:t>with</a:t>
            </a:r>
            <a:r>
              <a:rPr lang="nl-NL" dirty="0"/>
              <a:t> WADA</a:t>
            </a:r>
          </a:p>
          <a:p>
            <a:r>
              <a:rPr lang="nl-NL" dirty="0"/>
              <a:t>(9) Telephone interview </a:t>
            </a:r>
            <a:r>
              <a:rPr lang="nl-NL" dirty="0" err="1"/>
              <a:t>with</a:t>
            </a:r>
            <a:r>
              <a:rPr lang="nl-NL" dirty="0"/>
              <a:t> Data </a:t>
            </a:r>
            <a:r>
              <a:rPr lang="nl-NL" dirty="0" err="1"/>
              <a:t>Protection</a:t>
            </a:r>
            <a:r>
              <a:rPr lang="nl-NL" dirty="0"/>
              <a:t> </a:t>
            </a:r>
            <a:r>
              <a:rPr lang="nl-NL" dirty="0" err="1"/>
              <a:t>Authority</a:t>
            </a:r>
            <a:endParaRPr lang="nl-NL" dirty="0"/>
          </a:p>
          <a:p>
            <a:r>
              <a:rPr lang="nl-NL" dirty="0"/>
              <a:t>(10) Interviews </a:t>
            </a:r>
            <a:r>
              <a:rPr lang="nl-NL" dirty="0" err="1"/>
              <a:t>with</a:t>
            </a:r>
            <a:r>
              <a:rPr lang="nl-NL" dirty="0"/>
              <a:t> </a:t>
            </a:r>
            <a:r>
              <a:rPr lang="nl-NL" dirty="0" err="1"/>
              <a:t>athletes</a:t>
            </a:r>
            <a:r>
              <a:rPr lang="nl-NL" dirty="0"/>
              <a:t> </a:t>
            </a:r>
            <a:r>
              <a:rPr lang="nl-NL" dirty="0" err="1"/>
              <a:t>and</a:t>
            </a:r>
            <a:r>
              <a:rPr lang="nl-NL" dirty="0"/>
              <a:t> EU </a:t>
            </a:r>
            <a:r>
              <a:rPr lang="nl-NL" dirty="0" err="1"/>
              <a:t>athletes</a:t>
            </a:r>
            <a:endParaRPr lang="nl-NL" dirty="0"/>
          </a:p>
          <a:p>
            <a:r>
              <a:rPr lang="nl-NL" dirty="0"/>
              <a:t>(11) </a:t>
            </a:r>
            <a:r>
              <a:rPr lang="nl-NL" dirty="0" err="1"/>
              <a:t>Additional</a:t>
            </a:r>
            <a:r>
              <a:rPr lang="nl-NL" dirty="0"/>
              <a:t> background interviews </a:t>
            </a:r>
            <a:r>
              <a:rPr lang="nl-NL" dirty="0" err="1"/>
              <a:t>with</a:t>
            </a:r>
            <a:r>
              <a:rPr lang="nl-NL" dirty="0"/>
              <a:t> experts</a:t>
            </a:r>
          </a:p>
          <a:p>
            <a:r>
              <a:rPr lang="nl-NL" dirty="0"/>
              <a:t>(12) Interview protocol in Annex IV</a:t>
            </a:r>
          </a:p>
        </p:txBody>
      </p:sp>
    </p:spTree>
    <p:extLst>
      <p:ext uri="{BB962C8B-B14F-4D97-AF65-F5344CB8AC3E}">
        <p14:creationId xmlns:p14="http://schemas.microsoft.com/office/powerpoint/2010/main" val="2326882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848CCC-2EF3-46BD-A5E9-91B21494EFF7}"/>
              </a:ext>
            </a:extLst>
          </p:cNvPr>
          <p:cNvSpPr>
            <a:spLocks noGrp="1"/>
          </p:cNvSpPr>
          <p:nvPr>
            <p:ph type="title"/>
          </p:nvPr>
        </p:nvSpPr>
        <p:spPr/>
        <p:txBody>
          <a:bodyPr/>
          <a:lstStyle/>
          <a:p>
            <a:endParaRPr lang="nl-NL"/>
          </a:p>
        </p:txBody>
      </p:sp>
      <p:pic>
        <p:nvPicPr>
          <p:cNvPr id="6" name="Tijdelijke aanduiding voor inhoud 3">
            <a:extLst>
              <a:ext uri="{FF2B5EF4-FFF2-40B4-BE49-F238E27FC236}">
                <a16:creationId xmlns:a16="http://schemas.microsoft.com/office/drawing/2014/main" id="{648B3CE3-12A0-4A7C-91B3-873079FCD743}"/>
              </a:ext>
            </a:extLst>
          </p:cNvPr>
          <p:cNvPicPr>
            <a:picLocks noGrp="1" noChangeAspect="1"/>
          </p:cNvPicPr>
          <p:nvPr>
            <p:ph idx="1"/>
          </p:nvPr>
        </p:nvPicPr>
        <p:blipFill>
          <a:blip r:embed="rId2"/>
          <a:stretch>
            <a:fillRect/>
          </a:stretch>
        </p:blipFill>
        <p:spPr>
          <a:xfrm>
            <a:off x="680320" y="753228"/>
            <a:ext cx="7549279" cy="5780381"/>
          </a:xfrm>
          <a:prstGeom prst="rect">
            <a:avLst/>
          </a:prstGeom>
        </p:spPr>
      </p:pic>
    </p:spTree>
    <p:extLst>
      <p:ext uri="{BB962C8B-B14F-4D97-AF65-F5344CB8AC3E}">
        <p14:creationId xmlns:p14="http://schemas.microsoft.com/office/powerpoint/2010/main" val="1771418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F1A7A-E38E-4E3E-862F-635D9BEE8B0A}"/>
              </a:ext>
            </a:extLst>
          </p:cNvPr>
          <p:cNvSpPr>
            <a:spLocks noGrp="1"/>
          </p:cNvSpPr>
          <p:nvPr>
            <p:ph type="title"/>
          </p:nvPr>
        </p:nvSpPr>
        <p:spPr/>
        <p:txBody>
          <a:bodyPr/>
          <a:lstStyle/>
          <a:p>
            <a:r>
              <a:rPr lang="nl-NL" dirty="0"/>
              <a:t>(2) </a:t>
            </a:r>
            <a:r>
              <a:rPr lang="nl-NL" dirty="0" err="1"/>
              <a:t>Process</a:t>
            </a:r>
            <a:r>
              <a:rPr lang="nl-NL" dirty="0"/>
              <a:t> </a:t>
            </a:r>
          </a:p>
        </p:txBody>
      </p:sp>
      <p:sp>
        <p:nvSpPr>
          <p:cNvPr id="3" name="Tijdelijke aanduiding voor inhoud 2">
            <a:extLst>
              <a:ext uri="{FF2B5EF4-FFF2-40B4-BE49-F238E27FC236}">
                <a16:creationId xmlns:a16="http://schemas.microsoft.com/office/drawing/2014/main" id="{A5DFB1CC-A481-4405-8BE5-4F8F12904BB0}"/>
              </a:ext>
            </a:extLst>
          </p:cNvPr>
          <p:cNvSpPr>
            <a:spLocks noGrp="1"/>
          </p:cNvSpPr>
          <p:nvPr>
            <p:ph idx="1"/>
          </p:nvPr>
        </p:nvSpPr>
        <p:spPr/>
        <p:txBody>
          <a:bodyPr/>
          <a:lstStyle/>
          <a:p>
            <a:r>
              <a:rPr lang="nl-NL" dirty="0"/>
              <a:t>(1) </a:t>
            </a:r>
            <a:r>
              <a:rPr lang="nl-NL" dirty="0" err="1"/>
              <a:t>Description</a:t>
            </a:r>
            <a:r>
              <a:rPr lang="nl-NL" dirty="0"/>
              <a:t> </a:t>
            </a:r>
            <a:r>
              <a:rPr lang="nl-NL" dirty="0" err="1"/>
              <a:t>and</a:t>
            </a:r>
            <a:r>
              <a:rPr lang="nl-NL" dirty="0"/>
              <a:t> analysis of </a:t>
            </a:r>
            <a:r>
              <a:rPr lang="nl-NL" dirty="0" err="1"/>
              <a:t>the</a:t>
            </a:r>
            <a:r>
              <a:rPr lang="nl-NL" dirty="0"/>
              <a:t> interviews</a:t>
            </a:r>
          </a:p>
          <a:p>
            <a:r>
              <a:rPr lang="nl-NL" dirty="0"/>
              <a:t>(2) </a:t>
            </a:r>
            <a:r>
              <a:rPr lang="nl-NL" dirty="0" err="1"/>
              <a:t>Additional</a:t>
            </a:r>
            <a:r>
              <a:rPr lang="nl-NL" dirty="0"/>
              <a:t> research </a:t>
            </a:r>
            <a:r>
              <a:rPr lang="nl-NL" dirty="0" err="1"/>
              <a:t>by</a:t>
            </a:r>
            <a:r>
              <a:rPr lang="nl-NL" dirty="0"/>
              <a:t> research team</a:t>
            </a:r>
          </a:p>
          <a:p>
            <a:r>
              <a:rPr lang="nl-NL" dirty="0"/>
              <a:t>(3) Draft analysis of </a:t>
            </a:r>
            <a:r>
              <a:rPr lang="nl-NL" dirty="0" err="1"/>
              <a:t>the</a:t>
            </a:r>
            <a:r>
              <a:rPr lang="nl-NL" dirty="0"/>
              <a:t> </a:t>
            </a:r>
            <a:r>
              <a:rPr lang="nl-NL" dirty="0" err="1"/>
              <a:t>implementation</a:t>
            </a:r>
            <a:r>
              <a:rPr lang="nl-NL" dirty="0"/>
              <a:t> in </a:t>
            </a:r>
            <a:r>
              <a:rPr lang="nl-NL" dirty="0" err="1"/>
              <a:t>practice</a:t>
            </a:r>
            <a:r>
              <a:rPr lang="nl-NL" dirty="0"/>
              <a:t> of EU Member </a:t>
            </a:r>
            <a:r>
              <a:rPr lang="nl-NL" dirty="0" err="1"/>
              <a:t>States</a:t>
            </a:r>
            <a:r>
              <a:rPr lang="nl-NL" dirty="0"/>
              <a:t> </a:t>
            </a:r>
            <a:r>
              <a:rPr lang="nl-NL" dirty="0" err="1"/>
              <a:t>law</a:t>
            </a:r>
            <a:endParaRPr lang="nl-NL" dirty="0"/>
          </a:p>
          <a:p>
            <a:r>
              <a:rPr lang="nl-NL" dirty="0"/>
              <a:t>(4) Sent </a:t>
            </a:r>
            <a:r>
              <a:rPr lang="nl-NL" dirty="0" err="1"/>
              <a:t>to</a:t>
            </a:r>
            <a:r>
              <a:rPr lang="nl-NL" dirty="0"/>
              <a:t> </a:t>
            </a:r>
            <a:r>
              <a:rPr lang="nl-NL" dirty="0" err="1"/>
              <a:t>NADOs</a:t>
            </a:r>
            <a:r>
              <a:rPr lang="nl-NL" dirty="0"/>
              <a:t> </a:t>
            </a:r>
            <a:r>
              <a:rPr lang="nl-NL" dirty="0" err="1"/>
              <a:t>and</a:t>
            </a:r>
            <a:r>
              <a:rPr lang="nl-NL" dirty="0"/>
              <a:t> </a:t>
            </a:r>
            <a:r>
              <a:rPr lang="nl-NL" dirty="0" err="1"/>
              <a:t>other</a:t>
            </a:r>
            <a:r>
              <a:rPr lang="nl-NL" dirty="0"/>
              <a:t> </a:t>
            </a:r>
            <a:r>
              <a:rPr lang="nl-NL" dirty="0" err="1"/>
              <a:t>inteview</a:t>
            </a:r>
            <a:r>
              <a:rPr lang="nl-NL" dirty="0"/>
              <a:t> partners </a:t>
            </a:r>
            <a:r>
              <a:rPr lang="nl-NL" dirty="0" err="1"/>
              <a:t>for</a:t>
            </a:r>
            <a:r>
              <a:rPr lang="nl-NL" dirty="0"/>
              <a:t> </a:t>
            </a:r>
            <a:r>
              <a:rPr lang="nl-NL" dirty="0" err="1"/>
              <a:t>validation</a:t>
            </a:r>
            <a:endParaRPr lang="nl-NL" dirty="0"/>
          </a:p>
          <a:p>
            <a:r>
              <a:rPr lang="nl-NL" dirty="0"/>
              <a:t>(5) </a:t>
            </a:r>
            <a:r>
              <a:rPr lang="nl-NL" dirty="0" err="1"/>
              <a:t>Revised</a:t>
            </a:r>
            <a:r>
              <a:rPr lang="nl-NL" dirty="0"/>
              <a:t> </a:t>
            </a:r>
            <a:r>
              <a:rPr lang="nl-NL" dirty="0" err="1"/>
              <a:t>and</a:t>
            </a:r>
            <a:r>
              <a:rPr lang="nl-NL" dirty="0"/>
              <a:t> </a:t>
            </a:r>
            <a:r>
              <a:rPr lang="nl-NL" dirty="0" err="1"/>
              <a:t>finalised</a:t>
            </a:r>
            <a:r>
              <a:rPr lang="nl-NL" dirty="0"/>
              <a:t>, </a:t>
            </a:r>
            <a:r>
              <a:rPr lang="nl-NL" dirty="0" err="1"/>
              <a:t>resulting</a:t>
            </a:r>
            <a:r>
              <a:rPr lang="nl-NL" dirty="0"/>
              <a:t> in </a:t>
            </a:r>
            <a:r>
              <a:rPr lang="nl-NL" dirty="0" err="1"/>
              <a:t>chapter</a:t>
            </a:r>
            <a:r>
              <a:rPr lang="nl-NL" dirty="0"/>
              <a:t> 5 of </a:t>
            </a:r>
            <a:r>
              <a:rPr lang="nl-NL" dirty="0" err="1"/>
              <a:t>the</a:t>
            </a:r>
            <a:r>
              <a:rPr lang="nl-NL" dirty="0"/>
              <a:t> report </a:t>
            </a:r>
          </a:p>
          <a:p>
            <a:endParaRPr lang="nl-NL" dirty="0"/>
          </a:p>
        </p:txBody>
      </p:sp>
    </p:spTree>
    <p:extLst>
      <p:ext uri="{BB962C8B-B14F-4D97-AF65-F5344CB8AC3E}">
        <p14:creationId xmlns:p14="http://schemas.microsoft.com/office/powerpoint/2010/main" val="1647733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F1A7A-E38E-4E3E-862F-635D9BEE8B0A}"/>
              </a:ext>
            </a:extLst>
          </p:cNvPr>
          <p:cNvSpPr>
            <a:spLocks noGrp="1"/>
          </p:cNvSpPr>
          <p:nvPr>
            <p:ph type="title"/>
          </p:nvPr>
        </p:nvSpPr>
        <p:spPr/>
        <p:txBody>
          <a:bodyPr/>
          <a:lstStyle/>
          <a:p>
            <a:r>
              <a:rPr lang="nl-NL" dirty="0"/>
              <a:t>(2) </a:t>
            </a:r>
            <a:r>
              <a:rPr lang="nl-NL" dirty="0" err="1"/>
              <a:t>Process</a:t>
            </a:r>
            <a:r>
              <a:rPr lang="nl-NL" dirty="0"/>
              <a:t> </a:t>
            </a:r>
          </a:p>
        </p:txBody>
      </p:sp>
      <p:sp>
        <p:nvSpPr>
          <p:cNvPr id="3" name="Tijdelijke aanduiding voor inhoud 2">
            <a:extLst>
              <a:ext uri="{FF2B5EF4-FFF2-40B4-BE49-F238E27FC236}">
                <a16:creationId xmlns:a16="http://schemas.microsoft.com/office/drawing/2014/main" id="{A5DFB1CC-A481-4405-8BE5-4F8F12904BB0}"/>
              </a:ext>
            </a:extLst>
          </p:cNvPr>
          <p:cNvSpPr>
            <a:spLocks noGrp="1"/>
          </p:cNvSpPr>
          <p:nvPr>
            <p:ph idx="1"/>
          </p:nvPr>
        </p:nvSpPr>
        <p:spPr>
          <a:xfrm>
            <a:off x="680321" y="2030819"/>
            <a:ext cx="9613861" cy="4348716"/>
          </a:xfrm>
        </p:spPr>
        <p:txBody>
          <a:bodyPr>
            <a:normAutofit fontScale="77500" lnSpcReduction="20000"/>
          </a:bodyPr>
          <a:lstStyle/>
          <a:p>
            <a:r>
              <a:rPr lang="nl-NL" dirty="0"/>
              <a:t>(1) </a:t>
            </a:r>
            <a:r>
              <a:rPr lang="nl-NL" dirty="0" err="1"/>
              <a:t>Overview</a:t>
            </a:r>
            <a:r>
              <a:rPr lang="nl-NL" dirty="0"/>
              <a:t> of </a:t>
            </a:r>
            <a:r>
              <a:rPr lang="nl-NL" dirty="0" err="1"/>
              <a:t>literature</a:t>
            </a:r>
            <a:r>
              <a:rPr lang="nl-NL" dirty="0"/>
              <a:t> on privacy </a:t>
            </a:r>
            <a:r>
              <a:rPr lang="nl-NL" dirty="0" err="1"/>
              <a:t>and</a:t>
            </a:r>
            <a:r>
              <a:rPr lang="nl-NL" dirty="0"/>
              <a:t> data </a:t>
            </a:r>
            <a:r>
              <a:rPr lang="nl-NL" dirty="0" err="1"/>
              <a:t>protection</a:t>
            </a:r>
            <a:r>
              <a:rPr lang="nl-NL" dirty="0"/>
              <a:t> </a:t>
            </a:r>
            <a:r>
              <a:rPr lang="nl-NL" dirty="0" err="1"/>
              <a:t>with</a:t>
            </a:r>
            <a:r>
              <a:rPr lang="nl-NL" dirty="0"/>
              <a:t> respect </a:t>
            </a:r>
            <a:r>
              <a:rPr lang="nl-NL" dirty="0" err="1"/>
              <a:t>to</a:t>
            </a:r>
            <a:r>
              <a:rPr lang="nl-NL" dirty="0"/>
              <a:t> anti-doping</a:t>
            </a:r>
          </a:p>
          <a:p>
            <a:r>
              <a:rPr lang="nl-NL" dirty="0"/>
              <a:t>(2) </a:t>
            </a:r>
            <a:r>
              <a:rPr lang="nl-NL" dirty="0" err="1"/>
              <a:t>Overview</a:t>
            </a:r>
            <a:r>
              <a:rPr lang="nl-NL" dirty="0"/>
              <a:t> of case </a:t>
            </a:r>
            <a:r>
              <a:rPr lang="nl-NL" dirty="0" err="1"/>
              <a:t>law</a:t>
            </a:r>
            <a:r>
              <a:rPr lang="nl-NL" dirty="0"/>
              <a:t> on privacy </a:t>
            </a:r>
            <a:r>
              <a:rPr lang="nl-NL" dirty="0" err="1"/>
              <a:t>and</a:t>
            </a:r>
            <a:r>
              <a:rPr lang="nl-NL" dirty="0"/>
              <a:t> data </a:t>
            </a:r>
            <a:r>
              <a:rPr lang="nl-NL" dirty="0" err="1"/>
              <a:t>protection</a:t>
            </a:r>
            <a:r>
              <a:rPr lang="nl-NL" dirty="0"/>
              <a:t> </a:t>
            </a:r>
            <a:r>
              <a:rPr lang="nl-NL" dirty="0" err="1"/>
              <a:t>with</a:t>
            </a:r>
            <a:r>
              <a:rPr lang="nl-NL" dirty="0"/>
              <a:t> respect </a:t>
            </a:r>
            <a:r>
              <a:rPr lang="nl-NL" dirty="0" err="1"/>
              <a:t>to</a:t>
            </a:r>
            <a:r>
              <a:rPr lang="nl-NL" dirty="0"/>
              <a:t> anti-doping</a:t>
            </a:r>
          </a:p>
          <a:p>
            <a:r>
              <a:rPr lang="nl-NL" dirty="0"/>
              <a:t>(3) </a:t>
            </a:r>
            <a:r>
              <a:rPr lang="nl-NL" dirty="0" err="1"/>
              <a:t>Description</a:t>
            </a:r>
            <a:r>
              <a:rPr lang="nl-NL" dirty="0"/>
              <a:t> of privacy </a:t>
            </a:r>
            <a:r>
              <a:rPr lang="nl-NL" dirty="0" err="1"/>
              <a:t>and</a:t>
            </a:r>
            <a:r>
              <a:rPr lang="nl-NL" dirty="0"/>
              <a:t> data </a:t>
            </a:r>
            <a:r>
              <a:rPr lang="nl-NL" dirty="0" err="1"/>
              <a:t>protection</a:t>
            </a:r>
            <a:r>
              <a:rPr lang="nl-NL" dirty="0"/>
              <a:t> as </a:t>
            </a:r>
            <a:r>
              <a:rPr lang="nl-NL" dirty="0" err="1"/>
              <a:t>fundamental</a:t>
            </a:r>
            <a:r>
              <a:rPr lang="nl-NL" dirty="0"/>
              <a:t>/human </a:t>
            </a:r>
            <a:r>
              <a:rPr lang="nl-NL" dirty="0" err="1"/>
              <a:t>rights</a:t>
            </a:r>
            <a:endParaRPr lang="nl-NL" dirty="0"/>
          </a:p>
          <a:p>
            <a:r>
              <a:rPr lang="nl-NL" dirty="0"/>
              <a:t>(4) </a:t>
            </a:r>
            <a:r>
              <a:rPr lang="nl-NL" dirty="0" err="1"/>
              <a:t>Description</a:t>
            </a:r>
            <a:r>
              <a:rPr lang="nl-NL" dirty="0"/>
              <a:t> of Data </a:t>
            </a:r>
            <a:r>
              <a:rPr lang="nl-NL" dirty="0" err="1"/>
              <a:t>Protection</a:t>
            </a:r>
            <a:r>
              <a:rPr lang="nl-NL" dirty="0"/>
              <a:t> </a:t>
            </a:r>
            <a:r>
              <a:rPr lang="nl-NL" dirty="0" err="1"/>
              <a:t>Principles</a:t>
            </a:r>
            <a:r>
              <a:rPr lang="nl-NL" dirty="0"/>
              <a:t> in </a:t>
            </a:r>
            <a:r>
              <a:rPr lang="nl-NL" dirty="0" err="1"/>
              <a:t>the</a:t>
            </a:r>
            <a:r>
              <a:rPr lang="nl-NL" dirty="0"/>
              <a:t> General Data </a:t>
            </a:r>
            <a:r>
              <a:rPr lang="nl-NL" dirty="0" err="1"/>
              <a:t>Protection</a:t>
            </a:r>
            <a:r>
              <a:rPr lang="nl-NL" dirty="0"/>
              <a:t> </a:t>
            </a:r>
            <a:r>
              <a:rPr lang="nl-NL" dirty="0" err="1"/>
              <a:t>Principles</a:t>
            </a:r>
            <a:endParaRPr lang="nl-NL" dirty="0"/>
          </a:p>
          <a:p>
            <a:r>
              <a:rPr lang="nl-NL" dirty="0"/>
              <a:t>(5) </a:t>
            </a:r>
            <a:r>
              <a:rPr lang="nl-NL" dirty="0" err="1"/>
              <a:t>Description</a:t>
            </a:r>
            <a:r>
              <a:rPr lang="nl-NL" dirty="0"/>
              <a:t> of </a:t>
            </a:r>
            <a:r>
              <a:rPr lang="nl-NL" dirty="0" err="1"/>
              <a:t>the</a:t>
            </a:r>
            <a:r>
              <a:rPr lang="nl-NL" dirty="0"/>
              <a:t> </a:t>
            </a:r>
            <a:r>
              <a:rPr lang="nl-NL" dirty="0" err="1"/>
              <a:t>recommondations</a:t>
            </a:r>
            <a:r>
              <a:rPr lang="nl-NL" dirty="0"/>
              <a:t> </a:t>
            </a:r>
            <a:r>
              <a:rPr lang="nl-NL" dirty="0" err="1"/>
              <a:t>by</a:t>
            </a:r>
            <a:r>
              <a:rPr lang="nl-NL" dirty="0"/>
              <a:t> </a:t>
            </a:r>
            <a:r>
              <a:rPr lang="nl-NL" dirty="0" err="1"/>
              <a:t>the</a:t>
            </a:r>
            <a:r>
              <a:rPr lang="nl-NL" dirty="0"/>
              <a:t> </a:t>
            </a:r>
            <a:r>
              <a:rPr lang="nl-NL" dirty="0" err="1"/>
              <a:t>Article</a:t>
            </a:r>
            <a:r>
              <a:rPr lang="nl-NL" dirty="0"/>
              <a:t> 29 </a:t>
            </a:r>
            <a:r>
              <a:rPr lang="nl-NL" dirty="0" err="1"/>
              <a:t>Working</a:t>
            </a:r>
            <a:r>
              <a:rPr lang="nl-NL" dirty="0"/>
              <a:t> Party </a:t>
            </a:r>
            <a:r>
              <a:rPr lang="nl-NL" dirty="0" err="1"/>
              <a:t>from</a:t>
            </a:r>
            <a:r>
              <a:rPr lang="nl-NL" dirty="0"/>
              <a:t> 2008 </a:t>
            </a:r>
            <a:r>
              <a:rPr lang="nl-NL" dirty="0" err="1"/>
              <a:t>and</a:t>
            </a:r>
            <a:r>
              <a:rPr lang="nl-NL" dirty="0"/>
              <a:t> 2009</a:t>
            </a:r>
          </a:p>
          <a:p>
            <a:r>
              <a:rPr lang="nl-NL" dirty="0"/>
              <a:t>(6) Draft </a:t>
            </a:r>
            <a:r>
              <a:rPr lang="nl-NL" dirty="0" err="1"/>
              <a:t>legal</a:t>
            </a:r>
            <a:r>
              <a:rPr lang="nl-NL" dirty="0"/>
              <a:t> </a:t>
            </a:r>
            <a:r>
              <a:rPr lang="nl-NL" dirty="0" err="1"/>
              <a:t>evaluation</a:t>
            </a:r>
            <a:r>
              <a:rPr lang="nl-NL" dirty="0"/>
              <a:t> of </a:t>
            </a:r>
            <a:r>
              <a:rPr lang="nl-NL" dirty="0" err="1"/>
              <a:t>the</a:t>
            </a:r>
            <a:r>
              <a:rPr lang="nl-NL" dirty="0"/>
              <a:t> </a:t>
            </a:r>
            <a:r>
              <a:rPr lang="nl-NL" dirty="0" err="1"/>
              <a:t>results</a:t>
            </a:r>
            <a:r>
              <a:rPr lang="nl-NL" dirty="0"/>
              <a:t> found in </a:t>
            </a:r>
            <a:r>
              <a:rPr lang="nl-NL" dirty="0" err="1"/>
              <a:t>chapters</a:t>
            </a:r>
            <a:r>
              <a:rPr lang="nl-NL" dirty="0"/>
              <a:t> 3, 4 </a:t>
            </a:r>
            <a:r>
              <a:rPr lang="nl-NL" dirty="0" err="1"/>
              <a:t>and</a:t>
            </a:r>
            <a:r>
              <a:rPr lang="nl-NL" dirty="0"/>
              <a:t> 5</a:t>
            </a:r>
          </a:p>
          <a:p>
            <a:r>
              <a:rPr lang="nl-NL" dirty="0"/>
              <a:t>(7) Draft </a:t>
            </a:r>
            <a:r>
              <a:rPr lang="nl-NL" dirty="0" err="1"/>
              <a:t>recommendations</a:t>
            </a:r>
            <a:r>
              <a:rPr lang="nl-NL" dirty="0"/>
              <a:t> </a:t>
            </a:r>
            <a:r>
              <a:rPr lang="nl-NL" dirty="0" err="1"/>
              <a:t>based</a:t>
            </a:r>
            <a:r>
              <a:rPr lang="nl-NL" dirty="0"/>
              <a:t> on </a:t>
            </a:r>
            <a:r>
              <a:rPr lang="nl-NL" dirty="0" err="1"/>
              <a:t>the</a:t>
            </a:r>
            <a:r>
              <a:rPr lang="nl-NL" dirty="0"/>
              <a:t> </a:t>
            </a:r>
            <a:r>
              <a:rPr lang="nl-NL" dirty="0" err="1"/>
              <a:t>legal</a:t>
            </a:r>
            <a:r>
              <a:rPr lang="nl-NL" dirty="0"/>
              <a:t> </a:t>
            </a:r>
            <a:r>
              <a:rPr lang="nl-NL" dirty="0" err="1"/>
              <a:t>analyis</a:t>
            </a:r>
            <a:endParaRPr lang="nl-NL" dirty="0"/>
          </a:p>
          <a:p>
            <a:r>
              <a:rPr lang="nl-NL" dirty="0"/>
              <a:t>(8) Draft report sent </a:t>
            </a:r>
            <a:r>
              <a:rPr lang="nl-NL" dirty="0" err="1"/>
              <a:t>to</a:t>
            </a:r>
            <a:r>
              <a:rPr lang="nl-NL" dirty="0"/>
              <a:t> European </a:t>
            </a:r>
            <a:r>
              <a:rPr lang="nl-NL" dirty="0" err="1"/>
              <a:t>Commission</a:t>
            </a:r>
            <a:r>
              <a:rPr lang="nl-NL" dirty="0"/>
              <a:t> </a:t>
            </a:r>
            <a:r>
              <a:rPr lang="nl-NL" dirty="0" err="1"/>
              <a:t>and</a:t>
            </a:r>
            <a:r>
              <a:rPr lang="nl-NL" dirty="0"/>
              <a:t> independent experts </a:t>
            </a:r>
            <a:r>
              <a:rPr lang="nl-NL" dirty="0" err="1"/>
              <a:t>for</a:t>
            </a:r>
            <a:r>
              <a:rPr lang="nl-NL" dirty="0"/>
              <a:t> </a:t>
            </a:r>
            <a:r>
              <a:rPr lang="nl-NL" dirty="0" err="1"/>
              <a:t>suggestions</a:t>
            </a:r>
            <a:endParaRPr lang="nl-NL" dirty="0"/>
          </a:p>
          <a:p>
            <a:r>
              <a:rPr lang="en-US" dirty="0"/>
              <a:t>(9) Draft final report sent to external expert group for validation</a:t>
            </a:r>
          </a:p>
          <a:p>
            <a:r>
              <a:rPr lang="en-US" dirty="0"/>
              <a:t>(10) </a:t>
            </a:r>
            <a:r>
              <a:rPr lang="en-US" dirty="0" err="1"/>
              <a:t>Finalisation</a:t>
            </a:r>
            <a:r>
              <a:rPr lang="en-US" dirty="0"/>
              <a:t> of the project</a:t>
            </a:r>
            <a:endParaRPr lang="nl-NL" dirty="0"/>
          </a:p>
        </p:txBody>
      </p:sp>
    </p:spTree>
    <p:extLst>
      <p:ext uri="{BB962C8B-B14F-4D97-AF65-F5344CB8AC3E}">
        <p14:creationId xmlns:p14="http://schemas.microsoft.com/office/powerpoint/2010/main" val="4133553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F1A7A-E38E-4E3E-862F-635D9BEE8B0A}"/>
              </a:ext>
            </a:extLst>
          </p:cNvPr>
          <p:cNvSpPr>
            <a:spLocks noGrp="1"/>
          </p:cNvSpPr>
          <p:nvPr>
            <p:ph type="title"/>
          </p:nvPr>
        </p:nvSpPr>
        <p:spPr/>
        <p:txBody>
          <a:bodyPr/>
          <a:lstStyle/>
          <a:p>
            <a:r>
              <a:rPr lang="nl-NL" dirty="0"/>
              <a:t>(2) </a:t>
            </a:r>
            <a:r>
              <a:rPr lang="nl-NL" dirty="0" err="1"/>
              <a:t>Process</a:t>
            </a:r>
            <a:r>
              <a:rPr lang="nl-NL" dirty="0"/>
              <a:t> </a:t>
            </a:r>
          </a:p>
        </p:txBody>
      </p:sp>
      <p:sp>
        <p:nvSpPr>
          <p:cNvPr id="3" name="Tijdelijke aanduiding voor inhoud 2">
            <a:extLst>
              <a:ext uri="{FF2B5EF4-FFF2-40B4-BE49-F238E27FC236}">
                <a16:creationId xmlns:a16="http://schemas.microsoft.com/office/drawing/2014/main" id="{A5DFB1CC-A481-4405-8BE5-4F8F12904BB0}"/>
              </a:ext>
            </a:extLst>
          </p:cNvPr>
          <p:cNvSpPr>
            <a:spLocks noGrp="1"/>
          </p:cNvSpPr>
          <p:nvPr>
            <p:ph idx="1"/>
          </p:nvPr>
        </p:nvSpPr>
        <p:spPr/>
        <p:txBody>
          <a:bodyPr/>
          <a:lstStyle/>
          <a:p>
            <a:r>
              <a:rPr lang="nl-NL" dirty="0"/>
              <a:t>The </a:t>
            </a:r>
            <a:r>
              <a:rPr lang="nl-NL" dirty="0" err="1"/>
              <a:t>whole</a:t>
            </a:r>
            <a:r>
              <a:rPr lang="nl-NL" dirty="0"/>
              <a:t> </a:t>
            </a:r>
            <a:r>
              <a:rPr lang="nl-NL" dirty="0" err="1"/>
              <a:t>process</a:t>
            </a:r>
            <a:r>
              <a:rPr lang="nl-NL" dirty="0"/>
              <a:t> </a:t>
            </a:r>
            <a:r>
              <a:rPr lang="nl-NL" dirty="0" err="1"/>
              <a:t>took</a:t>
            </a:r>
            <a:r>
              <a:rPr lang="nl-NL" dirty="0"/>
              <a:t> </a:t>
            </a:r>
            <a:r>
              <a:rPr lang="nl-NL" dirty="0" err="1"/>
              <a:t>about</a:t>
            </a:r>
            <a:r>
              <a:rPr lang="nl-NL" dirty="0"/>
              <a:t> 1,5 </a:t>
            </a:r>
            <a:r>
              <a:rPr lang="nl-NL" dirty="0" err="1"/>
              <a:t>year</a:t>
            </a:r>
            <a:endParaRPr lang="nl-NL" dirty="0"/>
          </a:p>
          <a:p>
            <a:r>
              <a:rPr lang="nl-NL" dirty="0" err="1"/>
              <a:t>Finished</a:t>
            </a:r>
            <a:r>
              <a:rPr lang="nl-NL" dirty="0"/>
              <a:t> in 2016</a:t>
            </a:r>
          </a:p>
          <a:p>
            <a:r>
              <a:rPr lang="nl-NL" dirty="0" err="1"/>
              <a:t>Additional</a:t>
            </a:r>
            <a:r>
              <a:rPr lang="nl-NL" dirty="0"/>
              <a:t> research </a:t>
            </a:r>
            <a:r>
              <a:rPr lang="nl-NL" dirty="0" err="1"/>
              <a:t>continued</a:t>
            </a:r>
            <a:r>
              <a:rPr lang="nl-NL" dirty="0"/>
              <a:t> </a:t>
            </a:r>
            <a:r>
              <a:rPr lang="nl-NL" dirty="0" err="1"/>
              <a:t>untill</a:t>
            </a:r>
            <a:r>
              <a:rPr lang="nl-NL" dirty="0"/>
              <a:t> 2018</a:t>
            </a:r>
          </a:p>
          <a:p>
            <a:r>
              <a:rPr lang="nl-NL" dirty="0"/>
              <a:t>A </a:t>
            </a:r>
            <a:r>
              <a:rPr lang="nl-NL" dirty="0" err="1"/>
              <a:t>book</a:t>
            </a:r>
            <a:r>
              <a:rPr lang="nl-NL" dirty="0"/>
              <a:t> </a:t>
            </a:r>
            <a:r>
              <a:rPr lang="nl-NL" dirty="0" err="1"/>
              <a:t>will</a:t>
            </a:r>
            <a:r>
              <a:rPr lang="nl-NL" dirty="0"/>
              <a:t> </a:t>
            </a:r>
            <a:r>
              <a:rPr lang="nl-NL" dirty="0" err="1"/>
              <a:t>be</a:t>
            </a:r>
            <a:r>
              <a:rPr lang="nl-NL" dirty="0"/>
              <a:t> </a:t>
            </a:r>
            <a:r>
              <a:rPr lang="nl-NL" dirty="0" err="1"/>
              <a:t>published</a:t>
            </a:r>
            <a:r>
              <a:rPr lang="nl-NL" dirty="0"/>
              <a:t> late 2019, </a:t>
            </a:r>
            <a:r>
              <a:rPr lang="nl-NL" dirty="0" err="1"/>
              <a:t>with</a:t>
            </a:r>
            <a:r>
              <a:rPr lang="nl-NL" dirty="0"/>
              <a:t> </a:t>
            </a:r>
            <a:r>
              <a:rPr lang="nl-NL" dirty="0" err="1"/>
              <a:t>perspectives</a:t>
            </a:r>
            <a:r>
              <a:rPr lang="nl-NL" dirty="0"/>
              <a:t> </a:t>
            </a:r>
            <a:r>
              <a:rPr lang="nl-NL" dirty="0" err="1"/>
              <a:t>from</a:t>
            </a:r>
            <a:r>
              <a:rPr lang="nl-NL" dirty="0"/>
              <a:t> privacy, data </a:t>
            </a:r>
            <a:r>
              <a:rPr lang="nl-NL" dirty="0" err="1"/>
              <a:t>protection</a:t>
            </a:r>
            <a:r>
              <a:rPr lang="nl-NL" dirty="0"/>
              <a:t>, </a:t>
            </a:r>
            <a:r>
              <a:rPr lang="nl-NL" dirty="0" err="1"/>
              <a:t>the</a:t>
            </a:r>
            <a:r>
              <a:rPr lang="nl-NL" dirty="0"/>
              <a:t> right </a:t>
            </a:r>
            <a:r>
              <a:rPr lang="nl-NL" dirty="0" err="1"/>
              <a:t>to</a:t>
            </a:r>
            <a:r>
              <a:rPr lang="nl-NL" dirty="0"/>
              <a:t> a fair trial </a:t>
            </a:r>
            <a:r>
              <a:rPr lang="nl-NL" dirty="0" err="1"/>
              <a:t>and</a:t>
            </a:r>
            <a:r>
              <a:rPr lang="nl-NL" dirty="0"/>
              <a:t> non-</a:t>
            </a:r>
            <a:r>
              <a:rPr lang="nl-NL" dirty="0" err="1"/>
              <a:t>discrimination</a:t>
            </a:r>
            <a:endParaRPr lang="nl-NL" dirty="0"/>
          </a:p>
        </p:txBody>
      </p:sp>
    </p:spTree>
    <p:extLst>
      <p:ext uri="{BB962C8B-B14F-4D97-AF65-F5344CB8AC3E}">
        <p14:creationId xmlns:p14="http://schemas.microsoft.com/office/powerpoint/2010/main" val="75078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A5C3FE-5E80-4328-A81D-DA8446E0F608}"/>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sp>
        <p:nvSpPr>
          <p:cNvPr id="3" name="Tijdelijke aanduiding voor inhoud 2">
            <a:extLst>
              <a:ext uri="{FF2B5EF4-FFF2-40B4-BE49-F238E27FC236}">
                <a16:creationId xmlns:a16="http://schemas.microsoft.com/office/drawing/2014/main" id="{7B3FF8EA-75A3-42CD-B245-58214B15DC43}"/>
              </a:ext>
            </a:extLst>
          </p:cNvPr>
          <p:cNvSpPr>
            <a:spLocks noGrp="1"/>
          </p:cNvSpPr>
          <p:nvPr>
            <p:ph idx="1"/>
          </p:nvPr>
        </p:nvSpPr>
        <p:spPr/>
        <p:txBody>
          <a:bodyPr>
            <a:normAutofit fontScale="92500" lnSpcReduction="20000"/>
          </a:bodyPr>
          <a:lstStyle/>
          <a:p>
            <a:r>
              <a:rPr lang="nl-NL" dirty="0"/>
              <a:t>1. Data </a:t>
            </a:r>
            <a:r>
              <a:rPr lang="nl-NL" dirty="0" err="1"/>
              <a:t>gathering</a:t>
            </a:r>
            <a:endParaRPr lang="nl-NL" dirty="0"/>
          </a:p>
          <a:p>
            <a:r>
              <a:rPr lang="nl-NL" dirty="0"/>
              <a:t>2. Data </a:t>
            </a:r>
            <a:r>
              <a:rPr lang="nl-NL" dirty="0" err="1"/>
              <a:t>sharing</a:t>
            </a:r>
            <a:endParaRPr lang="nl-NL" dirty="0"/>
          </a:p>
          <a:p>
            <a:r>
              <a:rPr lang="nl-NL" dirty="0"/>
              <a:t>3. Data </a:t>
            </a:r>
            <a:r>
              <a:rPr lang="nl-NL" dirty="0" err="1"/>
              <a:t>controllership</a:t>
            </a:r>
            <a:endParaRPr lang="nl-NL" dirty="0"/>
          </a:p>
          <a:p>
            <a:r>
              <a:rPr lang="nl-NL" dirty="0"/>
              <a:t>4. </a:t>
            </a:r>
            <a:r>
              <a:rPr lang="nl-NL" dirty="0" err="1"/>
              <a:t>Procedural</a:t>
            </a:r>
            <a:r>
              <a:rPr lang="nl-NL" dirty="0"/>
              <a:t> </a:t>
            </a:r>
            <a:r>
              <a:rPr lang="nl-NL" dirty="0" err="1"/>
              <a:t>requirements</a:t>
            </a:r>
            <a:endParaRPr lang="nl-NL" dirty="0"/>
          </a:p>
          <a:p>
            <a:r>
              <a:rPr lang="nl-NL" dirty="0"/>
              <a:t>5. </a:t>
            </a:r>
            <a:r>
              <a:rPr lang="nl-NL" dirty="0" err="1"/>
              <a:t>Transparency</a:t>
            </a:r>
            <a:endParaRPr lang="nl-NL" dirty="0"/>
          </a:p>
          <a:p>
            <a:r>
              <a:rPr lang="nl-NL" dirty="0"/>
              <a:t>6. Right </a:t>
            </a:r>
            <a:r>
              <a:rPr lang="nl-NL" dirty="0" err="1"/>
              <a:t>to</a:t>
            </a:r>
            <a:r>
              <a:rPr lang="nl-NL" dirty="0"/>
              <a:t> information</a:t>
            </a:r>
          </a:p>
          <a:p>
            <a:r>
              <a:rPr lang="nl-NL" dirty="0"/>
              <a:t>7. Right </a:t>
            </a:r>
            <a:r>
              <a:rPr lang="nl-NL" dirty="0" err="1"/>
              <a:t>to</a:t>
            </a:r>
            <a:r>
              <a:rPr lang="nl-NL" dirty="0"/>
              <a:t> object</a:t>
            </a:r>
          </a:p>
          <a:p>
            <a:r>
              <a:rPr lang="nl-NL" dirty="0"/>
              <a:t>8. Right </a:t>
            </a:r>
            <a:r>
              <a:rPr lang="nl-NL" dirty="0" err="1"/>
              <a:t>to</a:t>
            </a:r>
            <a:r>
              <a:rPr lang="nl-NL" dirty="0"/>
              <a:t> </a:t>
            </a:r>
            <a:r>
              <a:rPr lang="nl-NL" dirty="0" err="1"/>
              <a:t>be</a:t>
            </a:r>
            <a:r>
              <a:rPr lang="nl-NL" dirty="0"/>
              <a:t> </a:t>
            </a:r>
            <a:r>
              <a:rPr lang="nl-NL" dirty="0" err="1"/>
              <a:t>forgotten</a:t>
            </a:r>
            <a:endParaRPr lang="nl-NL" dirty="0"/>
          </a:p>
          <a:p>
            <a:r>
              <a:rPr lang="nl-NL" dirty="0"/>
              <a:t>9. Data </a:t>
            </a:r>
            <a:r>
              <a:rPr lang="nl-NL" dirty="0" err="1"/>
              <a:t>retention</a:t>
            </a:r>
            <a:endParaRPr lang="nl-NL" dirty="0"/>
          </a:p>
          <a:p>
            <a:r>
              <a:rPr lang="nl-NL" dirty="0"/>
              <a:t>10. </a:t>
            </a:r>
            <a:r>
              <a:rPr lang="nl-NL" dirty="0" err="1"/>
              <a:t>Proportionality</a:t>
            </a:r>
            <a:r>
              <a:rPr lang="nl-NL" dirty="0"/>
              <a:t>/</a:t>
            </a:r>
            <a:r>
              <a:rPr lang="nl-NL" dirty="0" err="1"/>
              <a:t>necessity</a:t>
            </a:r>
            <a:r>
              <a:rPr lang="nl-NL" dirty="0"/>
              <a:t>/</a:t>
            </a:r>
            <a:r>
              <a:rPr lang="nl-NL" dirty="0" err="1"/>
              <a:t>subsidiarity</a:t>
            </a:r>
            <a:endParaRPr lang="nl-NL" dirty="0"/>
          </a:p>
          <a:p>
            <a:endParaRPr lang="nl-NL" dirty="0"/>
          </a:p>
        </p:txBody>
      </p:sp>
    </p:spTree>
    <p:extLst>
      <p:ext uri="{BB962C8B-B14F-4D97-AF65-F5344CB8AC3E}">
        <p14:creationId xmlns:p14="http://schemas.microsoft.com/office/powerpoint/2010/main" val="2543768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810A88-7624-4515-8521-595F1DDF2B1B}"/>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sp>
        <p:nvSpPr>
          <p:cNvPr id="3" name="Tijdelijke aanduiding voor inhoud 2">
            <a:extLst>
              <a:ext uri="{FF2B5EF4-FFF2-40B4-BE49-F238E27FC236}">
                <a16:creationId xmlns:a16="http://schemas.microsoft.com/office/drawing/2014/main" id="{34D54DF3-71F0-4293-B787-061F8221F7CA}"/>
              </a:ext>
            </a:extLst>
          </p:cNvPr>
          <p:cNvSpPr>
            <a:spLocks noGrp="1"/>
          </p:cNvSpPr>
          <p:nvPr>
            <p:ph idx="1"/>
          </p:nvPr>
        </p:nvSpPr>
        <p:spPr/>
        <p:txBody>
          <a:bodyPr>
            <a:normAutofit lnSpcReduction="10000"/>
          </a:bodyPr>
          <a:lstStyle/>
          <a:p>
            <a:r>
              <a:rPr lang="en-US" dirty="0"/>
              <a:t>ARTICLE 8 ECHR - Right to respect for private and family life </a:t>
            </a:r>
          </a:p>
          <a:p>
            <a:r>
              <a:rPr lang="en-US" dirty="0"/>
              <a:t>1. Everyone has the right to respect for his private and family life, his home and his correspondence. </a:t>
            </a:r>
          </a:p>
          <a:p>
            <a:r>
              <a:rPr lang="en-US" dirty="0"/>
              <a:t>2. There shall be no interference by a public authority with the exercise of this right except such as is in accordance with the law and is necessary in a democratic society in the interests of national security, public safety or the economic well-being of the country, for the prevention of disorder or crime, for the protection of health or morals, or for the protection of the rights and freedoms of others.</a:t>
            </a:r>
          </a:p>
          <a:p>
            <a:endParaRPr lang="nl-NL" dirty="0"/>
          </a:p>
        </p:txBody>
      </p:sp>
    </p:spTree>
    <p:extLst>
      <p:ext uri="{BB962C8B-B14F-4D97-AF65-F5344CB8AC3E}">
        <p14:creationId xmlns:p14="http://schemas.microsoft.com/office/powerpoint/2010/main" val="31821569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E01147-021F-4086-A504-1B15D2A84B7F}"/>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sp>
        <p:nvSpPr>
          <p:cNvPr id="3" name="Tijdelijke aanduiding voor inhoud 2">
            <a:extLst>
              <a:ext uri="{FF2B5EF4-FFF2-40B4-BE49-F238E27FC236}">
                <a16:creationId xmlns:a16="http://schemas.microsoft.com/office/drawing/2014/main" id="{C1C65369-CD5B-4100-BE6D-39ED2402627B}"/>
              </a:ext>
            </a:extLst>
          </p:cNvPr>
          <p:cNvSpPr>
            <a:spLocks noGrp="1"/>
          </p:cNvSpPr>
          <p:nvPr>
            <p:ph idx="1"/>
          </p:nvPr>
        </p:nvSpPr>
        <p:spPr/>
        <p:txBody>
          <a:bodyPr>
            <a:normAutofit fontScale="85000" lnSpcReduction="20000"/>
          </a:bodyPr>
          <a:lstStyle/>
          <a:p>
            <a:r>
              <a:rPr lang="en-US" dirty="0"/>
              <a:t>Article 7 Respect for private and family life</a:t>
            </a:r>
          </a:p>
          <a:p>
            <a:r>
              <a:rPr lang="en-US" dirty="0"/>
              <a:t>Everyone has the right to respect for his or her private and family life, home and communications.</a:t>
            </a:r>
            <a:br>
              <a:rPr lang="en-US" dirty="0"/>
            </a:br>
            <a:endParaRPr lang="en-US" dirty="0"/>
          </a:p>
          <a:p>
            <a:r>
              <a:rPr lang="en-US" dirty="0"/>
              <a:t>Article 8 Protection of personal data</a:t>
            </a:r>
          </a:p>
          <a:p>
            <a:r>
              <a:rPr lang="en-US" dirty="0"/>
              <a:t>1. Everyone has the right to the protection of personal data concerning him or her.</a:t>
            </a:r>
          </a:p>
          <a:p>
            <a:r>
              <a:rPr lang="en-US" dirty="0"/>
              <a:t>2. Such data must be processed fairly for specified purposes and on the basis of the consent of the person concerned or some other legitimate basis laid down by law. Everyone has the right of access to data which has been collected concerning him or her, and the right to have it rectified.</a:t>
            </a:r>
          </a:p>
          <a:p>
            <a:r>
              <a:rPr lang="en-US" dirty="0"/>
              <a:t>3. Compliance with these rules shall be subject to control by an independent authority.</a:t>
            </a:r>
          </a:p>
          <a:p>
            <a:endParaRPr lang="nl-NL" dirty="0"/>
          </a:p>
        </p:txBody>
      </p:sp>
    </p:spTree>
    <p:extLst>
      <p:ext uri="{BB962C8B-B14F-4D97-AF65-F5344CB8AC3E}">
        <p14:creationId xmlns:p14="http://schemas.microsoft.com/office/powerpoint/2010/main" val="31050053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A8F23A-4E22-4A78-9D1C-633921A3F99D}"/>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sp>
        <p:nvSpPr>
          <p:cNvPr id="3" name="Tijdelijke aanduiding voor inhoud 2">
            <a:extLst>
              <a:ext uri="{FF2B5EF4-FFF2-40B4-BE49-F238E27FC236}">
                <a16:creationId xmlns:a16="http://schemas.microsoft.com/office/drawing/2014/main" id="{EB12E2E4-E373-49F8-AC4C-1EEE99E959E7}"/>
              </a:ext>
            </a:extLst>
          </p:cNvPr>
          <p:cNvSpPr>
            <a:spLocks noGrp="1"/>
          </p:cNvSpPr>
          <p:nvPr>
            <p:ph idx="1"/>
          </p:nvPr>
        </p:nvSpPr>
        <p:spPr/>
        <p:txBody>
          <a:bodyPr/>
          <a:lstStyle/>
          <a:p>
            <a:r>
              <a:rPr lang="en-US" b="1" dirty="0"/>
              <a:t>REGULATION (EU) 2016/679 OF THE EUROPEAN PARLIAMENT AND OF THE COUNCIL of 27 April 2016 on the protection of natural persons with regard to the processing of personal data and on the free movement of such data, and repealing Directive 95/46/EC (General Data Protection Regulation) </a:t>
            </a:r>
            <a:endParaRPr lang="nl-NL" dirty="0"/>
          </a:p>
        </p:txBody>
      </p:sp>
    </p:spTree>
    <p:extLst>
      <p:ext uri="{BB962C8B-B14F-4D97-AF65-F5344CB8AC3E}">
        <p14:creationId xmlns:p14="http://schemas.microsoft.com/office/powerpoint/2010/main" val="36835278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55D163-9978-437C-84C9-497F22400E91}"/>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pic>
        <p:nvPicPr>
          <p:cNvPr id="9" name="Tijdelijke aanduiding voor inhoud 8" descr="https://upload.wikimedia.org/wikipedia/commons/thumb/1/1a/Carte_du_Conseil_de_l%27Europe.png/1024px-Carte_du_Conseil_de_l%27Europe.png">
            <a:extLst>
              <a:ext uri="{FF2B5EF4-FFF2-40B4-BE49-F238E27FC236}">
                <a16:creationId xmlns:a16="http://schemas.microsoft.com/office/drawing/2014/main" id="{D66D8E3A-C54E-4899-906B-631F4FB4E6AE}"/>
              </a:ext>
            </a:extLst>
          </p:cNvPr>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80321" y="2103964"/>
            <a:ext cx="4156599" cy="3707176"/>
          </a:xfrm>
          <a:prstGeom prst="rect">
            <a:avLst/>
          </a:prstGeom>
          <a:noFill/>
          <a:ln>
            <a:noFill/>
          </a:ln>
        </p:spPr>
      </p:pic>
      <p:pic>
        <p:nvPicPr>
          <p:cNvPr id="10" name="Afbeelding 9" descr="Afbeeldingsresultaat voor eu countries">
            <a:hlinkClick r:id="rId3" tgtFrame="&quot;_blank&quot;"/>
            <a:extLst>
              <a:ext uri="{FF2B5EF4-FFF2-40B4-BE49-F238E27FC236}">
                <a16:creationId xmlns:a16="http://schemas.microsoft.com/office/drawing/2014/main" id="{F05D526D-D7BD-4DFA-8177-4E54A9A0A26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69020" y="2009960"/>
            <a:ext cx="4943204" cy="3801180"/>
          </a:xfrm>
          <a:prstGeom prst="rect">
            <a:avLst/>
          </a:prstGeom>
          <a:noFill/>
          <a:ln>
            <a:noFill/>
          </a:ln>
        </p:spPr>
      </p:pic>
    </p:spTree>
    <p:extLst>
      <p:ext uri="{BB962C8B-B14F-4D97-AF65-F5344CB8AC3E}">
        <p14:creationId xmlns:p14="http://schemas.microsoft.com/office/powerpoint/2010/main" val="2866936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F5AE4E-F378-4866-A530-774746E49B08}"/>
              </a:ext>
            </a:extLst>
          </p:cNvPr>
          <p:cNvSpPr>
            <a:spLocks noGrp="1"/>
          </p:cNvSpPr>
          <p:nvPr>
            <p:ph type="title"/>
          </p:nvPr>
        </p:nvSpPr>
        <p:spPr/>
        <p:txBody>
          <a:bodyPr/>
          <a:lstStyle/>
          <a:p>
            <a:r>
              <a:rPr lang="nl-NL" dirty="0"/>
              <a:t>Topics</a:t>
            </a:r>
          </a:p>
        </p:txBody>
      </p:sp>
      <p:sp>
        <p:nvSpPr>
          <p:cNvPr id="3" name="Tijdelijke aanduiding voor inhoud 2">
            <a:extLst>
              <a:ext uri="{FF2B5EF4-FFF2-40B4-BE49-F238E27FC236}">
                <a16:creationId xmlns:a16="http://schemas.microsoft.com/office/drawing/2014/main" id="{540B9B77-7611-4ECD-ADE5-FFC4BDDED838}"/>
              </a:ext>
            </a:extLst>
          </p:cNvPr>
          <p:cNvSpPr>
            <a:spLocks noGrp="1"/>
          </p:cNvSpPr>
          <p:nvPr>
            <p:ph idx="1"/>
          </p:nvPr>
        </p:nvSpPr>
        <p:spPr/>
        <p:txBody>
          <a:bodyPr/>
          <a:lstStyle/>
          <a:p>
            <a:r>
              <a:rPr lang="nl-NL" dirty="0"/>
              <a:t>(1) </a:t>
            </a:r>
            <a:r>
              <a:rPr lang="nl-NL" dirty="0" err="1"/>
              <a:t>Overview</a:t>
            </a:r>
            <a:r>
              <a:rPr lang="nl-NL" dirty="0"/>
              <a:t> of report</a:t>
            </a:r>
          </a:p>
          <a:p>
            <a:r>
              <a:rPr lang="nl-NL" dirty="0"/>
              <a:t>(2) </a:t>
            </a:r>
            <a:r>
              <a:rPr lang="nl-NL" dirty="0" err="1"/>
              <a:t>Process</a:t>
            </a:r>
            <a:r>
              <a:rPr lang="nl-NL" dirty="0"/>
              <a:t> </a:t>
            </a:r>
          </a:p>
          <a:p>
            <a:r>
              <a:rPr lang="nl-NL" dirty="0"/>
              <a:t>(3) </a:t>
            </a:r>
            <a:r>
              <a:rPr lang="nl-NL" dirty="0" err="1"/>
              <a:t>Main</a:t>
            </a:r>
            <a:r>
              <a:rPr lang="nl-NL" dirty="0"/>
              <a:t> </a:t>
            </a:r>
            <a:r>
              <a:rPr lang="nl-NL" dirty="0" err="1"/>
              <a:t>findings</a:t>
            </a:r>
            <a:r>
              <a:rPr lang="nl-NL" dirty="0"/>
              <a:t> &amp; </a:t>
            </a:r>
            <a:r>
              <a:rPr lang="nl-NL" dirty="0" err="1"/>
              <a:t>Recommendations</a:t>
            </a:r>
            <a:endParaRPr lang="nl-NL" dirty="0"/>
          </a:p>
        </p:txBody>
      </p:sp>
    </p:spTree>
    <p:extLst>
      <p:ext uri="{BB962C8B-B14F-4D97-AF65-F5344CB8AC3E}">
        <p14:creationId xmlns:p14="http://schemas.microsoft.com/office/powerpoint/2010/main" val="5275286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1C9F5C-F4C0-41CC-B20A-851F77EE9E6D}"/>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(1) Data </a:t>
            </a:r>
            <a:r>
              <a:rPr lang="nl-NL" dirty="0" err="1"/>
              <a:t>gathering</a:t>
            </a:r>
            <a:endParaRPr lang="nl-NL" dirty="0"/>
          </a:p>
        </p:txBody>
      </p:sp>
      <p:sp>
        <p:nvSpPr>
          <p:cNvPr id="3" name="Tijdelijke aanduiding voor inhoud 2">
            <a:extLst>
              <a:ext uri="{FF2B5EF4-FFF2-40B4-BE49-F238E27FC236}">
                <a16:creationId xmlns:a16="http://schemas.microsoft.com/office/drawing/2014/main" id="{6DDC472C-5995-4353-833A-27FD441AE902}"/>
              </a:ext>
            </a:extLst>
          </p:cNvPr>
          <p:cNvSpPr>
            <a:spLocks noGrp="1"/>
          </p:cNvSpPr>
          <p:nvPr>
            <p:ph idx="1"/>
          </p:nvPr>
        </p:nvSpPr>
        <p:spPr/>
        <p:txBody>
          <a:bodyPr/>
          <a:lstStyle/>
          <a:p>
            <a:r>
              <a:rPr lang="nl-NL" dirty="0"/>
              <a:t>Large </a:t>
            </a:r>
            <a:r>
              <a:rPr lang="nl-NL" dirty="0" err="1"/>
              <a:t>quantities</a:t>
            </a:r>
            <a:r>
              <a:rPr lang="nl-NL" dirty="0"/>
              <a:t> of data are </a:t>
            </a:r>
            <a:r>
              <a:rPr lang="nl-NL" dirty="0" err="1"/>
              <a:t>collected</a:t>
            </a:r>
            <a:r>
              <a:rPr lang="nl-NL" dirty="0"/>
              <a:t>. These </a:t>
            </a:r>
            <a:r>
              <a:rPr lang="nl-NL" dirty="0" err="1"/>
              <a:t>include</a:t>
            </a:r>
            <a:r>
              <a:rPr lang="nl-NL" dirty="0"/>
              <a:t>, but are </a:t>
            </a:r>
            <a:r>
              <a:rPr lang="nl-NL" dirty="0" err="1"/>
              <a:t>not</a:t>
            </a:r>
            <a:r>
              <a:rPr lang="nl-NL" dirty="0"/>
              <a:t> </a:t>
            </a:r>
            <a:r>
              <a:rPr lang="nl-NL" dirty="0" err="1"/>
              <a:t>limmited</a:t>
            </a:r>
            <a:r>
              <a:rPr lang="nl-NL" dirty="0"/>
              <a:t> </a:t>
            </a:r>
            <a:r>
              <a:rPr lang="nl-NL" dirty="0" err="1"/>
              <a:t>to</a:t>
            </a:r>
            <a:r>
              <a:rPr lang="nl-NL" dirty="0"/>
              <a:t>:</a:t>
            </a:r>
          </a:p>
          <a:p>
            <a:pPr lvl="1"/>
            <a:r>
              <a:rPr lang="nl-NL" dirty="0"/>
              <a:t>Name; gender; </a:t>
            </a:r>
            <a:r>
              <a:rPr lang="nl-NL" dirty="0" err="1"/>
              <a:t>adress</a:t>
            </a:r>
            <a:r>
              <a:rPr lang="nl-NL" dirty="0"/>
              <a:t>; </a:t>
            </a:r>
            <a:r>
              <a:rPr lang="nl-NL" dirty="0" err="1"/>
              <a:t>whereabouts</a:t>
            </a:r>
            <a:endParaRPr lang="nl-NL" dirty="0"/>
          </a:p>
          <a:p>
            <a:pPr lvl="1"/>
            <a:r>
              <a:rPr lang="nl-NL" dirty="0" err="1"/>
              <a:t>Medicine</a:t>
            </a:r>
            <a:r>
              <a:rPr lang="nl-NL" dirty="0"/>
              <a:t> </a:t>
            </a:r>
            <a:r>
              <a:rPr lang="nl-NL" dirty="0" err="1"/>
              <a:t>use</a:t>
            </a:r>
            <a:r>
              <a:rPr lang="nl-NL" dirty="0"/>
              <a:t>/</a:t>
            </a:r>
            <a:r>
              <a:rPr lang="nl-NL" dirty="0" err="1"/>
              <a:t>medical</a:t>
            </a:r>
            <a:r>
              <a:rPr lang="nl-NL" dirty="0"/>
              <a:t> </a:t>
            </a:r>
            <a:r>
              <a:rPr lang="nl-NL" dirty="0" err="1"/>
              <a:t>condistions</a:t>
            </a:r>
            <a:r>
              <a:rPr lang="nl-NL" dirty="0"/>
              <a:t>  &gt; TUE</a:t>
            </a:r>
          </a:p>
          <a:p>
            <a:pPr lvl="1"/>
            <a:r>
              <a:rPr lang="nl-NL" dirty="0"/>
              <a:t>Blood/urine/</a:t>
            </a:r>
            <a:r>
              <a:rPr lang="nl-NL" dirty="0" err="1"/>
              <a:t>breath</a:t>
            </a:r>
            <a:r>
              <a:rPr lang="nl-NL" dirty="0"/>
              <a:t> samples</a:t>
            </a:r>
          </a:p>
          <a:p>
            <a:pPr lvl="1"/>
            <a:r>
              <a:rPr lang="nl-NL" dirty="0" err="1"/>
              <a:t>Biological</a:t>
            </a:r>
            <a:r>
              <a:rPr lang="nl-NL" dirty="0"/>
              <a:t> </a:t>
            </a:r>
            <a:r>
              <a:rPr lang="nl-NL" dirty="0" err="1"/>
              <a:t>passports</a:t>
            </a:r>
            <a:r>
              <a:rPr lang="nl-NL" dirty="0"/>
              <a:t> are </a:t>
            </a:r>
            <a:r>
              <a:rPr lang="nl-NL" dirty="0" err="1"/>
              <a:t>created</a:t>
            </a:r>
            <a:endParaRPr lang="nl-NL" dirty="0"/>
          </a:p>
          <a:p>
            <a:pPr lvl="1"/>
            <a:r>
              <a:rPr lang="nl-NL" dirty="0" err="1"/>
              <a:t>Investigations</a:t>
            </a:r>
            <a:r>
              <a:rPr lang="nl-NL" dirty="0"/>
              <a:t>/Intelligence </a:t>
            </a:r>
            <a:r>
              <a:rPr lang="nl-NL" dirty="0" err="1"/>
              <a:t>gained</a:t>
            </a:r>
            <a:r>
              <a:rPr lang="nl-NL" dirty="0"/>
              <a:t> </a:t>
            </a:r>
            <a:r>
              <a:rPr lang="nl-NL" dirty="0" err="1"/>
              <a:t>from</a:t>
            </a:r>
            <a:r>
              <a:rPr lang="nl-NL" dirty="0"/>
              <a:t> open sources, interviews, etc.</a:t>
            </a:r>
          </a:p>
          <a:p>
            <a:pPr lvl="1"/>
            <a:endParaRPr lang="nl-NL" dirty="0"/>
          </a:p>
        </p:txBody>
      </p:sp>
    </p:spTree>
    <p:extLst>
      <p:ext uri="{BB962C8B-B14F-4D97-AF65-F5344CB8AC3E}">
        <p14:creationId xmlns:p14="http://schemas.microsoft.com/office/powerpoint/2010/main" val="35649727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A09B4D-C3A5-4C85-A1CF-FCE63958A447}"/>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(1) Data </a:t>
            </a:r>
            <a:r>
              <a:rPr lang="nl-NL" dirty="0" err="1"/>
              <a:t>gathering</a:t>
            </a:r>
            <a:endParaRPr lang="nl-NL" dirty="0"/>
          </a:p>
        </p:txBody>
      </p:sp>
      <p:sp>
        <p:nvSpPr>
          <p:cNvPr id="3" name="Tijdelijke aanduiding voor inhoud 2">
            <a:extLst>
              <a:ext uri="{FF2B5EF4-FFF2-40B4-BE49-F238E27FC236}">
                <a16:creationId xmlns:a16="http://schemas.microsoft.com/office/drawing/2014/main" id="{CAB69E98-5AC0-45A2-B56E-97DD4D6DF6EC}"/>
              </a:ext>
            </a:extLst>
          </p:cNvPr>
          <p:cNvSpPr>
            <a:spLocks noGrp="1"/>
          </p:cNvSpPr>
          <p:nvPr>
            <p:ph idx="1"/>
          </p:nvPr>
        </p:nvSpPr>
        <p:spPr/>
        <p:txBody>
          <a:bodyPr>
            <a:normAutofit fontScale="92500" lnSpcReduction="10000"/>
          </a:bodyPr>
          <a:lstStyle/>
          <a:p>
            <a:r>
              <a:rPr lang="nl-NL" dirty="0"/>
              <a:t>Most of these </a:t>
            </a:r>
            <a:r>
              <a:rPr lang="nl-NL" dirty="0" err="1"/>
              <a:t>will</a:t>
            </a:r>
            <a:r>
              <a:rPr lang="nl-NL" dirty="0"/>
              <a:t> </a:t>
            </a:r>
            <a:r>
              <a:rPr lang="nl-NL" dirty="0" err="1"/>
              <a:t>qualify</a:t>
            </a:r>
            <a:r>
              <a:rPr lang="nl-NL" dirty="0"/>
              <a:t> as personal data:</a:t>
            </a:r>
          </a:p>
          <a:p>
            <a:pPr lvl="1"/>
            <a:r>
              <a:rPr lang="en-US" dirty="0"/>
              <a:t>‘personal data’ means any information relating to an identified or identifiable natural person (‘data subject’); an identifiable natural person is one who can be identified, directly or indirectly, in particular by reference to an identifier such as a name, an identification number, location data, an online identifier or to one or more factors specific to the physical, physiological, genetic, mental, economic, cultural or social identity of that natural person; </a:t>
            </a:r>
            <a:endParaRPr lang="nl-NL" dirty="0"/>
          </a:p>
          <a:p>
            <a:r>
              <a:rPr lang="nl-NL" dirty="0" err="1"/>
              <a:t>And</a:t>
            </a:r>
            <a:r>
              <a:rPr lang="nl-NL" dirty="0"/>
              <a:t> even as </a:t>
            </a:r>
            <a:r>
              <a:rPr lang="nl-NL" dirty="0" err="1"/>
              <a:t>sensitive</a:t>
            </a:r>
            <a:r>
              <a:rPr lang="nl-NL" dirty="0"/>
              <a:t> personal data:</a:t>
            </a:r>
          </a:p>
          <a:p>
            <a:pPr lvl="1"/>
            <a:r>
              <a:rPr lang="en-US" dirty="0"/>
              <a:t>Processing of personal data revealing racial or ethnic origin, political opinions, religious or philosophical beliefs, or trade union membership, and the processing of genetic data, biometric data for the purpose of uniquely identifying a natural person, data concerning health or data concerning a natural person's sex life or sexual orientation shall be prohibited. </a:t>
            </a:r>
            <a:endParaRPr lang="nl-NL" dirty="0"/>
          </a:p>
        </p:txBody>
      </p:sp>
    </p:spTree>
    <p:extLst>
      <p:ext uri="{BB962C8B-B14F-4D97-AF65-F5344CB8AC3E}">
        <p14:creationId xmlns:p14="http://schemas.microsoft.com/office/powerpoint/2010/main" val="4479221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55A37B-9D6D-4918-8FD4-097A8E466246}"/>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(1) Data </a:t>
            </a:r>
            <a:r>
              <a:rPr lang="nl-NL" dirty="0" err="1"/>
              <a:t>gathering</a:t>
            </a:r>
            <a:endParaRPr lang="nl-NL" dirty="0"/>
          </a:p>
        </p:txBody>
      </p:sp>
      <p:sp>
        <p:nvSpPr>
          <p:cNvPr id="3" name="Tijdelijke aanduiding voor inhoud 2">
            <a:extLst>
              <a:ext uri="{FF2B5EF4-FFF2-40B4-BE49-F238E27FC236}">
                <a16:creationId xmlns:a16="http://schemas.microsoft.com/office/drawing/2014/main" id="{1AB4CBF7-C38C-4808-A273-3CDB9FEFC190}"/>
              </a:ext>
            </a:extLst>
          </p:cNvPr>
          <p:cNvSpPr>
            <a:spLocks noGrp="1"/>
          </p:cNvSpPr>
          <p:nvPr>
            <p:ph type="body" sz="half" idx="2"/>
          </p:nvPr>
        </p:nvSpPr>
        <p:spPr>
          <a:xfrm>
            <a:off x="544743" y="2038525"/>
            <a:ext cx="2332681" cy="4412609"/>
          </a:xfrm>
        </p:spPr>
        <p:txBody>
          <a:bodyPr>
            <a:normAutofit/>
          </a:bodyPr>
          <a:lstStyle/>
          <a:p>
            <a:r>
              <a:rPr lang="nl-NL" dirty="0"/>
              <a:t>Processing of personal data is </a:t>
            </a:r>
            <a:r>
              <a:rPr lang="nl-NL" dirty="0" err="1"/>
              <a:t>allowed</a:t>
            </a:r>
            <a:r>
              <a:rPr lang="nl-NL" dirty="0"/>
              <a:t> </a:t>
            </a:r>
            <a:r>
              <a:rPr lang="nl-NL" dirty="0" err="1"/>
              <a:t>when</a:t>
            </a:r>
            <a:r>
              <a:rPr lang="nl-NL" dirty="0"/>
              <a:t> </a:t>
            </a:r>
            <a:r>
              <a:rPr lang="nl-NL" dirty="0" err="1"/>
              <a:t>one</a:t>
            </a:r>
            <a:r>
              <a:rPr lang="nl-NL" dirty="0"/>
              <a:t> of </a:t>
            </a:r>
            <a:r>
              <a:rPr lang="nl-NL" dirty="0" err="1"/>
              <a:t>the</a:t>
            </a:r>
            <a:r>
              <a:rPr lang="nl-NL" dirty="0"/>
              <a:t> </a:t>
            </a:r>
            <a:r>
              <a:rPr lang="nl-NL" dirty="0" err="1"/>
              <a:t>following</a:t>
            </a:r>
            <a:r>
              <a:rPr lang="nl-NL" dirty="0"/>
              <a:t> </a:t>
            </a:r>
            <a:r>
              <a:rPr lang="nl-NL" dirty="0" err="1"/>
              <a:t>grounds</a:t>
            </a:r>
            <a:r>
              <a:rPr lang="nl-NL" dirty="0"/>
              <a:t> </a:t>
            </a:r>
            <a:r>
              <a:rPr lang="nl-NL" dirty="0" err="1"/>
              <a:t>applies</a:t>
            </a:r>
            <a:r>
              <a:rPr lang="nl-NL" dirty="0"/>
              <a:t>:</a:t>
            </a:r>
          </a:p>
          <a:p>
            <a:pPr marL="342900" indent="-342900">
              <a:buAutoNum type="arabicPeriod"/>
            </a:pPr>
            <a:r>
              <a:rPr lang="nl-NL" dirty="0"/>
              <a:t>Consent data subject</a:t>
            </a:r>
          </a:p>
          <a:p>
            <a:pPr marL="342900" indent="-342900">
              <a:buAutoNum type="arabicPeriod"/>
            </a:pPr>
            <a:r>
              <a:rPr lang="nl-NL" dirty="0"/>
              <a:t>Contract data subject</a:t>
            </a:r>
          </a:p>
          <a:p>
            <a:pPr marL="342900" indent="-342900">
              <a:buAutoNum type="arabicPeriod"/>
            </a:pPr>
            <a:r>
              <a:rPr lang="nl-NL" dirty="0"/>
              <a:t>Legal </a:t>
            </a:r>
            <a:r>
              <a:rPr lang="nl-NL" dirty="0" err="1"/>
              <a:t>obligation</a:t>
            </a:r>
            <a:endParaRPr lang="nl-NL" dirty="0"/>
          </a:p>
          <a:p>
            <a:pPr marL="342900" indent="-342900">
              <a:buAutoNum type="arabicPeriod"/>
            </a:pPr>
            <a:r>
              <a:rPr lang="nl-NL" dirty="0" err="1"/>
              <a:t>Vital</a:t>
            </a:r>
            <a:r>
              <a:rPr lang="nl-NL" dirty="0"/>
              <a:t> interest of data subject</a:t>
            </a:r>
          </a:p>
          <a:p>
            <a:pPr marL="342900" indent="-342900">
              <a:buAutoNum type="arabicPeriod"/>
            </a:pPr>
            <a:r>
              <a:rPr lang="nl-NL" dirty="0"/>
              <a:t>Public interest</a:t>
            </a:r>
          </a:p>
          <a:p>
            <a:pPr marL="342900" indent="-342900">
              <a:buAutoNum type="arabicPeriod"/>
            </a:pPr>
            <a:r>
              <a:rPr lang="nl-NL" dirty="0" err="1"/>
              <a:t>Interests</a:t>
            </a:r>
            <a:r>
              <a:rPr lang="nl-NL" dirty="0"/>
              <a:t> of </a:t>
            </a:r>
            <a:r>
              <a:rPr lang="nl-NL" dirty="0" err="1"/>
              <a:t>the</a:t>
            </a:r>
            <a:r>
              <a:rPr lang="nl-NL" dirty="0"/>
              <a:t> data controller </a:t>
            </a:r>
            <a:r>
              <a:rPr lang="nl-NL" dirty="0" err="1"/>
              <a:t>outweighs</a:t>
            </a:r>
            <a:r>
              <a:rPr lang="nl-NL" dirty="0"/>
              <a:t> </a:t>
            </a:r>
            <a:r>
              <a:rPr lang="nl-NL" dirty="0" err="1"/>
              <a:t>that</a:t>
            </a:r>
            <a:r>
              <a:rPr lang="nl-NL" dirty="0"/>
              <a:t> of data subject</a:t>
            </a:r>
          </a:p>
        </p:txBody>
      </p:sp>
      <p:sp>
        <p:nvSpPr>
          <p:cNvPr id="5" name="Tijdelijke aanduiding voor inhoud 2">
            <a:extLst>
              <a:ext uri="{FF2B5EF4-FFF2-40B4-BE49-F238E27FC236}">
                <a16:creationId xmlns:a16="http://schemas.microsoft.com/office/drawing/2014/main" id="{4E63DC9B-3B7E-4566-962E-E153DBE01F02}"/>
              </a:ext>
            </a:extLst>
          </p:cNvPr>
          <p:cNvSpPr txBox="1">
            <a:spLocks/>
          </p:cNvSpPr>
          <p:nvPr/>
        </p:nvSpPr>
        <p:spPr>
          <a:xfrm>
            <a:off x="3582099" y="2336873"/>
            <a:ext cx="6828640" cy="4265263"/>
          </a:xfrm>
          <a:prstGeom prst="rect">
            <a:avLst/>
          </a:prstGeom>
        </p:spPr>
        <p:txBody>
          <a:bodyPr vert="horz" lIns="91440" tIns="45720" rIns="91440" bIns="45720" rtlCol="0" anchor="ctr">
            <a:normAutofit fontScale="62500" lnSpcReduction="20000"/>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r>
              <a:rPr lang="nl-NL" sz="2600" dirty="0"/>
              <a:t>Processing of </a:t>
            </a:r>
            <a:r>
              <a:rPr lang="nl-NL" sz="2600" dirty="0" err="1"/>
              <a:t>sensitive</a:t>
            </a:r>
            <a:r>
              <a:rPr lang="nl-NL" sz="2600" dirty="0"/>
              <a:t> personal data is </a:t>
            </a:r>
            <a:r>
              <a:rPr lang="nl-NL" sz="2600" dirty="0" err="1"/>
              <a:t>not</a:t>
            </a:r>
            <a:r>
              <a:rPr lang="nl-NL" sz="2600" dirty="0"/>
              <a:t> </a:t>
            </a:r>
            <a:r>
              <a:rPr lang="nl-NL" sz="2600" dirty="0" err="1"/>
              <a:t>allowed</a:t>
            </a:r>
            <a:r>
              <a:rPr lang="nl-NL" sz="2600" dirty="0"/>
              <a:t> </a:t>
            </a:r>
            <a:r>
              <a:rPr lang="nl-NL" sz="2600" dirty="0" err="1"/>
              <a:t>unless</a:t>
            </a:r>
            <a:r>
              <a:rPr lang="nl-NL" sz="2600" dirty="0"/>
              <a:t> </a:t>
            </a:r>
            <a:r>
              <a:rPr lang="nl-NL" sz="2600" dirty="0" err="1"/>
              <a:t>one</a:t>
            </a:r>
            <a:r>
              <a:rPr lang="nl-NL" sz="2600" dirty="0"/>
              <a:t> of </a:t>
            </a:r>
            <a:r>
              <a:rPr lang="nl-NL" sz="2600" dirty="0" err="1"/>
              <a:t>the</a:t>
            </a:r>
            <a:r>
              <a:rPr lang="nl-NL" sz="2600" dirty="0"/>
              <a:t> </a:t>
            </a:r>
            <a:r>
              <a:rPr lang="nl-NL" sz="2600" dirty="0" err="1"/>
              <a:t>following</a:t>
            </a:r>
            <a:r>
              <a:rPr lang="nl-NL" sz="2600" dirty="0"/>
              <a:t> </a:t>
            </a:r>
            <a:r>
              <a:rPr lang="nl-NL" sz="2600" dirty="0" err="1"/>
              <a:t>grounds</a:t>
            </a:r>
            <a:r>
              <a:rPr lang="nl-NL" sz="2600" dirty="0"/>
              <a:t> </a:t>
            </a:r>
            <a:r>
              <a:rPr lang="nl-NL" sz="2600" dirty="0" err="1"/>
              <a:t>applies</a:t>
            </a:r>
            <a:r>
              <a:rPr lang="nl-NL" sz="2600" dirty="0"/>
              <a:t>:</a:t>
            </a:r>
          </a:p>
          <a:p>
            <a:r>
              <a:rPr lang="en-US" sz="2600" dirty="0"/>
              <a:t>1. explicit consent data subject </a:t>
            </a:r>
          </a:p>
          <a:p>
            <a:r>
              <a:rPr lang="en-US" sz="2600" dirty="0"/>
              <a:t>2. necessary in light of employment and social security and social protection law</a:t>
            </a:r>
          </a:p>
          <a:p>
            <a:r>
              <a:rPr lang="en-US" sz="2600" dirty="0"/>
              <a:t>3. vital interests of the data subject </a:t>
            </a:r>
          </a:p>
          <a:p>
            <a:r>
              <a:rPr lang="en-US" sz="2600" dirty="0"/>
              <a:t>4. by a foundation, association or any other not-for-profit body with a political, philosophical, religious or trade union aim; </a:t>
            </a:r>
          </a:p>
          <a:p>
            <a:r>
              <a:rPr lang="en-US" sz="2600" dirty="0"/>
              <a:t>5. data which are manifestly made public; </a:t>
            </a:r>
          </a:p>
          <a:p>
            <a:r>
              <a:rPr lang="en-US" sz="2600" dirty="0"/>
              <a:t>6. legal claims or whenever courts are acting in their judicial capacity; </a:t>
            </a:r>
          </a:p>
          <a:p>
            <a:r>
              <a:rPr lang="en-US" sz="2600" dirty="0"/>
              <a:t>7. substantial public interest, on the basis of Union or Member State law </a:t>
            </a:r>
          </a:p>
          <a:p>
            <a:r>
              <a:rPr lang="en-US" sz="2600" dirty="0"/>
              <a:t>8. preventive or occupational medicine, the management of health or social care systems</a:t>
            </a:r>
          </a:p>
          <a:p>
            <a:r>
              <a:rPr lang="en-US" sz="2600" dirty="0"/>
              <a:t>9. public interest in the area of public health; </a:t>
            </a:r>
          </a:p>
          <a:p>
            <a:r>
              <a:rPr lang="en-US" sz="2600" dirty="0"/>
              <a:t>10. archiving purposes, scientific or historical research purposes or statistical purposes</a:t>
            </a:r>
            <a:endParaRPr lang="nl-NL" sz="2600" dirty="0"/>
          </a:p>
          <a:p>
            <a:endParaRPr lang="nl-NL" dirty="0"/>
          </a:p>
          <a:p>
            <a:endParaRPr lang="nl-NL" dirty="0"/>
          </a:p>
        </p:txBody>
      </p:sp>
    </p:spTree>
    <p:extLst>
      <p:ext uri="{BB962C8B-B14F-4D97-AF65-F5344CB8AC3E}">
        <p14:creationId xmlns:p14="http://schemas.microsoft.com/office/powerpoint/2010/main" val="35132615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F37965-06AA-441A-A694-E02D0F2E3B35}"/>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(1) Data </a:t>
            </a:r>
            <a:r>
              <a:rPr lang="nl-NL" dirty="0" err="1"/>
              <a:t>gathering</a:t>
            </a:r>
            <a:endParaRPr lang="nl-NL" dirty="0"/>
          </a:p>
        </p:txBody>
      </p:sp>
      <p:sp>
        <p:nvSpPr>
          <p:cNvPr id="3" name="Tijdelijke aanduiding voor inhoud 2">
            <a:extLst>
              <a:ext uri="{FF2B5EF4-FFF2-40B4-BE49-F238E27FC236}">
                <a16:creationId xmlns:a16="http://schemas.microsoft.com/office/drawing/2014/main" id="{E229BE3E-C9C8-47EA-B92E-5B554F2EFDA6}"/>
              </a:ext>
            </a:extLst>
          </p:cNvPr>
          <p:cNvSpPr>
            <a:spLocks noGrp="1"/>
          </p:cNvSpPr>
          <p:nvPr>
            <p:ph idx="1"/>
          </p:nvPr>
        </p:nvSpPr>
        <p:spPr/>
        <p:txBody>
          <a:bodyPr>
            <a:normAutofit fontScale="92500" lnSpcReduction="10000"/>
          </a:bodyPr>
          <a:lstStyle/>
          <a:p>
            <a:r>
              <a:rPr lang="nl-NL" dirty="0" err="1"/>
              <a:t>What</a:t>
            </a:r>
            <a:r>
              <a:rPr lang="nl-NL" dirty="0"/>
              <a:t> we </a:t>
            </a:r>
            <a:r>
              <a:rPr lang="nl-NL" dirty="0" err="1"/>
              <a:t>saw</a:t>
            </a:r>
            <a:r>
              <a:rPr lang="nl-NL" dirty="0"/>
              <a:t> is </a:t>
            </a:r>
            <a:r>
              <a:rPr lang="nl-NL" dirty="0" err="1"/>
              <a:t>that</a:t>
            </a:r>
            <a:r>
              <a:rPr lang="nl-NL" dirty="0"/>
              <a:t> </a:t>
            </a:r>
            <a:r>
              <a:rPr lang="nl-NL" dirty="0" err="1"/>
              <a:t>many</a:t>
            </a:r>
            <a:r>
              <a:rPr lang="nl-NL" dirty="0"/>
              <a:t> anti-doping </a:t>
            </a:r>
            <a:r>
              <a:rPr lang="nl-NL" dirty="0" err="1"/>
              <a:t>organisations</a:t>
            </a:r>
            <a:r>
              <a:rPr lang="nl-NL" dirty="0"/>
              <a:t> </a:t>
            </a:r>
            <a:r>
              <a:rPr lang="nl-NL" dirty="0" err="1"/>
              <a:t>rely</a:t>
            </a:r>
            <a:r>
              <a:rPr lang="nl-NL" dirty="0"/>
              <a:t> on consent. </a:t>
            </a:r>
            <a:r>
              <a:rPr lang="nl-NL" dirty="0" err="1"/>
              <a:t>However</a:t>
            </a:r>
            <a:r>
              <a:rPr lang="nl-NL" dirty="0"/>
              <a:t>, </a:t>
            </a:r>
            <a:r>
              <a:rPr lang="nl-NL" dirty="0" err="1"/>
              <a:t>this</a:t>
            </a:r>
            <a:r>
              <a:rPr lang="nl-NL" dirty="0"/>
              <a:t> </a:t>
            </a:r>
            <a:r>
              <a:rPr lang="nl-NL" dirty="0" err="1"/>
              <a:t>will</a:t>
            </a:r>
            <a:r>
              <a:rPr lang="nl-NL" dirty="0"/>
              <a:t> </a:t>
            </a:r>
            <a:r>
              <a:rPr lang="nl-NL" dirty="0" err="1"/>
              <a:t>presumably</a:t>
            </a:r>
            <a:r>
              <a:rPr lang="nl-NL" dirty="0"/>
              <a:t> </a:t>
            </a:r>
            <a:r>
              <a:rPr lang="nl-NL" dirty="0" err="1"/>
              <a:t>not</a:t>
            </a:r>
            <a:r>
              <a:rPr lang="nl-NL" dirty="0"/>
              <a:t> </a:t>
            </a:r>
            <a:r>
              <a:rPr lang="nl-NL" dirty="0" err="1"/>
              <a:t>provide</a:t>
            </a:r>
            <a:r>
              <a:rPr lang="nl-NL" dirty="0"/>
              <a:t> a </a:t>
            </a:r>
            <a:r>
              <a:rPr lang="nl-NL" dirty="0" err="1"/>
              <a:t>solid</a:t>
            </a:r>
            <a:r>
              <a:rPr lang="nl-NL" dirty="0"/>
              <a:t> basis.</a:t>
            </a:r>
          </a:p>
          <a:p>
            <a:r>
              <a:rPr lang="nl-NL" dirty="0"/>
              <a:t>Consent </a:t>
            </a:r>
            <a:r>
              <a:rPr lang="nl-NL" dirty="0" err="1"/>
              <a:t>needs</a:t>
            </a:r>
            <a:r>
              <a:rPr lang="nl-NL" dirty="0"/>
              <a:t> </a:t>
            </a:r>
            <a:r>
              <a:rPr lang="nl-NL" dirty="0" err="1"/>
              <a:t>to</a:t>
            </a:r>
            <a:r>
              <a:rPr lang="nl-NL" dirty="0"/>
              <a:t> </a:t>
            </a:r>
            <a:r>
              <a:rPr lang="nl-NL" dirty="0" err="1"/>
              <a:t>be</a:t>
            </a:r>
            <a:r>
              <a:rPr lang="nl-NL" dirty="0"/>
              <a:t>:</a:t>
            </a:r>
          </a:p>
          <a:p>
            <a:pPr lvl="1"/>
            <a:r>
              <a:rPr lang="nl-NL" dirty="0" err="1"/>
              <a:t>Informed</a:t>
            </a:r>
            <a:endParaRPr lang="nl-NL" dirty="0"/>
          </a:p>
          <a:p>
            <a:pPr lvl="1"/>
            <a:r>
              <a:rPr lang="nl-NL" dirty="0"/>
              <a:t>Free</a:t>
            </a:r>
          </a:p>
          <a:p>
            <a:pPr lvl="1"/>
            <a:r>
              <a:rPr lang="nl-NL" dirty="0" err="1"/>
              <a:t>Specific</a:t>
            </a:r>
            <a:endParaRPr lang="nl-NL" dirty="0"/>
          </a:p>
          <a:p>
            <a:pPr lvl="1"/>
            <a:r>
              <a:rPr lang="nl-NL" dirty="0" err="1"/>
              <a:t>Unambious</a:t>
            </a:r>
            <a:endParaRPr lang="nl-NL" dirty="0"/>
          </a:p>
          <a:p>
            <a:pPr lvl="1"/>
            <a:r>
              <a:rPr lang="en-US" dirty="0"/>
              <a:t>consent is given in the context of a written declaration which also concerns other matters, the request should be clearly distinguishable from other matters </a:t>
            </a:r>
          </a:p>
          <a:p>
            <a:pPr lvl="1"/>
            <a:r>
              <a:rPr lang="en-US" dirty="0"/>
              <a:t>The data subject shall have the right to withdraw his or her consent at any time </a:t>
            </a:r>
          </a:p>
          <a:p>
            <a:pPr lvl="1"/>
            <a:r>
              <a:rPr lang="en-US" dirty="0"/>
              <a:t>the controller shall be able to demonstrate that the data subject has consented to processing of his or her personal data </a:t>
            </a:r>
            <a:endParaRPr lang="nl-NL" dirty="0"/>
          </a:p>
        </p:txBody>
      </p:sp>
    </p:spTree>
    <p:extLst>
      <p:ext uri="{BB962C8B-B14F-4D97-AF65-F5344CB8AC3E}">
        <p14:creationId xmlns:p14="http://schemas.microsoft.com/office/powerpoint/2010/main" val="35474163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6F465A-F199-4C3D-9A8B-53E0CB1C7CD6}"/>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(1) Data </a:t>
            </a:r>
            <a:r>
              <a:rPr lang="nl-NL" dirty="0" err="1"/>
              <a:t>gathering</a:t>
            </a:r>
            <a:endParaRPr lang="nl-NL" dirty="0"/>
          </a:p>
        </p:txBody>
      </p:sp>
      <p:sp>
        <p:nvSpPr>
          <p:cNvPr id="3" name="Tijdelijke aanduiding voor inhoud 2">
            <a:extLst>
              <a:ext uri="{FF2B5EF4-FFF2-40B4-BE49-F238E27FC236}">
                <a16:creationId xmlns:a16="http://schemas.microsoft.com/office/drawing/2014/main" id="{BC4AE4B1-F138-481B-852B-A2C5FBB8CD6C}"/>
              </a:ext>
            </a:extLst>
          </p:cNvPr>
          <p:cNvSpPr>
            <a:spLocks noGrp="1"/>
          </p:cNvSpPr>
          <p:nvPr>
            <p:ph idx="1"/>
          </p:nvPr>
        </p:nvSpPr>
        <p:spPr>
          <a:xfrm>
            <a:off x="680321" y="2336873"/>
            <a:ext cx="9613861" cy="3954870"/>
          </a:xfrm>
        </p:spPr>
        <p:txBody>
          <a:bodyPr>
            <a:normAutofit fontScale="92500" lnSpcReduction="20000"/>
          </a:bodyPr>
          <a:lstStyle/>
          <a:p>
            <a:r>
              <a:rPr lang="nl-NL" dirty="0"/>
              <a:t>The most </a:t>
            </a:r>
            <a:r>
              <a:rPr lang="nl-NL" dirty="0" err="1"/>
              <a:t>viable</a:t>
            </a:r>
            <a:r>
              <a:rPr lang="nl-NL" dirty="0"/>
              <a:t> variant </a:t>
            </a:r>
            <a:r>
              <a:rPr lang="nl-NL" dirty="0" err="1"/>
              <a:t>would</a:t>
            </a:r>
            <a:r>
              <a:rPr lang="nl-NL" dirty="0"/>
              <a:t> </a:t>
            </a:r>
            <a:r>
              <a:rPr lang="nl-NL" dirty="0" err="1"/>
              <a:t>be</a:t>
            </a:r>
            <a:r>
              <a:rPr lang="nl-NL" dirty="0"/>
              <a:t> </a:t>
            </a:r>
            <a:r>
              <a:rPr lang="nl-NL" dirty="0" err="1"/>
              <a:t>having</a:t>
            </a:r>
            <a:r>
              <a:rPr lang="nl-NL" dirty="0"/>
              <a:t> a </a:t>
            </a:r>
            <a:r>
              <a:rPr lang="nl-NL" dirty="0" err="1"/>
              <a:t>legal</a:t>
            </a:r>
            <a:r>
              <a:rPr lang="nl-NL" dirty="0"/>
              <a:t> basis in </a:t>
            </a:r>
            <a:r>
              <a:rPr lang="nl-NL" dirty="0" err="1"/>
              <a:t>which</a:t>
            </a:r>
            <a:r>
              <a:rPr lang="nl-NL" dirty="0"/>
              <a:t> </a:t>
            </a:r>
            <a:r>
              <a:rPr lang="nl-NL" dirty="0" err="1"/>
              <a:t>it</a:t>
            </a:r>
            <a:r>
              <a:rPr lang="nl-NL" dirty="0"/>
              <a:t> is </a:t>
            </a:r>
            <a:r>
              <a:rPr lang="nl-NL" dirty="0" err="1"/>
              <a:t>specified</a:t>
            </a:r>
            <a:r>
              <a:rPr lang="nl-NL" dirty="0"/>
              <a:t> </a:t>
            </a:r>
            <a:r>
              <a:rPr lang="nl-NL" dirty="0" err="1"/>
              <a:t>what</a:t>
            </a:r>
            <a:r>
              <a:rPr lang="nl-NL" dirty="0"/>
              <a:t> </a:t>
            </a:r>
            <a:r>
              <a:rPr lang="nl-NL" dirty="0" err="1"/>
              <a:t>the</a:t>
            </a:r>
            <a:r>
              <a:rPr lang="nl-NL" dirty="0"/>
              <a:t> public interest is </a:t>
            </a:r>
            <a:r>
              <a:rPr lang="nl-NL" dirty="0" err="1"/>
              <a:t>that</a:t>
            </a:r>
            <a:r>
              <a:rPr lang="nl-NL" dirty="0"/>
              <a:t> is </a:t>
            </a:r>
            <a:r>
              <a:rPr lang="nl-NL" dirty="0" err="1"/>
              <a:t>pursued</a:t>
            </a:r>
            <a:r>
              <a:rPr lang="nl-NL" dirty="0"/>
              <a:t>, </a:t>
            </a:r>
            <a:r>
              <a:rPr lang="nl-NL" dirty="0" err="1"/>
              <a:t>which</a:t>
            </a:r>
            <a:r>
              <a:rPr lang="nl-NL" dirty="0"/>
              <a:t> personal data </a:t>
            </a:r>
            <a:r>
              <a:rPr lang="nl-NL" dirty="0" err="1"/>
              <a:t>need</a:t>
            </a:r>
            <a:r>
              <a:rPr lang="nl-NL" dirty="0"/>
              <a:t> </a:t>
            </a:r>
            <a:r>
              <a:rPr lang="nl-NL" dirty="0" err="1"/>
              <a:t>to</a:t>
            </a:r>
            <a:r>
              <a:rPr lang="nl-NL" dirty="0"/>
              <a:t> </a:t>
            </a:r>
            <a:r>
              <a:rPr lang="nl-NL" dirty="0" err="1"/>
              <a:t>be</a:t>
            </a:r>
            <a:r>
              <a:rPr lang="nl-NL" dirty="0"/>
              <a:t> </a:t>
            </a:r>
            <a:r>
              <a:rPr lang="nl-NL" dirty="0" err="1"/>
              <a:t>processed</a:t>
            </a:r>
            <a:r>
              <a:rPr lang="nl-NL" dirty="0"/>
              <a:t> </a:t>
            </a:r>
            <a:r>
              <a:rPr lang="nl-NL" dirty="0" err="1"/>
              <a:t>for</a:t>
            </a:r>
            <a:r>
              <a:rPr lang="nl-NL" dirty="0"/>
              <a:t> </a:t>
            </a:r>
            <a:r>
              <a:rPr lang="nl-NL" dirty="0" err="1"/>
              <a:t>that</a:t>
            </a:r>
            <a:r>
              <a:rPr lang="nl-NL" dirty="0"/>
              <a:t> </a:t>
            </a:r>
            <a:r>
              <a:rPr lang="nl-NL" dirty="0" err="1"/>
              <a:t>pursuit</a:t>
            </a:r>
            <a:r>
              <a:rPr lang="nl-NL" dirty="0"/>
              <a:t> </a:t>
            </a:r>
            <a:r>
              <a:rPr lang="nl-NL" dirty="0" err="1"/>
              <a:t>and</a:t>
            </a:r>
            <a:r>
              <a:rPr lang="nl-NL" dirty="0"/>
              <a:t> </a:t>
            </a:r>
            <a:r>
              <a:rPr lang="nl-NL" dirty="0" err="1"/>
              <a:t>why</a:t>
            </a:r>
            <a:r>
              <a:rPr lang="nl-NL" dirty="0"/>
              <a:t> &gt; </a:t>
            </a:r>
            <a:r>
              <a:rPr lang="nl-NL" dirty="0" err="1"/>
              <a:t>Nado</a:t>
            </a:r>
            <a:r>
              <a:rPr lang="nl-NL" dirty="0"/>
              <a:t> = public </a:t>
            </a:r>
            <a:r>
              <a:rPr lang="nl-NL" dirty="0" err="1"/>
              <a:t>authority</a:t>
            </a:r>
            <a:endParaRPr lang="nl-NL" dirty="0"/>
          </a:p>
          <a:p>
            <a:r>
              <a:rPr lang="nl-NL" dirty="0" err="1"/>
              <a:t>Still</a:t>
            </a:r>
            <a:r>
              <a:rPr lang="nl-NL" dirty="0"/>
              <a:t>, a concern is </a:t>
            </a:r>
            <a:r>
              <a:rPr lang="nl-NL" dirty="0" err="1"/>
              <a:t>that</a:t>
            </a:r>
            <a:r>
              <a:rPr lang="nl-NL" dirty="0"/>
              <a:t> </a:t>
            </a:r>
            <a:r>
              <a:rPr lang="nl-NL" dirty="0" err="1"/>
              <a:t>the</a:t>
            </a:r>
            <a:r>
              <a:rPr lang="nl-NL" dirty="0"/>
              <a:t> anti-doping </a:t>
            </a:r>
            <a:r>
              <a:rPr lang="nl-NL" dirty="0" err="1"/>
              <a:t>rules</a:t>
            </a:r>
            <a:r>
              <a:rPr lang="nl-NL" dirty="0"/>
              <a:t> as </a:t>
            </a:r>
            <a:r>
              <a:rPr lang="nl-NL" dirty="0" err="1"/>
              <a:t>such</a:t>
            </a:r>
            <a:r>
              <a:rPr lang="nl-NL" dirty="0"/>
              <a:t> are </a:t>
            </a:r>
            <a:r>
              <a:rPr lang="nl-NL" dirty="0" err="1"/>
              <a:t>adopted</a:t>
            </a:r>
            <a:r>
              <a:rPr lang="nl-NL" dirty="0"/>
              <a:t> </a:t>
            </a:r>
            <a:r>
              <a:rPr lang="nl-NL" dirty="0" err="1"/>
              <a:t>by</a:t>
            </a:r>
            <a:r>
              <a:rPr lang="nl-NL" dirty="0"/>
              <a:t> a private </a:t>
            </a:r>
            <a:r>
              <a:rPr lang="nl-NL" dirty="0" err="1"/>
              <a:t>law</a:t>
            </a:r>
            <a:r>
              <a:rPr lang="nl-NL" dirty="0"/>
              <a:t> foundation – </a:t>
            </a:r>
            <a:r>
              <a:rPr lang="nl-NL" dirty="0" err="1"/>
              <a:t>this</a:t>
            </a:r>
            <a:r>
              <a:rPr lang="nl-NL" dirty="0"/>
              <a:t> is </a:t>
            </a:r>
            <a:r>
              <a:rPr lang="nl-NL" dirty="0" err="1"/>
              <a:t>not</a:t>
            </a:r>
            <a:r>
              <a:rPr lang="nl-NL" dirty="0"/>
              <a:t> </a:t>
            </a:r>
            <a:r>
              <a:rPr lang="nl-NL" dirty="0" err="1"/>
              <a:t>unpressedented</a:t>
            </a:r>
            <a:r>
              <a:rPr lang="nl-NL" dirty="0"/>
              <a:t>, but account </a:t>
            </a:r>
            <a:r>
              <a:rPr lang="nl-NL" dirty="0" err="1"/>
              <a:t>should</a:t>
            </a:r>
            <a:r>
              <a:rPr lang="nl-NL" dirty="0"/>
              <a:t> </a:t>
            </a:r>
            <a:r>
              <a:rPr lang="nl-NL" dirty="0" err="1"/>
              <a:t>be</a:t>
            </a:r>
            <a:r>
              <a:rPr lang="nl-NL" dirty="0"/>
              <a:t> </a:t>
            </a:r>
            <a:r>
              <a:rPr lang="nl-NL" dirty="0" err="1"/>
              <a:t>given</a:t>
            </a:r>
            <a:r>
              <a:rPr lang="nl-NL" dirty="0"/>
              <a:t> of </a:t>
            </a:r>
            <a:r>
              <a:rPr lang="nl-NL" dirty="0" err="1"/>
              <a:t>the</a:t>
            </a:r>
            <a:r>
              <a:rPr lang="nl-NL" dirty="0"/>
              <a:t> question </a:t>
            </a:r>
            <a:r>
              <a:rPr lang="nl-NL" dirty="0" err="1"/>
              <a:t>why</a:t>
            </a:r>
            <a:r>
              <a:rPr lang="nl-NL" dirty="0"/>
              <a:t> </a:t>
            </a:r>
            <a:r>
              <a:rPr lang="nl-NL" dirty="0" err="1"/>
              <a:t>the</a:t>
            </a:r>
            <a:r>
              <a:rPr lang="nl-NL" dirty="0"/>
              <a:t> </a:t>
            </a:r>
            <a:r>
              <a:rPr lang="nl-NL" dirty="0" err="1"/>
              <a:t>government</a:t>
            </a:r>
            <a:r>
              <a:rPr lang="nl-NL" dirty="0"/>
              <a:t> </a:t>
            </a:r>
            <a:r>
              <a:rPr lang="nl-NL" dirty="0" err="1"/>
              <a:t>should</a:t>
            </a:r>
            <a:r>
              <a:rPr lang="nl-NL" dirty="0"/>
              <a:t> </a:t>
            </a:r>
            <a:r>
              <a:rPr lang="nl-NL" dirty="0" err="1"/>
              <a:t>use</a:t>
            </a:r>
            <a:r>
              <a:rPr lang="nl-NL" dirty="0"/>
              <a:t> </a:t>
            </a:r>
            <a:r>
              <a:rPr lang="nl-NL" dirty="0" err="1"/>
              <a:t>its</a:t>
            </a:r>
            <a:r>
              <a:rPr lang="nl-NL" dirty="0"/>
              <a:t> </a:t>
            </a:r>
            <a:r>
              <a:rPr lang="nl-NL" dirty="0" err="1"/>
              <a:t>legislative</a:t>
            </a:r>
            <a:r>
              <a:rPr lang="nl-NL" dirty="0"/>
              <a:t> </a:t>
            </a:r>
            <a:r>
              <a:rPr lang="nl-NL" dirty="0" err="1"/>
              <a:t>and</a:t>
            </a:r>
            <a:r>
              <a:rPr lang="nl-NL" dirty="0"/>
              <a:t>/or executive power </a:t>
            </a:r>
            <a:r>
              <a:rPr lang="nl-NL" dirty="0" err="1"/>
              <a:t>to</a:t>
            </a:r>
            <a:r>
              <a:rPr lang="nl-NL" dirty="0"/>
              <a:t> </a:t>
            </a:r>
            <a:r>
              <a:rPr lang="nl-NL" dirty="0" err="1"/>
              <a:t>enforce</a:t>
            </a:r>
            <a:r>
              <a:rPr lang="nl-NL" dirty="0"/>
              <a:t> </a:t>
            </a:r>
            <a:r>
              <a:rPr lang="nl-NL" dirty="0" err="1"/>
              <a:t>the</a:t>
            </a:r>
            <a:r>
              <a:rPr lang="nl-NL" dirty="0"/>
              <a:t> </a:t>
            </a:r>
            <a:r>
              <a:rPr lang="nl-NL" dirty="0" err="1"/>
              <a:t>rules</a:t>
            </a:r>
            <a:r>
              <a:rPr lang="nl-NL" dirty="0"/>
              <a:t> of a </a:t>
            </a:r>
            <a:r>
              <a:rPr lang="nl-NL" dirty="0" err="1"/>
              <a:t>foreign</a:t>
            </a:r>
            <a:r>
              <a:rPr lang="nl-NL" dirty="0"/>
              <a:t> private </a:t>
            </a:r>
            <a:r>
              <a:rPr lang="nl-NL" dirty="0" err="1"/>
              <a:t>law</a:t>
            </a:r>
            <a:r>
              <a:rPr lang="nl-NL" dirty="0"/>
              <a:t> </a:t>
            </a:r>
            <a:r>
              <a:rPr lang="nl-NL" dirty="0" err="1"/>
              <a:t>organisation</a:t>
            </a:r>
            <a:r>
              <a:rPr lang="nl-NL" dirty="0"/>
              <a:t>.</a:t>
            </a:r>
          </a:p>
          <a:p>
            <a:r>
              <a:rPr lang="nl-NL" dirty="0"/>
              <a:t>An </a:t>
            </a:r>
            <a:r>
              <a:rPr lang="nl-NL" dirty="0" err="1"/>
              <a:t>additional</a:t>
            </a:r>
            <a:r>
              <a:rPr lang="nl-NL" dirty="0"/>
              <a:t> concern </a:t>
            </a:r>
            <a:r>
              <a:rPr lang="nl-NL" dirty="0" err="1"/>
              <a:t>could</a:t>
            </a:r>
            <a:r>
              <a:rPr lang="nl-NL" dirty="0"/>
              <a:t> </a:t>
            </a:r>
            <a:r>
              <a:rPr lang="nl-NL" dirty="0" err="1"/>
              <a:t>be</a:t>
            </a:r>
            <a:r>
              <a:rPr lang="nl-NL" dirty="0"/>
              <a:t> </a:t>
            </a:r>
            <a:r>
              <a:rPr lang="nl-NL" dirty="0" err="1"/>
              <a:t>that</a:t>
            </a:r>
            <a:r>
              <a:rPr lang="nl-NL" dirty="0"/>
              <a:t> </a:t>
            </a:r>
            <a:r>
              <a:rPr lang="nl-NL" dirty="0" err="1"/>
              <a:t>governments</a:t>
            </a:r>
            <a:r>
              <a:rPr lang="nl-NL" dirty="0"/>
              <a:t> </a:t>
            </a:r>
            <a:r>
              <a:rPr lang="nl-NL" dirty="0" err="1"/>
              <a:t>would</a:t>
            </a:r>
            <a:r>
              <a:rPr lang="nl-NL" dirty="0"/>
              <a:t> </a:t>
            </a:r>
            <a:r>
              <a:rPr lang="nl-NL" dirty="0" err="1"/>
              <a:t>be</a:t>
            </a:r>
            <a:r>
              <a:rPr lang="nl-NL" dirty="0"/>
              <a:t> </a:t>
            </a:r>
            <a:r>
              <a:rPr lang="nl-NL" dirty="0" err="1"/>
              <a:t>required</a:t>
            </a:r>
            <a:r>
              <a:rPr lang="nl-NL" dirty="0"/>
              <a:t> </a:t>
            </a:r>
            <a:r>
              <a:rPr lang="nl-NL" dirty="0" err="1"/>
              <a:t>to</a:t>
            </a:r>
            <a:r>
              <a:rPr lang="nl-NL" dirty="0"/>
              <a:t> </a:t>
            </a:r>
            <a:r>
              <a:rPr lang="nl-NL" dirty="0" err="1"/>
              <a:t>substantiate</a:t>
            </a:r>
            <a:r>
              <a:rPr lang="nl-NL" dirty="0"/>
              <a:t> </a:t>
            </a:r>
            <a:r>
              <a:rPr lang="nl-NL" dirty="0" err="1"/>
              <a:t>why</a:t>
            </a:r>
            <a:r>
              <a:rPr lang="nl-NL" dirty="0"/>
              <a:t> </a:t>
            </a:r>
            <a:r>
              <a:rPr lang="nl-NL" dirty="0" err="1"/>
              <a:t>and</a:t>
            </a:r>
            <a:r>
              <a:rPr lang="nl-NL" dirty="0"/>
              <a:t> </a:t>
            </a:r>
            <a:r>
              <a:rPr lang="nl-NL" dirty="0" err="1"/>
              <a:t>to</a:t>
            </a:r>
            <a:r>
              <a:rPr lang="nl-NL" dirty="0"/>
              <a:t> </a:t>
            </a:r>
            <a:r>
              <a:rPr lang="nl-NL" dirty="0" err="1"/>
              <a:t>what</a:t>
            </a:r>
            <a:r>
              <a:rPr lang="nl-NL" dirty="0"/>
              <a:t> </a:t>
            </a:r>
            <a:r>
              <a:rPr lang="nl-NL" dirty="0" err="1"/>
              <a:t>extent</a:t>
            </a:r>
            <a:r>
              <a:rPr lang="nl-NL" dirty="0"/>
              <a:t> </a:t>
            </a:r>
            <a:r>
              <a:rPr lang="nl-NL" dirty="0" err="1"/>
              <a:t>the</a:t>
            </a:r>
            <a:r>
              <a:rPr lang="nl-NL" dirty="0"/>
              <a:t> </a:t>
            </a:r>
            <a:r>
              <a:rPr lang="nl-NL" dirty="0" err="1"/>
              <a:t>various</a:t>
            </a:r>
            <a:r>
              <a:rPr lang="nl-NL" dirty="0"/>
              <a:t> anti-doping </a:t>
            </a:r>
            <a:r>
              <a:rPr lang="nl-NL" dirty="0" err="1"/>
              <a:t>measures</a:t>
            </a:r>
            <a:r>
              <a:rPr lang="nl-NL" dirty="0"/>
              <a:t> are indeed in </a:t>
            </a:r>
            <a:r>
              <a:rPr lang="nl-NL" dirty="0" err="1"/>
              <a:t>the</a:t>
            </a:r>
            <a:r>
              <a:rPr lang="nl-NL" dirty="0"/>
              <a:t> public interest</a:t>
            </a:r>
          </a:p>
          <a:p>
            <a:r>
              <a:rPr lang="nl-NL" dirty="0" err="1"/>
              <a:t>Finally</a:t>
            </a:r>
            <a:r>
              <a:rPr lang="nl-NL" dirty="0"/>
              <a:t>, in </a:t>
            </a:r>
            <a:r>
              <a:rPr lang="nl-NL" dirty="0" err="1"/>
              <a:t>principle</a:t>
            </a:r>
            <a:r>
              <a:rPr lang="nl-NL" dirty="0"/>
              <a:t>, </a:t>
            </a:r>
            <a:r>
              <a:rPr lang="nl-NL" dirty="0" err="1"/>
              <a:t>gathering</a:t>
            </a:r>
            <a:r>
              <a:rPr lang="nl-NL" dirty="0"/>
              <a:t> </a:t>
            </a:r>
            <a:r>
              <a:rPr lang="nl-NL" dirty="0" err="1"/>
              <a:t>sensitive</a:t>
            </a:r>
            <a:r>
              <a:rPr lang="nl-NL" dirty="0"/>
              <a:t> data is </a:t>
            </a:r>
            <a:r>
              <a:rPr lang="nl-NL" dirty="0" err="1"/>
              <a:t>probihited</a:t>
            </a:r>
            <a:r>
              <a:rPr lang="nl-NL" dirty="0"/>
              <a:t>. In </a:t>
            </a:r>
            <a:r>
              <a:rPr lang="nl-NL" dirty="0" err="1"/>
              <a:t>the</a:t>
            </a:r>
            <a:r>
              <a:rPr lang="nl-NL" dirty="0"/>
              <a:t> past, </a:t>
            </a:r>
            <a:r>
              <a:rPr lang="nl-NL" dirty="0" err="1"/>
              <a:t>the</a:t>
            </a:r>
            <a:r>
              <a:rPr lang="nl-NL" dirty="0"/>
              <a:t> WP29 has </a:t>
            </a:r>
            <a:r>
              <a:rPr lang="nl-NL" dirty="0" err="1"/>
              <a:t>questioned</a:t>
            </a:r>
            <a:r>
              <a:rPr lang="nl-NL" dirty="0"/>
              <a:t> </a:t>
            </a:r>
            <a:r>
              <a:rPr lang="nl-NL" dirty="0" err="1"/>
              <a:t>the</a:t>
            </a:r>
            <a:r>
              <a:rPr lang="nl-NL" dirty="0"/>
              <a:t> </a:t>
            </a:r>
            <a:r>
              <a:rPr lang="nl-NL" dirty="0" err="1"/>
              <a:t>necessity</a:t>
            </a:r>
            <a:r>
              <a:rPr lang="nl-NL" dirty="0"/>
              <a:t> of </a:t>
            </a:r>
            <a:r>
              <a:rPr lang="nl-NL" dirty="0" err="1"/>
              <a:t>collecting</a:t>
            </a:r>
            <a:r>
              <a:rPr lang="nl-NL" dirty="0"/>
              <a:t> </a:t>
            </a:r>
            <a:r>
              <a:rPr lang="nl-NL" dirty="0" err="1"/>
              <a:t>such</a:t>
            </a:r>
            <a:r>
              <a:rPr lang="nl-NL" dirty="0"/>
              <a:t> data in </a:t>
            </a:r>
            <a:r>
              <a:rPr lang="nl-NL" dirty="0" err="1"/>
              <a:t>the</a:t>
            </a:r>
            <a:r>
              <a:rPr lang="nl-NL" dirty="0"/>
              <a:t> anti-doping context</a:t>
            </a:r>
          </a:p>
        </p:txBody>
      </p:sp>
    </p:spTree>
    <p:extLst>
      <p:ext uri="{BB962C8B-B14F-4D97-AF65-F5344CB8AC3E}">
        <p14:creationId xmlns:p14="http://schemas.microsoft.com/office/powerpoint/2010/main" val="708693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353D57-0AC7-4100-B66B-1D7B0241FF7B}"/>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(2) Data </a:t>
            </a:r>
            <a:r>
              <a:rPr lang="nl-NL" dirty="0" err="1"/>
              <a:t>sharing</a:t>
            </a:r>
            <a:endParaRPr lang="nl-NL" dirty="0"/>
          </a:p>
        </p:txBody>
      </p:sp>
      <p:graphicFrame>
        <p:nvGraphicFramePr>
          <p:cNvPr id="4" name="Tijdelijke aanduiding voor inhoud 3">
            <a:extLst>
              <a:ext uri="{FF2B5EF4-FFF2-40B4-BE49-F238E27FC236}">
                <a16:creationId xmlns:a16="http://schemas.microsoft.com/office/drawing/2014/main" id="{B3379A8D-091E-4E7A-BA61-8025A59D031F}"/>
              </a:ext>
            </a:extLst>
          </p:cNvPr>
          <p:cNvGraphicFramePr>
            <a:graphicFrameLocks noGrp="1"/>
          </p:cNvGraphicFramePr>
          <p:nvPr>
            <p:ph idx="1"/>
            <p:extLst>
              <p:ext uri="{D42A27DB-BD31-4B8C-83A1-F6EECF244321}">
                <p14:modId xmlns:p14="http://schemas.microsoft.com/office/powerpoint/2010/main" val="2895705186"/>
              </p:ext>
            </p:extLst>
          </p:nvPr>
        </p:nvGraphicFramePr>
        <p:xfrm>
          <a:off x="681038" y="2030136"/>
          <a:ext cx="10241428" cy="4303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33249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F37965-06AA-441A-A694-E02D0F2E3B35}"/>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(2) Data </a:t>
            </a:r>
            <a:r>
              <a:rPr lang="nl-NL" dirty="0" err="1"/>
              <a:t>gathering</a:t>
            </a:r>
            <a:endParaRPr lang="nl-NL" dirty="0"/>
          </a:p>
        </p:txBody>
      </p:sp>
      <p:sp>
        <p:nvSpPr>
          <p:cNvPr id="3" name="Tijdelijke aanduiding voor inhoud 2">
            <a:extLst>
              <a:ext uri="{FF2B5EF4-FFF2-40B4-BE49-F238E27FC236}">
                <a16:creationId xmlns:a16="http://schemas.microsoft.com/office/drawing/2014/main" id="{E229BE3E-C9C8-47EA-B92E-5B554F2EFDA6}"/>
              </a:ext>
            </a:extLst>
          </p:cNvPr>
          <p:cNvSpPr>
            <a:spLocks noGrp="1"/>
          </p:cNvSpPr>
          <p:nvPr>
            <p:ph idx="1"/>
          </p:nvPr>
        </p:nvSpPr>
        <p:spPr/>
        <p:txBody>
          <a:bodyPr>
            <a:normAutofit fontScale="85000" lnSpcReduction="20000"/>
          </a:bodyPr>
          <a:lstStyle/>
          <a:p>
            <a:r>
              <a:rPr lang="en-US" i="1" dirty="0"/>
              <a:t>Article 3 </a:t>
            </a:r>
            <a:r>
              <a:rPr lang="en-US" b="1" dirty="0"/>
              <a:t>Territorial scope </a:t>
            </a:r>
          </a:p>
          <a:p>
            <a:r>
              <a:rPr lang="en-US" dirty="0"/>
              <a:t>1.This Regulation applies to the processing of personal data in the context of the activities of an establishment of a controller or a processor in the Union, regardless of whether the processing takes place in the Union or not. </a:t>
            </a:r>
          </a:p>
          <a:p>
            <a:r>
              <a:rPr lang="en-US" dirty="0"/>
              <a:t>2.This Regulation applies to the processing of personal data of data subjects who are in the Union by a controller or processor not established in the Union, where the processing activities are related to: </a:t>
            </a:r>
          </a:p>
          <a:p>
            <a:pPr lvl="1"/>
            <a:r>
              <a:rPr lang="en-US" dirty="0"/>
              <a:t>(a) the offering of goods or services, irrespective of whether a payment of the data subject is required, to such data subjects in the Union; </a:t>
            </a:r>
          </a:p>
          <a:p>
            <a:pPr lvl="1"/>
            <a:r>
              <a:rPr lang="en-US" dirty="0"/>
              <a:t>or (b) the monitoring of their </a:t>
            </a:r>
            <a:r>
              <a:rPr lang="en-US" dirty="0" err="1"/>
              <a:t>behaviour</a:t>
            </a:r>
            <a:r>
              <a:rPr lang="en-US" dirty="0"/>
              <a:t> as far as their </a:t>
            </a:r>
            <a:r>
              <a:rPr lang="en-US" dirty="0" err="1"/>
              <a:t>behaviour</a:t>
            </a:r>
            <a:r>
              <a:rPr lang="en-US" dirty="0"/>
              <a:t> takes place within the Union. </a:t>
            </a:r>
          </a:p>
          <a:p>
            <a:r>
              <a:rPr lang="en-US" dirty="0"/>
              <a:t>3.This Regulation applies to the processing of personal data by a controller not established in the Union, but in a place where Member State law applies by virtue of public international law. </a:t>
            </a:r>
            <a:endParaRPr lang="nl-NL" dirty="0"/>
          </a:p>
        </p:txBody>
      </p:sp>
    </p:spTree>
    <p:extLst>
      <p:ext uri="{BB962C8B-B14F-4D97-AF65-F5344CB8AC3E}">
        <p14:creationId xmlns:p14="http://schemas.microsoft.com/office/powerpoint/2010/main" val="28597989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E26E30-1203-4086-8AC9-E1A3F6F4AF65}"/>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(2) Data </a:t>
            </a:r>
            <a:r>
              <a:rPr lang="nl-NL" dirty="0" err="1"/>
              <a:t>gathering</a:t>
            </a:r>
            <a:endParaRPr lang="nl-NL" dirty="0"/>
          </a:p>
        </p:txBody>
      </p:sp>
      <p:sp>
        <p:nvSpPr>
          <p:cNvPr id="3" name="Tijdelijke aanduiding voor inhoud 2">
            <a:extLst>
              <a:ext uri="{FF2B5EF4-FFF2-40B4-BE49-F238E27FC236}">
                <a16:creationId xmlns:a16="http://schemas.microsoft.com/office/drawing/2014/main" id="{ACF119A0-2A05-47E3-A55D-7DD22EC34F75}"/>
              </a:ext>
            </a:extLst>
          </p:cNvPr>
          <p:cNvSpPr>
            <a:spLocks noGrp="1"/>
          </p:cNvSpPr>
          <p:nvPr>
            <p:ph idx="1"/>
          </p:nvPr>
        </p:nvSpPr>
        <p:spPr/>
        <p:txBody>
          <a:bodyPr>
            <a:normAutofit lnSpcReduction="10000"/>
          </a:bodyPr>
          <a:lstStyle/>
          <a:p>
            <a:r>
              <a:rPr lang="nl-NL" dirty="0"/>
              <a:t>Cross border data </a:t>
            </a:r>
            <a:r>
              <a:rPr lang="nl-NL" dirty="0" err="1"/>
              <a:t>sharing</a:t>
            </a:r>
            <a:r>
              <a:rPr lang="nl-NL" dirty="0"/>
              <a:t> (</a:t>
            </a:r>
            <a:r>
              <a:rPr lang="nl-NL" dirty="0" err="1"/>
              <a:t>including</a:t>
            </a:r>
            <a:r>
              <a:rPr lang="nl-NL" dirty="0"/>
              <a:t> </a:t>
            </a:r>
            <a:r>
              <a:rPr lang="nl-NL" dirty="0" err="1"/>
              <a:t>onward</a:t>
            </a:r>
            <a:r>
              <a:rPr lang="nl-NL" dirty="0"/>
              <a:t> transfers) is </a:t>
            </a:r>
            <a:r>
              <a:rPr lang="nl-NL" dirty="0" err="1"/>
              <a:t>allowed</a:t>
            </a:r>
            <a:r>
              <a:rPr lang="nl-NL" dirty="0"/>
              <a:t>:</a:t>
            </a:r>
          </a:p>
          <a:p>
            <a:r>
              <a:rPr lang="nl-NL" dirty="0"/>
              <a:t>1. </a:t>
            </a:r>
            <a:r>
              <a:rPr lang="nl-NL" dirty="0" err="1"/>
              <a:t>Within</a:t>
            </a:r>
            <a:r>
              <a:rPr lang="nl-NL" dirty="0"/>
              <a:t> </a:t>
            </a:r>
            <a:r>
              <a:rPr lang="nl-NL" dirty="0" err="1"/>
              <a:t>the</a:t>
            </a:r>
            <a:r>
              <a:rPr lang="nl-NL" dirty="0"/>
              <a:t> EU</a:t>
            </a:r>
          </a:p>
          <a:p>
            <a:r>
              <a:rPr lang="nl-NL" dirty="0"/>
              <a:t>2. </a:t>
            </a:r>
            <a:r>
              <a:rPr lang="nl-NL" dirty="0" err="1"/>
              <a:t>With</a:t>
            </a:r>
            <a:r>
              <a:rPr lang="nl-NL" dirty="0"/>
              <a:t> </a:t>
            </a:r>
            <a:r>
              <a:rPr lang="nl-NL" dirty="0" err="1"/>
              <a:t>countries</a:t>
            </a:r>
            <a:r>
              <a:rPr lang="nl-NL" dirty="0"/>
              <a:t> of </a:t>
            </a:r>
            <a:r>
              <a:rPr lang="nl-NL" dirty="0" err="1"/>
              <a:t>the</a:t>
            </a:r>
            <a:r>
              <a:rPr lang="nl-NL" dirty="0"/>
              <a:t> EEA</a:t>
            </a:r>
          </a:p>
          <a:p>
            <a:r>
              <a:rPr lang="nl-NL" dirty="0"/>
              <a:t>3. </a:t>
            </a:r>
            <a:r>
              <a:rPr lang="nl-NL" dirty="0" err="1"/>
              <a:t>Adequacy</a:t>
            </a:r>
            <a:r>
              <a:rPr lang="nl-NL" dirty="0"/>
              <a:t> </a:t>
            </a:r>
            <a:r>
              <a:rPr lang="nl-NL" dirty="0" err="1"/>
              <a:t>decision</a:t>
            </a:r>
            <a:r>
              <a:rPr lang="nl-NL" dirty="0"/>
              <a:t> (</a:t>
            </a:r>
            <a:r>
              <a:rPr lang="nl-NL" u="sng" dirty="0">
                <a:hlinkClick r:id="rId2"/>
              </a:rPr>
              <a:t>Andorra</a:t>
            </a:r>
            <a:r>
              <a:rPr lang="nl-NL" dirty="0"/>
              <a:t>, </a:t>
            </a:r>
            <a:r>
              <a:rPr lang="nl-NL" u="sng" dirty="0">
                <a:hlinkClick r:id="rId3"/>
              </a:rPr>
              <a:t>Argentina</a:t>
            </a:r>
            <a:r>
              <a:rPr lang="nl-NL" dirty="0"/>
              <a:t>, </a:t>
            </a:r>
            <a:r>
              <a:rPr lang="nl-NL" u="sng" dirty="0">
                <a:hlinkClick r:id="rId4"/>
              </a:rPr>
              <a:t>Canada</a:t>
            </a:r>
            <a:r>
              <a:rPr lang="nl-NL" dirty="0"/>
              <a:t> (commercial </a:t>
            </a:r>
            <a:r>
              <a:rPr lang="nl-NL" dirty="0" err="1"/>
              <a:t>organisations</a:t>
            </a:r>
            <a:r>
              <a:rPr lang="nl-NL" dirty="0"/>
              <a:t>), </a:t>
            </a:r>
            <a:r>
              <a:rPr lang="nl-NL" u="sng" dirty="0" err="1">
                <a:hlinkClick r:id="rId5"/>
              </a:rPr>
              <a:t>Faroe</a:t>
            </a:r>
            <a:r>
              <a:rPr lang="nl-NL" u="sng" dirty="0">
                <a:hlinkClick r:id="rId5"/>
              </a:rPr>
              <a:t> </a:t>
            </a:r>
            <a:r>
              <a:rPr lang="nl-NL" u="sng" dirty="0" err="1">
                <a:hlinkClick r:id="rId5"/>
              </a:rPr>
              <a:t>Islands</a:t>
            </a:r>
            <a:r>
              <a:rPr lang="nl-NL" dirty="0"/>
              <a:t>, </a:t>
            </a:r>
            <a:r>
              <a:rPr lang="nl-NL" u="sng" dirty="0">
                <a:hlinkClick r:id="rId6"/>
              </a:rPr>
              <a:t>Guernsey</a:t>
            </a:r>
            <a:r>
              <a:rPr lang="nl-NL" dirty="0"/>
              <a:t>, </a:t>
            </a:r>
            <a:r>
              <a:rPr lang="nl-NL" u="sng" dirty="0" err="1">
                <a:hlinkClick r:id="rId7"/>
              </a:rPr>
              <a:t>Israel</a:t>
            </a:r>
            <a:r>
              <a:rPr lang="nl-NL" dirty="0"/>
              <a:t>, </a:t>
            </a:r>
            <a:r>
              <a:rPr lang="nl-NL" u="sng" dirty="0" err="1">
                <a:hlinkClick r:id="rId8"/>
              </a:rPr>
              <a:t>Isle</a:t>
            </a:r>
            <a:r>
              <a:rPr lang="nl-NL" u="sng" dirty="0">
                <a:hlinkClick r:id="rId8"/>
              </a:rPr>
              <a:t> of Man</a:t>
            </a:r>
            <a:r>
              <a:rPr lang="nl-NL" dirty="0"/>
              <a:t>, Japan, </a:t>
            </a:r>
            <a:r>
              <a:rPr lang="nl-NL" u="sng" dirty="0">
                <a:hlinkClick r:id="rId9"/>
              </a:rPr>
              <a:t>Jersey</a:t>
            </a:r>
            <a:r>
              <a:rPr lang="nl-NL" dirty="0"/>
              <a:t>, </a:t>
            </a:r>
            <a:r>
              <a:rPr lang="nl-NL" u="sng" dirty="0">
                <a:hlinkClick r:id="rId10"/>
              </a:rPr>
              <a:t>New </a:t>
            </a:r>
            <a:r>
              <a:rPr lang="nl-NL" u="sng" dirty="0" err="1">
                <a:hlinkClick r:id="rId10"/>
              </a:rPr>
              <a:t>Zealand</a:t>
            </a:r>
            <a:r>
              <a:rPr lang="nl-NL" dirty="0"/>
              <a:t>, </a:t>
            </a:r>
            <a:r>
              <a:rPr lang="nl-NL" u="sng" dirty="0">
                <a:hlinkClick r:id="rId11"/>
              </a:rPr>
              <a:t>Switzerland</a:t>
            </a:r>
            <a:r>
              <a:rPr lang="nl-NL" dirty="0"/>
              <a:t>, </a:t>
            </a:r>
            <a:r>
              <a:rPr lang="nl-NL" u="sng" dirty="0">
                <a:hlinkClick r:id="rId12"/>
              </a:rPr>
              <a:t>Uruguay</a:t>
            </a:r>
            <a:r>
              <a:rPr lang="nl-NL" dirty="0"/>
              <a:t> </a:t>
            </a:r>
            <a:r>
              <a:rPr lang="nl-NL" dirty="0" err="1"/>
              <a:t>and</a:t>
            </a:r>
            <a:r>
              <a:rPr lang="nl-NL" dirty="0"/>
              <a:t> </a:t>
            </a:r>
            <a:r>
              <a:rPr lang="nl-NL" dirty="0" err="1"/>
              <a:t>the</a:t>
            </a:r>
            <a:r>
              <a:rPr lang="nl-NL" dirty="0"/>
              <a:t> </a:t>
            </a:r>
            <a:r>
              <a:rPr lang="nl-NL" u="sng" dirty="0">
                <a:hlinkClick r:id="rId13"/>
              </a:rPr>
              <a:t>United </a:t>
            </a:r>
            <a:r>
              <a:rPr lang="nl-NL" u="sng" dirty="0" err="1">
                <a:hlinkClick r:id="rId13"/>
              </a:rPr>
              <a:t>States</a:t>
            </a:r>
            <a:r>
              <a:rPr lang="nl-NL" u="sng" dirty="0">
                <a:hlinkClick r:id="rId13"/>
              </a:rPr>
              <a:t> of America</a:t>
            </a:r>
            <a:r>
              <a:rPr lang="nl-NL" dirty="0"/>
              <a:t> (</a:t>
            </a:r>
            <a:r>
              <a:rPr lang="nl-NL" dirty="0" err="1"/>
              <a:t>limited</a:t>
            </a:r>
            <a:r>
              <a:rPr lang="nl-NL" dirty="0"/>
              <a:t> </a:t>
            </a:r>
            <a:r>
              <a:rPr lang="nl-NL" dirty="0" err="1"/>
              <a:t>to</a:t>
            </a:r>
            <a:r>
              <a:rPr lang="nl-NL" dirty="0"/>
              <a:t> </a:t>
            </a:r>
            <a:r>
              <a:rPr lang="nl-NL" dirty="0" err="1"/>
              <a:t>the</a:t>
            </a:r>
            <a:r>
              <a:rPr lang="nl-NL" dirty="0"/>
              <a:t> </a:t>
            </a:r>
            <a:r>
              <a:rPr lang="nl-NL" u="sng" dirty="0">
                <a:hlinkClick r:id="rId14"/>
              </a:rPr>
              <a:t>Privacy </a:t>
            </a:r>
            <a:r>
              <a:rPr lang="nl-NL" u="sng" dirty="0" err="1">
                <a:hlinkClick r:id="rId14"/>
              </a:rPr>
              <a:t>Shield</a:t>
            </a:r>
            <a:r>
              <a:rPr lang="nl-NL" u="sng" dirty="0">
                <a:hlinkClick r:id="rId14"/>
              </a:rPr>
              <a:t> </a:t>
            </a:r>
            <a:r>
              <a:rPr lang="nl-NL" u="sng" dirty="0" err="1">
                <a:hlinkClick r:id="rId14"/>
              </a:rPr>
              <a:t>framework</a:t>
            </a:r>
            <a:r>
              <a:rPr lang="nl-NL" dirty="0"/>
              <a:t>))</a:t>
            </a:r>
          </a:p>
          <a:p>
            <a:r>
              <a:rPr lang="nl-NL" dirty="0"/>
              <a:t>4. </a:t>
            </a:r>
            <a:r>
              <a:rPr lang="nl-NL" dirty="0" err="1"/>
              <a:t>Appropriate</a:t>
            </a:r>
            <a:r>
              <a:rPr lang="nl-NL" dirty="0"/>
              <a:t> </a:t>
            </a:r>
            <a:r>
              <a:rPr lang="nl-NL" dirty="0" err="1"/>
              <a:t>safeguards</a:t>
            </a:r>
            <a:endParaRPr lang="nl-NL" dirty="0"/>
          </a:p>
          <a:p>
            <a:r>
              <a:rPr lang="nl-NL" dirty="0"/>
              <a:t>5. </a:t>
            </a:r>
            <a:r>
              <a:rPr lang="nl-NL" dirty="0" err="1"/>
              <a:t>Exceptions</a:t>
            </a:r>
            <a:r>
              <a:rPr lang="nl-NL" dirty="0"/>
              <a:t> </a:t>
            </a:r>
            <a:r>
              <a:rPr lang="nl-NL" dirty="0" err="1"/>
              <a:t>for</a:t>
            </a:r>
            <a:r>
              <a:rPr lang="nl-NL" dirty="0"/>
              <a:t> </a:t>
            </a:r>
            <a:r>
              <a:rPr lang="nl-NL" dirty="0" err="1"/>
              <a:t>incidental</a:t>
            </a:r>
            <a:r>
              <a:rPr lang="nl-NL" dirty="0"/>
              <a:t> transfers (consent, contract, etc.)</a:t>
            </a:r>
          </a:p>
        </p:txBody>
      </p:sp>
    </p:spTree>
    <p:extLst>
      <p:ext uri="{BB962C8B-B14F-4D97-AF65-F5344CB8AC3E}">
        <p14:creationId xmlns:p14="http://schemas.microsoft.com/office/powerpoint/2010/main" val="9387173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628C1E-7130-4EC8-849A-6BC3A4B1A31F}"/>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(2) Data </a:t>
            </a:r>
            <a:r>
              <a:rPr lang="nl-NL" dirty="0" err="1"/>
              <a:t>gathering</a:t>
            </a:r>
            <a:endParaRPr lang="nl-NL" dirty="0"/>
          </a:p>
        </p:txBody>
      </p:sp>
      <p:sp>
        <p:nvSpPr>
          <p:cNvPr id="3" name="Tijdelijke aanduiding voor inhoud 2">
            <a:extLst>
              <a:ext uri="{FF2B5EF4-FFF2-40B4-BE49-F238E27FC236}">
                <a16:creationId xmlns:a16="http://schemas.microsoft.com/office/drawing/2014/main" id="{8542C71E-32A2-4CCA-943E-D82177B04AED}"/>
              </a:ext>
            </a:extLst>
          </p:cNvPr>
          <p:cNvSpPr>
            <a:spLocks noGrp="1"/>
          </p:cNvSpPr>
          <p:nvPr>
            <p:ph idx="1"/>
          </p:nvPr>
        </p:nvSpPr>
        <p:spPr/>
        <p:txBody>
          <a:bodyPr/>
          <a:lstStyle/>
          <a:p>
            <a:r>
              <a:rPr lang="nl-NL" dirty="0" err="1"/>
              <a:t>Not</a:t>
            </a:r>
            <a:r>
              <a:rPr lang="nl-NL" dirty="0"/>
              <a:t> </a:t>
            </a:r>
            <a:r>
              <a:rPr lang="nl-NL" dirty="0" err="1"/>
              <a:t>all</a:t>
            </a:r>
            <a:r>
              <a:rPr lang="nl-NL" dirty="0"/>
              <a:t> </a:t>
            </a:r>
            <a:r>
              <a:rPr lang="nl-NL" dirty="0" err="1"/>
              <a:t>ado’s</a:t>
            </a:r>
            <a:r>
              <a:rPr lang="nl-NL" dirty="0"/>
              <a:t> </a:t>
            </a:r>
            <a:r>
              <a:rPr lang="nl-NL" dirty="0" err="1"/>
              <a:t>were</a:t>
            </a:r>
            <a:r>
              <a:rPr lang="nl-NL" dirty="0"/>
              <a:t> </a:t>
            </a:r>
            <a:r>
              <a:rPr lang="nl-NL" dirty="0" err="1"/>
              <a:t>aware</a:t>
            </a:r>
            <a:r>
              <a:rPr lang="nl-NL" dirty="0"/>
              <a:t> of these </a:t>
            </a:r>
            <a:r>
              <a:rPr lang="nl-NL" dirty="0" err="1"/>
              <a:t>rules</a:t>
            </a:r>
            <a:endParaRPr lang="nl-NL" dirty="0"/>
          </a:p>
          <a:p>
            <a:r>
              <a:rPr lang="nl-NL" dirty="0" err="1"/>
              <a:t>They</a:t>
            </a:r>
            <a:r>
              <a:rPr lang="nl-NL" dirty="0"/>
              <a:t> </a:t>
            </a:r>
            <a:r>
              <a:rPr lang="nl-NL" dirty="0" err="1"/>
              <a:t>used</a:t>
            </a:r>
            <a:r>
              <a:rPr lang="nl-NL" dirty="0"/>
              <a:t> </a:t>
            </a:r>
            <a:r>
              <a:rPr lang="nl-NL" dirty="0" err="1"/>
              <a:t>various</a:t>
            </a:r>
            <a:r>
              <a:rPr lang="nl-NL" dirty="0"/>
              <a:t> </a:t>
            </a:r>
            <a:r>
              <a:rPr lang="nl-NL" dirty="0" err="1"/>
              <a:t>protocols</a:t>
            </a:r>
            <a:endParaRPr lang="nl-NL" dirty="0"/>
          </a:p>
          <a:p>
            <a:endParaRPr lang="nl-NL" dirty="0"/>
          </a:p>
          <a:p>
            <a:r>
              <a:rPr lang="nl-NL" dirty="0"/>
              <a:t>WADA </a:t>
            </a:r>
            <a:r>
              <a:rPr lang="nl-NL" dirty="0" err="1"/>
              <a:t>and</a:t>
            </a:r>
            <a:r>
              <a:rPr lang="nl-NL" dirty="0"/>
              <a:t> </a:t>
            </a:r>
            <a:r>
              <a:rPr lang="nl-NL" dirty="0" err="1"/>
              <a:t>the</a:t>
            </a:r>
            <a:r>
              <a:rPr lang="nl-NL" dirty="0"/>
              <a:t> </a:t>
            </a:r>
            <a:r>
              <a:rPr lang="nl-NL" dirty="0" err="1"/>
              <a:t>sports</a:t>
            </a:r>
            <a:r>
              <a:rPr lang="nl-NL" dirty="0"/>
              <a:t>/anti-doping community </a:t>
            </a:r>
            <a:r>
              <a:rPr lang="nl-NL" dirty="0" err="1"/>
              <a:t>could</a:t>
            </a:r>
            <a:r>
              <a:rPr lang="nl-NL" dirty="0"/>
              <a:t> draft </a:t>
            </a:r>
            <a:r>
              <a:rPr lang="nl-NL" dirty="0" err="1"/>
              <a:t>an</a:t>
            </a:r>
            <a:r>
              <a:rPr lang="nl-NL" dirty="0"/>
              <a:t> </a:t>
            </a:r>
            <a:r>
              <a:rPr lang="nl-NL" dirty="0" err="1"/>
              <a:t>international</a:t>
            </a:r>
            <a:r>
              <a:rPr lang="nl-NL" dirty="0"/>
              <a:t> standard data </a:t>
            </a:r>
            <a:r>
              <a:rPr lang="nl-NL" dirty="0" err="1"/>
              <a:t>sharing</a:t>
            </a:r>
            <a:r>
              <a:rPr lang="nl-NL" dirty="0"/>
              <a:t> protocol, </a:t>
            </a:r>
            <a:r>
              <a:rPr lang="nl-NL" dirty="0" err="1"/>
              <a:t>which</a:t>
            </a:r>
            <a:r>
              <a:rPr lang="nl-NL" dirty="0"/>
              <a:t> </a:t>
            </a:r>
            <a:r>
              <a:rPr lang="nl-NL" dirty="0" err="1"/>
              <a:t>it</a:t>
            </a:r>
            <a:r>
              <a:rPr lang="nl-NL" dirty="0"/>
              <a:t> </a:t>
            </a:r>
            <a:r>
              <a:rPr lang="nl-NL" dirty="0" err="1"/>
              <a:t>would</a:t>
            </a:r>
            <a:r>
              <a:rPr lang="nl-NL" dirty="0"/>
              <a:t> </a:t>
            </a:r>
            <a:r>
              <a:rPr lang="nl-NL" dirty="0" err="1"/>
              <a:t>send</a:t>
            </a:r>
            <a:r>
              <a:rPr lang="nl-NL" dirty="0"/>
              <a:t> </a:t>
            </a:r>
            <a:r>
              <a:rPr lang="nl-NL" dirty="0" err="1"/>
              <a:t>to</a:t>
            </a:r>
            <a:r>
              <a:rPr lang="nl-NL" dirty="0"/>
              <a:t> </a:t>
            </a:r>
            <a:r>
              <a:rPr lang="nl-NL" dirty="0" err="1"/>
              <a:t>the</a:t>
            </a:r>
            <a:r>
              <a:rPr lang="nl-NL" dirty="0"/>
              <a:t> European Data </a:t>
            </a:r>
            <a:r>
              <a:rPr lang="nl-NL" dirty="0" err="1"/>
              <a:t>Protection</a:t>
            </a:r>
            <a:r>
              <a:rPr lang="nl-NL" dirty="0"/>
              <a:t> Board </a:t>
            </a:r>
            <a:r>
              <a:rPr lang="nl-NL" dirty="0" err="1"/>
              <a:t>for</a:t>
            </a:r>
            <a:r>
              <a:rPr lang="nl-NL" dirty="0"/>
              <a:t> </a:t>
            </a:r>
            <a:r>
              <a:rPr lang="nl-NL" dirty="0" err="1"/>
              <a:t>approval</a:t>
            </a:r>
            <a:endParaRPr lang="nl-NL" dirty="0"/>
          </a:p>
          <a:p>
            <a:r>
              <a:rPr lang="nl-NL" dirty="0" err="1"/>
              <a:t>This</a:t>
            </a:r>
            <a:r>
              <a:rPr lang="nl-NL" dirty="0"/>
              <a:t> </a:t>
            </a:r>
            <a:r>
              <a:rPr lang="nl-NL" dirty="0" err="1"/>
              <a:t>would</a:t>
            </a:r>
            <a:r>
              <a:rPr lang="nl-NL" dirty="0"/>
              <a:t> </a:t>
            </a:r>
            <a:r>
              <a:rPr lang="nl-NL" dirty="0" err="1"/>
              <a:t>mean</a:t>
            </a:r>
            <a:r>
              <a:rPr lang="nl-NL" dirty="0"/>
              <a:t> </a:t>
            </a:r>
            <a:r>
              <a:rPr lang="nl-NL" dirty="0" err="1"/>
              <a:t>that</a:t>
            </a:r>
            <a:r>
              <a:rPr lang="nl-NL" dirty="0"/>
              <a:t> </a:t>
            </a:r>
            <a:r>
              <a:rPr lang="nl-NL" dirty="0" err="1"/>
              <a:t>all</a:t>
            </a:r>
            <a:r>
              <a:rPr lang="nl-NL" dirty="0"/>
              <a:t> </a:t>
            </a:r>
            <a:r>
              <a:rPr lang="nl-NL" dirty="0" err="1"/>
              <a:t>ado’s</a:t>
            </a:r>
            <a:r>
              <a:rPr lang="nl-NL" dirty="0"/>
              <a:t> </a:t>
            </a:r>
            <a:r>
              <a:rPr lang="nl-NL" dirty="0" err="1"/>
              <a:t>and</a:t>
            </a:r>
            <a:r>
              <a:rPr lang="nl-NL" dirty="0"/>
              <a:t> sport </a:t>
            </a:r>
            <a:r>
              <a:rPr lang="nl-NL" dirty="0" err="1"/>
              <a:t>organisations</a:t>
            </a:r>
            <a:r>
              <a:rPr lang="nl-NL" dirty="0"/>
              <a:t> </a:t>
            </a:r>
            <a:r>
              <a:rPr lang="nl-NL" dirty="0" err="1"/>
              <a:t>would</a:t>
            </a:r>
            <a:r>
              <a:rPr lang="nl-NL" dirty="0"/>
              <a:t> have </a:t>
            </a:r>
            <a:r>
              <a:rPr lang="nl-NL" dirty="0" err="1"/>
              <a:t>to</a:t>
            </a:r>
            <a:r>
              <a:rPr lang="nl-NL" dirty="0"/>
              <a:t> </a:t>
            </a:r>
            <a:r>
              <a:rPr lang="nl-NL" dirty="0" err="1"/>
              <a:t>comply</a:t>
            </a:r>
            <a:r>
              <a:rPr lang="nl-NL" dirty="0"/>
              <a:t> </a:t>
            </a:r>
            <a:r>
              <a:rPr lang="nl-NL" dirty="0" err="1"/>
              <a:t>with</a:t>
            </a:r>
            <a:r>
              <a:rPr lang="nl-NL" dirty="0"/>
              <a:t> (quasi)-GDPR </a:t>
            </a:r>
            <a:r>
              <a:rPr lang="nl-NL" dirty="0" err="1"/>
              <a:t>standards</a:t>
            </a:r>
            <a:endParaRPr lang="nl-NL" dirty="0"/>
          </a:p>
        </p:txBody>
      </p:sp>
    </p:spTree>
    <p:extLst>
      <p:ext uri="{BB962C8B-B14F-4D97-AF65-F5344CB8AC3E}">
        <p14:creationId xmlns:p14="http://schemas.microsoft.com/office/powerpoint/2010/main" val="41617251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CBCE8F-2AD5-41AF-946F-1E6C4D730F3A}"/>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(3) Data </a:t>
            </a:r>
            <a:r>
              <a:rPr lang="nl-NL" dirty="0" err="1"/>
              <a:t>Controllership</a:t>
            </a:r>
            <a:endParaRPr lang="nl-NL" dirty="0"/>
          </a:p>
        </p:txBody>
      </p:sp>
      <p:sp>
        <p:nvSpPr>
          <p:cNvPr id="3" name="Tijdelijke aanduiding voor inhoud 2">
            <a:extLst>
              <a:ext uri="{FF2B5EF4-FFF2-40B4-BE49-F238E27FC236}">
                <a16:creationId xmlns:a16="http://schemas.microsoft.com/office/drawing/2014/main" id="{6BE08A41-504A-4D0F-A2F1-3D25BE457819}"/>
              </a:ext>
            </a:extLst>
          </p:cNvPr>
          <p:cNvSpPr>
            <a:spLocks noGrp="1"/>
          </p:cNvSpPr>
          <p:nvPr>
            <p:ph idx="1"/>
          </p:nvPr>
        </p:nvSpPr>
        <p:spPr/>
        <p:txBody>
          <a:bodyPr>
            <a:normAutofit/>
          </a:bodyPr>
          <a:lstStyle/>
          <a:p>
            <a:r>
              <a:rPr lang="nl-NL" dirty="0" err="1"/>
              <a:t>Previous</a:t>
            </a:r>
            <a:r>
              <a:rPr lang="nl-NL" dirty="0"/>
              <a:t> </a:t>
            </a:r>
            <a:r>
              <a:rPr lang="nl-NL" dirty="0" err="1"/>
              <a:t>discussion</a:t>
            </a:r>
            <a:r>
              <a:rPr lang="nl-NL" dirty="0"/>
              <a:t> </a:t>
            </a:r>
            <a:r>
              <a:rPr lang="nl-NL" dirty="0" err="1"/>
              <a:t>already</a:t>
            </a:r>
            <a:r>
              <a:rPr lang="nl-NL" dirty="0"/>
              <a:t> </a:t>
            </a:r>
            <a:r>
              <a:rPr lang="nl-NL" dirty="0" err="1"/>
              <a:t>showed</a:t>
            </a:r>
            <a:r>
              <a:rPr lang="nl-NL" dirty="0"/>
              <a:t> </a:t>
            </a:r>
            <a:r>
              <a:rPr lang="nl-NL" dirty="0" err="1"/>
              <a:t>how</a:t>
            </a:r>
            <a:r>
              <a:rPr lang="nl-NL" dirty="0"/>
              <a:t> </a:t>
            </a:r>
            <a:r>
              <a:rPr lang="nl-NL" dirty="0" err="1"/>
              <a:t>many</a:t>
            </a:r>
            <a:r>
              <a:rPr lang="nl-NL" dirty="0"/>
              <a:t> </a:t>
            </a:r>
            <a:r>
              <a:rPr lang="nl-NL" dirty="0" err="1"/>
              <a:t>parties</a:t>
            </a:r>
            <a:r>
              <a:rPr lang="nl-NL" dirty="0"/>
              <a:t> are </a:t>
            </a:r>
            <a:r>
              <a:rPr lang="nl-NL" dirty="0" err="1"/>
              <a:t>involved</a:t>
            </a:r>
            <a:endParaRPr lang="nl-NL" dirty="0"/>
          </a:p>
          <a:p>
            <a:r>
              <a:rPr lang="en-US" i="1" dirty="0"/>
              <a:t>Article 4 </a:t>
            </a:r>
            <a:r>
              <a:rPr lang="en-US" b="1" dirty="0"/>
              <a:t>Definitions </a:t>
            </a:r>
          </a:p>
          <a:p>
            <a:pPr lvl="1"/>
            <a:r>
              <a:rPr lang="en-US" dirty="0"/>
              <a:t>(7) ‘controller’ means the natural or legal person, public authority, agency or other body which, alone or jointly with others, determines the purposes and means of the processing of personal data; where the purposes and means of such processing are determined by Union or Member State law, the controller or the specific criteria for its nomination may be provided for by Union or Member State law; </a:t>
            </a:r>
          </a:p>
          <a:p>
            <a:pPr lvl="1"/>
            <a:r>
              <a:rPr lang="en-US" dirty="0"/>
              <a:t>(8) ‘processor’ means a natural or legal person, public authority, agency or other body which processes personal data on behalf of the controller; </a:t>
            </a:r>
            <a:endParaRPr lang="nl-NL" dirty="0"/>
          </a:p>
          <a:p>
            <a:endParaRPr lang="nl-NL" dirty="0"/>
          </a:p>
          <a:p>
            <a:endParaRPr lang="nl-NL" dirty="0"/>
          </a:p>
        </p:txBody>
      </p:sp>
    </p:spTree>
    <p:extLst>
      <p:ext uri="{BB962C8B-B14F-4D97-AF65-F5344CB8AC3E}">
        <p14:creationId xmlns:p14="http://schemas.microsoft.com/office/powerpoint/2010/main" val="1285364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F1A7A-E38E-4E3E-862F-635D9BEE8B0A}"/>
              </a:ext>
            </a:extLst>
          </p:cNvPr>
          <p:cNvSpPr>
            <a:spLocks noGrp="1"/>
          </p:cNvSpPr>
          <p:nvPr>
            <p:ph type="title"/>
          </p:nvPr>
        </p:nvSpPr>
        <p:spPr/>
        <p:txBody>
          <a:bodyPr/>
          <a:lstStyle/>
          <a:p>
            <a:r>
              <a:rPr lang="nl-NL" dirty="0"/>
              <a:t>(1) </a:t>
            </a:r>
            <a:r>
              <a:rPr lang="nl-NL" dirty="0" err="1"/>
              <a:t>Overview</a:t>
            </a:r>
            <a:r>
              <a:rPr lang="nl-NL" dirty="0"/>
              <a:t> of </a:t>
            </a:r>
            <a:r>
              <a:rPr lang="nl-NL" dirty="0" err="1"/>
              <a:t>the</a:t>
            </a:r>
            <a:r>
              <a:rPr lang="nl-NL" dirty="0"/>
              <a:t> report</a:t>
            </a:r>
          </a:p>
        </p:txBody>
      </p:sp>
      <p:sp>
        <p:nvSpPr>
          <p:cNvPr id="3" name="Tijdelijke aanduiding voor inhoud 2">
            <a:extLst>
              <a:ext uri="{FF2B5EF4-FFF2-40B4-BE49-F238E27FC236}">
                <a16:creationId xmlns:a16="http://schemas.microsoft.com/office/drawing/2014/main" id="{A5DFB1CC-A481-4405-8BE5-4F8F12904BB0}"/>
              </a:ext>
            </a:extLst>
          </p:cNvPr>
          <p:cNvSpPr>
            <a:spLocks noGrp="1"/>
          </p:cNvSpPr>
          <p:nvPr>
            <p:ph idx="1"/>
          </p:nvPr>
        </p:nvSpPr>
        <p:spPr/>
        <p:txBody>
          <a:bodyPr/>
          <a:lstStyle/>
          <a:p>
            <a:r>
              <a:rPr lang="nl-NL" dirty="0"/>
              <a:t> </a:t>
            </a:r>
            <a:r>
              <a:rPr lang="nl-NL" b="1" dirty="0"/>
              <a:t>Anti-Doping &amp; Data </a:t>
            </a:r>
            <a:r>
              <a:rPr lang="nl-NL" b="1" dirty="0" err="1"/>
              <a:t>Protection</a:t>
            </a:r>
            <a:r>
              <a:rPr lang="nl-NL" b="1" dirty="0"/>
              <a:t>: </a:t>
            </a:r>
            <a:r>
              <a:rPr lang="en-US" i="1" dirty="0"/>
              <a:t>An evaluation of the anti-doping laws and practices in the EU Member States in light of the General Data Protection </a:t>
            </a:r>
            <a:r>
              <a:rPr lang="nl-NL" i="1" dirty="0" err="1"/>
              <a:t>Regulation</a:t>
            </a:r>
            <a:r>
              <a:rPr lang="nl-NL" i="1" dirty="0"/>
              <a:t> </a:t>
            </a:r>
          </a:p>
          <a:p>
            <a:r>
              <a:rPr lang="nl-NL" b="1" dirty="0">
                <a:hlinkClick r:id="rId2"/>
              </a:rPr>
              <a:t>https://publications.europa.eu/en/publication-detail/-/publication/50083cbb-b544-11e7-837e-01aa75ed71a1/language-en/format-PDF/source-44694285</a:t>
            </a:r>
            <a:r>
              <a:rPr lang="nl-NL" b="1" dirty="0"/>
              <a:t>  </a:t>
            </a:r>
            <a:endParaRPr lang="nl-NL" dirty="0"/>
          </a:p>
        </p:txBody>
      </p:sp>
    </p:spTree>
    <p:extLst>
      <p:ext uri="{BB962C8B-B14F-4D97-AF65-F5344CB8AC3E}">
        <p14:creationId xmlns:p14="http://schemas.microsoft.com/office/powerpoint/2010/main" val="38760157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2525EB-8C61-468B-96B8-C55DF63D55A0}"/>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(3) Data </a:t>
            </a:r>
            <a:r>
              <a:rPr lang="nl-NL" dirty="0" err="1"/>
              <a:t>Controllership</a:t>
            </a:r>
            <a:endParaRPr lang="nl-NL" dirty="0"/>
          </a:p>
        </p:txBody>
      </p:sp>
      <p:sp>
        <p:nvSpPr>
          <p:cNvPr id="3" name="Tijdelijke aanduiding voor inhoud 2">
            <a:extLst>
              <a:ext uri="{FF2B5EF4-FFF2-40B4-BE49-F238E27FC236}">
                <a16:creationId xmlns:a16="http://schemas.microsoft.com/office/drawing/2014/main" id="{5FCAE0E8-960F-44CE-B578-F0958425698B}"/>
              </a:ext>
            </a:extLst>
          </p:cNvPr>
          <p:cNvSpPr>
            <a:spLocks noGrp="1"/>
          </p:cNvSpPr>
          <p:nvPr>
            <p:ph idx="1"/>
          </p:nvPr>
        </p:nvSpPr>
        <p:spPr/>
        <p:txBody>
          <a:bodyPr>
            <a:normAutofit fontScale="85000" lnSpcReduction="20000"/>
          </a:bodyPr>
          <a:lstStyle/>
          <a:p>
            <a:r>
              <a:rPr lang="nl-NL" dirty="0" err="1"/>
              <a:t>This</a:t>
            </a:r>
            <a:r>
              <a:rPr lang="nl-NL" dirty="0"/>
              <a:t> </a:t>
            </a:r>
            <a:r>
              <a:rPr lang="nl-NL" dirty="0" err="1"/>
              <a:t>makes</a:t>
            </a:r>
            <a:r>
              <a:rPr lang="nl-NL" dirty="0"/>
              <a:t> </a:t>
            </a:r>
            <a:r>
              <a:rPr lang="nl-NL" dirty="0" err="1"/>
              <a:t>it</a:t>
            </a:r>
            <a:r>
              <a:rPr lang="nl-NL" dirty="0"/>
              <a:t> </a:t>
            </a:r>
            <a:r>
              <a:rPr lang="nl-NL" dirty="0" err="1"/>
              <a:t>difficult</a:t>
            </a:r>
            <a:r>
              <a:rPr lang="nl-NL" dirty="0"/>
              <a:t> </a:t>
            </a:r>
            <a:r>
              <a:rPr lang="nl-NL" dirty="0" err="1"/>
              <a:t>for</a:t>
            </a:r>
            <a:r>
              <a:rPr lang="nl-NL" dirty="0"/>
              <a:t> </a:t>
            </a:r>
            <a:r>
              <a:rPr lang="nl-NL" dirty="0" err="1"/>
              <a:t>the</a:t>
            </a:r>
            <a:r>
              <a:rPr lang="nl-NL" dirty="0"/>
              <a:t> </a:t>
            </a:r>
            <a:r>
              <a:rPr lang="nl-NL" dirty="0" err="1"/>
              <a:t>athlete</a:t>
            </a:r>
            <a:r>
              <a:rPr lang="nl-NL" dirty="0"/>
              <a:t>/data subject </a:t>
            </a:r>
            <a:r>
              <a:rPr lang="nl-NL" dirty="0" err="1"/>
              <a:t>to</a:t>
            </a:r>
            <a:r>
              <a:rPr lang="nl-NL" dirty="0"/>
              <a:t> </a:t>
            </a:r>
            <a:r>
              <a:rPr lang="nl-NL" dirty="0" err="1"/>
              <a:t>know</a:t>
            </a:r>
            <a:r>
              <a:rPr lang="nl-NL" dirty="0"/>
              <a:t> </a:t>
            </a:r>
            <a:r>
              <a:rPr lang="nl-NL" dirty="0" err="1"/>
              <a:t>who</a:t>
            </a:r>
            <a:r>
              <a:rPr lang="nl-NL" dirty="0"/>
              <a:t> is </a:t>
            </a:r>
            <a:r>
              <a:rPr lang="nl-NL" dirty="0" err="1"/>
              <a:t>responsible</a:t>
            </a:r>
            <a:r>
              <a:rPr lang="nl-NL" dirty="0"/>
              <a:t> </a:t>
            </a:r>
            <a:r>
              <a:rPr lang="nl-NL" dirty="0" err="1"/>
              <a:t>for</a:t>
            </a:r>
            <a:r>
              <a:rPr lang="nl-NL" dirty="0"/>
              <a:t> </a:t>
            </a:r>
            <a:r>
              <a:rPr lang="nl-NL" dirty="0" err="1"/>
              <a:t>the</a:t>
            </a:r>
            <a:r>
              <a:rPr lang="nl-NL" dirty="0"/>
              <a:t> processing of his/her data</a:t>
            </a:r>
          </a:p>
          <a:p>
            <a:r>
              <a:rPr lang="en-GB" dirty="0"/>
              <a:t>‘Controllers in the EU, such as national anti-doping organizations (NADOs), ((inter-)national) sports federations and Olympic Committees, can deduct from this opinion some of the legal boundaries that exist for processing athletes´ (and other data subjects’) personal data. The Working Party emphasizes that controllers in the EU are responsible for processing personal data in compliance with domestic law and must therefore disregard the World Anti-Doping Code and International Standards insofar as they contradict domestic law</a:t>
            </a:r>
            <a:r>
              <a:rPr lang="en-GB" i="1" dirty="0"/>
              <a:t>. </a:t>
            </a:r>
            <a:r>
              <a:rPr lang="en-GB" dirty="0"/>
              <a:t>The Working Party recommends that these controllers seek legal advice in order to be fully aware of all relevant issues, especially the applicability of national laws.’ Article 29 Working Party, ‘Second opinion 4/2009 on the World Anti-Doping Agency (WADA)</a:t>
            </a:r>
            <a:r>
              <a:rPr lang="en-US" dirty="0"/>
              <a:t>.</a:t>
            </a:r>
          </a:p>
          <a:p>
            <a:r>
              <a:rPr lang="en-US" dirty="0"/>
              <a:t>Member States are advised to ensure that the law indicates one primary data controller, for example the NADO. </a:t>
            </a:r>
            <a:endParaRPr lang="nl-NL" dirty="0"/>
          </a:p>
          <a:p>
            <a:endParaRPr lang="nl-NL" dirty="0"/>
          </a:p>
        </p:txBody>
      </p:sp>
    </p:spTree>
    <p:extLst>
      <p:ext uri="{BB962C8B-B14F-4D97-AF65-F5344CB8AC3E}">
        <p14:creationId xmlns:p14="http://schemas.microsoft.com/office/powerpoint/2010/main" val="31583635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7C57CE-76EB-430D-9CE7-1750F9521B7B}"/>
              </a:ext>
            </a:extLst>
          </p:cNvPr>
          <p:cNvSpPr>
            <a:spLocks noGrp="1"/>
          </p:cNvSpPr>
          <p:nvPr>
            <p:ph type="title"/>
          </p:nvPr>
        </p:nvSpPr>
        <p:spPr/>
        <p:txBody>
          <a:bodyPr>
            <a:normAutofit/>
          </a:bodyPr>
          <a:lstStyle/>
          <a:p>
            <a:r>
              <a:rPr lang="nl-NL" sz="3200" dirty="0"/>
              <a:t>(3) </a:t>
            </a:r>
            <a:r>
              <a:rPr lang="nl-NL" sz="3200" dirty="0" err="1"/>
              <a:t>Main</a:t>
            </a:r>
            <a:r>
              <a:rPr lang="nl-NL" sz="3200" dirty="0"/>
              <a:t> </a:t>
            </a:r>
            <a:r>
              <a:rPr lang="nl-NL" sz="3200" dirty="0" err="1"/>
              <a:t>findings</a:t>
            </a:r>
            <a:r>
              <a:rPr lang="nl-NL" sz="3200" dirty="0"/>
              <a:t> – (4) </a:t>
            </a:r>
            <a:r>
              <a:rPr lang="nl-NL" sz="3200" dirty="0" err="1"/>
              <a:t>Procedural</a:t>
            </a:r>
            <a:r>
              <a:rPr lang="nl-NL" sz="3200" dirty="0"/>
              <a:t> </a:t>
            </a:r>
            <a:r>
              <a:rPr lang="nl-NL" sz="3200" dirty="0" err="1"/>
              <a:t>requirements</a:t>
            </a:r>
            <a:endParaRPr lang="nl-NL" sz="3200" dirty="0"/>
          </a:p>
        </p:txBody>
      </p:sp>
      <p:sp>
        <p:nvSpPr>
          <p:cNvPr id="3" name="Tijdelijke aanduiding voor inhoud 2">
            <a:extLst>
              <a:ext uri="{FF2B5EF4-FFF2-40B4-BE49-F238E27FC236}">
                <a16:creationId xmlns:a16="http://schemas.microsoft.com/office/drawing/2014/main" id="{94F2AD3B-360C-46CA-AD33-3B0F05212585}"/>
              </a:ext>
            </a:extLst>
          </p:cNvPr>
          <p:cNvSpPr>
            <a:spLocks noGrp="1"/>
          </p:cNvSpPr>
          <p:nvPr>
            <p:ph idx="1"/>
          </p:nvPr>
        </p:nvSpPr>
        <p:spPr/>
        <p:txBody>
          <a:bodyPr>
            <a:normAutofit fontScale="70000" lnSpcReduction="20000"/>
          </a:bodyPr>
          <a:lstStyle/>
          <a:p>
            <a:r>
              <a:rPr lang="en-US" i="1" dirty="0"/>
              <a:t>Article 30 </a:t>
            </a:r>
            <a:r>
              <a:rPr lang="en-US" b="1" dirty="0"/>
              <a:t>Records of processing activities </a:t>
            </a:r>
            <a:r>
              <a:rPr lang="en-US" dirty="0"/>
              <a:t>1.Each controller and, where applicable, the controller's representative, shall maintain a record of processing activities under its responsibility. </a:t>
            </a:r>
          </a:p>
          <a:p>
            <a:r>
              <a:rPr lang="en-US" i="1" dirty="0"/>
              <a:t>Article 35 </a:t>
            </a:r>
            <a:r>
              <a:rPr lang="en-US" b="1" dirty="0"/>
              <a:t>Data protection impact assessment </a:t>
            </a:r>
            <a:r>
              <a:rPr lang="en-US" dirty="0"/>
              <a:t>1.Where a type of processing in particular using new technologies, and taking into account the nature, scope, context and purposes of the processing, is likely to result in a high risk to the rights and freedoms of natural persons, the controller shall, prior to the processing, carry out an assessment of the impact of the envisaged processing operations on the protection of personal data. A single assessment may address a set of similar processing operations that present similar high risks.</a:t>
            </a:r>
          </a:p>
          <a:p>
            <a:r>
              <a:rPr lang="en-US" i="1" dirty="0"/>
              <a:t>Article 37 </a:t>
            </a:r>
            <a:r>
              <a:rPr lang="en-US" b="1" dirty="0"/>
              <a:t>Designation of the data protection officer </a:t>
            </a:r>
            <a:r>
              <a:rPr lang="en-US" dirty="0"/>
              <a:t>1.The controller and the processor shall designate a data protection officer in any case where: (a) the processing is carried out by a public authority or body, except for courts acting in their judicial capacity; (b) the core activities of the controller or the processor consist of processing operations which, by virtue of their nature, their scope and/or their purposes, require regular and systematic monitoring of data subjects on a large scale; or (c) the core activities of the controller or the processor consist of processing on a large scale of special categories of data pursuant to Article 9 and personal data relating to criminal convictions and offences referred to in Article 10.</a:t>
            </a:r>
            <a:endParaRPr lang="nl-NL" dirty="0"/>
          </a:p>
        </p:txBody>
      </p:sp>
    </p:spTree>
    <p:extLst>
      <p:ext uri="{BB962C8B-B14F-4D97-AF65-F5344CB8AC3E}">
        <p14:creationId xmlns:p14="http://schemas.microsoft.com/office/powerpoint/2010/main" val="12860760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37006E-61F7-41E1-9C11-DDFDCC05F97A}"/>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(5) </a:t>
            </a:r>
            <a:r>
              <a:rPr lang="nl-NL" dirty="0" err="1"/>
              <a:t>Transparency</a:t>
            </a:r>
            <a:endParaRPr lang="nl-NL" dirty="0"/>
          </a:p>
        </p:txBody>
      </p:sp>
      <p:sp>
        <p:nvSpPr>
          <p:cNvPr id="3" name="Tijdelijke aanduiding voor inhoud 2">
            <a:extLst>
              <a:ext uri="{FF2B5EF4-FFF2-40B4-BE49-F238E27FC236}">
                <a16:creationId xmlns:a16="http://schemas.microsoft.com/office/drawing/2014/main" id="{37535E5D-24C8-4B1B-B38A-9E11A13E8507}"/>
              </a:ext>
            </a:extLst>
          </p:cNvPr>
          <p:cNvSpPr>
            <a:spLocks noGrp="1"/>
          </p:cNvSpPr>
          <p:nvPr>
            <p:ph idx="1"/>
          </p:nvPr>
        </p:nvSpPr>
        <p:spPr/>
        <p:txBody>
          <a:bodyPr>
            <a:normAutofit lnSpcReduction="10000"/>
          </a:bodyPr>
          <a:lstStyle/>
          <a:p>
            <a:r>
              <a:rPr lang="en-GB" dirty="0"/>
              <a:t>There are about 200 documents from the WADA comprising together about 4.000 pages. Only 6 of those, the Code and the five international standards, are compulsory for anti-doping organisations (ADOs) to take into account, but other instruments, such as the technical documents and the different guidelines for testing, are so detailed and require so much expertise, that in practice, they are almost always followed. </a:t>
            </a:r>
          </a:p>
          <a:p>
            <a:r>
              <a:rPr lang="en-GB" dirty="0"/>
              <a:t>The level of detail in the WADA rules means a number of things. For example, the level of detail and the large number of documents means that it will normally be very difficult for a layman, such as the average athlete.</a:t>
            </a:r>
            <a:endParaRPr lang="nl-NL" dirty="0"/>
          </a:p>
          <a:p>
            <a:endParaRPr lang="nl-NL" dirty="0"/>
          </a:p>
        </p:txBody>
      </p:sp>
    </p:spTree>
    <p:extLst>
      <p:ext uri="{BB962C8B-B14F-4D97-AF65-F5344CB8AC3E}">
        <p14:creationId xmlns:p14="http://schemas.microsoft.com/office/powerpoint/2010/main" val="18674156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7A7207-B5E2-4AA9-AD57-A5AA59989B8D}"/>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(5) </a:t>
            </a:r>
            <a:r>
              <a:rPr lang="nl-NL" dirty="0" err="1"/>
              <a:t>Transparency</a:t>
            </a:r>
            <a:endParaRPr lang="nl-NL" dirty="0"/>
          </a:p>
        </p:txBody>
      </p:sp>
      <p:sp>
        <p:nvSpPr>
          <p:cNvPr id="3" name="Tijdelijke aanduiding voor inhoud 2">
            <a:extLst>
              <a:ext uri="{FF2B5EF4-FFF2-40B4-BE49-F238E27FC236}">
                <a16:creationId xmlns:a16="http://schemas.microsoft.com/office/drawing/2014/main" id="{B217D76D-CF18-4FB8-B45D-78D399B2AFBF}"/>
              </a:ext>
            </a:extLst>
          </p:cNvPr>
          <p:cNvSpPr>
            <a:spLocks noGrp="1"/>
          </p:cNvSpPr>
          <p:nvPr>
            <p:ph idx="1"/>
          </p:nvPr>
        </p:nvSpPr>
        <p:spPr/>
        <p:txBody>
          <a:bodyPr>
            <a:normAutofit fontScale="92500"/>
          </a:bodyPr>
          <a:lstStyle/>
          <a:p>
            <a:r>
              <a:rPr lang="en-US" i="1" dirty="0"/>
              <a:t>Article 12 </a:t>
            </a:r>
            <a:r>
              <a:rPr lang="en-US" b="1" dirty="0"/>
              <a:t>Transparent information, communication and modalities for the exercise of the rights of the data subject </a:t>
            </a:r>
          </a:p>
          <a:p>
            <a:r>
              <a:rPr lang="en-US" dirty="0"/>
              <a:t>1.The controller shall take appropriate measures to provide any information referred to in Articles 13 and 14 and any communication under Articles 15 to 22 and 34 relating to processing to the data subject in a concise, transparent, intelligible and easily accessible form, using clear and plain language, in particular for any information addressed specifically to a child. The information shall be provided in writing, or by other means, including, where appropriate, by electronic means. When requested by the data subject, the information may be provided orally, provided that the identity of the data subject is proven by other means. </a:t>
            </a:r>
            <a:endParaRPr lang="nl-NL" dirty="0"/>
          </a:p>
        </p:txBody>
      </p:sp>
    </p:spTree>
    <p:extLst>
      <p:ext uri="{BB962C8B-B14F-4D97-AF65-F5344CB8AC3E}">
        <p14:creationId xmlns:p14="http://schemas.microsoft.com/office/powerpoint/2010/main" val="6128827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550757-ADCD-40D4-BEAA-611588D8566C}"/>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(5) </a:t>
            </a:r>
            <a:r>
              <a:rPr lang="nl-NL" dirty="0" err="1"/>
              <a:t>Transparency</a:t>
            </a:r>
            <a:endParaRPr lang="nl-NL" dirty="0"/>
          </a:p>
        </p:txBody>
      </p:sp>
      <p:sp>
        <p:nvSpPr>
          <p:cNvPr id="3" name="Tijdelijke aanduiding voor inhoud 2">
            <a:extLst>
              <a:ext uri="{FF2B5EF4-FFF2-40B4-BE49-F238E27FC236}">
                <a16:creationId xmlns:a16="http://schemas.microsoft.com/office/drawing/2014/main" id="{2F183A88-D117-4C14-B445-706377A0A631}"/>
              </a:ext>
            </a:extLst>
          </p:cNvPr>
          <p:cNvSpPr>
            <a:spLocks noGrp="1"/>
          </p:cNvSpPr>
          <p:nvPr>
            <p:ph idx="1"/>
          </p:nvPr>
        </p:nvSpPr>
        <p:spPr/>
        <p:txBody>
          <a:bodyPr/>
          <a:lstStyle/>
          <a:p>
            <a:r>
              <a:rPr lang="en-US" dirty="0"/>
              <a:t>It should be ensured in practice that athletes are provided with </a:t>
            </a:r>
            <a:r>
              <a:rPr lang="en-US" dirty="0" err="1"/>
              <a:t>infor-mation</a:t>
            </a:r>
            <a:r>
              <a:rPr lang="en-US" dirty="0"/>
              <a:t> about the data processed about them in a concise, transparent, intelligible and easily accessible form, using clear and plain language, as required by the GDPR. National DPAs may wish to investigate whether relevant provisions on transparency are being respected. </a:t>
            </a:r>
            <a:endParaRPr lang="nl-NL" dirty="0"/>
          </a:p>
        </p:txBody>
      </p:sp>
    </p:spTree>
    <p:extLst>
      <p:ext uri="{BB962C8B-B14F-4D97-AF65-F5344CB8AC3E}">
        <p14:creationId xmlns:p14="http://schemas.microsoft.com/office/powerpoint/2010/main" val="26343797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AD687A-50AD-4D06-960A-9CA11609E08B}"/>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(6) Right </a:t>
            </a:r>
            <a:r>
              <a:rPr lang="nl-NL" dirty="0" err="1"/>
              <a:t>to</a:t>
            </a:r>
            <a:r>
              <a:rPr lang="nl-NL" dirty="0"/>
              <a:t> information</a:t>
            </a:r>
          </a:p>
        </p:txBody>
      </p:sp>
      <p:sp>
        <p:nvSpPr>
          <p:cNvPr id="3" name="Tijdelijke aanduiding voor inhoud 2">
            <a:extLst>
              <a:ext uri="{FF2B5EF4-FFF2-40B4-BE49-F238E27FC236}">
                <a16:creationId xmlns:a16="http://schemas.microsoft.com/office/drawing/2014/main" id="{14735664-86AB-49E9-AC9D-F7461CED3F16}"/>
              </a:ext>
            </a:extLst>
          </p:cNvPr>
          <p:cNvSpPr>
            <a:spLocks noGrp="1"/>
          </p:cNvSpPr>
          <p:nvPr>
            <p:ph idx="1"/>
          </p:nvPr>
        </p:nvSpPr>
        <p:spPr/>
        <p:txBody>
          <a:bodyPr/>
          <a:lstStyle/>
          <a:p>
            <a:r>
              <a:rPr lang="en-GB" dirty="0"/>
              <a:t>In practice, rather limited information is provided as to why an athlete is included in the registered testing pool, subjected to whereabouts requirements, to a biological passport or why he/she is tested in particular circumstances. In addition, when intelligence is gathered through open sources, the athlete is not informed of this fact, not even when the athlete was not considered to have violated that anti-doping rules on the basis of the intelligence gathered.</a:t>
            </a:r>
            <a:endParaRPr lang="nl-NL" dirty="0"/>
          </a:p>
        </p:txBody>
      </p:sp>
    </p:spTree>
    <p:extLst>
      <p:ext uri="{BB962C8B-B14F-4D97-AF65-F5344CB8AC3E}">
        <p14:creationId xmlns:p14="http://schemas.microsoft.com/office/powerpoint/2010/main" val="17133556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A37D1F-9E34-4FB0-B3DF-A5511EB4FB62}"/>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(6) Right </a:t>
            </a:r>
            <a:r>
              <a:rPr lang="nl-NL" dirty="0" err="1"/>
              <a:t>to</a:t>
            </a:r>
            <a:r>
              <a:rPr lang="nl-NL" dirty="0"/>
              <a:t> information</a:t>
            </a:r>
          </a:p>
        </p:txBody>
      </p:sp>
      <p:sp>
        <p:nvSpPr>
          <p:cNvPr id="3" name="Tijdelijke aanduiding voor inhoud 2">
            <a:extLst>
              <a:ext uri="{FF2B5EF4-FFF2-40B4-BE49-F238E27FC236}">
                <a16:creationId xmlns:a16="http://schemas.microsoft.com/office/drawing/2014/main" id="{353D0E3C-9454-494E-8CBD-4CEDF39F4C15}"/>
              </a:ext>
            </a:extLst>
          </p:cNvPr>
          <p:cNvSpPr>
            <a:spLocks noGrp="1"/>
          </p:cNvSpPr>
          <p:nvPr>
            <p:ph idx="1"/>
          </p:nvPr>
        </p:nvSpPr>
        <p:spPr>
          <a:xfrm>
            <a:off x="680321" y="2336873"/>
            <a:ext cx="9613861" cy="4072316"/>
          </a:xfrm>
        </p:spPr>
        <p:txBody>
          <a:bodyPr>
            <a:normAutofit fontScale="32500" lnSpcReduction="20000"/>
          </a:bodyPr>
          <a:lstStyle/>
          <a:p>
            <a:r>
              <a:rPr lang="en-US" i="1" dirty="0"/>
              <a:t>Article 13 </a:t>
            </a:r>
            <a:r>
              <a:rPr lang="en-US" b="1" dirty="0"/>
              <a:t>Information to be provided where personal data are collected from the data subject </a:t>
            </a:r>
          </a:p>
          <a:p>
            <a:r>
              <a:rPr lang="en-US" dirty="0"/>
              <a:t>1.Where personal data relating to a data subject are collected from the data subject, the controller shall, at the time when personal data are obtained, provide the data subject with all of the following information: </a:t>
            </a:r>
          </a:p>
          <a:p>
            <a:r>
              <a:rPr lang="en-US" dirty="0"/>
              <a:t>(a) the identity and the contact details of the controller and, where applicable, of the controller's representative; </a:t>
            </a:r>
          </a:p>
          <a:p>
            <a:r>
              <a:rPr lang="en-US" dirty="0"/>
              <a:t>(b) the contact details of the data protection officer, where applicable;</a:t>
            </a:r>
          </a:p>
          <a:p>
            <a:r>
              <a:rPr lang="en-US" dirty="0"/>
              <a:t>(c) the purposes of the processing for which the personal data are intended as well as the legal basis for the processing; </a:t>
            </a:r>
          </a:p>
          <a:p>
            <a:r>
              <a:rPr lang="en-US" dirty="0"/>
              <a:t>(d) where the processing is based on point (f) of Article 6(1), the legitimate interests pursued by the controller or by a third party; </a:t>
            </a:r>
          </a:p>
          <a:p>
            <a:r>
              <a:rPr lang="en-US" dirty="0"/>
              <a:t>(e) the recipients or categories of recipients of the personal data, if any; </a:t>
            </a:r>
          </a:p>
          <a:p>
            <a:r>
              <a:rPr lang="en-US" dirty="0"/>
              <a:t>(f) where applicable, the fact that the controller intends to transfer personal data to a third country or international </a:t>
            </a:r>
            <a:r>
              <a:rPr lang="en-US" dirty="0" err="1"/>
              <a:t>organisation</a:t>
            </a:r>
            <a:r>
              <a:rPr lang="en-US" dirty="0"/>
              <a:t> and the existence or absence of an adequacy decision by the Commission, or in the case of transfers referred to in Article 46 or 47, or the second subparagraph of Article 49(1), reference to the appropriate or suitable safeguards and the means by which to obtain a copy of them or where they have been made available. </a:t>
            </a:r>
          </a:p>
          <a:p>
            <a:r>
              <a:rPr lang="en-US" dirty="0"/>
              <a:t>2.In addition to the information referred to in paragraph 1, the controller shall, at the time when personal data are obtained, provide the data subject with the following further information necessary to ensure fair and transparent processing: </a:t>
            </a:r>
          </a:p>
          <a:p>
            <a:r>
              <a:rPr lang="en-US" dirty="0"/>
              <a:t>(a) the period for which the personal data will be stored, or if that is not possible, the criteria used to determine that period; </a:t>
            </a:r>
          </a:p>
          <a:p>
            <a:r>
              <a:rPr lang="en-US" dirty="0"/>
              <a:t>(b) the existence of the right to request from the controller access to and rectification or erasure of personal data or restriction of processing concerning the data subject or to object to processing as well as the right to data portability; </a:t>
            </a:r>
          </a:p>
          <a:p>
            <a:r>
              <a:rPr lang="en-US" dirty="0"/>
              <a:t>(c) where the processing is based on point (a) of Article 6(1) or point (a) of Article 9(2), the existence of the right to withdraw consent at any time, without affecting the lawfulness of processing based on consent before its withdrawal; </a:t>
            </a:r>
          </a:p>
          <a:p>
            <a:r>
              <a:rPr lang="en-US" dirty="0"/>
              <a:t>(d) the right to lodge a complaint with a supervisory authority; </a:t>
            </a:r>
          </a:p>
          <a:p>
            <a:r>
              <a:rPr lang="en-US" dirty="0"/>
              <a:t>(e) whether the provision of personal data is a statutory or contractual requirement, or a requirement necessary to enter into a contract, as well as whether the data subject is obliged to provide the personal data and of the possible consequences of failure to provide such data; </a:t>
            </a:r>
          </a:p>
          <a:p>
            <a:r>
              <a:rPr lang="en-US" dirty="0"/>
              <a:t>(f) the existence of automated decision-making, including profiling, referred to in Article 22(1) and (4) and, at least in those cases, meaningful information about the logic involved, as well as the significance and the envisaged consequences of such processing for the data subject. </a:t>
            </a:r>
            <a:endParaRPr lang="nl-NL" dirty="0"/>
          </a:p>
        </p:txBody>
      </p:sp>
    </p:spTree>
    <p:extLst>
      <p:ext uri="{BB962C8B-B14F-4D97-AF65-F5344CB8AC3E}">
        <p14:creationId xmlns:p14="http://schemas.microsoft.com/office/powerpoint/2010/main" val="22337000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AF4DBD-A7FE-4254-BB58-940E8D49D007}"/>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(6) Right </a:t>
            </a:r>
            <a:r>
              <a:rPr lang="nl-NL" dirty="0" err="1"/>
              <a:t>to</a:t>
            </a:r>
            <a:r>
              <a:rPr lang="nl-NL" dirty="0"/>
              <a:t> information</a:t>
            </a:r>
          </a:p>
        </p:txBody>
      </p:sp>
      <p:sp>
        <p:nvSpPr>
          <p:cNvPr id="3" name="Tijdelijke aanduiding voor inhoud 2">
            <a:extLst>
              <a:ext uri="{FF2B5EF4-FFF2-40B4-BE49-F238E27FC236}">
                <a16:creationId xmlns:a16="http://schemas.microsoft.com/office/drawing/2014/main" id="{85F71D8E-E474-40F9-BE2A-279B44AA2C05}"/>
              </a:ext>
            </a:extLst>
          </p:cNvPr>
          <p:cNvSpPr>
            <a:spLocks noGrp="1"/>
          </p:cNvSpPr>
          <p:nvPr>
            <p:ph idx="1"/>
          </p:nvPr>
        </p:nvSpPr>
        <p:spPr/>
        <p:txBody>
          <a:bodyPr/>
          <a:lstStyle/>
          <a:p>
            <a:r>
              <a:rPr lang="en-US" i="1" dirty="0"/>
              <a:t>It should be ensured in practice that data controllers in the anti-doping context inform athletes in a detailed manner about when personal data are gathered about them, why, by which means and to whom they are disclosed, as required by the GDPR. National DPAs may wish to investigate whether relevant provisions on providing information are being respected. </a:t>
            </a:r>
            <a:endParaRPr lang="nl-NL" dirty="0"/>
          </a:p>
        </p:txBody>
      </p:sp>
    </p:spTree>
    <p:extLst>
      <p:ext uri="{BB962C8B-B14F-4D97-AF65-F5344CB8AC3E}">
        <p14:creationId xmlns:p14="http://schemas.microsoft.com/office/powerpoint/2010/main" val="27797617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0A5597-EC51-4527-ADAD-7F620B943BF7}"/>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(7) Right </a:t>
            </a:r>
            <a:r>
              <a:rPr lang="nl-NL" dirty="0" err="1"/>
              <a:t>to</a:t>
            </a:r>
            <a:r>
              <a:rPr lang="nl-NL" dirty="0"/>
              <a:t> object</a:t>
            </a:r>
          </a:p>
        </p:txBody>
      </p:sp>
      <p:sp>
        <p:nvSpPr>
          <p:cNvPr id="3" name="Tijdelijke aanduiding voor inhoud 2">
            <a:extLst>
              <a:ext uri="{FF2B5EF4-FFF2-40B4-BE49-F238E27FC236}">
                <a16:creationId xmlns:a16="http://schemas.microsoft.com/office/drawing/2014/main" id="{E6A7A58E-6736-4E5E-A946-4992E197403F}"/>
              </a:ext>
            </a:extLst>
          </p:cNvPr>
          <p:cNvSpPr>
            <a:spLocks noGrp="1"/>
          </p:cNvSpPr>
          <p:nvPr>
            <p:ph idx="1"/>
          </p:nvPr>
        </p:nvSpPr>
        <p:spPr/>
        <p:txBody>
          <a:bodyPr>
            <a:normAutofit fontScale="92500" lnSpcReduction="10000"/>
          </a:bodyPr>
          <a:lstStyle/>
          <a:p>
            <a:r>
              <a:rPr lang="en-US" dirty="0"/>
              <a:t>WADA restricts the rights of athletes to object to the processing of their personal data. On a number of points, WADA’s regulations addressed at athletes specify explicitly that the athlete’s objection will over overruled, such as: ‘You understand that if you object to the processing of your data, it still may be necessary for your Custodian Organization and WADA to continue to process (including retain) certain of your data to fulfil obligations and responsibilities arising under the Code. You understand that objecting to the pro-</a:t>
            </a:r>
            <a:r>
              <a:rPr lang="en-US" dirty="0" err="1"/>
              <a:t>cessing</a:t>
            </a:r>
            <a:r>
              <a:rPr lang="en-US" dirty="0"/>
              <a:t>, including disclosure, of your data may prevent you, your Custodian </a:t>
            </a:r>
            <a:r>
              <a:rPr lang="en-US" dirty="0" err="1"/>
              <a:t>Organiza-tion</a:t>
            </a:r>
            <a:r>
              <a:rPr lang="en-US" dirty="0"/>
              <a:t>, WADA or other ADOs from complying with the Code and relevant WADA </a:t>
            </a:r>
            <a:r>
              <a:rPr lang="en-US" dirty="0" err="1"/>
              <a:t>Interna-tional</a:t>
            </a:r>
            <a:r>
              <a:rPr lang="en-US" dirty="0"/>
              <a:t> Standards, in which case such objection could constitute an anti-doping violation.’ On other points, objection to provide data may lead to sanctions. </a:t>
            </a:r>
            <a:endParaRPr lang="nl-NL" dirty="0"/>
          </a:p>
        </p:txBody>
      </p:sp>
    </p:spTree>
    <p:extLst>
      <p:ext uri="{BB962C8B-B14F-4D97-AF65-F5344CB8AC3E}">
        <p14:creationId xmlns:p14="http://schemas.microsoft.com/office/powerpoint/2010/main" val="32951240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40D81A-5A97-4E26-A690-68BDB892A2AB}"/>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(7) Right </a:t>
            </a:r>
            <a:r>
              <a:rPr lang="nl-NL" dirty="0" err="1"/>
              <a:t>to</a:t>
            </a:r>
            <a:r>
              <a:rPr lang="nl-NL" dirty="0"/>
              <a:t> object</a:t>
            </a:r>
          </a:p>
        </p:txBody>
      </p:sp>
      <p:sp>
        <p:nvSpPr>
          <p:cNvPr id="3" name="Tijdelijke aanduiding voor inhoud 2">
            <a:extLst>
              <a:ext uri="{FF2B5EF4-FFF2-40B4-BE49-F238E27FC236}">
                <a16:creationId xmlns:a16="http://schemas.microsoft.com/office/drawing/2014/main" id="{5EB612FD-D926-4ED1-8ED5-456CBB55098F}"/>
              </a:ext>
            </a:extLst>
          </p:cNvPr>
          <p:cNvSpPr>
            <a:spLocks noGrp="1"/>
          </p:cNvSpPr>
          <p:nvPr>
            <p:ph idx="1"/>
          </p:nvPr>
        </p:nvSpPr>
        <p:spPr/>
        <p:txBody>
          <a:bodyPr/>
          <a:lstStyle/>
          <a:p>
            <a:r>
              <a:rPr lang="en-US" i="1" dirty="0"/>
              <a:t>Article 21 </a:t>
            </a:r>
            <a:r>
              <a:rPr lang="en-US" b="1" dirty="0"/>
              <a:t>Right to object </a:t>
            </a:r>
          </a:p>
          <a:p>
            <a:r>
              <a:rPr lang="en-US" dirty="0"/>
              <a:t>1.The data subject shall have the right to object, on grounds relating to his or her particular situation, at any time to processing of personal data concerning him or her which is based on point (e) or (f) of Article 6(1), including profiling based on those provisions. The controller shall no longer process the personal data unless the controller demonstrates compelling legitimate grounds for the processing which override the interests, rights and freedoms of the data subject or for the establishment, exercise or </a:t>
            </a:r>
            <a:r>
              <a:rPr lang="en-US" dirty="0" err="1"/>
              <a:t>defence</a:t>
            </a:r>
            <a:r>
              <a:rPr lang="en-US" dirty="0"/>
              <a:t> of legal claims. </a:t>
            </a:r>
            <a:endParaRPr lang="nl-NL" dirty="0"/>
          </a:p>
        </p:txBody>
      </p:sp>
    </p:spTree>
    <p:extLst>
      <p:ext uri="{BB962C8B-B14F-4D97-AF65-F5344CB8AC3E}">
        <p14:creationId xmlns:p14="http://schemas.microsoft.com/office/powerpoint/2010/main" val="3911693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F1A7A-E38E-4E3E-862F-635D9BEE8B0A}"/>
              </a:ext>
            </a:extLst>
          </p:cNvPr>
          <p:cNvSpPr>
            <a:spLocks noGrp="1"/>
          </p:cNvSpPr>
          <p:nvPr>
            <p:ph type="title"/>
          </p:nvPr>
        </p:nvSpPr>
        <p:spPr/>
        <p:txBody>
          <a:bodyPr/>
          <a:lstStyle/>
          <a:p>
            <a:r>
              <a:rPr lang="nl-NL" dirty="0"/>
              <a:t>(1) </a:t>
            </a:r>
            <a:r>
              <a:rPr lang="nl-NL" dirty="0" err="1"/>
              <a:t>Overview</a:t>
            </a:r>
            <a:r>
              <a:rPr lang="nl-NL" dirty="0"/>
              <a:t> of </a:t>
            </a:r>
            <a:r>
              <a:rPr lang="nl-NL" dirty="0" err="1"/>
              <a:t>the</a:t>
            </a:r>
            <a:r>
              <a:rPr lang="nl-NL" dirty="0"/>
              <a:t> report</a:t>
            </a:r>
          </a:p>
        </p:txBody>
      </p:sp>
      <p:sp>
        <p:nvSpPr>
          <p:cNvPr id="3" name="Tijdelijke aanduiding voor inhoud 2">
            <a:extLst>
              <a:ext uri="{FF2B5EF4-FFF2-40B4-BE49-F238E27FC236}">
                <a16:creationId xmlns:a16="http://schemas.microsoft.com/office/drawing/2014/main" id="{A5DFB1CC-A481-4405-8BE5-4F8F12904BB0}"/>
              </a:ext>
            </a:extLst>
          </p:cNvPr>
          <p:cNvSpPr>
            <a:spLocks noGrp="1"/>
          </p:cNvSpPr>
          <p:nvPr>
            <p:ph idx="1"/>
          </p:nvPr>
        </p:nvSpPr>
        <p:spPr/>
        <p:txBody>
          <a:bodyPr/>
          <a:lstStyle/>
          <a:p>
            <a:r>
              <a:rPr lang="en-US" dirty="0"/>
              <a:t>- Ronald </a:t>
            </a:r>
            <a:r>
              <a:rPr lang="en-US" dirty="0" err="1"/>
              <a:t>Leenes</a:t>
            </a:r>
            <a:r>
              <a:rPr lang="en-US" dirty="0"/>
              <a:t> (TILT) </a:t>
            </a:r>
          </a:p>
          <a:p>
            <a:r>
              <a:rPr lang="nl-NL" dirty="0"/>
              <a:t>- Peter </a:t>
            </a:r>
            <a:r>
              <a:rPr lang="nl-NL" dirty="0" err="1"/>
              <a:t>McNally</a:t>
            </a:r>
            <a:r>
              <a:rPr lang="nl-NL" dirty="0"/>
              <a:t> (</a:t>
            </a:r>
            <a:r>
              <a:rPr lang="nl-NL" dirty="0" err="1"/>
              <a:t>Spark</a:t>
            </a:r>
            <a:r>
              <a:rPr lang="nl-NL" dirty="0"/>
              <a:t> Legal) </a:t>
            </a:r>
          </a:p>
          <a:p>
            <a:r>
              <a:rPr lang="nl-NL" dirty="0"/>
              <a:t>- Mara </a:t>
            </a:r>
            <a:r>
              <a:rPr lang="nl-NL" dirty="0" err="1"/>
              <a:t>Paun</a:t>
            </a:r>
            <a:r>
              <a:rPr lang="nl-NL" dirty="0"/>
              <a:t> (TILT) </a:t>
            </a:r>
          </a:p>
          <a:p>
            <a:r>
              <a:rPr lang="nl-NL" dirty="0"/>
              <a:t>- Bart van der Sloot (TILT –project leader) </a:t>
            </a:r>
          </a:p>
          <a:p>
            <a:r>
              <a:rPr lang="nl-NL" dirty="0"/>
              <a:t>- Patricia </a:t>
            </a:r>
            <a:r>
              <a:rPr lang="nl-NL" dirty="0" err="1"/>
              <a:t>Ypma</a:t>
            </a:r>
            <a:r>
              <a:rPr lang="nl-NL" dirty="0"/>
              <a:t> (</a:t>
            </a:r>
            <a:r>
              <a:rPr lang="nl-NL" dirty="0" err="1"/>
              <a:t>Spark</a:t>
            </a:r>
            <a:r>
              <a:rPr lang="nl-NL" dirty="0"/>
              <a:t> Legal) </a:t>
            </a:r>
          </a:p>
          <a:p>
            <a:endParaRPr lang="nl-NL" dirty="0"/>
          </a:p>
        </p:txBody>
      </p:sp>
    </p:spTree>
    <p:extLst>
      <p:ext uri="{BB962C8B-B14F-4D97-AF65-F5344CB8AC3E}">
        <p14:creationId xmlns:p14="http://schemas.microsoft.com/office/powerpoint/2010/main" val="9037001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D64ECB-5E07-4414-AB7A-BFA5BD02B534}"/>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(7) Right </a:t>
            </a:r>
            <a:r>
              <a:rPr lang="nl-NL" dirty="0" err="1"/>
              <a:t>to</a:t>
            </a:r>
            <a:r>
              <a:rPr lang="nl-NL" dirty="0"/>
              <a:t> object</a:t>
            </a:r>
          </a:p>
        </p:txBody>
      </p:sp>
      <p:sp>
        <p:nvSpPr>
          <p:cNvPr id="3" name="Tijdelijke aanduiding voor inhoud 2">
            <a:extLst>
              <a:ext uri="{FF2B5EF4-FFF2-40B4-BE49-F238E27FC236}">
                <a16:creationId xmlns:a16="http://schemas.microsoft.com/office/drawing/2014/main" id="{EFB761C3-C1D1-4C3E-A7CA-788DB610CE8B}"/>
              </a:ext>
            </a:extLst>
          </p:cNvPr>
          <p:cNvSpPr>
            <a:spLocks noGrp="1"/>
          </p:cNvSpPr>
          <p:nvPr>
            <p:ph idx="1"/>
          </p:nvPr>
        </p:nvSpPr>
        <p:spPr/>
        <p:txBody>
          <a:bodyPr/>
          <a:lstStyle/>
          <a:p>
            <a:r>
              <a:rPr lang="en-US" i="1" dirty="0"/>
              <a:t>Member States are advised to ensure that data controllers in the anti-doping context do not automatically overrule the athlete’s right to object nor automatically attach negative consequences to objects of athletes. </a:t>
            </a:r>
            <a:endParaRPr lang="nl-NL" dirty="0"/>
          </a:p>
        </p:txBody>
      </p:sp>
    </p:spTree>
    <p:extLst>
      <p:ext uri="{BB962C8B-B14F-4D97-AF65-F5344CB8AC3E}">
        <p14:creationId xmlns:p14="http://schemas.microsoft.com/office/powerpoint/2010/main" val="35897242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637E2C-CFF7-495C-920D-BDADD2A90277}"/>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(8) Right </a:t>
            </a:r>
            <a:r>
              <a:rPr lang="nl-NL" dirty="0" err="1"/>
              <a:t>to</a:t>
            </a:r>
            <a:r>
              <a:rPr lang="nl-NL" dirty="0"/>
              <a:t> </a:t>
            </a:r>
            <a:r>
              <a:rPr lang="nl-NL" dirty="0" err="1"/>
              <a:t>be</a:t>
            </a:r>
            <a:r>
              <a:rPr lang="nl-NL" dirty="0"/>
              <a:t> </a:t>
            </a:r>
            <a:r>
              <a:rPr lang="nl-NL" dirty="0" err="1"/>
              <a:t>forgotten</a:t>
            </a:r>
            <a:endParaRPr lang="nl-NL" dirty="0"/>
          </a:p>
        </p:txBody>
      </p:sp>
      <p:sp>
        <p:nvSpPr>
          <p:cNvPr id="3" name="Tijdelijke aanduiding voor inhoud 2">
            <a:extLst>
              <a:ext uri="{FF2B5EF4-FFF2-40B4-BE49-F238E27FC236}">
                <a16:creationId xmlns:a16="http://schemas.microsoft.com/office/drawing/2014/main" id="{08888053-7CFA-4764-AA4E-0B30B97F2311}"/>
              </a:ext>
            </a:extLst>
          </p:cNvPr>
          <p:cNvSpPr>
            <a:spLocks noGrp="1"/>
          </p:cNvSpPr>
          <p:nvPr>
            <p:ph idx="1"/>
          </p:nvPr>
        </p:nvSpPr>
        <p:spPr/>
        <p:txBody>
          <a:bodyPr>
            <a:normAutofit lnSpcReduction="10000"/>
          </a:bodyPr>
          <a:lstStyle/>
          <a:p>
            <a:r>
              <a:rPr lang="en-US" dirty="0"/>
              <a:t>The publications by ADOs of the anti-doping rule violations, the sanction and the identity of the athlete, which is currently mandated by WADA, with the exception to minors, may conflict with the principles of necessity and proportionality, the data </a:t>
            </a:r>
            <a:r>
              <a:rPr lang="en-US" dirty="0" err="1"/>
              <a:t>minimi-sation</a:t>
            </a:r>
            <a:r>
              <a:rPr lang="en-US" dirty="0"/>
              <a:t> principle and rights of athletes, such as the ‘right to be forgotten’. This is especial-</a:t>
            </a:r>
            <a:r>
              <a:rPr lang="en-US" dirty="0" err="1"/>
              <a:t>ly</a:t>
            </a:r>
            <a:r>
              <a:rPr lang="en-US" dirty="0"/>
              <a:t> the case where publication is done through open channels, such as the internet. An alternative may be creating a central database (with restricted access), which is not in-</a:t>
            </a:r>
            <a:r>
              <a:rPr lang="en-US" dirty="0" err="1"/>
              <a:t>dexed</a:t>
            </a:r>
            <a:r>
              <a:rPr lang="en-US" dirty="0"/>
              <a:t> by search engines, thus promoting access to such data on a 'need to know' basis, rather than through 'serendipitous' finds. </a:t>
            </a:r>
            <a:endParaRPr lang="nl-NL" dirty="0"/>
          </a:p>
        </p:txBody>
      </p:sp>
    </p:spTree>
    <p:extLst>
      <p:ext uri="{BB962C8B-B14F-4D97-AF65-F5344CB8AC3E}">
        <p14:creationId xmlns:p14="http://schemas.microsoft.com/office/powerpoint/2010/main" val="6992558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C522A7-25C7-4F69-898B-5E6434000B5E}"/>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(9) Storage </a:t>
            </a:r>
            <a:r>
              <a:rPr lang="nl-NL" dirty="0" err="1"/>
              <a:t>limmitation</a:t>
            </a:r>
            <a:endParaRPr lang="nl-NL" dirty="0"/>
          </a:p>
        </p:txBody>
      </p:sp>
      <p:sp>
        <p:nvSpPr>
          <p:cNvPr id="3" name="Tijdelijke aanduiding voor inhoud 2">
            <a:extLst>
              <a:ext uri="{FF2B5EF4-FFF2-40B4-BE49-F238E27FC236}">
                <a16:creationId xmlns:a16="http://schemas.microsoft.com/office/drawing/2014/main" id="{D70BB709-BFAC-4A7C-985E-D3E0925AA4C8}"/>
              </a:ext>
            </a:extLst>
          </p:cNvPr>
          <p:cNvSpPr>
            <a:spLocks noGrp="1"/>
          </p:cNvSpPr>
          <p:nvPr>
            <p:ph idx="1"/>
          </p:nvPr>
        </p:nvSpPr>
        <p:spPr/>
        <p:txBody>
          <a:bodyPr>
            <a:normAutofit fontScale="85000" lnSpcReduction="20000"/>
          </a:bodyPr>
          <a:lstStyle/>
          <a:p>
            <a:r>
              <a:rPr lang="en-GB" dirty="0"/>
              <a:t>‘The Working Party questions the relevance and necessity of these retention periods. As to the whereabouts information, the Working Party does not consider that there is a valid reason to retain this information after the date relating to particular whereabouts information has passed. As a matter of fact, article 14.3 of the Code itself provides the following rule for the retention of whereabouts information: This information ‘shall be used exclusively for purposes of planning, coordinating or conducting testing; and shall be destroyed after it is no longer relevant for these purposes’. Whereabouts information could only be retained longer if the anti-doping organization considers there is an alleged whereabouts filing failure and/or missed test. In such case, a retention of 18 months is justified, as three alleged whereabouts failures amount to an alleged anti-doping rule violation. Once, however, it is determined that there has not been an anti-doping rule violation, the whereabouts information should be deleted. The Working Party therefore urges WADA to change its policy on the retention of whereabouts information in light of the above.’</a:t>
            </a:r>
            <a:r>
              <a:rPr lang="nl-NL" dirty="0"/>
              <a:t> </a:t>
            </a:r>
            <a:r>
              <a:rPr lang="en-US" dirty="0"/>
              <a:t>Ibid, p 15.</a:t>
            </a:r>
            <a:endParaRPr lang="nl-NL" dirty="0"/>
          </a:p>
          <a:p>
            <a:endParaRPr lang="nl-NL" dirty="0"/>
          </a:p>
        </p:txBody>
      </p:sp>
    </p:spTree>
    <p:extLst>
      <p:ext uri="{BB962C8B-B14F-4D97-AF65-F5344CB8AC3E}">
        <p14:creationId xmlns:p14="http://schemas.microsoft.com/office/powerpoint/2010/main" val="42526404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6E20EC-2D13-4431-A942-29C61191E72B}"/>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(9) Storage </a:t>
            </a:r>
            <a:r>
              <a:rPr lang="nl-NL" dirty="0" err="1"/>
              <a:t>limmitation</a:t>
            </a:r>
            <a:endParaRPr lang="nl-NL" dirty="0"/>
          </a:p>
        </p:txBody>
      </p:sp>
      <p:sp>
        <p:nvSpPr>
          <p:cNvPr id="3" name="Tijdelijke aanduiding voor inhoud 2">
            <a:extLst>
              <a:ext uri="{FF2B5EF4-FFF2-40B4-BE49-F238E27FC236}">
                <a16:creationId xmlns:a16="http://schemas.microsoft.com/office/drawing/2014/main" id="{0B491D64-99DC-4B80-998E-C2773F6F260C}"/>
              </a:ext>
            </a:extLst>
          </p:cNvPr>
          <p:cNvSpPr>
            <a:spLocks noGrp="1"/>
          </p:cNvSpPr>
          <p:nvPr>
            <p:ph idx="1"/>
          </p:nvPr>
        </p:nvSpPr>
        <p:spPr/>
        <p:txBody>
          <a:bodyPr>
            <a:normAutofit fontScale="92500" lnSpcReduction="20000"/>
          </a:bodyPr>
          <a:lstStyle/>
          <a:p>
            <a:r>
              <a:rPr lang="en-GB" dirty="0"/>
              <a:t>Under the 2015 rules, the data retention terms have been further extended. Although, in the latest 2018 rules the data retention terms have not been further extended, it can be argued, based on the analysis of the principle of data retention in the GDPR, that the current terms may be unjustifiably long. The only restraints to the data retention periods appear to be the principles of necessity and proportionality. Many data protection authorities in Europe have been critical on the point of the retention dates, finding that they are excessive and do not differentiate enough between different types of data and reasons for retaining them. Consequently, it seems that on this point, the current anti-doping framework is not in conformity with the GDPR. In order to be GDPR-compliant, the retention terms should be more limited and should be more granular, specifying why, which data and under which conditions should data be stored for a certain period.</a:t>
            </a:r>
            <a:endParaRPr lang="nl-NL" dirty="0"/>
          </a:p>
        </p:txBody>
      </p:sp>
    </p:spTree>
    <p:extLst>
      <p:ext uri="{BB962C8B-B14F-4D97-AF65-F5344CB8AC3E}">
        <p14:creationId xmlns:p14="http://schemas.microsoft.com/office/powerpoint/2010/main" val="18282531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89F872-63B1-4646-A731-29AE46BEB3F2}"/>
              </a:ext>
            </a:extLst>
          </p:cNvPr>
          <p:cNvSpPr>
            <a:spLocks noGrp="1"/>
          </p:cNvSpPr>
          <p:nvPr>
            <p:ph type="title"/>
          </p:nvPr>
        </p:nvSpPr>
        <p:spPr/>
        <p:txBody>
          <a:bodyPr/>
          <a:lstStyle/>
          <a:p>
            <a:r>
              <a:rPr lang="nl-NL" dirty="0"/>
              <a:t>(3) </a:t>
            </a:r>
            <a:r>
              <a:rPr lang="nl-NL" dirty="0" err="1"/>
              <a:t>Main</a:t>
            </a:r>
            <a:r>
              <a:rPr lang="nl-NL" dirty="0"/>
              <a:t> </a:t>
            </a:r>
            <a:r>
              <a:rPr lang="nl-NL" dirty="0" err="1"/>
              <a:t>findings</a:t>
            </a:r>
            <a:r>
              <a:rPr lang="nl-NL" dirty="0"/>
              <a:t> - (10) </a:t>
            </a:r>
            <a:r>
              <a:rPr lang="nl-NL" dirty="0" err="1"/>
              <a:t>Proportionality</a:t>
            </a:r>
            <a:r>
              <a:rPr lang="nl-NL" dirty="0"/>
              <a:t>/</a:t>
            </a:r>
            <a:r>
              <a:rPr lang="nl-NL" dirty="0" err="1"/>
              <a:t>necessity</a:t>
            </a:r>
            <a:r>
              <a:rPr lang="nl-NL" dirty="0"/>
              <a:t>/</a:t>
            </a:r>
            <a:r>
              <a:rPr lang="nl-NL" dirty="0" err="1"/>
              <a:t>subsidiarity</a:t>
            </a:r>
            <a:endParaRPr lang="nl-NL" dirty="0"/>
          </a:p>
        </p:txBody>
      </p:sp>
      <p:sp>
        <p:nvSpPr>
          <p:cNvPr id="3" name="Tijdelijke aanduiding voor inhoud 2">
            <a:extLst>
              <a:ext uri="{FF2B5EF4-FFF2-40B4-BE49-F238E27FC236}">
                <a16:creationId xmlns:a16="http://schemas.microsoft.com/office/drawing/2014/main" id="{A2C4ACE1-B01E-483E-B7DF-8CD769936E90}"/>
              </a:ext>
            </a:extLst>
          </p:cNvPr>
          <p:cNvSpPr>
            <a:spLocks noGrp="1"/>
          </p:cNvSpPr>
          <p:nvPr>
            <p:ph idx="1"/>
          </p:nvPr>
        </p:nvSpPr>
        <p:spPr/>
        <p:txBody>
          <a:bodyPr/>
          <a:lstStyle/>
          <a:p>
            <a:endParaRPr lang="nl-NL"/>
          </a:p>
        </p:txBody>
      </p:sp>
    </p:spTree>
    <p:extLst>
      <p:ext uri="{BB962C8B-B14F-4D97-AF65-F5344CB8AC3E}">
        <p14:creationId xmlns:p14="http://schemas.microsoft.com/office/powerpoint/2010/main" val="41012311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2D106B-AA80-43D0-B2F8-7442F8DE2535}"/>
              </a:ext>
            </a:extLst>
          </p:cNvPr>
          <p:cNvSpPr>
            <a:spLocks noGrp="1"/>
          </p:cNvSpPr>
          <p:nvPr>
            <p:ph type="title"/>
          </p:nvPr>
        </p:nvSpPr>
        <p:spPr/>
        <p:txBody>
          <a:bodyPr/>
          <a:lstStyle/>
          <a:p>
            <a:r>
              <a:rPr lang="nl-NL" dirty="0" err="1"/>
              <a:t>All</a:t>
            </a:r>
            <a:r>
              <a:rPr lang="nl-NL" dirty="0"/>
              <a:t> </a:t>
            </a:r>
            <a:r>
              <a:rPr lang="nl-NL" dirty="0" err="1"/>
              <a:t>sports</a:t>
            </a:r>
            <a:endParaRPr lang="nl-NL" dirty="0"/>
          </a:p>
        </p:txBody>
      </p:sp>
      <p:pic>
        <p:nvPicPr>
          <p:cNvPr id="4" name="Picture 4" descr="Untitled">
            <a:extLst>
              <a:ext uri="{FF2B5EF4-FFF2-40B4-BE49-F238E27FC236}">
                <a16:creationId xmlns:a16="http://schemas.microsoft.com/office/drawing/2014/main" id="{4945F372-695B-47DD-95E5-72C813A9BAC5}"/>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1793043" y="2496930"/>
            <a:ext cx="6106232" cy="3279201"/>
          </a:xfrm>
          <a:prstGeom prst="rect">
            <a:avLst/>
          </a:prstGeom>
          <a:noFill/>
          <a:ln>
            <a:noFill/>
          </a:ln>
        </p:spPr>
      </p:pic>
    </p:spTree>
    <p:extLst>
      <p:ext uri="{BB962C8B-B14F-4D97-AF65-F5344CB8AC3E}">
        <p14:creationId xmlns:p14="http://schemas.microsoft.com/office/powerpoint/2010/main" val="37587701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AC1DCA-093C-4868-B952-8A8F15D6B21A}"/>
              </a:ext>
            </a:extLst>
          </p:cNvPr>
          <p:cNvSpPr>
            <a:spLocks noGrp="1"/>
          </p:cNvSpPr>
          <p:nvPr>
            <p:ph type="title"/>
          </p:nvPr>
        </p:nvSpPr>
        <p:spPr/>
        <p:txBody>
          <a:bodyPr/>
          <a:lstStyle/>
          <a:p>
            <a:r>
              <a:rPr lang="nl-NL" dirty="0" err="1"/>
              <a:t>Testing</a:t>
            </a:r>
            <a:r>
              <a:rPr lang="nl-NL" dirty="0"/>
              <a:t> </a:t>
            </a:r>
            <a:r>
              <a:rPr lang="nl-NL" dirty="0" err="1"/>
              <a:t>authority</a:t>
            </a:r>
            <a:endParaRPr lang="nl-NL" dirty="0"/>
          </a:p>
        </p:txBody>
      </p:sp>
      <p:sp>
        <p:nvSpPr>
          <p:cNvPr id="3" name="Tijdelijke aanduiding voor inhoud 2">
            <a:extLst>
              <a:ext uri="{FF2B5EF4-FFF2-40B4-BE49-F238E27FC236}">
                <a16:creationId xmlns:a16="http://schemas.microsoft.com/office/drawing/2014/main" id="{F8E327A4-B2C5-429A-BA35-3E2BF142DE8B}"/>
              </a:ext>
            </a:extLst>
          </p:cNvPr>
          <p:cNvSpPr>
            <a:spLocks noGrp="1"/>
          </p:cNvSpPr>
          <p:nvPr>
            <p:ph idx="1"/>
          </p:nvPr>
        </p:nvSpPr>
        <p:spPr/>
        <p:txBody>
          <a:bodyPr>
            <a:normAutofit fontScale="85000" lnSpcReduction="20000"/>
          </a:bodyPr>
          <a:lstStyle/>
          <a:p>
            <a:r>
              <a:rPr lang="nl-NL" dirty="0" err="1"/>
              <a:t>Because</a:t>
            </a:r>
            <a:r>
              <a:rPr lang="nl-NL" dirty="0"/>
              <a:t> of </a:t>
            </a:r>
            <a:r>
              <a:rPr lang="nl-NL" dirty="0" err="1"/>
              <a:t>the</a:t>
            </a:r>
            <a:r>
              <a:rPr lang="nl-NL" dirty="0"/>
              <a:t> </a:t>
            </a:r>
            <a:r>
              <a:rPr lang="nl-NL" dirty="0" err="1"/>
              <a:t>wide</a:t>
            </a:r>
            <a:r>
              <a:rPr lang="nl-NL" dirty="0"/>
              <a:t> </a:t>
            </a:r>
            <a:r>
              <a:rPr lang="nl-NL" dirty="0" err="1"/>
              <a:t>defintion</a:t>
            </a:r>
            <a:r>
              <a:rPr lang="nl-NL" dirty="0"/>
              <a:t> of </a:t>
            </a:r>
            <a:r>
              <a:rPr lang="nl-NL" dirty="0" err="1"/>
              <a:t>athletes</a:t>
            </a:r>
            <a:r>
              <a:rPr lang="nl-NL" dirty="0"/>
              <a:t> </a:t>
            </a:r>
            <a:r>
              <a:rPr lang="nl-NL" dirty="0" err="1"/>
              <a:t>and</a:t>
            </a:r>
            <a:r>
              <a:rPr lang="nl-NL" dirty="0"/>
              <a:t> ASP </a:t>
            </a:r>
            <a:r>
              <a:rPr lang="nl-NL" dirty="0" err="1"/>
              <a:t>and</a:t>
            </a:r>
            <a:r>
              <a:rPr lang="nl-NL" dirty="0"/>
              <a:t> </a:t>
            </a:r>
            <a:r>
              <a:rPr lang="nl-NL" dirty="0" err="1"/>
              <a:t>because</a:t>
            </a:r>
            <a:r>
              <a:rPr lang="nl-NL" dirty="0"/>
              <a:t> </a:t>
            </a:r>
            <a:r>
              <a:rPr lang="nl-NL" dirty="0" err="1"/>
              <a:t>many</a:t>
            </a:r>
            <a:r>
              <a:rPr lang="nl-NL" dirty="0"/>
              <a:t> amateur </a:t>
            </a:r>
            <a:r>
              <a:rPr lang="nl-NL" dirty="0" err="1"/>
              <a:t>athletes</a:t>
            </a:r>
            <a:r>
              <a:rPr lang="nl-NL" dirty="0"/>
              <a:t> </a:t>
            </a:r>
            <a:r>
              <a:rPr lang="nl-NL" dirty="0" err="1"/>
              <a:t>fall</a:t>
            </a:r>
            <a:r>
              <a:rPr lang="nl-NL" dirty="0"/>
              <a:t> </a:t>
            </a:r>
            <a:r>
              <a:rPr lang="nl-NL" dirty="0" err="1"/>
              <a:t>under</a:t>
            </a:r>
            <a:r>
              <a:rPr lang="nl-NL" dirty="0"/>
              <a:t> </a:t>
            </a:r>
            <a:r>
              <a:rPr lang="nl-NL" dirty="0" err="1"/>
              <a:t>the</a:t>
            </a:r>
            <a:r>
              <a:rPr lang="nl-NL" dirty="0"/>
              <a:t> anti-doping regime as well, </a:t>
            </a:r>
            <a:r>
              <a:rPr lang="en-US" dirty="0"/>
              <a:t>the testing authority claimed by NADOs can be as high as 1/4 or even 1/3 of the </a:t>
            </a:r>
            <a:r>
              <a:rPr lang="en-US" dirty="0" err="1"/>
              <a:t>popula-tion</a:t>
            </a:r>
            <a:r>
              <a:rPr lang="en-US" dirty="0"/>
              <a:t> of a country. This means that it is at the discretion of the NADO how to use its pow-</a:t>
            </a:r>
            <a:r>
              <a:rPr lang="en-US" dirty="0" err="1"/>
              <a:t>ers</a:t>
            </a:r>
            <a:r>
              <a:rPr lang="en-US" dirty="0"/>
              <a:t> and to decide who to subject to tests. ADOs determine a test distribution plan through which they limit their testing to a limited number of athletes. Still, they are au-</a:t>
            </a:r>
            <a:r>
              <a:rPr lang="en-US" dirty="0" err="1"/>
              <a:t>thorised</a:t>
            </a:r>
            <a:r>
              <a:rPr lang="en-US" dirty="0"/>
              <a:t> to diverge from the test plan when they believe that to be necessary. WADA explicitly states that an athlete may not refuse to submit to sample collection on the </a:t>
            </a:r>
            <a:r>
              <a:rPr lang="en-US" dirty="0" err="1"/>
              <a:t>ba</a:t>
            </a:r>
            <a:r>
              <a:rPr lang="en-US" dirty="0"/>
              <a:t>-sis that such testing is not provided for in the ADO's Test Distribution Plan or that the athlete does not meet the relevant selection criteria for testing or otherwise should not have been selected for testing. This means that ADOs can subject any athlete under its presumed testing authority to tests when they believe this to be necessary, without </a:t>
            </a:r>
            <a:r>
              <a:rPr lang="en-US" dirty="0" err="1"/>
              <a:t>hav-ing</a:t>
            </a:r>
            <a:r>
              <a:rPr lang="en-US" dirty="0"/>
              <a:t> an obligation to justify such decision either to an athlete, before a judge or to another organization. </a:t>
            </a:r>
            <a:endParaRPr lang="nl-NL" dirty="0"/>
          </a:p>
        </p:txBody>
      </p:sp>
    </p:spTree>
    <p:extLst>
      <p:ext uri="{BB962C8B-B14F-4D97-AF65-F5344CB8AC3E}">
        <p14:creationId xmlns:p14="http://schemas.microsoft.com/office/powerpoint/2010/main" val="25591332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05B653-38F7-41CF-B936-3C859A055E8B}"/>
              </a:ext>
            </a:extLst>
          </p:cNvPr>
          <p:cNvSpPr>
            <a:spLocks noGrp="1"/>
          </p:cNvSpPr>
          <p:nvPr>
            <p:ph type="title"/>
          </p:nvPr>
        </p:nvSpPr>
        <p:spPr/>
        <p:txBody>
          <a:bodyPr/>
          <a:lstStyle/>
          <a:p>
            <a:r>
              <a:rPr lang="nl-NL" dirty="0" err="1"/>
              <a:t>Whereabouts</a:t>
            </a:r>
            <a:r>
              <a:rPr lang="nl-NL" dirty="0"/>
              <a:t>/OOC-</a:t>
            </a:r>
            <a:r>
              <a:rPr lang="nl-NL" dirty="0" err="1"/>
              <a:t>testing</a:t>
            </a:r>
            <a:endParaRPr lang="nl-NL" dirty="0"/>
          </a:p>
        </p:txBody>
      </p:sp>
      <p:sp>
        <p:nvSpPr>
          <p:cNvPr id="3" name="Tijdelijke aanduiding voor inhoud 2">
            <a:extLst>
              <a:ext uri="{FF2B5EF4-FFF2-40B4-BE49-F238E27FC236}">
                <a16:creationId xmlns:a16="http://schemas.microsoft.com/office/drawing/2014/main" id="{9D2CFE7F-85AD-4200-B46E-609EF4110AD7}"/>
              </a:ext>
            </a:extLst>
          </p:cNvPr>
          <p:cNvSpPr>
            <a:spLocks noGrp="1"/>
          </p:cNvSpPr>
          <p:nvPr>
            <p:ph idx="1"/>
          </p:nvPr>
        </p:nvSpPr>
        <p:spPr/>
        <p:txBody>
          <a:bodyPr/>
          <a:lstStyle/>
          <a:p>
            <a:r>
              <a:rPr lang="en-US" dirty="0"/>
              <a:t>Athletes under whereabouts require-</a:t>
            </a:r>
            <a:r>
              <a:rPr lang="en-US" dirty="0" err="1"/>
              <a:t>ments</a:t>
            </a:r>
            <a:r>
              <a:rPr lang="en-US" dirty="0"/>
              <a:t> are required to indicate per day where they are and where they sleep. If they are not at the indicated place at the indicated time, this is considered an error, three of which in a year will lead to an Anti-Doping Rule Violation. All athletes, not only those having to provide their whereabouts, may be tested out-of-competition, meaning at home, when training or on vacation, 24/7. These are far reaching limitations on the right to privacy and data protection of athletes. WADA leaves room for ADOs to determine the scope and application of such requirements. </a:t>
            </a:r>
            <a:endParaRPr lang="nl-NL" dirty="0"/>
          </a:p>
        </p:txBody>
      </p:sp>
    </p:spTree>
    <p:extLst>
      <p:ext uri="{BB962C8B-B14F-4D97-AF65-F5344CB8AC3E}">
        <p14:creationId xmlns:p14="http://schemas.microsoft.com/office/powerpoint/2010/main" val="24351458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55A4DB-5B59-46C0-85BB-2A79E913B38A}"/>
              </a:ext>
            </a:extLst>
          </p:cNvPr>
          <p:cNvSpPr>
            <a:spLocks noGrp="1"/>
          </p:cNvSpPr>
          <p:nvPr>
            <p:ph type="title"/>
          </p:nvPr>
        </p:nvSpPr>
        <p:spPr/>
        <p:txBody>
          <a:bodyPr/>
          <a:lstStyle/>
          <a:p>
            <a:r>
              <a:rPr lang="nl-NL" dirty="0" err="1"/>
              <a:t>Biological</a:t>
            </a:r>
            <a:r>
              <a:rPr lang="nl-NL" dirty="0"/>
              <a:t> </a:t>
            </a:r>
            <a:r>
              <a:rPr lang="nl-NL" dirty="0" err="1"/>
              <a:t>passport</a:t>
            </a:r>
            <a:endParaRPr lang="nl-NL" dirty="0"/>
          </a:p>
        </p:txBody>
      </p:sp>
      <p:sp>
        <p:nvSpPr>
          <p:cNvPr id="5" name="Tijdelijke aanduiding voor inhoud 4">
            <a:extLst>
              <a:ext uri="{FF2B5EF4-FFF2-40B4-BE49-F238E27FC236}">
                <a16:creationId xmlns:a16="http://schemas.microsoft.com/office/drawing/2014/main" id="{2C0980BF-0149-4920-86F8-459018642883}"/>
              </a:ext>
            </a:extLst>
          </p:cNvPr>
          <p:cNvSpPr>
            <a:spLocks noGrp="1"/>
          </p:cNvSpPr>
          <p:nvPr>
            <p:ph idx="1"/>
          </p:nvPr>
        </p:nvSpPr>
        <p:spPr/>
        <p:txBody>
          <a:bodyPr/>
          <a:lstStyle/>
          <a:p>
            <a:r>
              <a:rPr lang="en-US" dirty="0"/>
              <a:t>A biological passport is made of a limited number of athletes, through which their blood or urinal profile is monitored and profiled longitudinally. Again, this is a </a:t>
            </a:r>
            <a:r>
              <a:rPr lang="en-US" dirty="0" err="1"/>
              <a:t>signif-icant</a:t>
            </a:r>
            <a:r>
              <a:rPr lang="en-US" dirty="0"/>
              <a:t> limitation of the athlete’s right to privacy and data protection. At the same time, such biological passports seldom lead to Adverse Analytical Findings; rather, they are used to signal ‘red flags’ (biological passports do reveal Atypical Findings) to investigate suspicious results further. WADA leaves room for ADOs to determine the scope and </a:t>
            </a:r>
            <a:r>
              <a:rPr lang="en-US" dirty="0" err="1"/>
              <a:t>appli</a:t>
            </a:r>
            <a:r>
              <a:rPr lang="en-US" dirty="0"/>
              <a:t>-cation of such requirements. </a:t>
            </a:r>
            <a:endParaRPr lang="nl-NL" dirty="0"/>
          </a:p>
        </p:txBody>
      </p:sp>
    </p:spTree>
    <p:extLst>
      <p:ext uri="{BB962C8B-B14F-4D97-AF65-F5344CB8AC3E}">
        <p14:creationId xmlns:p14="http://schemas.microsoft.com/office/powerpoint/2010/main" val="23336927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04E0E0-3FC7-41D7-A495-88B256004D54}"/>
              </a:ext>
            </a:extLst>
          </p:cNvPr>
          <p:cNvSpPr>
            <a:spLocks noGrp="1"/>
          </p:cNvSpPr>
          <p:nvPr>
            <p:ph type="title"/>
          </p:nvPr>
        </p:nvSpPr>
        <p:spPr/>
        <p:txBody>
          <a:bodyPr/>
          <a:lstStyle/>
          <a:p>
            <a:r>
              <a:rPr lang="nl-NL" dirty="0"/>
              <a:t>Blood/urine </a:t>
            </a:r>
            <a:r>
              <a:rPr lang="nl-NL" dirty="0" err="1"/>
              <a:t>testing</a:t>
            </a:r>
            <a:endParaRPr lang="nl-NL" dirty="0"/>
          </a:p>
        </p:txBody>
      </p:sp>
      <p:sp>
        <p:nvSpPr>
          <p:cNvPr id="3" name="Tijdelijke aanduiding voor inhoud 2">
            <a:extLst>
              <a:ext uri="{FF2B5EF4-FFF2-40B4-BE49-F238E27FC236}">
                <a16:creationId xmlns:a16="http://schemas.microsoft.com/office/drawing/2014/main" id="{CA92B9EB-CD9E-49A4-9A45-2086C69980AA}"/>
              </a:ext>
            </a:extLst>
          </p:cNvPr>
          <p:cNvSpPr>
            <a:spLocks noGrp="1"/>
          </p:cNvSpPr>
          <p:nvPr>
            <p:ph idx="1"/>
          </p:nvPr>
        </p:nvSpPr>
        <p:spPr/>
        <p:txBody>
          <a:bodyPr>
            <a:normAutofit fontScale="92500"/>
          </a:bodyPr>
          <a:lstStyle/>
          <a:p>
            <a:r>
              <a:rPr lang="en-US" dirty="0"/>
              <a:t>The samples taken from athletes concern mostly either their blood or their urine. Both methods can be seen as limiting athletes' privacy, in particular the bodily integrity of athletes to a large extent. In order to extract blood, the athlete’s body is entered with a needle, which is an intrusion on their bodily integrity. With respect to urine, the Doping Control Officer has direct sight of the genitalia of the athlete, which again is an intrusion of their privacy. No evidence was found during this study on whether and to what extent alternative tissues, such as hair of saliva, the gathering of which is far less intrusive, can provide reasonable alternatives. WADA has indicated that it is investigating such options and Member States are advised to do so as well. </a:t>
            </a:r>
            <a:endParaRPr lang="nl-NL" dirty="0"/>
          </a:p>
        </p:txBody>
      </p:sp>
    </p:spTree>
    <p:extLst>
      <p:ext uri="{BB962C8B-B14F-4D97-AF65-F5344CB8AC3E}">
        <p14:creationId xmlns:p14="http://schemas.microsoft.com/office/powerpoint/2010/main" val="3187009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F1A7A-E38E-4E3E-862F-635D9BEE8B0A}"/>
              </a:ext>
            </a:extLst>
          </p:cNvPr>
          <p:cNvSpPr>
            <a:spLocks noGrp="1"/>
          </p:cNvSpPr>
          <p:nvPr>
            <p:ph type="title"/>
          </p:nvPr>
        </p:nvSpPr>
        <p:spPr/>
        <p:txBody>
          <a:bodyPr/>
          <a:lstStyle/>
          <a:p>
            <a:r>
              <a:rPr lang="nl-NL" dirty="0"/>
              <a:t>(1) </a:t>
            </a:r>
            <a:r>
              <a:rPr lang="nl-NL" dirty="0" err="1"/>
              <a:t>Overview</a:t>
            </a:r>
            <a:r>
              <a:rPr lang="nl-NL" dirty="0"/>
              <a:t> of </a:t>
            </a:r>
            <a:r>
              <a:rPr lang="nl-NL" dirty="0" err="1"/>
              <a:t>the</a:t>
            </a:r>
            <a:r>
              <a:rPr lang="nl-NL" dirty="0"/>
              <a:t> report</a:t>
            </a:r>
          </a:p>
        </p:txBody>
      </p:sp>
      <p:sp>
        <p:nvSpPr>
          <p:cNvPr id="3" name="Tijdelijke aanduiding voor inhoud 2">
            <a:extLst>
              <a:ext uri="{FF2B5EF4-FFF2-40B4-BE49-F238E27FC236}">
                <a16:creationId xmlns:a16="http://schemas.microsoft.com/office/drawing/2014/main" id="{A5DFB1CC-A481-4405-8BE5-4F8F12904BB0}"/>
              </a:ext>
            </a:extLst>
          </p:cNvPr>
          <p:cNvSpPr>
            <a:spLocks noGrp="1"/>
          </p:cNvSpPr>
          <p:nvPr>
            <p:ph idx="1"/>
          </p:nvPr>
        </p:nvSpPr>
        <p:spPr/>
        <p:txBody>
          <a:bodyPr/>
          <a:lstStyle/>
          <a:p>
            <a:r>
              <a:rPr lang="en-US" dirty="0"/>
              <a:t>External expert group consisting of: </a:t>
            </a:r>
            <a:br>
              <a:rPr lang="en-US" dirty="0"/>
            </a:br>
            <a:endParaRPr lang="en-US" dirty="0"/>
          </a:p>
          <a:p>
            <a:r>
              <a:rPr lang="nl-NL" dirty="0"/>
              <a:t>- Prof. dr. Jos Dumortier (</a:t>
            </a:r>
            <a:r>
              <a:rPr lang="nl-NL" dirty="0" err="1"/>
              <a:t>Time.lex</a:t>
            </a:r>
            <a:r>
              <a:rPr lang="nl-NL" dirty="0"/>
              <a:t>) </a:t>
            </a:r>
          </a:p>
          <a:p>
            <a:r>
              <a:rPr lang="nl-NL" dirty="0"/>
              <a:t>- Prof. dr. Marjan </a:t>
            </a:r>
            <a:r>
              <a:rPr lang="nl-NL" dirty="0" err="1"/>
              <a:t>Olfers</a:t>
            </a:r>
            <a:r>
              <a:rPr lang="nl-NL" dirty="0"/>
              <a:t> (VU University) </a:t>
            </a:r>
          </a:p>
          <a:p>
            <a:r>
              <a:rPr lang="nb-NO" dirty="0"/>
              <a:t>- Prof. dr. Han Somsen (Tilburg University) </a:t>
            </a:r>
          </a:p>
          <a:p>
            <a:endParaRPr lang="nl-NL" dirty="0"/>
          </a:p>
        </p:txBody>
      </p:sp>
    </p:spTree>
    <p:extLst>
      <p:ext uri="{BB962C8B-B14F-4D97-AF65-F5344CB8AC3E}">
        <p14:creationId xmlns:p14="http://schemas.microsoft.com/office/powerpoint/2010/main" val="215402370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449DA2-F085-41EC-BC7E-A1DE64556BE1}"/>
              </a:ext>
            </a:extLst>
          </p:cNvPr>
          <p:cNvSpPr>
            <a:spLocks noGrp="1"/>
          </p:cNvSpPr>
          <p:nvPr>
            <p:ph type="title"/>
          </p:nvPr>
        </p:nvSpPr>
        <p:spPr/>
        <p:txBody>
          <a:bodyPr/>
          <a:lstStyle/>
          <a:p>
            <a:r>
              <a:rPr lang="nl-NL" dirty="0"/>
              <a:t>Blood </a:t>
            </a:r>
            <a:r>
              <a:rPr lang="nl-NL" dirty="0" err="1"/>
              <a:t>testing</a:t>
            </a:r>
            <a:endParaRPr lang="nl-NL" dirty="0"/>
          </a:p>
        </p:txBody>
      </p:sp>
      <p:pic>
        <p:nvPicPr>
          <p:cNvPr id="4" name="Picture 6" descr="Untitled">
            <a:extLst>
              <a:ext uri="{FF2B5EF4-FFF2-40B4-BE49-F238E27FC236}">
                <a16:creationId xmlns:a16="http://schemas.microsoft.com/office/drawing/2014/main" id="{8665AA2C-6354-4D88-A837-98D6226CA375}"/>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72620" y="2766111"/>
            <a:ext cx="9361980" cy="3338661"/>
          </a:xfrm>
          <a:prstGeom prst="rect">
            <a:avLst/>
          </a:prstGeom>
          <a:noFill/>
          <a:ln>
            <a:noFill/>
          </a:ln>
        </p:spPr>
      </p:pic>
    </p:spTree>
    <p:extLst>
      <p:ext uri="{BB962C8B-B14F-4D97-AF65-F5344CB8AC3E}">
        <p14:creationId xmlns:p14="http://schemas.microsoft.com/office/powerpoint/2010/main" val="17222031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EB822F-B4B0-4F37-B682-6B800B2DA064}"/>
              </a:ext>
            </a:extLst>
          </p:cNvPr>
          <p:cNvSpPr>
            <a:spLocks noGrp="1"/>
          </p:cNvSpPr>
          <p:nvPr>
            <p:ph type="title"/>
          </p:nvPr>
        </p:nvSpPr>
        <p:spPr/>
        <p:txBody>
          <a:bodyPr/>
          <a:lstStyle/>
          <a:p>
            <a:r>
              <a:rPr lang="nl-NL" dirty="0" err="1"/>
              <a:t>Selecting</a:t>
            </a:r>
            <a:r>
              <a:rPr lang="nl-NL" dirty="0"/>
              <a:t> ADRV</a:t>
            </a:r>
          </a:p>
        </p:txBody>
      </p:sp>
      <p:sp>
        <p:nvSpPr>
          <p:cNvPr id="3" name="Tijdelijke aanduiding voor inhoud 2">
            <a:extLst>
              <a:ext uri="{FF2B5EF4-FFF2-40B4-BE49-F238E27FC236}">
                <a16:creationId xmlns:a16="http://schemas.microsoft.com/office/drawing/2014/main" id="{ABBD3A27-CCB6-4F41-9741-27AB2F793F3B}"/>
              </a:ext>
            </a:extLst>
          </p:cNvPr>
          <p:cNvSpPr>
            <a:spLocks noGrp="1"/>
          </p:cNvSpPr>
          <p:nvPr>
            <p:ph idx="1"/>
          </p:nvPr>
        </p:nvSpPr>
        <p:spPr/>
        <p:txBody>
          <a:bodyPr>
            <a:normAutofit lnSpcReduction="10000"/>
          </a:bodyPr>
          <a:lstStyle/>
          <a:p>
            <a:r>
              <a:rPr lang="en-US" dirty="0"/>
              <a:t>Under the World Anti-Doping Code, there are 10 so called Anti-Doping Rule Violations, such as possession of prohibited substances or methods, trafficking them, liaising with people put on a black list by WADA, avoiding tests or tampering with them and of course, using prohibited substances or methods or having traces of those substances or methods in their body. Only for the latter ADRV is it necessary to interfere with the athlete’s private life and bodily integrity. Other ADRVs can be found through gathering intelligence. ADOs seem to focus their attention and efforts mainly on discovering traces of prohibited substances in athletes, even though WADA allows for a different focus. </a:t>
            </a:r>
            <a:endParaRPr lang="nl-NL" dirty="0"/>
          </a:p>
        </p:txBody>
      </p:sp>
    </p:spTree>
    <p:extLst>
      <p:ext uri="{BB962C8B-B14F-4D97-AF65-F5344CB8AC3E}">
        <p14:creationId xmlns:p14="http://schemas.microsoft.com/office/powerpoint/2010/main" val="41087453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BA65C1-07D7-4978-AA66-3730E1EA4D2B}"/>
              </a:ext>
            </a:extLst>
          </p:cNvPr>
          <p:cNvSpPr>
            <a:spLocks noGrp="1"/>
          </p:cNvSpPr>
          <p:nvPr>
            <p:ph type="title"/>
          </p:nvPr>
        </p:nvSpPr>
        <p:spPr/>
        <p:txBody>
          <a:bodyPr/>
          <a:lstStyle/>
          <a:p>
            <a:r>
              <a:rPr lang="nl-NL" dirty="0" err="1"/>
              <a:t>Conducting</a:t>
            </a:r>
            <a:r>
              <a:rPr lang="nl-NL" dirty="0"/>
              <a:t> random/risk-</a:t>
            </a:r>
            <a:r>
              <a:rPr lang="nl-NL" dirty="0" err="1"/>
              <a:t>based</a:t>
            </a:r>
            <a:r>
              <a:rPr lang="nl-NL" dirty="0"/>
              <a:t> tests</a:t>
            </a:r>
          </a:p>
        </p:txBody>
      </p:sp>
      <p:sp>
        <p:nvSpPr>
          <p:cNvPr id="3" name="Tijdelijke aanduiding voor inhoud 2">
            <a:extLst>
              <a:ext uri="{FF2B5EF4-FFF2-40B4-BE49-F238E27FC236}">
                <a16:creationId xmlns:a16="http://schemas.microsoft.com/office/drawing/2014/main" id="{E7D75B79-A88D-4B41-93D7-34E551D7BF26}"/>
              </a:ext>
            </a:extLst>
          </p:cNvPr>
          <p:cNvSpPr>
            <a:spLocks noGrp="1"/>
          </p:cNvSpPr>
          <p:nvPr>
            <p:ph idx="1"/>
          </p:nvPr>
        </p:nvSpPr>
        <p:spPr/>
        <p:txBody>
          <a:bodyPr/>
          <a:lstStyle/>
          <a:p>
            <a:r>
              <a:rPr lang="en-US" dirty="0"/>
              <a:t>Under the World Anti-Doping Code, ADOs are allowed to conduct intelligence based testing, that is, conducting more invasive tests when they have concrete suspicion that a certain athlete is using prohibited substances or methods. Most of the testing that takes place, however, is risk-based. ADOs even have the authority to conduct random tests. The privacy violations entailed are not legitimatized by concrete suspicion or intelligence. </a:t>
            </a:r>
            <a:endParaRPr lang="nl-NL" dirty="0"/>
          </a:p>
        </p:txBody>
      </p:sp>
    </p:spTree>
    <p:extLst>
      <p:ext uri="{BB962C8B-B14F-4D97-AF65-F5344CB8AC3E}">
        <p14:creationId xmlns:p14="http://schemas.microsoft.com/office/powerpoint/2010/main" val="61853562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8A1F91-6C05-4977-A960-D75C2D62E08A}"/>
              </a:ext>
            </a:extLst>
          </p:cNvPr>
          <p:cNvSpPr>
            <a:spLocks noGrp="1"/>
          </p:cNvSpPr>
          <p:nvPr>
            <p:ph type="title"/>
          </p:nvPr>
        </p:nvSpPr>
        <p:spPr/>
        <p:txBody>
          <a:bodyPr/>
          <a:lstStyle/>
          <a:p>
            <a:r>
              <a:rPr lang="nl-NL" dirty="0" err="1"/>
              <a:t>Selecting</a:t>
            </a:r>
            <a:r>
              <a:rPr lang="nl-NL" dirty="0"/>
              <a:t> </a:t>
            </a:r>
            <a:r>
              <a:rPr lang="nl-NL" dirty="0" err="1"/>
              <a:t>substances</a:t>
            </a:r>
            <a:r>
              <a:rPr lang="nl-NL" dirty="0"/>
              <a:t>/</a:t>
            </a:r>
            <a:r>
              <a:rPr lang="nl-NL" dirty="0" err="1"/>
              <a:t>methods</a:t>
            </a:r>
            <a:endParaRPr lang="nl-NL" dirty="0"/>
          </a:p>
        </p:txBody>
      </p:sp>
      <p:sp>
        <p:nvSpPr>
          <p:cNvPr id="3" name="Tijdelijke aanduiding voor inhoud 2">
            <a:extLst>
              <a:ext uri="{FF2B5EF4-FFF2-40B4-BE49-F238E27FC236}">
                <a16:creationId xmlns:a16="http://schemas.microsoft.com/office/drawing/2014/main" id="{0E39ED34-E941-4997-B9DC-8011159948A7}"/>
              </a:ext>
            </a:extLst>
          </p:cNvPr>
          <p:cNvSpPr>
            <a:spLocks noGrp="1"/>
          </p:cNvSpPr>
          <p:nvPr>
            <p:ph idx="1"/>
          </p:nvPr>
        </p:nvSpPr>
        <p:spPr/>
        <p:txBody>
          <a:bodyPr>
            <a:normAutofit fontScale="92500" lnSpcReduction="10000"/>
          </a:bodyPr>
          <a:lstStyle/>
          <a:p>
            <a:r>
              <a:rPr lang="en-US" dirty="0"/>
              <a:t>Means and methods may be prohibited by WADA if certain criteria are met. However, WADA has sole discretion to decide whether these criteria are met. Athletes cannot </a:t>
            </a:r>
            <a:r>
              <a:rPr lang="en-US" dirty="0" err="1"/>
              <a:t>chal-lenge</a:t>
            </a:r>
            <a:r>
              <a:rPr lang="en-US" dirty="0"/>
              <a:t> such decisions. WADA’s determination of the Prohibited Substances and Prohibited Methods that will be included on the Prohibited List, the classification of substances into categories on the Prohibited List, and the classification of a substance as prohibited at all times or In-Competition only, is final and shall not be subject to challenge by an athlete or other person based on an argument that the substance or method was not a masking agent or did not have the potential to enhance performance, represent a health risk or violate the spirit of sport. Doubts have been raised by various scholars and scientists on whether the substances on WADAs prohibited list indeed have a sport enhancing effect. </a:t>
            </a:r>
            <a:endParaRPr lang="nl-NL" dirty="0"/>
          </a:p>
        </p:txBody>
      </p:sp>
    </p:spTree>
    <p:extLst>
      <p:ext uri="{BB962C8B-B14F-4D97-AF65-F5344CB8AC3E}">
        <p14:creationId xmlns:p14="http://schemas.microsoft.com/office/powerpoint/2010/main" val="9978820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40E151-4218-45DD-BE8A-01999E1C70AE}"/>
              </a:ext>
            </a:extLst>
          </p:cNvPr>
          <p:cNvSpPr>
            <a:spLocks noGrp="1"/>
          </p:cNvSpPr>
          <p:nvPr>
            <p:ph type="title"/>
          </p:nvPr>
        </p:nvSpPr>
        <p:spPr/>
        <p:txBody>
          <a:bodyPr/>
          <a:lstStyle/>
          <a:p>
            <a:r>
              <a:rPr lang="nl-NL" dirty="0" err="1"/>
              <a:t>Other</a:t>
            </a:r>
            <a:endParaRPr lang="nl-NL" dirty="0"/>
          </a:p>
        </p:txBody>
      </p:sp>
      <p:sp>
        <p:nvSpPr>
          <p:cNvPr id="3" name="Tijdelijke aanduiding voor inhoud 2">
            <a:extLst>
              <a:ext uri="{FF2B5EF4-FFF2-40B4-BE49-F238E27FC236}">
                <a16:creationId xmlns:a16="http://schemas.microsoft.com/office/drawing/2014/main" id="{3D328ABE-2899-4EA9-94E2-F9ED524E7665}"/>
              </a:ext>
            </a:extLst>
          </p:cNvPr>
          <p:cNvSpPr>
            <a:spLocks noGrp="1"/>
          </p:cNvSpPr>
          <p:nvPr>
            <p:ph idx="1"/>
          </p:nvPr>
        </p:nvSpPr>
        <p:spPr/>
        <p:txBody>
          <a:bodyPr/>
          <a:lstStyle/>
          <a:p>
            <a:r>
              <a:rPr lang="nl-NL" dirty="0" err="1"/>
              <a:t>Burden</a:t>
            </a:r>
            <a:r>
              <a:rPr lang="nl-NL" dirty="0"/>
              <a:t> of </a:t>
            </a:r>
            <a:r>
              <a:rPr lang="nl-NL" dirty="0" err="1"/>
              <a:t>proof</a:t>
            </a:r>
            <a:endParaRPr lang="nl-NL" dirty="0"/>
          </a:p>
          <a:p>
            <a:r>
              <a:rPr lang="nl-NL" dirty="0" err="1"/>
              <a:t>Position</a:t>
            </a:r>
            <a:r>
              <a:rPr lang="nl-NL" dirty="0"/>
              <a:t> of </a:t>
            </a:r>
            <a:r>
              <a:rPr lang="nl-NL" dirty="0" err="1"/>
              <a:t>the</a:t>
            </a:r>
            <a:r>
              <a:rPr lang="nl-NL" dirty="0"/>
              <a:t> </a:t>
            </a:r>
            <a:r>
              <a:rPr lang="nl-NL" dirty="0" err="1"/>
              <a:t>ahtlete</a:t>
            </a:r>
            <a:r>
              <a:rPr lang="nl-NL" dirty="0"/>
              <a:t> in trial</a:t>
            </a:r>
          </a:p>
          <a:p>
            <a:r>
              <a:rPr lang="nl-NL" dirty="0" err="1"/>
              <a:t>Sanctions</a:t>
            </a:r>
            <a:endParaRPr lang="nl-NL" dirty="0"/>
          </a:p>
        </p:txBody>
      </p:sp>
    </p:spTree>
    <p:extLst>
      <p:ext uri="{BB962C8B-B14F-4D97-AF65-F5344CB8AC3E}">
        <p14:creationId xmlns:p14="http://schemas.microsoft.com/office/powerpoint/2010/main" val="642790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F1A7A-E38E-4E3E-862F-635D9BEE8B0A}"/>
              </a:ext>
            </a:extLst>
          </p:cNvPr>
          <p:cNvSpPr>
            <a:spLocks noGrp="1"/>
          </p:cNvSpPr>
          <p:nvPr>
            <p:ph type="title"/>
          </p:nvPr>
        </p:nvSpPr>
        <p:spPr/>
        <p:txBody>
          <a:bodyPr/>
          <a:lstStyle/>
          <a:p>
            <a:r>
              <a:rPr lang="nl-NL" dirty="0"/>
              <a:t>(1) </a:t>
            </a:r>
            <a:r>
              <a:rPr lang="nl-NL" dirty="0" err="1"/>
              <a:t>Overview</a:t>
            </a:r>
            <a:r>
              <a:rPr lang="nl-NL" dirty="0"/>
              <a:t> of </a:t>
            </a:r>
            <a:r>
              <a:rPr lang="nl-NL" dirty="0" err="1"/>
              <a:t>the</a:t>
            </a:r>
            <a:r>
              <a:rPr lang="nl-NL" dirty="0"/>
              <a:t> report</a:t>
            </a:r>
          </a:p>
        </p:txBody>
      </p:sp>
      <p:sp>
        <p:nvSpPr>
          <p:cNvPr id="3" name="Tijdelijke aanduiding voor inhoud 2">
            <a:extLst>
              <a:ext uri="{FF2B5EF4-FFF2-40B4-BE49-F238E27FC236}">
                <a16:creationId xmlns:a16="http://schemas.microsoft.com/office/drawing/2014/main" id="{A5DFB1CC-A481-4405-8BE5-4F8F12904BB0}"/>
              </a:ext>
            </a:extLst>
          </p:cNvPr>
          <p:cNvSpPr>
            <a:spLocks noGrp="1"/>
          </p:cNvSpPr>
          <p:nvPr>
            <p:ph idx="1"/>
          </p:nvPr>
        </p:nvSpPr>
        <p:spPr/>
        <p:txBody>
          <a:bodyPr>
            <a:normAutofit fontScale="77500" lnSpcReduction="20000"/>
          </a:bodyPr>
          <a:lstStyle/>
          <a:p>
            <a:r>
              <a:rPr lang="nl-NL" dirty="0"/>
              <a:t>1. Executive summary </a:t>
            </a:r>
          </a:p>
          <a:p>
            <a:r>
              <a:rPr lang="nl-NL" dirty="0"/>
              <a:t>2. </a:t>
            </a:r>
            <a:r>
              <a:rPr lang="nl-NL" dirty="0" err="1"/>
              <a:t>Introduction</a:t>
            </a:r>
            <a:endParaRPr lang="nl-NL" dirty="0"/>
          </a:p>
          <a:p>
            <a:r>
              <a:rPr lang="en-US" dirty="0"/>
              <a:t>3. Data processing under the WADA framework</a:t>
            </a:r>
          </a:p>
          <a:p>
            <a:r>
              <a:rPr lang="en-US" dirty="0"/>
              <a:t>4. Comparative overview of MS legislation </a:t>
            </a:r>
          </a:p>
          <a:p>
            <a:r>
              <a:rPr lang="nl-NL" dirty="0"/>
              <a:t>5. Field </a:t>
            </a:r>
            <a:r>
              <a:rPr lang="nl-NL" dirty="0" err="1"/>
              <a:t>Study</a:t>
            </a:r>
            <a:r>
              <a:rPr lang="nl-NL" dirty="0"/>
              <a:t> </a:t>
            </a:r>
          </a:p>
          <a:p>
            <a:r>
              <a:rPr lang="en-US" dirty="0"/>
              <a:t>6. Potential Tensions with the General Data Protection Regulation</a:t>
            </a:r>
          </a:p>
          <a:p>
            <a:r>
              <a:rPr lang="nl-NL" dirty="0"/>
              <a:t>7. </a:t>
            </a:r>
            <a:r>
              <a:rPr lang="nl-NL" dirty="0" err="1"/>
              <a:t>Recommendations</a:t>
            </a:r>
            <a:r>
              <a:rPr lang="nl-NL" dirty="0"/>
              <a:t> </a:t>
            </a:r>
          </a:p>
          <a:p>
            <a:r>
              <a:rPr lang="en-US" dirty="0"/>
              <a:t>Annex I – Template Country Reports</a:t>
            </a:r>
          </a:p>
          <a:p>
            <a:r>
              <a:rPr lang="en-US" dirty="0"/>
              <a:t>Annex II - Fact Sheets Anti-Doping &amp; Data Protection</a:t>
            </a:r>
          </a:p>
          <a:p>
            <a:r>
              <a:rPr lang="en-US" dirty="0"/>
              <a:t>Annex III – Survey distributed to all NADOs </a:t>
            </a:r>
          </a:p>
          <a:p>
            <a:r>
              <a:rPr lang="nl-NL" dirty="0"/>
              <a:t>Annex IV – Interview Protocol</a:t>
            </a:r>
          </a:p>
        </p:txBody>
      </p:sp>
    </p:spTree>
    <p:extLst>
      <p:ext uri="{BB962C8B-B14F-4D97-AF65-F5344CB8AC3E}">
        <p14:creationId xmlns:p14="http://schemas.microsoft.com/office/powerpoint/2010/main" val="3974023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0A3B75-9726-4612-9574-6195E1913F01}"/>
              </a:ext>
            </a:extLst>
          </p:cNvPr>
          <p:cNvSpPr>
            <a:spLocks noGrp="1"/>
          </p:cNvSpPr>
          <p:nvPr>
            <p:ph type="title"/>
          </p:nvPr>
        </p:nvSpPr>
        <p:spPr/>
        <p:txBody>
          <a:bodyPr/>
          <a:lstStyle/>
          <a:p>
            <a:r>
              <a:rPr lang="nl-NL" dirty="0"/>
              <a:t>(2) </a:t>
            </a:r>
            <a:r>
              <a:rPr lang="nl-NL" dirty="0" err="1"/>
              <a:t>Process</a:t>
            </a:r>
            <a:r>
              <a:rPr lang="nl-NL" dirty="0"/>
              <a:t> </a:t>
            </a:r>
          </a:p>
        </p:txBody>
      </p:sp>
      <p:sp>
        <p:nvSpPr>
          <p:cNvPr id="3" name="Tijdelijke aanduiding voor inhoud 2">
            <a:extLst>
              <a:ext uri="{FF2B5EF4-FFF2-40B4-BE49-F238E27FC236}">
                <a16:creationId xmlns:a16="http://schemas.microsoft.com/office/drawing/2014/main" id="{4C22D98D-57C2-490A-8C15-62F0A32D5499}"/>
              </a:ext>
            </a:extLst>
          </p:cNvPr>
          <p:cNvSpPr>
            <a:spLocks noGrp="1"/>
          </p:cNvSpPr>
          <p:nvPr>
            <p:ph idx="1"/>
          </p:nvPr>
        </p:nvSpPr>
        <p:spPr/>
        <p:txBody>
          <a:bodyPr/>
          <a:lstStyle/>
          <a:p>
            <a:r>
              <a:rPr lang="nl-NL" dirty="0"/>
              <a:t>(1) </a:t>
            </a:r>
            <a:r>
              <a:rPr lang="nl-NL" dirty="0" err="1"/>
              <a:t>Literature</a:t>
            </a:r>
            <a:r>
              <a:rPr lang="nl-NL" dirty="0"/>
              <a:t> </a:t>
            </a:r>
            <a:r>
              <a:rPr lang="nl-NL" dirty="0" err="1"/>
              <a:t>overiew</a:t>
            </a:r>
            <a:r>
              <a:rPr lang="nl-NL" dirty="0"/>
              <a:t> anti-doping</a:t>
            </a:r>
          </a:p>
          <a:p>
            <a:r>
              <a:rPr lang="nl-NL" dirty="0"/>
              <a:t>(2) </a:t>
            </a:r>
            <a:r>
              <a:rPr lang="nl-NL" dirty="0" err="1"/>
              <a:t>Overview</a:t>
            </a:r>
            <a:r>
              <a:rPr lang="nl-NL" dirty="0"/>
              <a:t> WADA </a:t>
            </a:r>
            <a:r>
              <a:rPr lang="nl-NL" dirty="0" err="1"/>
              <a:t>guidelines</a:t>
            </a:r>
            <a:r>
              <a:rPr lang="nl-NL" dirty="0"/>
              <a:t>, codes </a:t>
            </a:r>
            <a:r>
              <a:rPr lang="nl-NL" dirty="0" err="1"/>
              <a:t>and</a:t>
            </a:r>
            <a:r>
              <a:rPr lang="nl-NL" dirty="0"/>
              <a:t> </a:t>
            </a:r>
            <a:r>
              <a:rPr lang="nl-NL" dirty="0" err="1"/>
              <a:t>standards</a:t>
            </a:r>
            <a:endParaRPr lang="nl-NL" dirty="0"/>
          </a:p>
          <a:p>
            <a:r>
              <a:rPr lang="nl-NL" dirty="0"/>
              <a:t>(3) </a:t>
            </a:r>
            <a:r>
              <a:rPr lang="nl-NL" dirty="0" err="1"/>
              <a:t>Description</a:t>
            </a:r>
            <a:r>
              <a:rPr lang="nl-NL" dirty="0"/>
              <a:t> </a:t>
            </a:r>
            <a:r>
              <a:rPr lang="nl-NL" dirty="0" err="1"/>
              <a:t>and</a:t>
            </a:r>
            <a:r>
              <a:rPr lang="nl-NL" dirty="0"/>
              <a:t> analysis of </a:t>
            </a:r>
            <a:r>
              <a:rPr lang="nl-NL" dirty="0" err="1"/>
              <a:t>the</a:t>
            </a:r>
            <a:r>
              <a:rPr lang="nl-NL" dirty="0"/>
              <a:t> anti-doping </a:t>
            </a:r>
            <a:r>
              <a:rPr lang="nl-NL" dirty="0" err="1"/>
              <a:t>structure</a:t>
            </a:r>
            <a:r>
              <a:rPr lang="nl-NL" dirty="0"/>
              <a:t>/</a:t>
            </a:r>
            <a:r>
              <a:rPr lang="nl-NL" dirty="0" err="1"/>
              <a:t>rules</a:t>
            </a:r>
            <a:endParaRPr lang="nl-NL" dirty="0"/>
          </a:p>
          <a:p>
            <a:r>
              <a:rPr lang="nl-NL" dirty="0"/>
              <a:t>(4) </a:t>
            </a:r>
            <a:r>
              <a:rPr lang="nl-NL" dirty="0" err="1"/>
              <a:t>Description</a:t>
            </a:r>
            <a:r>
              <a:rPr lang="nl-NL" dirty="0"/>
              <a:t> </a:t>
            </a:r>
            <a:r>
              <a:rPr lang="nl-NL" dirty="0" err="1"/>
              <a:t>and</a:t>
            </a:r>
            <a:r>
              <a:rPr lang="nl-NL" dirty="0"/>
              <a:t> analysis sent </a:t>
            </a:r>
            <a:r>
              <a:rPr lang="nl-NL" dirty="0" err="1"/>
              <a:t>to</a:t>
            </a:r>
            <a:r>
              <a:rPr lang="nl-NL" dirty="0"/>
              <a:t> WADA </a:t>
            </a:r>
            <a:r>
              <a:rPr lang="nl-NL" dirty="0" err="1"/>
              <a:t>for</a:t>
            </a:r>
            <a:r>
              <a:rPr lang="nl-NL" dirty="0"/>
              <a:t> </a:t>
            </a:r>
            <a:r>
              <a:rPr lang="nl-NL" dirty="0" err="1"/>
              <a:t>validation</a:t>
            </a:r>
            <a:endParaRPr lang="nl-NL" dirty="0"/>
          </a:p>
          <a:p>
            <a:r>
              <a:rPr lang="nl-NL" dirty="0"/>
              <a:t>(5) </a:t>
            </a:r>
            <a:r>
              <a:rPr lang="nl-NL" dirty="0" err="1"/>
              <a:t>Finalisation</a:t>
            </a:r>
            <a:r>
              <a:rPr lang="nl-NL" dirty="0"/>
              <a:t> of </a:t>
            </a:r>
            <a:r>
              <a:rPr lang="nl-NL" dirty="0" err="1"/>
              <a:t>description</a:t>
            </a:r>
            <a:r>
              <a:rPr lang="nl-NL" dirty="0"/>
              <a:t> </a:t>
            </a:r>
            <a:r>
              <a:rPr lang="nl-NL" dirty="0" err="1"/>
              <a:t>and</a:t>
            </a:r>
            <a:r>
              <a:rPr lang="nl-NL" dirty="0"/>
              <a:t> analysis of data processing </a:t>
            </a:r>
            <a:r>
              <a:rPr lang="nl-NL" dirty="0" err="1"/>
              <a:t>under</a:t>
            </a:r>
            <a:r>
              <a:rPr lang="nl-NL" dirty="0"/>
              <a:t> </a:t>
            </a:r>
            <a:r>
              <a:rPr lang="nl-NL" dirty="0" err="1"/>
              <a:t>the</a:t>
            </a:r>
            <a:r>
              <a:rPr lang="nl-NL" dirty="0"/>
              <a:t> WADA </a:t>
            </a:r>
            <a:r>
              <a:rPr lang="nl-NL" dirty="0" err="1"/>
              <a:t>framework</a:t>
            </a:r>
            <a:endParaRPr lang="nl-NL" dirty="0"/>
          </a:p>
          <a:p>
            <a:r>
              <a:rPr lang="nl-NL" dirty="0"/>
              <a:t>(6) </a:t>
            </a:r>
            <a:r>
              <a:rPr lang="nl-NL" dirty="0" err="1"/>
              <a:t>Result</a:t>
            </a:r>
            <a:r>
              <a:rPr lang="nl-NL" dirty="0"/>
              <a:t> </a:t>
            </a:r>
            <a:r>
              <a:rPr lang="nl-NL" dirty="0" err="1"/>
              <a:t>chapter</a:t>
            </a:r>
            <a:r>
              <a:rPr lang="nl-NL" dirty="0"/>
              <a:t> 3 of </a:t>
            </a:r>
            <a:r>
              <a:rPr lang="nl-NL" dirty="0" err="1"/>
              <a:t>the</a:t>
            </a:r>
            <a:r>
              <a:rPr lang="nl-NL" dirty="0"/>
              <a:t> report</a:t>
            </a:r>
          </a:p>
        </p:txBody>
      </p:sp>
    </p:spTree>
    <p:extLst>
      <p:ext uri="{BB962C8B-B14F-4D97-AF65-F5344CB8AC3E}">
        <p14:creationId xmlns:p14="http://schemas.microsoft.com/office/powerpoint/2010/main" val="3182970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F1A7A-E38E-4E3E-862F-635D9BEE8B0A}"/>
              </a:ext>
            </a:extLst>
          </p:cNvPr>
          <p:cNvSpPr>
            <a:spLocks noGrp="1"/>
          </p:cNvSpPr>
          <p:nvPr>
            <p:ph type="title"/>
          </p:nvPr>
        </p:nvSpPr>
        <p:spPr/>
        <p:txBody>
          <a:bodyPr/>
          <a:lstStyle/>
          <a:p>
            <a:r>
              <a:rPr lang="nl-NL" dirty="0"/>
              <a:t>(2) </a:t>
            </a:r>
            <a:r>
              <a:rPr lang="nl-NL" dirty="0" err="1"/>
              <a:t>Process</a:t>
            </a:r>
            <a:r>
              <a:rPr lang="nl-NL" dirty="0"/>
              <a:t> </a:t>
            </a:r>
          </a:p>
        </p:txBody>
      </p:sp>
      <p:sp>
        <p:nvSpPr>
          <p:cNvPr id="3" name="Tijdelijke aanduiding voor inhoud 2">
            <a:extLst>
              <a:ext uri="{FF2B5EF4-FFF2-40B4-BE49-F238E27FC236}">
                <a16:creationId xmlns:a16="http://schemas.microsoft.com/office/drawing/2014/main" id="{A5DFB1CC-A481-4405-8BE5-4F8F12904BB0}"/>
              </a:ext>
            </a:extLst>
          </p:cNvPr>
          <p:cNvSpPr>
            <a:spLocks noGrp="1"/>
          </p:cNvSpPr>
          <p:nvPr>
            <p:ph idx="1"/>
          </p:nvPr>
        </p:nvSpPr>
        <p:spPr/>
        <p:txBody>
          <a:bodyPr>
            <a:normAutofit fontScale="92500" lnSpcReduction="10000"/>
          </a:bodyPr>
          <a:lstStyle/>
          <a:p>
            <a:r>
              <a:rPr lang="nl-NL" dirty="0"/>
              <a:t>(1) Template </a:t>
            </a:r>
            <a:r>
              <a:rPr lang="nl-NL" dirty="0" err="1"/>
              <a:t>for</a:t>
            </a:r>
            <a:r>
              <a:rPr lang="nl-NL" dirty="0"/>
              <a:t> country </a:t>
            </a:r>
            <a:r>
              <a:rPr lang="nl-NL" dirty="0" err="1"/>
              <a:t>reports</a:t>
            </a:r>
            <a:r>
              <a:rPr lang="nl-NL" dirty="0"/>
              <a:t> </a:t>
            </a:r>
            <a:r>
              <a:rPr lang="nl-NL" dirty="0" err="1"/>
              <a:t>designed</a:t>
            </a:r>
            <a:r>
              <a:rPr lang="nl-NL" dirty="0"/>
              <a:t> </a:t>
            </a:r>
            <a:r>
              <a:rPr lang="nl-NL" dirty="0" err="1"/>
              <a:t>by</a:t>
            </a:r>
            <a:r>
              <a:rPr lang="nl-NL" dirty="0"/>
              <a:t> research team</a:t>
            </a:r>
          </a:p>
          <a:p>
            <a:r>
              <a:rPr lang="nl-NL" dirty="0"/>
              <a:t>(2) Country </a:t>
            </a:r>
            <a:r>
              <a:rPr lang="nl-NL" dirty="0" err="1"/>
              <a:t>reports</a:t>
            </a:r>
            <a:r>
              <a:rPr lang="nl-NL" dirty="0"/>
              <a:t> on anti-doping </a:t>
            </a:r>
            <a:r>
              <a:rPr lang="nl-NL" dirty="0" err="1"/>
              <a:t>and</a:t>
            </a:r>
            <a:r>
              <a:rPr lang="nl-NL" dirty="0"/>
              <a:t> data </a:t>
            </a:r>
            <a:r>
              <a:rPr lang="nl-NL" dirty="0" err="1"/>
              <a:t>protection</a:t>
            </a:r>
            <a:r>
              <a:rPr lang="nl-NL" dirty="0"/>
              <a:t> </a:t>
            </a:r>
            <a:r>
              <a:rPr lang="nl-NL" dirty="0" err="1"/>
              <a:t>by</a:t>
            </a:r>
            <a:r>
              <a:rPr lang="nl-NL" dirty="0"/>
              <a:t> </a:t>
            </a:r>
            <a:r>
              <a:rPr lang="nl-NL" dirty="0" err="1"/>
              <a:t>national</a:t>
            </a:r>
            <a:r>
              <a:rPr lang="nl-NL" dirty="0"/>
              <a:t> experts</a:t>
            </a:r>
          </a:p>
          <a:p>
            <a:r>
              <a:rPr lang="nl-NL" dirty="0"/>
              <a:t>(3) </a:t>
            </a:r>
            <a:r>
              <a:rPr lang="nl-NL" dirty="0" err="1"/>
              <a:t>Reviewed</a:t>
            </a:r>
            <a:r>
              <a:rPr lang="nl-NL" dirty="0"/>
              <a:t> </a:t>
            </a:r>
            <a:r>
              <a:rPr lang="nl-NL" dirty="0" err="1"/>
              <a:t>by</a:t>
            </a:r>
            <a:r>
              <a:rPr lang="nl-NL" dirty="0"/>
              <a:t> research team</a:t>
            </a:r>
          </a:p>
          <a:p>
            <a:r>
              <a:rPr lang="nl-NL" dirty="0"/>
              <a:t>(4) </a:t>
            </a:r>
            <a:r>
              <a:rPr lang="nl-NL" dirty="0" err="1"/>
              <a:t>Revised</a:t>
            </a:r>
            <a:r>
              <a:rPr lang="nl-NL" dirty="0"/>
              <a:t> </a:t>
            </a:r>
            <a:r>
              <a:rPr lang="nl-NL" dirty="0" err="1"/>
              <a:t>by</a:t>
            </a:r>
            <a:r>
              <a:rPr lang="nl-NL" dirty="0"/>
              <a:t> </a:t>
            </a:r>
            <a:r>
              <a:rPr lang="nl-NL" dirty="0" err="1"/>
              <a:t>national</a:t>
            </a:r>
            <a:r>
              <a:rPr lang="nl-NL" dirty="0"/>
              <a:t> experts</a:t>
            </a:r>
          </a:p>
          <a:p>
            <a:r>
              <a:rPr lang="nl-NL" dirty="0"/>
              <a:t>(5) Sent </a:t>
            </a:r>
            <a:r>
              <a:rPr lang="nl-NL" dirty="0" err="1"/>
              <a:t>to</a:t>
            </a:r>
            <a:r>
              <a:rPr lang="nl-NL" dirty="0"/>
              <a:t> </a:t>
            </a:r>
            <a:r>
              <a:rPr lang="nl-NL" dirty="0" err="1"/>
              <a:t>national</a:t>
            </a:r>
            <a:r>
              <a:rPr lang="nl-NL" dirty="0"/>
              <a:t> </a:t>
            </a:r>
            <a:r>
              <a:rPr lang="nl-NL" dirty="0" err="1"/>
              <a:t>NADOs</a:t>
            </a:r>
            <a:r>
              <a:rPr lang="nl-NL" dirty="0"/>
              <a:t> </a:t>
            </a:r>
            <a:r>
              <a:rPr lang="nl-NL" dirty="0" err="1"/>
              <a:t>for</a:t>
            </a:r>
            <a:r>
              <a:rPr lang="nl-NL" dirty="0"/>
              <a:t> </a:t>
            </a:r>
            <a:r>
              <a:rPr lang="nl-NL" dirty="0" err="1"/>
              <a:t>validation</a:t>
            </a:r>
            <a:endParaRPr lang="nl-NL" dirty="0"/>
          </a:p>
          <a:p>
            <a:r>
              <a:rPr lang="nl-NL" dirty="0"/>
              <a:t>(6) </a:t>
            </a:r>
            <a:r>
              <a:rPr lang="nl-NL" dirty="0" err="1"/>
              <a:t>Finalised</a:t>
            </a:r>
            <a:r>
              <a:rPr lang="nl-NL" dirty="0"/>
              <a:t>, </a:t>
            </a:r>
            <a:r>
              <a:rPr lang="nl-NL" dirty="0" err="1"/>
              <a:t>resulting</a:t>
            </a:r>
            <a:r>
              <a:rPr lang="nl-NL" dirty="0"/>
              <a:t> in </a:t>
            </a:r>
            <a:r>
              <a:rPr lang="nl-NL" dirty="0" err="1"/>
              <a:t>the</a:t>
            </a:r>
            <a:r>
              <a:rPr lang="nl-NL" dirty="0"/>
              <a:t> annex I </a:t>
            </a:r>
            <a:r>
              <a:rPr lang="nl-NL" dirty="0" err="1"/>
              <a:t>and</a:t>
            </a:r>
            <a:r>
              <a:rPr lang="nl-NL" dirty="0"/>
              <a:t> II of </a:t>
            </a:r>
            <a:r>
              <a:rPr lang="nl-NL" dirty="0" err="1"/>
              <a:t>the</a:t>
            </a:r>
            <a:r>
              <a:rPr lang="nl-NL" dirty="0"/>
              <a:t> report</a:t>
            </a:r>
          </a:p>
          <a:p>
            <a:r>
              <a:rPr lang="nl-NL" dirty="0"/>
              <a:t>(7) Survey sent </a:t>
            </a:r>
            <a:r>
              <a:rPr lang="nl-NL" dirty="0" err="1"/>
              <a:t>to</a:t>
            </a:r>
            <a:r>
              <a:rPr lang="nl-NL" dirty="0"/>
              <a:t> </a:t>
            </a:r>
            <a:r>
              <a:rPr lang="nl-NL" dirty="0" err="1"/>
              <a:t>all</a:t>
            </a:r>
            <a:r>
              <a:rPr lang="nl-NL" dirty="0"/>
              <a:t> </a:t>
            </a:r>
            <a:r>
              <a:rPr lang="nl-NL" dirty="0" err="1"/>
              <a:t>NADOs</a:t>
            </a:r>
            <a:r>
              <a:rPr lang="nl-NL" dirty="0"/>
              <a:t> </a:t>
            </a:r>
            <a:r>
              <a:rPr lang="nl-NL" dirty="0" err="1"/>
              <a:t>for</a:t>
            </a:r>
            <a:r>
              <a:rPr lang="nl-NL" dirty="0"/>
              <a:t> </a:t>
            </a:r>
            <a:r>
              <a:rPr lang="nl-NL" dirty="0" err="1"/>
              <a:t>additional</a:t>
            </a:r>
            <a:r>
              <a:rPr lang="nl-NL" dirty="0"/>
              <a:t> information</a:t>
            </a:r>
          </a:p>
          <a:p>
            <a:r>
              <a:rPr lang="nl-NL" dirty="0"/>
              <a:t>(8) Analysis of </a:t>
            </a:r>
            <a:r>
              <a:rPr lang="nl-NL" dirty="0" err="1"/>
              <a:t>the</a:t>
            </a:r>
            <a:r>
              <a:rPr lang="nl-NL" dirty="0"/>
              <a:t> </a:t>
            </a:r>
            <a:r>
              <a:rPr lang="nl-NL" dirty="0" err="1"/>
              <a:t>results</a:t>
            </a:r>
            <a:r>
              <a:rPr lang="nl-NL" dirty="0"/>
              <a:t>, </a:t>
            </a:r>
            <a:r>
              <a:rPr lang="nl-NL" dirty="0" err="1"/>
              <a:t>see</a:t>
            </a:r>
            <a:r>
              <a:rPr lang="nl-NL" dirty="0"/>
              <a:t> annex III</a:t>
            </a:r>
          </a:p>
        </p:txBody>
      </p:sp>
    </p:spTree>
    <p:extLst>
      <p:ext uri="{BB962C8B-B14F-4D97-AF65-F5344CB8AC3E}">
        <p14:creationId xmlns:p14="http://schemas.microsoft.com/office/powerpoint/2010/main" val="3738648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F1A7A-E38E-4E3E-862F-635D9BEE8B0A}"/>
              </a:ext>
            </a:extLst>
          </p:cNvPr>
          <p:cNvSpPr>
            <a:spLocks noGrp="1"/>
          </p:cNvSpPr>
          <p:nvPr>
            <p:ph type="title"/>
          </p:nvPr>
        </p:nvSpPr>
        <p:spPr/>
        <p:txBody>
          <a:bodyPr/>
          <a:lstStyle/>
          <a:p>
            <a:r>
              <a:rPr lang="nl-NL" dirty="0"/>
              <a:t>(2) </a:t>
            </a:r>
            <a:r>
              <a:rPr lang="nl-NL" dirty="0" err="1"/>
              <a:t>Process</a:t>
            </a:r>
            <a:r>
              <a:rPr lang="nl-NL" dirty="0"/>
              <a:t> </a:t>
            </a:r>
          </a:p>
        </p:txBody>
      </p:sp>
      <p:sp>
        <p:nvSpPr>
          <p:cNvPr id="3" name="Tijdelijke aanduiding voor inhoud 2">
            <a:extLst>
              <a:ext uri="{FF2B5EF4-FFF2-40B4-BE49-F238E27FC236}">
                <a16:creationId xmlns:a16="http://schemas.microsoft.com/office/drawing/2014/main" id="{A5DFB1CC-A481-4405-8BE5-4F8F12904BB0}"/>
              </a:ext>
            </a:extLst>
          </p:cNvPr>
          <p:cNvSpPr>
            <a:spLocks noGrp="1"/>
          </p:cNvSpPr>
          <p:nvPr>
            <p:ph idx="1"/>
          </p:nvPr>
        </p:nvSpPr>
        <p:spPr/>
        <p:txBody>
          <a:bodyPr/>
          <a:lstStyle/>
          <a:p>
            <a:r>
              <a:rPr lang="nl-NL" dirty="0"/>
              <a:t>(1) </a:t>
            </a:r>
            <a:r>
              <a:rPr lang="nl-NL" dirty="0" err="1"/>
              <a:t>Description</a:t>
            </a:r>
            <a:r>
              <a:rPr lang="nl-NL" dirty="0"/>
              <a:t> </a:t>
            </a:r>
            <a:r>
              <a:rPr lang="nl-NL" dirty="0" err="1"/>
              <a:t>and</a:t>
            </a:r>
            <a:r>
              <a:rPr lang="nl-NL" dirty="0"/>
              <a:t> analysis of </a:t>
            </a:r>
            <a:r>
              <a:rPr lang="nl-NL" dirty="0" err="1"/>
              <a:t>the</a:t>
            </a:r>
            <a:r>
              <a:rPr lang="nl-NL" dirty="0"/>
              <a:t> </a:t>
            </a:r>
            <a:r>
              <a:rPr lang="nl-NL" dirty="0" err="1"/>
              <a:t>results</a:t>
            </a:r>
            <a:r>
              <a:rPr lang="nl-NL" dirty="0"/>
              <a:t> </a:t>
            </a:r>
            <a:r>
              <a:rPr lang="nl-NL" dirty="0" err="1"/>
              <a:t>from</a:t>
            </a:r>
            <a:r>
              <a:rPr lang="nl-NL" dirty="0"/>
              <a:t> </a:t>
            </a:r>
            <a:r>
              <a:rPr lang="nl-NL" dirty="0" err="1"/>
              <a:t>the</a:t>
            </a:r>
            <a:r>
              <a:rPr lang="nl-NL" dirty="0"/>
              <a:t> country </a:t>
            </a:r>
            <a:r>
              <a:rPr lang="nl-NL" dirty="0" err="1"/>
              <a:t>reports</a:t>
            </a:r>
            <a:r>
              <a:rPr lang="nl-NL" dirty="0"/>
              <a:t> </a:t>
            </a:r>
            <a:r>
              <a:rPr lang="nl-NL" dirty="0" err="1"/>
              <a:t>and</a:t>
            </a:r>
            <a:r>
              <a:rPr lang="nl-NL" dirty="0"/>
              <a:t> </a:t>
            </a:r>
            <a:r>
              <a:rPr lang="nl-NL" dirty="0" err="1"/>
              <a:t>surveys</a:t>
            </a:r>
            <a:endParaRPr lang="nl-NL" dirty="0"/>
          </a:p>
          <a:p>
            <a:r>
              <a:rPr lang="nl-NL" dirty="0"/>
              <a:t>(2) </a:t>
            </a:r>
            <a:r>
              <a:rPr lang="nl-NL" dirty="0" err="1"/>
              <a:t>Additional</a:t>
            </a:r>
            <a:r>
              <a:rPr lang="nl-NL" dirty="0"/>
              <a:t> research </a:t>
            </a:r>
            <a:r>
              <a:rPr lang="nl-NL" dirty="0" err="1"/>
              <a:t>by</a:t>
            </a:r>
            <a:r>
              <a:rPr lang="nl-NL" dirty="0"/>
              <a:t> research team</a:t>
            </a:r>
          </a:p>
          <a:p>
            <a:r>
              <a:rPr lang="nl-NL" dirty="0"/>
              <a:t>(3) Draft analysis of EU Member </a:t>
            </a:r>
            <a:r>
              <a:rPr lang="nl-NL" dirty="0" err="1"/>
              <a:t>States</a:t>
            </a:r>
            <a:r>
              <a:rPr lang="nl-NL" dirty="0"/>
              <a:t> </a:t>
            </a:r>
            <a:r>
              <a:rPr lang="nl-NL" dirty="0" err="1"/>
              <a:t>law</a:t>
            </a:r>
            <a:endParaRPr lang="nl-NL" dirty="0"/>
          </a:p>
          <a:p>
            <a:r>
              <a:rPr lang="nl-NL" dirty="0"/>
              <a:t>(4) Sent </a:t>
            </a:r>
            <a:r>
              <a:rPr lang="nl-NL" dirty="0" err="1"/>
              <a:t>to</a:t>
            </a:r>
            <a:r>
              <a:rPr lang="nl-NL" dirty="0"/>
              <a:t> </a:t>
            </a:r>
            <a:r>
              <a:rPr lang="nl-NL" dirty="0" err="1"/>
              <a:t>NADOs</a:t>
            </a:r>
            <a:r>
              <a:rPr lang="nl-NL" dirty="0"/>
              <a:t> </a:t>
            </a:r>
            <a:r>
              <a:rPr lang="nl-NL" dirty="0" err="1"/>
              <a:t>for</a:t>
            </a:r>
            <a:r>
              <a:rPr lang="nl-NL" dirty="0"/>
              <a:t> </a:t>
            </a:r>
            <a:r>
              <a:rPr lang="nl-NL" dirty="0" err="1"/>
              <a:t>validation</a:t>
            </a:r>
            <a:endParaRPr lang="nl-NL" dirty="0"/>
          </a:p>
          <a:p>
            <a:r>
              <a:rPr lang="nl-NL" dirty="0"/>
              <a:t>(5) </a:t>
            </a:r>
            <a:r>
              <a:rPr lang="nl-NL" dirty="0" err="1"/>
              <a:t>Revised</a:t>
            </a:r>
            <a:r>
              <a:rPr lang="nl-NL" dirty="0"/>
              <a:t> </a:t>
            </a:r>
            <a:r>
              <a:rPr lang="nl-NL" dirty="0" err="1"/>
              <a:t>and</a:t>
            </a:r>
            <a:r>
              <a:rPr lang="nl-NL" dirty="0"/>
              <a:t> </a:t>
            </a:r>
            <a:r>
              <a:rPr lang="nl-NL" dirty="0" err="1"/>
              <a:t>finalised</a:t>
            </a:r>
            <a:r>
              <a:rPr lang="nl-NL" dirty="0"/>
              <a:t>, </a:t>
            </a:r>
            <a:r>
              <a:rPr lang="nl-NL" dirty="0" err="1"/>
              <a:t>resulting</a:t>
            </a:r>
            <a:r>
              <a:rPr lang="nl-NL" dirty="0"/>
              <a:t> in </a:t>
            </a:r>
            <a:r>
              <a:rPr lang="nl-NL" dirty="0" err="1"/>
              <a:t>chapter</a:t>
            </a:r>
            <a:r>
              <a:rPr lang="nl-NL" dirty="0"/>
              <a:t> 4 of </a:t>
            </a:r>
            <a:r>
              <a:rPr lang="nl-NL" dirty="0" err="1"/>
              <a:t>the</a:t>
            </a:r>
            <a:r>
              <a:rPr lang="nl-NL" dirty="0"/>
              <a:t> report </a:t>
            </a:r>
          </a:p>
        </p:txBody>
      </p:sp>
    </p:spTree>
    <p:extLst>
      <p:ext uri="{BB962C8B-B14F-4D97-AF65-F5344CB8AC3E}">
        <p14:creationId xmlns:p14="http://schemas.microsoft.com/office/powerpoint/2010/main" val="2124238478"/>
      </p:ext>
    </p:extLst>
  </p:cSld>
  <p:clrMapOvr>
    <a:masterClrMapping/>
  </p:clrMapOvr>
</p:sld>
</file>

<file path=ppt/theme/theme1.xml><?xml version="1.0" encoding="utf-8"?>
<a:theme xmlns:a="http://schemas.openxmlformats.org/drawingml/2006/main" name="Berlijn">
  <a:themeElements>
    <a:clrScheme name="Berlij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j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j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docProps/app.xml><?xml version="1.0" encoding="utf-8"?>
<Properties xmlns="http://schemas.openxmlformats.org/officeDocument/2006/extended-properties" xmlns:vt="http://schemas.openxmlformats.org/officeDocument/2006/docPropsVTypes">
  <Template>TM04033917[[fn=Berlijn]]</Template>
  <TotalTime>304</TotalTime>
  <Words>5522</Words>
  <Application>Microsoft Office PowerPoint</Application>
  <PresentationFormat>Breedbeeld</PresentationFormat>
  <Paragraphs>269</Paragraphs>
  <Slides>54</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54</vt:i4>
      </vt:variant>
    </vt:vector>
  </HeadingPairs>
  <TitlesOfParts>
    <vt:vector size="57" baseType="lpstr">
      <vt:lpstr>Arial</vt:lpstr>
      <vt:lpstr>Trebuchet MS</vt:lpstr>
      <vt:lpstr>Berlijn</vt:lpstr>
      <vt:lpstr>Data Protection  &amp; Anti-Doping</vt:lpstr>
      <vt:lpstr>Topics</vt:lpstr>
      <vt:lpstr>(1) Overview of the report</vt:lpstr>
      <vt:lpstr>(1) Overview of the report</vt:lpstr>
      <vt:lpstr>(1) Overview of the report</vt:lpstr>
      <vt:lpstr>(1) Overview of the report</vt:lpstr>
      <vt:lpstr>(2) Process </vt:lpstr>
      <vt:lpstr>(2) Process </vt:lpstr>
      <vt:lpstr>(2) Process </vt:lpstr>
      <vt:lpstr>(2) Process </vt:lpstr>
      <vt:lpstr>PowerPoint-presentatie</vt:lpstr>
      <vt:lpstr>(2) Process </vt:lpstr>
      <vt:lpstr>(2) Process </vt:lpstr>
      <vt:lpstr>(2) Process </vt:lpstr>
      <vt:lpstr>(3) Main findings</vt:lpstr>
      <vt:lpstr>(3) Main findings</vt:lpstr>
      <vt:lpstr>(3) Main findings</vt:lpstr>
      <vt:lpstr>(3) Main findings</vt:lpstr>
      <vt:lpstr>(3) Main findings</vt:lpstr>
      <vt:lpstr>(3) Main findings – (1) Data gathering</vt:lpstr>
      <vt:lpstr>(3) Main findings - (1) Data gathering</vt:lpstr>
      <vt:lpstr>(3) Main findings - (1) Data gathering</vt:lpstr>
      <vt:lpstr>(3) Main findings - (1) Data gathering</vt:lpstr>
      <vt:lpstr>(3) Main findings - (1) Data gathering</vt:lpstr>
      <vt:lpstr>(3) Main findings – (2) Data sharing</vt:lpstr>
      <vt:lpstr>(3) Main findings - (2) Data gathering</vt:lpstr>
      <vt:lpstr>(3) Main findings - (2) Data gathering</vt:lpstr>
      <vt:lpstr>(3) Main findings - (2) Data gathering</vt:lpstr>
      <vt:lpstr>(3) Main findings - (3) Data Controllership</vt:lpstr>
      <vt:lpstr>(3) Main findings - (3) Data Controllership</vt:lpstr>
      <vt:lpstr>(3) Main findings – (4) Procedural requirements</vt:lpstr>
      <vt:lpstr>(3) Main findings - (5) Transparency</vt:lpstr>
      <vt:lpstr>(3) Main findings - (5) Transparency</vt:lpstr>
      <vt:lpstr>(3) Main findings - (5) Transparency</vt:lpstr>
      <vt:lpstr>(3) Main findings - (6) Right to information</vt:lpstr>
      <vt:lpstr>(3) Main findings - (6) Right to information</vt:lpstr>
      <vt:lpstr>(3) Main findings - (6) Right to information</vt:lpstr>
      <vt:lpstr>(3) Main findings - (7) Right to object</vt:lpstr>
      <vt:lpstr>(3) Main findings - (7) Right to object</vt:lpstr>
      <vt:lpstr>(3) Main findings - (7) Right to object</vt:lpstr>
      <vt:lpstr>(3) Main findings - (8) Right to be forgotten</vt:lpstr>
      <vt:lpstr>(3) Main findings - (9) Storage limmitation</vt:lpstr>
      <vt:lpstr>(3) Main findings - (9) Storage limmitation</vt:lpstr>
      <vt:lpstr>(3) Main findings - (10) Proportionality/necessity/subsidiarity</vt:lpstr>
      <vt:lpstr>All sports</vt:lpstr>
      <vt:lpstr>Testing authority</vt:lpstr>
      <vt:lpstr>Whereabouts/OOC-testing</vt:lpstr>
      <vt:lpstr>Biological passport</vt:lpstr>
      <vt:lpstr>Blood/urine testing</vt:lpstr>
      <vt:lpstr>Blood testing</vt:lpstr>
      <vt:lpstr>Selecting ADRV</vt:lpstr>
      <vt:lpstr>Conducting random/risk-based tests</vt:lpstr>
      <vt:lpstr>Selecting substances/methods</vt:lpstr>
      <vt:lpstr>Other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Protection  &amp; Anti-Doping</dc:title>
  <dc:creator>Computer</dc:creator>
  <cp:lastModifiedBy>Bart Van der Sloot</cp:lastModifiedBy>
  <cp:revision>91</cp:revision>
  <dcterms:created xsi:type="dcterms:W3CDTF">2018-01-23T17:17:14Z</dcterms:created>
  <dcterms:modified xsi:type="dcterms:W3CDTF">2019-03-14T23:25:18Z</dcterms:modified>
</cp:coreProperties>
</file>